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10" r:id="rId2"/>
    <p:sldId id="258" r:id="rId3"/>
    <p:sldId id="496" r:id="rId4"/>
    <p:sldId id="498" r:id="rId5"/>
    <p:sldId id="506" r:id="rId6"/>
    <p:sldId id="507" r:id="rId7"/>
    <p:sldId id="501" r:id="rId8"/>
    <p:sldId id="509" r:id="rId9"/>
    <p:sldId id="486" r:id="rId1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9C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5179" autoAdjust="0"/>
  </p:normalViewPr>
  <p:slideViewPr>
    <p:cSldViewPr snapToGrid="0">
      <p:cViewPr varScale="1">
        <p:scale>
          <a:sx n="121" d="100"/>
          <a:sy n="121" d="100"/>
        </p:scale>
        <p:origin x="81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3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0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9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13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4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1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6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hyperlink" Target="http://eaoko.org/ru/" TargetMode="External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hyperlink" Target="http://eaoko.org/ru/" TargetMode="External"/><Relationship Id="rId1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35313" y="190045"/>
            <a:ext cx="314124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 Российский тренинговый центр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Института образования НИУ ВШЭ</a:t>
            </a: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243428" y="1687470"/>
            <a:ext cx="8585261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Уважаемые коллеги, до 1</a:t>
            </a:r>
            <a:r>
              <a:rPr lang="en-US" sz="2400" dirty="0" smtClean="0">
                <a:solidFill>
                  <a:srgbClr val="FFFF00"/>
                </a:solidFill>
              </a:rPr>
              <a:t>0</a:t>
            </a:r>
            <a:r>
              <a:rPr lang="ru-RU" sz="2400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>
                <a:solidFill>
                  <a:srgbClr val="FFFF00"/>
                </a:solidFill>
              </a:rPr>
              <a:t>25</a:t>
            </a:r>
            <a:r>
              <a:rPr lang="ru-RU" sz="2400" dirty="0" smtClean="0">
                <a:solidFill>
                  <a:srgbClr val="FFFF00"/>
                </a:solidFill>
              </a:rPr>
              <a:t> проходит тестовый период </a:t>
            </a:r>
          </a:p>
          <a:p>
            <a:pPr marL="457200" indent="-457200" algn="ctr">
              <a:lnSpc>
                <a:spcPct val="9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для проверки качества аудио и видео связи.</a:t>
            </a:r>
          </a:p>
          <a:p>
            <a:pPr marL="457200" indent="-457200" algn="ctr">
              <a:lnSpc>
                <a:spcPct val="90000"/>
              </a:lnSpc>
            </a:pPr>
            <a:endParaRPr lang="ru-RU" sz="2400" dirty="0">
              <a:solidFill>
                <a:srgbClr val="FFFF00"/>
              </a:solidFill>
            </a:endParaRPr>
          </a:p>
          <a:p>
            <a:pPr marL="457200" indent="-457200" algn="ctr">
              <a:lnSpc>
                <a:spcPct val="9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Вебинар начнется в 1</a:t>
            </a:r>
            <a:r>
              <a:rPr lang="en-US" sz="2400" dirty="0" smtClean="0">
                <a:solidFill>
                  <a:srgbClr val="FFFF00"/>
                </a:solidFill>
              </a:rPr>
              <a:t>0</a:t>
            </a:r>
            <a:r>
              <a:rPr lang="ru-RU" sz="2400" dirty="0" smtClean="0">
                <a:solidFill>
                  <a:srgbClr val="FFFF00"/>
                </a:solidFill>
              </a:rPr>
              <a:t>:30 по московскому времени</a:t>
            </a:r>
          </a:p>
        </p:txBody>
      </p:sp>
      <p:pic>
        <p:nvPicPr>
          <p:cNvPr id="102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9" y="207049"/>
            <a:ext cx="769881" cy="6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42" y="4640263"/>
            <a:ext cx="9164638" cy="503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15126" y="208415"/>
            <a:ext cx="3029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Дирекция общего образования НИУ ВШЭ</a:t>
            </a:r>
          </a:p>
        </p:txBody>
      </p:sp>
      <p:pic>
        <p:nvPicPr>
          <p:cNvPr id="11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" y="4654805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5" y="4650003"/>
            <a:ext cx="725312" cy="477476"/>
          </a:xfrm>
          <a:prstGeom prst="rect">
            <a:avLst/>
          </a:prstGeom>
        </p:spPr>
      </p:pic>
      <p:pic>
        <p:nvPicPr>
          <p:cNvPr id="15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2" y="4674550"/>
            <a:ext cx="344519" cy="407496"/>
          </a:xfrm>
          <a:prstGeom prst="rect">
            <a:avLst/>
          </a:prstGeom>
        </p:spPr>
      </p:pic>
      <p:pic>
        <p:nvPicPr>
          <p:cNvPr id="19" name="Рисунок 21" descr="http://www.rtc-edu.ru/sites/default/files/pictures/LogoPartner/eaoko_kartinkoy.png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45" y="4653231"/>
            <a:ext cx="1471871" cy="49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"/>
          <a:stretch/>
        </p:blipFill>
        <p:spPr>
          <a:xfrm>
            <a:off x="4011268" y="4640263"/>
            <a:ext cx="365574" cy="487216"/>
          </a:xfrm>
          <a:prstGeom prst="rect">
            <a:avLst/>
          </a:prstGeom>
        </p:spPr>
      </p:pic>
      <p:pic>
        <p:nvPicPr>
          <p:cNvPr id="23" name="Рисунок 5"/>
          <p:cNvPicPr>
            <a:picLocks noChangeAspect="1"/>
          </p:cNvPicPr>
          <p:nvPr/>
        </p:nvPicPr>
        <p:blipFill rotWithShape="1">
          <a:blip r:embed="rId11"/>
          <a:srcRect l="29752" t="6415" r="52374" b="85633"/>
          <a:stretch/>
        </p:blipFill>
        <p:spPr>
          <a:xfrm>
            <a:off x="1572476" y="4653298"/>
            <a:ext cx="1838939" cy="4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71412" y="132942"/>
            <a:ext cx="673009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ВЕБИНАР РОССИЙСКОГО ТРЕНИНГОВОГО ЦЕНТРА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Института образования НИУ ВШЭ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1600" dirty="0">
                <a:solidFill>
                  <a:srgbClr val="FFFF00"/>
                </a:solidFill>
                <a:latin typeface="+mn-lt"/>
              </a:rPr>
              <a:t>22 марта 2016 года</a:t>
            </a:r>
            <a:endParaRPr lang="ru-RU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1401408" y="1646135"/>
            <a:ext cx="593665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ru-RU" sz="2400" dirty="0">
                <a:solidFill>
                  <a:srgbClr val="FFFF00"/>
                </a:solidFill>
              </a:rPr>
              <a:t>Добро пожаловать на вебинар</a:t>
            </a:r>
          </a:p>
        </p:txBody>
      </p:sp>
      <p:pic>
        <p:nvPicPr>
          <p:cNvPr id="102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9" y="207049"/>
            <a:ext cx="769881" cy="6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551046" y="2397769"/>
            <a:ext cx="8033969" cy="116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400" cap="all" dirty="0">
                <a:solidFill>
                  <a:srgbClr val="FFFFFF"/>
                </a:solidFill>
              </a:rPr>
              <a:t>Использование результатов мониторинга образовательных достижений на региональном, муниципальном и школьном уровнях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6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42" y="4640263"/>
            <a:ext cx="9164638" cy="503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pic>
        <p:nvPicPr>
          <p:cNvPr id="14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" y="4654805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5" y="4650003"/>
            <a:ext cx="725312" cy="4774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2" y="4674550"/>
            <a:ext cx="344519" cy="407496"/>
          </a:xfrm>
          <a:prstGeom prst="rect">
            <a:avLst/>
          </a:prstGeom>
        </p:spPr>
      </p:pic>
      <p:pic>
        <p:nvPicPr>
          <p:cNvPr id="22" name="Рисунок 21" descr="http://www.rtc-edu.ru/sites/default/files/pictures/LogoPartner/eaoko_kartinkoy.png">
            <a:hlinkClick r:id="rId9" tgtFrame="&quot;_blank&quot;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45" y="4653231"/>
            <a:ext cx="1471871" cy="49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"/>
          <a:stretch/>
        </p:blipFill>
        <p:spPr>
          <a:xfrm>
            <a:off x="4011268" y="4640263"/>
            <a:ext cx="365574" cy="487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/>
          <a:srcRect l="29752" t="6415" r="52374" b="85633"/>
          <a:stretch/>
        </p:blipFill>
        <p:spPr>
          <a:xfrm>
            <a:off x="1572476" y="4653298"/>
            <a:ext cx="1838939" cy="46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СЕГОДНЯ С ВАМИ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207007"/>
            <a:ext cx="9144000" cy="3784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b="1" dirty="0"/>
              <a:t>Выступающие: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Ковалева Галина Сергеевна</a:t>
            </a:r>
            <a:r>
              <a:rPr lang="ru-RU" dirty="0"/>
              <a:t>, руководитель Центра оценки качества образования ИСРО РАО, к.п.н.;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Лошкарева Елена Владимировна</a:t>
            </a:r>
            <a:r>
              <a:rPr lang="ru-RU" dirty="0"/>
              <a:t>, директор Регионального центра оценки качества образования Тверской области с коллегами;</a:t>
            </a:r>
          </a:p>
          <a:p>
            <a:r>
              <a:rPr lang="ru-RU" b="1" dirty="0" err="1">
                <a:solidFill>
                  <a:srgbClr val="0070C0"/>
                </a:solidFill>
              </a:rPr>
              <a:t>Весова</a:t>
            </a:r>
            <a:r>
              <a:rPr lang="ru-RU" b="1" dirty="0">
                <a:solidFill>
                  <a:srgbClr val="0070C0"/>
                </a:solidFill>
              </a:rPr>
              <a:t> Яна Александровна</a:t>
            </a:r>
            <a:r>
              <a:rPr lang="ru-RU" dirty="0"/>
              <a:t>, директор Регионального центра оценки качества образования ЯНАО с коллегами;</a:t>
            </a:r>
          </a:p>
          <a:p>
            <a:endParaRPr lang="ru-RU" sz="2000" dirty="0"/>
          </a:p>
          <a:p>
            <a:r>
              <a:rPr lang="ru-RU" sz="2000" b="1" dirty="0"/>
              <a:t>Ведущий: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Болотов Виктор Александрович</a:t>
            </a:r>
            <a:r>
              <a:rPr lang="ru-RU" sz="2000" dirty="0"/>
              <a:t>, научный руководитель Центра мониторинга качества образования Института образования НИУ ВШЭ, профессор, академик РАО, д.п.н.</a:t>
            </a:r>
          </a:p>
          <a:p>
            <a:pPr lvl="0"/>
            <a:endParaRPr lang="ru-RU" sz="2000" dirty="0"/>
          </a:p>
          <a:p>
            <a:pPr lvl="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41442" y="123825"/>
            <a:ext cx="4024604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Запись и презентации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275606"/>
            <a:ext cx="8891588" cy="338529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Все материалы вебинара, включая его видеозапись, будут доступны </a:t>
            </a:r>
            <a:r>
              <a:rPr lang="ru-RU" sz="2800" dirty="0">
                <a:solidFill>
                  <a:srgbClr val="0070C0"/>
                </a:solidFill>
              </a:rPr>
              <a:t>на сайте </a:t>
            </a:r>
            <a:r>
              <a:rPr lang="ru-RU" sz="2800" dirty="0"/>
              <a:t>Российского тренингового центра, нашем канале </a:t>
            </a:r>
            <a:r>
              <a:rPr lang="ru-RU" sz="2800" dirty="0">
                <a:solidFill>
                  <a:srgbClr val="0070C0"/>
                </a:solidFill>
              </a:rPr>
              <a:t>на </a:t>
            </a:r>
            <a:r>
              <a:rPr lang="en-US" sz="2800" dirty="0">
                <a:solidFill>
                  <a:srgbClr val="0070C0"/>
                </a:solidFill>
              </a:rPr>
              <a:t>YouTube</a:t>
            </a:r>
            <a:r>
              <a:rPr lang="en-US" sz="2800" dirty="0"/>
              <a:t> </a:t>
            </a:r>
            <a:r>
              <a:rPr lang="ru-RU" sz="2800" dirty="0"/>
              <a:t>и +странице в социальной сети </a:t>
            </a:r>
            <a:r>
              <a:rPr lang="en-US" sz="2800" dirty="0">
                <a:solidFill>
                  <a:srgbClr val="0070C0"/>
                </a:solidFill>
              </a:rPr>
              <a:t>Google</a:t>
            </a:r>
            <a:r>
              <a:rPr lang="ru-RU" sz="2800" dirty="0">
                <a:solidFill>
                  <a:srgbClr val="0070C0"/>
                </a:solidFill>
              </a:rPr>
              <a:t>+</a:t>
            </a:r>
            <a:r>
              <a:rPr lang="ru-RU" sz="28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kern="0" dirty="0"/>
              <a:t>Ссылка на них придет в течении следующих суток на адрес почты, которую  вы указали при регистрации.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1976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ИНФОРМАЦИОННЫЕ ПАРТНЁРЫ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6" b="20679"/>
          <a:stretch/>
        </p:blipFill>
        <p:spPr>
          <a:xfrm>
            <a:off x="2834612" y="2313850"/>
            <a:ext cx="3143415" cy="12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СТАТИСТИКА УЧАСТНИКОВ ВЕБИНАРА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1" y="1131590"/>
            <a:ext cx="9144001" cy="401191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dirty="0"/>
              <a:t>По состоянию на </a:t>
            </a:r>
            <a:r>
              <a:rPr lang="ru-RU" sz="2200" b="1" dirty="0"/>
              <a:t>21.03.2016 </a:t>
            </a:r>
            <a:r>
              <a:rPr lang="ru-RU" sz="2200" dirty="0"/>
              <a:t>на вебинар зарегистрировались </a:t>
            </a:r>
            <a:r>
              <a:rPr lang="ru-RU" sz="2200" b="1" dirty="0"/>
              <a:t>421</a:t>
            </a:r>
            <a:r>
              <a:rPr lang="ru-RU" sz="2200" dirty="0"/>
              <a:t> </a:t>
            </a:r>
            <a:r>
              <a:rPr lang="ru-RU" sz="2200" b="1" dirty="0"/>
              <a:t> 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участник из </a:t>
            </a:r>
            <a:r>
              <a:rPr lang="ru-RU" sz="2200" u="sng" dirty="0"/>
              <a:t>55 регионов Российской Федерации</a:t>
            </a:r>
            <a:r>
              <a:rPr lang="ru-RU" sz="2200" dirty="0"/>
              <a:t> и </a:t>
            </a:r>
            <a:r>
              <a:rPr lang="ru-RU" sz="2200" u="sng" dirty="0"/>
              <a:t>6</a:t>
            </a:r>
            <a:r>
              <a:rPr lang="ru-RU" sz="2200" b="1" u="sng" dirty="0"/>
              <a:t> </a:t>
            </a:r>
            <a:r>
              <a:rPr lang="ru-RU" sz="2200" u="sng" dirty="0"/>
              <a:t>стран</a:t>
            </a:r>
            <a:r>
              <a:rPr lang="ru-RU" sz="2200" dirty="0"/>
              <a:t>: Приднестровская Молдавская Республика, Республики Армения, Беларусь, Казахстан и Кыргызстан, Соединённое Королевство.</a:t>
            </a:r>
          </a:p>
          <a:p>
            <a:endParaRPr lang="ru-RU" sz="1200" dirty="0"/>
          </a:p>
          <a:p>
            <a:r>
              <a:rPr lang="ru-RU" sz="2200" b="1" dirty="0"/>
              <a:t>Организации (363):</a:t>
            </a:r>
          </a:p>
          <a:p>
            <a:r>
              <a:rPr lang="ru-RU" sz="2000" dirty="0"/>
              <a:t>Органы управления образованием различных уровней   –  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54</a:t>
            </a:r>
          </a:p>
          <a:p>
            <a:r>
              <a:rPr lang="ru-RU" sz="2000" dirty="0"/>
              <a:t>Институты развития образования/повышения квалификации – </a:t>
            </a:r>
            <a:r>
              <a:rPr lang="ru-RU" sz="2000" b="1" dirty="0">
                <a:solidFill>
                  <a:srgbClr val="FF0000"/>
                </a:solidFill>
              </a:rPr>
              <a:t>  </a:t>
            </a:r>
            <a:r>
              <a:rPr lang="ru-RU" sz="2000" b="1" dirty="0">
                <a:solidFill>
                  <a:srgbClr val="0070C0"/>
                </a:solidFill>
              </a:rPr>
              <a:t>48</a:t>
            </a:r>
          </a:p>
          <a:p>
            <a:r>
              <a:rPr lang="ru-RU" sz="2000" dirty="0"/>
              <a:t>Национальные и региональные центры оценки качества образования – </a:t>
            </a:r>
            <a:r>
              <a:rPr lang="ru-RU" sz="2000" b="1" dirty="0">
                <a:solidFill>
                  <a:srgbClr val="0070C0"/>
                </a:solidFill>
              </a:rPr>
              <a:t>26</a:t>
            </a:r>
          </a:p>
          <a:p>
            <a:r>
              <a:rPr lang="ru-RU" sz="2000" dirty="0"/>
              <a:t>Общеобразовательные организации (школы) –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188</a:t>
            </a:r>
          </a:p>
          <a:p>
            <a:r>
              <a:rPr lang="ru-RU" sz="2000" dirty="0"/>
              <a:t>Образовательные организации высшего образования –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12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2000" dirty="0"/>
              <a:t>ДОО, СПО и ДОД </a:t>
            </a:r>
            <a:r>
              <a:rPr lang="ru-RU" sz="2000" dirty="0">
                <a:solidFill>
                  <a:srgbClr val="0070C0"/>
                </a:solidFill>
              </a:rPr>
              <a:t>–  </a:t>
            </a:r>
            <a:r>
              <a:rPr lang="ru-RU" sz="2000" b="1" dirty="0">
                <a:solidFill>
                  <a:srgbClr val="0070C0"/>
                </a:solidFill>
              </a:rPr>
              <a:t>7</a:t>
            </a:r>
          </a:p>
          <a:p>
            <a:r>
              <a:rPr lang="ru-RU" sz="2000" dirty="0"/>
              <a:t>Коммерческие и другие организации – </a:t>
            </a:r>
            <a:r>
              <a:rPr lang="ru-RU" sz="2000" b="1" dirty="0">
                <a:solidFill>
                  <a:srgbClr val="0070C0"/>
                </a:solidFill>
              </a:rPr>
              <a:t>28</a:t>
            </a:r>
          </a:p>
          <a:p>
            <a:endParaRPr lang="ru-RU" sz="2400" kern="0" dirty="0"/>
          </a:p>
          <a:p>
            <a:endParaRPr lang="ru-RU" sz="24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36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186" y="1406121"/>
            <a:ext cx="86330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>
                <a:latin typeface="+mn-lt"/>
              </a:rPr>
              <a:t>Вопросы докладчикам можно задавать по ходу </a:t>
            </a:r>
            <a:r>
              <a:rPr lang="ru-RU" sz="2600" dirty="0" err="1">
                <a:latin typeface="+mn-lt"/>
              </a:rPr>
              <a:t>вебинара</a:t>
            </a:r>
            <a:r>
              <a:rPr lang="en-US" sz="2600" dirty="0">
                <a:latin typeface="+mn-lt"/>
              </a:rPr>
              <a:t> </a:t>
            </a:r>
            <a:r>
              <a:rPr lang="ru-RU" sz="2600" dirty="0">
                <a:latin typeface="+mn-lt"/>
              </a:rPr>
              <a:t>во вкладке </a:t>
            </a:r>
            <a:r>
              <a:rPr lang="ru-RU" sz="2600" dirty="0">
                <a:solidFill>
                  <a:srgbClr val="0070C0"/>
                </a:solidFill>
                <a:latin typeface="+mn-lt"/>
              </a:rPr>
              <a:t>ВОПРОСЫ</a:t>
            </a: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>
                <a:latin typeface="+mn-lt"/>
              </a:rPr>
              <a:t>Вопросы технического характера и другие вопросы просьба задавать во вкладке </a:t>
            </a:r>
            <a:r>
              <a:rPr lang="ru-RU" sz="2600" dirty="0">
                <a:solidFill>
                  <a:srgbClr val="0070C0"/>
                </a:solidFill>
                <a:latin typeface="+mn-lt"/>
              </a:rPr>
              <a:t>ОБЩИЙ ЧАТ</a:t>
            </a: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>
                <a:latin typeface="+mn-lt"/>
              </a:rPr>
              <a:t>Просьба ко всем, кто участвует в вебинаре коллективно (несколько человек в одной аудитории), указать число участников в закладке </a:t>
            </a:r>
            <a:r>
              <a:rPr lang="ru-RU" sz="2600" dirty="0">
                <a:solidFill>
                  <a:srgbClr val="0070C0"/>
                </a:solidFill>
              </a:rPr>
              <a:t>ОБЩИЙ ЧАТ </a:t>
            </a:r>
            <a:endParaRPr lang="ru-RU" sz="2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23825"/>
            <a:ext cx="91582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>
                <a:solidFill>
                  <a:schemeClr val="bg1"/>
                </a:solidFill>
              </a:rPr>
              <a:t>НЕКОТОРЫЕ ОРГАНИЗАЦИОННЫЕ ВОПРОСЫ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01600" y="98425"/>
            <a:ext cx="88979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>
                <a:solidFill>
                  <a:schemeClr val="bg1"/>
                </a:solidFill>
              </a:rPr>
              <a:t>ПРЕДСТОЯЩИЕ ВЕБИНАРЫ РТЦ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950" y="1275606"/>
            <a:ext cx="8891588" cy="33090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Апрель</a:t>
            </a:r>
          </a:p>
          <a:p>
            <a:pPr algn="ctr"/>
            <a:r>
              <a:rPr lang="ru-RU" sz="2000" dirty="0"/>
              <a:t>«Уроки, извлеченные из опыта построения НСОКО Казахстана»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Май</a:t>
            </a:r>
          </a:p>
          <a:p>
            <a:pPr algn="ctr"/>
            <a:r>
              <a:rPr lang="ru-RU" sz="2000" dirty="0"/>
              <a:t>«Опыт апробации независимой оценки профессиональных компетенций будущих педагогов»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sz="2000" kern="0" dirty="0"/>
          </a:p>
          <a:p>
            <a:endParaRPr lang="ru-RU" sz="2000" kern="0" dirty="0"/>
          </a:p>
          <a:p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928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750"/>
            <a:ext cx="8207375" cy="828675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www.rtc-edu.ru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63894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9C2"/>
                </a:solidFill>
              </a:rPr>
              <a:t>info@rtc-edu.ru</a:t>
            </a:r>
            <a:endParaRPr lang="ru-RU" sz="1600" dirty="0">
              <a:solidFill>
                <a:srgbClr val="0079C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1302" y="1999853"/>
            <a:ext cx="3489960" cy="137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9383</TotalTime>
  <Words>290</Words>
  <Application>Microsoft Macintosh PowerPoint</Application>
  <PresentationFormat>Экран (16:9)</PresentationFormat>
  <Paragraphs>60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СЕГОДНЯ С ВАМИ</vt:lpstr>
      <vt:lpstr>Запись и презентации</vt:lpstr>
      <vt:lpstr>ИНФОРМАЦИОННЫЕ ПАРТНЁРЫ</vt:lpstr>
      <vt:lpstr>СТАТИСТИКА УЧАСТНИКОВ ВЕБИНАРА</vt:lpstr>
      <vt:lpstr>Презентация PowerPoint</vt:lpstr>
      <vt:lpstr>Презентация PowerPoint</vt:lpstr>
      <vt:lpstr>СПАСИБО ЗА ВНИМАНИЕ!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Ростислав Горбовский</cp:lastModifiedBy>
  <cp:revision>524</cp:revision>
  <dcterms:created xsi:type="dcterms:W3CDTF">2011-08-25T06:09:31Z</dcterms:created>
  <dcterms:modified xsi:type="dcterms:W3CDTF">2016-03-22T06:39:53Z</dcterms:modified>
</cp:coreProperties>
</file>