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496" r:id="rId3"/>
    <p:sldId id="498" r:id="rId4"/>
    <p:sldId id="506" r:id="rId5"/>
    <p:sldId id="507" r:id="rId6"/>
    <p:sldId id="501" r:id="rId7"/>
    <p:sldId id="509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5179" autoAdjust="0"/>
  </p:normalViewPr>
  <p:slideViewPr>
    <p:cSldViewPr snapToGrid="0">
      <p:cViewPr varScale="1">
        <p:scale>
          <a:sx n="121" d="100"/>
          <a:sy n="121" d="100"/>
        </p:scale>
        <p:origin x="81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24.02.16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hyperlink" Target="http://www.ug.ru/" TargetMode="External"/><Relationship Id="rId10" Type="http://schemas.openxmlformats.org/officeDocument/2006/relationships/image" Target="../media/image10.jpeg"/><Relationship Id="rId11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2.jpeg"/><Relationship Id="rId5" Type="http://schemas.openxmlformats.org/officeDocument/2006/relationships/hyperlink" Target="http://www.ug.ru/" TargetMode="External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335191" y="59316"/>
            <a:ext cx="450173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lvl="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24 февраля 2016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617735" y="1500898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50" indent="-635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429317" y="2001351"/>
            <a:ext cx="8535171" cy="103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b="1" cap="all" dirty="0">
                <a:solidFill>
                  <a:srgbClr val="FFFFFF"/>
                </a:solidFill>
              </a:rPr>
              <a:t>Какой он – сегодняшний российский первоклассник? (По результатам исследования iPIPS)</a:t>
            </a:r>
            <a:endParaRPr kumimoji="0" lang="ru-RU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H:\GoogleДиск\ВШЭ\03. РТЦ\05. Медиа\03. Партнёры\01. Соц навигатор МИА РС\logo-socinavigator-full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415" y="4697923"/>
            <a:ext cx="2107208" cy="397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www.rtc-edu.ru/sites/default/files/pict/Poligraf/uchitelskaya_gazeta.jpg">
            <a:hlinkClick r:id="rId9" tgtFrame="&quot;_blank&quot;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85" y="4720046"/>
            <a:ext cx="2072711" cy="33079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8"/>
          <p:cNvSpPr>
            <a:spLocks noChangeArrowheads="1"/>
          </p:cNvSpPr>
          <p:nvPr/>
        </p:nvSpPr>
        <p:spPr bwMode="auto">
          <a:xfrm>
            <a:off x="429317" y="3317506"/>
            <a:ext cx="831348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50" indent="-6350" algn="ctr">
              <a:lnSpc>
                <a:spcPct val="9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C 9</a:t>
            </a:r>
            <a:r>
              <a:rPr lang="ru-RU" sz="2400" dirty="0" smtClean="0">
                <a:solidFill>
                  <a:srgbClr val="FFFF00"/>
                </a:solidFill>
              </a:rPr>
              <a:t>:30 по </a:t>
            </a:r>
            <a:r>
              <a:rPr lang="ru-RU" sz="2400" dirty="0" err="1" smtClean="0">
                <a:solidFill>
                  <a:srgbClr val="FFFF00"/>
                </a:solidFill>
              </a:rPr>
              <a:t>мск</a:t>
            </a:r>
            <a:r>
              <a:rPr lang="ru-RU" sz="2400" dirty="0" smtClean="0">
                <a:solidFill>
                  <a:srgbClr val="FFFF00"/>
                </a:solidFill>
              </a:rPr>
              <a:t> тестовый период для проверки качества связи</a:t>
            </a:r>
          </a:p>
          <a:p>
            <a:pPr marL="6350" indent="-6350" algn="ctr">
              <a:lnSpc>
                <a:spcPct val="90000"/>
              </a:lnSpc>
            </a:pPr>
            <a:r>
              <a:rPr lang="ru-RU" sz="2400" b="1" dirty="0" smtClean="0">
                <a:solidFill>
                  <a:srgbClr val="FFFF00"/>
                </a:solidFill>
              </a:rPr>
              <a:t>Начало вебинара в 10:30</a:t>
            </a:r>
            <a:r>
              <a:rPr lang="ru-RU" sz="2400" b="1" dirty="0">
                <a:solidFill>
                  <a:srgbClr val="FFFF00"/>
                </a:solidFill>
              </a:rPr>
              <a:t> по </a:t>
            </a:r>
            <a:r>
              <a:rPr lang="ru-RU" sz="2400" b="1" dirty="0" err="1">
                <a:solidFill>
                  <a:srgbClr val="FFFF00"/>
                </a:solidFill>
              </a:rPr>
              <a:t>мск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142" y="4649094"/>
            <a:ext cx="884928" cy="48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04648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 smtClean="0"/>
              <a:t>Докладчики:</a:t>
            </a:r>
            <a:endParaRPr lang="ru-RU" sz="2000" b="1" dirty="0"/>
          </a:p>
          <a:p>
            <a:r>
              <a:rPr lang="ru-RU" sz="2000" b="1" dirty="0" err="1">
                <a:solidFill>
                  <a:srgbClr val="0070C0"/>
                </a:solidFill>
              </a:rPr>
              <a:t>Карданова</a:t>
            </a:r>
            <a:r>
              <a:rPr lang="ru-RU" sz="2000" b="1" dirty="0">
                <a:solidFill>
                  <a:srgbClr val="0070C0"/>
                </a:solidFill>
              </a:rPr>
              <a:t> Елена Юрьевна</a:t>
            </a:r>
            <a:r>
              <a:rPr lang="ru-RU" sz="2000" dirty="0"/>
              <a:t>, директор Центра мониторинга качества образования Института образования НИУ ВШЭ, к. ф.- м. н.;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Иванова Алина Евгеньевна</a:t>
            </a:r>
            <a:r>
              <a:rPr lang="ru-RU" sz="2000" dirty="0"/>
              <a:t>, научный сотрудник Центра мониторинга качества образования Института образования  НИУ ВШЭ;</a:t>
            </a:r>
          </a:p>
          <a:p>
            <a:r>
              <a:rPr lang="ru-RU" sz="2000" b="1" dirty="0" err="1">
                <a:solidFill>
                  <a:srgbClr val="0070C0"/>
                </a:solidFill>
              </a:rPr>
              <a:t>Брун</a:t>
            </a:r>
            <a:r>
              <a:rPr lang="ru-RU" sz="2000" b="1" dirty="0">
                <a:solidFill>
                  <a:srgbClr val="0070C0"/>
                </a:solidFill>
              </a:rPr>
              <a:t> Ирина Викторовна</a:t>
            </a:r>
            <a:r>
              <a:rPr lang="ru-RU" sz="2000" dirty="0"/>
              <a:t>, научный сотрудник Центра мониторинга качества образования Института образования  НИУ ВШЭ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b="1" smtClean="0"/>
              <a:t>Ведущий:</a:t>
            </a:r>
            <a:endParaRPr lang="ru-RU" sz="2000" b="1" dirty="0"/>
          </a:p>
          <a:p>
            <a:r>
              <a:rPr lang="ru-RU" sz="2000" b="1" dirty="0">
                <a:solidFill>
                  <a:srgbClr val="0070C0"/>
                </a:solidFill>
              </a:rPr>
              <a:t>Болотов Виктор Александрович</a:t>
            </a:r>
            <a:r>
              <a:rPr lang="ru-RU" sz="2000" dirty="0"/>
              <a:t>, научный руководитель Центра мониторинга качества образования Института образования НИУ ВШЭ, профессор, академик РАО, </a:t>
            </a:r>
            <a:r>
              <a:rPr lang="ru-RU" sz="2000" dirty="0" err="1"/>
              <a:t>д.п.н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 материалы вебинара, включая его видеозапись, </a:t>
            </a:r>
            <a:r>
              <a:rPr lang="ru-RU" sz="2800" dirty="0"/>
              <a:t>будут доступны </a:t>
            </a:r>
            <a:r>
              <a:rPr lang="ru-RU" sz="2800" dirty="0">
                <a:solidFill>
                  <a:srgbClr val="0070C0"/>
                </a:solidFill>
              </a:rPr>
              <a:t>на сайте </a:t>
            </a:r>
            <a:r>
              <a:rPr lang="ru-RU" sz="2800" dirty="0"/>
              <a:t>Российского тренингового </a:t>
            </a:r>
            <a:r>
              <a:rPr lang="ru-RU" sz="2800" dirty="0" smtClean="0"/>
              <a:t>центра, нашем канале </a:t>
            </a: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en-US" sz="2800" dirty="0" smtClean="0">
                <a:solidFill>
                  <a:srgbClr val="0070C0"/>
                </a:solidFill>
              </a:rPr>
              <a:t>YouTube</a:t>
            </a:r>
            <a:r>
              <a:rPr lang="en-US" sz="2800" dirty="0" smtClean="0"/>
              <a:t> </a:t>
            </a:r>
            <a:r>
              <a:rPr lang="ru-RU" sz="2800" dirty="0" smtClean="0"/>
              <a:t>и +странице в социальной сети </a:t>
            </a:r>
            <a:r>
              <a:rPr lang="en-US" sz="2800" dirty="0" smtClean="0">
                <a:solidFill>
                  <a:srgbClr val="0070C0"/>
                </a:solidFill>
              </a:rPr>
              <a:t>Google</a:t>
            </a:r>
            <a:r>
              <a:rPr lang="ru-RU" sz="2800" dirty="0" smtClean="0">
                <a:solidFill>
                  <a:srgbClr val="0070C0"/>
                </a:solidFill>
              </a:rPr>
              <a:t>+</a:t>
            </a:r>
            <a:r>
              <a:rPr lang="ru-RU" sz="2800" dirty="0" smtClean="0"/>
              <a:t>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</a:t>
            </a:r>
            <a:r>
              <a:rPr lang="ru-RU" sz="2800" kern="0" dirty="0" smtClean="0"/>
              <a:t>придет в течении следующих суток на адрес почты, </a:t>
            </a:r>
            <a:r>
              <a:rPr lang="ru-RU" sz="2800" kern="0" dirty="0"/>
              <a:t>которую  </a:t>
            </a:r>
            <a:r>
              <a:rPr lang="ru-RU" sz="2800" kern="0" dirty="0" smtClean="0"/>
              <a:t>вы указали </a:t>
            </a:r>
            <a:r>
              <a:rPr lang="ru-RU" sz="2800" kern="0" dirty="0"/>
              <a:t>при </a:t>
            </a:r>
            <a:r>
              <a:rPr lang="ru-RU" sz="2800" kern="0" dirty="0" smtClean="0"/>
              <a:t>регистрации.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0" y="2518011"/>
            <a:ext cx="3719737" cy="780637"/>
          </a:xfrm>
          <a:prstGeom prst="rect">
            <a:avLst/>
          </a:prstGeom>
        </p:spPr>
      </p:pic>
      <p:pic>
        <p:nvPicPr>
          <p:cNvPr id="8" name="Рисунок 7" descr="http://www.rtc-edu.ru/sites/default/files/pict/Poligraf/uchitelskaya_gazeta.jpg">
            <a:hlinkClick r:id="rId5" tgtFrame="&quot;_blank&quot;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578" y="2518012"/>
            <a:ext cx="3936863" cy="780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/>
              <a:t>По состоянию на </a:t>
            </a:r>
            <a:r>
              <a:rPr lang="ru-RU" sz="2200" b="1" dirty="0" smtClean="0"/>
              <a:t>23.02.2016</a:t>
            </a:r>
            <a:r>
              <a:rPr lang="ru-RU" sz="2200" dirty="0" smtClean="0"/>
              <a:t> </a:t>
            </a:r>
            <a:r>
              <a:rPr lang="ru-RU" sz="2200" dirty="0"/>
              <a:t>на вебинар </a:t>
            </a:r>
            <a:r>
              <a:rPr lang="ru-RU" sz="2200" dirty="0" smtClean="0"/>
              <a:t>зарегистрировались </a:t>
            </a:r>
            <a:r>
              <a:rPr lang="ru-RU" sz="2200" b="1" dirty="0" smtClean="0"/>
              <a:t>261</a:t>
            </a:r>
            <a:r>
              <a:rPr lang="ru-RU" sz="2200" dirty="0"/>
              <a:t> </a:t>
            </a:r>
            <a:r>
              <a:rPr lang="ru-RU" sz="2200" b="1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участников из </a:t>
            </a:r>
            <a:r>
              <a:rPr lang="ru-RU" sz="2200" u="sng" dirty="0" smtClean="0"/>
              <a:t>38 </a:t>
            </a:r>
            <a:r>
              <a:rPr lang="ru-RU" sz="2200" u="sng" dirty="0"/>
              <a:t>регионов Российской Федерации</a:t>
            </a:r>
            <a:r>
              <a:rPr lang="ru-RU" sz="2200" dirty="0"/>
              <a:t> и </a:t>
            </a:r>
            <a:r>
              <a:rPr lang="ru-RU" sz="2200" u="sng" dirty="0" smtClean="0"/>
              <a:t>7</a:t>
            </a:r>
            <a:r>
              <a:rPr lang="ru-RU" sz="2200" b="1" u="sng" dirty="0" smtClean="0"/>
              <a:t> </a:t>
            </a:r>
            <a:r>
              <a:rPr lang="ru-RU" sz="2200" u="sng" dirty="0"/>
              <a:t>стран</a:t>
            </a:r>
            <a:r>
              <a:rPr lang="ru-RU" sz="2200" dirty="0"/>
              <a:t>: </a:t>
            </a:r>
            <a:r>
              <a:rPr lang="ru-RU" sz="2200" dirty="0" smtClean="0"/>
              <a:t>Беларусь</a:t>
            </a:r>
            <a:r>
              <a:rPr lang="ru-RU" sz="2200" dirty="0"/>
              <a:t>, </a:t>
            </a:r>
            <a:r>
              <a:rPr lang="ru-RU" sz="2200" dirty="0" smtClean="0"/>
              <a:t>Казахстан, Кыргызстан и </a:t>
            </a:r>
            <a:r>
              <a:rPr lang="ru-RU" sz="2200" dirty="0"/>
              <a:t>Приднестровская Молдавская </a:t>
            </a:r>
            <a:r>
              <a:rPr lang="ru-RU" sz="2200" dirty="0" smtClean="0"/>
              <a:t>Республика</a:t>
            </a:r>
          </a:p>
          <a:p>
            <a:pPr>
              <a:lnSpc>
                <a:spcPct val="90000"/>
              </a:lnSpc>
            </a:pPr>
            <a:endParaRPr lang="ru-RU" sz="2200" dirty="0" smtClean="0"/>
          </a:p>
          <a:p>
            <a:r>
              <a:rPr lang="ru-RU" sz="2200" b="1" dirty="0" smtClean="0"/>
              <a:t>Организации (204):</a:t>
            </a:r>
            <a:endParaRPr lang="ru-RU" sz="2200" b="1" dirty="0"/>
          </a:p>
          <a:p>
            <a:r>
              <a:rPr lang="ru-RU" sz="2000" dirty="0" smtClean="0"/>
              <a:t>Общеобразовательные </a:t>
            </a:r>
            <a:r>
              <a:rPr lang="ru-RU" sz="2000" dirty="0"/>
              <a:t>организации (школы)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119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ИРО/ИПК</a:t>
            </a:r>
            <a:r>
              <a:rPr lang="ru-RU" sz="2000" dirty="0"/>
              <a:t>, методические кабинеты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0070C0"/>
                </a:solidFill>
              </a:rPr>
              <a:t>27</a:t>
            </a:r>
          </a:p>
          <a:p>
            <a:r>
              <a:rPr lang="ru-RU" sz="2000" dirty="0" smtClean="0"/>
              <a:t>Органы </a:t>
            </a:r>
            <a:r>
              <a:rPr lang="ru-RU" sz="2000" dirty="0"/>
              <a:t>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18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различных уровней </a:t>
            </a:r>
            <a:r>
              <a:rPr lang="ru-RU" sz="2000" dirty="0">
                <a:solidFill>
                  <a:srgbClr val="0070C0"/>
                </a:solidFill>
              </a:rPr>
              <a:t>–  </a:t>
            </a:r>
            <a:r>
              <a:rPr lang="ru-RU" sz="2000" b="1" dirty="0" smtClean="0">
                <a:solidFill>
                  <a:srgbClr val="0070C0"/>
                </a:solidFill>
              </a:rPr>
              <a:t>13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СМИ, бизнес, ДОО, ВПО и другие </a:t>
            </a:r>
            <a:r>
              <a:rPr lang="ru-RU" sz="2000" dirty="0"/>
              <a:t>организации </a:t>
            </a:r>
            <a:r>
              <a:rPr lang="ru-RU" sz="2000" dirty="0" smtClean="0"/>
              <a:t>– </a:t>
            </a:r>
            <a:r>
              <a:rPr lang="ru-RU" sz="2000" b="1" dirty="0" smtClean="0">
                <a:solidFill>
                  <a:srgbClr val="0070C0"/>
                </a:solidFill>
              </a:rPr>
              <a:t>27</a:t>
            </a:r>
            <a:endParaRPr lang="ru-RU" sz="2000" b="1" dirty="0">
              <a:solidFill>
                <a:srgbClr val="0070C0"/>
              </a:solidFill>
            </a:endParaRPr>
          </a:p>
          <a:p>
            <a:endParaRPr lang="ru-RU" sz="2400" kern="0" dirty="0"/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технического характера и другие вопросы просьба задавать 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 smtClean="0">
                <a:solidFill>
                  <a:srgbClr val="0070C0"/>
                </a:solidFill>
              </a:rPr>
              <a:t>ОБЩИЙ ЧАТ </a:t>
            </a:r>
            <a:endParaRPr lang="ru-RU" sz="26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1600" y="98425"/>
            <a:ext cx="88979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ПРЕДСТОЯЩИЕ МЕРОПРИЯТИЯ РТЦ </a:t>
            </a:r>
          </a:p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 ПАРТНЕРОВ ЦЕНТРА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950" y="1275605"/>
            <a:ext cx="8891588" cy="3808185"/>
          </a:xfrm>
          <a:prstGeom prst="rect">
            <a:avLst/>
          </a:prstGeo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16 марта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/>
              <a:t>Вебинар «Инструментарий оценки образовательной среды детского сада (шкалы </a:t>
            </a:r>
            <a:r>
              <a:rPr lang="ru-RU" sz="2000" dirty="0" smtClean="0"/>
              <a:t>ECERS) и </a:t>
            </a:r>
            <a:r>
              <a:rPr lang="ru-RU" sz="2000" dirty="0"/>
              <a:t>его возможности для повышения качества </a:t>
            </a:r>
            <a:r>
              <a:rPr lang="ru-RU" sz="2000" dirty="0" smtClean="0"/>
              <a:t>образования»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22 </a:t>
            </a:r>
            <a:r>
              <a:rPr lang="ru-RU" sz="2000" b="1" dirty="0">
                <a:solidFill>
                  <a:srgbClr val="0070C0"/>
                </a:solidFill>
              </a:rPr>
              <a:t>марта</a:t>
            </a:r>
          </a:p>
          <a:p>
            <a:r>
              <a:rPr lang="ru-RU" sz="2000" dirty="0"/>
              <a:t>Вебинар </a:t>
            </a:r>
            <a:r>
              <a:rPr lang="ru-RU" sz="2000" dirty="0" smtClean="0"/>
              <a:t>«</a:t>
            </a:r>
            <a:r>
              <a:rPr lang="ru-RU" sz="2000" dirty="0"/>
              <a:t>Использование результатов мониторинга образовательных достижений на региональном, муниципальном и школьном уровнях</a:t>
            </a:r>
            <a:r>
              <a:rPr lang="ru-RU" sz="2000" dirty="0" smtClean="0"/>
              <a:t>»</a:t>
            </a:r>
            <a:endParaRPr lang="ru-RU" sz="2000" dirty="0"/>
          </a:p>
          <a:p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>
                <a:solidFill>
                  <a:srgbClr val="0070C0"/>
                </a:solidFill>
              </a:rPr>
              <a:t>Продолжение </a:t>
            </a:r>
            <a:r>
              <a:rPr lang="ru-RU" sz="2000" b="1" dirty="0" smtClean="0">
                <a:solidFill>
                  <a:srgbClr val="0070C0"/>
                </a:solidFill>
              </a:rPr>
              <a:t>цикла вебинаров для учителей истории: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3</a:t>
            </a:r>
            <a:r>
              <a:rPr lang="ru-RU" sz="2000" b="1" dirty="0">
                <a:solidFill>
                  <a:srgbClr val="0070C0"/>
                </a:solidFill>
              </a:rPr>
              <a:t> марта </a:t>
            </a:r>
            <a:r>
              <a:rPr lang="ru-RU" sz="2000" dirty="0" smtClean="0"/>
              <a:t>«Освещение </a:t>
            </a:r>
            <a:r>
              <a:rPr lang="ru-RU" sz="2000" dirty="0"/>
              <a:t>проблем духовной и культурной жизни России в УМК по истории Отечества нового </a:t>
            </a:r>
            <a:r>
              <a:rPr lang="ru-RU" sz="2000" dirty="0" smtClean="0"/>
              <a:t>поколения»</a:t>
            </a:r>
            <a:endParaRPr lang="ru-RU" sz="2000" kern="0" dirty="0"/>
          </a:p>
          <a:p>
            <a:r>
              <a:rPr lang="ru-RU" sz="2000" b="1" dirty="0">
                <a:solidFill>
                  <a:srgbClr val="0070C0"/>
                </a:solidFill>
              </a:rPr>
              <a:t>10 марта </a:t>
            </a:r>
            <a:r>
              <a:rPr lang="ru-RU" sz="2000" dirty="0" smtClean="0"/>
              <a:t>«Новые </a:t>
            </a:r>
            <a:r>
              <a:rPr lang="ru-RU" sz="2000" dirty="0"/>
              <a:t>и традиционные формы наглядности в УМК по истории Отечества нового </a:t>
            </a:r>
            <a:r>
              <a:rPr lang="ru-RU" sz="2000" dirty="0" smtClean="0"/>
              <a:t>поколения»</a:t>
            </a:r>
            <a:endParaRPr lang="ru-RU" sz="2000" kern="0" dirty="0"/>
          </a:p>
          <a:p>
            <a:endParaRPr lang="ru-RU" sz="2000" kern="0" dirty="0"/>
          </a:p>
          <a:p>
            <a:endParaRPr lang="ru-RU" sz="2000" kern="0" dirty="0" smtClean="0"/>
          </a:p>
          <a:p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928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info@rtc-edu.ru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9417</TotalTime>
  <Words>294</Words>
  <Application>Microsoft Macintosh PowerPoint</Application>
  <PresentationFormat>Экран (16:9)</PresentationFormat>
  <Paragraphs>56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Презентация PowerPoint</vt:lpstr>
      <vt:lpstr>СЕГОДНЯ С ВАМИ</vt:lpstr>
      <vt:lpstr>Запись и презентации</vt:lpstr>
      <vt:lpstr>ИНФОРМАЦИОННЫЕ ПАРТНЁРЫ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528</cp:revision>
  <dcterms:created xsi:type="dcterms:W3CDTF">2011-08-25T06:09:31Z</dcterms:created>
  <dcterms:modified xsi:type="dcterms:W3CDTF">2016-02-24T06:32:18Z</dcterms:modified>
</cp:coreProperties>
</file>