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9" r:id="rId3"/>
    <p:sldId id="260" r:id="rId4"/>
    <p:sldId id="264" r:id="rId5"/>
    <p:sldId id="261" r:id="rId6"/>
    <p:sldId id="262" r:id="rId7"/>
    <p:sldId id="263" r:id="rId8"/>
    <p:sldId id="265" r:id="rId9"/>
    <p:sldId id="266" r:id="rId10"/>
    <p:sldId id="257" r:id="rId11"/>
    <p:sldId id="259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9" autoAdjust="0"/>
    <p:restoredTop sz="95179"/>
  </p:normalViewPr>
  <p:slideViewPr>
    <p:cSldViewPr snapToGrid="0">
      <p:cViewPr varScale="1">
        <p:scale>
          <a:sx n="91" d="100"/>
          <a:sy n="91" d="100"/>
        </p:scale>
        <p:origin x="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86D59-D78B-4FC9-96BD-025A26FE31FD}" type="datetimeFigureOut">
              <a:rPr lang="ru-RU" smtClean="0"/>
              <a:t>16.12.15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560C7-C95A-467E-8DA8-D699684DA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5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5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75C20D-BEA0-4A5F-82B2-DCCDD6289EFF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2437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1901-75EC-46FE-A25F-7A13C9DF1540}" type="datetimeFigureOut">
              <a:rPr lang="ru-RU" smtClean="0"/>
              <a:t>16.12.15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CA99-451E-492F-B2FA-184975ACF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8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1901-75EC-46FE-A25F-7A13C9DF1540}" type="datetimeFigureOut">
              <a:rPr lang="ru-RU" smtClean="0"/>
              <a:t>16.12.15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CA99-451E-492F-B2FA-184975ACF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29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1901-75EC-46FE-A25F-7A13C9DF1540}" type="datetimeFigureOut">
              <a:rPr lang="ru-RU" smtClean="0"/>
              <a:t>16.12.15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CA99-451E-492F-B2FA-184975ACF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457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1" y="-27517"/>
            <a:ext cx="12211051" cy="15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6520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2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1" y="-27517"/>
            <a:ext cx="12211051" cy="15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8098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Изображение 6" descr="Снимок экрана 2014-03-23 в 1.10.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619" y="6309320"/>
            <a:ext cx="484192" cy="48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94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86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47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2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2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1901-75EC-46FE-A25F-7A13C9DF1540}" type="datetimeFigureOut">
              <a:rPr lang="ru-RU" smtClean="0"/>
              <a:t>16.12.15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CA99-451E-492F-B2FA-184975ACF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153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49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5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3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1901-75EC-46FE-A25F-7A13C9DF1540}" type="datetimeFigureOut">
              <a:rPr lang="ru-RU" smtClean="0"/>
              <a:t>16.12.15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CA99-451E-492F-B2FA-184975ACF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75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1901-75EC-46FE-A25F-7A13C9DF1540}" type="datetimeFigureOut">
              <a:rPr lang="ru-RU" smtClean="0"/>
              <a:t>16.12.15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CA99-451E-492F-B2FA-184975ACF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5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1901-75EC-46FE-A25F-7A13C9DF1540}" type="datetimeFigureOut">
              <a:rPr lang="ru-RU" smtClean="0"/>
              <a:t>16.12.15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CA99-451E-492F-B2FA-184975ACF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8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1901-75EC-46FE-A25F-7A13C9DF1540}" type="datetimeFigureOut">
              <a:rPr lang="ru-RU" smtClean="0"/>
              <a:t>16.12.15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CA99-451E-492F-B2FA-184975ACF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1901-75EC-46FE-A25F-7A13C9DF1540}" type="datetimeFigureOut">
              <a:rPr lang="ru-RU" smtClean="0"/>
              <a:t>16.12.15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CA99-451E-492F-B2FA-184975ACF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2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1901-75EC-46FE-A25F-7A13C9DF1540}" type="datetimeFigureOut">
              <a:rPr lang="ru-RU" smtClean="0"/>
              <a:t>16.12.15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CA99-451E-492F-B2FA-184975ACF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19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1901-75EC-46FE-A25F-7A13C9DF1540}" type="datetimeFigureOut">
              <a:rPr lang="ru-RU" smtClean="0"/>
              <a:t>16.12.15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CA99-451E-492F-B2FA-184975ACF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93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91901-75EC-46FE-A25F-7A13C9DF1540}" type="datetimeFigureOut">
              <a:rPr lang="ru-RU" smtClean="0"/>
              <a:t>16.12.15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2CA99-451E-492F-B2FA-184975ACF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33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9051" y="-27517"/>
            <a:ext cx="12211051" cy="15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7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8550" y="177256"/>
            <a:ext cx="8973461" cy="120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133" dirty="0">
                <a:solidFill>
                  <a:prstClr val="white"/>
                </a:solidFill>
                <a:cs typeface="Arial" pitchFamily="34" charset="0"/>
              </a:rPr>
              <a:t>ВЕБИНАР РОССИЙСКОГО ТРЕНИНГОВОГО ЦЕНТРА</a:t>
            </a:r>
          </a:p>
          <a:p>
            <a:pPr marL="457189" indent="-457189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133" dirty="0">
                <a:solidFill>
                  <a:prstClr val="white"/>
                </a:solidFill>
                <a:cs typeface="Arial" pitchFamily="34" charset="0"/>
              </a:rPr>
              <a:t>Института образования НИУ ВШЭ</a:t>
            </a:r>
          </a:p>
          <a:p>
            <a:pPr marL="457189" indent="-457189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133" dirty="0">
                <a:solidFill>
                  <a:srgbClr val="FFFF00"/>
                </a:solidFill>
                <a:cs typeface="Arial" charset="0"/>
              </a:rPr>
              <a:t>16 декабря 2015 года</a:t>
            </a:r>
            <a:endParaRPr lang="ru-RU" sz="2133" i="1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026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73" y="276065"/>
            <a:ext cx="1026508" cy="84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538390" y="2101057"/>
            <a:ext cx="10711959" cy="155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spc="-100" dirty="0">
                <a:solidFill>
                  <a:schemeClr val="bg1"/>
                </a:solidFill>
              </a:rPr>
              <a:t>Оценка профессиональных компетенций </a:t>
            </a: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студентов СПО </a:t>
            </a:r>
            <a:r>
              <a:rPr lang="ru-RU" sz="3200" dirty="0" smtClean="0">
                <a:solidFill>
                  <a:schemeClr val="bg1"/>
                </a:solidFill>
              </a:rPr>
              <a:t>в </a:t>
            </a:r>
            <a:r>
              <a:rPr lang="ru-RU" sz="3200" dirty="0">
                <a:solidFill>
                  <a:schemeClr val="bg1"/>
                </a:solidFill>
              </a:rPr>
              <a:t>соответствии с ФГОС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и </a:t>
            </a:r>
            <a:r>
              <a:rPr lang="ru-RU" sz="3200" dirty="0">
                <a:solidFill>
                  <a:schemeClr val="bg1"/>
                </a:solidFill>
              </a:rPr>
              <a:t>профессиональными стандартами</a:t>
            </a:r>
            <a:endParaRPr lang="ru-RU" sz="32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2011" y="253394"/>
            <a:ext cx="1950640" cy="96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990" y="6187018"/>
            <a:ext cx="12219517" cy="6709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18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4" y="6189133"/>
            <a:ext cx="677333" cy="64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93" y="6185797"/>
            <a:ext cx="967316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455" y="6233227"/>
            <a:ext cx="2756848" cy="5785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7"/>
          <a:stretch/>
        </p:blipFill>
        <p:spPr>
          <a:xfrm>
            <a:off x="7196999" y="6218683"/>
            <a:ext cx="1009855" cy="6160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4" b="21061"/>
          <a:stretch/>
        </p:blipFill>
        <p:spPr>
          <a:xfrm>
            <a:off x="5384455" y="6204221"/>
            <a:ext cx="1498391" cy="5981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85" y="6210496"/>
            <a:ext cx="2380177" cy="610301"/>
          </a:xfrm>
          <a:prstGeom prst="rect">
            <a:avLst/>
          </a:prstGeom>
        </p:spPr>
      </p:pic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6394" y="4767127"/>
            <a:ext cx="4933955" cy="761478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Зачесова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Елена </a:t>
            </a:r>
            <a:r>
              <a:rPr lang="ru-RU" sz="2800" dirty="0" smtClean="0">
                <a:solidFill>
                  <a:schemeClr val="bg1"/>
                </a:solidFill>
              </a:rPr>
              <a:t>Васильевна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2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092" y="72770"/>
            <a:ext cx="11928389" cy="1243996"/>
          </a:xfrm>
          <a:prstGeom prst="rect">
            <a:avLst/>
          </a:prstGeom>
          <a:solidFill>
            <a:srgbClr val="083A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ru-RU" sz="8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ФГОС СПО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67809" y="2462039"/>
            <a:ext cx="7667673" cy="4231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3733" b="1" dirty="0"/>
              <a:t>VIII. Требования к оцениванию качества освоения основной профессиональной образовательной программы</a:t>
            </a:r>
          </a:p>
          <a:p>
            <a:pPr>
              <a:lnSpc>
                <a:spcPct val="85000"/>
              </a:lnSpc>
            </a:pPr>
            <a:r>
              <a:rPr lang="ru-RU" sz="3200" dirty="0"/>
              <a:t>8.4. Оценка качества подготовки обучающихся и выпускников осуществляется в двух основных направлениях:</a:t>
            </a:r>
          </a:p>
          <a:p>
            <a:pPr>
              <a:lnSpc>
                <a:spcPct val="85000"/>
              </a:lnSpc>
            </a:pPr>
            <a:r>
              <a:rPr lang="ru-RU" sz="3200" spc="-40" dirty="0"/>
              <a:t>оценка </a:t>
            </a:r>
            <a:r>
              <a:rPr lang="ru-RU" sz="3200" b="1" spc="-40" dirty="0">
                <a:solidFill>
                  <a:srgbClr val="C00000"/>
                </a:solidFill>
              </a:rPr>
              <a:t>уровня</a:t>
            </a:r>
            <a:r>
              <a:rPr lang="ru-RU" sz="3200" spc="-40" dirty="0"/>
              <a:t> освоения </a:t>
            </a:r>
            <a:r>
              <a:rPr lang="ru-RU" sz="3200" b="1" spc="-40" dirty="0">
                <a:solidFill>
                  <a:srgbClr val="002060"/>
                </a:solidFill>
              </a:rPr>
              <a:t>дисциплин</a:t>
            </a:r>
            <a:r>
              <a:rPr lang="ru-RU" sz="3200" spc="-40" dirty="0"/>
              <a:t>;</a:t>
            </a:r>
          </a:p>
          <a:p>
            <a:pPr>
              <a:lnSpc>
                <a:spcPct val="85000"/>
              </a:lnSpc>
            </a:pPr>
            <a:r>
              <a:rPr lang="ru-RU" sz="3200" dirty="0"/>
              <a:t>оценка </a:t>
            </a:r>
            <a:r>
              <a:rPr lang="ru-RU" sz="3200" b="1" dirty="0">
                <a:solidFill>
                  <a:srgbClr val="003300"/>
                </a:solidFill>
              </a:rPr>
              <a:t>компетенций</a:t>
            </a:r>
            <a:r>
              <a:rPr lang="ru-RU" sz="3200" dirty="0"/>
              <a:t> обучающихся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539" y="1412777"/>
            <a:ext cx="4128000" cy="52378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b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3733" b="1" dirty="0">
                <a:solidFill>
                  <a:srgbClr val="003300"/>
                </a:solidFill>
                <a:latin typeface="Arial" panose="020B0604020202020204" pitchFamily="34" charset="0"/>
              </a:rPr>
              <a:t>Квалификация</a:t>
            </a:r>
            <a:r>
              <a:rPr lang="ru-RU" sz="3200" dirty="0">
                <a:latin typeface="Arial" panose="020B0604020202020204" pitchFamily="34" charset="0"/>
              </a:rPr>
              <a:t> </a:t>
            </a:r>
            <a:r>
              <a:rPr lang="ru-RU" sz="3733" b="1" dirty="0">
                <a:solidFill>
                  <a:srgbClr val="003300"/>
                </a:solidFill>
                <a:latin typeface="Arial" panose="020B0604020202020204" pitchFamily="34" charset="0"/>
              </a:rPr>
              <a:t>работника</a:t>
            </a:r>
            <a:r>
              <a:rPr lang="ru-RU" sz="3200" dirty="0">
                <a:latin typeface="Arial" panose="020B0604020202020204" pitchFamily="34" charset="0"/>
              </a:rPr>
              <a:t> — уровень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</a:rPr>
              <a:t>знаний</a:t>
            </a:r>
            <a:r>
              <a:rPr lang="ru-RU" sz="3200" dirty="0">
                <a:latin typeface="Arial" panose="020B0604020202020204" pitchFamily="34" charset="0"/>
              </a:rPr>
              <a:t>, </a:t>
            </a:r>
            <a:r>
              <a:rPr lang="ru-RU" sz="3200" b="1" dirty="0">
                <a:solidFill>
                  <a:srgbClr val="0F675D"/>
                </a:solidFill>
                <a:latin typeface="Arial" panose="020B0604020202020204" pitchFamily="34" charset="0"/>
              </a:rPr>
              <a:t>умений</a:t>
            </a:r>
            <a:r>
              <a:rPr lang="ru-RU" sz="3200" dirty="0">
                <a:latin typeface="Arial" panose="020B0604020202020204" pitchFamily="34" charset="0"/>
              </a:rPr>
              <a:t>, профессиональных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навыков</a:t>
            </a:r>
            <a:r>
              <a:rPr lang="ru-RU" sz="3200" dirty="0">
                <a:latin typeface="Arial" panose="020B0604020202020204" pitchFamily="34" charset="0"/>
              </a:rPr>
              <a:t> и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опыта работы</a:t>
            </a:r>
            <a:r>
              <a:rPr lang="ru-RU" sz="3200" dirty="0">
                <a:latin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Arial" panose="020B0604020202020204" pitchFamily="34" charset="0"/>
              </a:rPr>
              <a:t>работника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45276" y="1412777"/>
            <a:ext cx="7690205" cy="8965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3733" b="1" dirty="0"/>
              <a:t>III. Характеристика подготовки по профессии/специальности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8699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754441" y="2245940"/>
            <a:ext cx="468153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/>
              <a:t>Разработка</a:t>
            </a:r>
            <a:r>
              <a:rPr lang="ru-RU" sz="2400"/>
              <a:t> пилотных заданий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756026" y="2762828"/>
            <a:ext cx="467995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/>
              <a:t>Апробация</a:t>
            </a:r>
            <a:r>
              <a:rPr lang="ru-RU" sz="2400"/>
              <a:t> пилотных заданий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47328" y="3284414"/>
            <a:ext cx="1202533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 dirty="0"/>
              <a:t>Коррекция</a:t>
            </a:r>
            <a:r>
              <a:rPr lang="ru-RU" sz="2400" dirty="0"/>
              <a:t> структуры фондов оценочных средств и (или) содержания тематических заданий (по результатам апробации)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3143251" y="5445225"/>
            <a:ext cx="5868988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/>
              <a:t>Штатное применение </a:t>
            </a:r>
            <a:r>
              <a:rPr lang="ru-RU" sz="2400"/>
              <a:t>оценочных средств 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3648075" y="4293097"/>
            <a:ext cx="4859339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/>
              <a:t>Верификация</a:t>
            </a:r>
            <a:r>
              <a:rPr lang="ru-RU" sz="2400"/>
              <a:t> оценочных средств 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3846513" y="4869161"/>
            <a:ext cx="4481512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/>
              <a:t>Валидация</a:t>
            </a:r>
            <a:r>
              <a:rPr lang="ru-RU" sz="2400"/>
              <a:t> оценочных средств 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2566990" y="6021290"/>
            <a:ext cx="7058025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/>
              <a:t>Периодическое </a:t>
            </a:r>
            <a:r>
              <a:rPr lang="ru-RU" sz="2400" b="1"/>
              <a:t>обновление</a:t>
            </a:r>
            <a:r>
              <a:rPr lang="ru-RU" sz="2400"/>
              <a:t> оценочных средств </a:t>
            </a: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47329" y="1525971"/>
            <a:ext cx="12025336" cy="6093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sz="2400" b="1" dirty="0"/>
              <a:t>Проектирование</a:t>
            </a:r>
            <a:r>
              <a:rPr lang="ru-RU" sz="2400" dirty="0"/>
              <a:t> </a:t>
            </a:r>
            <a:r>
              <a:rPr lang="ru-RU" sz="2400" b="1" dirty="0"/>
              <a:t>структуры</a:t>
            </a:r>
            <a:r>
              <a:rPr lang="ru-RU" sz="2400" dirty="0"/>
              <a:t> фонда оценочных средств 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sz="2400" dirty="0"/>
              <a:t>(</a:t>
            </a:r>
            <a:r>
              <a:rPr lang="ru-RU" sz="2000" dirty="0"/>
              <a:t>выбор дидактических единиц, критериев их освоения и последовательности предъявления заданий</a:t>
            </a:r>
            <a:r>
              <a:rPr lang="ru-RU" sz="2400" dirty="0"/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12192000" cy="1381760"/>
          </a:xfrm>
          <a:prstGeom prst="rect">
            <a:avLst/>
          </a:prstGeom>
          <a:solidFill>
            <a:srgbClr val="083A34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8000" b="1" cap="all" dirty="0">
                <a:solidFill>
                  <a:schemeClr val="bg1"/>
                </a:solidFill>
              </a:rPr>
              <a:t>Жизненный цикл ОС</a:t>
            </a:r>
          </a:p>
        </p:txBody>
      </p:sp>
      <p:sp>
        <p:nvSpPr>
          <p:cNvPr id="2" name="Багетная рамка 1"/>
          <p:cNvSpPr/>
          <p:nvPr/>
        </p:nvSpPr>
        <p:spPr>
          <a:xfrm>
            <a:off x="1992315" y="4174972"/>
            <a:ext cx="8207375" cy="2494389"/>
          </a:xfrm>
          <a:prstGeom prst="bevel">
            <a:avLst/>
          </a:prstGeom>
          <a:solidFill>
            <a:srgbClr val="C0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76618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7668" y="5346355"/>
            <a:ext cx="7537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внимание!</a:t>
            </a:r>
            <a:endParaRPr lang="ru-RU" sz="6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http://scienceblog.ru/wp-content/uploads/2010/03/ex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2" y="168575"/>
            <a:ext cx="6431477" cy="427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50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2354233" y="4290735"/>
            <a:ext cx="2522539" cy="244951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6000"/>
              <a:t>МДК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325"/>
            <a:ext cx="12192000" cy="1774265"/>
          </a:xfrm>
          <a:solidFill>
            <a:srgbClr val="083A3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6000" b="1" cap="all" spc="-140" dirty="0">
                <a:solidFill>
                  <a:schemeClr val="bg1"/>
                </a:solidFill>
              </a:rPr>
              <a:t>Цели и задачи </a:t>
            </a:r>
            <a:r>
              <a:rPr lang="ru-RU" sz="6000" b="1" cap="all" spc="-140" dirty="0" err="1">
                <a:solidFill>
                  <a:schemeClr val="bg1"/>
                </a:solidFill>
              </a:rPr>
              <a:t>профмодуля</a:t>
            </a:r>
            <a:r>
              <a:rPr lang="ru-RU" sz="6000" b="1" cap="all" spc="-140" dirty="0">
                <a:solidFill>
                  <a:schemeClr val="bg1"/>
                </a:solidFill>
              </a:rPr>
              <a:t> </a:t>
            </a:r>
            <a:r>
              <a:rPr lang="ru-RU" sz="6000" b="1" spc="-140" dirty="0">
                <a:solidFill>
                  <a:schemeClr val="bg1"/>
                </a:solidFill>
              </a:rPr>
              <a:t/>
            </a:r>
            <a:br>
              <a:rPr lang="ru-RU" sz="6000" b="1" spc="-140" dirty="0">
                <a:solidFill>
                  <a:schemeClr val="bg1"/>
                </a:solidFill>
              </a:rPr>
            </a:br>
            <a:r>
              <a:rPr lang="ru-RU" sz="4800" b="1" spc="-140" dirty="0">
                <a:solidFill>
                  <a:schemeClr val="bg1"/>
                </a:solidFill>
              </a:rPr>
              <a:t>требования к результатам освоения ПМ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320549" y="5995796"/>
            <a:ext cx="17272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40" tIns="45720" rIns="91440" bIns="45720" anchor="ctr">
            <a:spAutoFit/>
          </a:bodyPr>
          <a:lstStyle/>
          <a:p>
            <a:pPr algn="ctr">
              <a:spcBef>
                <a:spcPct val="0"/>
              </a:spcBef>
              <a:tabLst>
                <a:tab pos="581011" algn="l"/>
                <a:tab pos="1163610" algn="l"/>
                <a:tab pos="1744619" algn="l"/>
                <a:tab pos="2327216" algn="l"/>
                <a:tab pos="2908227" algn="l"/>
                <a:tab pos="3489238" algn="l"/>
                <a:tab pos="4071837" algn="l"/>
                <a:tab pos="4652846" algn="l"/>
                <a:tab pos="5235444" algn="l"/>
                <a:tab pos="5816455" algn="l"/>
                <a:tab pos="6397465" algn="l"/>
                <a:tab pos="6980064" algn="l"/>
                <a:tab pos="7561074" algn="l"/>
                <a:tab pos="8143671" algn="l"/>
                <a:tab pos="8724682" algn="l"/>
                <a:tab pos="9305693" algn="l"/>
              </a:tabLst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знать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48701" y="2184569"/>
            <a:ext cx="1062039" cy="408495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70000"/>
              </a:lnSpc>
              <a:spcBef>
                <a:spcPts val="600"/>
              </a:spcBef>
            </a:pPr>
            <a:r>
              <a:rPr lang="ru-RU" sz="8000" b="1">
                <a:solidFill>
                  <a:schemeClr val="bg1"/>
                </a:solidFill>
              </a:rPr>
              <a:t>Ф</a:t>
            </a:r>
          </a:p>
          <a:p>
            <a:pPr algn="ctr">
              <a:lnSpc>
                <a:spcPct val="70000"/>
              </a:lnSpc>
              <a:spcBef>
                <a:spcPts val="600"/>
              </a:spcBef>
            </a:pPr>
            <a:r>
              <a:rPr lang="ru-RU" sz="8000" b="1">
                <a:solidFill>
                  <a:schemeClr val="bg1"/>
                </a:solidFill>
              </a:rPr>
              <a:t>Г</a:t>
            </a:r>
          </a:p>
          <a:p>
            <a:pPr algn="ctr">
              <a:lnSpc>
                <a:spcPct val="70000"/>
              </a:lnSpc>
              <a:spcBef>
                <a:spcPts val="600"/>
              </a:spcBef>
            </a:pPr>
            <a:r>
              <a:rPr lang="ru-RU" sz="8000" b="1">
                <a:solidFill>
                  <a:schemeClr val="bg1"/>
                </a:solidFill>
              </a:rPr>
              <a:t>О</a:t>
            </a:r>
          </a:p>
          <a:p>
            <a:pPr algn="ctr">
              <a:lnSpc>
                <a:spcPct val="70000"/>
              </a:lnSpc>
              <a:spcBef>
                <a:spcPts val="600"/>
              </a:spcBef>
            </a:pPr>
            <a:r>
              <a:rPr lang="ru-RU" sz="8000" b="1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5755250" y="3045863"/>
            <a:ext cx="3384551" cy="3313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algn="ctr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6000" dirty="0"/>
              <a:t>Практика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785497" y="5174164"/>
            <a:ext cx="172878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40" tIns="45720" rIns="91440" bIns="45720" anchor="ctr">
            <a:spAutoFit/>
          </a:bodyPr>
          <a:lstStyle/>
          <a:p>
            <a:pPr algn="ctr">
              <a:spcBef>
                <a:spcPct val="0"/>
              </a:spcBef>
              <a:tabLst>
                <a:tab pos="581011" algn="l"/>
                <a:tab pos="1163610" algn="l"/>
                <a:tab pos="1744619" algn="l"/>
                <a:tab pos="2327216" algn="l"/>
                <a:tab pos="2908227" algn="l"/>
                <a:tab pos="3489238" algn="l"/>
                <a:tab pos="4071837" algn="l"/>
                <a:tab pos="4652846" algn="l"/>
                <a:tab pos="5235444" algn="l"/>
                <a:tab pos="5816455" algn="l"/>
                <a:tab pos="6397465" algn="l"/>
                <a:tab pos="6980064" algn="l"/>
                <a:tab pos="7561074" algn="l"/>
                <a:tab pos="8143671" algn="l"/>
                <a:tab pos="8724682" algn="l"/>
                <a:tab pos="9305693" algn="l"/>
              </a:tabLst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уметь 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538009" y="3504809"/>
            <a:ext cx="691356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40" tIns="45720" rIns="91440" bIns="4572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4000" b="1"/>
              <a:t>иметь практический опыт</a:t>
            </a: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1299555" y="4019094"/>
            <a:ext cx="1715396" cy="1008063"/>
          </a:xfrm>
          <a:custGeom>
            <a:avLst/>
            <a:gdLst>
              <a:gd name="T0" fmla="*/ 794296778 w 21600"/>
              <a:gd name="T1" fmla="*/ 0 h 21600"/>
              <a:gd name="T2" fmla="*/ 0 w 21600"/>
              <a:gd name="T3" fmla="*/ 1097806882 h 21600"/>
              <a:gd name="T4" fmla="*/ 794296778 w 21600"/>
              <a:gd name="T5" fmla="*/ 2147483646 h 21600"/>
              <a:gd name="T6" fmla="*/ 1059062835 w 21600"/>
              <a:gd name="T7" fmla="*/ 109780688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 anchor="ctr"/>
          <a:lstStyle/>
          <a:p>
            <a:endParaRPr lang="ru-RU" sz="2400"/>
          </a:p>
        </p:txBody>
      </p:sp>
      <p:sp>
        <p:nvSpPr>
          <p:cNvPr id="10" name="TextBox 9"/>
          <p:cNvSpPr txBox="1"/>
          <p:nvPr/>
        </p:nvSpPr>
        <p:spPr>
          <a:xfrm>
            <a:off x="11135543" y="3429000"/>
            <a:ext cx="938512" cy="255454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</a:rPr>
              <a:t>ПС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flipH="1">
            <a:off x="9219707" y="4149266"/>
            <a:ext cx="1643912" cy="1008063"/>
          </a:xfrm>
          <a:custGeom>
            <a:avLst/>
            <a:gdLst>
              <a:gd name="T0" fmla="*/ 794296778 w 21600"/>
              <a:gd name="T1" fmla="*/ 0 h 21600"/>
              <a:gd name="T2" fmla="*/ 0 w 21600"/>
              <a:gd name="T3" fmla="*/ 1097806882 h 21600"/>
              <a:gd name="T4" fmla="*/ 794296778 w 21600"/>
              <a:gd name="T5" fmla="*/ 2147483646 h 21600"/>
              <a:gd name="T6" fmla="*/ 1059062835 w 21600"/>
              <a:gd name="T7" fmla="*/ 109780688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 anchor="ctr"/>
          <a:lstStyle/>
          <a:p>
            <a:endParaRPr lang="ru-RU" sz="2400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4320550" y="1947413"/>
            <a:ext cx="4158433" cy="1026715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60017" y="2172923"/>
            <a:ext cx="244827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освоенные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и ОК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740418" y="2896032"/>
            <a:ext cx="1313758" cy="7571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 sz="60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4800" dirty="0">
                <a:solidFill>
                  <a:srgbClr val="663300"/>
                </a:solidFill>
              </a:rPr>
              <a:t>ТФ</a:t>
            </a:r>
            <a:r>
              <a:rPr lang="en-US" sz="4800" baseline="-25000" dirty="0">
                <a:solidFill>
                  <a:srgbClr val="663300"/>
                </a:solidFill>
              </a:rPr>
              <a:t>n</a:t>
            </a:r>
            <a:endParaRPr lang="ru-RU" sz="4800" baseline="-25000" dirty="0">
              <a:solidFill>
                <a:srgbClr val="663300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0052743" y="3733568"/>
            <a:ext cx="936779" cy="535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 sz="6000" b="1">
                <a:solidFill>
                  <a:srgbClr val="21B0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ТД</a:t>
            </a:r>
            <a:r>
              <a:rPr lang="en-US" sz="3200" baseline="-25000" dirty="0">
                <a:solidFill>
                  <a:schemeClr val="accent6">
                    <a:lumMod val="50000"/>
                  </a:schemeClr>
                </a:solidFill>
              </a:rPr>
              <a:t>n</a:t>
            </a:r>
            <a:endParaRPr lang="ru-RU" sz="3200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8883276" y="1910768"/>
            <a:ext cx="2150140" cy="904928"/>
          </a:xfrm>
          <a:prstGeom prst="rect">
            <a:avLst/>
          </a:prstGeom>
          <a:solidFill>
            <a:srgbClr val="FFFFE1"/>
          </a:solidFill>
          <a:ln w="19050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 sz="6000" b="1">
                <a:solidFill>
                  <a:srgbClr val="21B0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5867" dirty="0"/>
              <a:t>ОТФ</a:t>
            </a:r>
            <a:r>
              <a:rPr lang="en-US" sz="5867" baseline="-25000" dirty="0"/>
              <a:t>n</a:t>
            </a:r>
            <a:endParaRPr lang="ru-RU" sz="5867" baseline="-250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1197334" y="5869893"/>
            <a:ext cx="3569527" cy="351664"/>
          </a:xfrm>
          <a:prstGeom prst="straightConnector1">
            <a:avLst/>
          </a:prstGeom>
          <a:ln w="76200">
            <a:solidFill>
              <a:srgbClr val="1B56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5364" idx="1"/>
          </p:cNvCxnSpPr>
          <p:nvPr/>
        </p:nvCxnSpPr>
        <p:spPr>
          <a:xfrm>
            <a:off x="1183258" y="6233431"/>
            <a:ext cx="3137291" cy="116308"/>
          </a:xfrm>
          <a:prstGeom prst="straightConnector1">
            <a:avLst/>
          </a:prstGeom>
          <a:ln w="76200">
            <a:solidFill>
              <a:srgbClr val="1B56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5367" idx="3"/>
          </p:cNvCxnSpPr>
          <p:nvPr/>
        </p:nvCxnSpPr>
        <p:spPr>
          <a:xfrm flipH="1" flipV="1">
            <a:off x="6514284" y="5528107"/>
            <a:ext cx="4621261" cy="363540"/>
          </a:xfrm>
          <a:prstGeom prst="straightConnector1">
            <a:avLst/>
          </a:prstGeom>
          <a:ln w="76200">
            <a:solidFill>
              <a:srgbClr val="B8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5364" idx="3"/>
          </p:cNvCxnSpPr>
          <p:nvPr/>
        </p:nvCxnSpPr>
        <p:spPr>
          <a:xfrm flipH="1">
            <a:off x="6047749" y="5937915"/>
            <a:ext cx="5087796" cy="411824"/>
          </a:xfrm>
          <a:prstGeom prst="straightConnector1">
            <a:avLst/>
          </a:prstGeom>
          <a:ln w="76200">
            <a:solidFill>
              <a:srgbClr val="B8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1210738" y="3900228"/>
            <a:ext cx="1327271" cy="11029"/>
          </a:xfrm>
          <a:prstGeom prst="straightConnector1">
            <a:avLst/>
          </a:prstGeom>
          <a:ln w="76200">
            <a:solidFill>
              <a:srgbClr val="1B56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55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5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75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75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75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75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75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25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4" grpId="0" animBg="1"/>
      <p:bldP spid="12293" grpId="0" animBg="1"/>
      <p:bldP spid="15366" grpId="0" animBg="1"/>
      <p:bldP spid="15367" grpId="0" animBg="1"/>
      <p:bldP spid="15368" grpId="0" animBg="1"/>
      <p:bldP spid="15369" grpId="0" animBg="1"/>
      <p:bldP spid="10" grpId="0" animBg="1"/>
      <p:bldP spid="11" grpId="0" animBg="1"/>
      <p:bldP spid="12" grpId="0" animBg="1"/>
      <p:bldP spid="2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0" name="Group 40"/>
          <p:cNvGraphicFramePr>
            <a:graphicFrameLocks noGrp="1"/>
          </p:cNvGraphicFramePr>
          <p:nvPr>
            <p:extLst/>
          </p:nvPr>
        </p:nvGraphicFramePr>
        <p:xfrm>
          <a:off x="119337" y="1688874"/>
          <a:ext cx="11953329" cy="481246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960440"/>
                <a:gridCol w="3648405"/>
                <a:gridCol w="4344484"/>
              </a:tblGrid>
              <a:tr h="704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Объекты оценки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89947" marB="8994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Форма оценивания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89947" marB="8994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Примеры заданий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89947" marB="8994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235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3A34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ВПД</a:t>
                      </a:r>
                      <a:endParaRPr kumimoji="0" lang="ru-RU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83A34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(ОПОП / отдельный ПМ)</a:t>
                      </a:r>
                    </a:p>
                  </a:txBody>
                  <a:tcPr marL="91431" marR="91431" marT="89947" marB="8994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Аттестация (ИА - ВКР)</a:t>
                      </a:r>
                    </a:p>
                  </a:txBody>
                  <a:tcPr marL="91431" marR="91431" marT="89947" marB="8994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Показательная работа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или</a:t>
                      </a: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защита (в </a:t>
                      </a:r>
                      <a:r>
                        <a:rPr kumimoji="0" lang="ru-RU" sz="2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т.ч</a:t>
                      </a: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. портфолио)</a:t>
                      </a:r>
                    </a:p>
                  </a:txBody>
                  <a:tcPr marL="91431" marR="91431" marT="89947" marB="8994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73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3A34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ОТФ</a:t>
                      </a:r>
                      <a:endParaRPr kumimoji="0" lang="ru-RU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83A34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(ВПД = ПМ = </a:t>
                      </a:r>
                      <a:r>
                        <a:rPr kumimoji="0" lang="ru-RU" sz="3700" b="1" i="0" u="none" strike="noStrike" kern="1200" cap="none" normalizeH="0" baseline="1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∑</a:t>
                      </a: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ПК)</a:t>
                      </a:r>
                    </a:p>
                  </a:txBody>
                  <a:tcPr marL="91431" marR="91431" marT="89947" marB="8994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Аттестация (ПА)</a:t>
                      </a:r>
                    </a:p>
                  </a:txBody>
                  <a:tcPr marL="91431" marR="91431" marT="89947" marB="8994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Показательная работа</a:t>
                      </a:r>
                    </a:p>
                  </a:txBody>
                  <a:tcPr marL="91431" marR="91431" marT="89947" marB="8994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99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3A34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ТФ</a:t>
                      </a:r>
                      <a:endParaRPr kumimoji="0" lang="ru-RU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83A34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(ПК / </a:t>
                      </a:r>
                      <a:r>
                        <a:rPr kumimoji="0" lang="ru-RU" sz="2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ПрО</a:t>
                      </a: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)</a:t>
                      </a:r>
                    </a:p>
                  </a:txBody>
                  <a:tcPr marL="91431" marR="91431" marT="89947" marB="8994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Текущий контроль</a:t>
                      </a:r>
                    </a:p>
                  </a:txBody>
                  <a:tcPr marL="91431" marR="91431" marT="89947" marB="8994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Практическое задание</a:t>
                      </a:r>
                    </a:p>
                  </a:txBody>
                  <a:tcPr marL="91431" marR="91431" marT="89947" marB="8994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99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3A34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(</a:t>
                      </a:r>
                      <a:r>
                        <a:rPr kumimoji="0" lang="ru-RU" sz="2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ПрО</a:t>
                      </a: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/ У)</a:t>
                      </a:r>
                    </a:p>
                  </a:txBody>
                  <a:tcPr marL="91431" marR="91431" marT="89947" marB="8994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Текущий контроль</a:t>
                      </a:r>
                    </a:p>
                  </a:txBody>
                  <a:tcPr marL="91431" marR="91431" marT="89947" marB="8994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charset="0"/>
                          <a:cs typeface="Arial" charset="0"/>
                        </a:rPr>
                        <a:t>Практическое задание</a:t>
                      </a:r>
                    </a:p>
                  </a:txBody>
                  <a:tcPr marL="91431" marR="91431" marT="89947" marB="8994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0"/>
            <a:ext cx="12192000" cy="1381760"/>
          </a:xfrm>
          <a:prstGeom prst="rect">
            <a:avLst/>
          </a:prstGeom>
          <a:solidFill>
            <a:srgbClr val="083A34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8800" b="1" cap="all" dirty="0">
                <a:solidFill>
                  <a:schemeClr val="bg1"/>
                </a:solidFill>
              </a:rPr>
              <a:t>Объекты оценивания</a:t>
            </a:r>
          </a:p>
        </p:txBody>
      </p:sp>
    </p:spTree>
    <p:extLst>
      <p:ext uri="{BB962C8B-B14F-4D97-AF65-F5344CB8AC3E}">
        <p14:creationId xmlns:p14="http://schemas.microsoft.com/office/powerpoint/2010/main" val="27729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8211444" y="5717672"/>
            <a:ext cx="0" cy="50400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headEnd/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91440" tIns="45720" rIns="91440" bIns="45720"/>
          <a:lstStyle/>
          <a:p>
            <a:endParaRPr lang="ru-RU" sz="2400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8211444" y="4764903"/>
            <a:ext cx="0" cy="540000"/>
          </a:xfrm>
          <a:prstGeom prst="line">
            <a:avLst/>
          </a:prstGeom>
          <a:ln w="38100">
            <a:solidFill>
              <a:srgbClr val="C00000"/>
            </a:solidFill>
            <a:headEnd/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91440" tIns="45720" rIns="91440" bIns="45720"/>
          <a:lstStyle/>
          <a:p>
            <a:endParaRPr lang="ru-RU" sz="2400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8200032" y="3787484"/>
            <a:ext cx="0" cy="5400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headEnd/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91440" tIns="45720" rIns="91440" bIns="45720"/>
          <a:lstStyle/>
          <a:p>
            <a:endParaRPr lang="ru-RU" sz="2400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8211444" y="2802787"/>
            <a:ext cx="0" cy="5400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headEnd/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91440" tIns="45720" rIns="91440" bIns="45720"/>
          <a:lstStyle/>
          <a:p>
            <a:endParaRPr lang="ru-RU" sz="2400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8200032" y="1909593"/>
            <a:ext cx="0" cy="5400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headEnd/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91440" tIns="45720" rIns="91440" bIns="45720"/>
          <a:lstStyle/>
          <a:p>
            <a:endParaRPr lang="ru-RU" sz="2400"/>
          </a:p>
        </p:txBody>
      </p:sp>
      <p:sp>
        <p:nvSpPr>
          <p:cNvPr id="3074" name="AutoShape 18"/>
          <p:cNvSpPr>
            <a:spLocks noChangeArrowheads="1"/>
          </p:cNvSpPr>
          <p:nvPr/>
        </p:nvSpPr>
        <p:spPr bwMode="auto">
          <a:xfrm rot="254886">
            <a:off x="2709381" y="3119625"/>
            <a:ext cx="1499195" cy="1335719"/>
          </a:xfrm>
          <a:prstGeom prst="irregularSeal1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anchor="ctr"/>
          <a:lstStyle/>
          <a:p>
            <a:pPr algn="ctr" eaLnBrk="1" hangingPunct="1"/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КТО?</a:t>
            </a:r>
          </a:p>
        </p:txBody>
      </p:sp>
      <p:sp>
        <p:nvSpPr>
          <p:cNvPr id="3076" name="AutoShape 17"/>
          <p:cNvSpPr>
            <a:spLocks noChangeArrowheads="1"/>
          </p:cNvSpPr>
          <p:nvPr/>
        </p:nvSpPr>
        <p:spPr bwMode="auto">
          <a:xfrm flipH="1">
            <a:off x="1020457" y="3832054"/>
            <a:ext cx="1550947" cy="1650599"/>
          </a:xfrm>
          <a:prstGeom prst="irregularSeal1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 anchor="ctr"/>
          <a:lstStyle/>
          <a:p>
            <a:pPr algn="ctr" eaLnBrk="1" hangingPunct="1"/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КАК?</a:t>
            </a:r>
          </a:p>
        </p:txBody>
      </p:sp>
      <p:sp>
        <p:nvSpPr>
          <p:cNvPr id="3077" name="AutoShape 16"/>
          <p:cNvSpPr>
            <a:spLocks noChangeArrowheads="1"/>
          </p:cNvSpPr>
          <p:nvPr/>
        </p:nvSpPr>
        <p:spPr bwMode="auto">
          <a:xfrm flipH="1">
            <a:off x="119997" y="2309345"/>
            <a:ext cx="1689500" cy="1478139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 anchor="ctr"/>
          <a:lstStyle/>
          <a:p>
            <a:pPr algn="ctr" eaLnBrk="1" hangingPunct="1"/>
            <a:r>
              <a:rPr lang="ru-RU" sz="2400" b="1">
                <a:solidFill>
                  <a:schemeClr val="bg1"/>
                </a:solidFill>
                <a:cs typeface="Arial" charset="0"/>
              </a:rPr>
              <a:t>ЧТО?</a:t>
            </a:r>
          </a:p>
        </p:txBody>
      </p:sp>
      <p:sp>
        <p:nvSpPr>
          <p:cNvPr id="3078" name="AutoShape 15"/>
          <p:cNvSpPr>
            <a:spLocks noChangeArrowheads="1"/>
          </p:cNvSpPr>
          <p:nvPr/>
        </p:nvSpPr>
        <p:spPr bwMode="auto">
          <a:xfrm>
            <a:off x="2130319" y="1409871"/>
            <a:ext cx="1953627" cy="1416964"/>
          </a:xfrm>
          <a:prstGeom prst="irregularSeal1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ЗАЧЕМ?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6553" y="1459482"/>
            <a:ext cx="7313215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eaLnBrk="1" hangingPunct="1">
              <a:defRPr/>
            </a:pPr>
            <a:r>
              <a:rPr lang="ru-RU" sz="2800" dirty="0">
                <a:cs typeface="Arial" charset="0"/>
              </a:rPr>
              <a:t>определение цели оценивания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6552" y="2371227"/>
            <a:ext cx="7311501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2100">
                <a:cs typeface="Arial" charset="0"/>
              </a:defRPr>
            </a:lvl1pPr>
          </a:lstStyle>
          <a:p>
            <a:r>
              <a:rPr lang="ru-RU" sz="2800" dirty="0"/>
              <a:t>выбор объекта и предмета оценивания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56552" y="4287958"/>
            <a:ext cx="7311501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2100">
                <a:cs typeface="Arial" charset="0"/>
              </a:defRPr>
            </a:lvl1pPr>
          </a:lstStyle>
          <a:p>
            <a:r>
              <a:rPr lang="ru-RU" sz="2800" dirty="0"/>
              <a:t>выбор метода и инструментов оценивания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45140" y="3323201"/>
            <a:ext cx="7311501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2100">
                <a:cs typeface="Arial" charset="0"/>
              </a:defRPr>
            </a:lvl1pPr>
          </a:lstStyle>
          <a:p>
            <a:r>
              <a:rPr lang="ru-RU" sz="2800" dirty="0"/>
              <a:t>выбор субъекта оценивания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9201" y="6221672"/>
            <a:ext cx="7308851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>
            <a:spAutoFit/>
          </a:bodyPr>
          <a:lstStyle/>
          <a:p>
            <a:pPr algn="ctr">
              <a:defRPr/>
            </a:pPr>
            <a:r>
              <a:rPr lang="ru-RU" sz="2800" dirty="0"/>
              <a:t>анализ и толкование результатов оценивания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43426" y="5250450"/>
            <a:ext cx="7313215" cy="584775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собственно процесс оценивания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9997" y="68627"/>
            <a:ext cx="11928665" cy="1313133"/>
          </a:xfrm>
          <a:prstGeom prst="rect">
            <a:avLst/>
          </a:prstGeom>
          <a:solidFill>
            <a:srgbClr val="083A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ru-RU" sz="9600" b="1" cap="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оценивание </a:t>
            </a:r>
          </a:p>
        </p:txBody>
      </p:sp>
    </p:spTree>
    <p:extLst>
      <p:ext uri="{BB962C8B-B14F-4D97-AF65-F5344CB8AC3E}">
        <p14:creationId xmlns:p14="http://schemas.microsoft.com/office/powerpoint/2010/main" val="352340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6" grpId="0" animBg="1"/>
      <p:bldP spid="22" grpId="0" animBg="1"/>
      <p:bldP spid="25" grpId="0" animBg="1"/>
      <p:bldP spid="3074" grpId="0" animBg="1"/>
      <p:bldP spid="3076" grpId="0" animBg="1"/>
      <p:bldP spid="3077" grpId="0" animBg="1"/>
      <p:bldP spid="3078" grpId="0" animBg="1"/>
      <p:bldP spid="6" grpId="0" animBg="1"/>
      <p:bldP spid="7" grpId="0" animBg="1"/>
      <p:bldP spid="8" grpId="0" animBg="1"/>
      <p:bldP spid="20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http://www.7pd.ru/products/images/th/23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7" y="1750331"/>
            <a:ext cx="2324879" cy="232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barvinok11.inf.ua/user-images/kub12_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5774">
            <a:off x="6467247" y="4365945"/>
            <a:ext cx="4495567" cy="229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2" y="4338771"/>
            <a:ext cx="3102015" cy="211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http://www.razvivayushhie-igry-dlya-detej.ru/images/12819-hape_82190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" t="-13878" r="254" b="13878"/>
          <a:stretch/>
        </p:blipFill>
        <p:spPr bwMode="auto">
          <a:xfrm>
            <a:off x="7611550" y="548681"/>
            <a:ext cx="3477004" cy="349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1381760"/>
          </a:xfrm>
          <a:prstGeom prst="rect">
            <a:avLst/>
          </a:prstGeom>
          <a:solidFill>
            <a:srgbClr val="083A34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9600" b="1" cap="all" spc="-267" dirty="0">
                <a:solidFill>
                  <a:schemeClr val="bg1"/>
                </a:solidFill>
              </a:rPr>
              <a:t>типы оценивания</a:t>
            </a:r>
            <a:r>
              <a:rPr lang="ru-RU" sz="9600" b="1" spc="-267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2161523" y="3579456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400" dirty="0"/>
              <a:t>объективное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8874989" y="3583088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400" dirty="0"/>
              <a:t>субъективное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9696" y="1124745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400" dirty="0"/>
              <a:t>качественное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9770" y="5733257"/>
            <a:ext cx="6032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400" dirty="0"/>
              <a:t>количественное</a:t>
            </a:r>
          </a:p>
        </p:txBody>
      </p:sp>
      <p:cxnSp>
        <p:nvCxnSpPr>
          <p:cNvPr id="11" name="Прямая соединительная линия 10"/>
          <p:cNvCxnSpPr>
            <a:stCxn id="5" idx="2"/>
            <a:endCxn id="6" idx="0"/>
          </p:cNvCxnSpPr>
          <p:nvPr/>
        </p:nvCxnSpPr>
        <p:spPr>
          <a:xfrm>
            <a:off x="6096000" y="2201963"/>
            <a:ext cx="0" cy="3531294"/>
          </a:xfrm>
          <a:prstGeom prst="line">
            <a:avLst/>
          </a:prstGeom>
          <a:ln w="76200">
            <a:solidFill>
              <a:srgbClr val="083A3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4" idx="0"/>
            <a:endCxn id="3" idx="2"/>
          </p:cNvCxnSpPr>
          <p:nvPr/>
        </p:nvCxnSpPr>
        <p:spPr>
          <a:xfrm flipH="1" flipV="1">
            <a:off x="1113390" y="4118065"/>
            <a:ext cx="9959294" cy="3632"/>
          </a:xfrm>
          <a:prstGeom prst="line">
            <a:avLst/>
          </a:prstGeom>
          <a:ln w="76200">
            <a:solidFill>
              <a:srgbClr val="083A3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87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81760"/>
          </a:xfrm>
          <a:prstGeom prst="rect">
            <a:avLst/>
          </a:prstGeom>
          <a:solidFill>
            <a:srgbClr val="083A34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10666" b="1" cap="all" spc="-267" dirty="0">
                <a:solidFill>
                  <a:schemeClr val="bg1"/>
                </a:solidFill>
              </a:rPr>
              <a:t>Виды оценивания</a:t>
            </a:r>
            <a:r>
              <a:rPr lang="ru-RU" sz="4000" b="1" spc="-267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220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508787"/>
            <a:ext cx="3264363" cy="2496000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Grow and Care for a Bonsai Tree Step 8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4197085"/>
            <a:ext cx="3264000" cy="2496000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Grow and Care for a Bonsai Tree Step 10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97" y="1508787"/>
            <a:ext cx="3264000" cy="2496000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Grow and Care for a Bonsai Tree Step 11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97" y="4197085"/>
            <a:ext cx="3264000" cy="2496000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6" r="21013" b="815"/>
          <a:stretch/>
        </p:blipFill>
        <p:spPr bwMode="auto">
          <a:xfrm>
            <a:off x="8400256" y="1796819"/>
            <a:ext cx="3264000" cy="4224000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47358" y="3813044"/>
            <a:ext cx="3055961" cy="584775"/>
          </a:xfrm>
          <a:prstGeom prst="rect">
            <a:avLst/>
          </a:prstGeom>
          <a:solidFill>
            <a:srgbClr val="003300"/>
          </a:solidFill>
          <a:ln w="571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2800"/>
            </a:lvl1pPr>
          </a:lstStyle>
          <a:p>
            <a:pPr eaLnBrk="1" hangingPunct="1">
              <a:defRPr/>
            </a:pPr>
            <a:r>
              <a:rPr lang="ru-RU" sz="3200" dirty="0">
                <a:cs typeface="Arial" charset="0"/>
              </a:rPr>
              <a:t>ДИАГНОСТИКА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707312" y="3813044"/>
            <a:ext cx="2636827" cy="584775"/>
          </a:xfrm>
          <a:prstGeom prst="rect">
            <a:avLst/>
          </a:prstGeom>
          <a:solidFill>
            <a:srgbClr val="2B6D19"/>
          </a:solidFill>
          <a:ln w="571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2400">
                <a:cs typeface="Arial" charset="0"/>
              </a:defRPr>
            </a:lvl1pPr>
          </a:lstStyle>
          <a:p>
            <a:r>
              <a:rPr lang="ru-RU" sz="3200" dirty="0"/>
              <a:t>МОТИВАЦИЯ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8592277" y="5052470"/>
            <a:ext cx="3006251" cy="584775"/>
          </a:xfrm>
          <a:prstGeom prst="rect">
            <a:avLst/>
          </a:prstGeom>
          <a:solidFill>
            <a:srgbClr val="DE7C10"/>
          </a:solidFill>
          <a:ln w="571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2400">
                <a:cs typeface="Arial" charset="0"/>
              </a:defRPr>
            </a:lvl1pPr>
          </a:lstStyle>
          <a:p>
            <a:r>
              <a:rPr lang="ru-RU" sz="3200" b="1"/>
              <a:t>КОНСТАТАЦИЯ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 rot="18023934">
            <a:off x="2293011" y="4027789"/>
            <a:ext cx="2883437" cy="6667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2800"/>
            </a:lvl1pPr>
          </a:lstStyle>
          <a:p>
            <a:pPr eaLnBrk="1" hangingPunct="1">
              <a:defRPr/>
            </a:pPr>
            <a:r>
              <a:rPr lang="ru-RU" sz="3733" dirty="0">
                <a:cs typeface="Arial" charset="0"/>
              </a:rPr>
              <a:t>в </a:t>
            </a:r>
            <a:r>
              <a:rPr lang="ru-RU" sz="3733" b="1" dirty="0">
                <a:cs typeface="Arial" charset="0"/>
              </a:rPr>
              <a:t>процессе</a:t>
            </a:r>
            <a:endParaRPr lang="ru-RU" sz="3733" dirty="0">
              <a:cs typeface="Arial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 rot="2202761">
            <a:off x="10236996" y="2053443"/>
            <a:ext cx="2016225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2800"/>
            </a:lvl1pPr>
          </a:lstStyle>
          <a:p>
            <a:pPr eaLnBrk="1" hangingPunct="1">
              <a:defRPr/>
            </a:pPr>
            <a:r>
              <a:rPr lang="ru-RU" sz="3200" b="1" dirty="0">
                <a:cs typeface="Arial" charset="0"/>
              </a:rPr>
              <a:t>по факту</a:t>
            </a:r>
            <a:endParaRPr lang="ru-RU" sz="3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2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968" y="1722284"/>
            <a:ext cx="6216385" cy="1143939"/>
          </a:xfr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ru-RU" sz="2667" dirty="0"/>
              <a:t>оценивание, проводимое в обычных условиях, основанное на наблюдениях за рутинными действиями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600056" y="4584395"/>
            <a:ext cx="5328592" cy="2160803"/>
          </a:xfrm>
          <a:prstGeom prst="rect">
            <a:avLst/>
          </a:prstGeom>
          <a:solidFill>
            <a:srgbClr val="BCC5AF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 sz="3200">
                <a:latin typeface="+mn-lt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800" dirty="0"/>
              <a:t>специфическое оценивание, проводимое в специально созданных условиях; </a:t>
            </a:r>
          </a:p>
          <a:p>
            <a:pPr>
              <a:spcBef>
                <a:spcPts val="0"/>
              </a:spcBef>
            </a:pPr>
            <a:r>
              <a:rPr lang="ru-RU" sz="2800" dirty="0"/>
              <a:t>участники осознают важность проводимого оценивания и процесса этой проверки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5" y="2996952"/>
            <a:ext cx="6168075" cy="374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230" b="19375"/>
          <a:stretch/>
        </p:blipFill>
        <p:spPr bwMode="auto">
          <a:xfrm>
            <a:off x="6600056" y="1723851"/>
            <a:ext cx="532859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12192000" cy="1381760"/>
          </a:xfrm>
          <a:prstGeom prst="rect">
            <a:avLst/>
          </a:prstGeom>
          <a:solidFill>
            <a:srgbClr val="083A34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8000" b="1" cap="all" dirty="0">
                <a:solidFill>
                  <a:schemeClr val="bg1"/>
                </a:solidFill>
              </a:rPr>
              <a:t>Ситуации оценивания</a:t>
            </a:r>
          </a:p>
        </p:txBody>
      </p:sp>
    </p:spTree>
    <p:extLst>
      <p:ext uri="{BB962C8B-B14F-4D97-AF65-F5344CB8AC3E}">
        <p14:creationId xmlns:p14="http://schemas.microsoft.com/office/powerpoint/2010/main" val="313123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25" y="4005304"/>
            <a:ext cx="294680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 descr="j02919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90" y="2349160"/>
            <a:ext cx="237999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/>
          </p:cNvSpPr>
          <p:nvPr/>
        </p:nvSpPr>
        <p:spPr bwMode="auto">
          <a:xfrm>
            <a:off x="3715682" y="5085184"/>
            <a:ext cx="5044615" cy="1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marL="6350" indent="206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067" b="1" dirty="0">
                <a:solidFill>
                  <a:srgbClr val="008080"/>
                </a:solidFill>
              </a:rPr>
              <a:t>внешнее</a:t>
            </a:r>
            <a:r>
              <a:rPr lang="ru-RU" sz="3067" dirty="0"/>
              <a:t> </a:t>
            </a:r>
            <a:r>
              <a:rPr lang="ru-RU" sz="3067" b="1" dirty="0">
                <a:solidFill>
                  <a:srgbClr val="008080"/>
                </a:solidFill>
              </a:rPr>
              <a:t>оценивание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067" dirty="0">
                <a:solidFill>
                  <a:srgbClr val="CC0000"/>
                </a:solidFill>
              </a:rPr>
              <a:t>оценивает</a:t>
            </a:r>
            <a:r>
              <a:rPr lang="ru-RU" sz="3067" dirty="0"/>
              <a:t> </a:t>
            </a:r>
            <a:r>
              <a:rPr lang="ru-RU" sz="3067" dirty="0">
                <a:solidFill>
                  <a:srgbClr val="CC0000"/>
                </a:solidFill>
              </a:rPr>
              <a:t>не тот,</a:t>
            </a:r>
            <a:r>
              <a:rPr lang="ru-RU" sz="3067" dirty="0"/>
              <a:t> </a:t>
            </a:r>
            <a:r>
              <a:rPr lang="ru-RU" sz="3067" dirty="0">
                <a:solidFill>
                  <a:srgbClr val="CC0000"/>
                </a:solidFill>
              </a:rPr>
              <a:t>кто учил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067" dirty="0"/>
              <a:t>(</a:t>
            </a:r>
            <a:r>
              <a:rPr lang="ru-RU" sz="3067" b="1" dirty="0"/>
              <a:t>работодатель или эксперт</a:t>
            </a:r>
            <a:r>
              <a:rPr lang="ru-RU" sz="3067" dirty="0"/>
              <a:t>)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2861" y="1916833"/>
            <a:ext cx="4566699" cy="198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3067" b="1" dirty="0">
                <a:solidFill>
                  <a:srgbClr val="0066CC"/>
                </a:solidFill>
              </a:rPr>
              <a:t>внутреннее</a:t>
            </a:r>
            <a:r>
              <a:rPr lang="ru-RU" sz="3067" dirty="0"/>
              <a:t> </a:t>
            </a:r>
            <a:r>
              <a:rPr lang="ru-RU" sz="3067" b="1" dirty="0">
                <a:solidFill>
                  <a:srgbClr val="0066CC"/>
                </a:solidFill>
              </a:rPr>
              <a:t>оценивание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3067" dirty="0"/>
              <a:t> </a:t>
            </a:r>
            <a:r>
              <a:rPr lang="ru-RU" sz="3067" dirty="0">
                <a:solidFill>
                  <a:srgbClr val="CC0000"/>
                </a:solidFill>
              </a:rPr>
              <a:t>кто учит, тот и оценивает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3067" b="1" spc="-100" dirty="0"/>
              <a:t>(преподаватель или мастер)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7680177" y="1916833"/>
            <a:ext cx="4537571" cy="150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3067" b="1" dirty="0" err="1">
                <a:solidFill>
                  <a:srgbClr val="9900CC"/>
                </a:solidFill>
              </a:rPr>
              <a:t>самооценивание</a:t>
            </a:r>
            <a:endParaRPr lang="ru-RU" sz="3067" b="1" dirty="0">
              <a:solidFill>
                <a:srgbClr val="9900CC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3067" dirty="0">
                <a:solidFill>
                  <a:srgbClr val="CC0000"/>
                </a:solidFill>
              </a:rPr>
              <a:t>оценивает</a:t>
            </a:r>
            <a:r>
              <a:rPr lang="ru-RU" sz="3067" dirty="0"/>
              <a:t> </a:t>
            </a:r>
            <a:r>
              <a:rPr lang="ru-RU" sz="3067" dirty="0">
                <a:solidFill>
                  <a:srgbClr val="CC0000"/>
                </a:solidFill>
              </a:rPr>
              <a:t>тот, кто учился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3067" b="1" dirty="0"/>
              <a:t>(сам обучающийся)</a:t>
            </a:r>
          </a:p>
        </p:txBody>
      </p:sp>
      <p:pic>
        <p:nvPicPr>
          <p:cNvPr id="60424" name="Picture 8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145" y="4005304"/>
            <a:ext cx="2654427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2192000" cy="1381760"/>
          </a:xfrm>
          <a:prstGeom prst="rect">
            <a:avLst/>
          </a:prstGeom>
          <a:solidFill>
            <a:srgbClr val="083A34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8000" b="1" cap="all" dirty="0">
                <a:solidFill>
                  <a:schemeClr val="bg1"/>
                </a:solidFill>
              </a:rPr>
              <a:t>Субъекты оценивания</a:t>
            </a:r>
          </a:p>
        </p:txBody>
      </p:sp>
    </p:spTree>
    <p:extLst>
      <p:ext uri="{BB962C8B-B14F-4D97-AF65-F5344CB8AC3E}">
        <p14:creationId xmlns:p14="http://schemas.microsoft.com/office/powerpoint/2010/main" val="29393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0422" grpId="0"/>
      <p:bldP spid="604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092" y="72770"/>
            <a:ext cx="11928389" cy="1920791"/>
          </a:xfrm>
          <a:prstGeom prst="rect">
            <a:avLst/>
          </a:prstGeom>
          <a:solidFill>
            <a:srgbClr val="083A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6600" b="1" cap="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Национальная </a:t>
            </a:r>
          </a:p>
          <a:p>
            <a:pPr algn="ctr">
              <a:lnSpc>
                <a:spcPct val="80000"/>
              </a:lnSpc>
            </a:pPr>
            <a:r>
              <a:rPr lang="ru-RU" sz="6600" b="1" cap="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система квалификаций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092" y="2398917"/>
            <a:ext cx="5049795" cy="1323439"/>
          </a:xfrm>
          <a:prstGeom prst="rect">
            <a:avLst/>
          </a:prstGeom>
          <a:solidFill>
            <a:srgbClr val="32E2C9"/>
          </a:solidFill>
          <a:ln>
            <a:solidFill>
              <a:srgbClr val="0033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Национальная </a:t>
            </a:r>
          </a:p>
          <a:p>
            <a:pPr algn="ctr"/>
            <a:r>
              <a:rPr lang="ru-RU" sz="4000" b="1" dirty="0">
                <a:solidFill>
                  <a:schemeClr val="tx1"/>
                </a:solidFill>
              </a:rPr>
              <a:t>рамка квалификаций</a:t>
            </a:r>
          </a:p>
        </p:txBody>
      </p:sp>
      <p:sp>
        <p:nvSpPr>
          <p:cNvPr id="4" name="Блок-схема: несколько документов 3"/>
          <p:cNvSpPr/>
          <p:nvPr/>
        </p:nvSpPr>
        <p:spPr>
          <a:xfrm>
            <a:off x="5953764" y="2199505"/>
            <a:ext cx="6081721" cy="2126123"/>
          </a:xfrm>
          <a:prstGeom prst="flowChartMulti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noAutofit/>
          </a:bodyPr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4000" b="1" dirty="0">
                <a:solidFill>
                  <a:schemeClr val="tx1"/>
                </a:solidFill>
              </a:rPr>
              <a:t>Отраслевые </a:t>
            </a:r>
          </a:p>
          <a:p>
            <a:pPr algn="ctr"/>
            <a:r>
              <a:rPr lang="ru-RU" sz="4000" b="1" dirty="0">
                <a:solidFill>
                  <a:schemeClr val="tx1"/>
                </a:solidFill>
              </a:rPr>
              <a:t>рамки квалификаций</a:t>
            </a:r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497840" y="4596061"/>
            <a:ext cx="5598160" cy="2105655"/>
          </a:xfrm>
          <a:prstGeom prst="flowChartMultidocument">
            <a:avLst/>
          </a:prstGeom>
          <a:solidFill>
            <a:srgbClr val="C00000"/>
          </a:solidFill>
          <a:ln>
            <a:solidFill>
              <a:srgbClr val="8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4000" b="1" dirty="0"/>
              <a:t>Профессиональные стандарты</a:t>
            </a:r>
          </a:p>
        </p:txBody>
      </p:sp>
      <p:cxnSp>
        <p:nvCxnSpPr>
          <p:cNvPr id="9" name="Прямая со стрелкой 8"/>
          <p:cNvCxnSpPr>
            <a:stCxn id="3" idx="3"/>
            <a:endCxn id="4" idx="1"/>
          </p:cNvCxnSpPr>
          <p:nvPr/>
        </p:nvCxnSpPr>
        <p:spPr>
          <a:xfrm>
            <a:off x="5156887" y="3060637"/>
            <a:ext cx="796877" cy="20193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3"/>
          </p:cNvCxnSpPr>
          <p:nvPr/>
        </p:nvCxnSpPr>
        <p:spPr>
          <a:xfrm flipV="1">
            <a:off x="5156887" y="2286006"/>
            <a:ext cx="1635800" cy="774631"/>
          </a:xfrm>
          <a:prstGeom prst="straightConnector1">
            <a:avLst/>
          </a:prstGeom>
          <a:ln w="76200">
            <a:solidFill>
              <a:srgbClr val="0F675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135867" y="2369984"/>
            <a:ext cx="3448303" cy="716129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Блок-схема: несколько документов 4"/>
          <p:cNvSpPr/>
          <p:nvPr/>
        </p:nvSpPr>
        <p:spPr>
          <a:xfrm>
            <a:off x="7284953" y="4674637"/>
            <a:ext cx="4406304" cy="1894115"/>
          </a:xfrm>
          <a:prstGeom prst="flowChartMultidocument">
            <a:avLst/>
          </a:prstGeom>
          <a:solidFill>
            <a:schemeClr val="accent3">
              <a:lumMod val="50000"/>
            </a:schemeClr>
          </a:solidFill>
          <a:ln>
            <a:solidFill>
              <a:srgbClr val="66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4000" b="1" dirty="0"/>
              <a:t>Система оценивания</a:t>
            </a:r>
          </a:p>
        </p:txBody>
      </p:sp>
    </p:spTree>
    <p:extLst>
      <p:ext uri="{BB962C8B-B14F-4D97-AF65-F5344CB8AC3E}">
        <p14:creationId xmlns:p14="http://schemas.microsoft.com/office/powerpoint/2010/main" val="196481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363</Words>
  <Application>Microsoft Macintosh PowerPoint</Application>
  <PresentationFormat>Широкоэкранный</PresentationFormat>
  <Paragraphs>110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Arial</vt:lpstr>
      <vt:lpstr>Тема Office</vt:lpstr>
      <vt:lpstr>1_Тема Office</vt:lpstr>
      <vt:lpstr>Презентация PowerPoint</vt:lpstr>
      <vt:lpstr>Цели и задачи профмодуля  требования к результатам освоения ПМ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Elzach</dc:creator>
  <cp:lastModifiedBy>Ростислав Викторович Горовский</cp:lastModifiedBy>
  <cp:revision>8</cp:revision>
  <dcterms:created xsi:type="dcterms:W3CDTF">2015-12-12T13:00:22Z</dcterms:created>
  <dcterms:modified xsi:type="dcterms:W3CDTF">2015-12-16T07:11:02Z</dcterms:modified>
</cp:coreProperties>
</file>