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496" r:id="rId3"/>
    <p:sldId id="498" r:id="rId4"/>
    <p:sldId id="506" r:id="rId5"/>
    <p:sldId id="507" r:id="rId6"/>
    <p:sldId id="508" r:id="rId7"/>
    <p:sldId id="501" r:id="rId8"/>
    <p:sldId id="509" r:id="rId9"/>
    <p:sldId id="486" r:id="rId10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79C2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5179" autoAdjust="0"/>
  </p:normalViewPr>
  <p:slideViewPr>
    <p:cSldViewPr snapToGrid="0">
      <p:cViewPr varScale="1">
        <p:scale>
          <a:sx n="77" d="100"/>
          <a:sy n="77" d="100"/>
        </p:scale>
        <p:origin x="200" y="8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4" Type="http://schemas.openxmlformats.org/officeDocument/2006/relationships/oleObject" Target="file://localhost/Users/Rostislav/Google%20&#1044;&#1080;&#1089;&#1082;/&#1042;&#1064;&#1069;/03.%20&#1056;&#1058;&#1062;/01.%20&#1042;&#1077;&#1073;&#1080;&#1085;&#1072;&#1088;&#1099;/37%20(21.10.2015)%20-%20&#1057;&#1086;&#1094;&#1080;&#1072;&#1083;&#1080;&#1079;&#1072;&#1094;&#1080;&#1103;%20&#1076;&#1077;&#1090;&#1077;&#1080;&#774;%20&#1080;%20&#1087;&#1086;&#1076;&#1088;&#1086;&#1089;&#1090;&#1082;&#1086;&#1074;/&#1050;&#1085;&#1080;&#1075;&#1072;1.xlsx" TargetMode="External"/><Relationship Id="rId1" Type="http://schemas.microsoft.com/office/2011/relationships/chartStyle" Target="style1.xml"/><Relationship Id="rId2" Type="http://schemas.microsoft.com/office/2011/relationships/chartColorStyle" Target="colors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9201348094655"/>
          <c:y val="0.158886509854457"/>
          <c:w val="0.434303722864527"/>
          <c:h val="0.802239489352758"/>
        </c:manualLayout>
      </c:layout>
      <c:pie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4E3-4A81-92C7-1955CC917698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4E3-4A81-92C7-1955CC917698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4E3-4A81-92C7-1955CC917698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4E3-4A81-92C7-1955CC917698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4E3-4A81-92C7-1955CC917698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4E3-4A81-92C7-1955CC917698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14E3-4A81-92C7-1955CC917698}"/>
              </c:ext>
            </c:extLst>
          </c:dPt>
          <c:dLbls>
            <c:dLbl>
              <c:idx val="0"/>
              <c:layout>
                <c:manualLayout>
                  <c:x val="0.178381754004887"/>
                  <c:y val="0.048768374292196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4E3-4A81-92C7-1955CC91769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845391739825625"/>
                  <c:y val="0.11809536519799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4E3-4A81-92C7-1955CC91769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107387454865121"/>
                  <c:y val="0.064539513993364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4E3-4A81-92C7-1955CC91769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753077201556702"/>
                  <c:y val="-0.12029036624659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4E3-4A81-92C7-1955CC91769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15575392715561"/>
                  <c:y val="0.27154203774247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4E3-4A81-92C7-1955CC91769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207374225795636"/>
                  <c:y val="0.04600472711930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14E3-4A81-92C7-1955CC91769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0919403716776781"/>
                  <c:y val="-0.0208555604278279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14E3-4A81-92C7-1955CC917698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49209129031285"/>
                      <c:h val="0.113317191283293"/>
                    </c:manualLayout>
                  </c15:layout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Лист2!$A$1:$G$1</c:f>
              <c:strCache>
                <c:ptCount val="7"/>
                <c:pt idx="0">
                  <c:v>Методисты</c:v>
                </c:pt>
                <c:pt idx="1">
                  <c:v>Научные сотрудники</c:v>
                </c:pt>
                <c:pt idx="2">
                  <c:v>Педагогические работники</c:v>
                </c:pt>
                <c:pt idx="3">
                  <c:v>Руководители организаций или их заместители</c:v>
                </c:pt>
                <c:pt idx="4">
                  <c:v>Руководители структурных подразделений или их заместители</c:v>
                </c:pt>
                <c:pt idx="5">
                  <c:v>Специалисты в области ОКО</c:v>
                </c:pt>
                <c:pt idx="6">
                  <c:v>Другие должности</c:v>
                </c:pt>
              </c:strCache>
            </c:strRef>
          </c:cat>
          <c:val>
            <c:numRef>
              <c:f>Лист2!$A$2:$G$2</c:f>
              <c:numCache>
                <c:formatCode>General</c:formatCode>
                <c:ptCount val="7"/>
                <c:pt idx="0">
                  <c:v>33.0</c:v>
                </c:pt>
                <c:pt idx="1">
                  <c:v>5.0</c:v>
                </c:pt>
                <c:pt idx="2">
                  <c:v>68.0</c:v>
                </c:pt>
                <c:pt idx="3">
                  <c:v>87.0</c:v>
                </c:pt>
                <c:pt idx="4">
                  <c:v>28.0</c:v>
                </c:pt>
                <c:pt idx="5">
                  <c:v>3.0</c:v>
                </c:pt>
                <c:pt idx="6">
                  <c:v>10.0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14E3-4A81-92C7-1955CC9176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20.10.15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919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736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905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694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13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642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81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9118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966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20.10.15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20.10.15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20.10.15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20.10.15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20.10.15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20.10.15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8" name="Изображение 6" descr="Снимок экрана 2014-03-23 в 1.10.09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4731990"/>
            <a:ext cx="363144" cy="3600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20.10.15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20.10.15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20.10.15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20.10.15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20.10.15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20.10.15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771412" y="132942"/>
            <a:ext cx="6730096" cy="92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ВЕБИНАР РОССИЙСКОГО ТРЕНИНГОВОГО ЦЕНТРА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Института образования НИУ ВШЭ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ru-RU" sz="1600" dirty="0" smtClean="0">
                <a:solidFill>
                  <a:srgbClr val="FFFF00"/>
                </a:solidFill>
                <a:latin typeface="+mn-lt"/>
              </a:rPr>
              <a:t>21</a:t>
            </a:r>
            <a:r>
              <a:rPr lang="ru-RU" sz="1600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ru-RU" sz="1600" dirty="0" smtClean="0">
                <a:solidFill>
                  <a:srgbClr val="FFFF00"/>
                </a:solidFill>
                <a:latin typeface="+mn-lt"/>
              </a:rPr>
              <a:t>октября 2015 года</a:t>
            </a:r>
            <a:endParaRPr lang="ru-RU" sz="1600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Прямоугольник 8"/>
          <p:cNvSpPr>
            <a:spLocks noChangeArrowheads="1"/>
          </p:cNvSpPr>
          <p:nvPr/>
        </p:nvSpPr>
        <p:spPr bwMode="auto">
          <a:xfrm>
            <a:off x="1408232" y="1973037"/>
            <a:ext cx="593665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90000"/>
              </a:lnSpc>
            </a:pPr>
            <a:r>
              <a:rPr lang="ru-RU" sz="2400" dirty="0">
                <a:solidFill>
                  <a:srgbClr val="FFFF00"/>
                </a:solidFill>
              </a:rPr>
              <a:t>Добро пожаловать на вебинар</a:t>
            </a:r>
          </a:p>
        </p:txBody>
      </p:sp>
      <p:pic>
        <p:nvPicPr>
          <p:cNvPr id="1026" name="Picture 2" descr="Национальный исследовательский университет «Высшая школа экономики»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29" y="207049"/>
            <a:ext cx="769881" cy="63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Заголовок 1"/>
          <p:cNvSpPr txBox="1">
            <a:spLocks/>
          </p:cNvSpPr>
          <p:nvPr/>
        </p:nvSpPr>
        <p:spPr bwMode="auto">
          <a:xfrm>
            <a:off x="551046" y="2397769"/>
            <a:ext cx="8033969" cy="1163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ru-RU" sz="2400" cap="all" dirty="0">
                <a:solidFill>
                  <a:srgbClr val="FFFFFF"/>
                </a:solidFill>
              </a:rPr>
              <a:t>Школьное образование и социализация. Внешкольная занятость детей и подростков – почему это так важно, и как этим управлять</a:t>
            </a:r>
            <a:endParaRPr kumimoji="0" lang="ru-RU" sz="240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16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3742" y="4640263"/>
            <a:ext cx="9164638" cy="5032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ru-RU"/>
          </a:p>
        </p:txBody>
      </p:sp>
      <p:pic>
        <p:nvPicPr>
          <p:cNvPr id="18" name="Изображение 2" descr="Снимок экрана 2014-03-23 в 1.10.09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93" y="4641850"/>
            <a:ext cx="50800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Рисунок 2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844" y="4639348"/>
            <a:ext cx="72548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Изображение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382" y="4760760"/>
            <a:ext cx="1727972" cy="2726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>
                <a:solidFill>
                  <a:schemeClr val="bg1"/>
                </a:solidFill>
              </a:rPr>
              <a:t>СЕГОДНЯ С ВАМИ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1207007"/>
            <a:ext cx="9144000" cy="37840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z="2000" b="1" dirty="0"/>
              <a:t>Докладчик:</a:t>
            </a:r>
          </a:p>
          <a:p>
            <a:r>
              <a:rPr lang="ru-RU" sz="2000" b="1" dirty="0">
                <a:solidFill>
                  <a:srgbClr val="FF0000"/>
                </a:solidFill>
              </a:rPr>
              <a:t>Поливанова Катерина Николаевна</a:t>
            </a:r>
            <a:r>
              <a:rPr lang="ru-RU" sz="2000" dirty="0"/>
              <a:t>, заместитель директора Центра развития лидерства в образовании, руководитель группы «Исследования современного детства» Института образования НИУ ВШЭ, профессор, </a:t>
            </a:r>
            <a:r>
              <a:rPr lang="ru-RU" sz="2000" dirty="0" err="1"/>
              <a:t>д.псх.н</a:t>
            </a:r>
            <a:r>
              <a:rPr lang="ru-RU" sz="2000" dirty="0"/>
              <a:t>.</a:t>
            </a:r>
          </a:p>
          <a:p>
            <a:endParaRPr lang="ru-RU" sz="2000" b="1" dirty="0"/>
          </a:p>
          <a:p>
            <a:r>
              <a:rPr lang="ru-RU" sz="2000" b="1" dirty="0"/>
              <a:t>Ведущий:</a:t>
            </a:r>
          </a:p>
          <a:p>
            <a:r>
              <a:rPr lang="ru-RU" sz="2000" b="1" dirty="0">
                <a:solidFill>
                  <a:srgbClr val="FF0000"/>
                </a:solidFill>
              </a:rPr>
              <a:t>Горбовский Ростислав Викторович, </a:t>
            </a:r>
            <a:r>
              <a:rPr lang="ru-RU" sz="2000" dirty="0"/>
              <a:t>администратор Российского </a:t>
            </a:r>
            <a:r>
              <a:rPr lang="ru-RU" sz="2000" dirty="0" err="1"/>
              <a:t>тренингового</a:t>
            </a:r>
            <a:r>
              <a:rPr lang="ru-RU" sz="2000" dirty="0"/>
              <a:t> центра, аналитик Центра мониторинга качества образования </a:t>
            </a:r>
            <a:r>
              <a:rPr lang="ru-RU" sz="2000" dirty="0" err="1"/>
              <a:t>Инобра</a:t>
            </a:r>
            <a:r>
              <a:rPr lang="ru-RU" sz="2000" dirty="0"/>
              <a:t> НИУ ВШЭ.</a:t>
            </a:r>
          </a:p>
          <a:p>
            <a:pPr lvl="0"/>
            <a:endParaRPr lang="ru-RU" sz="2000" dirty="0"/>
          </a:p>
          <a:p>
            <a:pPr lvl="0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1462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541442" y="123825"/>
            <a:ext cx="4024604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Запись и презентации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3385294"/>
          </a:xfrm>
          <a:prstGeom prst="rect">
            <a:avLst/>
          </a:prstGeo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Все материалы вебинара, включая его видеозапись, </a:t>
            </a:r>
            <a:r>
              <a:rPr lang="ru-RU" sz="2800" dirty="0"/>
              <a:t>будут доступны на сайте Российского тренингового </a:t>
            </a:r>
            <a:r>
              <a:rPr lang="ru-RU" sz="2800" dirty="0" smtClean="0"/>
              <a:t>центра, нашем канале на </a:t>
            </a:r>
            <a:r>
              <a:rPr lang="en-US" sz="2800" dirty="0" smtClean="0"/>
              <a:t>YouTube </a:t>
            </a:r>
            <a:r>
              <a:rPr lang="ru-RU" sz="2800" dirty="0" smtClean="0"/>
              <a:t>и +странице в социальной сети </a:t>
            </a:r>
            <a:r>
              <a:rPr lang="en-US" sz="2800" dirty="0" smtClean="0"/>
              <a:t>Google</a:t>
            </a:r>
            <a:r>
              <a:rPr lang="ru-RU" sz="2800" dirty="0" smtClean="0"/>
              <a:t>+;</a:t>
            </a:r>
            <a:endParaRPr lang="ru-RU" sz="2800" dirty="0"/>
          </a:p>
          <a:p>
            <a:pPr marL="514350" indent="-514350">
              <a:buFont typeface="+mj-lt"/>
              <a:buAutoNum type="arabicPeriod"/>
            </a:pPr>
            <a:r>
              <a:rPr lang="ru-RU" sz="2800" kern="0" dirty="0"/>
              <a:t>Ссылка на них </a:t>
            </a:r>
            <a:r>
              <a:rPr lang="ru-RU" sz="2800" kern="0" dirty="0" smtClean="0"/>
              <a:t>придет в течении следующих суток на адрес почты, </a:t>
            </a:r>
            <a:r>
              <a:rPr lang="ru-RU" sz="2800" kern="0" dirty="0"/>
              <a:t>которую  </a:t>
            </a:r>
            <a:r>
              <a:rPr lang="ru-RU" sz="2800" kern="0" dirty="0" smtClean="0"/>
              <a:t>вы указали </a:t>
            </a:r>
            <a:r>
              <a:rPr lang="ru-RU" sz="2800" kern="0" dirty="0"/>
              <a:t>при </a:t>
            </a:r>
            <a:r>
              <a:rPr lang="ru-RU" sz="2800" kern="0" dirty="0" smtClean="0"/>
              <a:t>регистрации.</a:t>
            </a:r>
            <a:endParaRPr lang="ru-RU" sz="2800" kern="0" dirty="0"/>
          </a:p>
        </p:txBody>
      </p:sp>
    </p:spTree>
    <p:extLst>
      <p:ext uri="{BB962C8B-B14F-4D97-AF65-F5344CB8AC3E}">
        <p14:creationId xmlns:p14="http://schemas.microsoft.com/office/powerpoint/2010/main" val="19762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ИНФОРМАЦИОННЫЕ ПАРТНЁРЫ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15077" y="2128058"/>
            <a:ext cx="4597225" cy="14853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Изображение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4168" y="2617076"/>
            <a:ext cx="3835992" cy="605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19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СТАТИСТИКА УЧАСТНИКОВ ВЕБИНАРА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-1" y="1131590"/>
            <a:ext cx="9144001" cy="401191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200" dirty="0"/>
              <a:t>По состоянию на </a:t>
            </a:r>
            <a:r>
              <a:rPr lang="en-US" sz="2200" b="1" dirty="0"/>
              <a:t>20</a:t>
            </a:r>
            <a:r>
              <a:rPr lang="ru-RU" sz="2200" b="1" dirty="0"/>
              <a:t>.10.201</a:t>
            </a:r>
            <a:r>
              <a:rPr lang="en-US" sz="2200" b="1" dirty="0"/>
              <a:t>5</a:t>
            </a:r>
            <a:r>
              <a:rPr lang="ru-RU" sz="2200" dirty="0"/>
              <a:t> на </a:t>
            </a:r>
            <a:r>
              <a:rPr lang="ru-RU" sz="2200" dirty="0" err="1"/>
              <a:t>вебинар</a:t>
            </a:r>
            <a:r>
              <a:rPr lang="ru-RU" sz="2200" dirty="0"/>
              <a:t> зарегистрировались </a:t>
            </a:r>
            <a:r>
              <a:rPr lang="ru-RU" sz="2200" b="1" dirty="0"/>
              <a:t> </a:t>
            </a:r>
          </a:p>
          <a:p>
            <a:pPr>
              <a:lnSpc>
                <a:spcPct val="90000"/>
              </a:lnSpc>
            </a:pPr>
            <a:r>
              <a:rPr lang="ru-RU" sz="2200" dirty="0"/>
              <a:t>участники из </a:t>
            </a:r>
            <a:r>
              <a:rPr lang="ru-RU" sz="2200" b="1" dirty="0"/>
              <a:t>2</a:t>
            </a:r>
            <a:r>
              <a:rPr lang="en-US" sz="2200" b="1" dirty="0"/>
              <a:t>42</a:t>
            </a:r>
            <a:r>
              <a:rPr lang="ru-RU" sz="2200" b="1" dirty="0"/>
              <a:t> различных организаций</a:t>
            </a:r>
            <a:r>
              <a:rPr lang="ru-RU" sz="2200" dirty="0"/>
              <a:t> из </a:t>
            </a:r>
            <a:r>
              <a:rPr lang="ru-RU" sz="2200" u="sng" dirty="0"/>
              <a:t>44 регионов Российской Федерации</a:t>
            </a:r>
            <a:r>
              <a:rPr lang="ru-RU" sz="2200" dirty="0"/>
              <a:t> и  </a:t>
            </a:r>
            <a:r>
              <a:rPr lang="ru-RU" sz="2200" u="sng" dirty="0"/>
              <a:t>5</a:t>
            </a:r>
            <a:r>
              <a:rPr lang="ru-RU" sz="2200" b="1" u="sng" dirty="0"/>
              <a:t> </a:t>
            </a:r>
            <a:r>
              <a:rPr lang="ru-RU" sz="2200" u="sng" dirty="0"/>
              <a:t>стран</a:t>
            </a:r>
            <a:r>
              <a:rPr lang="ru-RU" sz="2200" dirty="0"/>
              <a:t>: Приднестровская Молдавская Республика, Республики Армения, Беларусь, Казахстан и Кыргызстан.</a:t>
            </a:r>
          </a:p>
          <a:p>
            <a:endParaRPr lang="ru-RU" sz="1200" dirty="0"/>
          </a:p>
          <a:p>
            <a:r>
              <a:rPr lang="ru-RU" sz="2200" b="1" i="1" dirty="0"/>
              <a:t>Организации</a:t>
            </a:r>
          </a:p>
          <a:p>
            <a:r>
              <a:rPr lang="ru-RU" sz="2000" dirty="0"/>
              <a:t>Органы управления образованием различных уровней   –  </a:t>
            </a:r>
            <a:r>
              <a:rPr lang="ru-RU" sz="2000" b="1" dirty="0">
                <a:solidFill>
                  <a:srgbClr val="FF0000"/>
                </a:solidFill>
              </a:rPr>
              <a:t> 21</a:t>
            </a:r>
          </a:p>
          <a:p>
            <a:r>
              <a:rPr lang="ru-RU" sz="2000" dirty="0"/>
              <a:t>Центры оценки качества образования различных уровней –  </a:t>
            </a:r>
            <a:r>
              <a:rPr lang="ru-RU" sz="2000" b="1" dirty="0">
                <a:solidFill>
                  <a:srgbClr val="FF0000"/>
                </a:solidFill>
              </a:rPr>
              <a:t>14</a:t>
            </a:r>
          </a:p>
          <a:p>
            <a:r>
              <a:rPr lang="ru-RU" sz="2000" dirty="0"/>
              <a:t>Институты повышения квалификации/развития образования   – </a:t>
            </a:r>
            <a:r>
              <a:rPr lang="ru-RU" sz="2000" b="1" dirty="0">
                <a:solidFill>
                  <a:srgbClr val="FF0000"/>
                </a:solidFill>
              </a:rPr>
              <a:t>  28</a:t>
            </a:r>
          </a:p>
          <a:p>
            <a:r>
              <a:rPr lang="ru-RU" sz="2000" dirty="0"/>
              <a:t>Образовательные организации высшего образования –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rgbClr val="FF0000"/>
                </a:solidFill>
              </a:rPr>
              <a:t>4 </a:t>
            </a:r>
          </a:p>
          <a:p>
            <a:r>
              <a:rPr lang="ru-RU" sz="2000" dirty="0"/>
              <a:t>Общеобразовательные организации (школы) – </a:t>
            </a:r>
            <a:r>
              <a:rPr lang="ru-RU" sz="2000" b="1" dirty="0">
                <a:solidFill>
                  <a:srgbClr val="FF0000"/>
                </a:solidFill>
              </a:rPr>
              <a:t> 139</a:t>
            </a:r>
          </a:p>
          <a:p>
            <a:r>
              <a:rPr lang="ru-RU" sz="2000" dirty="0"/>
              <a:t>Организации дополнительного образования детей - </a:t>
            </a:r>
            <a:r>
              <a:rPr lang="ru-RU" sz="2000" b="1" dirty="0">
                <a:solidFill>
                  <a:srgbClr val="FF0000"/>
                </a:solidFill>
              </a:rPr>
              <a:t>20</a:t>
            </a:r>
          </a:p>
          <a:p>
            <a:r>
              <a:rPr lang="ru-RU" sz="2000" dirty="0"/>
              <a:t>СМИ, Профессиональные ОО, бизнес и другие организации – </a:t>
            </a:r>
            <a:r>
              <a:rPr lang="ru-RU" sz="2000" b="1" dirty="0">
                <a:solidFill>
                  <a:srgbClr val="FF0000"/>
                </a:solidFill>
              </a:rPr>
              <a:t>16 </a:t>
            </a:r>
          </a:p>
          <a:p>
            <a:endParaRPr lang="ru-RU" sz="2400" kern="0" dirty="0"/>
          </a:p>
          <a:p>
            <a:endParaRPr lang="ru-RU" sz="2400" kern="0" dirty="0" smtClean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936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СТАТИСТИКА УЧАСТНИКОВ ВЕБИНАРА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-1" y="1131590"/>
            <a:ext cx="9144001" cy="4011910"/>
          </a:xfrm>
          <a:prstGeom prst="rect">
            <a:avLst/>
          </a:prstGeom>
        </p:spPr>
        <p:txBody>
          <a:bodyPr/>
          <a:lstStyle/>
          <a:p>
            <a:endParaRPr lang="ru-RU" sz="2400" kern="0" dirty="0" smtClean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9787953"/>
              </p:ext>
            </p:extLst>
          </p:nvPr>
        </p:nvGraphicFramePr>
        <p:xfrm>
          <a:off x="951185" y="1131590"/>
          <a:ext cx="7241628" cy="3920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7035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8186" y="1406121"/>
            <a:ext cx="863308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Вопросы докладчикам можно задавать по ходу </a:t>
            </a:r>
            <a:r>
              <a:rPr lang="ru-RU" sz="2600" dirty="0" err="1" smtClean="0">
                <a:latin typeface="+mn-lt"/>
              </a:rPr>
              <a:t>вебинара</a:t>
            </a:r>
            <a:r>
              <a:rPr lang="en-US" sz="2600" dirty="0" smtClean="0">
                <a:latin typeface="+mn-lt"/>
              </a:rPr>
              <a:t> </a:t>
            </a:r>
            <a:r>
              <a:rPr lang="ru-RU" sz="2600" dirty="0" smtClean="0">
                <a:latin typeface="+mn-lt"/>
              </a:rPr>
              <a:t>во вкладке </a:t>
            </a:r>
            <a:r>
              <a:rPr lang="ru-RU" sz="2600" dirty="0" smtClean="0">
                <a:solidFill>
                  <a:srgbClr val="FF0000"/>
                </a:solidFill>
                <a:latin typeface="+mn-lt"/>
              </a:rPr>
              <a:t>ВОПРОСЫ</a:t>
            </a:r>
          </a:p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Вопросы по качеству трансляции и другие вопросы просьба задавать во вкладке </a:t>
            </a:r>
            <a:r>
              <a:rPr lang="ru-RU" sz="2600" dirty="0" smtClean="0">
                <a:solidFill>
                  <a:srgbClr val="FF0000"/>
                </a:solidFill>
                <a:latin typeface="+mn-lt"/>
              </a:rPr>
              <a:t>ОБЩИЙ ЧАТ</a:t>
            </a:r>
          </a:p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Просьба ко всем, кто участвует в вебинаре коллективно (несколько человек в одной аудитории), указать число участников в закладке </a:t>
            </a:r>
            <a:r>
              <a:rPr lang="ru-RU" sz="2600" dirty="0" smtClean="0">
                <a:solidFill>
                  <a:srgbClr val="FF0000"/>
                </a:solidFill>
              </a:rPr>
              <a:t>ОБЩИЙ ЧАТ </a:t>
            </a:r>
            <a:endParaRPr lang="ru-RU" sz="2600" dirty="0" smtClean="0">
              <a:latin typeface="+mn-lt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123825"/>
            <a:ext cx="91582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НЕКОТОРЫЕ ОРГАНИЗАЦИОННЫЕ ВОПРОСЫ</a:t>
            </a:r>
            <a:endParaRPr lang="ru-RU" sz="3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101600" y="98425"/>
            <a:ext cx="6350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ПРЕДСТОЯЩИЕ МЕРОПРИЯТИЯ РТЦ</a:t>
            </a:r>
            <a:endParaRPr lang="ru-RU" sz="3200" dirty="0" smtClean="0">
              <a:solidFill>
                <a:srgbClr val="FFFF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3309094"/>
          </a:xfrm>
          <a:prstGeom prst="rect">
            <a:avLst/>
          </a:prstGeom>
        </p:spPr>
        <p:txBody>
          <a:bodyPr/>
          <a:lstStyle/>
          <a:p>
            <a:r>
              <a:rPr lang="ru-RU" sz="2800" dirty="0">
                <a:solidFill>
                  <a:srgbClr val="FF0000"/>
                </a:solidFill>
              </a:rPr>
              <a:t>29-30 октября</a:t>
            </a:r>
          </a:p>
          <a:p>
            <a:r>
              <a:rPr lang="ru-RU" sz="2800" dirty="0" smtClean="0"/>
              <a:t>IV ежегодная международная конференция ЕАОКО "Независимая оценка качества образования: современные вызовы и лучшие практики"</a:t>
            </a:r>
          </a:p>
          <a:p>
            <a:endParaRPr lang="ru-RU" sz="2800" kern="0" dirty="0"/>
          </a:p>
          <a:p>
            <a:endParaRPr lang="ru-RU" sz="2400" kern="0" dirty="0"/>
          </a:p>
          <a:p>
            <a:endParaRPr lang="ru-RU" sz="2400" kern="0" dirty="0"/>
          </a:p>
        </p:txBody>
      </p:sp>
    </p:spTree>
    <p:extLst>
      <p:ext uri="{BB962C8B-B14F-4D97-AF65-F5344CB8AC3E}">
        <p14:creationId xmlns:p14="http://schemas.microsoft.com/office/powerpoint/2010/main" val="9287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58750"/>
            <a:ext cx="8207375" cy="828675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 rotWithShape="1">
          <a:blip r:embed="rId3" cstate="print"/>
          <a:srcRect t="24239"/>
          <a:stretch/>
        </p:blipFill>
        <p:spPr bwMode="auto">
          <a:xfrm>
            <a:off x="14743" y="4626240"/>
            <a:ext cx="8661715" cy="641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5591020" y="4663894"/>
            <a:ext cx="221219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>
              <a:defRPr/>
            </a:pPr>
            <a:r>
              <a:rPr lang="en-US" sz="1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www.rtc-edu.ru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4663894"/>
            <a:ext cx="15231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0079C2"/>
                </a:solidFill>
              </a:rPr>
              <a:t>info@rtc-edu.ru</a:t>
            </a:r>
            <a:endParaRPr lang="ru-RU" sz="1600" dirty="0">
              <a:solidFill>
                <a:srgbClr val="0079C2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2681302" y="1999853"/>
            <a:ext cx="3489960" cy="1379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69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9220</TotalTime>
  <Words>247</Words>
  <Application>Microsoft Macintosh PowerPoint</Application>
  <PresentationFormat>Экран (16:9)</PresentationFormat>
  <Paragraphs>55</Paragraphs>
  <Slides>9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Calibri</vt:lpstr>
      <vt:lpstr>Wingdings</vt:lpstr>
      <vt:lpstr>Arial</vt:lpstr>
      <vt:lpstr>Тема Office</vt:lpstr>
      <vt:lpstr>Презентация PowerPoint</vt:lpstr>
      <vt:lpstr>СЕГОДНЯ С ВАМИ</vt:lpstr>
      <vt:lpstr>Запись и презентации</vt:lpstr>
      <vt:lpstr>ИНФОРМАЦИОННЫЕ ПАРТНЁРЫ</vt:lpstr>
      <vt:lpstr>СТАТИСТИКА УЧАСТНИКОВ ВЕБИНАРА</vt:lpstr>
      <vt:lpstr>СТАТИСТИКА УЧАСТНИКОВ ВЕБИНАРА</vt:lpstr>
      <vt:lpstr>Презентация PowerPoint</vt:lpstr>
      <vt:lpstr>Презентация PowerPoint</vt:lpstr>
      <vt:lpstr>СПАСИБО ЗА ВНИМАНИЕ!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Пользователь Microsoft Office</cp:lastModifiedBy>
  <cp:revision>506</cp:revision>
  <dcterms:created xsi:type="dcterms:W3CDTF">2011-08-25T06:09:31Z</dcterms:created>
  <dcterms:modified xsi:type="dcterms:W3CDTF">2015-10-20T14:31:09Z</dcterms:modified>
</cp:coreProperties>
</file>