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8" r:id="rId3"/>
    <p:sldId id="527" r:id="rId4"/>
    <p:sldId id="530" r:id="rId5"/>
    <p:sldId id="539" r:id="rId6"/>
    <p:sldId id="528" r:id="rId7"/>
    <p:sldId id="533" r:id="rId8"/>
    <p:sldId id="545" r:id="rId9"/>
    <p:sldId id="534" r:id="rId10"/>
    <p:sldId id="546" r:id="rId11"/>
    <p:sldId id="547" r:id="rId12"/>
    <p:sldId id="540" r:id="rId13"/>
    <p:sldId id="541" r:id="rId14"/>
    <p:sldId id="548" r:id="rId15"/>
    <p:sldId id="529" r:id="rId16"/>
    <p:sldId id="542" r:id="rId17"/>
    <p:sldId id="536" r:id="rId18"/>
    <p:sldId id="550" r:id="rId19"/>
    <p:sldId id="549" r:id="rId20"/>
    <p:sldId id="544" r:id="rId21"/>
    <p:sldId id="551" r:id="rId22"/>
    <p:sldId id="552" r:id="rId23"/>
    <p:sldId id="526" r:id="rId24"/>
  </p:sldIdLst>
  <p:sldSz cx="9144000" cy="5143500" type="screen16x9"/>
  <p:notesSz cx="972343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68761" autoAdjust="0"/>
  </p:normalViewPr>
  <p:slideViewPr>
    <p:cSldViewPr>
      <p:cViewPr varScale="1">
        <p:scale>
          <a:sx n="154" d="100"/>
          <a:sy n="154" d="100"/>
        </p:scale>
        <p:origin x="57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07698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09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07698" y="6513909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07698" y="0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2344" y="3257550"/>
            <a:ext cx="77787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07698" y="6513909"/>
            <a:ext cx="421349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35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83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9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1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78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3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90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52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+mj-lt"/>
              <a:buNone/>
              <a:tabLst>
                <a:tab pos="457200" algn="l"/>
              </a:tabLst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57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9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42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74925" y="514350"/>
            <a:ext cx="4573588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9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5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7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1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5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8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pmo.ru/" TargetMode="External"/><Relationship Id="rId4" Type="http://schemas.openxmlformats.org/officeDocument/2006/relationships/hyperlink" Target="http://nimro.ru/uploads/expert/product/files/prikaz-920-ot-15_04_201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imro.ru/" TargetMode="External"/><Relationship Id="rId4" Type="http://schemas.openxmlformats.org/officeDocument/2006/relationships/hyperlink" Target="http://www.kpm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imro.ru/evaluation_of_education/expert.html?f%5bfilter_types%5d=5&amp;f%5bfilter_org%5d=2&amp;f%5bfilter_year%5d=4&amp;filter=Y" TargetMode="External"/><Relationship Id="rId4" Type="http://schemas.openxmlformats.org/officeDocument/2006/relationships/hyperlink" Target="http://www.kpmo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539497" y="1923678"/>
            <a:ext cx="8092168" cy="936104"/>
          </a:xfrm>
        </p:spPr>
        <p:txBody>
          <a:bodyPr/>
          <a:lstStyle/>
          <a:p>
            <a:pPr lvl="0">
              <a:defRPr/>
            </a:pPr>
            <a:r>
              <a:rPr lang="ru-RU" sz="2400" b="1" cap="all" dirty="0" smtClean="0">
                <a:solidFill>
                  <a:srgbClr val="FFFFFF"/>
                </a:solidFill>
              </a:rPr>
              <a:t>ЭЛЕКТРОННЫЙ СЕРВИС ДЛЯ СБОРА ИНФОРМАЦИИ </a:t>
            </a:r>
            <a:br>
              <a:rPr lang="ru-RU" sz="2400" b="1" cap="all" dirty="0" smtClean="0">
                <a:solidFill>
                  <a:srgbClr val="FFFFFF"/>
                </a:solidFill>
              </a:rPr>
            </a:br>
            <a:r>
              <a:rPr lang="ru-RU" sz="2400" b="1" cap="all" dirty="0" smtClean="0">
                <a:solidFill>
                  <a:srgbClr val="FFFFFF"/>
                </a:solidFill>
              </a:rPr>
              <a:t>О ПОКАЗАТЕЛЯХ ДЕЯТЕЛЬНОСТИ ШКОЛ, </a:t>
            </a:r>
            <a:br>
              <a:rPr lang="ru-RU" sz="2400" b="1" cap="all" dirty="0" smtClean="0">
                <a:solidFill>
                  <a:srgbClr val="FFFFFF"/>
                </a:solidFill>
              </a:rPr>
            </a:br>
            <a:r>
              <a:rPr lang="ru-RU" sz="2400" b="1" cap="all" dirty="0" smtClean="0">
                <a:solidFill>
                  <a:srgbClr val="FFFFFF"/>
                </a:solidFill>
              </a:rPr>
              <a:t>ПОДЛЕЖАЩИХ </a:t>
            </a:r>
            <a:r>
              <a:rPr lang="ru-RU" sz="2400" b="1" cap="all" dirty="0" err="1" smtClean="0">
                <a:solidFill>
                  <a:srgbClr val="FFFFFF"/>
                </a:solidFill>
              </a:rPr>
              <a:t>самообследованиЮ</a:t>
            </a:r>
            <a:endParaRPr lang="ru-RU" sz="24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rgbClr val="FFFF00"/>
                </a:solidFill>
              </a:rPr>
              <a:t>Захир Юлия </a:t>
            </a:r>
            <a:r>
              <a:rPr lang="ru-RU" sz="1600" b="1" dirty="0" err="1" smtClean="0">
                <a:solidFill>
                  <a:srgbClr val="FFFF00"/>
                </a:solidFill>
              </a:rPr>
              <a:t>Симановна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директор Новосибирского института </a:t>
            </a:r>
          </a:p>
          <a:p>
            <a:pPr algn="r"/>
            <a:r>
              <a:rPr lang="ru-RU" sz="1600" dirty="0" smtClean="0">
                <a:solidFill>
                  <a:srgbClr val="FFFFFF"/>
                </a:solidFill>
              </a:rPr>
              <a:t>мониторинга и развития образования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i</a:t>
            </a:r>
            <a:r>
              <a:rPr lang="en-US" sz="1600" dirty="0" smtClean="0">
                <a:solidFill>
                  <a:srgbClr val="FFFFFF"/>
                </a:solidFill>
              </a:rPr>
              <a:t>nfo.nimro@gmail.com</a:t>
            </a:r>
            <a:r>
              <a:rPr lang="ru-RU" sz="1600" dirty="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27</a:t>
            </a:r>
            <a:r>
              <a:rPr lang="ru-RU" sz="1600" b="1" dirty="0" smtClean="0">
                <a:solidFill>
                  <a:srgbClr val="FFFF00"/>
                </a:solidFill>
              </a:rPr>
              <a:t> марта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288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Рисунок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75" y="4737832"/>
            <a:ext cx="1552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5" y="4706258"/>
            <a:ext cx="1414293" cy="3807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12" y="4706258"/>
            <a:ext cx="1334821" cy="413898"/>
          </a:xfrm>
          <a:prstGeom prst="rect">
            <a:avLst/>
          </a:prstGeom>
        </p:spPr>
      </p:pic>
      <p:pic>
        <p:nvPicPr>
          <p:cNvPr id="24" name="Рисунок 15" descr="Описание: C:\Users\OA\Pictures\logo EAOKO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28" y="4706258"/>
            <a:ext cx="799885" cy="39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Новосибирский Институт Мониторинга и Развития Образован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67" y="4710895"/>
            <a:ext cx="1410499" cy="376134"/>
          </a:xfrm>
          <a:prstGeom prst="rect">
            <a:avLst/>
          </a:prstGeom>
          <a:solidFill>
            <a:srgbClr val="9D8555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ШКОЛЬНЫЙ КАБИНЕТ СЕРВИСА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015518"/>
            <a:ext cx="5760640" cy="41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010063"/>
            <a:ext cx="5256584" cy="41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80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ШКОЛЬНЫЙ КАБИНЕТ СЕРВИСА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/>
                </a:solidFill>
              </a:rPr>
              <a:t>Возможности </a:t>
            </a:r>
            <a:r>
              <a:rPr lang="ru-RU" sz="2400" b="1" dirty="0" smtClean="0">
                <a:solidFill>
                  <a:schemeClr val="tx1"/>
                </a:solidFill>
              </a:rPr>
              <a:t>использования:</a:t>
            </a:r>
          </a:p>
          <a:p>
            <a:pPr marL="342900" lvl="0" indent="-342900" algn="just"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автоматизированное </a:t>
            </a:r>
            <a:r>
              <a:rPr lang="ru-RU" sz="2000" b="1" dirty="0">
                <a:solidFill>
                  <a:schemeClr val="tx1"/>
                </a:solidFill>
              </a:rPr>
              <a:t>формирование отчета о результатах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самообследования</a:t>
            </a:r>
            <a:endParaRPr lang="ru-RU" sz="2000" b="1" dirty="0">
              <a:solidFill>
                <a:schemeClr val="tx1"/>
              </a:solidFill>
            </a:endParaRPr>
          </a:p>
          <a:p>
            <a:pPr marL="342900" lvl="0" indent="-342900" algn="just"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сохранение информации </a:t>
            </a:r>
            <a:r>
              <a:rPr lang="ru-RU" sz="2000" b="1" dirty="0">
                <a:solidFill>
                  <a:schemeClr val="tx1"/>
                </a:solidFill>
              </a:rPr>
              <a:t>по основным аспектам </a:t>
            </a:r>
            <a:r>
              <a:rPr lang="ru-RU" sz="2000" b="1" dirty="0" smtClean="0">
                <a:solidFill>
                  <a:schemeClr val="tx1"/>
                </a:solidFill>
              </a:rPr>
              <a:t>деятельности за последние 3 года для анализа </a:t>
            </a:r>
            <a:r>
              <a:rPr lang="ru-RU" sz="2000" b="1" dirty="0">
                <a:solidFill>
                  <a:schemeClr val="tx1"/>
                </a:solidFill>
              </a:rPr>
              <a:t>динамики </a:t>
            </a:r>
            <a:r>
              <a:rPr lang="ru-RU" sz="2000" b="1" dirty="0" smtClean="0">
                <a:solidFill>
                  <a:schemeClr val="tx1"/>
                </a:solidFill>
              </a:rPr>
              <a:t>показателей; подведения </a:t>
            </a:r>
            <a:r>
              <a:rPr lang="ru-RU" sz="2000" b="1" dirty="0">
                <a:solidFill>
                  <a:schemeClr val="tx1"/>
                </a:solidFill>
              </a:rPr>
              <a:t>итогов </a:t>
            </a:r>
            <a:r>
              <a:rPr lang="ru-RU" sz="2000" b="1" dirty="0" smtClean="0">
                <a:solidFill>
                  <a:schemeClr val="tx1"/>
                </a:solidFill>
              </a:rPr>
              <a:t>работы; разработки </a:t>
            </a:r>
            <a:r>
              <a:rPr lang="ru-RU" sz="2000" b="1" dirty="0">
                <a:solidFill>
                  <a:schemeClr val="tx1"/>
                </a:solidFill>
              </a:rPr>
              <a:t>годового плана </a:t>
            </a:r>
            <a:r>
              <a:rPr lang="ru-RU" sz="2000" b="1" dirty="0" smtClean="0">
                <a:solidFill>
                  <a:schemeClr val="tx1"/>
                </a:solidFill>
              </a:rPr>
              <a:t>работы; корректировки </a:t>
            </a:r>
            <a:r>
              <a:rPr lang="ru-RU" sz="2000" b="1" dirty="0">
                <a:solidFill>
                  <a:schemeClr val="tx1"/>
                </a:solidFill>
              </a:rPr>
              <a:t>программы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развития</a:t>
            </a:r>
          </a:p>
          <a:p>
            <a:pPr marL="342900" lvl="0" indent="-342900" algn="just">
              <a:buAutoNum type="arabicParenR"/>
            </a:pPr>
            <a:r>
              <a:rPr lang="ru-RU" sz="2000" b="1" dirty="0" smtClean="0">
                <a:solidFill>
                  <a:schemeClr val="tx1"/>
                </a:solidFill>
              </a:rPr>
              <a:t>получение основы формирования Публичного доклада</a:t>
            </a:r>
          </a:p>
          <a:p>
            <a:pPr lvl="0" algn="just"/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ОБ ОБЕСПЕЧЕНИИ ДОСТОВЕРНОСТИ ИНФОРМАЦИИ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1"/>
            <a:ext cx="9001000" cy="6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Механизмы </a:t>
            </a:r>
            <a:r>
              <a:rPr lang="ru-RU" sz="2400" b="1" dirty="0">
                <a:solidFill>
                  <a:schemeClr val="tx1"/>
                </a:solidFill>
              </a:rPr>
              <a:t>обеспечения </a:t>
            </a:r>
            <a:r>
              <a:rPr lang="ru-RU" sz="2400" b="1" dirty="0" smtClean="0">
                <a:solidFill>
                  <a:schemeClr val="tx1"/>
                </a:solidFill>
              </a:rPr>
              <a:t>достоверности информации: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95686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sz="2200" b="1" dirty="0"/>
              <a:t>долевые показатели в системе рассчитываются автоматически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200" b="1" dirty="0"/>
              <a:t>исключено дублирование в разных системах одних и тех же показателей с разными значениями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200" b="1" dirty="0"/>
              <a:t>функция проверки достоверности вносимой информации встроена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200" b="1" dirty="0"/>
              <a:t>проверка информации на муниципальном уровне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«… ЕЩЕ ОДИН МОНИТОРИНГ …»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5496" y="1131590"/>
            <a:ext cx="9001000" cy="20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…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98%  муниципальных школ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100% областных школ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20% негосударственных школ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32232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ЧТО ДАЛЬШЕ</a:t>
            </a:r>
            <a:r>
              <a:rPr lang="ru-RU" sz="2800" b="1" dirty="0" smtClean="0"/>
              <a:t>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783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70065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ЛОГИКА РАЗВИТИЯ СЕРВИСА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07640" y="1275606"/>
            <a:ext cx="2095500" cy="756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Разработка рег. перечня показателей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427984" y="3216571"/>
            <a:ext cx="3756992" cy="5943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Разработка муниципального и регионального кабинетов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3160339" y="3570734"/>
            <a:ext cx="1267645" cy="91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Скругленный прямоугольник 10"/>
          <p:cNvSpPr/>
          <p:nvPr/>
        </p:nvSpPr>
        <p:spPr bwMode="auto">
          <a:xfrm>
            <a:off x="613048" y="3219822"/>
            <a:ext cx="2590800" cy="5910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itchFamily="34" charset="0"/>
              </a:rPr>
              <a:t>Макет региональных стат. форм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017840" y="1275606"/>
            <a:ext cx="215456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latin typeface="Verdana" pitchFamily="34" charset="0"/>
              </a:rPr>
              <a:t>Разработка школьного кабинета</a:t>
            </a: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2665040" y="1866528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2843808" y="2947046"/>
            <a:ext cx="1" cy="269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flipH="1">
            <a:off x="6660232" y="2427734"/>
            <a:ext cx="17533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 bwMode="auto">
          <a:xfrm>
            <a:off x="1691680" y="2237805"/>
            <a:ext cx="4968552" cy="684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b="1" dirty="0">
                <a:latin typeface="Verdana" pitchFamily="34" charset="0"/>
              </a:rPr>
              <a:t>Ежегодная публикация отчетов о результатах </a:t>
            </a:r>
            <a:r>
              <a:rPr lang="ru-RU" sz="1400" b="1" dirty="0" err="1">
                <a:latin typeface="Verdana" pitchFamily="34" charset="0"/>
              </a:rPr>
              <a:t>самообследования</a:t>
            </a:r>
            <a:r>
              <a:rPr lang="ru-RU" sz="1400" b="1" dirty="0">
                <a:latin typeface="Verdana" pitchFamily="34" charset="0"/>
              </a:rPr>
              <a:t> школ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160339" y="1317898"/>
            <a:ext cx="2318420" cy="7145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Разработка,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</a:rPr>
              <a:t>мет.рекомендации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8184976" y="185167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8413576" y="1839838"/>
            <a:ext cx="1375" cy="557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5478760" y="185167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Скругленный прямоугольник 29"/>
          <p:cNvSpPr/>
          <p:nvPr/>
        </p:nvSpPr>
        <p:spPr bwMode="auto">
          <a:xfrm>
            <a:off x="1403648" y="4165054"/>
            <a:ext cx="5616624" cy="7109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</a:rPr>
              <a:t>Ежегодная публикация 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муниципалитетов,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егионального министерства 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Проведение оценки …</a:t>
            </a:r>
            <a:endParaRPr lang="ru-RU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4716016" y="3814393"/>
            <a:ext cx="0" cy="3506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5496" y="19956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496" y="40026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30" grpId="0" animBg="1"/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492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МУНИЦИПАЛЬНЫЙ КАБИНЕТ СЕРВИСА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03598"/>
            <a:ext cx="6661974" cy="39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51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РЕГИОНАЛЬНЫЙ КАБИНЕТ СЕРВИСА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1" y="967128"/>
            <a:ext cx="6065683" cy="417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9754" y="967128"/>
            <a:ext cx="6595839" cy="41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РЕГИОНАЛЬНЫЙ КАБИНЕТ СЕРВИСА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1063468"/>
            <a:ext cx="6696744" cy="41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015911"/>
            <a:ext cx="6480720" cy="41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82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РЕГИОНАЛЬНЫЙ КАБИНЕТ СЕРВИСА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131590"/>
            <a:ext cx="5844510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01078"/>
            <a:ext cx="5546579" cy="40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084940"/>
            <a:ext cx="5904656" cy="40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85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ЭЛЕКТРОННЫЙ СЕРВИС: возможности использования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4356" y="1157288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Реализованные возможности использования</a:t>
            </a:r>
          </a:p>
          <a:p>
            <a:pPr>
              <a:tabLst>
                <a:tab pos="457200" algn="l"/>
              </a:tabLst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  <a:tabLst>
                <a:tab pos="457200" algn="l"/>
              </a:tabLst>
            </a:pPr>
            <a:r>
              <a:rPr lang="ru-RU" sz="2200" b="1" dirty="0">
                <a:solidFill>
                  <a:schemeClr val="tx1"/>
                </a:solidFill>
              </a:rPr>
              <a:t>Подготовка ежегодного доклада МОН, </a:t>
            </a:r>
            <a:r>
              <a:rPr lang="ru-RU" sz="2200" b="1" dirty="0" smtClean="0">
                <a:solidFill>
                  <a:schemeClr val="tx1"/>
                </a:solidFill>
              </a:rPr>
              <a:t>муниципального доклада</a:t>
            </a:r>
          </a:p>
          <a:p>
            <a:pPr marL="457200" indent="-457200">
              <a:buAutoNum type="arabicPeriod"/>
              <a:tabLst>
                <a:tab pos="457200" algn="l"/>
              </a:tabLst>
            </a:pPr>
            <a:r>
              <a:rPr lang="ru-RU" sz="2200" b="1" dirty="0" err="1" smtClean="0">
                <a:solidFill>
                  <a:schemeClr val="tx1"/>
                </a:solidFill>
              </a:rPr>
              <a:t>Аккредитационная</a:t>
            </a:r>
            <a:r>
              <a:rPr lang="ru-RU" sz="2200" b="1" dirty="0" smtClean="0">
                <a:solidFill>
                  <a:schemeClr val="tx1"/>
                </a:solidFill>
              </a:rPr>
              <a:t> экспертиза, контроль и надзор</a:t>
            </a:r>
          </a:p>
          <a:p>
            <a:pPr marL="457200" lvl="0" indent="-457200">
              <a:buFont typeface="Arial" charset="0"/>
              <a:buAutoNum type="arabicPeriod" startAt="3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tx1"/>
                </a:solidFill>
              </a:rPr>
              <a:t>Независимая оценка качества образования (рейтинг </a:t>
            </a:r>
            <a:r>
              <a:rPr lang="ru-RU" sz="2200" b="1" dirty="0">
                <a:solidFill>
                  <a:schemeClr val="tx1"/>
                </a:solidFill>
              </a:rPr>
              <a:t>«Родительского доверия</a:t>
            </a:r>
            <a:r>
              <a:rPr lang="ru-RU" sz="2200" b="1" dirty="0" smtClean="0">
                <a:solidFill>
                  <a:schemeClr val="tx1"/>
                </a:solidFill>
              </a:rPr>
              <a:t>»)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Arial" charset="0"/>
              <a:buAutoNum type="arabicPeriod" startAt="3"/>
              <a:tabLst>
                <a:tab pos="457200" algn="l"/>
              </a:tabLst>
            </a:pPr>
            <a:r>
              <a:rPr lang="ru-RU" sz="2200" b="1" dirty="0" smtClean="0">
                <a:solidFill>
                  <a:schemeClr val="tx1"/>
                </a:solidFill>
              </a:rPr>
              <a:t>Возможность использования сервиса в любых масштабах</a:t>
            </a:r>
            <a:endParaRPr lang="ru-RU" sz="2200" b="1" dirty="0">
              <a:solidFill>
                <a:schemeClr val="tx1"/>
              </a:solidFill>
            </a:endParaRPr>
          </a:p>
          <a:p>
            <a:pPr marL="457200" indent="-457200">
              <a:buAutoNum type="arabicPeriod" startAt="3"/>
              <a:tabLst>
                <a:tab pos="457200" algn="l"/>
              </a:tabLst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01000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ПЕРВЫЕ ВОПРОСЫ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ВВЕДЕНИЯ САМООБСЛЕДОВАНИЯ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059582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endParaRPr lang="ru-RU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Перечень показателей </a:t>
            </a:r>
            <a:r>
              <a:rPr lang="ru-RU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самообследования</a:t>
            </a:r>
            <a:endParaRPr lang="ru-RU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методики </a:t>
            </a:r>
            <a:r>
              <a:rPr lang="ru-RU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самообследования</a:t>
            </a:r>
            <a:endParaRPr lang="ru-RU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единого формат публикации результатов </a:t>
            </a:r>
            <a:r>
              <a:rPr lang="ru-RU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самообследования</a:t>
            </a:r>
            <a:endParaRPr lang="ru-RU" sz="1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результатов </a:t>
            </a:r>
            <a:r>
              <a:rPr lang="ru-RU" sz="1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самообследования</a:t>
            </a: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4" y="405812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4016" y="4202236"/>
            <a:ext cx="9001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ЭЛЕКТРОННЫЙ СЕРВИС  СБОРА ИНФОРМАЦИИ О ПОКАЗАТЕЛЯХ САМООБСЛЕДОВАНИЯ – СЕРВИС ПОДДЕРЖКИ ШКОЛ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ЭЛЕКТРОННЫЙ СЕРВИС: возможности использования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4356" y="1131590"/>
            <a:ext cx="9001000" cy="8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Планируемые возможности использования сервиса: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Сопоставительная </a:t>
            </a:r>
            <a:r>
              <a:rPr lang="ru-RU" sz="2400" b="1" dirty="0">
                <a:solidFill>
                  <a:schemeClr val="tx1"/>
                </a:solidFill>
              </a:rPr>
              <a:t>экспертная оценка</a:t>
            </a:r>
          </a:p>
          <a:p>
            <a:pPr marL="457200" indent="-457200">
              <a:buAutoNum type="arabicPeriod"/>
              <a:tabLst>
                <a:tab pos="457200" algn="l"/>
              </a:tabLst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103648"/>
            <a:ext cx="5143687" cy="2988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060179"/>
            <a:ext cx="383444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ЭЛЕКТРОННЫЙ СЕРВИС: возможности использования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4356" y="1248272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Планируемые возможности использования сервиса: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b="1" dirty="0">
                <a:solidFill>
                  <a:schemeClr val="tx1"/>
                </a:solidFill>
              </a:rPr>
              <a:t>ресурса открытой </a:t>
            </a:r>
            <a:r>
              <a:rPr lang="ru-RU" sz="2400" b="1" dirty="0" smtClean="0">
                <a:solidFill>
                  <a:schemeClr val="tx1"/>
                </a:solidFill>
              </a:rPr>
              <a:t>информации</a:t>
            </a:r>
          </a:p>
          <a:p>
            <a:pPr lvl="0">
              <a:tabLst>
                <a:tab pos="457200" algn="l"/>
              </a:tabLst>
            </a:pPr>
            <a:r>
              <a:rPr lang="ru-RU" sz="2400" b="1" i="1" dirty="0" smtClean="0">
                <a:solidFill>
                  <a:schemeClr val="tx1"/>
                </a:solidFill>
              </a:rPr>
              <a:t>(открытые </a:t>
            </a:r>
            <a:r>
              <a:rPr lang="ru-RU" sz="2400" b="1" i="1" dirty="0">
                <a:solidFill>
                  <a:schemeClr val="tx1"/>
                </a:solidFill>
              </a:rPr>
              <a:t>формы регионального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стат.наблюдения</a:t>
            </a:r>
            <a:r>
              <a:rPr lang="ru-RU" sz="2400" b="1" i="1" dirty="0" smtClean="0">
                <a:solidFill>
                  <a:schemeClr val="tx1"/>
                </a:solidFill>
              </a:rPr>
              <a:t>)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lvl="0">
              <a:tabLst>
                <a:tab pos="457200" algn="l"/>
              </a:tabLst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1"/>
                </a:solidFill>
              </a:rPr>
              <a:t>Дополнение </a:t>
            </a:r>
            <a:r>
              <a:rPr lang="ru-RU" sz="2400" b="1" dirty="0">
                <a:solidFill>
                  <a:schemeClr val="tx1"/>
                </a:solidFill>
              </a:rPr>
              <a:t>первичных форм регионального </a:t>
            </a:r>
            <a:r>
              <a:rPr lang="ru-RU" sz="2400" b="1" dirty="0" err="1" smtClean="0">
                <a:solidFill>
                  <a:schemeClr val="tx1"/>
                </a:solidFill>
              </a:rPr>
              <a:t>стат.наблюдения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(РБД </a:t>
            </a:r>
            <a:r>
              <a:rPr lang="ru-RU" sz="2400" b="1" i="1" dirty="0">
                <a:solidFill>
                  <a:schemeClr val="tx1"/>
                </a:solidFill>
              </a:rPr>
              <a:t>«Паспорт ОУ</a:t>
            </a:r>
            <a:r>
              <a:rPr lang="ru-RU" sz="2400" b="1" i="1" dirty="0" smtClean="0">
                <a:solidFill>
                  <a:schemeClr val="tx1"/>
                </a:solidFill>
              </a:rPr>
              <a:t>»)</a:t>
            </a:r>
            <a:endParaRPr lang="ru-RU" sz="2400" b="1" i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  <a:tabLst>
                <a:tab pos="457200" algn="l"/>
              </a:tabLst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ОЦЕНКА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ПО РЕЗУЛЬТАТАМ САМООБСЛЕДОВАНИЯ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3626273"/>
            <a:ext cx="9001000" cy="110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обеспечить  единообразие представления, достоверность и сохранность данных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оценки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ru-RU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способствовать </a:t>
            </a:r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уменьшению бумажной отчетности школ</a:t>
            </a:r>
          </a:p>
          <a:p>
            <a:pPr algn="just">
              <a:tabLst>
                <a:tab pos="457200" algn="l"/>
              </a:tabLst>
            </a:pPr>
            <a:endParaRPr lang="en-US" sz="1200" dirty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4" y="225792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60040" y="2402036"/>
            <a:ext cx="8496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b="1" dirty="0">
                <a:solidFill>
                  <a:schemeClr val="bg1"/>
                </a:solidFill>
              </a:rPr>
              <a:t>ЗАДАЧИ СЕРВИСА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1902974" y="1275606"/>
            <a:ext cx="2741034" cy="795686"/>
          </a:xfrm>
          <a:prstGeom prst="ellipse">
            <a:avLst/>
          </a:prstGeom>
          <a:solidFill>
            <a:schemeClr val="bg2">
              <a:lumMod val="75000"/>
              <a:alpha val="28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350" b="1" dirty="0">
                <a:latin typeface="Verdana" pitchFamily="34" charset="0"/>
              </a:rPr>
              <a:t>Экспертная</a:t>
            </a:r>
          </a:p>
          <a:p>
            <a:pPr algn="ctr" eaLnBrk="1" hangingPunct="1"/>
            <a:r>
              <a:rPr lang="ru-RU" sz="1350" b="1" dirty="0">
                <a:latin typeface="Verdana" pitchFamily="34" charset="0"/>
              </a:rPr>
              <a:t>(ведомственная) оценка</a:t>
            </a:r>
          </a:p>
          <a:p>
            <a:pPr algn="ctr" defTabSz="685800"/>
            <a:endParaRPr lang="ru-RU" sz="1350" dirty="0">
              <a:latin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4644008" y="1321817"/>
            <a:ext cx="2160240" cy="637865"/>
          </a:xfrm>
          <a:prstGeom prst="ellipse">
            <a:avLst/>
          </a:prstGeom>
          <a:solidFill>
            <a:schemeClr val="bg2">
              <a:lumMod val="75000"/>
              <a:alpha val="28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350" b="1" dirty="0">
                <a:latin typeface="Verdana" pitchFamily="34" charset="0"/>
              </a:rPr>
              <a:t>Родительская оценка</a:t>
            </a:r>
          </a:p>
          <a:p>
            <a:pPr algn="ctr" defTabSz="685800"/>
            <a:endParaRPr lang="ru-RU" sz="1350" dirty="0">
              <a:latin typeface="Verdana" pitchFamily="34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817520" y="1275606"/>
            <a:ext cx="2290984" cy="795686"/>
          </a:xfrm>
          <a:prstGeom prst="ellipse">
            <a:avLst/>
          </a:prstGeom>
          <a:solidFill>
            <a:schemeClr val="bg2">
              <a:lumMod val="75000"/>
              <a:alpha val="28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350" b="1" dirty="0">
                <a:latin typeface="Verdana" pitchFamily="34" charset="0"/>
              </a:rPr>
              <a:t>Экспертная (независимая) оценка</a:t>
            </a:r>
          </a:p>
          <a:p>
            <a:pPr algn="ctr" defTabSz="685800"/>
            <a:endParaRPr lang="ru-RU" sz="1350" dirty="0">
              <a:latin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-36512" y="1383518"/>
            <a:ext cx="1926214" cy="576164"/>
          </a:xfrm>
          <a:prstGeom prst="ellipse">
            <a:avLst/>
          </a:prstGeom>
          <a:solidFill>
            <a:schemeClr val="bg2">
              <a:lumMod val="75000"/>
              <a:alpha val="28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350" b="1" dirty="0" smtClean="0">
                <a:latin typeface="Verdana" pitchFamily="34" charset="0"/>
              </a:rPr>
              <a:t>Самооценка</a:t>
            </a:r>
            <a:endParaRPr lang="ru-RU" sz="1350" b="1" dirty="0">
              <a:latin typeface="Verdana" pitchFamily="34" charset="0"/>
            </a:endParaRPr>
          </a:p>
          <a:p>
            <a:pPr algn="ctr" defTabSz="685800"/>
            <a:endParaRPr lang="ru-RU" sz="135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ПЕРЕЧЕНЬ РАЗДЕЛОВ ПОКАЗАТЕЛЕЙ САМООБСЛЕДОВАНИЯ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65478"/>
              </p:ext>
            </p:extLst>
          </p:nvPr>
        </p:nvGraphicFramePr>
        <p:xfrm>
          <a:off x="36066" y="1131590"/>
          <a:ext cx="9107934" cy="428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494"/>
                <a:gridCol w="2841676"/>
                <a:gridCol w="3861764"/>
              </a:tblGrid>
              <a:tr h="3912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 РФ (25/9)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МОН</a:t>
                      </a:r>
                      <a:r>
                        <a:rPr lang="ru-RU" baseline="0" dirty="0" smtClean="0"/>
                        <a:t> Новосибирской области (74/22)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18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1. Образовательная деятельность (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19/8) </a:t>
                      </a:r>
                      <a:endParaRPr lang="ru-RU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7. Безопасность</a:t>
                      </a:r>
                      <a:r>
                        <a:rPr lang="ru-RU" b="1" baseline="0" dirty="0" smtClean="0"/>
                        <a:t> в школе (5)</a:t>
                      </a:r>
                      <a:endParaRPr lang="ru-RU" b="1" dirty="0"/>
                    </a:p>
                  </a:txBody>
                  <a:tcPr/>
                </a:tc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2. Инфраструктура (6/1)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8. Охрана и укрепление здоровья (6)</a:t>
                      </a:r>
                      <a:endParaRPr lang="ru-RU" b="1" dirty="0"/>
                    </a:p>
                  </a:txBody>
                  <a:tcPr/>
                </a:tc>
              </a:tr>
              <a:tr h="574245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3. Информационная открытость (10/9)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9. Специальные кабинеты (10)</a:t>
                      </a:r>
                      <a:endParaRPr lang="ru-RU" b="1" dirty="0"/>
                    </a:p>
                  </a:txBody>
                  <a:tcPr/>
                </a:tc>
              </a:tr>
              <a:tr h="574245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Государственно-общественное управление (2/1)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10. Информационные</a:t>
                      </a:r>
                      <a:r>
                        <a:rPr lang="ru-RU" b="1" baseline="0" dirty="0" smtClean="0"/>
                        <a:t> ресурсы школы (3)</a:t>
                      </a:r>
                      <a:endParaRPr lang="ru-RU" b="1" dirty="0"/>
                    </a:p>
                  </a:txBody>
                  <a:tcPr/>
                </a:tc>
              </a:tr>
              <a:tr h="391265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5. Качество образования (7/3)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11. Дополнительное образование в школе (5)</a:t>
                      </a:r>
                      <a:endParaRPr lang="ru-RU" b="1" dirty="0"/>
                    </a:p>
                  </a:txBody>
                  <a:tcPr/>
                </a:tc>
              </a:tr>
              <a:tr h="391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6. Школьный климат (1)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hlinkClick r:id="rId4"/>
                        </a:rPr>
                        <a:t>http://nimro.ru/uploads/expert/product/files/prikaz-920-ot-15_04_2014.pdf</a:t>
                      </a:r>
                      <a:endParaRPr lang="ru-RU" sz="1400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496" y="3234338"/>
            <a:ext cx="230425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4445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/>
              <a:t>Источники дополнит. информации: </a:t>
            </a:r>
          </a:p>
          <a:p>
            <a:r>
              <a:rPr lang="ru-RU" sz="1600" b="1" i="1" dirty="0"/>
              <a:t>Формы ФСН</a:t>
            </a:r>
          </a:p>
          <a:p>
            <a:pPr lvl="0"/>
            <a:r>
              <a:rPr lang="ru-RU" sz="1600" b="1" i="1" dirty="0" smtClean="0"/>
              <a:t>РИС ГИА</a:t>
            </a:r>
          </a:p>
          <a:p>
            <a:pPr lvl="0"/>
            <a:r>
              <a:rPr lang="en-US" sz="1600" b="1" i="1" u="sng" dirty="0" smtClean="0">
                <a:hlinkClick r:id="rId5"/>
              </a:rPr>
              <a:t>www</a:t>
            </a:r>
            <a:r>
              <a:rPr lang="ru-RU" sz="1600" b="1" i="1" u="sng" dirty="0" smtClean="0">
                <a:hlinkClick r:id="rId5"/>
              </a:rPr>
              <a:t>.</a:t>
            </a:r>
            <a:r>
              <a:rPr lang="en-US" sz="1600" b="1" i="1" u="sng" dirty="0" err="1" smtClean="0">
                <a:hlinkClick r:id="rId5"/>
              </a:rPr>
              <a:t>kpmo</a:t>
            </a:r>
            <a:r>
              <a:rPr lang="ru-RU" sz="1600" b="1" i="1" u="sng" dirty="0" smtClean="0">
                <a:hlinkClick r:id="rId5"/>
              </a:rPr>
              <a:t>.</a:t>
            </a:r>
            <a:r>
              <a:rPr lang="en-US" sz="1600" b="1" i="1" u="sng" dirty="0" err="1" smtClean="0">
                <a:hlinkClick r:id="rId5"/>
              </a:rPr>
              <a:t>ru</a:t>
            </a:r>
            <a:endParaRPr lang="ru-RU" sz="1600" b="1" i="1" dirty="0" smtClean="0"/>
          </a:p>
          <a:p>
            <a:pPr lvl="0"/>
            <a:r>
              <a:rPr lang="ru-RU" sz="1600" b="1" i="1" dirty="0" smtClean="0"/>
              <a:t>Региональные данные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153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ПРИМЕРЫ ДОПОЛНИТЕЛЬНЫХ </a:t>
            </a:r>
            <a:r>
              <a:rPr lang="ru-RU" sz="2800" b="1" dirty="0">
                <a:solidFill>
                  <a:schemeClr val="bg1"/>
                </a:solidFill>
              </a:rPr>
              <a:t>РАЗДЕЛОВ ПОКАЗАТЕЛЕЙ САМООБСЛЕДОВАНИЯ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548714"/>
              </p:ext>
            </p:extLst>
          </p:nvPr>
        </p:nvGraphicFramePr>
        <p:xfrm>
          <a:off x="-14288" y="1119678"/>
          <a:ext cx="9122792" cy="393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32"/>
                <a:gridCol w="3672408"/>
                <a:gridCol w="1296144"/>
                <a:gridCol w="3672408"/>
              </a:tblGrid>
              <a:tr h="479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Комментарий</a:t>
                      </a:r>
                    </a:p>
                  </a:txBody>
                  <a:tcPr marL="68580" marR="68580" marT="0" marB="0" anchor="ctr"/>
                </a:tc>
              </a:tr>
              <a:tr h="36458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3. Информационная</a:t>
                      </a:r>
                      <a:r>
                        <a:rPr lang="ru-RU" sz="1600" b="1" baseline="0" dirty="0" smtClean="0"/>
                        <a:t> открытость школы (10)</a:t>
                      </a:r>
                      <a:endParaRPr lang="ru-RU" sz="16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работающего, обновляемого не реже 1 раза в 2 недели сайта образовательной организации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4/3/2/1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4-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отлично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; 3-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хорошо;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2- 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уд.; 1- неуд.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Гиперссылка на текст локального нормативного акта, регламентирующего правила приема обучающихся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4"/>
                        </a:rPr>
                        <a:t>Данные экспортируются из </a:t>
                      </a:r>
                      <a:r>
                        <a:rPr lang="ru-RU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4"/>
                        </a:rPr>
                        <a:t>федерального мониторинга, www.kpmo.ru </a:t>
                      </a:r>
                      <a:endParaRPr lang="ru-RU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3252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Государственно-общественное управление в школе (2)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Наличие на сайте контактов органа государственно-общественного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управления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 открытую ячейку вносится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гиперссылка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 страницу сайта, на которой указаны контакты органа государственно-общественного управления</a:t>
                      </a:r>
                    </a:p>
                  </a:txBody>
                  <a:tcPr marL="68580" marR="68580" marT="0" marB="0"/>
                </a:tc>
              </a:tr>
              <a:tr h="31066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6. Школьный климат (1)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Показатель удовлетворенности родителей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образовательным процессом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4/3/2/1/0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При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выборе ответа «открыть» в выпадающем меню, результаты опроса появятся при выгрузке формы отчёта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(на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основе опроса родителей,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сайте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5"/>
                        </a:rPr>
                        <a:t>www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5"/>
                        </a:rPr>
                        <a:t>.</a:t>
                      </a:r>
                      <a:r>
                        <a:rPr lang="en-US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5"/>
                        </a:rPr>
                        <a:t>nimro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5"/>
                        </a:rPr>
                        <a:t>.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  <a:hlinkClick r:id="rId5"/>
                        </a:rPr>
                        <a:t>ru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период </a:t>
                      </a:r>
                      <a:r>
                        <a:rPr lang="ru-RU" sz="1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аккредитационной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экспертизы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).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МЕТОДИЧЕСКИЕ РЕКОМЕНДАЦИИ ДЛЯ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ПРОВЕДЕНИЯ САМООБСЛЕДОВАНИЯ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5496" y="1707654"/>
            <a:ext cx="9001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</a:rPr>
              <a:t>задана структура аналитической части отчета</a:t>
            </a:r>
          </a:p>
          <a:p>
            <a:pPr marL="457200" indent="-457200" algn="just">
              <a:buFont typeface="+mj-lt"/>
              <a:buAutoNum type="arabicParenR"/>
              <a:tabLst>
                <a:tab pos="457200" algn="l"/>
              </a:tabLst>
            </a:pPr>
            <a:r>
              <a:rPr lang="ru-RU" sz="1800" b="1" dirty="0">
                <a:solidFill>
                  <a:schemeClr val="tx1"/>
                </a:solidFill>
              </a:rPr>
              <a:t>рекомендации к каждому </a:t>
            </a:r>
            <a:r>
              <a:rPr lang="ru-RU" sz="1800" b="1" dirty="0" smtClean="0">
                <a:solidFill>
                  <a:schemeClr val="tx1"/>
                </a:solidFill>
              </a:rPr>
              <a:t>показателю</a:t>
            </a:r>
          </a:p>
          <a:p>
            <a:pPr marL="457200" indent="-457200" algn="just">
              <a:buFont typeface="+mj-lt"/>
              <a:buAutoNum type="arabicParenR"/>
              <a:tabLst>
                <a:tab pos="457200" algn="l"/>
              </a:tabLst>
            </a:pPr>
            <a:endParaRPr lang="ru-RU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  <a:tabLst>
                <a:tab pos="457200" algn="l"/>
              </a:tabLst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/>
              <a:tabLst>
                <a:tab pos="457200" algn="l"/>
              </a:tabLst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arenR" startAt="3"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</a:rPr>
              <a:t>для части региональных разделов показателей введено уровневое оценивание</a:t>
            </a:r>
          </a:p>
          <a:p>
            <a:pPr marL="457200" indent="-457200" algn="just">
              <a:buFont typeface="+mj-lt"/>
              <a:buAutoNum type="arabicParenR" startAt="3"/>
              <a:tabLst>
                <a:tab pos="457200" algn="l"/>
              </a:tabLst>
            </a:pPr>
            <a:r>
              <a:rPr lang="ru-RU" sz="1800" b="1" dirty="0" smtClean="0">
                <a:solidFill>
                  <a:schemeClr val="tx1"/>
                </a:solidFill>
              </a:rPr>
              <a:t>доказательность (связь с формами федерального </a:t>
            </a:r>
            <a:r>
              <a:rPr lang="ru-RU" sz="1800" b="1" dirty="0" err="1" smtClean="0">
                <a:solidFill>
                  <a:schemeClr val="tx1"/>
                </a:solidFill>
              </a:rPr>
              <a:t>стат.наблюдения</a:t>
            </a:r>
            <a:r>
              <a:rPr lang="ru-RU" sz="1800" b="1" dirty="0" smtClean="0">
                <a:solidFill>
                  <a:schemeClr val="tx1"/>
                </a:solidFill>
              </a:rPr>
              <a:t>, перенос гиперссылок с ресурса </a:t>
            </a:r>
            <a:r>
              <a:rPr lang="en-US" sz="1800" b="1" dirty="0" smtClean="0">
                <a:solidFill>
                  <a:schemeClr val="tx1"/>
                </a:solidFill>
                <a:hlinkClick r:id="rId4"/>
              </a:rPr>
              <a:t>www.kpmo.ru</a:t>
            </a:r>
            <a:r>
              <a:rPr lang="ru-RU" sz="1800" b="1" dirty="0" smtClean="0">
                <a:solidFill>
                  <a:schemeClr val="tx1"/>
                </a:solidFill>
              </a:rPr>
              <a:t>, загрузка информации из региональных баз данных)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18479"/>
              </p:ext>
            </p:extLst>
          </p:nvPr>
        </p:nvGraphicFramePr>
        <p:xfrm>
          <a:off x="35496" y="2427734"/>
          <a:ext cx="9001000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048"/>
                <a:gridCol w="1872208"/>
                <a:gridCol w="432048"/>
                <a:gridCol w="626469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1.25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Численность/ удельный вес численности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имеющих высшее образование, в общей численности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чел./%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В отчете будет предусмотрена возможность сравнения с численностью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имеющих высшее образование, заполненной автоматически из формы ФСН РИК-83 (раздел 1, стр. 7, графа 15) по состоянию на 20 сентября.</a:t>
                      </a:r>
                      <a:endParaRPr lang="ru-RU" sz="1050" dirty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имеющих высшее 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образование,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будет рассчитана автоматически при выгрузке формы отчёта в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Excel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 как отношение численности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имеющих высшее образование, к общей численности </a:t>
                      </a:r>
                      <a:r>
                        <a:rPr lang="ru-RU" sz="1200" dirty="0" err="1" smtClean="0">
                          <a:effectLst/>
                          <a:latin typeface="+mn-lt"/>
                        </a:rPr>
                        <a:t>пед.работников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(показатель 1.24)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 bwMode="auto">
          <a:xfrm>
            <a:off x="35496" y="1131590"/>
            <a:ext cx="90730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hlinkClick r:id="rId5"/>
              </a:rPr>
              <a:t>http://</a:t>
            </a:r>
            <a:r>
              <a:rPr lang="en-US" sz="1400" dirty="0" smtClean="0">
                <a:solidFill>
                  <a:schemeClr val="accent1"/>
                </a:solidFill>
                <a:hlinkClick r:id="rId5"/>
              </a:rPr>
              <a:t>nimro.ru/evaluation_of_education/expert.html?f%5Bfilter_types%5D=5&amp;f%5Bfilter_org%5D=2&amp;f%5Bfilter_year%5D=4&amp;filter=Y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>
              <a:tabLst>
                <a:tab pos="457200" algn="l"/>
              </a:tabLst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ПРИМЕР ВЫГРУЗКИ ОТЧЕТА О ПРОВЕДЕНИИ САМООБСЛЕДОВАНИЯ НА САЙТ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6281936" y="1531979"/>
            <a:ext cx="30243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Отчет по результатам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самообследования</a:t>
            </a:r>
            <a:r>
              <a:rPr lang="ru-RU" sz="2000" b="1" dirty="0" smtClean="0">
                <a:solidFill>
                  <a:schemeClr val="tx1"/>
                </a:solidFill>
              </a:rPr>
              <a:t> как подготовка </a:t>
            </a:r>
          </a:p>
          <a:p>
            <a:pPr>
              <a:tabLst>
                <a:tab pos="457200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к формированию Публичного доклада школы</a:t>
            </a:r>
          </a:p>
          <a:p>
            <a:pPr>
              <a:tabLst>
                <a:tab pos="457200" algn="l"/>
              </a:tabLst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1107643"/>
            <a:ext cx="6433944" cy="40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115616" y="4515966"/>
            <a:ext cx="3888432" cy="597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6865"/>
            <a:ext cx="4408534" cy="40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ШКОЛЬНЫЙ КАБИНЕТ СЕРВИСА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tabLst>
                <a:tab pos="457200" algn="l"/>
              </a:tabLst>
            </a:pP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5358" y="1019054"/>
            <a:ext cx="6342162" cy="41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14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ШКОЛЬНЫЙ КАБИНЕТ СЕРВИСА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953164"/>
            <a:ext cx="4974640" cy="419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860" y="953164"/>
            <a:ext cx="5554007" cy="42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57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779</Words>
  <Application>Microsoft Office PowerPoint</Application>
  <PresentationFormat>Экран (16:9)</PresentationFormat>
  <Paragraphs>184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Тема Office</vt:lpstr>
      <vt:lpstr>1_Тема Office</vt:lpstr>
      <vt:lpstr>ЭЛЕКТРОННЫЙ СЕРВИС ДЛЯ СБОРА ИНФОРМАЦИИ  О ПОКАЗАТЕЛЯХ ДЕЯТЕЛЬНОСТИ ШКОЛ,  ПОДЛЕЖАЩИХ самообследованиЮ</vt:lpstr>
      <vt:lpstr>ПЕРВЫЕ ВОПРОСЫ  ВВЕДЕНИЯ САМООБСЛЕДОВАНИЯ</vt:lpstr>
      <vt:lpstr>ОЦЕНКА ПО РЕЗУЛЬТАТАМ САМООБСЛЕДОВАНИЯ</vt:lpstr>
      <vt:lpstr>ПЕРЕЧЕНЬ РАЗДЕЛОВ ПОКАЗАТЕЛЕЙ САМООБСЛЕДОВАНИЯ </vt:lpstr>
      <vt:lpstr>ПРИМЕРЫ ДОПОЛНИТЕЛЬНЫХ РАЗДЕЛОВ ПОКАЗАТЕЛЕЙ САМООБСЛЕДОВАНИЯ </vt:lpstr>
      <vt:lpstr>МЕТОДИЧЕСКИЕ РЕКОМЕНДАЦИИ ДЛЯ ПРОВЕДЕНИЯ САМООБСЛЕДОВАНИЯ </vt:lpstr>
      <vt:lpstr>ПРИМЕР ВЫГРУЗКИ ОТЧЕТА О ПРОВЕДЕНИИ САМООБСЛЕДОВАНИЯ НА САЙТ</vt:lpstr>
      <vt:lpstr>ШКОЛЬНЫЙ КАБИНЕТ СЕРВИСА</vt:lpstr>
      <vt:lpstr>ШКОЛЬНЫЙ КАБИНЕТ СЕРВИСА</vt:lpstr>
      <vt:lpstr>ШКОЛЬНЫЙ КАБИНЕТ СЕРВИСА</vt:lpstr>
      <vt:lpstr>ШКОЛЬНЫЙ КАБИНЕТ СЕРВИСА</vt:lpstr>
      <vt:lpstr>ОБ ОБЕСПЕЧЕНИИ ДОСТОВЕРНОСТИ ИНФОРМАЦИИ</vt:lpstr>
      <vt:lpstr>«… ЕЩЕ ОДИН МОНИТОРИНГ …»</vt:lpstr>
      <vt:lpstr>ЛОГИКА РАЗВИТИЯ СЕРВИСА</vt:lpstr>
      <vt:lpstr>МУНИЦИПАЛЬНЫЙ КАБИНЕТ СЕРВИСА</vt:lpstr>
      <vt:lpstr>РЕГИОНАЛЬНЫЙ КАБИНЕТ СЕРВИСА</vt:lpstr>
      <vt:lpstr>РЕГИОНАЛЬНЫЙ КАБИНЕТ СЕРВИСА</vt:lpstr>
      <vt:lpstr>РЕГИОНАЛЬНЫЙ КАБИНЕТ СЕРВИСА</vt:lpstr>
      <vt:lpstr>ЭЛЕКТРОННЫЙ СЕРВИС: возможности использования</vt:lpstr>
      <vt:lpstr>ЭЛЕКТРОННЫЙ СЕРВИС: возможности использования</vt:lpstr>
      <vt:lpstr>ЭЛЕКТРОННЫЙ СЕРВИС: возможности использования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452</cp:revision>
  <cp:lastPrinted>2015-03-24T09:13:37Z</cp:lastPrinted>
  <dcterms:created xsi:type="dcterms:W3CDTF">2011-08-25T06:09:31Z</dcterms:created>
  <dcterms:modified xsi:type="dcterms:W3CDTF">2015-03-26T16:26:05Z</dcterms:modified>
</cp:coreProperties>
</file>