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496" r:id="rId3"/>
    <p:sldId id="498" r:id="rId4"/>
    <p:sldId id="506" r:id="rId5"/>
    <p:sldId id="507" r:id="rId6"/>
    <p:sldId id="501" r:id="rId7"/>
    <p:sldId id="503" r:id="rId8"/>
    <p:sldId id="486" r:id="rId9"/>
  </p:sldIdLst>
  <p:sldSz cx="9144000" cy="5143500" type="screen16x9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9C2"/>
    <a:srgbClr val="FFFF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7" autoAdjust="0"/>
    <p:restoredTop sz="92778" autoAdjust="0"/>
  </p:normalViewPr>
  <p:slideViewPr>
    <p:cSldViewPr snapToGrid="0">
      <p:cViewPr varScale="1">
        <p:scale>
          <a:sx n="78" d="100"/>
          <a:sy n="78" d="100"/>
        </p:scale>
        <p:origin x="108" y="134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585B478-45A3-44FE-A797-85530663857D}" type="datetimeFigureOut">
              <a:rPr lang="ru-RU"/>
              <a:pPr>
                <a:defRPr/>
              </a:pPr>
              <a:t>10.03.2015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B711EA1-CB36-4DD8-A530-6E6A46C011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39190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129D77B-0100-4A97-87E1-541ED23B006E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6736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905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6948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134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36420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19118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3926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2966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EE8BF-B476-411E-B252-1147775B79C7}" type="datetimeFigureOut">
              <a:rPr lang="ru-RU"/>
              <a:pPr>
                <a:defRPr/>
              </a:pPr>
              <a:t>10.03.2015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2F8C1-B8CB-4DAA-ADD6-1B2B5E5DBF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7" name="Picture 3" descr="E:\rtc_prezent_png\rtc_shapka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4F2A6-DE30-46DD-9590-CD78964D482C}" type="datetimeFigureOut">
              <a:rPr lang="ru-RU"/>
              <a:pPr>
                <a:defRPr/>
              </a:pPr>
              <a:t>10.03.2015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55090-109A-4DF1-B64D-1706F88BC1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45A1-C96A-4A61-A506-A7F6999BB4F3}" type="datetimeFigureOut">
              <a:rPr lang="ru-RU"/>
              <a:pPr>
                <a:defRPr/>
              </a:pPr>
              <a:t>10.03.2015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A5D44-F062-4265-BBD4-F49F6A30C7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264A8-FE71-4A2F-B932-7296B306F4E9}" type="datetimeFigureOut">
              <a:rPr lang="ru-RU"/>
              <a:pPr>
                <a:defRPr/>
              </a:pPr>
              <a:t>10.03.2015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E8D7B-30A0-4D08-AC86-FE41EF8B5A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104D3-7710-451E-A5C2-A92914577DDE}" type="datetimeFigureOut">
              <a:rPr lang="ru-RU"/>
              <a:pPr>
                <a:defRPr/>
              </a:pPr>
              <a:t>10.03.2015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BDE63-C9A3-4609-A83F-5BC6FBB882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7" name="Picture 3" descr="E:\rtc_prezent_png\rtc_shapka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33D6D-E2B8-4244-9A08-5BE67DC0DA10}" type="datetimeFigureOut">
              <a:rPr lang="ru-RU"/>
              <a:pPr>
                <a:defRPr/>
              </a:pPr>
              <a:t>10.03.2015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73ED6-2D72-46DB-84E1-2AD6582D4D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8" name="Изображение 6" descr="Снимок экрана 2014-03-23 в 1.10.09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4731990"/>
            <a:ext cx="363144" cy="3600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52AED-01C0-445B-B79E-62A5085E913B}" type="datetimeFigureOut">
              <a:rPr lang="ru-RU"/>
              <a:pPr>
                <a:defRPr/>
              </a:pPr>
              <a:t>10.03.2015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2F20D-D39D-426A-94ED-A8A4AB1132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46912-273E-4986-9D6C-E88121172744}" type="datetimeFigureOut">
              <a:rPr lang="ru-RU"/>
              <a:pPr>
                <a:defRPr/>
              </a:pPr>
              <a:t>10.03.2015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8E81A-0646-40C6-81A1-33DD5D9BA6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51F8B-8DAC-4CE6-9F78-88EE105E16F4}" type="datetimeFigureOut">
              <a:rPr lang="ru-RU"/>
              <a:pPr>
                <a:defRPr/>
              </a:pPr>
              <a:t>10.03.2015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3999E-A237-4FE7-ADE4-AA90903EA9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5C151-7FD7-4E82-AD8B-7B21EC18696A}" type="datetimeFigureOut">
              <a:rPr lang="ru-RU"/>
              <a:pPr>
                <a:defRPr/>
              </a:pPr>
              <a:t>10.03.2015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4BE19-85A4-487D-BA3C-292D3F1281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62AAE-02B9-43A6-97A2-613B6D5BD9BF}" type="datetimeFigureOut">
              <a:rPr lang="ru-RU"/>
              <a:pPr>
                <a:defRPr/>
              </a:pPr>
              <a:t>10.03.2015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0D9C6-C4CC-400F-B401-B39A4C2875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 descr="E:\rtc_prezent_png\rtc_shapka.pn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6B319F-356B-4963-A5EB-3CDDCA7CD45F}" type="datetimeFigureOut">
              <a:rPr lang="ru-RU"/>
              <a:pPr>
                <a:defRPr/>
              </a:pPr>
              <a:t>10.03.2015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C9B982-C665-4F9D-9443-8030E79803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771412" y="132942"/>
            <a:ext cx="6730096" cy="929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ru-RU" sz="16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ВЕБИНАР РОССИЙСКОГО ТРЕНИНГОВОГО ЦЕНТРА</a:t>
            </a:r>
          </a:p>
          <a:p>
            <a:pPr marL="342900" indent="-342900" algn="ctr">
              <a:spcBef>
                <a:spcPct val="20000"/>
              </a:spcBef>
            </a:pPr>
            <a:r>
              <a:rPr lang="ru-RU" sz="16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Института образования НИУ ВШЭ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lang="ru-RU" sz="1600" dirty="0" smtClean="0">
                <a:solidFill>
                  <a:srgbClr val="FFFF00"/>
                </a:solidFill>
                <a:latin typeface="+mn-lt"/>
              </a:rPr>
              <a:t>11 марта 2015 года</a:t>
            </a:r>
            <a:endParaRPr lang="ru-RU" sz="1600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1" name="Прямоугольник 8"/>
          <p:cNvSpPr>
            <a:spLocks noChangeArrowheads="1"/>
          </p:cNvSpPr>
          <p:nvPr/>
        </p:nvSpPr>
        <p:spPr bwMode="auto">
          <a:xfrm>
            <a:off x="1267773" y="1726265"/>
            <a:ext cx="5936650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90000"/>
              </a:lnSpc>
            </a:pPr>
            <a:r>
              <a:rPr lang="ru-RU" sz="2400" dirty="0">
                <a:solidFill>
                  <a:srgbClr val="FFFF00"/>
                </a:solidFill>
              </a:rPr>
              <a:t>Добро пожаловать на вебинар</a:t>
            </a:r>
          </a:p>
        </p:txBody>
      </p:sp>
      <p:pic>
        <p:nvPicPr>
          <p:cNvPr id="1026" name="Picture 2" descr="Национальный исследовательский университет «Высшая школа экономики»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429" y="207049"/>
            <a:ext cx="769881" cy="6340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Заголовок 1"/>
          <p:cNvSpPr txBox="1">
            <a:spLocks/>
          </p:cNvSpPr>
          <p:nvPr/>
        </p:nvSpPr>
        <p:spPr bwMode="auto">
          <a:xfrm>
            <a:off x="358697" y="2158268"/>
            <a:ext cx="8033969" cy="1163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ru-RU" sz="3200" dirty="0">
                <a:solidFill>
                  <a:schemeClr val="bg1"/>
                </a:solidFill>
              </a:rPr>
              <a:t>Управление </a:t>
            </a:r>
            <a:r>
              <a:rPr lang="ru-RU" sz="3200" dirty="0" smtClean="0">
                <a:solidFill>
                  <a:schemeClr val="bg1"/>
                </a:solidFill>
              </a:rPr>
              <a:t>инновационной </a:t>
            </a:r>
            <a:r>
              <a:rPr lang="ru-RU" sz="3200" dirty="0">
                <a:solidFill>
                  <a:schemeClr val="bg1"/>
                </a:solidFill>
              </a:rPr>
              <a:t>деятельностью</a:t>
            </a:r>
            <a:endParaRPr kumimoji="0" lang="ru-RU" sz="3200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  <p:pic>
        <p:nvPicPr>
          <p:cNvPr id="16" name="Picture 4" descr="E:\rtc_prezent_png\rtc_0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01508" y="190045"/>
            <a:ext cx="1462980" cy="725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-20725" y="4639425"/>
            <a:ext cx="9164725" cy="50398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pic>
        <p:nvPicPr>
          <p:cNvPr id="18" name="Рисунок 17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134" y="4711058"/>
            <a:ext cx="1553210" cy="360713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Изображение 2" descr="Снимок экрана 2014-03-23 в 1.10.09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97" y="4653967"/>
            <a:ext cx="507401" cy="4854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610" y="4653967"/>
            <a:ext cx="725312" cy="4774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123825"/>
            <a:ext cx="8496300" cy="828675"/>
          </a:xfrm>
        </p:spPr>
        <p:txBody>
          <a:bodyPr/>
          <a:lstStyle/>
          <a:p>
            <a:pPr algn="l"/>
            <a:r>
              <a:rPr lang="ru-RU" sz="3200" dirty="0" smtClean="0">
                <a:solidFill>
                  <a:schemeClr val="bg1"/>
                </a:solidFill>
              </a:rPr>
              <a:t>ВЫСТУПАЮЩИЕ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0" y="1207007"/>
            <a:ext cx="9144000" cy="3289263"/>
          </a:xfrm>
          <a:prstGeom prst="rect">
            <a:avLst/>
          </a:prstGeom>
        </p:spPr>
        <p:txBody>
          <a:bodyPr/>
          <a:lstStyle/>
          <a:p>
            <a:r>
              <a:rPr lang="ru-RU" sz="2400" b="1" dirty="0" smtClean="0">
                <a:solidFill>
                  <a:srgbClr val="FF6600"/>
                </a:solidFill>
              </a:rPr>
              <a:t>Сидоркин </a:t>
            </a:r>
            <a:r>
              <a:rPr lang="ru-RU" sz="2400" b="1" dirty="0">
                <a:solidFill>
                  <a:srgbClr val="FF6600"/>
                </a:solidFill>
              </a:rPr>
              <a:t>Александр </a:t>
            </a:r>
            <a:r>
              <a:rPr lang="ru-RU" sz="2400" b="1" dirty="0" smtClean="0">
                <a:solidFill>
                  <a:srgbClr val="FF6600"/>
                </a:solidFill>
              </a:rPr>
              <a:t>Михайлович</a:t>
            </a:r>
          </a:p>
          <a:p>
            <a:r>
              <a:rPr lang="ru-RU" sz="2400" dirty="0"/>
              <a:t>руководитель центра изучения инноваций в образовании Института образования, НИУ ВШЭ, к.п.н., </a:t>
            </a:r>
            <a:r>
              <a:rPr lang="ru-RU" sz="2400" dirty="0" err="1" smtClean="0"/>
              <a:t>PhD</a:t>
            </a:r>
            <a:r>
              <a:rPr lang="ru-RU" sz="2400" dirty="0" smtClean="0"/>
              <a:t>.</a:t>
            </a:r>
          </a:p>
          <a:p>
            <a:endParaRPr lang="ru-RU" sz="2400" b="1" dirty="0" smtClean="0">
              <a:solidFill>
                <a:srgbClr val="FF6600"/>
              </a:solidFill>
            </a:endParaRPr>
          </a:p>
          <a:p>
            <a:r>
              <a:rPr lang="ru-RU" sz="2400" b="1" dirty="0" smtClean="0">
                <a:solidFill>
                  <a:srgbClr val="FF6600"/>
                </a:solidFill>
              </a:rPr>
              <a:t>Королева Диана Олеговна</a:t>
            </a:r>
          </a:p>
          <a:p>
            <a:pPr algn="just"/>
            <a:r>
              <a:rPr lang="ru-RU" sz="2400" dirty="0" smtClean="0"/>
              <a:t>директор </a:t>
            </a:r>
            <a:r>
              <a:rPr lang="ru-RU" sz="2400" dirty="0"/>
              <a:t>Конкурса инноваций в образовании (</a:t>
            </a:r>
            <a:r>
              <a:rPr lang="ru-RU" sz="2400" dirty="0" err="1"/>
              <a:t>КИвО</a:t>
            </a:r>
            <a:r>
              <a:rPr lang="ru-RU" sz="24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314622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123825"/>
            <a:ext cx="8496300" cy="828675"/>
          </a:xfrm>
        </p:spPr>
        <p:txBody>
          <a:bodyPr/>
          <a:lstStyle/>
          <a:p>
            <a:pPr algn="l"/>
            <a:r>
              <a:rPr lang="ru-RU" sz="3200" dirty="0" smtClean="0">
                <a:solidFill>
                  <a:schemeClr val="bg1"/>
                </a:solidFill>
              </a:rPr>
              <a:t>МАТЕРИАЛЫ СЕМИНАРА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07950" y="1275606"/>
            <a:ext cx="8891588" cy="2207182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ru-RU" sz="3200" dirty="0" smtClean="0"/>
              <a:t>Материалы вебинара будут доступны на сайте Российского тренингового центра по адресу</a:t>
            </a:r>
          </a:p>
          <a:p>
            <a:pPr algn="just"/>
            <a:endParaRPr lang="ru-RU" sz="3200" dirty="0" smtClean="0"/>
          </a:p>
          <a:p>
            <a:pPr algn="ctr"/>
            <a:r>
              <a:rPr lang="en-US" sz="2400" dirty="0">
                <a:solidFill>
                  <a:srgbClr val="0079C2"/>
                </a:solidFill>
              </a:rPr>
              <a:t>http://</a:t>
            </a:r>
            <a:r>
              <a:rPr lang="en-US" sz="2400" dirty="0">
                <a:solidFill>
                  <a:srgbClr val="0079C2"/>
                </a:solidFill>
              </a:rPr>
              <a:t>www.rtc-edu.ru/trainings/webinar/421</a:t>
            </a:r>
            <a:endParaRPr lang="ru-RU" sz="2400" kern="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627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pPr algn="l"/>
            <a:r>
              <a:rPr lang="ru-RU" sz="3200" dirty="0" smtClean="0">
                <a:solidFill>
                  <a:schemeClr val="bg1"/>
                </a:solidFill>
              </a:rPr>
              <a:t>ИНФОРМАЦИОННЫЙ ПАРТНЁР</a:t>
            </a:r>
          </a:p>
        </p:txBody>
      </p:sp>
      <p:pic>
        <p:nvPicPr>
          <p:cNvPr id="5" name="Рисунок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7264" y="2384301"/>
            <a:ext cx="4108704" cy="10147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44198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123825"/>
            <a:ext cx="8496300" cy="828675"/>
          </a:xfrm>
        </p:spPr>
        <p:txBody>
          <a:bodyPr/>
          <a:lstStyle/>
          <a:p>
            <a:pPr algn="l"/>
            <a:r>
              <a:rPr lang="ru-RU" sz="3200" dirty="0" smtClean="0">
                <a:solidFill>
                  <a:schemeClr val="bg1"/>
                </a:solidFill>
              </a:rPr>
              <a:t>СТАТИСТИКА УЧАСТНИКОВ ВЕБИНАРА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-1" y="1131590"/>
            <a:ext cx="9144001" cy="4011910"/>
          </a:xfrm>
          <a:prstGeom prst="rect">
            <a:avLst/>
          </a:prstGeom>
        </p:spPr>
        <p:txBody>
          <a:bodyPr/>
          <a:lstStyle/>
          <a:p>
            <a:r>
              <a:rPr lang="ru-RU" sz="2200" dirty="0" smtClean="0"/>
              <a:t>По состоянию на </a:t>
            </a:r>
            <a:r>
              <a:rPr lang="ru-RU" sz="2200" b="1" dirty="0" smtClean="0"/>
              <a:t>10.</a:t>
            </a:r>
            <a:r>
              <a:rPr lang="en-US" sz="2200" b="1" dirty="0" smtClean="0"/>
              <a:t>0</a:t>
            </a:r>
            <a:r>
              <a:rPr lang="ru-RU" sz="2200" b="1" dirty="0" smtClean="0"/>
              <a:t>3.201</a:t>
            </a:r>
            <a:r>
              <a:rPr lang="en-US" sz="2200" b="1" dirty="0" smtClean="0"/>
              <a:t>5</a:t>
            </a:r>
            <a:r>
              <a:rPr lang="ru-RU" sz="2200" dirty="0" smtClean="0"/>
              <a:t> на вебинар зарегистрировались </a:t>
            </a:r>
            <a:r>
              <a:rPr lang="ru-RU" sz="2200" b="1" dirty="0" smtClean="0"/>
              <a:t> </a:t>
            </a:r>
          </a:p>
          <a:p>
            <a:r>
              <a:rPr lang="ru-RU" sz="2200" dirty="0" smtClean="0"/>
              <a:t>представители </a:t>
            </a:r>
            <a:r>
              <a:rPr lang="ru-RU" sz="2200" b="1" dirty="0" smtClean="0"/>
              <a:t>215 </a:t>
            </a:r>
            <a:r>
              <a:rPr lang="ru-RU" sz="2200" b="1" dirty="0" smtClean="0"/>
              <a:t>организаци</a:t>
            </a:r>
            <a:r>
              <a:rPr lang="ru-RU" sz="2200" b="1" dirty="0"/>
              <a:t>й</a:t>
            </a:r>
            <a:r>
              <a:rPr lang="ru-RU" sz="2200" dirty="0" smtClean="0"/>
              <a:t> из </a:t>
            </a:r>
            <a:r>
              <a:rPr lang="ru-RU" sz="2200" u="sng" dirty="0" smtClean="0"/>
              <a:t>49 </a:t>
            </a:r>
            <a:r>
              <a:rPr lang="ru-RU" sz="2200" u="sng" dirty="0" smtClean="0"/>
              <a:t>регионов </a:t>
            </a:r>
            <a:r>
              <a:rPr lang="ru-RU" sz="2200" u="sng" dirty="0" smtClean="0"/>
              <a:t>Российской Федерации</a:t>
            </a:r>
            <a:r>
              <a:rPr lang="ru-RU" sz="2200" dirty="0" smtClean="0"/>
              <a:t> </a:t>
            </a:r>
            <a:r>
              <a:rPr lang="ru-RU" sz="2200" dirty="0" smtClean="0"/>
              <a:t>и  </a:t>
            </a:r>
            <a:r>
              <a:rPr lang="ru-RU" sz="2200" u="sng" dirty="0" smtClean="0"/>
              <a:t>3</a:t>
            </a:r>
            <a:r>
              <a:rPr lang="ru-RU" sz="2200" b="1" u="sng" dirty="0" smtClean="0"/>
              <a:t> </a:t>
            </a:r>
            <a:r>
              <a:rPr lang="ru-RU" sz="2200" u="sng" dirty="0" smtClean="0"/>
              <a:t>стран</a:t>
            </a:r>
            <a:r>
              <a:rPr lang="ru-RU" sz="2200" dirty="0" smtClean="0"/>
              <a:t> </a:t>
            </a:r>
            <a:r>
              <a:rPr lang="ru-RU" sz="2200" dirty="0" smtClean="0"/>
              <a:t>– Приднестровская </a:t>
            </a:r>
            <a:r>
              <a:rPr lang="ru-RU" sz="2200" dirty="0"/>
              <a:t>Молдавская </a:t>
            </a:r>
            <a:r>
              <a:rPr lang="ru-RU" sz="2200" dirty="0" smtClean="0"/>
              <a:t>Республика, </a:t>
            </a:r>
            <a:r>
              <a:rPr lang="ru-RU" sz="2200" dirty="0" smtClean="0"/>
              <a:t>Республика Беларусь и </a:t>
            </a:r>
            <a:r>
              <a:rPr lang="ru-RU" sz="2200" dirty="0"/>
              <a:t>Республика </a:t>
            </a:r>
            <a:r>
              <a:rPr lang="ru-RU" sz="2200" dirty="0" smtClean="0"/>
              <a:t>Казахстан.</a:t>
            </a:r>
            <a:endParaRPr lang="ru-RU" sz="2200" dirty="0" smtClean="0"/>
          </a:p>
          <a:p>
            <a:endParaRPr lang="ru-RU" sz="1200" dirty="0" smtClean="0"/>
          </a:p>
          <a:p>
            <a:r>
              <a:rPr lang="ru-RU" sz="2200" b="1" i="1" dirty="0" smtClean="0"/>
              <a:t>Организации</a:t>
            </a:r>
          </a:p>
          <a:p>
            <a:r>
              <a:rPr lang="ru-RU" sz="2000" dirty="0"/>
              <a:t>Органы управления образованием различных уровней   –  </a:t>
            </a:r>
            <a:r>
              <a:rPr lang="ru-RU" sz="2000" b="1" dirty="0">
                <a:solidFill>
                  <a:srgbClr val="FF0000"/>
                </a:solidFill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</a:rPr>
              <a:t>29</a:t>
            </a:r>
            <a:endParaRPr lang="ru-RU" sz="2000" b="1" dirty="0">
              <a:solidFill>
                <a:srgbClr val="FF0000"/>
              </a:solidFill>
            </a:endParaRPr>
          </a:p>
          <a:p>
            <a:r>
              <a:rPr lang="ru-RU" sz="2000" dirty="0" smtClean="0"/>
              <a:t>Центры </a:t>
            </a:r>
            <a:r>
              <a:rPr lang="ru-RU" sz="2000" dirty="0"/>
              <a:t>оценки качества образования </a:t>
            </a:r>
            <a:r>
              <a:rPr lang="ru-RU" sz="2000" dirty="0" smtClean="0"/>
              <a:t>различных уровней </a:t>
            </a:r>
            <a:r>
              <a:rPr lang="ru-RU" sz="2000" dirty="0"/>
              <a:t>–  </a:t>
            </a:r>
            <a:r>
              <a:rPr lang="ru-RU" sz="2000" b="1" dirty="0" smtClean="0">
                <a:solidFill>
                  <a:srgbClr val="FF0000"/>
                </a:solidFill>
              </a:rPr>
              <a:t>17</a:t>
            </a:r>
            <a:endParaRPr lang="ru-RU" sz="2000" b="1" dirty="0">
              <a:solidFill>
                <a:srgbClr val="FF0000"/>
              </a:solidFill>
            </a:endParaRPr>
          </a:p>
          <a:p>
            <a:r>
              <a:rPr lang="ru-RU" sz="2000" dirty="0"/>
              <a:t>Институты повышения квалификации/развития образования   – </a:t>
            </a:r>
            <a:r>
              <a:rPr lang="ru-RU" sz="2000" b="1" dirty="0">
                <a:solidFill>
                  <a:srgbClr val="FF0000"/>
                </a:solidFill>
              </a:rPr>
              <a:t>  </a:t>
            </a:r>
            <a:r>
              <a:rPr lang="ru-RU" sz="2000" b="1" dirty="0" smtClean="0">
                <a:solidFill>
                  <a:srgbClr val="FF0000"/>
                </a:solidFill>
              </a:rPr>
              <a:t>35</a:t>
            </a:r>
            <a:endParaRPr lang="ru-RU" sz="2000" b="1" dirty="0">
              <a:solidFill>
                <a:srgbClr val="FF0000"/>
              </a:solidFill>
            </a:endParaRPr>
          </a:p>
          <a:p>
            <a:r>
              <a:rPr lang="ru-RU" sz="2000" dirty="0" smtClean="0"/>
              <a:t>СОШ, ДОУ и ДОД </a:t>
            </a:r>
            <a:r>
              <a:rPr lang="ru-RU" sz="2000" dirty="0" smtClean="0"/>
              <a:t>– </a:t>
            </a:r>
            <a:r>
              <a:rPr lang="ru-RU" sz="2000" b="1" dirty="0" smtClean="0">
                <a:solidFill>
                  <a:srgbClr val="FF0000"/>
                </a:solidFill>
              </a:rPr>
              <a:t> 105</a:t>
            </a:r>
            <a:endParaRPr lang="ru-RU" sz="2000" b="1" dirty="0">
              <a:solidFill>
                <a:srgbClr val="FF0000"/>
              </a:solidFill>
            </a:endParaRPr>
          </a:p>
          <a:p>
            <a:r>
              <a:rPr lang="ru-RU" sz="2000" dirty="0" smtClean="0"/>
              <a:t>ВПО</a:t>
            </a:r>
            <a:r>
              <a:rPr lang="ru-RU" sz="2000" dirty="0"/>
              <a:t> </a:t>
            </a:r>
            <a:r>
              <a:rPr lang="ru-RU" sz="2000" dirty="0" smtClean="0"/>
              <a:t>и СПО – </a:t>
            </a:r>
            <a:r>
              <a:rPr lang="ru-RU" sz="2000" b="1" dirty="0" smtClean="0">
                <a:solidFill>
                  <a:srgbClr val="FF0000"/>
                </a:solidFill>
              </a:rPr>
              <a:t>13</a:t>
            </a:r>
            <a:endParaRPr lang="ru-RU" sz="2000" dirty="0" smtClean="0"/>
          </a:p>
          <a:p>
            <a:r>
              <a:rPr lang="ru-RU" sz="2000" dirty="0" smtClean="0"/>
              <a:t>Методические </a:t>
            </a:r>
            <a:r>
              <a:rPr lang="ru-RU" sz="2000" dirty="0" smtClean="0"/>
              <a:t>центры, СМИ, бизнес и другие организации - </a:t>
            </a:r>
            <a:r>
              <a:rPr lang="ru-RU" sz="2000" b="1" dirty="0" smtClean="0">
                <a:solidFill>
                  <a:srgbClr val="FF0000"/>
                </a:solidFill>
              </a:rPr>
              <a:t>16</a:t>
            </a:r>
            <a:endParaRPr lang="ru-RU" sz="2000" b="1" dirty="0">
              <a:solidFill>
                <a:srgbClr val="FF0000"/>
              </a:solidFill>
            </a:endParaRPr>
          </a:p>
          <a:p>
            <a:endParaRPr lang="ru-RU" sz="2400" kern="0" dirty="0" smtClean="0">
              <a:latin typeface="+mn-lt"/>
              <a:cs typeface="+mn-cs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  <a:defRPr/>
            </a:pPr>
            <a:endParaRPr lang="ru-RU" sz="2400" kern="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936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88186" y="1406121"/>
            <a:ext cx="8633085" cy="312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600"/>
              </a:spcAft>
              <a:buFont typeface="Calibri" panose="020F0502020204030204" pitchFamily="34" charset="0"/>
              <a:buChar char="‒"/>
            </a:pPr>
            <a:r>
              <a:rPr lang="ru-RU" sz="2600" dirty="0" smtClean="0">
                <a:latin typeface="+mn-lt"/>
              </a:rPr>
              <a:t>Вопросы докладчикам можно задавать по ходу </a:t>
            </a:r>
            <a:r>
              <a:rPr lang="ru-RU" sz="2600" dirty="0" err="1" smtClean="0">
                <a:latin typeface="+mn-lt"/>
              </a:rPr>
              <a:t>вебинара</a:t>
            </a:r>
            <a:r>
              <a:rPr lang="en-US" sz="2600" dirty="0" smtClean="0">
                <a:latin typeface="+mn-lt"/>
              </a:rPr>
              <a:t> </a:t>
            </a:r>
            <a:r>
              <a:rPr lang="ru-RU" sz="2600" dirty="0" smtClean="0">
                <a:latin typeface="+mn-lt"/>
              </a:rPr>
              <a:t>во вкладке </a:t>
            </a:r>
            <a:r>
              <a:rPr lang="ru-RU" sz="2600" dirty="0" smtClean="0">
                <a:solidFill>
                  <a:srgbClr val="FF0000"/>
                </a:solidFill>
                <a:latin typeface="+mn-lt"/>
              </a:rPr>
              <a:t>ВОПРОСЫ</a:t>
            </a:r>
          </a:p>
          <a:p>
            <a:pPr marL="457200" indent="-457200">
              <a:spcAft>
                <a:spcPts val="600"/>
              </a:spcAft>
              <a:buFont typeface="Calibri" panose="020F0502020204030204" pitchFamily="34" charset="0"/>
              <a:buChar char="‒"/>
            </a:pPr>
            <a:r>
              <a:rPr lang="ru-RU" sz="2600" dirty="0" smtClean="0">
                <a:latin typeface="+mn-lt"/>
              </a:rPr>
              <a:t>Вопросы по качеству трансляции и другие вопросы просьба задавать во вкладке </a:t>
            </a:r>
            <a:r>
              <a:rPr lang="ru-RU" sz="2600" dirty="0" smtClean="0">
                <a:solidFill>
                  <a:srgbClr val="FF0000"/>
                </a:solidFill>
                <a:latin typeface="+mn-lt"/>
              </a:rPr>
              <a:t>ОБЩИЙ ЧАТ</a:t>
            </a:r>
          </a:p>
          <a:p>
            <a:pPr marL="457200" indent="-457200">
              <a:spcAft>
                <a:spcPts val="600"/>
              </a:spcAft>
              <a:buFont typeface="Calibri" panose="020F0502020204030204" pitchFamily="34" charset="0"/>
              <a:buChar char="‒"/>
            </a:pPr>
            <a:r>
              <a:rPr lang="ru-RU" sz="2600" dirty="0" smtClean="0">
                <a:latin typeface="+mn-lt"/>
              </a:rPr>
              <a:t>Просьба к организациям-участникам указать число участников вебинара в студии во вкладке </a:t>
            </a:r>
            <a:r>
              <a:rPr lang="ru-RU" sz="2600" dirty="0">
                <a:solidFill>
                  <a:srgbClr val="FF0000"/>
                </a:solidFill>
              </a:rPr>
              <a:t>ОБЩИЙ </a:t>
            </a:r>
            <a:r>
              <a:rPr lang="ru-RU" sz="2600" dirty="0" smtClean="0">
                <a:solidFill>
                  <a:srgbClr val="FF0000"/>
                </a:solidFill>
              </a:rPr>
              <a:t>ЧАТ </a:t>
            </a:r>
            <a:endParaRPr lang="ru-RU" sz="2600" dirty="0" smtClean="0">
              <a:latin typeface="+mn-lt"/>
            </a:endParaRPr>
          </a:p>
          <a:p>
            <a:pPr marL="457200" indent="-457200">
              <a:spcAft>
                <a:spcPts val="600"/>
              </a:spcAft>
              <a:buFont typeface="Calibri" panose="020F0502020204030204" pitchFamily="34" charset="0"/>
              <a:buChar char="‒"/>
            </a:pPr>
            <a:r>
              <a:rPr lang="ru-RU" sz="2600" dirty="0" smtClean="0">
                <a:latin typeface="+mn-lt"/>
              </a:rPr>
              <a:t>Просьба уточнить название участника, если это неясно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0" y="123825"/>
            <a:ext cx="9158288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ru-RU" sz="3200" dirty="0" smtClean="0">
                <a:solidFill>
                  <a:schemeClr val="bg1"/>
                </a:solidFill>
              </a:rPr>
              <a:t>НЕКОТОРЫЕ ОРГАНИЗАЦИОННЫЕ ВОПРОСЫ</a:t>
            </a:r>
            <a:endParaRPr lang="ru-RU" sz="32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752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0" y="110403"/>
            <a:ext cx="9158288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ru-RU" sz="3200" dirty="0" smtClean="0">
                <a:solidFill>
                  <a:schemeClr val="bg1"/>
                </a:solidFill>
              </a:rPr>
              <a:t>Ближайшие </a:t>
            </a:r>
            <a:r>
              <a:rPr lang="ru-RU" sz="3200" dirty="0">
                <a:solidFill>
                  <a:schemeClr val="bg1"/>
                </a:solidFill>
              </a:rPr>
              <a:t>мероприятия </a:t>
            </a:r>
            <a:r>
              <a:rPr lang="ru-RU" sz="3200" dirty="0" smtClean="0">
                <a:solidFill>
                  <a:schemeClr val="bg1"/>
                </a:solidFill>
              </a:rPr>
              <a:t>РТЦ</a:t>
            </a:r>
            <a:endParaRPr lang="ru-RU" sz="3200" dirty="0" smtClean="0">
              <a:solidFill>
                <a:srgbClr val="FFFF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079" y="1195297"/>
            <a:ext cx="900576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ru-RU" sz="2400" b="1" dirty="0" smtClean="0">
                <a:solidFill>
                  <a:srgbClr val="FF0000"/>
                </a:solidFill>
              </a:rPr>
              <a:t>27 </a:t>
            </a:r>
            <a:r>
              <a:rPr lang="ru-RU" sz="2400" b="1" dirty="0" smtClean="0">
                <a:solidFill>
                  <a:srgbClr val="FF0000"/>
                </a:solidFill>
              </a:rPr>
              <a:t>марта 2015</a:t>
            </a:r>
            <a:endParaRPr lang="ru-RU" sz="2400" b="1" dirty="0">
              <a:solidFill>
                <a:srgbClr val="FF0000"/>
              </a:solidFill>
            </a:endParaRPr>
          </a:p>
          <a:p>
            <a:pPr algn="just"/>
            <a:r>
              <a:rPr lang="ru-RU" sz="2400" b="1" dirty="0" smtClean="0"/>
              <a:t>Вебинар «</a:t>
            </a:r>
            <a:r>
              <a:rPr lang="ru-RU" sz="2400" b="1" dirty="0"/>
              <a:t>Кто и как может использовать данные самообследования школы</a:t>
            </a:r>
            <a:r>
              <a:rPr lang="ru-RU" sz="2400" b="1" dirty="0" smtClean="0"/>
              <a:t>?»</a:t>
            </a:r>
          </a:p>
          <a:p>
            <a:pPr algn="just"/>
            <a:endParaRPr lang="ru-RU" sz="2400" b="1" dirty="0" smtClean="0">
              <a:solidFill>
                <a:srgbClr val="FF0000"/>
              </a:solidFill>
            </a:endParaRPr>
          </a:p>
          <a:p>
            <a:pPr algn="just"/>
            <a:r>
              <a:rPr lang="ru-RU" sz="2400" b="1" dirty="0" smtClean="0">
                <a:solidFill>
                  <a:srgbClr val="FF0000"/>
                </a:solidFill>
              </a:rPr>
              <a:t>Апрель </a:t>
            </a:r>
            <a:r>
              <a:rPr lang="ru-RU" sz="2400" b="1" dirty="0">
                <a:solidFill>
                  <a:srgbClr val="FF0000"/>
                </a:solidFill>
              </a:rPr>
              <a:t>2015</a:t>
            </a:r>
          </a:p>
          <a:p>
            <a:pPr algn="just"/>
            <a:r>
              <a:rPr lang="ru-RU" sz="2400" b="1" dirty="0" smtClean="0"/>
              <a:t>Оценка </a:t>
            </a:r>
            <a:r>
              <a:rPr lang="ru-RU" sz="2400" b="1" dirty="0"/>
              <a:t>информационно-коммуникационной грамотности школьников и использование её результатов на региональном </a:t>
            </a:r>
            <a:r>
              <a:rPr lang="ru-RU" sz="2400" b="1" dirty="0" smtClean="0"/>
              <a:t>уровне</a:t>
            </a:r>
            <a:endParaRPr lang="ru-RU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979222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158750"/>
            <a:ext cx="8207375" cy="828675"/>
          </a:xfrm>
        </p:spPr>
        <p:txBody>
          <a:bodyPr/>
          <a:lstStyle/>
          <a:p>
            <a:pPr algn="l"/>
            <a:r>
              <a:rPr lang="ru-RU" dirty="0" smtClean="0">
                <a:solidFill>
                  <a:schemeClr val="bg1"/>
                </a:solidFill>
              </a:rPr>
              <a:t>СПАСИБО ЗА ВНИМАНИЕ!</a:t>
            </a:r>
          </a:p>
        </p:txBody>
      </p:sp>
      <p:pic>
        <p:nvPicPr>
          <p:cNvPr id="2050" name="Picture 2" descr="E:\rtc_prezent_png\rtc_logo_02.png"/>
          <p:cNvPicPr>
            <a:picLocks noChangeAspect="1" noChangeArrowheads="1"/>
          </p:cNvPicPr>
          <p:nvPr/>
        </p:nvPicPr>
        <p:blipFill rotWithShape="1">
          <a:blip r:embed="rId3" cstate="print"/>
          <a:srcRect t="24239"/>
          <a:stretch/>
        </p:blipFill>
        <p:spPr bwMode="auto">
          <a:xfrm>
            <a:off x="14743" y="4626240"/>
            <a:ext cx="8661715" cy="641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5591020" y="4663894"/>
            <a:ext cx="221219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r">
              <a:defRPr/>
            </a:pPr>
            <a:r>
              <a:rPr lang="en-US" sz="1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www.rtc-edu.ru</a:t>
            </a: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7504" y="4663894"/>
            <a:ext cx="176099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0079C2"/>
                </a:solidFill>
              </a:rPr>
              <a:t>rtc.i</a:t>
            </a:r>
            <a:r>
              <a:rPr lang="en-US" sz="1600" dirty="0">
                <a:solidFill>
                  <a:srgbClr val="0079C2"/>
                </a:solidFill>
              </a:rPr>
              <a:t>o</a:t>
            </a:r>
            <a:r>
              <a:rPr lang="en-US" sz="1600" dirty="0" smtClean="0">
                <a:solidFill>
                  <a:srgbClr val="0079C2"/>
                </a:solidFill>
              </a:rPr>
              <a:t>e@gmail.com</a:t>
            </a:r>
            <a:endParaRPr lang="ru-RU" sz="1600" dirty="0">
              <a:solidFill>
                <a:srgbClr val="0079C2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2681302" y="1999853"/>
            <a:ext cx="3489960" cy="13792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3697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8609</TotalTime>
  <Words>172</Words>
  <Application>Microsoft Office PowerPoint</Application>
  <PresentationFormat>Экран (16:9)</PresentationFormat>
  <Paragraphs>49</Paragraphs>
  <Slides>8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Тема Office</vt:lpstr>
      <vt:lpstr>Презентация PowerPoint</vt:lpstr>
      <vt:lpstr>ВЫСТУПАЮЩИЕ</vt:lpstr>
      <vt:lpstr>МАТЕРИАЛЫ СЕМИНАРА</vt:lpstr>
      <vt:lpstr>ИНФОРМАЦИОННЫЙ ПАРТНЁР</vt:lpstr>
      <vt:lpstr>СТАТИСТИКА УЧАСТНИКОВ ВЕБИНАРА</vt:lpstr>
      <vt:lpstr>Презентация PowerPoint</vt:lpstr>
      <vt:lpstr>Презентация PowerPoint</vt:lpstr>
      <vt:lpstr>СПАСИБО ЗА ВНИМАНИЕ!</vt:lpstr>
    </vt:vector>
  </TitlesOfParts>
  <Company>CtrlSoft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PR</dc:creator>
  <cp:lastModifiedBy>Ростислав Горбовский</cp:lastModifiedBy>
  <cp:revision>472</cp:revision>
  <dcterms:created xsi:type="dcterms:W3CDTF">2011-08-25T06:09:31Z</dcterms:created>
  <dcterms:modified xsi:type="dcterms:W3CDTF">2015-03-10T18:27:37Z</dcterms:modified>
</cp:coreProperties>
</file>