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8" r:id="rId2"/>
    <p:sldId id="483" r:id="rId3"/>
    <p:sldId id="524" r:id="rId4"/>
    <p:sldId id="548" r:id="rId5"/>
    <p:sldId id="525" r:id="rId6"/>
    <p:sldId id="538" r:id="rId7"/>
    <p:sldId id="540" r:id="rId8"/>
    <p:sldId id="542" r:id="rId9"/>
    <p:sldId id="539" r:id="rId10"/>
    <p:sldId id="527" r:id="rId11"/>
    <p:sldId id="526" r:id="rId12"/>
    <p:sldId id="528" r:id="rId13"/>
    <p:sldId id="541" r:id="rId14"/>
    <p:sldId id="529" r:id="rId15"/>
    <p:sldId id="532" r:id="rId16"/>
    <p:sldId id="543" r:id="rId17"/>
    <p:sldId id="531" r:id="rId18"/>
    <p:sldId id="549" r:id="rId19"/>
    <p:sldId id="544" r:id="rId20"/>
    <p:sldId id="545" r:id="rId21"/>
    <p:sldId id="551" r:id="rId22"/>
    <p:sldId id="550" r:id="rId23"/>
    <p:sldId id="481" r:id="rId24"/>
  </p:sldIdLst>
  <p:sldSz cx="9144000" cy="5143500" type="screen16x9"/>
  <p:notesSz cx="6669088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53" autoAdjust="0"/>
    <p:restoredTop sz="92778" autoAdjust="0"/>
  </p:normalViewPr>
  <p:slideViewPr>
    <p:cSldViewPr>
      <p:cViewPr varScale="1">
        <p:scale>
          <a:sx n="98" d="100"/>
          <a:sy n="98" d="100"/>
        </p:scale>
        <p:origin x="-708" y="-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F3D91B-3409-4250-ACCF-8D46EC30B582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FD0A25-D938-42A9-A3E8-EA247274B7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99190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585B478-45A3-44FE-A797-85530663857D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988" y="744538"/>
            <a:ext cx="6615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B711EA1-CB36-4DD8-A530-6E6A46C011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839190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29D77B-0100-4A97-87E1-541ED23B006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EE8BF-B476-411E-B252-1147775B79C7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2F8C1-B8CB-4DAA-ADD6-1B2B5E5DBF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4F2A6-DE30-46DD-9590-CD78964D482C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55090-109A-4DF1-B64D-1706F88BC1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45A1-C96A-4A61-A506-A7F6999BB4F3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A5D44-F062-4265-BBD4-F49F6A30C7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264A8-FE71-4A2F-B932-7296B306F4E9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E8D7B-30A0-4D08-AC86-FE41EF8B5A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104D3-7710-451E-A5C2-A92914577DDE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BDE63-C9A3-4609-A83F-5BC6FBB882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33D6D-E2B8-4244-9A08-5BE67DC0DA10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73ED6-2D72-46DB-84E1-2AD6582D4D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52AED-01C0-445B-B79E-62A5085E913B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2F20D-D39D-426A-94ED-A8A4AB1132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46912-273E-4986-9D6C-E88121172744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8E81A-0646-40C6-81A1-33DD5D9BA6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51F8B-8DAC-4CE6-9F78-88EE105E16F4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3999E-A237-4FE7-ADE4-AA90903EA9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5C151-7FD7-4E82-AD8B-7B21EC18696A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4BE19-85A4-487D-BA3C-292D3F1281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62AAE-02B9-43A6-97A2-613B6D5BD9BF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0D9C6-C4CC-400F-B401-B39A4C2875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6B319F-356B-4963-A5EB-3CDDCA7CD45F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C9B982-C665-4F9D-9443-8030E79803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hyperlink" Target="&#1048;&#1085;&#1092;&#1086;&#1088;&#1084;&#1072;&#1094;&#1080;&#1103;%20&#1086;%20&#1095;&#1080;&#1090;.%20&#1075;&#1088;.%20%20&#1076;&#1083;&#1103;%20&#1088;&#1086;&#1076;&#1080;&#1090;&#1077;&#1083;&#1077;&#1081;.doc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_____Microsoft_Office_Excel_97-20031.xls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E:\rtc_prezent_png\rtc_shapk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E:\rtc_prezent_png\rtc_0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01508" y="190045"/>
            <a:ext cx="1462980" cy="725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515966"/>
            <a:ext cx="1656184" cy="499745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Прямоугольник 17"/>
          <p:cNvSpPr/>
          <p:nvPr/>
        </p:nvSpPr>
        <p:spPr>
          <a:xfrm>
            <a:off x="990650" y="73242"/>
            <a:ext cx="6461670" cy="1034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ВЕБИНАР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Российского тренингового центра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Института образования НИУ ВШЭ</a:t>
            </a:r>
          </a:p>
        </p:txBody>
      </p:sp>
      <p:pic>
        <p:nvPicPr>
          <p:cNvPr id="19" name="Изображение 18" descr="Снимок экрана 2014-03-23 в 1.10.09.pn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4515966"/>
            <a:ext cx="503555" cy="499745"/>
          </a:xfrm>
          <a:prstGeom prst="rect">
            <a:avLst/>
          </a:prstGeom>
        </p:spPr>
      </p:pic>
      <p:pic>
        <p:nvPicPr>
          <p:cNvPr id="20" name="Picture 4" descr="Институт образования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0176" y="4515966"/>
            <a:ext cx="496952" cy="496952"/>
          </a:xfrm>
          <a:prstGeom prst="rect">
            <a:avLst/>
          </a:prstGeom>
          <a:noFill/>
          <a:extLst/>
        </p:spPr>
      </p:pic>
      <p:pic>
        <p:nvPicPr>
          <p:cNvPr id="1026" name="Picture 2" descr="C:\Users\rgorbovskiy\Google Диск\My work\ВШЭ\03. РТЦ\05. Полиграфия\Красноярский ЦОКО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46275" y="4508760"/>
            <a:ext cx="2397022" cy="506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Национальный исследовательский университет «Высшая школа экономики»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760"/>
            <a:ext cx="792088" cy="652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Заголовок 1"/>
          <p:cNvSpPr>
            <a:spLocks noGrp="1"/>
          </p:cNvSpPr>
          <p:nvPr>
            <p:ph type="ctrTitle"/>
          </p:nvPr>
        </p:nvSpPr>
        <p:spPr>
          <a:xfrm>
            <a:off x="179512" y="1131590"/>
            <a:ext cx="8820472" cy="1944216"/>
          </a:xfrm>
        </p:spPr>
        <p:txBody>
          <a:bodyPr/>
          <a:lstStyle/>
          <a:p>
            <a:pPr lvl="0">
              <a:defRPr/>
            </a:pPr>
            <a:r>
              <a:rPr lang="ru-RU" sz="2800" cap="all" dirty="0">
                <a:solidFill>
                  <a:srgbClr val="FFFFFF"/>
                </a:solidFill>
              </a:rPr>
              <a:t>Особенности организации и использования результатов оценки качества начального образования на уровне региона: </a:t>
            </a:r>
            <a:r>
              <a:rPr lang="ru-RU" sz="2800" cap="all" dirty="0" smtClean="0">
                <a:solidFill>
                  <a:srgbClr val="FFFFFF"/>
                </a:solidFill>
              </a:rPr>
              <a:t/>
            </a:r>
            <a:br>
              <a:rPr lang="ru-RU" sz="2800" cap="all" dirty="0" smtClean="0">
                <a:solidFill>
                  <a:srgbClr val="FFFFFF"/>
                </a:solidFill>
              </a:rPr>
            </a:br>
            <a:r>
              <a:rPr lang="ru-RU" sz="2800" cap="all" dirty="0" smtClean="0">
                <a:solidFill>
                  <a:srgbClr val="FFFFFF"/>
                </a:solidFill>
              </a:rPr>
              <a:t>опыт </a:t>
            </a:r>
            <a:r>
              <a:rPr lang="ru-RU" sz="2800" cap="all" dirty="0">
                <a:solidFill>
                  <a:srgbClr val="FFFFFF"/>
                </a:solidFill>
              </a:rPr>
              <a:t>Красноярского края</a:t>
            </a:r>
            <a:endParaRPr lang="ru-RU" sz="2800" cap="all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Прямоугольник 8"/>
          <p:cNvSpPr>
            <a:spLocks noChangeArrowheads="1"/>
          </p:cNvSpPr>
          <p:nvPr/>
        </p:nvSpPr>
        <p:spPr bwMode="auto">
          <a:xfrm>
            <a:off x="1907704" y="2859782"/>
            <a:ext cx="7068288" cy="154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r">
              <a:lnSpc>
                <a:spcPct val="90000"/>
              </a:lnSpc>
            </a:pPr>
            <a:r>
              <a:rPr lang="ru-RU" sz="1600" b="1" dirty="0" smtClean="0">
                <a:solidFill>
                  <a:srgbClr val="FFFF00"/>
                </a:solidFill>
              </a:rPr>
              <a:t>Рябинина Л.А.</a:t>
            </a:r>
          </a:p>
          <a:p>
            <a:pPr algn="r"/>
            <a:r>
              <a:rPr lang="ru-RU" sz="1600" dirty="0">
                <a:solidFill>
                  <a:srgbClr val="FFFFFF"/>
                </a:solidFill>
              </a:rPr>
              <a:t>заместитель директора по аналитико-методической работе </a:t>
            </a:r>
            <a:endParaRPr lang="ru-RU" sz="1600" dirty="0" smtClean="0">
              <a:solidFill>
                <a:srgbClr val="FFFFFF"/>
              </a:solidFill>
            </a:endParaRPr>
          </a:p>
          <a:p>
            <a:pPr algn="r"/>
            <a:r>
              <a:rPr lang="ru-RU" sz="1600" dirty="0" smtClean="0">
                <a:solidFill>
                  <a:srgbClr val="FFFFFF"/>
                </a:solidFill>
              </a:rPr>
              <a:t>Центра </a:t>
            </a:r>
            <a:r>
              <a:rPr lang="ru-RU" sz="1600" dirty="0">
                <a:solidFill>
                  <a:srgbClr val="FFFFFF"/>
                </a:solidFill>
              </a:rPr>
              <a:t>оценки качества образования Красноярского </a:t>
            </a:r>
            <a:r>
              <a:rPr lang="ru-RU" sz="1600" dirty="0" smtClean="0">
                <a:solidFill>
                  <a:srgbClr val="FFFFFF"/>
                </a:solidFill>
              </a:rPr>
              <a:t>края</a:t>
            </a:r>
          </a:p>
          <a:p>
            <a:pPr algn="r"/>
            <a:r>
              <a:rPr lang="ru-RU" sz="1600" b="1" dirty="0" smtClean="0">
                <a:solidFill>
                  <a:srgbClr val="FFFF00"/>
                </a:solidFill>
              </a:rPr>
              <a:t>Чабан Т.Ю.</a:t>
            </a:r>
            <a:endParaRPr lang="en-US" sz="1600" b="1" dirty="0" smtClean="0">
              <a:solidFill>
                <a:schemeClr val="bg1"/>
              </a:solidFill>
            </a:endParaRPr>
          </a:p>
          <a:p>
            <a:pPr algn="r"/>
            <a:r>
              <a:rPr lang="ru-RU" sz="1600" dirty="0">
                <a:solidFill>
                  <a:schemeClr val="bg1"/>
                </a:solidFill>
              </a:rPr>
              <a:t>начальник отдела мониторинга </a:t>
            </a:r>
            <a:endParaRPr lang="ru-RU" sz="1600" dirty="0" smtClean="0">
              <a:solidFill>
                <a:schemeClr val="bg1"/>
              </a:solidFill>
            </a:endParaRPr>
          </a:p>
          <a:p>
            <a:pPr algn="r"/>
            <a:r>
              <a:rPr lang="ru-RU" sz="1600" dirty="0" smtClean="0">
                <a:solidFill>
                  <a:schemeClr val="bg1"/>
                </a:solidFill>
              </a:rPr>
              <a:t>Центра </a:t>
            </a:r>
            <a:r>
              <a:rPr lang="ru-RU" sz="1600" dirty="0">
                <a:solidFill>
                  <a:schemeClr val="bg1"/>
                </a:solidFill>
              </a:rPr>
              <a:t>оценки качества образования Красноярского края</a:t>
            </a:r>
            <a:endParaRPr lang="ru-RU" sz="1600" dirty="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chemeClr val="bg1"/>
                </a:solidFill>
              </a:rPr>
              <a:t>Индивидуальный профиль учащегося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7544" y="1419622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1259632" y="1157288"/>
            <a:ext cx="6768752" cy="3862734"/>
          </a:xfrm>
          <a:noFill/>
          <a:ln w="3175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dirty="0" smtClean="0">
                <a:solidFill>
                  <a:schemeClr val="bg1"/>
                </a:solidFill>
              </a:rPr>
              <a:t>Условия эффективного использования результатов оценки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3000" dirty="0" smtClean="0"/>
              <a:t>различение функций оценки (контроль, поддержка);</a:t>
            </a:r>
          </a:p>
          <a:p>
            <a:pPr eaLnBrk="1" hangingPunct="1"/>
            <a:r>
              <a:rPr lang="ru-RU" sz="3000" dirty="0" smtClean="0"/>
              <a:t>переход от идеологии контроля к поддержке;</a:t>
            </a:r>
          </a:p>
          <a:p>
            <a:pPr eaLnBrk="1" hangingPunct="1"/>
            <a:r>
              <a:rPr lang="ru-RU" sz="3000" dirty="0" smtClean="0"/>
              <a:t>выстраивание системы использования результатов на всех уровнях </a:t>
            </a:r>
            <a:r>
              <a:rPr lang="ru-RU" sz="3000" b="1" dirty="0" smtClean="0"/>
              <a:t>в соответствии с функциями оценки</a:t>
            </a:r>
            <a:r>
              <a:rPr lang="ru-RU" sz="3000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chemeClr val="bg1"/>
                </a:solidFill>
              </a:rPr>
              <a:t>Условия эффективного использования результатов оценки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ru-RU" sz="2800" dirty="0" smtClean="0"/>
              <a:t>разработка стратегий поддержки на всех уровнях;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800" dirty="0" smtClean="0"/>
              <a:t>принятие управленческих решений по результатам оценки происходит с учётом контекстных данных (выявляются факторы, оказывающих влияние на эти результаты);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800" dirty="0" smtClean="0"/>
              <a:t> развитие внутренней оценки деятельности школы в «поддерживающем» ключе.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chemeClr val="bg1"/>
                </a:solidFill>
              </a:rPr>
              <a:t>Новые направления в работе с результатами оценки в муниципальных образованиях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Различение функций оценки (контроль, поддержка);</a:t>
            </a:r>
          </a:p>
          <a:p>
            <a:r>
              <a:rPr lang="ru-RU" sz="2400" dirty="0" smtClean="0"/>
              <a:t>Анализ информации о результатах оценочных процедур с учетом контекстных данных, индекса образовательных условий школ;</a:t>
            </a:r>
          </a:p>
          <a:p>
            <a:r>
              <a:rPr lang="ru-RU" sz="2400" dirty="0" smtClean="0"/>
              <a:t>Границы использования информации о результатах оценочных процедур;</a:t>
            </a:r>
          </a:p>
          <a:p>
            <a:r>
              <a:rPr lang="ru-RU" sz="2400" dirty="0" smtClean="0"/>
              <a:t>Муниципальные контрольные работы (целесообразность их проведения?);</a:t>
            </a:r>
          </a:p>
          <a:p>
            <a:r>
              <a:rPr lang="ru-RU" sz="2400" dirty="0" smtClean="0"/>
              <a:t>Типы поддержки школ.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Объект 1"/>
          <p:cNvSpPr txBox="1">
            <a:spLocks/>
          </p:cNvSpPr>
          <p:nvPr/>
        </p:nvSpPr>
        <p:spPr bwMode="auto">
          <a:xfrm>
            <a:off x="395536" y="1275606"/>
            <a:ext cx="8533456" cy="3387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tabLst>
                <a:tab pos="457200" algn="l"/>
              </a:tabLst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just"/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1419622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chemeClr val="bg1"/>
                </a:solidFill>
              </a:rPr>
              <a:t>Новые умения, которые должен освоить педагог для работы с результатами оценки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150" dirty="0" smtClean="0"/>
              <a:t>Новые типы результатов;</a:t>
            </a:r>
          </a:p>
          <a:p>
            <a:r>
              <a:rPr lang="ru-RU" sz="2150" dirty="0" smtClean="0"/>
              <a:t>Новая форма предъявления результатов;</a:t>
            </a:r>
          </a:p>
          <a:p>
            <a:r>
              <a:rPr lang="ru-RU" sz="2150" dirty="0" smtClean="0"/>
              <a:t>Комплексный анализ всех результатов ученика;</a:t>
            </a:r>
          </a:p>
          <a:p>
            <a:r>
              <a:rPr lang="ru-RU" sz="2150" dirty="0" smtClean="0"/>
              <a:t>Оценка динамики результатов;</a:t>
            </a:r>
          </a:p>
          <a:p>
            <a:r>
              <a:rPr lang="ru-RU" sz="2150" dirty="0" smtClean="0"/>
              <a:t>Новые подходы к </a:t>
            </a:r>
            <a:r>
              <a:rPr lang="ru-RU" sz="2150" dirty="0" err="1" smtClean="0"/>
              <a:t>внутриклассному</a:t>
            </a:r>
            <a:r>
              <a:rPr lang="ru-RU" sz="2150" dirty="0" smtClean="0"/>
              <a:t> оцениванию;</a:t>
            </a:r>
          </a:p>
          <a:p>
            <a:r>
              <a:rPr lang="ru-RU" sz="2150" dirty="0" smtClean="0"/>
              <a:t>Формы и способы предъявления результатов ученикам и родителям;</a:t>
            </a:r>
          </a:p>
          <a:p>
            <a:r>
              <a:rPr lang="ru-RU" sz="2150" dirty="0" smtClean="0"/>
              <a:t>Планирование образовательного продвижения каждого ученика;</a:t>
            </a:r>
          </a:p>
          <a:p>
            <a:r>
              <a:rPr lang="ru-RU" sz="2150" dirty="0" smtClean="0"/>
              <a:t>Новые формы и способы профессионального взаимодействия.</a:t>
            </a:r>
          </a:p>
          <a:p>
            <a:endParaRPr lang="ru-RU" sz="2000" dirty="0" smtClean="0"/>
          </a:p>
          <a:p>
            <a:endParaRPr lang="ru-RU" sz="2800" dirty="0"/>
          </a:p>
        </p:txBody>
      </p:sp>
      <p:sp>
        <p:nvSpPr>
          <p:cNvPr id="5" name="Объект 1"/>
          <p:cNvSpPr txBox="1">
            <a:spLocks/>
          </p:cNvSpPr>
          <p:nvPr/>
        </p:nvSpPr>
        <p:spPr bwMode="auto">
          <a:xfrm>
            <a:off x="395536" y="1275606"/>
            <a:ext cx="8533456" cy="3387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tabLst>
                <a:tab pos="457200" algn="l"/>
              </a:tabLst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just"/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1491630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chemeClr val="bg1"/>
                </a:solidFill>
              </a:rPr>
              <a:t>Проект «Поддерживающее оценивание»</a:t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chemeClr val="bg1"/>
                </a:solidFill>
              </a:rPr>
              <a:t>(основные характеристики проекта) </a:t>
            </a:r>
          </a:p>
        </p:txBody>
      </p:sp>
      <p:sp>
        <p:nvSpPr>
          <p:cNvPr id="7" name="AutoShape 5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07504" y="1157288"/>
            <a:ext cx="2464247" cy="1918518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38100" algn="ctr">
            <a:noFill/>
            <a:round/>
            <a:headEnd/>
            <a:tailEnd type="none" w="lg" len="lg"/>
          </a:ln>
          <a:effectLst>
            <a:prstShdw prst="shdw17" dist="17961" dir="2700000">
              <a:schemeClr val="bg1"/>
            </a:prstShdw>
          </a:effectLst>
        </p:spPr>
        <p:txBody>
          <a:bodyPr lIns="18000" rIns="18000" anchor="ctr"/>
          <a:lstStyle/>
          <a:p>
            <a:pPr algn="ctr">
              <a:defRPr/>
            </a:pPr>
            <a:r>
              <a:rPr lang="ru-RU" b="1" dirty="0">
                <a:solidFill>
                  <a:srgbClr val="FF0000"/>
                </a:solidFill>
                <a:latin typeface="Arial Narrow" pitchFamily="34" charset="0"/>
              </a:rPr>
              <a:t>Новые образовательные результаты:</a:t>
            </a:r>
          </a:p>
          <a:p>
            <a:pPr algn="ctr">
              <a:defRPr/>
            </a:pP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Личностные</a:t>
            </a:r>
            <a:endParaRPr lang="en-US" sz="1400" b="1" dirty="0" smtClean="0">
              <a:solidFill>
                <a:schemeClr val="accent2">
                  <a:lumMod val="75000"/>
                </a:schemeClr>
              </a:solidFill>
              <a:latin typeface="Arial Narrow" pitchFamily="34" charset="0"/>
            </a:endParaRPr>
          </a:p>
          <a:p>
            <a:pPr algn="ctr">
              <a:defRPr/>
            </a:pPr>
            <a:r>
              <a:rPr lang="ru-RU" sz="1400" b="1" dirty="0" err="1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Метапредметные</a:t>
            </a:r>
            <a:endParaRPr lang="ru-RU" sz="1400" b="1" dirty="0">
              <a:solidFill>
                <a:schemeClr val="accent2">
                  <a:lumMod val="75000"/>
                </a:schemeClr>
              </a:solidFill>
              <a:latin typeface="Arial Narrow" pitchFamily="34" charset="0"/>
            </a:endParaRPr>
          </a:p>
          <a:p>
            <a:pPr algn="ctr">
              <a:defRPr/>
            </a:pP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Предметные</a:t>
            </a:r>
            <a:endParaRPr lang="en-US" sz="1400" b="1" dirty="0">
              <a:solidFill>
                <a:schemeClr val="accent2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9" name="AutoShape 7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2627785" y="1157288"/>
            <a:ext cx="3515842" cy="2206550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38100" algn="ctr">
            <a:noFill/>
            <a:round/>
            <a:headEnd/>
            <a:tailEnd type="none" w="lg" len="lg"/>
          </a:ln>
          <a:effectLst>
            <a:prstShdw prst="shdw17" dist="17961" dir="2700000">
              <a:schemeClr val="bg1"/>
            </a:prstShdw>
          </a:effectLst>
        </p:spPr>
        <p:txBody>
          <a:bodyPr lIns="18000" rIns="18000" anchor="ctr"/>
          <a:lstStyle/>
          <a:p>
            <a:pPr algn="ctr">
              <a:defRPr/>
            </a:pPr>
            <a:r>
              <a:rPr lang="ru-RU" sz="2000" b="1" dirty="0">
                <a:solidFill>
                  <a:srgbClr val="FF0000"/>
                </a:solidFill>
                <a:latin typeface="Arial Narrow" pitchFamily="34" charset="0"/>
              </a:rPr>
              <a:t>Стандартизированный инструментарий </a:t>
            </a:r>
          </a:p>
          <a:p>
            <a:pPr algn="ctr">
              <a:defRPr/>
            </a:pP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для оценки личностных,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метапредметных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 и предметных результатов, </a:t>
            </a:r>
          </a:p>
          <a:p>
            <a:pPr algn="ctr">
              <a:defRPr/>
            </a:pP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для оценки индивидуального прогресса учеников,</a:t>
            </a:r>
          </a:p>
          <a:p>
            <a:pPr algn="ctr">
              <a:defRPr/>
            </a:pP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для сбора контекстной </a:t>
            </a: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информации </a:t>
            </a:r>
            <a:endParaRPr lang="ru-RU" sz="1600" b="1" dirty="0">
              <a:solidFill>
                <a:schemeClr val="accent2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0" name="AutoShape 8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6300192" y="1157288"/>
            <a:ext cx="2664297" cy="1918518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38100" algn="ctr">
            <a:noFill/>
            <a:round/>
            <a:headEnd/>
            <a:tailEnd type="none" w="lg" len="lg"/>
          </a:ln>
          <a:effectLst>
            <a:prstShdw prst="shdw17" dist="17961" dir="2700000">
              <a:schemeClr val="bg1"/>
            </a:prstShdw>
          </a:effectLst>
        </p:spPr>
        <p:txBody>
          <a:bodyPr lIns="18000" rIns="18000" anchor="ctr"/>
          <a:lstStyle/>
          <a:p>
            <a:pPr algn="ctr">
              <a:defRPr/>
            </a:pPr>
            <a:r>
              <a:rPr lang="ru-RU" b="1" dirty="0">
                <a:solidFill>
                  <a:srgbClr val="FF0000"/>
                </a:solidFill>
                <a:latin typeface="Arial Narrow" pitchFamily="34" charset="0"/>
              </a:rPr>
              <a:t>Управление качеством образования: </a:t>
            </a:r>
            <a:endParaRPr lang="en-US" b="1" dirty="0" smtClean="0">
              <a:solidFill>
                <a:srgbClr val="FF0000"/>
              </a:solidFill>
              <a:latin typeface="Arial Narrow" pitchFamily="34" charset="0"/>
            </a:endParaRPr>
          </a:p>
          <a:p>
            <a:pPr algn="ctr">
              <a:defRPr/>
            </a:pP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использование 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результатов для информирования различных пользователей, принятия решений, индивидуальной поддержки учащихся</a:t>
            </a:r>
            <a:endParaRPr lang="en-US" sz="1400" b="1" dirty="0">
              <a:solidFill>
                <a:schemeClr val="accent2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1" name="AutoShape 4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42876" y="3217069"/>
            <a:ext cx="2484909" cy="1875235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38100" algn="ctr">
            <a:noFill/>
            <a:round/>
            <a:headEnd/>
            <a:tailEnd type="none" w="lg" len="lg"/>
          </a:ln>
          <a:effectLst>
            <a:prstShdw prst="shdw17" dist="17961" dir="2700000">
              <a:schemeClr val="bg1"/>
            </a:prstShdw>
          </a:effectLst>
        </p:spPr>
        <p:txBody>
          <a:bodyPr lIns="18000" rIns="18000" anchor="ctr"/>
          <a:lstStyle/>
          <a:p>
            <a:pPr algn="ctr">
              <a:defRPr/>
            </a:pPr>
            <a:r>
              <a:rPr lang="ru-RU" b="1" dirty="0">
                <a:solidFill>
                  <a:srgbClr val="FF0000"/>
                </a:solidFill>
                <a:latin typeface="Arial Narrow" pitchFamily="34" charset="0"/>
              </a:rPr>
              <a:t>Участники проекта:</a:t>
            </a:r>
          </a:p>
          <a:p>
            <a:pPr algn="ctr">
              <a:defRPr/>
            </a:pPr>
            <a:r>
              <a:rPr lang="ru-RU" sz="1400" b="1" dirty="0" err="1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МОиН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 КК</a:t>
            </a:r>
          </a:p>
          <a:p>
            <a:pPr algn="ctr">
              <a:defRPr/>
            </a:pP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КГКСУ «ЦОКО»</a:t>
            </a:r>
          </a:p>
          <a:p>
            <a:pPr algn="ctr">
              <a:defRPr/>
            </a:pPr>
            <a:r>
              <a:rPr lang="ru-RU" sz="1400" b="1" dirty="0" err="1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ККИПКиППРО</a:t>
            </a:r>
            <a:endParaRPr lang="ru-RU" sz="1400" b="1" dirty="0">
              <a:solidFill>
                <a:schemeClr val="accent2">
                  <a:lumMod val="75000"/>
                </a:schemeClr>
              </a:solidFill>
              <a:latin typeface="Arial Narrow" pitchFamily="34" charset="0"/>
            </a:endParaRPr>
          </a:p>
          <a:p>
            <a:pPr algn="ctr">
              <a:defRPr/>
            </a:pP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Муниципальные образования</a:t>
            </a:r>
          </a:p>
          <a:p>
            <a:pPr algn="ctr">
              <a:defRPr/>
            </a:pP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Школы 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края</a:t>
            </a:r>
            <a:endParaRPr lang="ru-RU" sz="1400" b="1" dirty="0">
              <a:solidFill>
                <a:schemeClr val="accent2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2" name="AutoShape 6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2771800" y="3429000"/>
            <a:ext cx="3086075" cy="1663304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38100" algn="ctr">
            <a:noFill/>
            <a:round/>
            <a:headEnd/>
            <a:tailEnd type="none" w="lg" len="lg"/>
          </a:ln>
          <a:effectLst>
            <a:prstShdw prst="shdw17" dist="17961" dir="2700000">
              <a:schemeClr val="bg1"/>
            </a:prstShdw>
          </a:effectLst>
        </p:spPr>
        <p:txBody>
          <a:bodyPr lIns="18000" rIns="18000" anchor="ctr"/>
          <a:lstStyle/>
          <a:p>
            <a:pPr algn="ctr">
              <a:defRPr/>
            </a:pPr>
            <a:r>
              <a:rPr lang="ru-RU" b="1" dirty="0">
                <a:solidFill>
                  <a:srgbClr val="FF0000"/>
                </a:solidFill>
                <a:latin typeface="Arial Narrow" pitchFamily="34" charset="0"/>
              </a:rPr>
              <a:t>Формы представления результатов:</a:t>
            </a:r>
          </a:p>
          <a:p>
            <a:pPr algn="ctr">
              <a:defRPr/>
            </a:pP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по муниципальным образованиям, образовательным организациям,</a:t>
            </a:r>
          </a:p>
          <a:p>
            <a:pPr algn="ctr">
              <a:defRPr/>
            </a:pP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классам, отдельным учащимся, отдельным результатам</a:t>
            </a:r>
            <a:endParaRPr lang="en-US" sz="1400" b="1" dirty="0">
              <a:solidFill>
                <a:schemeClr val="accent2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3" name="AutoShape 9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6012160" y="3217069"/>
            <a:ext cx="2952329" cy="1875235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38100" algn="ctr">
            <a:noFill/>
            <a:round/>
            <a:headEnd/>
            <a:tailEnd type="none" w="lg" len="lg"/>
          </a:ln>
          <a:effectLst>
            <a:prstShdw prst="shdw17" dist="17961" dir="2700000">
              <a:schemeClr val="bg1"/>
            </a:prstShdw>
          </a:effectLst>
        </p:spPr>
        <p:txBody>
          <a:bodyPr lIns="18000" rIns="18000" anchor="ctr"/>
          <a:lstStyle/>
          <a:p>
            <a:endParaRPr lang="ru-RU" b="1" dirty="0">
              <a:solidFill>
                <a:srgbClr val="FF0000"/>
              </a:solidFill>
              <a:latin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</a:rPr>
              <a:t>Участники апробации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</a:rPr>
              <a:t>:</a:t>
            </a:r>
            <a:endParaRPr lang="ru-RU" b="1" dirty="0">
              <a:solidFill>
                <a:srgbClr val="FF0000"/>
              </a:solidFill>
              <a:latin typeface="Times New Roman" pitchFamily="18" charset="0"/>
            </a:endParaRPr>
          </a:p>
          <a:p>
            <a:pPr algn="ctr"/>
            <a:r>
              <a:rPr lang="ru-RU" sz="1300" b="1" dirty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1 МО </a:t>
            </a:r>
            <a:r>
              <a:rPr lang="ru-RU" sz="13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в </a:t>
            </a:r>
            <a:r>
              <a:rPr lang="ru-RU" sz="1300" b="1" dirty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каждом территориальном округе</a:t>
            </a:r>
          </a:p>
          <a:p>
            <a:pPr algn="ctr"/>
            <a:r>
              <a:rPr lang="ru-RU" sz="1300" b="1" dirty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январь-сентябрь  2015 года – по две школы в пилотных муниципальных образованиях;</a:t>
            </a:r>
          </a:p>
          <a:p>
            <a:pPr algn="ctr"/>
            <a:r>
              <a:rPr lang="ru-RU" sz="1300" b="1" dirty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сентябрь –декабрь все школы в пилотных МО</a:t>
            </a:r>
          </a:p>
          <a:p>
            <a:endParaRPr lang="en-US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chemeClr val="bg1"/>
                </a:solidFill>
              </a:rPr>
              <a:t>Методические рекомендации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Краткое описание особенностей измерительных материалов, типов результатов и основных показателей, с которым работает учитель, администрация школы, органы управления образованием;</a:t>
            </a:r>
          </a:p>
          <a:p>
            <a:r>
              <a:rPr lang="ru-RU" sz="2400" dirty="0" smtClean="0"/>
              <a:t>Подходы к анализу результатов классов и школы  с позиций каждого участника образовательного процесса;</a:t>
            </a:r>
          </a:p>
          <a:p>
            <a:r>
              <a:rPr lang="ru-RU" sz="2400" dirty="0" smtClean="0"/>
              <a:t>Представление результатов оценочных процедур ученикам, </a:t>
            </a:r>
            <a:r>
              <a:rPr lang="ru-RU" sz="2400" dirty="0" smtClean="0">
                <a:hlinkClick r:id="rId4" action="ppaction://hlinkfile"/>
              </a:rPr>
              <a:t>родителям</a:t>
            </a:r>
            <a:r>
              <a:rPr lang="ru-RU" sz="2400" dirty="0" smtClean="0"/>
              <a:t>;</a:t>
            </a:r>
          </a:p>
          <a:p>
            <a:r>
              <a:rPr lang="ru-RU" sz="2400" dirty="0" smtClean="0"/>
              <a:t>Описание успешных практик работы с результатами.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1419622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chemeClr val="bg1"/>
                </a:solidFill>
              </a:rPr>
              <a:t>Программы повышения квалификации педагогов (</a:t>
            </a:r>
            <a:r>
              <a:rPr lang="ru-RU" sz="3200" dirty="0" err="1" smtClean="0">
                <a:solidFill>
                  <a:schemeClr val="bg1"/>
                </a:solidFill>
              </a:rPr>
              <a:t>ККИПКиППРО</a:t>
            </a:r>
            <a:r>
              <a:rPr lang="ru-RU" sz="3200" dirty="0" smtClean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500" dirty="0" smtClean="0">
                <a:latin typeface="Calibri" pitchFamily="34" charset="0"/>
              </a:rPr>
              <a:t> «Формирование читательской грамотности младших школьников в рамках требований ФГОС»</a:t>
            </a:r>
            <a:endParaRPr lang="ru-RU" sz="2500" dirty="0" smtClean="0"/>
          </a:p>
          <a:p>
            <a:pPr>
              <a:buNone/>
            </a:pPr>
            <a:r>
              <a:rPr lang="ru-RU" sz="2500" dirty="0" smtClean="0"/>
              <a:t>«Поддерживающее оценивание в педагогической практике учителя»</a:t>
            </a:r>
          </a:p>
          <a:p>
            <a:pPr>
              <a:buNone/>
            </a:pPr>
            <a:r>
              <a:rPr lang="ru-RU" sz="2500" dirty="0" err="1" smtClean="0"/>
              <a:t>Вебинар</a:t>
            </a:r>
            <a:r>
              <a:rPr lang="ru-RU" sz="2500" dirty="0" smtClean="0"/>
              <a:t> «Особенности работы с результатами оценочных процедур в идеологии поддерживающего оценивания на муниципальном уровне: возможности и ограничения» (для специалистов МОУО)</a:t>
            </a:r>
            <a:endParaRPr lang="ru-RU" sz="2500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1491630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Оценка достижений выпускников начальной школы в рамках ФГОС (итоговые работы 4 </a:t>
            </a:r>
            <a:r>
              <a:rPr lang="ru-RU" sz="3200" dirty="0" err="1" smtClean="0">
                <a:solidFill>
                  <a:schemeClr val="bg1"/>
                </a:solidFill>
              </a:rPr>
              <a:t>кл</a:t>
            </a:r>
            <a:r>
              <a:rPr lang="ru-RU" sz="3200" dirty="0" smtClean="0">
                <a:solidFill>
                  <a:schemeClr val="bg1"/>
                </a:solidFill>
              </a:rPr>
              <a:t>.)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  <a:tabLst>
                <a:tab pos="457200" algn="l"/>
              </a:tabLst>
            </a:pPr>
            <a:r>
              <a:rPr lang="ru-RU" sz="2300" dirty="0" smtClean="0"/>
              <a:t>2044 ученика 4-х классов из школ – «пилотов» ФГОС приняли участие в итоговых оценочных процедурах в рамках ФГОС:</a:t>
            </a:r>
          </a:p>
          <a:p>
            <a:pPr marL="457200" indent="-457200" algn="just">
              <a:buAutoNum type="arabicParenR"/>
              <a:tabLst>
                <a:tab pos="457200" algn="l"/>
              </a:tabLst>
            </a:pPr>
            <a:r>
              <a:rPr lang="ru-RU" sz="2300" dirty="0" smtClean="0"/>
              <a:t>оценка предметных результатов – письменные работы по математике, русскому языку и окружающему миру </a:t>
            </a:r>
          </a:p>
          <a:p>
            <a:pPr marL="457200" indent="-457200" algn="just">
              <a:buAutoNum type="arabicParenR"/>
              <a:tabLst>
                <a:tab pos="457200" algn="l"/>
              </a:tabLst>
            </a:pPr>
            <a:r>
              <a:rPr lang="ru-RU" sz="2300" dirty="0" smtClean="0"/>
              <a:t>оценка </a:t>
            </a:r>
            <a:r>
              <a:rPr lang="ru-RU" sz="2300" dirty="0" err="1" smtClean="0"/>
              <a:t>метапредметных</a:t>
            </a:r>
            <a:r>
              <a:rPr lang="ru-RU" sz="2300" dirty="0" smtClean="0"/>
              <a:t> результатов – комплексная работа (читательская грамотность) и выполнение группового проекта (регулятивные и коммуникативные умения). </a:t>
            </a:r>
          </a:p>
          <a:p>
            <a:pPr marL="0" indent="0" algn="just">
              <a:buNone/>
              <a:tabLst>
                <a:tab pos="457200" algn="l"/>
              </a:tabLst>
            </a:pPr>
            <a:r>
              <a:rPr lang="ru-RU" sz="2300" dirty="0" smtClean="0"/>
              <a:t>В 2015 году эти работы выполнят все четвероклассники края - около 26 тысяч детей.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7544" y="1419622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0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1008112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5" name="Объект 1"/>
          <p:cNvSpPr txBox="1">
            <a:spLocks/>
          </p:cNvSpPr>
          <p:nvPr/>
        </p:nvSpPr>
        <p:spPr bwMode="auto">
          <a:xfrm>
            <a:off x="107504" y="1200150"/>
            <a:ext cx="9001000" cy="3459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tabLst>
                <a:tab pos="457200" algn="l"/>
              </a:tabLst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just"/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479627" y="43934"/>
            <a:ext cx="1847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Содержимое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26583677"/>
              </p:ext>
            </p:extLst>
          </p:nvPr>
        </p:nvGraphicFramePr>
        <p:xfrm>
          <a:off x="944952" y="1171108"/>
          <a:ext cx="7483392" cy="3846190"/>
        </p:xfrm>
        <a:graphic>
          <a:graphicData uri="http://schemas.openxmlformats.org/presentationml/2006/ole">
            <p:oleObj spid="_x0000_s1038" r:id="rId5" imgW="8327858" imgH="4627265" progId="Excel.Sheet.8">
              <p:embed/>
            </p:oleObj>
          </a:graphicData>
        </a:graphic>
      </p:graphicFrame>
      <p:sp>
        <p:nvSpPr>
          <p:cNvPr id="8" name="Заголовок 2"/>
          <p:cNvSpPr txBox="1">
            <a:spLocks/>
          </p:cNvSpPr>
          <p:nvPr/>
        </p:nvSpPr>
        <p:spPr bwMode="auto">
          <a:xfrm>
            <a:off x="457200" y="43934"/>
            <a:ext cx="8229600" cy="1133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Распределение участников ИКР4 по уровням достижений (в %)</a:t>
            </a:r>
            <a:endParaRPr lang="ru-RU" sz="3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470"/>
            <a:ext cx="8229600" cy="1012155"/>
          </a:xfrm>
        </p:spPr>
        <p:txBody>
          <a:bodyPr/>
          <a:lstStyle/>
          <a:p>
            <a:r>
              <a:rPr lang="ru-RU" sz="2400" dirty="0" smtClean="0">
                <a:solidFill>
                  <a:schemeClr val="bg1"/>
                </a:solidFill>
              </a:rPr>
              <a:t>Создание системы оценки качества начального общего образования в Красноярском крае (общая информация)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2000" dirty="0" smtClean="0">
                <a:latin typeface="Calibri" pitchFamily="34" charset="0"/>
              </a:rPr>
              <a:t>2010-2014 г. </a:t>
            </a:r>
            <a:r>
              <a:rPr lang="ru-RU" sz="2000" smtClean="0">
                <a:latin typeface="Calibri" pitchFamily="34" charset="0"/>
              </a:rPr>
              <a:t>– апробация </a:t>
            </a:r>
            <a:r>
              <a:rPr lang="ru-RU" sz="2000" dirty="0" smtClean="0">
                <a:latin typeface="Calibri" pitchFamily="34" charset="0"/>
              </a:rPr>
              <a:t>и внедрение стартовой диагностики и итоговых диагностик 1-3 классы; </a:t>
            </a:r>
          </a:p>
          <a:p>
            <a:pPr algn="just">
              <a:buNone/>
            </a:pPr>
            <a:r>
              <a:rPr lang="ru-RU" sz="2000" dirty="0" smtClean="0">
                <a:latin typeface="Calibri" pitchFamily="34" charset="0"/>
              </a:rPr>
              <a:t>2012-2013 г. – участие в проекте «Разработка, апробация и внедрение инструментария и процедур оценки качества начального общего образования в соответствии с новыми образовательными стандартами» (научный руководитель проекта – Ковалева Г.С.);</a:t>
            </a:r>
          </a:p>
          <a:p>
            <a:pPr algn="just">
              <a:buNone/>
            </a:pPr>
            <a:r>
              <a:rPr lang="ru-RU" sz="2000" dirty="0" smtClean="0">
                <a:latin typeface="Calibri" pitchFamily="34" charset="0"/>
              </a:rPr>
              <a:t>2014 г. – проведение итоговой диагностики в 4-х классах пилотных школ;</a:t>
            </a:r>
          </a:p>
          <a:p>
            <a:pPr algn="just">
              <a:buNone/>
            </a:pPr>
            <a:r>
              <a:rPr lang="ru-RU" sz="2000" dirty="0" smtClean="0">
                <a:latin typeface="Calibri" pitchFamily="34" charset="0"/>
              </a:rPr>
              <a:t>2013-2014 – разработка и широкое обсуждение концепции ОКО НШ;</a:t>
            </a:r>
          </a:p>
          <a:p>
            <a:pPr algn="just">
              <a:buNone/>
            </a:pPr>
            <a:r>
              <a:rPr lang="ru-RU" sz="2000" dirty="0" smtClean="0">
                <a:latin typeface="Calibri" pitchFamily="34" charset="0"/>
              </a:rPr>
              <a:t>2014-2016 – краевой проект «Управление качеством образования» (</a:t>
            </a:r>
            <a:r>
              <a:rPr lang="ru-RU" sz="2000" dirty="0" err="1" smtClean="0">
                <a:latin typeface="Calibri" pitchFamily="34" charset="0"/>
              </a:rPr>
              <a:t>подпроект</a:t>
            </a:r>
            <a:r>
              <a:rPr lang="ru-RU" sz="2000" dirty="0" smtClean="0">
                <a:latin typeface="Calibri" pitchFamily="34" charset="0"/>
              </a:rPr>
              <a:t> «Поддерживающее оценивание»)</a:t>
            </a:r>
          </a:p>
          <a:p>
            <a:pPr algn="just">
              <a:buNone/>
            </a:pPr>
            <a:endParaRPr lang="ru-RU" sz="2400" dirty="0" smtClean="0">
              <a:latin typeface="Calibri" pitchFamily="34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1008112"/>
          </a:xfrm>
        </p:spPr>
        <p:txBody>
          <a:bodyPr/>
          <a:lstStyle/>
          <a:p>
            <a:r>
              <a:rPr lang="ru-RU" sz="3200" dirty="0" smtClean="0">
                <a:solidFill>
                  <a:schemeClr val="bg1"/>
                </a:solidFill>
              </a:rPr>
              <a:t>Направления анализа результатов ИКР4 на региональном уровне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1275606"/>
            <a:ext cx="849694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Оценка достоверности результатов;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Распределение учеников по уровням достижений, описание того, что каждой группе удается или не удается;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Данные об освоении тех или иных умений, групп умений, выявление ключевых проблем;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Данные о выполнении заданий, требующих использования обобщенных способов действия, применения знаний на практике;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Динамика результатов, выявление благоприятных и неблагоприятных тенденций. Отслеживание изменений  при переходе на новый стандарт.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Восприятие учителями оценки в рамках ФГОС 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sz="2000" dirty="0" smtClean="0"/>
              <a:t>«В новых работах математика для жизни»</a:t>
            </a:r>
          </a:p>
          <a:p>
            <a:pPr>
              <a:buNone/>
            </a:pPr>
            <a:r>
              <a:rPr lang="ru-RU" sz="2000" dirty="0" smtClean="0"/>
              <a:t>«Групповой проект… и есть индикатор нового стандарта… </a:t>
            </a:r>
          </a:p>
          <a:p>
            <a:pPr>
              <a:buNone/>
            </a:pPr>
            <a:r>
              <a:rPr lang="ru-RU" sz="2000" dirty="0" smtClean="0"/>
              <a:t>Детям понравилось! Учителям было страшно...»</a:t>
            </a:r>
          </a:p>
          <a:p>
            <a:pPr>
              <a:buNone/>
            </a:pPr>
            <a:r>
              <a:rPr lang="ru-RU" sz="1400" dirty="0" smtClean="0"/>
              <a:t>«Учительская газета» от 12 мая 2014 года</a:t>
            </a:r>
            <a:endParaRPr lang="ru-RU" sz="1400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sz="2000" dirty="0" smtClean="0"/>
              <a:t>«Комплексная работа (530 слов) слишком велика и сложна»</a:t>
            </a:r>
          </a:p>
          <a:p>
            <a:pPr>
              <a:buNone/>
            </a:pPr>
            <a:r>
              <a:rPr lang="ru-RU" sz="2000" dirty="0" smtClean="0"/>
              <a:t>«В работе по чтению не должно быть текстов о том, что не входит в опыт ученика»</a:t>
            </a:r>
          </a:p>
          <a:p>
            <a:pPr>
              <a:buNone/>
            </a:pPr>
            <a:r>
              <a:rPr lang="ru-RU" sz="2000" dirty="0" smtClean="0"/>
              <a:t>«Упростить задания до базового уровня»</a:t>
            </a:r>
          </a:p>
          <a:p>
            <a:pPr>
              <a:buNone/>
            </a:pPr>
            <a:r>
              <a:rPr lang="ru-RU" sz="2000" dirty="0" smtClean="0"/>
              <a:t>«Использовать только задания, которые есть в учебниках. Не проверять то, что не изучалось!»</a:t>
            </a:r>
            <a:endParaRPr lang="ru-RU" sz="2000" dirty="0"/>
          </a:p>
        </p:txBody>
      </p:sp>
      <p:sp>
        <p:nvSpPr>
          <p:cNvPr id="5" name="Объект 1"/>
          <p:cNvSpPr txBox="1">
            <a:spLocks/>
          </p:cNvSpPr>
          <p:nvPr/>
        </p:nvSpPr>
        <p:spPr bwMode="auto">
          <a:xfrm>
            <a:off x="107504" y="1200150"/>
            <a:ext cx="9001000" cy="3459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59632" y="1563638"/>
            <a:ext cx="676875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1008112"/>
          </a:xfrm>
        </p:spPr>
        <p:txBody>
          <a:bodyPr/>
          <a:lstStyle/>
          <a:p>
            <a:pPr algn="l"/>
            <a:r>
              <a:rPr lang="ru-RU" sz="3300" dirty="0" smtClean="0">
                <a:solidFill>
                  <a:schemeClr val="bg1"/>
                </a:solidFill>
              </a:rPr>
              <a:t>Работа с результатами итоговой диагностики</a:t>
            </a:r>
          </a:p>
        </p:txBody>
      </p:sp>
      <p:sp>
        <p:nvSpPr>
          <p:cNvPr id="5" name="Объект 1"/>
          <p:cNvSpPr txBox="1">
            <a:spLocks/>
          </p:cNvSpPr>
          <p:nvPr/>
        </p:nvSpPr>
        <p:spPr bwMode="auto">
          <a:xfrm>
            <a:off x="107504" y="1168861"/>
            <a:ext cx="9001000" cy="3459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59632" y="1275606"/>
            <a:ext cx="6768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1556088"/>
            <a:ext cx="820891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 typeface="Arial" pitchFamily="34" charset="0"/>
              <a:buChar char="•"/>
            </a:pPr>
            <a:r>
              <a:rPr lang="ru-RU" sz="2200" dirty="0" smtClean="0"/>
              <a:t> С одной стороны, контроль результатов начальной ступени обучения, с другой стороны, поддержка для основной школы;</a:t>
            </a:r>
          </a:p>
          <a:p>
            <a:pPr eaLnBrk="1" hangingPunct="1"/>
            <a:endParaRPr lang="ru-RU" sz="2200" dirty="0" smtClean="0"/>
          </a:p>
          <a:p>
            <a:pPr eaLnBrk="1" hangingPunct="1">
              <a:buFont typeface="Arial" pitchFamily="34" charset="0"/>
              <a:buChar char="•"/>
            </a:pPr>
            <a:r>
              <a:rPr lang="ru-RU" sz="2200" dirty="0" smtClean="0"/>
              <a:t> Анализ результатов на основе индекса образовательных условий  (сравниваются между собой результаты школ со сходными образовательными условиями).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8312" y="158750"/>
            <a:ext cx="8208143" cy="828675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СПАСИБО ЗА ВНИМАНИЕ!</a:t>
            </a:r>
          </a:p>
        </p:txBody>
      </p:sp>
      <p:pic>
        <p:nvPicPr>
          <p:cNvPr id="2050" name="Picture 2" descr="E:\rtc_prezent_png\rtc_logo_0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41" y="4299942"/>
            <a:ext cx="8661715" cy="846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6156176" y="4515966"/>
            <a:ext cx="1647031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WWW.RTC-EDU.RU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4505208"/>
            <a:ext cx="23248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rtc.imerae@gmail.com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86000" y="1833086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ru-RU" sz="2800" dirty="0" smtClean="0"/>
              <a:t>Тел./факс: (391) 2-27-76-79</a:t>
            </a:r>
          </a:p>
          <a:p>
            <a:pPr algn="ctr">
              <a:buFont typeface="Wingdings" pitchFamily="2" charset="2"/>
              <a:buNone/>
            </a:pP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en-US" sz="2800" dirty="0" smtClean="0"/>
              <a:t>e-mail : c</a:t>
            </a:r>
            <a:r>
              <a:rPr lang="ru-RU" sz="2800" dirty="0" smtClean="0"/>
              <a:t>о</a:t>
            </a:r>
            <a:r>
              <a:rPr lang="en-US" sz="2800" dirty="0" smtClean="0"/>
              <a:t>ko@kipk.ru </a:t>
            </a:r>
          </a:p>
          <a:p>
            <a:pPr algn="ctr">
              <a:buFont typeface="Wingdings" pitchFamily="2" charset="2"/>
              <a:buNone/>
            </a:pP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800" dirty="0" smtClean="0"/>
              <a:t>сайт: </a:t>
            </a:r>
            <a:r>
              <a:rPr lang="en-US" sz="2800" dirty="0" smtClean="0"/>
              <a:t>c</a:t>
            </a:r>
            <a:r>
              <a:rPr lang="ru-RU" sz="2800" dirty="0" smtClean="0"/>
              <a:t>о</a:t>
            </a:r>
            <a:r>
              <a:rPr lang="en-US" sz="2800" dirty="0" smtClean="0"/>
              <a:t>k.cross-edu.ru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940147"/>
          </a:xfrm>
        </p:spPr>
        <p:txBody>
          <a:bodyPr/>
          <a:lstStyle/>
          <a:p>
            <a:r>
              <a:rPr lang="ru-RU" sz="2800" dirty="0" smtClean="0">
                <a:solidFill>
                  <a:schemeClr val="bg1"/>
                </a:solidFill>
              </a:rPr>
              <a:t>Участие образовательных организаций Красноярского края в стартовой диагностике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3938347"/>
              </p:ext>
            </p:extLst>
          </p:nvPr>
        </p:nvGraphicFramePr>
        <p:xfrm>
          <a:off x="457200" y="1200150"/>
          <a:ext cx="8229600" cy="3387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78903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Процедура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Учебный</a:t>
                      </a:r>
                      <a:r>
                        <a:rPr lang="ru-RU" baseline="0" dirty="0" smtClean="0"/>
                        <a:t>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Количество ОУ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Количество учащихся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Количество учителей</a:t>
                      </a:r>
                      <a:endParaRPr lang="ru-RU" dirty="0"/>
                    </a:p>
                  </a:txBody>
                  <a:tcPr/>
                </a:tc>
              </a:tr>
              <a:tr h="457137">
                <a:tc rowSpan="5">
                  <a:txBody>
                    <a:bodyPr/>
                    <a:lstStyle/>
                    <a:p>
                      <a:r>
                        <a:rPr lang="ru-RU" dirty="0" smtClean="0"/>
                        <a:t>Стартовая диагностика (готовность первоклассников к обучению в школе)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2010/2011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59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3296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137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713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2011/2012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279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11848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556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713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2012/2013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692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21956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1183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7024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2013/2014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83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459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1382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713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2014/2015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847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27 143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1472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470"/>
            <a:ext cx="8229600" cy="1012155"/>
          </a:xfrm>
        </p:spPr>
        <p:txBody>
          <a:bodyPr/>
          <a:lstStyle/>
          <a:p>
            <a:r>
              <a:rPr lang="ru-RU" sz="2400" dirty="0">
                <a:solidFill>
                  <a:schemeClr val="bg1"/>
                </a:solidFill>
              </a:rPr>
              <a:t>Участие образовательных учреждений Красноярского края в итоговой диагностике образовательных достижений учащихся 1-3 классов</a:t>
            </a:r>
          </a:p>
        </p:txBody>
      </p:sp>
      <p:sp>
        <p:nvSpPr>
          <p:cNvPr id="5" name="Объект 1"/>
          <p:cNvSpPr txBox="1">
            <a:spLocks/>
          </p:cNvSpPr>
          <p:nvPr/>
        </p:nvSpPr>
        <p:spPr bwMode="auto">
          <a:xfrm>
            <a:off x="395536" y="1275606"/>
            <a:ext cx="8533456" cy="3387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tabLst>
                <a:tab pos="457200" algn="l"/>
              </a:tabLst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just"/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92232996"/>
              </p:ext>
            </p:extLst>
          </p:nvPr>
        </p:nvGraphicFramePr>
        <p:xfrm>
          <a:off x="179509" y="1209345"/>
          <a:ext cx="8749483" cy="36847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6966"/>
                <a:gridCol w="1506058"/>
                <a:gridCol w="1506058"/>
                <a:gridCol w="1649492"/>
                <a:gridCol w="1290909"/>
              </a:tblGrid>
              <a:tr h="5521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 smtClean="0"/>
                        <a:t>Процедура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 smtClean="0"/>
                        <a:t>Учебный</a:t>
                      </a:r>
                      <a:r>
                        <a:rPr lang="ru-RU" sz="1600" baseline="0" dirty="0" smtClean="0"/>
                        <a:t> год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 smtClean="0"/>
                        <a:t>Количество ОУ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 smtClean="0"/>
                        <a:t>Количество учащихся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 smtClean="0"/>
                        <a:t>Количество учителей</a:t>
                      </a:r>
                      <a:endParaRPr lang="ru-RU" sz="1600" dirty="0"/>
                    </a:p>
                  </a:txBody>
                  <a:tcPr/>
                </a:tc>
              </a:tr>
              <a:tr h="290611"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dirty="0" smtClean="0"/>
                        <a:t>Итоговая диагностика</a:t>
                      </a:r>
                      <a:r>
                        <a:rPr lang="ru-RU" sz="1400" baseline="0" dirty="0" smtClean="0"/>
                        <a:t>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aseline="0" dirty="0" smtClean="0"/>
                        <a:t>(1 класс)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2010/2011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79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4450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185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061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2011/2012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11 614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547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061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2012/2013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671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21622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1153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061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2013/2014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867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25654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1424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0611"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Итоговая диагностика</a:t>
                      </a:r>
                      <a:r>
                        <a:rPr lang="ru-RU" sz="1400" baseline="0" dirty="0" smtClean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/>
                        <a:t>(2 класс)</a:t>
                      </a:r>
                      <a:endParaRPr lang="ru-R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2011/2012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71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4053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167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061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2012/2013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673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17 266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859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4038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2013/2014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810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dirty="0" smtClean="0"/>
                        <a:t>23283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dirty="0" smtClean="0"/>
                        <a:t>1313</a:t>
                      </a:r>
                      <a:endParaRPr lang="ru-RU" sz="1400" b="1" dirty="0"/>
                    </a:p>
                  </a:txBody>
                  <a:tcPr/>
                </a:tc>
              </a:tr>
              <a:tr h="290611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Итоговая диагностика</a:t>
                      </a:r>
                      <a:r>
                        <a:rPr lang="ru-RU" sz="1400" baseline="0" dirty="0" smtClean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/>
                        <a:t>(3 класс)</a:t>
                      </a:r>
                      <a:endParaRPr lang="ru-R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2012/2013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3966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165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3867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2013/2014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751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22 010 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1246 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>
                <a:solidFill>
                  <a:schemeClr val="bg1"/>
                </a:solidFill>
              </a:rPr>
              <a:t>Общая схема использования инструментов оценки качества образования в начальной школе 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97011807"/>
              </p:ext>
            </p:extLst>
          </p:nvPr>
        </p:nvGraphicFramePr>
        <p:xfrm>
          <a:off x="244376" y="1131590"/>
          <a:ext cx="8640960" cy="3805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9916"/>
                <a:gridCol w="1901044"/>
              </a:tblGrid>
              <a:tr h="504056"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Стартовая диагностика </a:t>
                      </a:r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«Оценка готовности первоклассников к школьному обучению»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класс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сентябрь-октябрь</a:t>
                      </a:r>
                      <a:endParaRPr lang="ru-RU" sz="1600" b="0" dirty="0" smtClean="0"/>
                    </a:p>
                  </a:txBody>
                  <a:tcPr/>
                </a:tc>
              </a:tr>
              <a:tr h="605448">
                <a:tc gridSpan="2">
                  <a:txBody>
                    <a:bodyPr/>
                    <a:lstStyle/>
                    <a:p>
                      <a:r>
                        <a:rPr kumimoji="0" lang="ru-RU" sz="1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общее развитие ребёнка, психофизиологическая и интеллектуальная зрелость, предпосылки овладения грамотой и математикой, личностные особенности детей,</a:t>
                      </a:r>
                      <a:r>
                        <a:rPr kumimoji="0" lang="ru-RU" sz="14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ресурсы и цена адаптации ребёнка к школе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8600">
                <a:tc>
                  <a:txBody>
                    <a:bodyPr/>
                    <a:lstStyle/>
                    <a:p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Итоговая диагностика учащихся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1-х, 2-х, 3-х классов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 2, 3 класс</a:t>
                      </a:r>
                    </a:p>
                    <a:p>
                      <a:pPr algn="l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март-апрель</a:t>
                      </a:r>
                      <a:endParaRPr lang="ru-RU" sz="1600" dirty="0" smtClean="0"/>
                    </a:p>
                  </a:txBody>
                  <a:tcPr/>
                </a:tc>
              </a:tr>
              <a:tr h="425544">
                <a:tc gridSpan="2">
                  <a:txBody>
                    <a:bodyPr/>
                    <a:lstStyle/>
                    <a:p>
                      <a:r>
                        <a:rPr kumimoji="0" lang="ru-RU" sz="1400" i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предметные результаты</a:t>
                      </a:r>
                      <a:r>
                        <a:rPr kumimoji="0" lang="ru-RU" sz="1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освоение программы по русскому языку, математике; </a:t>
                      </a:r>
                      <a:r>
                        <a:rPr kumimoji="0" lang="ru-RU" sz="1400" i="1" u="sng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метапредметные</a:t>
                      </a:r>
                      <a:r>
                        <a:rPr kumimoji="0" lang="ru-RU" sz="1400" i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результаты</a:t>
                      </a:r>
                      <a:r>
                        <a:rPr kumimoji="0" lang="ru-RU" sz="1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уровень </a:t>
                      </a:r>
                      <a:r>
                        <a:rPr kumimoji="0" lang="ru-RU" sz="14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сформированности</a:t>
                      </a:r>
                      <a:r>
                        <a:rPr kumimoji="0" lang="ru-RU" sz="1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читательской грамотности;</a:t>
                      </a:r>
                      <a:r>
                        <a:rPr kumimoji="0" lang="ru-RU" sz="14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i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личностные особенности детей</a:t>
                      </a:r>
                      <a:r>
                        <a:rPr kumimoji="0" lang="ru-RU" sz="1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ru-RU" sz="14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ресурсы и цена адаптации ребёнка к школе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6072">
                <a:tc>
                  <a:txBody>
                    <a:bodyPr/>
                    <a:lstStyle/>
                    <a:p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Итоговая работа для выпускников начальной школы (оценка</a:t>
                      </a:r>
                      <a:r>
                        <a:rPr kumimoji="0" lang="ru-RU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индивидуальных достижений обучающихся)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 класс</a:t>
                      </a:r>
                      <a:endParaRPr kumimoji="0" lang="en-US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апрель</a:t>
                      </a:r>
                      <a:endParaRPr lang="ru-RU" sz="1600" dirty="0" smtClean="0"/>
                    </a:p>
                  </a:txBody>
                  <a:tcPr/>
                </a:tc>
              </a:tr>
              <a:tr h="422096">
                <a:tc gridSpan="2">
                  <a:txBody>
                    <a:bodyPr/>
                    <a:lstStyle/>
                    <a:p>
                      <a:r>
                        <a:rPr kumimoji="0" lang="ru-RU" sz="1400" i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предметные результаты</a:t>
                      </a:r>
                      <a:r>
                        <a:rPr kumimoji="0" lang="ru-RU" sz="1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освоение программы по русскому языку, математике, окружающему миру; </a:t>
                      </a:r>
                      <a:r>
                        <a:rPr kumimoji="0" lang="ru-RU" sz="1400" i="1" u="sng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метапредметные</a:t>
                      </a:r>
                      <a:r>
                        <a:rPr kumimoji="0" lang="ru-RU" sz="1400" i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результаты</a:t>
                      </a:r>
                      <a:r>
                        <a:rPr kumimoji="0" lang="ru-RU" sz="1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овладение</a:t>
                      </a:r>
                      <a:r>
                        <a:rPr kumimoji="0" lang="ru-RU" sz="14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регулятивными, коммуникативными и познавательными действиями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chemeClr val="bg1"/>
                </a:solidFill>
              </a:rPr>
              <a:t>Информирование: какую информацию о результатах оценки получает министерство образования?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/>
            <a:r>
              <a:rPr lang="ru-RU" sz="2800" dirty="0" smtClean="0"/>
              <a:t>Обобщённые результаты стартовой диагностики по краю (справка)</a:t>
            </a:r>
          </a:p>
          <a:p>
            <a:pPr marL="514350" indent="-514350" eaLnBrk="1" hangingPunct="1"/>
            <a:r>
              <a:rPr lang="ru-RU" sz="2800" dirty="0" smtClean="0"/>
              <a:t>Анализ результатов итоговых контрольных работ (4 классы) (отчёт)</a:t>
            </a:r>
          </a:p>
          <a:p>
            <a:pPr marL="514350" indent="-514350" eaLnBrk="1" hangingPunct="1"/>
            <a:endParaRPr lang="ru-RU" sz="28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chemeClr val="bg1"/>
                </a:solidFill>
              </a:rPr>
              <a:t>Информирование: какую информацию о результатах оценки получают МОУО?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/>
            <a:r>
              <a:rPr lang="ru-RU" sz="2800" dirty="0" smtClean="0"/>
              <a:t>Обобщённые результаты стартовой диагностики (данные для анализа)</a:t>
            </a:r>
          </a:p>
          <a:p>
            <a:pPr marL="514350" indent="-514350" eaLnBrk="1" hangingPunct="1"/>
            <a:r>
              <a:rPr lang="ru-RU" sz="2800" dirty="0" smtClean="0"/>
              <a:t>Результаты итоговых контрольных работ (4 классы) в соотношении с  индексом* образовательных условий школ по МО </a:t>
            </a:r>
          </a:p>
          <a:p>
            <a:pPr>
              <a:buNone/>
            </a:pPr>
            <a:r>
              <a:rPr lang="ru-RU" sz="1800" dirty="0" smtClean="0"/>
              <a:t>*ИОУ - обобщенный показатель, отражающий набор факторов (из числа образовательных условий), существенно влияющих на результаты учащихся, а также характер и величину их влияния.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bg1"/>
                </a:solidFill>
              </a:rPr>
              <a:t>Распределение школ (классов) муниципального образования в соответствии с индексом образовательных условий</a:t>
            </a:r>
          </a:p>
        </p:txBody>
      </p:sp>
      <p:pic>
        <p:nvPicPr>
          <p:cNvPr id="7" name="Содержимое 6"/>
          <p:cNvPicPr>
            <a:picLocks noGrp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1200150"/>
            <a:ext cx="6192688" cy="3675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Группа 4"/>
          <p:cNvGrpSpPr/>
          <p:nvPr/>
        </p:nvGrpSpPr>
        <p:grpSpPr>
          <a:xfrm>
            <a:off x="539551" y="2283718"/>
            <a:ext cx="6624737" cy="2736304"/>
            <a:chOff x="539551" y="2283718"/>
            <a:chExt cx="6624737" cy="2736304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3059832" y="4659982"/>
              <a:ext cx="4104456" cy="3600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индекс образовательных условий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539551" y="2283718"/>
              <a:ext cx="1329005" cy="1080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результаты ККР4</a:t>
              </a:r>
              <a:endParaRPr lang="ru-RU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chemeClr val="bg1"/>
                </a:solidFill>
              </a:rPr>
              <a:t>Информирование: какую информацию о результатах оценки получают школы?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200150"/>
            <a:ext cx="8147248" cy="3675856"/>
          </a:xfrm>
        </p:spPr>
        <p:txBody>
          <a:bodyPr/>
          <a:lstStyle/>
          <a:p>
            <a:pPr marL="514350" indent="-514350" algn="just" eaLnBrk="1" hangingPunct="1"/>
            <a:r>
              <a:rPr lang="ru-RU" sz="2200" dirty="0" smtClean="0"/>
              <a:t>Стартовая диагностика: индивидуальные профили учеников, классов;</a:t>
            </a:r>
          </a:p>
          <a:p>
            <a:pPr marL="514350" indent="-514350" algn="just" eaLnBrk="1" hangingPunct="1"/>
            <a:r>
              <a:rPr lang="ru-RU" sz="2200" dirty="0" smtClean="0"/>
              <a:t>Итоговая диагностика (1 – 3 классы): индивидуальные результаты учеников и классов (индивидуальный профиль ученика, динамический профиль ученика,  общие результаты по каждой работе с общим баллом и уровнем, общие данные по классу);</a:t>
            </a:r>
          </a:p>
          <a:p>
            <a:pPr marL="514350" indent="-514350" algn="just" eaLnBrk="1" hangingPunct="1"/>
            <a:r>
              <a:rPr lang="ru-RU" sz="2200" dirty="0" smtClean="0"/>
              <a:t>Итоговые контрольные работы (4 класс): результаты итоговых контрольных работ  по каждому ученику, результаты каждого класса в соотношении с индексом образовательных условий.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Объект 1"/>
          <p:cNvSpPr txBox="1">
            <a:spLocks/>
          </p:cNvSpPr>
          <p:nvPr/>
        </p:nvSpPr>
        <p:spPr bwMode="auto">
          <a:xfrm>
            <a:off x="395536" y="1275606"/>
            <a:ext cx="8533456" cy="3387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tabLst>
                <a:tab pos="457200" algn="l"/>
              </a:tabLst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just"/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1707654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6921</TotalTime>
  <Words>1349</Words>
  <Application>Microsoft Office PowerPoint</Application>
  <PresentationFormat>Экран (16:9)</PresentationFormat>
  <Paragraphs>244</Paragraphs>
  <Slides>23</Slides>
  <Notes>23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5" baseType="lpstr">
      <vt:lpstr>Тема Office</vt:lpstr>
      <vt:lpstr>Лист Microsoft Office Excel 97-2003</vt:lpstr>
      <vt:lpstr>Особенности организации и использования результатов оценки качества начального образования на уровне региона:  опыт Красноярского края</vt:lpstr>
      <vt:lpstr>Создание системы оценки качества начального общего образования в Красноярском крае (общая информация)</vt:lpstr>
      <vt:lpstr>Участие образовательных организаций Красноярского края в стартовой диагностике</vt:lpstr>
      <vt:lpstr>Участие образовательных учреждений Красноярского края в итоговой диагностике образовательных достижений учащихся 1-3 классов</vt:lpstr>
      <vt:lpstr>Общая схема использования инструментов оценки качества образования в начальной школе </vt:lpstr>
      <vt:lpstr>Информирование: какую информацию о результатах оценки получает министерство образования?</vt:lpstr>
      <vt:lpstr>Информирование: какую информацию о результатах оценки получают МОУО?</vt:lpstr>
      <vt:lpstr>Распределение школ (классов) муниципального образования в соответствии с индексом образовательных условий</vt:lpstr>
      <vt:lpstr>Информирование: какую информацию о результатах оценки получают школы?</vt:lpstr>
      <vt:lpstr>Индивидуальный профиль учащегося</vt:lpstr>
      <vt:lpstr>Условия эффективного использования результатов оценки</vt:lpstr>
      <vt:lpstr>Условия эффективного использования результатов оценки</vt:lpstr>
      <vt:lpstr>Новые направления в работе с результатами оценки в муниципальных образованиях</vt:lpstr>
      <vt:lpstr>Новые умения, которые должен освоить педагог для работы с результатами оценки</vt:lpstr>
      <vt:lpstr>Проект «Поддерживающее оценивание» (основные характеристики проекта) </vt:lpstr>
      <vt:lpstr>Методические рекомендации</vt:lpstr>
      <vt:lpstr>Программы повышения квалификации педагогов (ККИПКиППРО)</vt:lpstr>
      <vt:lpstr>Оценка достижений выпускников начальной школы в рамках ФГОС (итоговые работы 4 кл.)</vt:lpstr>
      <vt:lpstr> </vt:lpstr>
      <vt:lpstr>Направления анализа результатов ИКР4 на региональном уровне</vt:lpstr>
      <vt:lpstr>Восприятие учителями оценки в рамках ФГОС </vt:lpstr>
      <vt:lpstr>Работа с результатами итоговой диагностики</vt:lpstr>
      <vt:lpstr>СПАСИБО ЗА ВНИМАНИЕ!</vt:lpstr>
    </vt:vector>
  </TitlesOfParts>
  <Company>CtrlSoft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</dc:creator>
  <cp:lastModifiedBy>ryabinina</cp:lastModifiedBy>
  <cp:revision>337</cp:revision>
  <cp:lastPrinted>2012-11-08T07:08:57Z</cp:lastPrinted>
  <dcterms:created xsi:type="dcterms:W3CDTF">2011-08-25T06:09:31Z</dcterms:created>
  <dcterms:modified xsi:type="dcterms:W3CDTF">2015-01-29T08:58:21Z</dcterms:modified>
</cp:coreProperties>
</file>