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3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8" r:id="rId2"/>
    <p:sldId id="492" r:id="rId3"/>
    <p:sldId id="494" r:id="rId4"/>
    <p:sldId id="510" r:id="rId5"/>
    <p:sldId id="496" r:id="rId6"/>
    <p:sldId id="498" r:id="rId7"/>
    <p:sldId id="499" r:id="rId8"/>
    <p:sldId id="500" r:id="rId9"/>
    <p:sldId id="503" r:id="rId10"/>
    <p:sldId id="505" r:id="rId11"/>
    <p:sldId id="541" r:id="rId12"/>
    <p:sldId id="514" r:id="rId13"/>
    <p:sldId id="506" r:id="rId14"/>
    <p:sldId id="515" r:id="rId15"/>
    <p:sldId id="532" r:id="rId16"/>
    <p:sldId id="542" r:id="rId17"/>
    <p:sldId id="543" r:id="rId18"/>
    <p:sldId id="544" r:id="rId19"/>
    <p:sldId id="533" r:id="rId20"/>
    <p:sldId id="545" r:id="rId21"/>
    <p:sldId id="546" r:id="rId22"/>
    <p:sldId id="547" r:id="rId23"/>
    <p:sldId id="537" r:id="rId24"/>
    <p:sldId id="548" r:id="rId25"/>
    <p:sldId id="549" r:id="rId26"/>
    <p:sldId id="551" r:id="rId27"/>
    <p:sldId id="552" r:id="rId28"/>
    <p:sldId id="553" r:id="rId29"/>
    <p:sldId id="527" r:id="rId30"/>
    <p:sldId id="563" r:id="rId31"/>
    <p:sldId id="555" r:id="rId32"/>
    <p:sldId id="561" r:id="rId33"/>
    <p:sldId id="556" r:id="rId34"/>
    <p:sldId id="486" r:id="rId35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79C2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7" autoAdjust="0"/>
    <p:restoredTop sz="92778" autoAdjust="0"/>
  </p:normalViewPr>
  <p:slideViewPr>
    <p:cSldViewPr snapToGrid="0">
      <p:cViewPr varScale="1">
        <p:scale>
          <a:sx n="113" d="100"/>
          <a:sy n="113" d="100"/>
        </p:scale>
        <p:origin x="-490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40;&#1041;&#1054;&#1058;&#1040;\IPIPS\21_01_14_&#1088;&#1077;&#1075;&#1080;&#1086;&#1085;&#1072;&#1083;&#1100;&#1085;&#1099;&#1081;%20&#1086;&#1090;&#1095;&#1077;&#1090;\&#1056;&#1045;&#1075;&#1080;&#1086;&#1085;_&#1074;&#1086;&#1079;&#1088;&#1072;&#1089;&#1090;_&#1076;&#1086;&#1089;&#1090;&#1080;&#1078;&#1077;&#1085;&#1080;&#1103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iPIPS\&#1057;&#1051;&#1056;&#1056;\&#1055;&#1088;&#1086;&#1092;&#1080;&#1083;&#1100;%20&#1096;&#1082;&#1086;&#1083;&#1099;.xls" TargetMode="External"/><Relationship Id="rId1" Type="http://schemas.openxmlformats.org/officeDocument/2006/relationships/image" Target="../media/image37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179571206347823E-2"/>
          <c:y val="0.18154210543421737"/>
          <c:w val="0.91433135456963943"/>
          <c:h val="0.6508921606864274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Лист1!$I$23</c:f>
              <c:strCache>
                <c:ptCount val="1"/>
                <c:pt idx="0">
                  <c:v>математика</c:v>
                </c:pt>
              </c:strCache>
            </c:strRef>
          </c:tx>
          <c:cat>
            <c:strRef>
              <c:f>Лист1!$H$24:$H$26</c:f>
              <c:strCache>
                <c:ptCount val="3"/>
                <c:pt idx="0">
                  <c:v>меньше 7</c:v>
                </c:pt>
                <c:pt idx="1">
                  <c:v>7-7,5</c:v>
                </c:pt>
                <c:pt idx="2">
                  <c:v>больше 7,5</c:v>
                </c:pt>
              </c:strCache>
            </c:strRef>
          </c:cat>
          <c:val>
            <c:numRef>
              <c:f>Лист1!$I$24:$I$26</c:f>
              <c:numCache>
                <c:formatCode>General</c:formatCode>
                <c:ptCount val="3"/>
                <c:pt idx="0">
                  <c:v>48.666493506493502</c:v>
                </c:pt>
                <c:pt idx="1">
                  <c:v>50.75982035928125</c:v>
                </c:pt>
                <c:pt idx="2">
                  <c:v>51.471818181818144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Лист1!$J$23</c:f>
              <c:strCache>
                <c:ptCount val="1"/>
                <c:pt idx="0">
                  <c:v>чтение</c:v>
                </c:pt>
              </c:strCache>
            </c:strRef>
          </c:tx>
          <c:cat>
            <c:strRef>
              <c:f>Лист1!$H$24:$H$26</c:f>
              <c:strCache>
                <c:ptCount val="3"/>
                <c:pt idx="0">
                  <c:v>меньше 7</c:v>
                </c:pt>
                <c:pt idx="1">
                  <c:v>7-7,5</c:v>
                </c:pt>
                <c:pt idx="2">
                  <c:v>больше 7,5</c:v>
                </c:pt>
              </c:strCache>
            </c:strRef>
          </c:cat>
          <c:val>
            <c:numRef>
              <c:f>Лист1!$J$24:$J$26</c:f>
              <c:numCache>
                <c:formatCode>General</c:formatCode>
                <c:ptCount val="3"/>
                <c:pt idx="0">
                  <c:v>49.523116883116913</c:v>
                </c:pt>
                <c:pt idx="1">
                  <c:v>49.90167664670647</c:v>
                </c:pt>
                <c:pt idx="2">
                  <c:v>49.865227272727267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019712"/>
        <c:axId val="36383552"/>
      </c:lineChart>
      <c:catAx>
        <c:axId val="360197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36383552"/>
        <c:crosses val="autoZero"/>
        <c:auto val="1"/>
        <c:lblAlgn val="ctr"/>
        <c:lblOffset val="100"/>
        <c:noMultiLvlLbl val="0"/>
      </c:catAx>
      <c:valAx>
        <c:axId val="36383552"/>
        <c:scaling>
          <c:orientation val="minMax"/>
          <c:min val="45"/>
        </c:scaling>
        <c:delete val="0"/>
        <c:axPos val="l"/>
        <c:majorGridlines>
          <c:spPr>
            <a:ln>
              <a:solidFill>
                <a:schemeClr val="tx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360197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0509168856012199"/>
          <c:y val="2.9209626603606584E-2"/>
          <c:w val="0.34768548829078388"/>
          <c:h val="8.8032524650893215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 dirty="0"/>
              <a:t>Сколько лет ребенок ходил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 </a:t>
            </a:r>
            <a:r>
              <a:rPr lang="ru-RU" sz="1800" dirty="0"/>
              <a:t>детский сад?</a:t>
            </a:r>
          </a:p>
        </c:rich>
      </c:tx>
      <c:layout>
        <c:manualLayout>
          <c:xMode val="edge"/>
          <c:yMode val="edge"/>
          <c:x val="0.24367954549951071"/>
          <c:y val="4.853517157705581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7592035939669"/>
          <c:y val="0.27035734768208902"/>
          <c:w val="0.81508314412639504"/>
          <c:h val="0.43469306713668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Sheet1!$D$12</c:f>
              <c:strCache>
                <c:ptCount val="1"/>
                <c:pt idx="0">
                  <c:v>Сколько лет ребенок ходил в детский сад?</c:v>
                </c:pt>
              </c:strCache>
            </c:strRef>
          </c:tx>
          <c:invertIfNegative val="0"/>
          <c:cat>
            <c:strRef>
              <c:f>Sheet1!$D$14:$D$17</c:f>
              <c:strCache>
                <c:ptCount val="4"/>
                <c:pt idx="0">
                  <c:v>не ходил в дет.сад</c:v>
                </c:pt>
                <c:pt idx="1">
                  <c:v>менее 1 года</c:v>
                </c:pt>
                <c:pt idx="2">
                  <c:v>1-2 года</c:v>
                </c:pt>
                <c:pt idx="3">
                  <c:v>3 и более</c:v>
                </c:pt>
              </c:strCache>
            </c:strRef>
          </c:cat>
          <c:val>
            <c:numRef>
              <c:f>Sheet1!$E$14:$E$17</c:f>
              <c:numCache>
                <c:formatCode>0%</c:formatCode>
                <c:ptCount val="4"/>
                <c:pt idx="0">
                  <c:v>0.04</c:v>
                </c:pt>
                <c:pt idx="1">
                  <c:v>0.02</c:v>
                </c:pt>
                <c:pt idx="2">
                  <c:v>7.0000000000000007E-2</c:v>
                </c:pt>
                <c:pt idx="3">
                  <c:v>0.87000000000000099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962816"/>
        <c:axId val="31707072"/>
      </c:barChart>
      <c:catAx>
        <c:axId val="689628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1707072"/>
        <c:crosses val="autoZero"/>
        <c:auto val="1"/>
        <c:lblAlgn val="ctr"/>
        <c:lblOffset val="100"/>
        <c:noMultiLvlLbl val="0"/>
      </c:catAx>
      <c:valAx>
        <c:axId val="317070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8962816"/>
        <c:crosses val="autoZero"/>
        <c:crossBetween val="between"/>
        <c:majorUnit val="0.25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Лист2!$A$2</c:f>
              <c:strCache>
                <c:ptCount val="1"/>
                <c:pt idx="0">
                  <c:v>ID01</c:v>
                </c:pt>
              </c:strCache>
            </c:strRef>
          </c:tx>
          <c:marker>
            <c:symbol val="circle"/>
            <c:size val="7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marker>
          <c:cat>
            <c:strRef>
              <c:f>Лист2!$B$1:$L$1</c:f>
              <c:strCache>
                <c:ptCount val="11"/>
                <c:pt idx="0">
                  <c:v>Привыкание</c:v>
                </c:pt>
                <c:pt idx="1">
                  <c:v>Независимость</c:v>
                </c:pt>
                <c:pt idx="2">
                  <c:v>Уверенность</c:v>
                </c:pt>
                <c:pt idx="3">
                  <c:v>Сосредоточенность (в занятиях, которыми руководит учитель)</c:v>
                </c:pt>
                <c:pt idx="4">
                  <c:v>Сосредоточенность (в самостоятельных занятиях)</c:v>
                </c:pt>
                <c:pt idx="5">
                  <c:v>Поведение</c:v>
                </c:pt>
                <c:pt idx="6">
                  <c:v>Взаимоотношения со сверстниками</c:v>
                </c:pt>
                <c:pt idx="7">
                  <c:v>Взаимоотношения со взрослыми</c:v>
                </c:pt>
                <c:pt idx="8">
                  <c:v>Правила</c:v>
                </c:pt>
                <c:pt idx="9">
                  <c:v>Культурное развитие</c:v>
                </c:pt>
                <c:pt idx="10">
                  <c:v>Коммуникация</c:v>
                </c:pt>
              </c:strCache>
            </c:strRef>
          </c:cat>
          <c:val>
            <c:numRef>
              <c:f>Лист2!$B$2:$L$2</c:f>
              <c:numCache>
                <c:formatCode>General</c:formatCode>
                <c:ptCount val="11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4</c:v>
                </c:pt>
                <c:pt idx="10">
                  <c:v>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Лист2!$A$9</c:f>
              <c:strCache>
                <c:ptCount val="1"/>
                <c:pt idx="0">
                  <c:v>ID08</c:v>
                </c:pt>
              </c:strCache>
            </c:strRef>
          </c:tx>
          <c:marker>
            <c:spPr>
              <a:pattFill prst="pct60">
                <a:fgClr>
                  <a:srgbClr val="C00000"/>
                </a:fgClr>
                <a:bgClr>
                  <a:schemeClr val="bg1"/>
                </a:bgClr>
              </a:pattFill>
            </c:spPr>
          </c:marker>
          <c:cat>
            <c:strRef>
              <c:f>Лист2!$B$1:$L$1</c:f>
              <c:strCache>
                <c:ptCount val="11"/>
                <c:pt idx="0">
                  <c:v>Привыкание</c:v>
                </c:pt>
                <c:pt idx="1">
                  <c:v>Независимость</c:v>
                </c:pt>
                <c:pt idx="2">
                  <c:v>Уверенность</c:v>
                </c:pt>
                <c:pt idx="3">
                  <c:v>Сосредоточенность (в занятиях, которыми руководит учитель)</c:v>
                </c:pt>
                <c:pt idx="4">
                  <c:v>Сосредоточенность (в самостоятельных занятиях)</c:v>
                </c:pt>
                <c:pt idx="5">
                  <c:v>Поведение</c:v>
                </c:pt>
                <c:pt idx="6">
                  <c:v>Взаимоотношения со сверстниками</c:v>
                </c:pt>
                <c:pt idx="7">
                  <c:v>Взаимоотношения со взрослыми</c:v>
                </c:pt>
                <c:pt idx="8">
                  <c:v>Правила</c:v>
                </c:pt>
                <c:pt idx="9">
                  <c:v>Культурное развитие</c:v>
                </c:pt>
                <c:pt idx="10">
                  <c:v>Коммуникация</c:v>
                </c:pt>
              </c:strCache>
            </c:strRef>
          </c:cat>
          <c:val>
            <c:numRef>
              <c:f>Лист2!$B$9:$L$9</c:f>
              <c:numCache>
                <c:formatCode>General</c:formatCode>
                <c:ptCount val="11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2</c:v>
                </c:pt>
                <c:pt idx="9">
                  <c:v>3</c:v>
                </c:pt>
                <c:pt idx="10">
                  <c:v>2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Лист2!$A$20</c:f>
              <c:strCache>
                <c:ptCount val="1"/>
                <c:pt idx="0">
                  <c:v>Mean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triangle"/>
            <c:size val="7"/>
            <c:spPr>
              <a:pattFill prst="pct80">
                <a:fgClr>
                  <a:srgbClr val="00B050"/>
                </a:fgClr>
                <a:bgClr>
                  <a:schemeClr val="bg1"/>
                </a:bgClr>
              </a:pattFill>
            </c:spPr>
          </c:marker>
          <c:val>
            <c:numRef>
              <c:f>Лист2!$B$20:$L$20</c:f>
              <c:numCache>
                <c:formatCode>0.00</c:formatCode>
                <c:ptCount val="11"/>
                <c:pt idx="0">
                  <c:v>3.882352941176471</c:v>
                </c:pt>
                <c:pt idx="1">
                  <c:v>3.9411764705882342</c:v>
                </c:pt>
                <c:pt idx="2">
                  <c:v>3.6470588235294121</c:v>
                </c:pt>
                <c:pt idx="3">
                  <c:v>3.5882352941176472</c:v>
                </c:pt>
                <c:pt idx="4">
                  <c:v>3.352941176470583</c:v>
                </c:pt>
                <c:pt idx="5">
                  <c:v>3.5882352941176472</c:v>
                </c:pt>
                <c:pt idx="6">
                  <c:v>4.1764705882352846</c:v>
                </c:pt>
                <c:pt idx="7">
                  <c:v>4.5882352941176503</c:v>
                </c:pt>
                <c:pt idx="8">
                  <c:v>3.8235294117647061</c:v>
                </c:pt>
                <c:pt idx="9">
                  <c:v>3.9411764705882342</c:v>
                </c:pt>
                <c:pt idx="10">
                  <c:v>3.9411764705882342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823552"/>
        <c:axId val="31714112"/>
      </c:lineChart>
      <c:catAx>
        <c:axId val="84823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14112"/>
        <c:crosses val="autoZero"/>
        <c:auto val="1"/>
        <c:lblAlgn val="ctr"/>
        <c:lblOffset val="100"/>
        <c:noMultiLvlLbl val="0"/>
      </c:catAx>
      <c:valAx>
        <c:axId val="31714112"/>
        <c:scaling>
          <c:orientation val="minMax"/>
          <c:max val="5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823552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72336160677487438"/>
          <c:y val="0.77693661474804265"/>
          <c:w val="8.0537484114579505E-2"/>
          <c:h val="0.20378579292954299"/>
        </c:manualLayout>
      </c:layout>
      <c:overlay val="0"/>
      <c:spPr>
        <a:effectLst>
          <a:glow rad="101600">
            <a:schemeClr val="accent3">
              <a:satMod val="175000"/>
              <a:alpha val="40000"/>
            </a:schemeClr>
          </a:glow>
        </a:effectLst>
      </c:spPr>
    </c:legend>
    <c:plotVisOnly val="1"/>
    <c:dispBlanksAs val="gap"/>
    <c:showDLblsOverMax val="0"/>
  </c:chart>
  <c:spPr>
    <a:noFill/>
    <a:ln w="19050">
      <a:noFill/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19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11EA1-CB36-4DD8-A530-6E6A46C0115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076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Изображение 6" descr="Снимок экрана 2014-03-23 в 1.10.0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Изображение 6" descr="Снимок экрана 2014-03-23 в 1.10.0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" name="Изображение 6" descr="Снимок экрана 2014-03-23 в 1.10.0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6" name="Изображение 6" descr="Снимок экрана 2014-03-23 в 1.10.0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5" name="Изображение 6" descr="Снимок экрана 2014-03-23 в 1.10.0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Изображение 6" descr="Снимок экрана 2014-03-23 в 1.10.0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Изображение 6" descr="Снимок экрана 2014-03-23 в 1.10.0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E:\rtc_prezent_png\rtc_01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01508" y="190046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enteroko.ru/public.htm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27164" y="4659405"/>
            <a:ext cx="9171163" cy="5039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19" descr="C:\Documents and Settings\ntyurina\Desktop\Рейтинги\лого\social_nav_logotype-01.png"/>
          <p:cNvPicPr>
            <a:picLocks noChangeAspect="1" noChangeArrowheads="1"/>
          </p:cNvPicPr>
          <p:nvPr/>
        </p:nvPicPr>
        <p:blipFill rotWithShape="1">
          <a:blip r:embed="rId4" cstate="print"/>
          <a:srcRect t="13979" b="13239"/>
          <a:stretch/>
        </p:blipFill>
        <p:spPr bwMode="auto">
          <a:xfrm>
            <a:off x="3901605" y="4718210"/>
            <a:ext cx="1645357" cy="40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722224" y="207049"/>
            <a:ext cx="6730096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6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ВЕБИНАР РТЦ </a:t>
            </a:r>
            <a:r>
              <a:rPr lang="ru-RU" sz="1600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ИнОбра</a:t>
            </a:r>
            <a:r>
              <a:rPr lang="ru-RU" sz="16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НИУ ВШЭ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+mn-lt"/>
              </a:rPr>
              <a:t>1</a:t>
            </a:r>
            <a:r>
              <a:rPr lang="ru-RU" sz="1600" dirty="0" smtClean="0">
                <a:solidFill>
                  <a:srgbClr val="FFFF00"/>
                </a:solidFill>
                <a:latin typeface="+mn-lt"/>
              </a:rPr>
              <a:t>7 апреля 201</a:t>
            </a:r>
            <a:r>
              <a:rPr lang="en-US" sz="1600" dirty="0" smtClean="0">
                <a:solidFill>
                  <a:srgbClr val="FFFF00"/>
                </a:solidFill>
                <a:latin typeface="+mn-lt"/>
              </a:rPr>
              <a:t>4</a:t>
            </a:r>
            <a:r>
              <a:rPr lang="ru-RU" sz="1600" dirty="0" smtClean="0">
                <a:solidFill>
                  <a:srgbClr val="FFFF00"/>
                </a:solidFill>
                <a:latin typeface="+mn-lt"/>
              </a:rPr>
              <a:t> года</a:t>
            </a:r>
            <a:endParaRPr lang="ru-RU" sz="16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ctrTitle"/>
          </p:nvPr>
        </p:nvSpPr>
        <p:spPr>
          <a:xfrm>
            <a:off x="465350" y="1409188"/>
            <a:ext cx="8553261" cy="1872208"/>
          </a:xfrm>
        </p:spPr>
        <p:txBody>
          <a:bodyPr>
            <a:no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</a:rPr>
              <a:t>C</a:t>
            </a:r>
            <a:r>
              <a:rPr lang="ru-RU" sz="2800" b="1" dirty="0" err="1">
                <a:solidFill>
                  <a:schemeClr val="bg1"/>
                </a:solidFill>
              </a:rPr>
              <a:t>тартовая</a:t>
            </a:r>
            <a:r>
              <a:rPr lang="ru-RU" sz="2800" b="1" dirty="0">
                <a:solidFill>
                  <a:schemeClr val="bg1"/>
                </a:solidFill>
              </a:rPr>
              <a:t> диагностика детей </a:t>
            </a: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на </a:t>
            </a:r>
            <a:r>
              <a:rPr lang="ru-RU" sz="2800" b="1" dirty="0">
                <a:solidFill>
                  <a:schemeClr val="bg1"/>
                </a:solidFill>
              </a:rPr>
              <a:t>входе в начальную школу </a:t>
            </a:r>
            <a:r>
              <a:rPr lang="ru-RU" sz="2800" b="1" dirty="0" smtClean="0">
                <a:solidFill>
                  <a:schemeClr val="bg1"/>
                </a:solidFill>
              </a:rPr>
              <a:t>и </a:t>
            </a:r>
            <a:r>
              <a:rPr lang="ru-RU" sz="2800" b="1" dirty="0">
                <a:solidFill>
                  <a:schemeClr val="bg1"/>
                </a:solidFill>
              </a:rPr>
              <a:t>оценка </a:t>
            </a: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их </a:t>
            </a:r>
            <a:r>
              <a:rPr lang="ru-RU" sz="2800" b="1" dirty="0">
                <a:solidFill>
                  <a:schemeClr val="bg1"/>
                </a:solidFill>
              </a:rPr>
              <a:t>прогресса в течение первого года обучения: международное исследование </a:t>
            </a:r>
            <a:r>
              <a:rPr lang="en-US" sz="2800" b="1" dirty="0" err="1">
                <a:solidFill>
                  <a:schemeClr val="bg1"/>
                </a:solidFill>
              </a:rPr>
              <a:t>i</a:t>
            </a:r>
            <a:r>
              <a:rPr lang="ru-RU" sz="2800" b="1" dirty="0">
                <a:solidFill>
                  <a:schemeClr val="bg1"/>
                </a:solidFill>
              </a:rPr>
              <a:t>PIPS</a:t>
            </a:r>
          </a:p>
        </p:txBody>
      </p:sp>
      <p:sp>
        <p:nvSpPr>
          <p:cNvPr id="21" name="Прямоугольник 8"/>
          <p:cNvSpPr>
            <a:spLocks noChangeArrowheads="1"/>
          </p:cNvSpPr>
          <p:nvPr/>
        </p:nvSpPr>
        <p:spPr bwMode="auto">
          <a:xfrm>
            <a:off x="3081961" y="3518480"/>
            <a:ext cx="593665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r">
              <a:lnSpc>
                <a:spcPct val="90000"/>
              </a:lnSpc>
            </a:pPr>
            <a:r>
              <a:rPr lang="ru-RU" sz="2400" b="1" dirty="0" err="1" smtClean="0">
                <a:solidFill>
                  <a:srgbClr val="FFFF00"/>
                </a:solidFill>
              </a:rPr>
              <a:t>Карданова</a:t>
            </a:r>
            <a:r>
              <a:rPr lang="ru-RU" sz="2400" b="1" dirty="0" smtClean="0">
                <a:solidFill>
                  <a:srgbClr val="FFFF00"/>
                </a:solidFill>
              </a:rPr>
              <a:t> Елена Юрьевна</a:t>
            </a:r>
          </a:p>
          <a:p>
            <a:pPr marL="457200" indent="-457200" algn="r">
              <a:lnSpc>
                <a:spcPct val="90000"/>
              </a:lnSpc>
            </a:pPr>
            <a:r>
              <a:rPr lang="ru-RU" sz="2000" dirty="0">
                <a:solidFill>
                  <a:schemeClr val="bg1"/>
                </a:solidFill>
              </a:rPr>
              <a:t>директор Центра мониторинга качества образования НИУ ВШЭ, к. ф</a:t>
            </a:r>
            <a:r>
              <a:rPr lang="ru-RU" sz="2000" dirty="0" smtClean="0">
                <a:solidFill>
                  <a:schemeClr val="bg1"/>
                </a:solidFill>
              </a:rPr>
              <a:t>.- м</a:t>
            </a:r>
            <a:r>
              <a:rPr lang="ru-RU" sz="2000" dirty="0">
                <a:solidFill>
                  <a:schemeClr val="bg1"/>
                </a:solidFill>
              </a:rPr>
              <a:t>. н.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626" y="4677907"/>
            <a:ext cx="884928" cy="48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2" y="267495"/>
            <a:ext cx="696482" cy="57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766" y="4755894"/>
            <a:ext cx="1553210" cy="360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Изображение 2" descr="Снимок экрана 2014-03-23 в 1.10.09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0" y="4656351"/>
            <a:ext cx="507401" cy="503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http://www.ipips.org/_/rsrc/1350650977760/contributors/cem-logo-fb.png?height=200&amp;width=20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369" y="4669144"/>
            <a:ext cx="494241" cy="4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0" y="4669145"/>
            <a:ext cx="725312" cy="47747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74" y="4696896"/>
            <a:ext cx="527370" cy="43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23825"/>
            <a:ext cx="8496300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Подходы </a:t>
            </a:r>
            <a:r>
              <a:rPr lang="ru-RU" sz="3200" dirty="0">
                <a:solidFill>
                  <a:schemeClr val="bg1"/>
                </a:solidFill>
              </a:rPr>
              <a:t>к интерпретации результатов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954" y="1092845"/>
            <a:ext cx="9071992" cy="4158699"/>
          </a:xfrm>
          <a:prstGeom prst="rect">
            <a:avLst/>
          </a:prstGeom>
        </p:spPr>
        <p:txBody>
          <a:bodyPr/>
          <a:lstStyle/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000" kern="0" dirty="0">
              <a:latin typeface="+mn-lt"/>
              <a:cs typeface="+mn-cs"/>
            </a:endParaRPr>
          </a:p>
        </p:txBody>
      </p:sp>
      <p:pic>
        <p:nvPicPr>
          <p:cNvPr id="5" name="Picture 4" descr="E:\rtc_prezent_png\rtc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1508" y="190046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Снимок экрана 2014-03-23 в 1.10.0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7158" y="1000115"/>
            <a:ext cx="82153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85720" y="1214428"/>
            <a:ext cx="83582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3538">
              <a:buNone/>
            </a:pPr>
            <a:r>
              <a:rPr lang="ru-RU" sz="1100" dirty="0" smtClean="0"/>
              <a:t>	</a:t>
            </a:r>
            <a:endParaRPr lang="ru-RU" sz="1100" dirty="0"/>
          </a:p>
        </p:txBody>
      </p:sp>
      <p:sp>
        <p:nvSpPr>
          <p:cNvPr id="11" name="Rectangle 10"/>
          <p:cNvSpPr/>
          <p:nvPr/>
        </p:nvSpPr>
        <p:spPr>
          <a:xfrm>
            <a:off x="2915816" y="1341158"/>
            <a:ext cx="6179130" cy="35394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69875" indent="-269875">
              <a:buFont typeface="Calibri" panose="020F0502020204030204" pitchFamily="34" charset="0"/>
              <a:buChar char="‒"/>
            </a:pPr>
            <a:r>
              <a:rPr lang="ru-RU" sz="2000" b="1" i="1" dirty="0" smtClean="0"/>
              <a:t> </a:t>
            </a:r>
            <a:r>
              <a:rPr lang="ru-RU" sz="2000" b="1" i="1" dirty="0" smtClean="0">
                <a:solidFill>
                  <a:srgbClr val="0079C2"/>
                </a:solidFill>
              </a:rPr>
              <a:t>Нормативно-ориентированный </a:t>
            </a:r>
            <a:r>
              <a:rPr lang="en-US" sz="2000" b="1" i="1" dirty="0" smtClean="0">
                <a:solidFill>
                  <a:srgbClr val="0079C2"/>
                </a:solidFill>
              </a:rPr>
              <a:t> </a:t>
            </a:r>
          </a:p>
          <a:p>
            <a:pPr marL="539750">
              <a:spcAft>
                <a:spcPts val="1200"/>
              </a:spcAft>
              <a:buNone/>
            </a:pPr>
            <a:r>
              <a:rPr lang="ru-RU" dirty="0" smtClean="0"/>
              <a:t>Результат отдельного участника интерпретируется в  зависимости от достижений всей совокупности участников тестирования</a:t>
            </a:r>
          </a:p>
          <a:p>
            <a:pPr marL="269875" indent="-269875">
              <a:buFont typeface="Calibri" panose="020F0502020204030204" pitchFamily="34" charset="0"/>
              <a:buChar char="‒"/>
            </a:pPr>
            <a:r>
              <a:rPr lang="ru-RU" sz="2000" b="1" i="1" dirty="0" smtClean="0">
                <a:solidFill>
                  <a:srgbClr val="0079C2"/>
                </a:solidFill>
              </a:rPr>
              <a:t>Индивидуально–ориентированный </a:t>
            </a:r>
            <a:endParaRPr lang="ru-RU" sz="2000" b="1" i="1" dirty="0">
              <a:solidFill>
                <a:srgbClr val="0079C2"/>
              </a:solidFill>
            </a:endParaRPr>
          </a:p>
          <a:p>
            <a:pPr marL="446088">
              <a:spcAft>
                <a:spcPts val="1200"/>
              </a:spcAft>
              <a:buNone/>
            </a:pPr>
            <a:r>
              <a:rPr lang="ru-RU" dirty="0" smtClean="0"/>
              <a:t>Оценивается </a:t>
            </a:r>
            <a:r>
              <a:rPr lang="ru-RU" dirty="0" smtClean="0"/>
              <a:t>степень прогресса конкретного учащегося за   определенный промежуток времени</a:t>
            </a:r>
          </a:p>
          <a:p>
            <a:pPr marL="269875" indent="-269875">
              <a:buFont typeface="Calibri" panose="020F0502020204030204" pitchFamily="34" charset="0"/>
              <a:buChar char="‒"/>
            </a:pPr>
            <a:r>
              <a:rPr lang="ru-RU" sz="2000" b="1" i="1" dirty="0" err="1" smtClean="0">
                <a:solidFill>
                  <a:srgbClr val="0079C2"/>
                </a:solidFill>
              </a:rPr>
              <a:t>Критериально</a:t>
            </a:r>
            <a:r>
              <a:rPr lang="ru-RU" sz="2000" b="1" i="1" dirty="0" smtClean="0">
                <a:solidFill>
                  <a:srgbClr val="0079C2"/>
                </a:solidFill>
              </a:rPr>
              <a:t>-ориентированный</a:t>
            </a:r>
            <a:r>
              <a:rPr lang="en-US" sz="2000" i="1" dirty="0" smtClean="0">
                <a:solidFill>
                  <a:srgbClr val="0079C2"/>
                </a:solidFill>
              </a:rPr>
              <a:t> </a:t>
            </a:r>
            <a:endParaRPr lang="en-US" sz="2000" i="1" dirty="0">
              <a:solidFill>
                <a:srgbClr val="0079C2"/>
              </a:solidFill>
            </a:endParaRPr>
          </a:p>
          <a:p>
            <a:pPr marL="446088">
              <a:buNone/>
            </a:pPr>
            <a:r>
              <a:rPr lang="ru-RU" dirty="0" smtClean="0"/>
              <a:t>На </a:t>
            </a:r>
            <a:r>
              <a:rPr lang="ru-RU" dirty="0"/>
              <a:t>основании положения  участника на шкале и пороговых значений делается вывод о</a:t>
            </a:r>
            <a:r>
              <a:rPr lang="en-US" dirty="0"/>
              <a:t> </a:t>
            </a:r>
            <a:r>
              <a:rPr lang="ru-RU" dirty="0"/>
              <a:t>качественном уровне, на котором находится </a:t>
            </a:r>
            <a:r>
              <a:rPr lang="ru-RU" dirty="0" smtClean="0"/>
              <a:t>участник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1" y="1157288"/>
            <a:ext cx="2935416" cy="386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62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23825"/>
            <a:ext cx="8797925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Развитие навыков чтения: прогресс за год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(иллюстративные данные – не являются полностью репрезентативными)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954" y="1092845"/>
            <a:ext cx="9071992" cy="4158699"/>
          </a:xfrm>
          <a:prstGeom prst="rect">
            <a:avLst/>
          </a:prstGeom>
        </p:spPr>
        <p:txBody>
          <a:bodyPr/>
          <a:lstStyle/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000" kern="0" dirty="0">
              <a:latin typeface="+mn-lt"/>
              <a:cs typeface="+mn-cs"/>
            </a:endParaRPr>
          </a:p>
        </p:txBody>
      </p:sp>
      <p:pic>
        <p:nvPicPr>
          <p:cNvPr id="5" name="Picture 4" descr="E:\rtc_prezent_png\rtc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1508" y="190046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Снимок экрана 2014-03-23 в 1.10.0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7158" y="1000115"/>
            <a:ext cx="82153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85720" y="1214428"/>
            <a:ext cx="83582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3538">
              <a:buNone/>
            </a:pPr>
            <a:r>
              <a:rPr lang="ru-RU" sz="1100" dirty="0" smtClean="0"/>
              <a:t>	</a:t>
            </a:r>
            <a:endParaRPr lang="ru-RU" sz="1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157288"/>
            <a:ext cx="7960397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71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38113"/>
            <a:ext cx="8496300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Адаптация </a:t>
            </a:r>
            <a:r>
              <a:rPr lang="en-US" sz="3200" dirty="0" smtClean="0">
                <a:solidFill>
                  <a:schemeClr val="bg1"/>
                </a:solidFill>
              </a:rPr>
              <a:t>iPIPS </a:t>
            </a:r>
            <a:r>
              <a:rPr lang="ru-RU" sz="3200" dirty="0" smtClean="0">
                <a:solidFill>
                  <a:schemeClr val="bg1"/>
                </a:solidFill>
              </a:rPr>
              <a:t>в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России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954" y="1092845"/>
            <a:ext cx="9071992" cy="4158699"/>
          </a:xfrm>
          <a:prstGeom prst="rect">
            <a:avLst/>
          </a:prstGeom>
        </p:spPr>
        <p:txBody>
          <a:bodyPr/>
          <a:lstStyle/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000" kern="0" dirty="0">
              <a:latin typeface="+mn-lt"/>
              <a:cs typeface="+mn-cs"/>
            </a:endParaRPr>
          </a:p>
        </p:txBody>
      </p:sp>
      <p:pic>
        <p:nvPicPr>
          <p:cNvPr id="5" name="Picture 4" descr="E:\rtc_prezent_png\rtc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1508" y="190046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Снимок экрана 2014-03-23 в 1.10.0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7158" y="1000115"/>
            <a:ext cx="82153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85720" y="1214428"/>
            <a:ext cx="83582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3538">
              <a:buNone/>
            </a:pPr>
            <a:r>
              <a:rPr lang="ru-RU" sz="1100" dirty="0" smtClean="0"/>
              <a:t>	</a:t>
            </a:r>
            <a:endParaRPr lang="ru-RU" sz="1100" dirty="0"/>
          </a:p>
        </p:txBody>
      </p:sp>
      <p:sp>
        <p:nvSpPr>
          <p:cNvPr id="10" name="Rectangle 9"/>
          <p:cNvSpPr/>
          <p:nvPr/>
        </p:nvSpPr>
        <p:spPr>
          <a:xfrm>
            <a:off x="22954" y="1131590"/>
            <a:ext cx="907199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alibri" panose="020F0502020204030204" pitchFamily="34" charset="0"/>
              <a:buChar char="‒"/>
            </a:pPr>
            <a:r>
              <a:rPr lang="ru-RU" sz="2000" dirty="0" smtClean="0"/>
              <a:t>Разработка </a:t>
            </a:r>
            <a:r>
              <a:rPr lang="ru-RU" sz="2000" dirty="0" smtClean="0"/>
              <a:t>русскоязычной версии инструмента </a:t>
            </a:r>
            <a:r>
              <a:rPr lang="en-US" sz="2000" dirty="0" err="1" smtClean="0"/>
              <a:t>iPIPS</a:t>
            </a:r>
            <a:endParaRPr lang="ru-RU" sz="2000" dirty="0" smtClean="0"/>
          </a:p>
          <a:p>
            <a:pPr marL="285750" indent="-285750">
              <a:buFont typeface="Calibri" panose="020F0502020204030204" pitchFamily="34" charset="0"/>
              <a:buChar char="‒"/>
            </a:pPr>
            <a:r>
              <a:rPr lang="ru-RU" sz="2000" dirty="0" smtClean="0"/>
              <a:t>Разработка </a:t>
            </a:r>
            <a:r>
              <a:rPr lang="ru-RU" sz="2000" dirty="0" smtClean="0"/>
              <a:t>процедур и проведение двух циклов измерения (опроса детей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 smtClean="0"/>
              <a:t>сбора контекстных данных): в начале учебного года (стартовая диагностика) и в конце (прогресс в течение первого учебного года) </a:t>
            </a:r>
            <a:endParaRPr lang="ru-RU" sz="2000" dirty="0" smtClean="0"/>
          </a:p>
          <a:p>
            <a:pPr marL="285750" indent="-285750">
              <a:buFont typeface="Calibri" panose="020F0502020204030204" pitchFamily="34" charset="0"/>
              <a:buChar char="‒"/>
            </a:pPr>
            <a:r>
              <a:rPr lang="ru-RU" sz="2000" dirty="0" smtClean="0"/>
              <a:t>Проведение </a:t>
            </a:r>
            <a:r>
              <a:rPr lang="ru-RU" sz="2000" dirty="0" smtClean="0"/>
              <a:t>исследований по адаптации инструмента в России,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включая </a:t>
            </a:r>
            <a:r>
              <a:rPr lang="ru-RU" sz="2000" dirty="0" smtClean="0"/>
              <a:t>проведение психометрического анализа характеристик заданий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 smtClean="0"/>
              <a:t>сравнении с международной базой </a:t>
            </a:r>
            <a:r>
              <a:rPr lang="en-US" sz="2000" dirty="0" err="1" smtClean="0"/>
              <a:t>iPIPS</a:t>
            </a:r>
            <a:endParaRPr lang="ru-RU" sz="2000" dirty="0" smtClean="0"/>
          </a:p>
          <a:p>
            <a:pPr marL="285750" indent="-285750">
              <a:buFont typeface="Calibri" panose="020F0502020204030204" pitchFamily="34" charset="0"/>
              <a:buChar char="‒"/>
            </a:pPr>
            <a:r>
              <a:rPr lang="ru-RU" sz="2000" dirty="0" err="1" smtClean="0"/>
              <a:t>Валидизация</a:t>
            </a:r>
            <a:r>
              <a:rPr lang="ru-RU" sz="2000" dirty="0" smtClean="0"/>
              <a:t> </a:t>
            </a:r>
            <a:r>
              <a:rPr lang="ru-RU" sz="2000" dirty="0" smtClean="0"/>
              <a:t>русскоязычной версии инструмента </a:t>
            </a:r>
            <a:r>
              <a:rPr lang="en-US" sz="2000" dirty="0" err="1" smtClean="0"/>
              <a:t>iPIPS</a:t>
            </a:r>
            <a:endParaRPr lang="ru-RU" sz="2000" dirty="0" smtClean="0"/>
          </a:p>
          <a:p>
            <a:pPr marL="285750" indent="-285750">
              <a:buFont typeface="Calibri" panose="020F0502020204030204" pitchFamily="34" charset="0"/>
              <a:buChar char="‒"/>
            </a:pPr>
            <a:r>
              <a:rPr lang="ru-RU" sz="2000" dirty="0" smtClean="0"/>
              <a:t>Разработка </a:t>
            </a:r>
            <a:r>
              <a:rPr lang="ru-RU" sz="2000" dirty="0" smtClean="0"/>
              <a:t>методики оценивания детей и построения единой шкалы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для </a:t>
            </a:r>
            <a:r>
              <a:rPr lang="ru-RU" sz="2000" dirty="0" smtClean="0"/>
              <a:t>двух циклов, совместимой с международной </a:t>
            </a:r>
            <a:r>
              <a:rPr lang="ru-RU" sz="2000" dirty="0" smtClean="0"/>
              <a:t>шкалой</a:t>
            </a:r>
          </a:p>
          <a:p>
            <a:pPr marL="285750" indent="-285750">
              <a:buFont typeface="Calibri" panose="020F0502020204030204" pitchFamily="34" charset="0"/>
              <a:buChar char="‒"/>
            </a:pPr>
            <a:r>
              <a:rPr lang="ru-RU" sz="2000" dirty="0" smtClean="0"/>
              <a:t>Проведение </a:t>
            </a:r>
            <a:r>
              <a:rPr lang="ru-RU" sz="2000" dirty="0" smtClean="0"/>
              <a:t>первичного анализа данных</a:t>
            </a:r>
          </a:p>
          <a:p>
            <a:endParaRPr lang="ru-RU" sz="1000" dirty="0" smtClean="0"/>
          </a:p>
          <a:p>
            <a:pPr marL="0" indent="0">
              <a:buNone/>
            </a:pPr>
            <a:r>
              <a:rPr lang="ru-RU" sz="1400" dirty="0" smtClean="0">
                <a:solidFill>
                  <a:schemeClr val="tx2"/>
                </a:solidFill>
              </a:rPr>
              <a:t>По договору с университетом Дарема Центр мониторинга качества образования Института образования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2"/>
                </a:solidFill>
              </a:rPr>
              <a:t>НИУ ВШЭ проводит весь цикл работ по адаптации  и валидизации инструмента </a:t>
            </a:r>
            <a:r>
              <a:rPr lang="en-US" sz="1400" dirty="0" smtClean="0">
                <a:solidFill>
                  <a:schemeClr val="tx2"/>
                </a:solidFill>
              </a:rPr>
              <a:t>iPIPS</a:t>
            </a:r>
            <a:r>
              <a:rPr lang="ru-RU" sz="1400" dirty="0" smtClean="0">
                <a:solidFill>
                  <a:schemeClr val="tx2"/>
                </a:solidFill>
              </a:rPr>
              <a:t> в РФ. </a:t>
            </a:r>
            <a:endParaRPr lang="ru-RU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2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23825"/>
            <a:ext cx="8496300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Структура </a:t>
            </a:r>
            <a:r>
              <a:rPr lang="en-US" sz="3200" dirty="0" smtClean="0">
                <a:solidFill>
                  <a:schemeClr val="bg1"/>
                </a:solidFill>
              </a:rPr>
              <a:t>iPIPS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954" y="1092845"/>
            <a:ext cx="9071992" cy="4158699"/>
          </a:xfrm>
          <a:prstGeom prst="rect">
            <a:avLst/>
          </a:prstGeom>
        </p:spPr>
        <p:txBody>
          <a:bodyPr/>
          <a:lstStyle/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000" kern="0" dirty="0">
              <a:latin typeface="+mn-lt"/>
              <a:cs typeface="+mn-cs"/>
            </a:endParaRPr>
          </a:p>
        </p:txBody>
      </p:sp>
      <p:pic>
        <p:nvPicPr>
          <p:cNvPr id="5" name="Picture 4" descr="E:\rtc_prezent_png\rtc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1508" y="190046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Снимок экрана 2014-03-23 в 1.10.0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7158" y="1000115"/>
            <a:ext cx="82153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85720" y="1214428"/>
            <a:ext cx="83582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3538">
              <a:buNone/>
            </a:pPr>
            <a:r>
              <a:rPr lang="ru-RU" sz="1100" dirty="0" smtClean="0"/>
              <a:t>	</a:t>
            </a:r>
            <a:endParaRPr lang="ru-RU" sz="1100" dirty="0"/>
          </a:p>
        </p:txBody>
      </p:sp>
      <p:sp>
        <p:nvSpPr>
          <p:cNvPr id="11" name="Rectangle 10"/>
          <p:cNvSpPr/>
          <p:nvPr/>
        </p:nvSpPr>
        <p:spPr>
          <a:xfrm>
            <a:off x="214282" y="1285866"/>
            <a:ext cx="518433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alibri" panose="020F0502020204030204" pitchFamily="34" charset="0"/>
              <a:buChar char="‒"/>
              <a:tabLst>
                <a:tab pos="7081838" algn="l"/>
              </a:tabLst>
            </a:pPr>
            <a:r>
              <a:rPr lang="ru-RU" sz="2400" dirty="0" smtClean="0"/>
              <a:t>Буклет с заданиями для детей (вербальная часть, математика, отношения)</a:t>
            </a:r>
          </a:p>
          <a:p>
            <a:pPr marL="342900" indent="-342900">
              <a:buFont typeface="Calibri" panose="020F0502020204030204" pitchFamily="34" charset="0"/>
              <a:buChar char="‒"/>
            </a:pPr>
            <a:r>
              <a:rPr lang="ru-RU" sz="2400" dirty="0" smtClean="0"/>
              <a:t>Анкета </a:t>
            </a:r>
            <a:r>
              <a:rPr lang="ru-RU" sz="2400" dirty="0" smtClean="0"/>
              <a:t>для родителей</a:t>
            </a:r>
          </a:p>
          <a:p>
            <a:pPr marL="342900" indent="-342900">
              <a:spcAft>
                <a:spcPts val="1200"/>
              </a:spcAft>
              <a:buFont typeface="Calibri" panose="020F0502020204030204" pitchFamily="34" charset="0"/>
              <a:buChar char="‒"/>
            </a:pPr>
            <a:r>
              <a:rPr lang="ru-RU" sz="2400" dirty="0" smtClean="0"/>
              <a:t>Опросники </a:t>
            </a:r>
            <a:r>
              <a:rPr lang="ru-RU" sz="2400" dirty="0" smtClean="0"/>
              <a:t>для учителя:</a:t>
            </a:r>
          </a:p>
          <a:p>
            <a:pPr marL="628650" lvl="1" indent="-269875">
              <a:buFont typeface="Wingdings" panose="05000000000000000000" pitchFamily="2" charset="2"/>
              <a:buChar char="§"/>
            </a:pPr>
            <a:r>
              <a:rPr lang="ru-RU" sz="2000" dirty="0" smtClean="0"/>
              <a:t>Анкета </a:t>
            </a:r>
            <a:r>
              <a:rPr lang="ru-RU" sz="2000" dirty="0" smtClean="0"/>
              <a:t>социального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 smtClean="0"/>
              <a:t>эмоционального развития ребенка</a:t>
            </a:r>
          </a:p>
          <a:p>
            <a:pPr marL="628650" lvl="1" indent="-269875">
              <a:buFont typeface="Wingdings" panose="05000000000000000000" pitchFamily="2" charset="2"/>
              <a:buChar char="§"/>
            </a:pPr>
            <a:r>
              <a:rPr lang="ru-RU" sz="2000" dirty="0" smtClean="0"/>
              <a:t>Анкета </a:t>
            </a:r>
            <a:r>
              <a:rPr lang="ru-RU" sz="2000" dirty="0" smtClean="0"/>
              <a:t>учителя</a:t>
            </a:r>
            <a:endParaRPr lang="ru-RU" sz="2000" dirty="0"/>
          </a:p>
        </p:txBody>
      </p:sp>
      <p:pic>
        <p:nvPicPr>
          <p:cNvPr id="13" name="Picture 2" descr="C:\Users\ekardanova\Desktop\буклетик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592" y="-13877"/>
            <a:ext cx="3672408" cy="515737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62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-14288" y="138468"/>
            <a:ext cx="8105775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Структура буклета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954" y="1092845"/>
            <a:ext cx="9071992" cy="4158699"/>
          </a:xfrm>
          <a:prstGeom prst="rect">
            <a:avLst/>
          </a:prstGeom>
        </p:spPr>
        <p:txBody>
          <a:bodyPr/>
          <a:lstStyle/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000" kern="0" dirty="0">
              <a:latin typeface="+mn-lt"/>
              <a:cs typeface="+mn-cs"/>
            </a:endParaRPr>
          </a:p>
        </p:txBody>
      </p:sp>
      <p:pic>
        <p:nvPicPr>
          <p:cNvPr id="5" name="Picture 4" descr="E:\rtc_prezent_png\rtc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1508" y="190046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Снимок экрана 2014-03-23 в 1.10.0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7158" y="1000115"/>
            <a:ext cx="82153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85720" y="1214428"/>
            <a:ext cx="83582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3538">
              <a:buNone/>
            </a:pPr>
            <a:r>
              <a:rPr lang="ru-RU" sz="1100" dirty="0" smtClean="0"/>
              <a:t>	</a:t>
            </a:r>
            <a:endParaRPr lang="ru-RU" sz="1100" dirty="0"/>
          </a:p>
        </p:txBody>
      </p:sp>
      <p:sp>
        <p:nvSpPr>
          <p:cNvPr id="10" name="Rectangle 9"/>
          <p:cNvSpPr/>
          <p:nvPr/>
        </p:nvSpPr>
        <p:spPr>
          <a:xfrm>
            <a:off x="4214810" y="1285866"/>
            <a:ext cx="428628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ru-RU" sz="1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510667" y="1785835"/>
            <a:ext cx="392909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alibri" panose="020F0502020204030204" pitchFamily="34" charset="0"/>
              <a:buChar char="‒"/>
            </a:pPr>
            <a:r>
              <a:rPr lang="ru-RU" sz="2000" b="1" dirty="0" smtClean="0">
                <a:cs typeface="Times New Roman" panose="02020603050405020304" pitchFamily="18" charset="0"/>
              </a:rPr>
              <a:t>Словарный запас</a:t>
            </a:r>
            <a:endParaRPr lang="ru-RU" sz="2000" dirty="0" smtClean="0">
              <a:cs typeface="Times New Roman" panose="02020603050405020304" pitchFamily="18" charset="0"/>
            </a:endParaRPr>
          </a:p>
          <a:p>
            <a:pPr marL="342900" indent="-342900">
              <a:buFont typeface="Calibri" panose="020F0502020204030204" pitchFamily="34" charset="0"/>
              <a:buChar char="‒"/>
            </a:pPr>
            <a:r>
              <a:rPr lang="ru-RU" sz="2000" b="1" dirty="0" smtClean="0">
                <a:cs typeface="Times New Roman" panose="02020603050405020304" pitchFamily="18" charset="0"/>
              </a:rPr>
              <a:t>Идеи о чтении: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cs typeface="Times New Roman" panose="02020603050405020304" pitchFamily="18" charset="0"/>
              </a:rPr>
              <a:t>Структура текста</a:t>
            </a:r>
          </a:p>
          <a:p>
            <a:pPr marL="342900" indent="-342900">
              <a:buFont typeface="Calibri" panose="020F0502020204030204" pitchFamily="34" charset="0"/>
              <a:buChar char="‒"/>
            </a:pPr>
            <a:r>
              <a:rPr lang="ru-RU" sz="2000" b="1" dirty="0" smtClean="0">
                <a:cs typeface="Times New Roman" panose="02020603050405020304" pitchFamily="18" charset="0"/>
              </a:rPr>
              <a:t>Повторение слов</a:t>
            </a:r>
          </a:p>
          <a:p>
            <a:pPr marL="342900" indent="-342900">
              <a:buFont typeface="Calibri" panose="020F0502020204030204" pitchFamily="34" charset="0"/>
              <a:buChar char="‒"/>
            </a:pPr>
            <a:r>
              <a:rPr lang="ru-RU" sz="2000" b="1" dirty="0" smtClean="0">
                <a:cs typeface="Times New Roman" panose="02020603050405020304" pitchFamily="18" charset="0"/>
              </a:rPr>
              <a:t>Рифмование слов</a:t>
            </a:r>
          </a:p>
          <a:p>
            <a:pPr marL="342900" indent="-342900">
              <a:buFont typeface="Calibri" panose="020F0502020204030204" pitchFamily="34" charset="0"/>
              <a:buChar char="‒"/>
            </a:pPr>
            <a:r>
              <a:rPr lang="ru-RU" sz="2000" b="1" dirty="0" smtClean="0">
                <a:cs typeface="Times New Roman" panose="02020603050405020304" pitchFamily="18" charset="0"/>
              </a:rPr>
              <a:t>Буквы</a:t>
            </a:r>
          </a:p>
          <a:p>
            <a:pPr marL="342900" indent="-342900">
              <a:buFont typeface="Calibri" panose="020F0502020204030204" pitchFamily="34" charset="0"/>
              <a:buChar char="‒"/>
            </a:pPr>
            <a:r>
              <a:rPr lang="ru-RU" sz="2000" b="1" dirty="0" smtClean="0">
                <a:cs typeface="Times New Roman" panose="02020603050405020304" pitchFamily="18" charset="0"/>
              </a:rPr>
              <a:t>Слова</a:t>
            </a:r>
          </a:p>
          <a:p>
            <a:pPr marL="342900" indent="-342900">
              <a:buFont typeface="Calibri" panose="020F0502020204030204" pitchFamily="34" charset="0"/>
              <a:buChar char="‒"/>
            </a:pPr>
            <a:r>
              <a:rPr lang="ru-RU" sz="2000" b="1" dirty="0" smtClean="0">
                <a:cs typeface="Times New Roman" panose="02020603050405020304" pitchFamily="18" charset="0"/>
              </a:rPr>
              <a:t>Чтение коротких историй и предложений</a:t>
            </a:r>
          </a:p>
          <a:p>
            <a:pPr marL="342900" indent="-342900">
              <a:buFont typeface="Calibri" panose="020F0502020204030204" pitchFamily="34" charset="0"/>
              <a:buChar char="‒"/>
            </a:pPr>
            <a:r>
              <a:rPr lang="ru-RU" sz="2000" b="1" dirty="0" smtClean="0">
                <a:cs typeface="Times New Roman" panose="02020603050405020304" pitchFamily="18" charset="0"/>
              </a:rPr>
              <a:t>Понимание текста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43504" y="1851670"/>
            <a:ext cx="39514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alibri" panose="020F0502020204030204" pitchFamily="34" charset="0"/>
              <a:buChar char="‒"/>
            </a:pPr>
            <a:r>
              <a:rPr lang="ru-RU" sz="2000" b="1" dirty="0" smtClean="0">
                <a:cs typeface="Times New Roman" panose="02020603050405020304" pitchFamily="18" charset="0"/>
              </a:rPr>
              <a:t>Простой счет</a:t>
            </a:r>
          </a:p>
          <a:p>
            <a:pPr marL="342900" indent="-342900">
              <a:buFont typeface="Calibri" panose="020F0502020204030204" pitchFamily="34" charset="0"/>
              <a:buChar char="‒"/>
            </a:pPr>
            <a:r>
              <a:rPr lang="ru-RU" sz="2000" b="1" dirty="0" smtClean="0">
                <a:cs typeface="Times New Roman" panose="02020603050405020304" pitchFamily="18" charset="0"/>
              </a:rPr>
              <a:t>Простое </a:t>
            </a:r>
            <a:r>
              <a:rPr lang="ru-RU" sz="2000" b="1" dirty="0" smtClean="0">
                <a:cs typeface="Times New Roman" panose="02020603050405020304" pitchFamily="18" charset="0"/>
              </a:rPr>
              <a:t>сложение </a:t>
            </a:r>
            <a:r>
              <a:rPr lang="ru-RU" sz="2000" b="1" dirty="0" smtClean="0"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cs typeface="Times New Roman" panose="02020603050405020304" pitchFamily="18" charset="0"/>
              </a:rPr>
            </a:br>
            <a:r>
              <a:rPr lang="ru-RU" sz="2000" b="1" dirty="0" smtClean="0">
                <a:cs typeface="Times New Roman" panose="02020603050405020304" pitchFamily="18" charset="0"/>
              </a:rPr>
              <a:t>и  </a:t>
            </a:r>
            <a:r>
              <a:rPr lang="ru-RU" sz="2000" b="1" dirty="0" smtClean="0">
                <a:cs typeface="Times New Roman" panose="02020603050405020304" pitchFamily="18" charset="0"/>
              </a:rPr>
              <a:t>вычитание</a:t>
            </a:r>
          </a:p>
          <a:p>
            <a:pPr marL="342900" indent="-342900">
              <a:buFont typeface="Calibri" panose="020F0502020204030204" pitchFamily="34" charset="0"/>
              <a:buChar char="‒"/>
            </a:pPr>
            <a:r>
              <a:rPr lang="ru-RU" sz="2000" b="1" dirty="0" smtClean="0">
                <a:cs typeface="Times New Roman" panose="02020603050405020304" pitchFamily="18" charset="0"/>
              </a:rPr>
              <a:t>Цифры</a:t>
            </a:r>
          </a:p>
          <a:p>
            <a:pPr marL="342900" indent="-342900">
              <a:buFont typeface="Calibri" panose="020F0502020204030204" pitchFamily="34" charset="0"/>
              <a:buChar char="‒"/>
            </a:pPr>
            <a:r>
              <a:rPr lang="ru-RU" sz="2000" b="1" dirty="0" smtClean="0">
                <a:cs typeface="Times New Roman" panose="02020603050405020304" pitchFamily="18" charset="0"/>
              </a:rPr>
              <a:t>Задачи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0036" y="1357304"/>
            <a:ext cx="47237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alibri" panose="020F0502020204030204" pitchFamily="34" charset="0"/>
              <a:buChar char="‒"/>
            </a:pPr>
            <a:r>
              <a:rPr lang="ru-RU" sz="2000" b="1" dirty="0" smtClean="0">
                <a:cs typeface="Times New Roman" panose="02020603050405020304" pitchFamily="18" charset="0"/>
              </a:rPr>
              <a:t>Письмо</a:t>
            </a:r>
            <a:endParaRPr lang="ru-RU" sz="2000" b="1" dirty="0"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43504" y="3864412"/>
            <a:ext cx="2286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alibri" panose="020F0502020204030204" pitchFamily="34" charset="0"/>
              <a:buChar char="‒"/>
            </a:pPr>
            <a:r>
              <a:rPr lang="ru-RU" sz="2000" b="1" dirty="0" smtClean="0">
                <a:cs typeface="Times New Roman" panose="02020603050405020304" pitchFamily="18" charset="0"/>
              </a:rPr>
              <a:t>Отношения</a:t>
            </a:r>
            <a:endParaRPr lang="ru-RU" sz="20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62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" t="3412" r="1020" b="8435"/>
          <a:stretch/>
        </p:blipFill>
        <p:spPr bwMode="auto">
          <a:xfrm>
            <a:off x="182879" y="73152"/>
            <a:ext cx="3928263" cy="49816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34606" y="186455"/>
            <a:ext cx="3944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Письмо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6" name="Объект 6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6"/>
          <a:stretch/>
        </p:blipFill>
        <p:spPr bwMode="auto">
          <a:xfrm>
            <a:off x="4727574" y="1142997"/>
            <a:ext cx="3774688" cy="28440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474614" y="3876462"/>
            <a:ext cx="46693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27% детей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могут </a:t>
            </a:r>
            <a:r>
              <a:rPr lang="ru-RU" sz="2400" dirty="0" smtClean="0"/>
              <a:t>полностью верно написать своё имя, с учётом регистра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4948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23825"/>
            <a:ext cx="8496300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Узнавание слов и объектов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954" y="1092845"/>
            <a:ext cx="9071992" cy="4158699"/>
          </a:xfrm>
          <a:prstGeom prst="rect">
            <a:avLst/>
          </a:prstGeom>
        </p:spPr>
        <p:txBody>
          <a:bodyPr/>
          <a:lstStyle/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000" kern="0" dirty="0">
              <a:latin typeface="+mn-lt"/>
              <a:cs typeface="+mn-cs"/>
            </a:endParaRPr>
          </a:p>
        </p:txBody>
      </p:sp>
      <p:pic>
        <p:nvPicPr>
          <p:cNvPr id="5" name="Picture 4" descr="E:\rtc_prezent_png\rtc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1508" y="190046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Снимок экрана 2014-03-23 в 1.10.0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7158" y="1000115"/>
            <a:ext cx="82153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85720" y="1214428"/>
            <a:ext cx="83582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3538">
              <a:buNone/>
            </a:pPr>
            <a:r>
              <a:rPr lang="ru-RU" sz="1100" dirty="0" smtClean="0"/>
              <a:t>	</a:t>
            </a:r>
            <a:endParaRPr lang="ru-RU" sz="1100" dirty="0"/>
          </a:p>
        </p:txBody>
      </p:sp>
      <p:pic>
        <p:nvPicPr>
          <p:cNvPr id="11" name="Объект 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46" y="1419622"/>
            <a:ext cx="396044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94462" y="1652530"/>
            <a:ext cx="3709986" cy="283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5421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23825"/>
            <a:ext cx="8496300" cy="828675"/>
          </a:xfrm>
        </p:spPr>
        <p:txBody>
          <a:bodyPr/>
          <a:lstStyle/>
          <a:p>
            <a:pPr algn="l"/>
            <a:r>
              <a:rPr lang="ru-RU" sz="3200" dirty="0">
                <a:solidFill>
                  <a:schemeClr val="bg1"/>
                </a:solidFill>
              </a:rPr>
              <a:t>Фонологический блок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954" y="1092845"/>
            <a:ext cx="9071992" cy="4158699"/>
          </a:xfrm>
          <a:prstGeom prst="rect">
            <a:avLst/>
          </a:prstGeom>
        </p:spPr>
        <p:txBody>
          <a:bodyPr/>
          <a:lstStyle/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000" kern="0" dirty="0">
              <a:latin typeface="+mn-lt"/>
              <a:cs typeface="+mn-cs"/>
            </a:endParaRPr>
          </a:p>
        </p:txBody>
      </p:sp>
      <p:pic>
        <p:nvPicPr>
          <p:cNvPr id="5" name="Picture 4" descr="E:\rtc_prezent_png\rtc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1508" y="190046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Снимок экрана 2014-03-23 в 1.10.0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7158" y="1000115"/>
            <a:ext cx="82153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85720" y="1214428"/>
            <a:ext cx="83582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3538">
              <a:buNone/>
            </a:pPr>
            <a:r>
              <a:rPr lang="ru-RU" sz="1100" dirty="0" smtClean="0"/>
              <a:t>	</a:t>
            </a:r>
            <a:endParaRPr lang="ru-RU" sz="1100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188066" y="1204310"/>
            <a:ext cx="3754760" cy="3751064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tx1"/>
                </a:solidFill>
              </a:rPr>
              <a:t>Повторение слов </a:t>
            </a:r>
          </a:p>
          <a:p>
            <a:pPr marL="3175" lvl="1"/>
            <a:r>
              <a:rPr lang="ru-RU" sz="2400" dirty="0" smtClean="0">
                <a:solidFill>
                  <a:schemeClr val="tx1"/>
                </a:solidFill>
              </a:rPr>
              <a:t>стоп</a:t>
            </a:r>
          </a:p>
          <a:p>
            <a:pPr marL="3175" lvl="1"/>
            <a:r>
              <a:rPr lang="ru-RU" sz="2400" dirty="0" smtClean="0">
                <a:solidFill>
                  <a:schemeClr val="tx1"/>
                </a:solidFill>
              </a:rPr>
              <a:t>метла</a:t>
            </a:r>
          </a:p>
          <a:p>
            <a:pPr marL="3175" lvl="1"/>
            <a:r>
              <a:rPr lang="ru-RU" sz="2400" dirty="0" err="1" smtClean="0">
                <a:solidFill>
                  <a:schemeClr val="tx1"/>
                </a:solidFill>
              </a:rPr>
              <a:t>панец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3175" lvl="1"/>
            <a:r>
              <a:rPr lang="ru-RU" sz="2400" dirty="0" err="1" smtClean="0">
                <a:solidFill>
                  <a:schemeClr val="tx1"/>
                </a:solidFill>
              </a:rPr>
              <a:t>фриглияга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3175" lvl="1"/>
            <a:r>
              <a:rPr lang="ru-RU" sz="2400" dirty="0" err="1" smtClean="0">
                <a:solidFill>
                  <a:schemeClr val="tx1"/>
                </a:solidFill>
              </a:rPr>
              <a:t>нышление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3175" lvl="1"/>
            <a:r>
              <a:rPr lang="ru-RU" sz="2400" dirty="0" smtClean="0">
                <a:solidFill>
                  <a:schemeClr val="tx1"/>
                </a:solidFill>
              </a:rPr>
              <a:t>сопоставлять</a:t>
            </a:r>
          </a:p>
          <a:p>
            <a:pPr marL="3175" lvl="1"/>
            <a:r>
              <a:rPr lang="ru-RU" sz="2400" dirty="0" smtClean="0">
                <a:solidFill>
                  <a:schemeClr val="tx1"/>
                </a:solidFill>
              </a:rPr>
              <a:t>предприимчивый</a:t>
            </a:r>
          </a:p>
          <a:p>
            <a:pPr marL="3175" lvl="1"/>
            <a:r>
              <a:rPr lang="ru-RU" sz="2400" dirty="0" smtClean="0">
                <a:solidFill>
                  <a:schemeClr val="tx1"/>
                </a:solidFill>
              </a:rPr>
              <a:t>обсерватория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4" name="Рисунок 13" descr="C:\Users\Public\Pictures\images\RhymingWords1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5" r="11901" b="10126"/>
          <a:stretch/>
        </p:blipFill>
        <p:spPr bwMode="auto">
          <a:xfrm>
            <a:off x="4688002" y="1500180"/>
            <a:ext cx="3955964" cy="3214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655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23825"/>
            <a:ext cx="8496300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Слова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954" y="1092845"/>
            <a:ext cx="9071992" cy="4158699"/>
          </a:xfrm>
          <a:prstGeom prst="rect">
            <a:avLst/>
          </a:prstGeom>
        </p:spPr>
        <p:txBody>
          <a:bodyPr/>
          <a:lstStyle/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000" kern="0" dirty="0">
              <a:latin typeface="+mn-lt"/>
              <a:cs typeface="+mn-cs"/>
            </a:endParaRPr>
          </a:p>
        </p:txBody>
      </p:sp>
      <p:pic>
        <p:nvPicPr>
          <p:cNvPr id="5" name="Picture 4" descr="E:\rtc_prezent_png\rtc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1508" y="190046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Снимок экрана 2014-03-23 в 1.10.0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7158" y="1000115"/>
            <a:ext cx="82153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85720" y="1214428"/>
            <a:ext cx="83582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3538">
              <a:buNone/>
            </a:pPr>
            <a:r>
              <a:rPr lang="ru-RU" sz="1100" dirty="0" smtClean="0"/>
              <a:t>	</a:t>
            </a:r>
            <a:endParaRPr lang="ru-RU" sz="1100" dirty="0"/>
          </a:p>
        </p:txBody>
      </p:sp>
      <p:pic>
        <p:nvPicPr>
          <p:cNvPr id="11" name="Объект 3" descr="C:\Users\Public\Pictures\images\Words1.jpg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3758" r="17220" b="51900"/>
          <a:stretch/>
        </p:blipFill>
        <p:spPr bwMode="auto">
          <a:xfrm>
            <a:off x="1553134" y="1307892"/>
            <a:ext cx="5602722" cy="35262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040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Public\Pictures\images\Story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5" t="3615" b="2629"/>
          <a:stretch/>
        </p:blipFill>
        <p:spPr bwMode="auto">
          <a:xfrm>
            <a:off x="80683" y="309284"/>
            <a:ext cx="3356014" cy="46526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687019" y="53141"/>
            <a:ext cx="36043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Чтение: 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короткая история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4619" y="1119726"/>
            <a:ext cx="4014203" cy="303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54772" y="4255124"/>
            <a:ext cx="385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Все слова прочитаны правильно: 31%</a:t>
            </a:r>
          </a:p>
          <a:p>
            <a:r>
              <a:rPr lang="ru-RU" dirty="0" smtClean="0"/>
              <a:t>Ни одного слова не прочитано: 17%</a:t>
            </a:r>
          </a:p>
        </p:txBody>
      </p:sp>
    </p:spTree>
    <p:extLst>
      <p:ext uri="{BB962C8B-B14F-4D97-AF65-F5344CB8AC3E}">
        <p14:creationId xmlns:p14="http://schemas.microsoft.com/office/powerpoint/2010/main" val="247237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23825"/>
            <a:ext cx="8496300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Цель проекта </a:t>
            </a:r>
            <a:r>
              <a:rPr lang="en-US" sz="3200" dirty="0" smtClean="0">
                <a:solidFill>
                  <a:schemeClr val="bg1"/>
                </a:solidFill>
              </a:rPr>
              <a:t>iPIPS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954" y="1092845"/>
            <a:ext cx="9071992" cy="4158699"/>
          </a:xfrm>
          <a:prstGeom prst="rect">
            <a:avLst/>
          </a:prstGeom>
        </p:spPr>
        <p:txBody>
          <a:bodyPr/>
          <a:lstStyle/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000" kern="0" dirty="0">
              <a:latin typeface="+mn-lt"/>
              <a:cs typeface="+mn-cs"/>
            </a:endParaRPr>
          </a:p>
        </p:txBody>
      </p:sp>
      <p:pic>
        <p:nvPicPr>
          <p:cNvPr id="5" name="Picture 4" descr="E:\rtc_prezent_png\rtc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1508" y="190046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Снимок экрана 2014-03-23 в 1.10.0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512" y="1468978"/>
            <a:ext cx="50405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C</a:t>
            </a:r>
            <a:r>
              <a:rPr lang="ru-RU" sz="2400" dirty="0" smtClean="0"/>
              <a:t>тартовая диагностика на входе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в </a:t>
            </a:r>
            <a:r>
              <a:rPr lang="ru-RU" sz="2400" dirty="0" smtClean="0"/>
              <a:t>систему образования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(</a:t>
            </a:r>
            <a:r>
              <a:rPr lang="ru-RU" sz="2400" dirty="0" smtClean="0"/>
              <a:t>оценивание готовности ребенка к обучению </a:t>
            </a:r>
            <a:r>
              <a:rPr lang="ru-RU" sz="2400" dirty="0" smtClean="0"/>
              <a:t>в </a:t>
            </a:r>
            <a:r>
              <a:rPr lang="ru-RU" sz="2400" dirty="0" smtClean="0"/>
              <a:t>школе и выявление его индивидуальных особенностей)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и </a:t>
            </a:r>
            <a:r>
              <a:rPr lang="en-US" sz="2400" dirty="0" smtClean="0"/>
              <a:t>оценивание индивидуального прогресса </a:t>
            </a:r>
            <a:r>
              <a:rPr lang="ru-RU" sz="2400" dirty="0" smtClean="0"/>
              <a:t>ребенка </a:t>
            </a:r>
            <a:r>
              <a:rPr lang="en-US" sz="2400" dirty="0" smtClean="0"/>
              <a:t>в течение первого года обучения </a:t>
            </a:r>
            <a:endParaRPr lang="ru-RU" sz="2400" dirty="0" smtClean="0"/>
          </a:p>
        </p:txBody>
      </p:sp>
      <p:pic>
        <p:nvPicPr>
          <p:cNvPr id="9" name="Picture 2" descr="http://www.hse.ru/data/2013/10/25/1282846212/IMG_20131017_11273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9" r="12430"/>
          <a:stretch/>
        </p:blipFill>
        <p:spPr bwMode="auto">
          <a:xfrm>
            <a:off x="5429256" y="1256817"/>
            <a:ext cx="3342970" cy="367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62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23825"/>
            <a:ext cx="8496300" cy="828675"/>
          </a:xfrm>
        </p:spPr>
        <p:txBody>
          <a:bodyPr/>
          <a:lstStyle/>
          <a:p>
            <a:pPr algn="l"/>
            <a:r>
              <a:rPr lang="ru-RU" sz="3200" dirty="0">
                <a:solidFill>
                  <a:schemeClr val="bg1"/>
                </a:solidFill>
              </a:rPr>
              <a:t>Примеры задач по математике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954" y="1092845"/>
            <a:ext cx="9071992" cy="4158699"/>
          </a:xfrm>
          <a:prstGeom prst="rect">
            <a:avLst/>
          </a:prstGeom>
        </p:spPr>
        <p:txBody>
          <a:bodyPr/>
          <a:lstStyle/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000" kern="0" dirty="0">
              <a:latin typeface="+mn-lt"/>
              <a:cs typeface="+mn-cs"/>
            </a:endParaRPr>
          </a:p>
        </p:txBody>
      </p:sp>
      <p:pic>
        <p:nvPicPr>
          <p:cNvPr id="5" name="Picture 4" descr="E:\rtc_prezent_png\rtc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1508" y="190046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Снимок экрана 2014-03-23 в 1.10.0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7158" y="1000115"/>
            <a:ext cx="82153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85720" y="1214428"/>
            <a:ext cx="83582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3538">
              <a:buNone/>
            </a:pPr>
            <a:r>
              <a:rPr lang="ru-RU" sz="1100" dirty="0" smtClean="0"/>
              <a:t>	</a:t>
            </a:r>
            <a:endParaRPr lang="ru-RU" sz="11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28596" y="1222100"/>
            <a:ext cx="68797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5600" marR="0" lvl="0" indent="-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1) Саша  хочет купить апельсин, который стоит 12 рублей, какие монеты ему нужно взять?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0" descr="Описание: http://s020.radikal.ru/i702/1301/cc/c62f58a67a3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305" y="2251843"/>
            <a:ext cx="979139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9" descr="Описание: http://1001diploms.ru/base/image/aHR0cDovLzJtb25ldGkucnUvaW1hZ2VzL3Bob3Rvcy9tZWRpdW0vY2QzMWYyNTkxODg4NGIyZWFmNDI1MDcwZDJhYWQyZGEuanBn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326405" y="2184432"/>
            <a:ext cx="1096790" cy="1034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8" descr="Описание: http://www.tamboff.ru/forum/files/thumbs/t_5714_0010_954.gif"/>
          <p:cNvPicPr/>
          <p:nvPr/>
        </p:nvPicPr>
        <p:blipFill>
          <a:blip r:embed="rId7"/>
          <a:stretch>
            <a:fillRect/>
          </a:stretch>
        </p:blipFill>
        <p:spPr bwMode="auto">
          <a:xfrm>
            <a:off x="3887156" y="2056707"/>
            <a:ext cx="1283933" cy="129038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928794" y="3465518"/>
            <a:ext cx="51713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2) Какое число на 3 меньше, чем 7?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9"/>
          <p:cNvSpPr/>
          <p:nvPr/>
        </p:nvSpPr>
        <p:spPr>
          <a:xfrm>
            <a:off x="3857620" y="4371950"/>
            <a:ext cx="4890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3) Половина от 6 </a:t>
            </a:r>
            <a:r>
              <a:rPr lang="en-US" sz="2400" dirty="0" smtClean="0"/>
              <a:t>- </a:t>
            </a:r>
            <a:r>
              <a:rPr lang="ru-RU" sz="2400" dirty="0" smtClean="0"/>
              <a:t>это сколько?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7471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23825"/>
            <a:ext cx="8496300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Выборка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954" y="1092845"/>
            <a:ext cx="9071992" cy="4158699"/>
          </a:xfrm>
          <a:prstGeom prst="rect">
            <a:avLst/>
          </a:prstGeom>
        </p:spPr>
        <p:txBody>
          <a:bodyPr/>
          <a:lstStyle/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000" kern="0" dirty="0">
              <a:latin typeface="+mn-lt"/>
              <a:cs typeface="+mn-cs"/>
            </a:endParaRPr>
          </a:p>
        </p:txBody>
      </p:sp>
      <p:pic>
        <p:nvPicPr>
          <p:cNvPr id="5" name="Picture 4" descr="E:\rtc_prezent_png\rtc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1508" y="190046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Снимок экрана 2014-03-23 в 1.10.0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7158" y="1000115"/>
            <a:ext cx="82153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85720" y="1214428"/>
            <a:ext cx="83582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3538">
              <a:buNone/>
            </a:pPr>
            <a:r>
              <a:rPr lang="ru-RU" sz="1100" dirty="0" smtClean="0"/>
              <a:t>	</a:t>
            </a:r>
            <a:endParaRPr lang="ru-RU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4547865"/>
            <a:ext cx="24482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 bwMode="auto">
          <a:xfrm>
            <a:off x="3614964" y="2378370"/>
            <a:ext cx="531507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Стратифицированный </a:t>
            </a:r>
            <a:r>
              <a:rPr lang="ru-RU" sz="2400" b="1" dirty="0" err="1" smtClean="0">
                <a:solidFill>
                  <a:schemeClr val="tx1"/>
                </a:solidFill>
              </a:rPr>
              <a:t>рандомизированный</a:t>
            </a:r>
            <a:r>
              <a:rPr lang="ru-RU" sz="2400" b="1" dirty="0" smtClean="0">
                <a:solidFill>
                  <a:schemeClr val="tx1"/>
                </a:solidFill>
              </a:rPr>
              <a:t> отбор</a:t>
            </a:r>
            <a:r>
              <a:rPr lang="ru-RU" sz="2400" dirty="0" smtClean="0">
                <a:solidFill>
                  <a:schemeClr val="tx1"/>
                </a:solidFill>
              </a:rPr>
              <a:t>:</a:t>
            </a:r>
          </a:p>
          <a:p>
            <a:pPr marL="342900" indent="-342900" algn="l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ru-RU" sz="2400" dirty="0" smtClean="0">
                <a:solidFill>
                  <a:schemeClr val="tx1"/>
                </a:solidFill>
              </a:rPr>
              <a:t>случайный </a:t>
            </a:r>
            <a:r>
              <a:rPr lang="ru-RU" sz="2400" dirty="0" smtClean="0">
                <a:solidFill>
                  <a:schemeClr val="tx1"/>
                </a:solidFill>
              </a:rPr>
              <a:t>отбор населенного пункта по заданным параметрам, случайный отбор школы,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ru-RU" sz="2400" dirty="0" smtClean="0">
                <a:solidFill>
                  <a:schemeClr val="tx1"/>
                </a:solidFill>
              </a:rPr>
              <a:t>случайный </a:t>
            </a:r>
            <a:r>
              <a:rPr lang="ru-RU" sz="2400" dirty="0" smtClean="0">
                <a:solidFill>
                  <a:schemeClr val="tx1"/>
                </a:solidFill>
              </a:rPr>
              <a:t>отбор класса,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ru-RU" sz="2400" dirty="0">
                <a:solidFill>
                  <a:schemeClr val="tx1"/>
                </a:solidFill>
              </a:rPr>
              <a:t>с</a:t>
            </a:r>
            <a:r>
              <a:rPr lang="ru-RU" sz="2400" dirty="0" smtClean="0">
                <a:solidFill>
                  <a:schemeClr val="tx1"/>
                </a:solidFill>
              </a:rPr>
              <a:t>лучайный </a:t>
            </a:r>
            <a:r>
              <a:rPr lang="ru-RU" sz="2400" dirty="0" smtClean="0">
                <a:solidFill>
                  <a:schemeClr val="tx1"/>
                </a:solidFill>
              </a:rPr>
              <a:t>отбор учеников в классе</a:t>
            </a:r>
          </a:p>
        </p:txBody>
      </p:sp>
      <p:pic>
        <p:nvPicPr>
          <p:cNvPr id="20" name="Picture 4" descr="C:\Users\Elena Kardanovs\Desktop\Мои документы\Коенференция Новгород\фото2 курс\Великий Новгород\Великий Новгород\IMG_8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7050" y="2389335"/>
            <a:ext cx="3350745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Rectangle 6"/>
          <p:cNvSpPr/>
          <p:nvPr/>
        </p:nvSpPr>
        <p:spPr>
          <a:xfrm>
            <a:off x="71406" y="1157031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Регион</a:t>
            </a:r>
            <a:r>
              <a:rPr lang="ru-RU" sz="2400" dirty="0" smtClean="0"/>
              <a:t>: г. Великий Новгород и Новгородская область </a:t>
            </a:r>
          </a:p>
          <a:p>
            <a:r>
              <a:rPr lang="ru-RU" sz="2400" b="1" dirty="0" smtClean="0"/>
              <a:t>Объем выборки</a:t>
            </a:r>
            <a:r>
              <a:rPr lang="ru-RU" sz="2400" dirty="0" smtClean="0"/>
              <a:t>: 311 учеников первого класса </a:t>
            </a:r>
            <a:endParaRPr lang="ru-RU" sz="2400" dirty="0" smtClean="0"/>
          </a:p>
          <a:p>
            <a:pPr marL="2333625"/>
            <a:r>
              <a:rPr lang="ru-RU" sz="2400" dirty="0" smtClean="0"/>
              <a:t>(</a:t>
            </a:r>
            <a:r>
              <a:rPr lang="ru-RU" sz="2400" dirty="0" smtClean="0"/>
              <a:t>5% генеральной совокупности)</a:t>
            </a:r>
          </a:p>
        </p:txBody>
      </p:sp>
    </p:spTree>
    <p:extLst>
      <p:ext uri="{BB962C8B-B14F-4D97-AF65-F5344CB8AC3E}">
        <p14:creationId xmlns:p14="http://schemas.microsoft.com/office/powerpoint/2010/main" val="198189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23825"/>
            <a:ext cx="8496300" cy="828675"/>
          </a:xfrm>
        </p:spPr>
        <p:txBody>
          <a:bodyPr/>
          <a:lstStyle/>
          <a:p>
            <a:pPr algn="l"/>
            <a:r>
              <a:rPr lang="ru-RU" sz="3200" dirty="0">
                <a:solidFill>
                  <a:schemeClr val="bg1"/>
                </a:solidFill>
              </a:rPr>
              <a:t>Подготовка интервьюеров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954" y="1092845"/>
            <a:ext cx="9071992" cy="4158699"/>
          </a:xfrm>
          <a:prstGeom prst="rect">
            <a:avLst/>
          </a:prstGeom>
        </p:spPr>
        <p:txBody>
          <a:bodyPr/>
          <a:lstStyle/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000" kern="0" dirty="0">
              <a:latin typeface="+mn-lt"/>
              <a:cs typeface="+mn-cs"/>
            </a:endParaRPr>
          </a:p>
        </p:txBody>
      </p:sp>
      <p:pic>
        <p:nvPicPr>
          <p:cNvPr id="5" name="Picture 4" descr="E:\rtc_prezent_png\rtc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1508" y="190046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Снимок экрана 2014-03-23 в 1.10.0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7158" y="1000115"/>
            <a:ext cx="82153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85720" y="1214428"/>
            <a:ext cx="83582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3538">
              <a:buNone/>
            </a:pPr>
            <a:r>
              <a:rPr lang="ru-RU" sz="1100" dirty="0" smtClean="0"/>
              <a:t>	</a:t>
            </a:r>
            <a:endParaRPr lang="ru-RU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4547865"/>
            <a:ext cx="24482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72355" y="1200151"/>
            <a:ext cx="8784976" cy="389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Конкурс интервьюеров 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marL="1076325" algn="l"/>
            <a:r>
              <a:rPr lang="ru-RU" sz="2800" dirty="0" smtClean="0">
                <a:solidFill>
                  <a:schemeClr val="tx1"/>
                </a:solidFill>
              </a:rPr>
              <a:t>из </a:t>
            </a:r>
            <a:r>
              <a:rPr lang="ru-RU" sz="2800" dirty="0" smtClean="0">
                <a:solidFill>
                  <a:schemeClr val="tx1"/>
                </a:solidFill>
              </a:rPr>
              <a:t>числа студентов МП НИУ ВШЭ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«</a:t>
            </a:r>
            <a:r>
              <a:rPr lang="ru-RU" sz="2800" dirty="0" smtClean="0">
                <a:solidFill>
                  <a:schemeClr val="tx1"/>
                </a:solidFill>
              </a:rPr>
              <a:t>Измерения в психологии и образовании</a:t>
            </a:r>
            <a:r>
              <a:rPr lang="ru-RU" sz="2800" dirty="0" smtClean="0">
                <a:solidFill>
                  <a:schemeClr val="tx1"/>
                </a:solidFill>
              </a:rPr>
              <a:t>»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Тренинг  </a:t>
            </a:r>
            <a:r>
              <a:rPr lang="ru-RU" sz="2800" b="1" dirty="0" smtClean="0">
                <a:solidFill>
                  <a:schemeClr val="tx1"/>
                </a:solidFill>
              </a:rPr>
              <a:t>интервьюеров:</a:t>
            </a:r>
          </a:p>
          <a:p>
            <a:pPr marL="914400" lvl="1" indent="-457200" algn="just">
              <a:spcBef>
                <a:spcPts val="300"/>
              </a:spcBef>
              <a:buFont typeface="Calibri" panose="020F0502020204030204" pitchFamily="34" charset="0"/>
              <a:buChar char="‒"/>
            </a:pPr>
            <a:r>
              <a:rPr lang="ru-RU" dirty="0" smtClean="0">
                <a:solidFill>
                  <a:schemeClr val="tx1"/>
                </a:solidFill>
              </a:rPr>
              <a:t>Знакомство с материалами </a:t>
            </a:r>
            <a:r>
              <a:rPr lang="en-US" dirty="0" err="1" smtClean="0">
                <a:solidFill>
                  <a:schemeClr val="tx1"/>
                </a:solidFill>
              </a:rPr>
              <a:t>iPIPS</a:t>
            </a:r>
            <a:endParaRPr lang="ru-RU" dirty="0" smtClean="0">
              <a:solidFill>
                <a:schemeClr val="tx1"/>
              </a:solidFill>
            </a:endParaRPr>
          </a:p>
          <a:p>
            <a:pPr marL="914400" lvl="1" indent="-457200" algn="l">
              <a:spcBef>
                <a:spcPts val="300"/>
              </a:spcBef>
              <a:buFont typeface="Calibri" panose="020F0502020204030204" pitchFamily="34" charset="0"/>
              <a:buChar char="‒"/>
            </a:pPr>
            <a:r>
              <a:rPr lang="ru-RU" dirty="0" smtClean="0">
                <a:solidFill>
                  <a:schemeClr val="tx1"/>
                </a:solidFill>
              </a:rPr>
              <a:t>Просмотр видеозаписи процедуры оценки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на </a:t>
            </a:r>
            <a:r>
              <a:rPr lang="ru-RU" dirty="0" smtClean="0">
                <a:solidFill>
                  <a:schemeClr val="tx1"/>
                </a:solidFill>
              </a:rPr>
              <a:t>примере диагностики в Великобритании</a:t>
            </a:r>
          </a:p>
          <a:p>
            <a:pPr marL="914400" lvl="1" indent="-457200" algn="just">
              <a:spcBef>
                <a:spcPts val="300"/>
              </a:spcBef>
              <a:buFont typeface="Calibri" panose="020F0502020204030204" pitchFamily="34" charset="0"/>
              <a:buChar char="‒"/>
            </a:pPr>
            <a:r>
              <a:rPr lang="ru-RU" dirty="0" smtClean="0">
                <a:solidFill>
                  <a:schemeClr val="tx1"/>
                </a:solidFill>
              </a:rPr>
              <a:t>Разбор «сложных» ситуаций оценивания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95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79" y="2098272"/>
            <a:ext cx="3960440" cy="264139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" b="7447"/>
          <a:stretch/>
        </p:blipFill>
        <p:spPr bwMode="auto">
          <a:xfrm rot="21279497">
            <a:off x="4659120" y="2424221"/>
            <a:ext cx="3969793" cy="234925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5849">
            <a:off x="4558288" y="146300"/>
            <a:ext cx="4280750" cy="238531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8970"/>
            <a:ext cx="4477871" cy="857250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Процедура диагностики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6828" y="1167319"/>
            <a:ext cx="41051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rgbClr val="FF0000"/>
                </a:solidFill>
                <a:latin typeface="Calibri"/>
              </a:rPr>
              <a:t>индивидуальная </a:t>
            </a:r>
            <a:r>
              <a:rPr lang="ru-RU" sz="2400" dirty="0">
                <a:solidFill>
                  <a:srgbClr val="FF0000"/>
                </a:solidFill>
                <a:latin typeface="Calibri"/>
              </a:rPr>
              <a:t>работа </a:t>
            </a:r>
            <a:br>
              <a:rPr lang="ru-RU" sz="2400" dirty="0">
                <a:solidFill>
                  <a:srgbClr val="FF0000"/>
                </a:solidFill>
                <a:latin typeface="Calibri"/>
              </a:rPr>
            </a:br>
            <a:r>
              <a:rPr lang="ru-RU" sz="2400" dirty="0">
                <a:solidFill>
                  <a:srgbClr val="FF0000"/>
                </a:solidFill>
                <a:latin typeface="Calibri"/>
              </a:rPr>
              <a:t>с каждым ребенком</a:t>
            </a:r>
            <a:endParaRPr lang="ru-RU" sz="3600" b="1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858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23825"/>
            <a:ext cx="8496300" cy="828675"/>
          </a:xfrm>
        </p:spPr>
        <p:txBody>
          <a:bodyPr/>
          <a:lstStyle/>
          <a:p>
            <a:pPr algn="l"/>
            <a:r>
              <a:rPr lang="ru-RU" sz="3200" dirty="0">
                <a:solidFill>
                  <a:schemeClr val="bg1"/>
                </a:solidFill>
              </a:rPr>
              <a:t>Процедура диагностики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954" y="1092845"/>
            <a:ext cx="9071992" cy="4158699"/>
          </a:xfrm>
          <a:prstGeom prst="rect">
            <a:avLst/>
          </a:prstGeom>
        </p:spPr>
        <p:txBody>
          <a:bodyPr/>
          <a:lstStyle/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000" kern="0" dirty="0">
              <a:latin typeface="+mn-lt"/>
              <a:cs typeface="+mn-cs"/>
            </a:endParaRPr>
          </a:p>
        </p:txBody>
      </p:sp>
      <p:pic>
        <p:nvPicPr>
          <p:cNvPr id="5" name="Picture 4" descr="E:\rtc_prezent_png\rtc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1508" y="190046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Снимок экрана 2014-03-23 в 1.10.0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7158" y="1000115"/>
            <a:ext cx="82153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85720" y="1214428"/>
            <a:ext cx="83582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3538">
              <a:buNone/>
            </a:pPr>
            <a:r>
              <a:rPr lang="ru-RU" sz="1100" dirty="0" smtClean="0"/>
              <a:t>	</a:t>
            </a:r>
            <a:endParaRPr lang="ru-RU" sz="11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179512" y="1464419"/>
            <a:ext cx="3478088" cy="34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Calibri" panose="020F0502020204030204" pitchFamily="34" charset="0"/>
              <a:buChar char="‒"/>
            </a:pPr>
            <a:r>
              <a:rPr lang="ru-RU" sz="2400" dirty="0" smtClean="0">
                <a:solidFill>
                  <a:schemeClr val="tx1"/>
                </a:solidFill>
              </a:rPr>
              <a:t>Время: </a:t>
            </a:r>
            <a:r>
              <a:rPr lang="ru-RU" sz="2400" dirty="0" smtClean="0">
                <a:solidFill>
                  <a:schemeClr val="tx1"/>
                </a:solidFill>
              </a:rPr>
              <a:t>20-30 минут  </a:t>
            </a:r>
          </a:p>
          <a:p>
            <a:pPr marL="342900" indent="-342900" algn="l">
              <a:buFont typeface="Calibri" panose="020F0502020204030204" pitchFamily="34" charset="0"/>
              <a:buChar char="‒"/>
            </a:pPr>
            <a:r>
              <a:rPr lang="ru-RU" sz="2400" dirty="0" smtClean="0">
                <a:solidFill>
                  <a:schemeClr val="tx1"/>
                </a:solidFill>
              </a:rPr>
              <a:t>Оценивание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в </a:t>
            </a:r>
            <a:r>
              <a:rPr lang="ru-RU" sz="2400" dirty="0" smtClean="0">
                <a:solidFill>
                  <a:schemeClr val="tx1"/>
                </a:solidFill>
              </a:rPr>
              <a:t>игровой форме</a:t>
            </a:r>
          </a:p>
          <a:p>
            <a:pPr marL="342900" indent="-342900" algn="l">
              <a:buFont typeface="Calibri" panose="020F0502020204030204" pitchFamily="34" charset="0"/>
              <a:buChar char="‒"/>
            </a:pPr>
            <a:r>
              <a:rPr lang="ru-RU" sz="2400" dirty="0" smtClean="0">
                <a:solidFill>
                  <a:schemeClr val="tx1"/>
                </a:solidFill>
              </a:rPr>
              <a:t>Красочный буклет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для </a:t>
            </a:r>
            <a:r>
              <a:rPr lang="ru-RU" sz="2400" dirty="0" smtClean="0">
                <a:solidFill>
                  <a:schemeClr val="tx1"/>
                </a:solidFill>
              </a:rPr>
              <a:t>ребенка</a:t>
            </a:r>
          </a:p>
          <a:p>
            <a:pPr marL="342900" indent="-342900" algn="l">
              <a:buFont typeface="Calibri" panose="020F0502020204030204" pitchFamily="34" charset="0"/>
              <a:buChar char="‒"/>
            </a:pPr>
            <a:r>
              <a:rPr lang="ru-RU" sz="2400" dirty="0" smtClean="0">
                <a:solidFill>
                  <a:schemeClr val="tx1"/>
                </a:solidFill>
              </a:rPr>
              <a:t>Планшет с ПО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для </a:t>
            </a:r>
            <a:r>
              <a:rPr lang="ru-RU" sz="2400" dirty="0" smtClean="0">
                <a:solidFill>
                  <a:schemeClr val="tx1"/>
                </a:solidFill>
              </a:rPr>
              <a:t>интервьюера</a:t>
            </a:r>
          </a:p>
          <a:p>
            <a:pPr algn="just"/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2" name="Picture 2" descr="http://www.hse.ru/data/2013/10/25/1282846212/IMG_20131017_11273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011641" y="1556721"/>
            <a:ext cx="4736823" cy="299428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73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23825"/>
            <a:ext cx="8496300" cy="828675"/>
          </a:xfrm>
        </p:spPr>
        <p:txBody>
          <a:bodyPr/>
          <a:lstStyle/>
          <a:p>
            <a:pPr algn="l"/>
            <a:r>
              <a:rPr lang="ru-RU" sz="3200" dirty="0">
                <a:solidFill>
                  <a:schemeClr val="bg1"/>
                </a:solidFill>
              </a:rPr>
              <a:t>Процедура диагностики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954" y="1092845"/>
            <a:ext cx="9071992" cy="4158699"/>
          </a:xfrm>
          <a:prstGeom prst="rect">
            <a:avLst/>
          </a:prstGeom>
        </p:spPr>
        <p:txBody>
          <a:bodyPr/>
          <a:lstStyle/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000" kern="0" dirty="0">
              <a:latin typeface="+mn-lt"/>
              <a:cs typeface="+mn-cs"/>
            </a:endParaRPr>
          </a:p>
        </p:txBody>
      </p:sp>
      <p:pic>
        <p:nvPicPr>
          <p:cNvPr id="5" name="Picture 4" descr="E:\rtc_prezent_png\rtc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1508" y="190046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Снимок экрана 2014-03-23 в 1.10.0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7158" y="1000115"/>
            <a:ext cx="82153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85720" y="1214428"/>
            <a:ext cx="83582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3538">
              <a:buNone/>
            </a:pPr>
            <a:r>
              <a:rPr lang="ru-RU" sz="1100" dirty="0" smtClean="0"/>
              <a:t>	</a:t>
            </a:r>
            <a:endParaRPr lang="ru-RU" sz="11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>
                <a:solidFill>
                  <a:schemeClr val="tx1"/>
                </a:solidFill>
              </a:rPr>
              <a:t>Опрос родителей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893763" indent="-457200" algn="l">
              <a:buFont typeface="Calibri" panose="020F0502020204030204" pitchFamily="34" charset="0"/>
              <a:buChar char="‒"/>
            </a:pPr>
            <a:r>
              <a:rPr lang="ru-RU" dirty="0" smtClean="0">
                <a:solidFill>
                  <a:schemeClr val="tx1"/>
                </a:solidFill>
              </a:rPr>
              <a:t>заполнение </a:t>
            </a:r>
            <a:r>
              <a:rPr lang="ru-RU" dirty="0" smtClean="0">
                <a:solidFill>
                  <a:schemeClr val="tx1"/>
                </a:solidFill>
              </a:rPr>
              <a:t>анкеты, 10 </a:t>
            </a:r>
            <a:r>
              <a:rPr lang="ru-RU" dirty="0" smtClean="0">
                <a:solidFill>
                  <a:schemeClr val="tx1"/>
                </a:solidFill>
              </a:rPr>
              <a:t>минут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Опрос учителей </a:t>
            </a:r>
          </a:p>
          <a:p>
            <a:pPr marL="914400" lvl="1" indent="-457200" algn="l">
              <a:buFont typeface="Calibri" panose="020F0502020204030204" pitchFamily="34" charset="0"/>
              <a:buChar char="‒"/>
            </a:pPr>
            <a:r>
              <a:rPr lang="ru-RU" dirty="0" smtClean="0">
                <a:solidFill>
                  <a:schemeClr val="tx1"/>
                </a:solidFill>
              </a:rPr>
              <a:t>Анкета социального и эмоционального развития ребенка (30 минут)</a:t>
            </a:r>
          </a:p>
          <a:p>
            <a:pPr marL="914400" lvl="1" indent="-457200" algn="just">
              <a:buFont typeface="Calibri" panose="020F0502020204030204" pitchFamily="34" charset="0"/>
              <a:buChar char="‒"/>
            </a:pPr>
            <a:r>
              <a:rPr lang="ru-RU" dirty="0" smtClean="0">
                <a:solidFill>
                  <a:schemeClr val="tx1"/>
                </a:solidFill>
              </a:rPr>
              <a:t>Анкета учителя (10 минут)</a:t>
            </a:r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60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23825"/>
            <a:ext cx="8496300" cy="828675"/>
          </a:xfrm>
        </p:spPr>
        <p:txBody>
          <a:bodyPr/>
          <a:lstStyle/>
          <a:p>
            <a:pPr algn="l"/>
            <a:r>
              <a:rPr lang="ru-RU" sz="3200" dirty="0">
                <a:solidFill>
                  <a:schemeClr val="bg1"/>
                </a:solidFill>
              </a:rPr>
              <a:t>Первичный анализ: 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связь результатов с возрастом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954" y="1092845"/>
            <a:ext cx="9071992" cy="4158699"/>
          </a:xfrm>
          <a:prstGeom prst="rect">
            <a:avLst/>
          </a:prstGeom>
        </p:spPr>
        <p:txBody>
          <a:bodyPr/>
          <a:lstStyle/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000" kern="0" dirty="0">
              <a:latin typeface="+mn-lt"/>
              <a:cs typeface="+mn-cs"/>
            </a:endParaRPr>
          </a:p>
        </p:txBody>
      </p:sp>
      <p:pic>
        <p:nvPicPr>
          <p:cNvPr id="5" name="Picture 4" descr="E:\rtc_prezent_png\rtc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1508" y="190046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Снимок экрана 2014-03-23 в 1.10.0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7158" y="1000115"/>
            <a:ext cx="82153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85720" y="1214428"/>
            <a:ext cx="83582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3538">
              <a:buNone/>
            </a:pPr>
            <a:r>
              <a:rPr lang="ru-RU" sz="1100" dirty="0" smtClean="0"/>
              <a:t>	</a:t>
            </a:r>
            <a:endParaRPr lang="ru-RU" sz="1100" dirty="0"/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1365362"/>
              </p:ext>
            </p:extLst>
          </p:nvPr>
        </p:nvGraphicFramePr>
        <p:xfrm>
          <a:off x="48944" y="1165060"/>
          <a:ext cx="5161791" cy="1540406"/>
        </p:xfrm>
        <a:graphic>
          <a:graphicData uri="http://schemas.openxmlformats.org/drawingml/2006/table">
            <a:tbl>
              <a:tblPr/>
              <a:tblGrid>
                <a:gridCol w="1221804"/>
                <a:gridCol w="1337982"/>
                <a:gridCol w="1042147"/>
                <a:gridCol w="1559858"/>
              </a:tblGrid>
              <a:tr h="44312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Возраст</a:t>
                      </a:r>
                      <a:endParaRPr lang="ru-RU" sz="1600" b="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Математика</a:t>
                      </a:r>
                      <a:endParaRPr lang="ru-RU" sz="1600" b="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Чтение</a:t>
                      </a:r>
                      <a:endParaRPr lang="ru-RU" sz="1600" b="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Число </a:t>
                      </a:r>
                      <a:r>
                        <a:rPr lang="ru-RU" sz="1600" b="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учеников</a:t>
                      </a:r>
                      <a:endParaRPr lang="ru-RU" sz="1600" b="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192">
                <a:tc>
                  <a:txBody>
                    <a:bodyPr/>
                    <a:lstStyle/>
                    <a:p>
                      <a:pPr marL="0" indent="8255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2550" algn="l"/>
                          <a:tab pos="273050" algn="l"/>
                        </a:tabLs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меньше 7</a:t>
                      </a:r>
                      <a:endParaRPr lang="ru-RU" sz="16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7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49,5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77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345">
                <a:tc>
                  <a:txBody>
                    <a:bodyPr/>
                    <a:lstStyle/>
                    <a:p>
                      <a:pPr marL="0" indent="825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7-7,5</a:t>
                      </a:r>
                      <a:endParaRPr lang="ru-RU" sz="16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50,8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49,9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167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96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больше 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7,5</a:t>
                      </a:r>
                      <a:endParaRPr lang="ru-RU" sz="16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51,1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49,7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43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Диаграмма 13"/>
          <p:cNvGraphicFramePr/>
          <p:nvPr>
            <p:extLst>
              <p:ext uri="{D42A27DB-BD31-4B8C-83A1-F6EECF244321}">
                <p14:modId xmlns:p14="http://schemas.microsoft.com/office/powerpoint/2010/main" val="243811961"/>
              </p:ext>
            </p:extLst>
          </p:nvPr>
        </p:nvGraphicFramePr>
        <p:xfrm>
          <a:off x="3227639" y="2534771"/>
          <a:ext cx="5607079" cy="2608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Rectangle 7"/>
          <p:cNvSpPr/>
          <p:nvPr/>
        </p:nvSpPr>
        <p:spPr>
          <a:xfrm>
            <a:off x="186265" y="3457049"/>
            <a:ext cx="28191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Статистически значимых различий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 smtClean="0"/>
              <a:t>средних нет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2588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23825"/>
            <a:ext cx="8496300" cy="828675"/>
          </a:xfrm>
        </p:spPr>
        <p:txBody>
          <a:bodyPr/>
          <a:lstStyle/>
          <a:p>
            <a:pPr algn="l"/>
            <a:r>
              <a:rPr lang="ru-RU" sz="3200" dirty="0">
                <a:solidFill>
                  <a:schemeClr val="bg1"/>
                </a:solidFill>
              </a:rPr>
              <a:t>Результаты первичного анализа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954" y="1092845"/>
            <a:ext cx="9071992" cy="4158699"/>
          </a:xfrm>
          <a:prstGeom prst="rect">
            <a:avLst/>
          </a:prstGeom>
        </p:spPr>
        <p:txBody>
          <a:bodyPr/>
          <a:lstStyle/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000" kern="0" dirty="0">
              <a:latin typeface="+mn-lt"/>
              <a:cs typeface="+mn-cs"/>
            </a:endParaRPr>
          </a:p>
        </p:txBody>
      </p:sp>
      <p:pic>
        <p:nvPicPr>
          <p:cNvPr id="5" name="Picture 4" descr="E:\rtc_prezent_png\rtc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1508" y="190046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Снимок экрана 2014-03-23 в 1.10.0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7158" y="1000115"/>
            <a:ext cx="82153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85720" y="1214428"/>
            <a:ext cx="83582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3538">
              <a:buNone/>
            </a:pPr>
            <a:r>
              <a:rPr lang="ru-RU" sz="1100" dirty="0" smtClean="0"/>
              <a:t>	</a:t>
            </a:r>
            <a:endParaRPr lang="ru-RU" sz="11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79512" y="1157288"/>
            <a:ext cx="8915434" cy="362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Пол ребенка: </a:t>
            </a:r>
          </a:p>
          <a:p>
            <a:pPr marL="355600" algn="l"/>
            <a:r>
              <a:rPr lang="ru-RU" sz="2800" dirty="0" smtClean="0">
                <a:solidFill>
                  <a:schemeClr val="tx1"/>
                </a:solidFill>
              </a:rPr>
              <a:t>По математике результаты мальчиков и девочек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не </a:t>
            </a:r>
            <a:r>
              <a:rPr lang="ru-RU" sz="2800" dirty="0" smtClean="0">
                <a:solidFill>
                  <a:schemeClr val="tx1"/>
                </a:solidFill>
              </a:rPr>
              <a:t>различаются, по чтению и фонологической грамотности результаты девочек несколько </a:t>
            </a:r>
            <a:r>
              <a:rPr lang="ru-RU" sz="2800" dirty="0" smtClean="0">
                <a:solidFill>
                  <a:schemeClr val="tx1"/>
                </a:solidFill>
              </a:rPr>
              <a:t>выше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Место проживания: </a:t>
            </a:r>
          </a:p>
          <a:p>
            <a:pPr marL="355600" algn="l"/>
            <a:r>
              <a:rPr lang="ru-RU" sz="2800" dirty="0" smtClean="0">
                <a:solidFill>
                  <a:schemeClr val="tx1"/>
                </a:solidFill>
              </a:rPr>
              <a:t>По математике разницы в результатах у учеников из различных населенных пунктов нет, по чтению – </a:t>
            </a:r>
            <a:r>
              <a:rPr lang="ru-RU" sz="2800" dirty="0" smtClean="0">
                <a:solidFill>
                  <a:schemeClr val="tx1"/>
                </a:solidFill>
              </a:rPr>
              <a:t>есть 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69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23825"/>
            <a:ext cx="8496300" cy="828675"/>
          </a:xfrm>
        </p:spPr>
        <p:txBody>
          <a:bodyPr/>
          <a:lstStyle/>
          <a:p>
            <a:pPr algn="l"/>
            <a:r>
              <a:rPr lang="ru-RU" sz="3200" dirty="0">
                <a:solidFill>
                  <a:schemeClr val="bg1"/>
                </a:solidFill>
              </a:rPr>
              <a:t>Образовательный уровень родителей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954" y="1092845"/>
            <a:ext cx="9071992" cy="4158699"/>
          </a:xfrm>
          <a:prstGeom prst="rect">
            <a:avLst/>
          </a:prstGeom>
        </p:spPr>
        <p:txBody>
          <a:bodyPr/>
          <a:lstStyle/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000" kern="0" dirty="0">
              <a:latin typeface="+mn-lt"/>
              <a:cs typeface="+mn-cs"/>
            </a:endParaRPr>
          </a:p>
        </p:txBody>
      </p:sp>
      <p:pic>
        <p:nvPicPr>
          <p:cNvPr id="5" name="Picture 4" descr="E:\rtc_prezent_png\rtc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1508" y="190046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Снимок экрана 2014-03-23 в 1.10.0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7158" y="1000115"/>
            <a:ext cx="82153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85720" y="1214428"/>
            <a:ext cx="83582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3538">
              <a:buNone/>
            </a:pPr>
            <a:r>
              <a:rPr lang="ru-RU" sz="1100" dirty="0" smtClean="0"/>
              <a:t>	</a:t>
            </a:r>
            <a:endParaRPr lang="ru-RU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5148064" y="1273023"/>
            <a:ext cx="37819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Дети</a:t>
            </a:r>
            <a:r>
              <a:rPr lang="ru-RU" sz="2000" dirty="0"/>
              <a:t>, у которых </a:t>
            </a:r>
            <a:r>
              <a:rPr lang="ru-RU" sz="2000" b="1" dirty="0" smtClean="0"/>
              <a:t>мать </a:t>
            </a:r>
            <a:r>
              <a:rPr lang="ru-RU" sz="2000" b="1" dirty="0"/>
              <a:t>имеет высшее образование</a:t>
            </a:r>
            <a:r>
              <a:rPr lang="ru-RU" sz="2000" dirty="0"/>
              <a:t>, читают лучше и больше понимают в математике, чем дети, у которых мама без высшего </a:t>
            </a:r>
            <a:r>
              <a:rPr lang="ru-RU" sz="2000" dirty="0" smtClean="0"/>
              <a:t>образования </a:t>
            </a:r>
            <a:endParaRPr lang="ru-RU" sz="2000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918341"/>
              </p:ext>
            </p:extLst>
          </p:nvPr>
        </p:nvGraphicFramePr>
        <p:xfrm>
          <a:off x="5173438" y="3172194"/>
          <a:ext cx="3791050" cy="12876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696890"/>
                <a:gridCol w="2094160"/>
              </a:tblGrid>
              <a:tr h="284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t-test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Разница в баллах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математика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4.51*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81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чтение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7.35*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4" name="Рисунок 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6" b="14385"/>
          <a:stretch/>
        </p:blipFill>
        <p:spPr bwMode="auto">
          <a:xfrm>
            <a:off x="185930" y="1214428"/>
            <a:ext cx="4218402" cy="32684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51520" y="44456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cs typeface="Times New Roman" panose="02020603050405020304" pitchFamily="18" charset="0"/>
              </a:rPr>
              <a:t>41% матерей и 50% отцов </a:t>
            </a:r>
            <a:r>
              <a:rPr lang="ru-RU" b="1" dirty="0" smtClean="0">
                <a:cs typeface="Times New Roman" panose="02020603050405020304" pitchFamily="18" charset="0"/>
              </a:rPr>
              <a:t>имеют </a:t>
            </a:r>
            <a:br>
              <a:rPr lang="ru-RU" b="1" dirty="0" smtClean="0">
                <a:cs typeface="Times New Roman" panose="02020603050405020304" pitchFamily="18" charset="0"/>
              </a:rPr>
            </a:br>
            <a:r>
              <a:rPr lang="ru-RU" b="1" dirty="0" smtClean="0">
                <a:cs typeface="Times New Roman" panose="02020603050405020304" pitchFamily="18" charset="0"/>
              </a:rPr>
              <a:t>среднее </a:t>
            </a:r>
            <a:r>
              <a:rPr lang="ru-RU" b="1" dirty="0" smtClean="0">
                <a:cs typeface="Times New Roman" panose="02020603050405020304" pitchFamily="18" charset="0"/>
              </a:rPr>
              <a:t>профессиональное образование</a:t>
            </a:r>
            <a:endParaRPr lang="ru-RU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86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8288" y="-18288"/>
            <a:ext cx="9204960" cy="1450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Chart 5"/>
          <p:cNvGraphicFramePr/>
          <p:nvPr>
            <p:extLst>
              <p:ext uri="{D42A27DB-BD31-4B8C-83A1-F6EECF244321}">
                <p14:modId xmlns:p14="http://schemas.microsoft.com/office/powerpoint/2010/main" val="3143729497"/>
              </p:ext>
            </p:extLst>
          </p:nvPr>
        </p:nvGraphicFramePr>
        <p:xfrm>
          <a:off x="114024" y="81378"/>
          <a:ext cx="5256584" cy="2268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1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2" t="16655" r="37450" b="18257"/>
          <a:stretch/>
        </p:blipFill>
        <p:spPr bwMode="auto">
          <a:xfrm>
            <a:off x="1584101" y="2913792"/>
            <a:ext cx="2030966" cy="21148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41928" y="66364"/>
            <a:ext cx="3617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alibri" panose="020F0502020204030204" pitchFamily="34" charset="0"/>
              <a:buChar char="‒"/>
            </a:pPr>
            <a:r>
              <a:rPr lang="ru-RU" sz="2000" dirty="0" smtClean="0">
                <a:cs typeface="Times New Roman" panose="02020603050405020304" pitchFamily="18" charset="0"/>
              </a:rPr>
              <a:t>87% детей ходили </a:t>
            </a:r>
            <a:r>
              <a:rPr lang="ru-RU" sz="2000" dirty="0" smtClean="0"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cs typeface="Times New Roman" panose="02020603050405020304" pitchFamily="18" charset="0"/>
              </a:rPr>
            </a:br>
            <a:r>
              <a:rPr lang="ru-RU" sz="2000" dirty="0" smtClean="0"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cs typeface="Times New Roman" panose="02020603050405020304" pitchFamily="18" charset="0"/>
              </a:rPr>
              <a:t>детский сад более </a:t>
            </a:r>
            <a:r>
              <a:rPr lang="en-US" sz="2000" dirty="0" smtClean="0"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cs typeface="Times New Roman" panose="02020603050405020304" pitchFamily="18" charset="0"/>
              </a:rPr>
              <a:t>лет</a:t>
            </a:r>
          </a:p>
          <a:p>
            <a:pPr marL="342900" indent="-342900">
              <a:buFont typeface="Calibri" panose="020F0502020204030204" pitchFamily="34" charset="0"/>
              <a:buChar char="‒"/>
            </a:pPr>
            <a:r>
              <a:rPr lang="ru-RU" sz="2000" dirty="0" smtClean="0">
                <a:cs typeface="Times New Roman" panose="02020603050405020304" pitchFamily="18" charset="0"/>
              </a:rPr>
              <a:t>89% детей ходили в детский сад в год ПЕРЕД школой</a:t>
            </a:r>
          </a:p>
          <a:p>
            <a:pPr marL="342900" indent="-342900">
              <a:buFont typeface="Calibri" panose="020F0502020204030204" pitchFamily="34" charset="0"/>
              <a:buChar char="‒"/>
            </a:pPr>
            <a:r>
              <a:rPr lang="ru-RU" sz="2000" dirty="0" smtClean="0">
                <a:cs typeface="Times New Roman" panose="02020603050405020304" pitchFamily="18" charset="0"/>
              </a:rPr>
              <a:t>63% детей посещали кружки и секции</a:t>
            </a:r>
          </a:p>
          <a:p>
            <a:pPr marL="342900" indent="-342900">
              <a:buFont typeface="Calibri" panose="020F0502020204030204" pitchFamily="34" charset="0"/>
              <a:buChar char="‒"/>
            </a:pPr>
            <a:r>
              <a:rPr lang="ru-RU" sz="2000" dirty="0" smtClean="0">
                <a:cs typeface="Times New Roman" panose="02020603050405020304" pitchFamily="18" charset="0"/>
              </a:rPr>
              <a:t>55% посещали специальные подготовительные занятия перед школой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885922"/>
              </p:ext>
            </p:extLst>
          </p:nvPr>
        </p:nvGraphicFramePr>
        <p:xfrm>
          <a:off x="4101326" y="3150674"/>
          <a:ext cx="4366018" cy="182032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286255"/>
                <a:gridCol w="683048"/>
                <a:gridCol w="798905"/>
                <a:gridCol w="798905"/>
                <a:gridCol w="798905"/>
              </a:tblGrid>
              <a:tr h="89652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28. Ходил ли ребенок </a:t>
                      </a:r>
                      <a:r>
                        <a:rPr lang="ru-RU" sz="1400" dirty="0" smtClean="0">
                          <a:effectLst/>
                        </a:rPr>
                        <a:t/>
                      </a:r>
                      <a:br>
                        <a:rPr lang="ru-RU" sz="1400" dirty="0" smtClean="0">
                          <a:effectLst/>
                        </a:rPr>
                      </a:br>
                      <a:r>
                        <a:rPr lang="ru-RU" sz="1400" dirty="0" smtClean="0">
                          <a:effectLst/>
                        </a:rPr>
                        <a:t>в </a:t>
                      </a:r>
                      <a:r>
                        <a:rPr lang="ru-RU" sz="1400" dirty="0">
                          <a:effectLst/>
                        </a:rPr>
                        <a:t>детский сад В ГОД ПЕРЕД ШКОЛОЙ?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N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Mean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Std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r>
                        <a:rPr lang="ru-RU" sz="1400" dirty="0" err="1" smtClean="0">
                          <a:effectLst/>
                        </a:rPr>
                        <a:t>Dev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347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математика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254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51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9.7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3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48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11.0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347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чтение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51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11.2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3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44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16.0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024" y="2631595"/>
            <a:ext cx="30366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Ходил ли ребенок в детский сад </a:t>
            </a:r>
          </a:p>
          <a:p>
            <a:r>
              <a:rPr lang="ru-RU" sz="1600" dirty="0" smtClean="0"/>
              <a:t>В ГОД ПЕРЕД ШКОЛОЙ?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sz="1600" dirty="0" smtClean="0"/>
              <a:t>нет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600" dirty="0" smtClean="0"/>
              <a:t>да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7789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23825"/>
            <a:ext cx="8496300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Что такое </a:t>
            </a:r>
            <a:r>
              <a:rPr lang="en-US" sz="3200" dirty="0" smtClean="0">
                <a:solidFill>
                  <a:schemeClr val="bg1"/>
                </a:solidFill>
              </a:rPr>
              <a:t>iPIPS? 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6661" y="1081095"/>
            <a:ext cx="9071992" cy="4158699"/>
          </a:xfrm>
          <a:prstGeom prst="rect">
            <a:avLst/>
          </a:prstGeom>
        </p:spPr>
        <p:txBody>
          <a:bodyPr/>
          <a:lstStyle/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000" kern="0" dirty="0"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1070610"/>
            <a:ext cx="81369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Symbol" panose="05050102010706020507" pitchFamily="18" charset="2"/>
              <a:buChar char="-"/>
            </a:pPr>
            <a:r>
              <a:rPr lang="en-US" sz="2000" b="1" dirty="0" smtClean="0">
                <a:solidFill>
                  <a:srgbClr val="FF0000"/>
                </a:solidFill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</a:rPr>
              <a:t>International Performance Indicators in Primary Schools project</a:t>
            </a:r>
            <a:endParaRPr lang="ru-RU" sz="2000" b="1" dirty="0" smtClean="0"/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ru-RU" sz="2000" dirty="0" smtClean="0"/>
              <a:t>Инструмент мониторинга готовности ребенка к обучению в школе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и </a:t>
            </a:r>
            <a:r>
              <a:rPr lang="ru-RU" sz="2000" dirty="0" smtClean="0"/>
              <a:t>его индивидуального прогресса в течение 1-го года обучения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ru-RU" sz="2000" dirty="0" smtClean="0"/>
              <a:t>Р</a:t>
            </a:r>
            <a:r>
              <a:rPr lang="en-US" sz="2000" dirty="0" smtClean="0"/>
              <a:t>азраб</a:t>
            </a:r>
            <a:r>
              <a:rPr lang="ru-RU" sz="2000" dirty="0" smtClean="0"/>
              <a:t>атывается с 1994 г. </a:t>
            </a:r>
            <a:r>
              <a:rPr lang="en-US" sz="2000" dirty="0" smtClean="0"/>
              <a:t>Центр</a:t>
            </a:r>
            <a:r>
              <a:rPr lang="ru-RU" sz="2000" dirty="0" smtClean="0"/>
              <a:t>ом</a:t>
            </a:r>
            <a:r>
              <a:rPr lang="en-US" sz="2000" dirty="0" smtClean="0"/>
              <a:t> оценивания и мониторинга Университета </a:t>
            </a:r>
            <a:r>
              <a:rPr lang="ru-RU" sz="2000" dirty="0" smtClean="0"/>
              <a:t> </a:t>
            </a:r>
            <a:r>
              <a:rPr lang="en-US" sz="2000" dirty="0" smtClean="0"/>
              <a:t>Дарема</a:t>
            </a:r>
            <a:endParaRPr lang="ru-RU" sz="2000" dirty="0" smtClean="0"/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ru-RU" sz="2000" dirty="0" smtClean="0"/>
              <a:t>О</a:t>
            </a:r>
            <a:r>
              <a:rPr lang="en-US" sz="2000" dirty="0" smtClean="0"/>
              <a:t>бъект изучения</a:t>
            </a:r>
            <a:r>
              <a:rPr lang="ru-RU" sz="2000" dirty="0" smtClean="0"/>
              <a:t> – ве</a:t>
            </a:r>
            <a:r>
              <a:rPr lang="en-US" sz="2000" dirty="0" smtClean="0"/>
              <a:t>сь спектр навыков ребенка</a:t>
            </a:r>
            <a:r>
              <a:rPr lang="ru-RU" sz="2000" dirty="0" smtClean="0"/>
              <a:t>, </a:t>
            </a:r>
            <a:r>
              <a:rPr lang="en-US" sz="2000" dirty="0" smtClean="0"/>
              <a:t>как когнитивных,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так</a:t>
            </a:r>
            <a:r>
              <a:rPr lang="en-US" sz="2000" dirty="0" smtClean="0"/>
              <a:t> </a:t>
            </a:r>
            <a:r>
              <a:rPr lang="en-US" sz="2000" dirty="0" smtClean="0"/>
              <a:t>и </a:t>
            </a:r>
            <a:r>
              <a:rPr lang="ru-RU" sz="2000" dirty="0" smtClean="0"/>
              <a:t>некогнитивны</a:t>
            </a:r>
            <a:r>
              <a:rPr lang="en-US" sz="2000" dirty="0" smtClean="0"/>
              <a:t>х</a:t>
            </a:r>
            <a:endParaRPr lang="ru-RU" sz="2000" dirty="0" smtClean="0"/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ru-RU" sz="2000" dirty="0" smtClean="0"/>
              <a:t>Более </a:t>
            </a:r>
            <a:r>
              <a:rPr lang="ru-RU" sz="2000" dirty="0" smtClean="0"/>
              <a:t>1 млн опрошенных детей за 19 лет</a:t>
            </a:r>
          </a:p>
          <a:p>
            <a:pPr marL="358775" indent="-358775">
              <a:buFont typeface="Symbol" panose="05050102010706020507" pitchFamily="18" charset="2"/>
              <a:buChar char="-"/>
            </a:pPr>
            <a:r>
              <a:rPr lang="ru-RU" sz="2000" dirty="0" smtClean="0"/>
              <a:t>Сопутствующие </a:t>
            </a:r>
            <a:r>
              <a:rPr lang="ru-RU" sz="2000" dirty="0" smtClean="0"/>
              <a:t>исследования: высокая надежность, в том числе </a:t>
            </a:r>
            <a:r>
              <a:rPr lang="ru-RU" sz="2000" dirty="0" smtClean="0"/>
              <a:t>прогностическая</a:t>
            </a:r>
            <a:endParaRPr lang="ru-RU" sz="2000" dirty="0" smtClean="0"/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ru-RU" sz="2000" dirty="0" smtClean="0"/>
              <a:t>Использование – Англия, Австралия, Шотландия, Гонконг, Новая Зелландия, </a:t>
            </a:r>
            <a:r>
              <a:rPr lang="ru-RU" sz="2000" dirty="0" smtClean="0"/>
              <a:t>ОАЭ. </a:t>
            </a:r>
            <a:r>
              <a:rPr lang="ru-RU" sz="2000" dirty="0" smtClean="0"/>
              <a:t>Пилоты – ЮАР, Германия, Нидерланды, США,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Словения</a:t>
            </a:r>
            <a:r>
              <a:rPr lang="ru-RU" sz="2000" dirty="0" smtClean="0"/>
              <a:t>, Россия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31462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23825"/>
            <a:ext cx="8496300" cy="828675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solidFill>
                  <a:schemeClr val="bg1"/>
                </a:solidFill>
              </a:rPr>
              <a:t>Анкета социального 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и эмоционального развития </a:t>
            </a:r>
            <a:r>
              <a:rPr lang="ru-RU" sz="3200" dirty="0">
                <a:solidFill>
                  <a:schemeClr val="bg1"/>
                </a:solidFill>
              </a:rPr>
              <a:t>ребенка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954" y="1092845"/>
            <a:ext cx="9071992" cy="4158699"/>
          </a:xfrm>
          <a:prstGeom prst="rect">
            <a:avLst/>
          </a:prstGeom>
        </p:spPr>
        <p:txBody>
          <a:bodyPr/>
          <a:lstStyle/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000" kern="0" dirty="0">
              <a:latin typeface="+mn-lt"/>
              <a:cs typeface="+mn-cs"/>
            </a:endParaRPr>
          </a:p>
        </p:txBody>
      </p:sp>
      <p:pic>
        <p:nvPicPr>
          <p:cNvPr id="5" name="Picture 4" descr="E:\rtc_prezent_png\rtc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1508" y="190046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Снимок экрана 2014-03-23 в 1.10.0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7158" y="1000115"/>
            <a:ext cx="82153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85720" y="1214428"/>
            <a:ext cx="83582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3538">
              <a:buNone/>
            </a:pPr>
            <a:r>
              <a:rPr lang="ru-RU" sz="1100" dirty="0" smtClean="0"/>
              <a:t>	</a:t>
            </a:r>
            <a:endParaRPr lang="ru-RU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113410" y="3868538"/>
            <a:ext cx="481863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just" eaLnBrk="0" hangingPunct="0"/>
            <a:r>
              <a:rPr lang="ru-RU" sz="1200" dirty="0">
                <a:latin typeface="Arial" pitchFamily="34" charset="0"/>
                <a:cs typeface="Times New Roman" pitchFamily="18" charset="0"/>
              </a:rPr>
              <a:t>Между социальным и эмоциональным развитием ребенка и его навыками по чтению и математике существует положительная значимая связь.</a:t>
            </a:r>
          </a:p>
          <a:p>
            <a:pPr lvl="0" algn="just" eaLnBrk="0" hangingPunct="0"/>
            <a:endParaRPr lang="ru-RU" sz="1200" dirty="0">
              <a:latin typeface="Arial" pitchFamily="34" charset="0"/>
              <a:cs typeface="Times New Roman" pitchFamily="18" charset="0"/>
            </a:endParaRPr>
          </a:p>
          <a:p>
            <a:pPr lvl="0" algn="just" eaLnBrk="0" hangingPunct="0"/>
            <a:r>
              <a:rPr lang="ru-RU" sz="1200" dirty="0">
                <a:latin typeface="Arial" pitchFamily="34" charset="0"/>
                <a:cs typeface="Times New Roman" pitchFamily="18" charset="0"/>
              </a:rPr>
              <a:t>Наиболее яркая связь наблюдается между умением ребенка сосредоточиться и его навыками по чтению и математике.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13410" y="1162903"/>
            <a:ext cx="4242566" cy="263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3410" y="1111696"/>
            <a:ext cx="3882526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Шкалы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Привыкание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Независимость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Уверенность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Сосредоточенность в занятиях, которыми руководит учитель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Сосредоточенность в самостоятельных занятиях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Поведение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Взаимоотношения со сверстниками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Взаимоотношения со взрослыми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Правила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Культурное развитие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Коммуникация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5"/>
          <a:srcRect l="19" t="14526" r="49663" b="4928"/>
          <a:stretch/>
        </p:blipFill>
        <p:spPr bwMode="auto">
          <a:xfrm>
            <a:off x="5108896" y="1272382"/>
            <a:ext cx="3927600" cy="33876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313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23825"/>
            <a:ext cx="8496300" cy="828675"/>
          </a:xfrm>
        </p:spPr>
        <p:txBody>
          <a:bodyPr/>
          <a:lstStyle/>
          <a:p>
            <a:pPr algn="l"/>
            <a:r>
              <a:rPr lang="ru-RU" sz="3200" dirty="0">
                <a:solidFill>
                  <a:schemeClr val="bg1"/>
                </a:solidFill>
              </a:rPr>
              <a:t>Профили социального 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и </a:t>
            </a:r>
            <a:r>
              <a:rPr lang="ru-RU" sz="3200" dirty="0">
                <a:solidFill>
                  <a:schemeClr val="bg1"/>
                </a:solidFill>
              </a:rPr>
              <a:t>эмоционального развития ребенка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954" y="1092845"/>
            <a:ext cx="9071992" cy="4158699"/>
          </a:xfrm>
          <a:prstGeom prst="rect">
            <a:avLst/>
          </a:prstGeom>
        </p:spPr>
        <p:txBody>
          <a:bodyPr/>
          <a:lstStyle/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000" kern="0" dirty="0">
              <a:latin typeface="+mn-lt"/>
              <a:cs typeface="+mn-cs"/>
            </a:endParaRPr>
          </a:p>
        </p:txBody>
      </p:sp>
      <p:pic>
        <p:nvPicPr>
          <p:cNvPr id="5" name="Picture 4" descr="E:\rtc_prezent_png\rtc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1508" y="190046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57158" y="1000115"/>
            <a:ext cx="82153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85720" y="1214428"/>
            <a:ext cx="83582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3538">
              <a:buNone/>
            </a:pPr>
            <a:r>
              <a:rPr lang="ru-RU" sz="1100" dirty="0" smtClean="0"/>
              <a:t>	</a:t>
            </a:r>
            <a:endParaRPr lang="ru-RU" sz="1100" dirty="0"/>
          </a:p>
        </p:txBody>
      </p:sp>
      <p:graphicFrame>
        <p:nvGraphicFramePr>
          <p:cNvPr id="11" name="Диаграмма 1"/>
          <p:cNvGraphicFramePr/>
          <p:nvPr>
            <p:extLst>
              <p:ext uri="{D42A27DB-BD31-4B8C-83A1-F6EECF244321}">
                <p14:modId xmlns:p14="http://schemas.microsoft.com/office/powerpoint/2010/main" val="781649840"/>
              </p:ext>
            </p:extLst>
          </p:nvPr>
        </p:nvGraphicFramePr>
        <p:xfrm>
          <a:off x="100360" y="1214428"/>
          <a:ext cx="8928992" cy="3754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5715008" y="1357304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00628" y="1357304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12282" y="4653169"/>
            <a:ext cx="1633330" cy="216024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Средний </a:t>
            </a:r>
            <a:r>
              <a:rPr lang="ru-RU" dirty="0" smtClean="0"/>
              <a:t>балл </a:t>
            </a:r>
            <a:r>
              <a:rPr lang="ru-RU" sz="1100" dirty="0" smtClean="0"/>
              <a:t>класса</a:t>
            </a:r>
            <a:endParaRPr lang="ru-RU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6912282" y="4142179"/>
            <a:ext cx="1633330" cy="216024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Ученик А</a:t>
            </a:r>
            <a:endParaRPr lang="ru-RU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6912282" y="4390077"/>
            <a:ext cx="1633330" cy="216024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Ученик Б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09774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71450"/>
            <a:ext cx="8496300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Два способа использования инструмента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954" y="1092845"/>
            <a:ext cx="9071992" cy="4158699"/>
          </a:xfrm>
          <a:prstGeom prst="rect">
            <a:avLst/>
          </a:prstGeom>
        </p:spPr>
        <p:txBody>
          <a:bodyPr/>
          <a:lstStyle/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000" kern="0" dirty="0">
              <a:latin typeface="+mn-lt"/>
              <a:cs typeface="+mn-cs"/>
            </a:endParaRPr>
          </a:p>
        </p:txBody>
      </p:sp>
      <p:pic>
        <p:nvPicPr>
          <p:cNvPr id="5" name="Picture 4" descr="E:\rtc_prezent_png\rtc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1508" y="190046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57158" y="1000115"/>
            <a:ext cx="82153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85720" y="1214428"/>
            <a:ext cx="83582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3538">
              <a:buNone/>
            </a:pPr>
            <a:r>
              <a:rPr lang="ru-RU" sz="1100" dirty="0" smtClean="0"/>
              <a:t>	</a:t>
            </a:r>
            <a:endParaRPr lang="ru-RU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4547865"/>
            <a:ext cx="24482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0" y="1071552"/>
            <a:ext cx="9039430" cy="35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87824" y="5092030"/>
            <a:ext cx="3744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algn="just"/>
            <a:endParaRPr lang="ru-RU" dirty="0" smtClean="0"/>
          </a:p>
          <a:p>
            <a:pPr marL="542925" indent="-457200" algn="just">
              <a:buFont typeface="Arial" pitchFamily="34" charset="0"/>
              <a:buChar char="•"/>
            </a:pPr>
            <a:endParaRPr lang="ru-RU" dirty="0" smtClean="0"/>
          </a:p>
          <a:p>
            <a:pPr marL="542925" indent="-457200" algn="just"/>
            <a:r>
              <a:rPr lang="ru-RU" dirty="0" smtClean="0"/>
              <a:t>	</a:t>
            </a:r>
          </a:p>
          <a:p>
            <a:pPr marL="542925" indent="-457200" algn="just">
              <a:buFont typeface="Arial" pitchFamily="34" charset="0"/>
              <a:buChar char="•"/>
            </a:pPr>
            <a:endParaRPr lang="ru-RU" dirty="0" smtClean="0"/>
          </a:p>
          <a:p>
            <a:pPr marL="542925" indent="-457200" algn="just">
              <a:buFont typeface="Arial" pitchFamily="34" charset="0"/>
              <a:buChar char="•"/>
            </a:pPr>
            <a:endParaRPr lang="ru-RU" dirty="0" smtClean="0"/>
          </a:p>
          <a:p>
            <a:pPr marL="542925" indent="-96838" algn="just"/>
            <a:endParaRPr lang="ru-RU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866227"/>
              </p:ext>
            </p:extLst>
          </p:nvPr>
        </p:nvGraphicFramePr>
        <p:xfrm>
          <a:off x="42755" y="1230238"/>
          <a:ext cx="9036496" cy="3643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405"/>
                <a:gridCol w="3828999"/>
                <a:gridCol w="3257092"/>
              </a:tblGrid>
              <a:tr h="497709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Анализ функционирования системы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Индивидуальная диагностика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2"/>
                    </a:solidFill>
                  </a:tcPr>
                </a:tc>
              </a:tr>
              <a:tr h="65199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Выборка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Репрезентативная выборка </a:t>
                      </a:r>
                    </a:p>
                    <a:p>
                      <a:r>
                        <a:rPr lang="ru-RU" sz="1600" dirty="0" smtClean="0"/>
                        <a:t>на уровне муниципалитета/региона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Все дети </a:t>
                      </a:r>
                    </a:p>
                    <a:p>
                      <a:r>
                        <a:rPr lang="ru-RU" sz="1600" dirty="0" smtClean="0"/>
                        <a:t>школы/муниципалитета/региона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2">
                        <a:alpha val="50196"/>
                      </a:srgb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Кто проводит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Внешние интервьюеры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Учителя, школьные психологи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2">
                        <a:alpha val="20000"/>
                      </a:srgbClr>
                    </a:solidFill>
                  </a:tcPr>
                </a:tc>
              </a:tr>
              <a:tr h="37165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Потребители</a:t>
                      </a:r>
                      <a:r>
                        <a:rPr lang="ru-RU" sz="1600" baseline="0" dirty="0" smtClean="0"/>
                        <a:t> результатов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Органы управления образованием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Учителя, родители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2">
                        <a:alpha val="50196"/>
                      </a:srgbClr>
                    </a:solidFill>
                  </a:tcPr>
                </a:tc>
              </a:tr>
              <a:tr h="115213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Использование результатов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Выявление трендов, факторов, </a:t>
                      </a:r>
                      <a:r>
                        <a:rPr lang="ru-RU" sz="1600" dirty="0" smtClean="0"/>
                        <a:t/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влияющих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smtClean="0"/>
                        <a:t>на прогресс детей; </a:t>
                      </a:r>
                      <a:endParaRPr lang="ru-RU" sz="1600" baseline="0" dirty="0" smtClean="0"/>
                    </a:p>
                    <a:p>
                      <a:r>
                        <a:rPr lang="ru-RU" sz="1600" baseline="0" dirty="0" smtClean="0"/>
                        <a:t>сравнение </a:t>
                      </a:r>
                      <a:r>
                        <a:rPr lang="ru-RU" sz="1600" baseline="0" dirty="0" smtClean="0"/>
                        <a:t>УМК, </a:t>
                      </a:r>
                      <a:r>
                        <a:rPr lang="ru-RU" sz="1600" dirty="0" smtClean="0"/>
                        <a:t>проверка гипотез, повышение квалификации учителей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Построение индивидуальной образовательной траектории ребенка, измерение индивидуального прогресса,</a:t>
                      </a:r>
                      <a:r>
                        <a:rPr lang="ru-RU" sz="1600" baseline="0" dirty="0" smtClean="0"/>
                        <a:t> корректировка образовательного процесса</a:t>
                      </a:r>
                      <a:r>
                        <a:rPr lang="ru-RU" sz="1600" dirty="0" smtClean="0"/>
                        <a:t> 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2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38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23825"/>
            <a:ext cx="8496300" cy="828675"/>
          </a:xfrm>
        </p:spPr>
        <p:txBody>
          <a:bodyPr/>
          <a:lstStyle/>
          <a:p>
            <a:pPr algn="l"/>
            <a:r>
              <a:rPr lang="ru-RU" sz="3200" dirty="0">
                <a:solidFill>
                  <a:schemeClr val="bg1"/>
                </a:solidFill>
              </a:rPr>
              <a:t>Планы на </a:t>
            </a:r>
            <a:r>
              <a:rPr lang="ru-RU" sz="3200" dirty="0" smtClean="0">
                <a:solidFill>
                  <a:schemeClr val="bg1"/>
                </a:solidFill>
              </a:rPr>
              <a:t>2014-2015гг</a:t>
            </a:r>
            <a:r>
              <a:rPr lang="ru-RU" sz="3200" dirty="0" smtClean="0">
                <a:solidFill>
                  <a:schemeClr val="bg1"/>
                </a:solidFill>
              </a:rPr>
              <a:t>.: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954" y="1092845"/>
            <a:ext cx="9071992" cy="4158699"/>
          </a:xfrm>
          <a:prstGeom prst="rect">
            <a:avLst/>
          </a:prstGeom>
        </p:spPr>
        <p:txBody>
          <a:bodyPr/>
          <a:lstStyle/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000" kern="0" dirty="0">
              <a:latin typeface="+mn-lt"/>
              <a:cs typeface="+mn-cs"/>
            </a:endParaRPr>
          </a:p>
        </p:txBody>
      </p:sp>
      <p:pic>
        <p:nvPicPr>
          <p:cNvPr id="5" name="Picture 4" descr="E:\rtc_prezent_png\rtc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1508" y="190046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Снимок экрана 2014-03-23 в 1.10.0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7158" y="1000115"/>
            <a:ext cx="82153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85720" y="1214428"/>
            <a:ext cx="83582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3538">
              <a:buNone/>
            </a:pPr>
            <a:r>
              <a:rPr lang="ru-RU" sz="1100" dirty="0" smtClean="0"/>
              <a:t>	</a:t>
            </a:r>
            <a:endParaRPr lang="ru-RU" sz="11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5516" y="1214515"/>
            <a:ext cx="9039430" cy="35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32500" lnSpcReduction="20000"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5500" dirty="0" smtClean="0">
                <a:solidFill>
                  <a:srgbClr val="0079C2"/>
                </a:solidFill>
              </a:rPr>
              <a:t>Второй </a:t>
            </a:r>
            <a:r>
              <a:rPr lang="ru-RU" sz="5500" dirty="0" smtClean="0">
                <a:solidFill>
                  <a:srgbClr val="0079C2"/>
                </a:solidFill>
              </a:rPr>
              <a:t>этап апробации</a:t>
            </a:r>
          </a:p>
          <a:p>
            <a:pPr marL="1344613" indent="-538163" algn="just">
              <a:lnSpc>
                <a:spcPct val="120000"/>
              </a:lnSpc>
              <a:spcAft>
                <a:spcPts val="600"/>
              </a:spcAft>
            </a:pPr>
            <a:r>
              <a:rPr lang="ru-RU" sz="3700" dirty="0" smtClean="0">
                <a:solidFill>
                  <a:schemeClr val="tx1"/>
                </a:solidFill>
              </a:rPr>
              <a:t>весна </a:t>
            </a:r>
            <a:r>
              <a:rPr lang="ru-RU" sz="3700" dirty="0" smtClean="0">
                <a:solidFill>
                  <a:schemeClr val="tx1"/>
                </a:solidFill>
              </a:rPr>
              <a:t>2014 г. , та же </a:t>
            </a:r>
            <a:r>
              <a:rPr lang="ru-RU" sz="3700" dirty="0" smtClean="0">
                <a:solidFill>
                  <a:schemeClr val="tx1"/>
                </a:solidFill>
              </a:rPr>
              <a:t>выборка</a:t>
            </a:r>
            <a:endParaRPr lang="ru-RU" sz="3700" dirty="0" smtClean="0">
              <a:solidFill>
                <a:schemeClr val="tx1"/>
              </a:solidFill>
            </a:endParaRPr>
          </a:p>
          <a:p>
            <a:pPr marL="355600" indent="-355600" algn="just">
              <a:buFont typeface="Calibri" panose="020F0502020204030204" pitchFamily="34" charset="0"/>
              <a:buChar char="‒"/>
            </a:pPr>
            <a:r>
              <a:rPr lang="ru-RU" sz="4300" dirty="0" smtClean="0">
                <a:solidFill>
                  <a:schemeClr val="tx1"/>
                </a:solidFill>
              </a:rPr>
              <a:t>Построение </a:t>
            </a:r>
            <a:r>
              <a:rPr lang="ru-RU" sz="4300" dirty="0" smtClean="0">
                <a:solidFill>
                  <a:schemeClr val="tx1"/>
                </a:solidFill>
              </a:rPr>
              <a:t>единой шкалы</a:t>
            </a:r>
          </a:p>
          <a:p>
            <a:pPr marL="355600" indent="-355600" algn="just">
              <a:buFont typeface="Calibri" panose="020F0502020204030204" pitchFamily="34" charset="0"/>
              <a:buChar char="‒"/>
            </a:pPr>
            <a:r>
              <a:rPr lang="ru-RU" sz="4300" dirty="0" smtClean="0">
                <a:solidFill>
                  <a:schemeClr val="tx1"/>
                </a:solidFill>
              </a:rPr>
              <a:t>Разработка </a:t>
            </a:r>
            <a:r>
              <a:rPr lang="ru-RU" sz="4300" dirty="0" smtClean="0">
                <a:solidFill>
                  <a:schemeClr val="tx1"/>
                </a:solidFill>
              </a:rPr>
              <a:t>методики оценивания индивидуального прогресса</a:t>
            </a:r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sz="5500" dirty="0" smtClean="0">
                <a:solidFill>
                  <a:srgbClr val="0079C2"/>
                </a:solidFill>
              </a:rPr>
              <a:t>Проведение 1-го этапа исследования в 2-3 регионах РФ</a:t>
            </a:r>
            <a:endParaRPr lang="ru-RU" sz="5500" dirty="0">
              <a:solidFill>
                <a:srgbClr val="0079C2"/>
              </a:solidFill>
            </a:endParaRPr>
          </a:p>
          <a:p>
            <a:pPr marL="1344613" indent="-538163" algn="just">
              <a:lnSpc>
                <a:spcPct val="120000"/>
              </a:lnSpc>
              <a:spcAft>
                <a:spcPts val="600"/>
              </a:spcAft>
            </a:pPr>
            <a:r>
              <a:rPr lang="ru-RU" sz="3600" dirty="0" smtClean="0">
                <a:solidFill>
                  <a:schemeClr val="tx1"/>
                </a:solidFill>
              </a:rPr>
              <a:t>сентябрь-октябрь </a:t>
            </a:r>
            <a:r>
              <a:rPr lang="ru-RU" sz="3600" dirty="0">
                <a:solidFill>
                  <a:schemeClr val="tx1"/>
                </a:solidFill>
              </a:rPr>
              <a:t>2014 г. , </a:t>
            </a:r>
            <a:r>
              <a:rPr lang="ru-RU" sz="3600" dirty="0" smtClean="0">
                <a:solidFill>
                  <a:schemeClr val="tx1"/>
                </a:solidFill>
              </a:rPr>
              <a:t>выборка 3000 человек</a:t>
            </a:r>
            <a:endParaRPr lang="ru-RU" sz="3600" dirty="0">
              <a:solidFill>
                <a:schemeClr val="tx1"/>
              </a:solidFill>
            </a:endParaRPr>
          </a:p>
          <a:p>
            <a:pPr marL="355600" indent="-355600" algn="just">
              <a:buFont typeface="Calibri" panose="020F0502020204030204" pitchFamily="34" charset="0"/>
              <a:buChar char="‒"/>
            </a:pPr>
            <a:r>
              <a:rPr lang="ru-RU" sz="4300" dirty="0" err="1" smtClean="0">
                <a:solidFill>
                  <a:schemeClr val="tx1"/>
                </a:solidFill>
              </a:rPr>
              <a:t>Валидизация</a:t>
            </a:r>
            <a:r>
              <a:rPr lang="ru-RU" sz="4300" dirty="0" smtClean="0">
                <a:solidFill>
                  <a:schemeClr val="tx1"/>
                </a:solidFill>
              </a:rPr>
              <a:t> инструмента</a:t>
            </a:r>
            <a:endParaRPr lang="ru-RU" sz="4300" dirty="0">
              <a:solidFill>
                <a:schemeClr val="tx1"/>
              </a:solidFill>
            </a:endParaRPr>
          </a:p>
          <a:p>
            <a:pPr marL="355600" indent="-355600" algn="just">
              <a:buFont typeface="Calibri" panose="020F0502020204030204" pitchFamily="34" charset="0"/>
              <a:buChar char="‒"/>
            </a:pPr>
            <a:r>
              <a:rPr lang="ru-RU" sz="4300" dirty="0" smtClean="0">
                <a:solidFill>
                  <a:schemeClr val="tx1"/>
                </a:solidFill>
              </a:rPr>
              <a:t>Проведение международного сравнительного исследования готовности к школе</a:t>
            </a:r>
            <a:endParaRPr lang="ru-RU" sz="4300" dirty="0">
              <a:solidFill>
                <a:schemeClr val="tx1"/>
              </a:solidFill>
            </a:endParaRPr>
          </a:p>
          <a:p>
            <a:pPr algn="just"/>
            <a:endParaRPr lang="ru-RU" sz="3800" dirty="0" smtClean="0">
              <a:solidFill>
                <a:schemeClr val="tx1"/>
              </a:solidFill>
            </a:endParaRPr>
          </a:p>
          <a:p>
            <a:pPr algn="just"/>
            <a:r>
              <a:rPr lang="ru-RU" sz="5500" dirty="0" smtClean="0">
                <a:solidFill>
                  <a:srgbClr val="0079C2"/>
                </a:solidFill>
              </a:rPr>
              <a:t>Проведение 2-го этапа исследования</a:t>
            </a:r>
            <a:endParaRPr lang="ru-RU" sz="5500" dirty="0">
              <a:solidFill>
                <a:srgbClr val="0079C2"/>
              </a:solidFill>
            </a:endParaRPr>
          </a:p>
          <a:p>
            <a:pPr marL="1344613" indent="-538163" algn="just">
              <a:lnSpc>
                <a:spcPct val="120000"/>
              </a:lnSpc>
              <a:spcAft>
                <a:spcPts val="600"/>
              </a:spcAft>
            </a:pPr>
            <a:r>
              <a:rPr lang="ru-RU" sz="3600" dirty="0" smtClean="0">
                <a:solidFill>
                  <a:schemeClr val="tx1"/>
                </a:solidFill>
              </a:rPr>
              <a:t>апрель-май 2014 </a:t>
            </a:r>
            <a:r>
              <a:rPr lang="ru-RU" sz="3600" dirty="0">
                <a:solidFill>
                  <a:schemeClr val="tx1"/>
                </a:solidFill>
              </a:rPr>
              <a:t>г. , та же </a:t>
            </a:r>
            <a:r>
              <a:rPr lang="ru-RU" sz="3600" dirty="0" smtClean="0">
                <a:solidFill>
                  <a:schemeClr val="tx1"/>
                </a:solidFill>
              </a:rPr>
              <a:t>выборка 3000 человек</a:t>
            </a:r>
            <a:endParaRPr lang="ru-RU" sz="3600" dirty="0">
              <a:solidFill>
                <a:schemeClr val="tx1"/>
              </a:solidFill>
            </a:endParaRPr>
          </a:p>
          <a:p>
            <a:pPr marL="355600" indent="-355600" algn="just">
              <a:buFont typeface="Calibri" panose="020F0502020204030204" pitchFamily="34" charset="0"/>
              <a:buChar char="‒"/>
            </a:pPr>
            <a:r>
              <a:rPr lang="ru-RU" sz="4300" dirty="0" smtClean="0">
                <a:solidFill>
                  <a:schemeClr val="tx1"/>
                </a:solidFill>
              </a:rPr>
              <a:t>Оценивание индивидуального прогресса</a:t>
            </a:r>
            <a:endParaRPr lang="ru-RU" sz="4300" dirty="0">
              <a:solidFill>
                <a:schemeClr val="tx1"/>
              </a:solidFill>
            </a:endParaRPr>
          </a:p>
          <a:p>
            <a:pPr marL="355600" indent="-355600" algn="just">
              <a:buFont typeface="Calibri" panose="020F0502020204030204" pitchFamily="34" charset="0"/>
              <a:buChar char="‒"/>
            </a:pPr>
            <a:r>
              <a:rPr lang="ru-RU" sz="4300" dirty="0" smtClean="0">
                <a:solidFill>
                  <a:schemeClr val="tx1"/>
                </a:solidFill>
              </a:rPr>
              <a:t>Проведение международного сравнительного исследования прогресса детей в течение первого года обучения</a:t>
            </a:r>
            <a:endParaRPr lang="ru-RU" sz="4300" dirty="0" smtClean="0">
              <a:solidFill>
                <a:schemeClr val="tx1"/>
              </a:solidFill>
            </a:endParaRPr>
          </a:p>
          <a:p>
            <a:pPr algn="just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3481" y="4558725"/>
            <a:ext cx="7578977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ПРИГЛАШАЕМ К СОТРУДНИЧЕСТВУ!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238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58750"/>
            <a:ext cx="8207375" cy="828675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 rotWithShape="1">
          <a:blip r:embed="rId3" cstate="print"/>
          <a:srcRect t="24239"/>
          <a:stretch/>
        </p:blipFill>
        <p:spPr bwMode="auto">
          <a:xfrm>
            <a:off x="14743" y="4626240"/>
            <a:ext cx="8661715" cy="64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591020" y="4663894"/>
            <a:ext cx="221219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en-US" sz="1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http://www.rtc-edu.ru/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663894"/>
            <a:ext cx="17609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79C2"/>
                </a:solidFill>
              </a:rPr>
              <a:t>rtc.i</a:t>
            </a:r>
            <a:r>
              <a:rPr lang="en-US" sz="1600" dirty="0">
                <a:solidFill>
                  <a:srgbClr val="0079C2"/>
                </a:solidFill>
              </a:rPr>
              <a:t>o</a:t>
            </a:r>
            <a:r>
              <a:rPr lang="en-US" sz="1600" dirty="0" smtClean="0">
                <a:solidFill>
                  <a:srgbClr val="0079C2"/>
                </a:solidFill>
              </a:rPr>
              <a:t>e@gmail.com</a:t>
            </a:r>
            <a:endParaRPr lang="ru-RU" sz="1600" dirty="0">
              <a:solidFill>
                <a:srgbClr val="0079C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61631" y="1502702"/>
            <a:ext cx="4357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Карданова Елена Юрьевна</a:t>
            </a:r>
          </a:p>
          <a:p>
            <a:r>
              <a:rPr lang="en-US" sz="2400" dirty="0" smtClean="0">
                <a:solidFill>
                  <a:srgbClr val="0079C2"/>
                </a:solidFill>
              </a:rPr>
              <a:t>ekardanova@hse.ru</a:t>
            </a:r>
            <a:endParaRPr lang="ru-RU" sz="2400" dirty="0" smtClean="0">
              <a:solidFill>
                <a:srgbClr val="0079C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61630" y="3008205"/>
            <a:ext cx="60839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Центр мониторинга качества образования</a:t>
            </a:r>
          </a:p>
          <a:p>
            <a:r>
              <a:rPr lang="ru-RU" sz="2400" dirty="0" smtClean="0"/>
              <a:t>Институт образования </a:t>
            </a:r>
          </a:p>
          <a:p>
            <a:r>
              <a:rPr lang="ru-RU" sz="2400" dirty="0" smtClean="0"/>
              <a:t>НИУ Высшая школа </a:t>
            </a:r>
            <a:r>
              <a:rPr lang="ru-RU" sz="2400" dirty="0" smtClean="0"/>
              <a:t>экономики</a:t>
            </a:r>
          </a:p>
          <a:p>
            <a:r>
              <a:rPr lang="en-US" sz="2400" dirty="0">
                <a:solidFill>
                  <a:srgbClr val="0079C2"/>
                </a:solidFill>
              </a:rPr>
              <a:t>http://ioe.hse.ru/monitoring</a:t>
            </a:r>
            <a:r>
              <a:rPr lang="en-US" sz="2400" dirty="0" smtClean="0">
                <a:solidFill>
                  <a:srgbClr val="0079C2"/>
                </a:solidFill>
              </a:rPr>
              <a:t>/</a:t>
            </a:r>
            <a:endParaRPr lang="ru-RU" sz="2400" dirty="0" smtClean="0">
              <a:solidFill>
                <a:srgbClr val="0079C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0" y="1502702"/>
            <a:ext cx="1718971" cy="11316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6" y="3348535"/>
            <a:ext cx="10668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23825"/>
            <a:ext cx="8496300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Ключевые вопросы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954" y="1092845"/>
            <a:ext cx="9071992" cy="4158699"/>
          </a:xfrm>
          <a:prstGeom prst="rect">
            <a:avLst/>
          </a:prstGeom>
        </p:spPr>
        <p:txBody>
          <a:bodyPr/>
          <a:lstStyle/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000" kern="0" dirty="0">
              <a:latin typeface="+mn-lt"/>
              <a:cs typeface="+mn-cs"/>
            </a:endParaRPr>
          </a:p>
        </p:txBody>
      </p:sp>
      <p:pic>
        <p:nvPicPr>
          <p:cNvPr id="5" name="Picture 4" descr="E:\rtc_prezent_png\rtc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1508" y="190046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Снимок экрана 2014-03-23 в 1.10.0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7158" y="1000115"/>
            <a:ext cx="82153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85720" y="1214428"/>
            <a:ext cx="83582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3538">
              <a:buNone/>
            </a:pPr>
            <a:r>
              <a:rPr lang="ru-RU" sz="1100" dirty="0" smtClean="0"/>
              <a:t>	</a:t>
            </a:r>
            <a:endParaRPr lang="ru-RU" sz="1100" dirty="0"/>
          </a:p>
        </p:txBody>
      </p:sp>
      <p:sp>
        <p:nvSpPr>
          <p:cNvPr id="10" name="Rectangle 9"/>
          <p:cNvSpPr/>
          <p:nvPr/>
        </p:nvSpPr>
        <p:spPr>
          <a:xfrm>
            <a:off x="251520" y="1357305"/>
            <a:ext cx="86073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Какова эффективность различных программ раннего обучения</a:t>
            </a:r>
            <a:r>
              <a:rPr lang="en-GB" sz="28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Сколько знаний дети получают в свой первый школьный год и насколько эффективно преподавание</a:t>
            </a:r>
            <a:r>
              <a:rPr lang="en-GB" sz="28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Как различные факторы влияют на обучение детей</a:t>
            </a:r>
            <a:r>
              <a:rPr lang="en-GB" sz="2800" dirty="0" smtClean="0"/>
              <a:t>?</a:t>
            </a:r>
            <a:r>
              <a:rPr lang="ru-RU" sz="2800" dirty="0" smtClean="0"/>
              <a:t> </a:t>
            </a: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Как можно улучшить работу учителей и школ?</a:t>
            </a:r>
            <a:endParaRPr lang="en-GB" sz="2800" dirty="0" smtClean="0"/>
          </a:p>
          <a:p>
            <a:pPr algn="ctr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1462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23825"/>
            <a:ext cx="8496300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Международные 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и </a:t>
            </a:r>
            <a:r>
              <a:rPr lang="ru-RU" sz="3200" dirty="0" smtClean="0">
                <a:solidFill>
                  <a:schemeClr val="bg1"/>
                </a:solidFill>
              </a:rPr>
              <a:t>российские исследования детей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954" y="1092845"/>
            <a:ext cx="9071992" cy="4158699"/>
          </a:xfrm>
          <a:prstGeom prst="rect">
            <a:avLst/>
          </a:prstGeom>
        </p:spPr>
        <p:txBody>
          <a:bodyPr/>
          <a:lstStyle/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000" kern="0" dirty="0">
              <a:latin typeface="+mn-lt"/>
              <a:cs typeface="+mn-cs"/>
            </a:endParaRPr>
          </a:p>
        </p:txBody>
      </p:sp>
      <p:pic>
        <p:nvPicPr>
          <p:cNvPr id="5" name="Picture 4" descr="E:\rtc_prezent_png\rtc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1508" y="190046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Снимок экрана 2014-03-23 в 1.10.0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930" y="1106904"/>
            <a:ext cx="905101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TIMSS, PIRLS, PISA</a:t>
            </a:r>
            <a:r>
              <a:rPr lang="ru-RU" sz="1600" b="1" dirty="0" smtClean="0"/>
              <a:t> </a:t>
            </a:r>
          </a:p>
          <a:p>
            <a:pPr>
              <a:buNone/>
            </a:pPr>
            <a:r>
              <a:rPr lang="ru-RU" sz="1600" dirty="0" smtClean="0"/>
              <a:t>другой возраст</a:t>
            </a:r>
            <a:r>
              <a:rPr lang="en-US" sz="1600" dirty="0" smtClean="0"/>
              <a:t> </a:t>
            </a:r>
            <a:r>
              <a:rPr lang="ru-RU" sz="1600" dirty="0" smtClean="0"/>
              <a:t>- нет индивидуального оценивания</a:t>
            </a:r>
            <a:r>
              <a:rPr lang="en-US" sz="1600" dirty="0" smtClean="0"/>
              <a:t> </a:t>
            </a:r>
            <a:r>
              <a:rPr lang="ru-RU" sz="1600" dirty="0" smtClean="0"/>
              <a:t>- не позволяют оценить индивидуальный прогресс</a:t>
            </a:r>
          </a:p>
          <a:p>
            <a:pPr>
              <a:buNone/>
            </a:pPr>
            <a:endParaRPr lang="ru-RU" sz="1000" dirty="0" smtClean="0"/>
          </a:p>
          <a:p>
            <a:r>
              <a:rPr lang="en-US" sz="1600" b="1" dirty="0" smtClean="0"/>
              <a:t>Early Development Instrument (EDI)</a:t>
            </a:r>
            <a:endParaRPr lang="ru-RU" sz="1600" b="1" dirty="0" smtClean="0"/>
          </a:p>
          <a:p>
            <a:pPr marL="358775">
              <a:buNone/>
            </a:pPr>
            <a:r>
              <a:rPr lang="ru-RU" sz="1600" dirty="0" smtClean="0"/>
              <a:t>Цель</a:t>
            </a:r>
            <a:r>
              <a:rPr lang="ru-RU" sz="1600" dirty="0" smtClean="0"/>
              <a:t>: Оценивание готовности детей к школе по пяти областям развития - заполняют учителя - нет индивидуального оценивания - не оценивает индивидуальный прогресс</a:t>
            </a:r>
            <a:endParaRPr lang="ru-RU" sz="1600" dirty="0"/>
          </a:p>
          <a:p>
            <a:pPr>
              <a:buNone/>
            </a:pPr>
            <a:endParaRPr lang="ru-RU" sz="1000" dirty="0" smtClean="0"/>
          </a:p>
          <a:p>
            <a:pPr defTabSz="363538"/>
            <a:r>
              <a:rPr lang="ru-RU" sz="1600" b="1" dirty="0" smtClean="0"/>
              <a:t>Россия: ФГОС </a:t>
            </a:r>
            <a:r>
              <a:rPr lang="ru-RU" sz="1600" b="1" dirty="0"/>
              <a:t>начального общего образования (2011</a:t>
            </a:r>
            <a:r>
              <a:rPr lang="ru-RU" sz="1600" b="1" dirty="0" smtClean="0"/>
              <a:t>) и  ФГОС </a:t>
            </a:r>
            <a:r>
              <a:rPr lang="ru-RU" sz="1600" b="1" dirty="0"/>
              <a:t>дошкольного образования (2013) </a:t>
            </a:r>
          </a:p>
          <a:p>
            <a:pPr defTabSz="363538"/>
            <a:endParaRPr lang="ru-RU" sz="1000" b="1" dirty="0">
              <a:solidFill>
                <a:schemeClr val="tx2"/>
              </a:solidFill>
            </a:endParaRPr>
          </a:p>
          <a:p>
            <a:pPr defTabSz="363538"/>
            <a:r>
              <a:rPr lang="ru-RU" sz="1600" b="1" dirty="0"/>
              <a:t>Дмитрий Ливанов: </a:t>
            </a:r>
          </a:p>
          <a:p>
            <a:pPr marL="1792288" algn="just" defTabSz="363538"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«</a:t>
            </a:r>
            <a:r>
              <a:rPr lang="ru-RU" sz="1600" i="1" dirty="0">
                <a:solidFill>
                  <a:srgbClr val="FF0000"/>
                </a:solidFill>
              </a:rPr>
              <a:t>Меня спрашивают, а что должен уметь ребенок. </a:t>
            </a:r>
            <a:endParaRPr lang="en-US" sz="1600" i="1" dirty="0" smtClean="0">
              <a:solidFill>
                <a:srgbClr val="FF0000"/>
              </a:solidFill>
            </a:endParaRPr>
          </a:p>
          <a:p>
            <a:pPr marL="1792288" algn="just" defTabSz="363538">
              <a:buNone/>
            </a:pPr>
            <a:r>
              <a:rPr lang="ru-RU" sz="1600" i="1" dirty="0" smtClean="0">
                <a:solidFill>
                  <a:srgbClr val="FF0000"/>
                </a:solidFill>
              </a:rPr>
              <a:t>Ребенок </a:t>
            </a:r>
            <a:r>
              <a:rPr lang="ru-RU" sz="1600" i="1" dirty="0">
                <a:solidFill>
                  <a:srgbClr val="FF0000"/>
                </a:solidFill>
              </a:rPr>
              <a:t>никому ничего не должен, </a:t>
            </a:r>
            <a:r>
              <a:rPr lang="ru-RU" sz="1600" i="1" dirty="0" smtClean="0">
                <a:solidFill>
                  <a:srgbClr val="FF0000"/>
                </a:solidFill>
              </a:rPr>
              <a:t>это </a:t>
            </a:r>
            <a:r>
              <a:rPr lang="ru-RU" sz="1600" b="1" i="1" dirty="0">
                <a:solidFill>
                  <a:srgbClr val="FF0000"/>
                </a:solidFill>
              </a:rPr>
              <a:t>мы должны </a:t>
            </a:r>
            <a:r>
              <a:rPr lang="ru-RU" sz="1600" i="1" dirty="0">
                <a:solidFill>
                  <a:srgbClr val="FF0000"/>
                </a:solidFill>
              </a:rPr>
              <a:t>сделать так, </a:t>
            </a:r>
            <a:endParaRPr lang="en-US" sz="1600" i="1" dirty="0" smtClean="0">
              <a:solidFill>
                <a:srgbClr val="FF0000"/>
              </a:solidFill>
            </a:endParaRPr>
          </a:p>
          <a:p>
            <a:pPr marL="1792288" algn="just" defTabSz="358775">
              <a:buNone/>
            </a:pPr>
            <a:r>
              <a:rPr lang="ru-RU" sz="1600" i="1" dirty="0" smtClean="0">
                <a:solidFill>
                  <a:srgbClr val="FF0000"/>
                </a:solidFill>
              </a:rPr>
              <a:t>чтобы </a:t>
            </a:r>
            <a:r>
              <a:rPr lang="ru-RU" sz="1600" i="1" dirty="0">
                <a:solidFill>
                  <a:srgbClr val="FF0000"/>
                </a:solidFill>
              </a:rPr>
              <a:t>личность и талант каждого ребенка получили развитие…</a:t>
            </a:r>
            <a:r>
              <a:rPr lang="ru-RU" sz="1600" dirty="0">
                <a:solidFill>
                  <a:srgbClr val="FF0000"/>
                </a:solidFill>
              </a:rPr>
              <a:t>»</a:t>
            </a:r>
          </a:p>
          <a:p>
            <a:pPr algn="just" defTabSz="363538">
              <a:buNone/>
            </a:pPr>
            <a:endParaRPr lang="ru-RU" sz="1000" dirty="0">
              <a:solidFill>
                <a:srgbClr val="FF0000"/>
              </a:solidFill>
            </a:endParaRPr>
          </a:p>
          <a:p>
            <a:pPr algn="just" defTabSz="363538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Мы должны знать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 defTabSz="363538">
              <a:buFont typeface="Symbol" panose="05050102010706020507" pitchFamily="18" charset="2"/>
              <a:buChar char="-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какой стартовой точке находится ребенок на входе в начальную школу</a:t>
            </a:r>
          </a:p>
          <a:p>
            <a:pPr marL="342900" indent="-342900" algn="just" defTabSz="363538">
              <a:buFont typeface="Symbol" panose="05050102010706020507" pitchFamily="18" charset="2"/>
              <a:buChar char="-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его прогресс по истечении определенного этапа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обучения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2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11987"/>
          </a:xfrm>
        </p:spPr>
        <p:txBody>
          <a:bodyPr>
            <a:noAutofit/>
          </a:bodyPr>
          <a:lstStyle/>
          <a:p>
            <a:pPr algn="l"/>
            <a:r>
              <a:rPr lang="ru-RU" sz="3000" dirty="0" smtClean="0">
                <a:solidFill>
                  <a:schemeClr val="bg1"/>
                </a:solidFill>
              </a:rPr>
              <a:t>Методики стартовой диагностики, </a:t>
            </a:r>
            <a:br>
              <a:rPr lang="ru-RU" sz="3000" dirty="0" smtClean="0">
                <a:solidFill>
                  <a:schemeClr val="bg1"/>
                </a:solidFill>
              </a:rPr>
            </a:br>
            <a:r>
              <a:rPr lang="ru-RU" sz="3000" dirty="0" smtClean="0">
                <a:solidFill>
                  <a:schemeClr val="bg1"/>
                </a:solidFill>
              </a:rPr>
              <a:t>используемые в РФ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17308" y="4718305"/>
            <a:ext cx="504748" cy="403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121847"/>
              </p:ext>
            </p:extLst>
          </p:nvPr>
        </p:nvGraphicFramePr>
        <p:xfrm>
          <a:off x="78180" y="847447"/>
          <a:ext cx="9007299" cy="402878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270127"/>
                <a:gridCol w="4737172"/>
              </a:tblGrid>
              <a:tr h="219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Психофизиологическая зрелость 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Методы исследования 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2"/>
                    </a:solidFill>
                  </a:tcPr>
                </a:tc>
              </a:tr>
              <a:tr h="620863">
                <a:tc>
                  <a:txBody>
                    <a:bodyPr/>
                    <a:lstStyle/>
                    <a:p>
                      <a:pPr marL="3587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noFill/>
                          </a:ln>
                          <a:effectLst/>
                        </a:rPr>
                        <a:t>Уровень произвольности и концентрации внимания </a:t>
                      </a:r>
                    </a:p>
                    <a:p>
                      <a:pPr marL="3587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noFill/>
                          </a:ln>
                          <a:effectLst/>
                        </a:rPr>
                        <a:t>Уровень готовности следовать инструкции </a:t>
                      </a:r>
                      <a:endParaRPr lang="ru-RU" sz="1200" dirty="0">
                        <a:ln>
                          <a:noFill/>
                        </a:ln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87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noFill/>
                          </a:ln>
                          <a:effectLst/>
                        </a:rPr>
                        <a:t>Методика «Образец и правило» </a:t>
                      </a:r>
                    </a:p>
                    <a:p>
                      <a:pPr marL="3587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noFill/>
                          </a:ln>
                          <a:effectLst/>
                        </a:rPr>
                        <a:t>Методика «Графический диктант» </a:t>
                      </a:r>
                    </a:p>
                    <a:p>
                      <a:pPr marL="358775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n>
                            <a:noFill/>
                          </a:ln>
                          <a:effectLst/>
                        </a:rPr>
                        <a:t>Проективная методика «Рисунок человека» </a:t>
                      </a:r>
                      <a:endParaRPr lang="ru-RU" sz="1200" dirty="0">
                        <a:ln>
                          <a:noFill/>
                        </a:ln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Интеллектуальная зрелость 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Методы исследования 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2"/>
                    </a:solidFill>
                  </a:tcPr>
                </a:tc>
              </a:tr>
              <a:tr h="1233914">
                <a:tc>
                  <a:txBody>
                    <a:bodyPr/>
                    <a:lstStyle/>
                    <a:p>
                      <a:pPr marL="3587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noFill/>
                          </a:ln>
                          <a:effectLst/>
                        </a:rPr>
                        <a:t>Развитие интеллектуальных способностей </a:t>
                      </a:r>
                    </a:p>
                    <a:p>
                      <a:pPr marL="3587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noFill/>
                          </a:ln>
                          <a:effectLst/>
                        </a:rPr>
                        <a:t>Развитие речи </a:t>
                      </a:r>
                    </a:p>
                    <a:p>
                      <a:pPr marL="3587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noFill/>
                          </a:ln>
                          <a:effectLst/>
                        </a:rPr>
                        <a:t>Объем кратковременной памяти </a:t>
                      </a:r>
                    </a:p>
                    <a:p>
                      <a:pPr marL="3587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noFill/>
                          </a:ln>
                          <a:effectLst/>
                        </a:rPr>
                        <a:t>Уровень обучаемости </a:t>
                      </a:r>
                      <a:endParaRPr lang="ru-RU" sz="1200" dirty="0">
                        <a:ln>
                          <a:noFill/>
                        </a:ln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877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noFill/>
                          </a:ln>
                          <a:effectLst/>
                        </a:rPr>
                        <a:t>Методика экспресс диагностики интеллектуальных способностей дошкольников (МЭДИС) </a:t>
                      </a:r>
                    </a:p>
                    <a:p>
                      <a:pPr marL="3587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noFill/>
                          </a:ln>
                          <a:effectLst/>
                        </a:rPr>
                        <a:t>Проективная методика «Рисунок человека» </a:t>
                      </a:r>
                    </a:p>
                    <a:p>
                      <a:pPr marL="3587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noFill/>
                          </a:ln>
                          <a:effectLst/>
                        </a:rPr>
                        <a:t>Методика «Рассказ по картинке» </a:t>
                      </a:r>
                    </a:p>
                    <a:p>
                      <a:pPr marL="3587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noFill/>
                          </a:ln>
                          <a:effectLst/>
                        </a:rPr>
                        <a:t>Методика «10 слов» </a:t>
                      </a:r>
                    </a:p>
                    <a:p>
                      <a:pPr marL="3587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noFill/>
                          </a:ln>
                          <a:effectLst/>
                        </a:rPr>
                        <a:t>Методика обучаемости А.Я. Ивановой </a:t>
                      </a:r>
                      <a:endParaRPr lang="ru-RU" sz="1200" dirty="0">
                        <a:ln>
                          <a:noFill/>
                        </a:ln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Личностная зрелость 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Методы исследования 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2"/>
                    </a:solidFill>
                  </a:tcPr>
                </a:tc>
              </a:tr>
              <a:tr h="655306">
                <a:tc>
                  <a:txBody>
                    <a:bodyPr/>
                    <a:lstStyle/>
                    <a:p>
                      <a:pPr marL="3587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noFill/>
                          </a:ln>
                          <a:effectLst/>
                        </a:rPr>
                        <a:t>Уровень психологической зрелости </a:t>
                      </a:r>
                    </a:p>
                    <a:p>
                      <a:pPr marL="3587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noFill/>
                          </a:ln>
                          <a:effectLst/>
                        </a:rPr>
                        <a:t>Уровень мотивации учения </a:t>
                      </a:r>
                    </a:p>
                    <a:p>
                      <a:pPr marL="3587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noFill/>
                          </a:ln>
                          <a:effectLst/>
                        </a:rPr>
                        <a:t>Особенности эмоциональной сферы </a:t>
                      </a:r>
                      <a:endParaRPr lang="ru-RU" sz="1200" dirty="0">
                        <a:ln>
                          <a:noFill/>
                        </a:ln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87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noFill/>
                          </a:ln>
                          <a:effectLst/>
                        </a:rPr>
                        <a:t>Проективная методика «Рисунок человека» </a:t>
                      </a:r>
                    </a:p>
                    <a:p>
                      <a:pPr marL="3587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noFill/>
                          </a:ln>
                          <a:effectLst/>
                        </a:rPr>
                        <a:t>Методика </a:t>
                      </a:r>
                      <a:r>
                        <a:rPr lang="ru-RU" sz="1200" dirty="0" smtClean="0">
                          <a:ln>
                            <a:noFill/>
                          </a:ln>
                          <a:effectLst/>
                        </a:rPr>
                        <a:t>определения школьной </a:t>
                      </a:r>
                      <a:r>
                        <a:rPr lang="ru-RU" sz="1200" dirty="0">
                          <a:ln>
                            <a:noFill/>
                          </a:ln>
                          <a:effectLst/>
                        </a:rPr>
                        <a:t>мотивации Н.Г</a:t>
                      </a:r>
                      <a:r>
                        <a:rPr lang="ru-RU" sz="120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r>
                        <a:rPr lang="en-US" sz="120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ln>
                            <a:noFill/>
                          </a:ln>
                          <a:effectLst/>
                        </a:rPr>
                        <a:t>Лускановой</a:t>
                      </a:r>
                      <a:r>
                        <a:rPr lang="ru-RU" sz="120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lang="ru-RU" sz="120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3587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noFill/>
                          </a:ln>
                          <a:effectLst/>
                        </a:rPr>
                        <a:t>Методика «Домики» </a:t>
                      </a:r>
                      <a:endParaRPr lang="ru-RU" sz="1200" dirty="0">
                        <a:ln>
                          <a:noFill/>
                        </a:ln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Социальная зрелость 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Методы исследования 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2"/>
                    </a:solidFill>
                  </a:tcPr>
                </a:tc>
              </a:tr>
              <a:tr h="603414">
                <a:tc>
                  <a:txBody>
                    <a:bodyPr/>
                    <a:lstStyle/>
                    <a:p>
                      <a:pPr marL="3587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noFill/>
                          </a:ln>
                          <a:effectLst/>
                        </a:rPr>
                        <a:t>Готовность осуществлять сотрудничество </a:t>
                      </a:r>
                    </a:p>
                    <a:p>
                      <a:pPr marL="3587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noFill/>
                          </a:ln>
                          <a:effectLst/>
                        </a:rPr>
                        <a:t>Уверенность в себе, самооценка </a:t>
                      </a:r>
                      <a:endParaRPr lang="ru-RU" sz="1200" dirty="0">
                        <a:ln>
                          <a:noFill/>
                        </a:ln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8775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n>
                            <a:noFill/>
                          </a:ln>
                          <a:effectLst/>
                        </a:rPr>
                        <a:t>Наблюдение </a:t>
                      </a:r>
                    </a:p>
                    <a:p>
                      <a:pPr marL="358775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n>
                            <a:noFill/>
                          </a:ln>
                          <a:effectLst/>
                        </a:rPr>
                        <a:t>Беседа </a:t>
                      </a:r>
                      <a:endParaRPr lang="ru-RU" sz="120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3587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noFill/>
                          </a:ln>
                          <a:effectLst/>
                        </a:rPr>
                        <a:t>Проективная методика «Рисунок человека» </a:t>
                      </a:r>
                      <a:endParaRPr lang="ru-RU" sz="1200" dirty="0">
                        <a:ln>
                          <a:noFill/>
                        </a:ln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401" marR="64401" marT="0" marB="0">
                    <a:lnL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4"/>
          <p:cNvSpPr/>
          <p:nvPr/>
        </p:nvSpPr>
        <p:spPr>
          <a:xfrm>
            <a:off x="35496" y="4818169"/>
            <a:ext cx="9036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/>
              <a:t>Колчанова</a:t>
            </a:r>
            <a:r>
              <a:rPr lang="ru-RU" sz="1000" dirty="0" smtClean="0"/>
              <a:t> </a:t>
            </a:r>
            <a:r>
              <a:rPr lang="ru-RU" sz="1000" dirty="0" smtClean="0"/>
              <a:t>С.С. Стартовая диагностика первоклассников как основа планирования индивидуальных образовательных траекторий 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// </a:t>
            </a:r>
            <a:r>
              <a:rPr lang="ru-RU" sz="1000" dirty="0" smtClean="0"/>
              <a:t>Региональное образование XXI века: проблемы и перспективы. 2012. №1. С.11-14.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863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23825"/>
            <a:ext cx="8496300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Исследование </a:t>
            </a:r>
            <a:r>
              <a:rPr lang="en-US" sz="3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готовности </a:t>
            </a:r>
            <a:r>
              <a:rPr lang="ru-RU" sz="3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детей к школе (РАО)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954" y="1092845"/>
            <a:ext cx="9071992" cy="4158699"/>
          </a:xfrm>
          <a:prstGeom prst="rect">
            <a:avLst/>
          </a:prstGeom>
        </p:spPr>
        <p:txBody>
          <a:bodyPr/>
          <a:lstStyle/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000" kern="0" dirty="0">
              <a:latin typeface="+mn-lt"/>
              <a:cs typeface="+mn-cs"/>
            </a:endParaRPr>
          </a:p>
        </p:txBody>
      </p:sp>
      <p:pic>
        <p:nvPicPr>
          <p:cNvPr id="5" name="Picture 4" descr="E:\rtc_prezent_png\rtc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1508" y="190046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Снимок экрана 2014-03-23 в 1.10.0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5720" y="1285867"/>
            <a:ext cx="82153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2954" y="1112052"/>
            <a:ext cx="907199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alibri" panose="020F0502020204030204" pitchFamily="34" charset="0"/>
              <a:buChar char="‒"/>
            </a:pPr>
            <a:r>
              <a:rPr lang="ru-RU" dirty="0" smtClean="0">
                <a:cs typeface="Times New Roman" panose="02020603050405020304" pitchFamily="18" charset="0"/>
              </a:rPr>
              <a:t>2007 </a:t>
            </a:r>
            <a:r>
              <a:rPr lang="ru-RU" dirty="0" smtClean="0">
                <a:cs typeface="Times New Roman" panose="02020603050405020304" pitchFamily="18" charset="0"/>
              </a:rPr>
              <a:t>- 2010 г. </a:t>
            </a:r>
            <a:endParaRPr lang="en-US" dirty="0">
              <a:cs typeface="Times New Roman" panose="02020603050405020304" pitchFamily="18" charset="0"/>
            </a:endParaRPr>
          </a:p>
          <a:p>
            <a:pPr marL="285750" indent="-285750">
              <a:buFont typeface="Calibri" panose="020F0502020204030204" pitchFamily="34" charset="0"/>
              <a:buChar char="‒"/>
            </a:pPr>
            <a:r>
              <a:rPr lang="ru-RU" dirty="0" smtClean="0">
                <a:cs typeface="Times New Roman" panose="02020603050405020304" pitchFamily="18" charset="0"/>
              </a:rPr>
              <a:t>5 </a:t>
            </a:r>
            <a:r>
              <a:rPr lang="ru-RU" dirty="0" smtClean="0">
                <a:cs typeface="Times New Roman" panose="02020603050405020304" pitchFamily="18" charset="0"/>
              </a:rPr>
              <a:t>регионов РФ</a:t>
            </a:r>
            <a:endParaRPr lang="en-US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Calibri" panose="020F0502020204030204" pitchFamily="34" charset="0"/>
              <a:buChar char="‒"/>
            </a:pPr>
            <a:r>
              <a:rPr lang="ru-RU" dirty="0" smtClean="0">
                <a:cs typeface="Times New Roman" panose="02020603050405020304" pitchFamily="18" charset="0"/>
              </a:rPr>
              <a:t>Для </a:t>
            </a:r>
            <a:r>
              <a:rPr lang="ru-RU" dirty="0" smtClean="0">
                <a:cs typeface="Times New Roman" panose="02020603050405020304" pitchFamily="18" charset="0"/>
              </a:rPr>
              <a:t>оценки развития познавательной сферы первоклассников использовались методики: </a:t>
            </a:r>
          </a:p>
          <a:p>
            <a:pPr lvl="1" algn="just"/>
            <a:r>
              <a:rPr lang="ru-RU" sz="1500" b="1" dirty="0" smtClean="0">
                <a:cs typeface="Times New Roman" panose="02020603050405020304" pitchFamily="18" charset="0"/>
              </a:rPr>
              <a:t>«Рисунок человека» </a:t>
            </a:r>
            <a:r>
              <a:rPr lang="ru-RU" sz="1500" dirty="0" smtClean="0">
                <a:cs typeface="Times New Roman" panose="02020603050405020304" pitchFamily="18" charset="0"/>
              </a:rPr>
              <a:t>(</a:t>
            </a:r>
            <a:r>
              <a:rPr lang="ru-RU" sz="1500" dirty="0">
                <a:cs typeface="Times New Roman" panose="02020603050405020304" pitchFamily="18" charset="0"/>
              </a:rPr>
              <a:t>ч</a:t>
            </a:r>
            <a:r>
              <a:rPr lang="ru-RU" sz="1500" dirty="0" smtClean="0">
                <a:cs typeface="Times New Roman" panose="02020603050405020304" pitchFamily="18" charset="0"/>
              </a:rPr>
              <a:t>ем </a:t>
            </a:r>
            <a:r>
              <a:rPr lang="ru-RU" sz="1500" dirty="0" smtClean="0">
                <a:cs typeface="Times New Roman" panose="02020603050405020304" pitchFamily="18" charset="0"/>
              </a:rPr>
              <a:t>детальнее и подробнее рисунок, тем выше общее развитие ребенка)</a:t>
            </a:r>
          </a:p>
          <a:p>
            <a:pPr lvl="1" algn="just"/>
            <a:r>
              <a:rPr lang="ru-RU" sz="1500" b="1" dirty="0" smtClean="0">
                <a:cs typeface="Times New Roman" panose="02020603050405020304" pitchFamily="18" charset="0"/>
              </a:rPr>
              <a:t>«Графический диктант» </a:t>
            </a:r>
            <a:r>
              <a:rPr lang="ru-RU" sz="1500" dirty="0" smtClean="0">
                <a:cs typeface="Times New Roman" panose="02020603050405020304" pitchFamily="18" charset="0"/>
              </a:rPr>
              <a:t>(следование </a:t>
            </a:r>
            <a:r>
              <a:rPr lang="ru-RU" sz="1500" dirty="0" smtClean="0">
                <a:cs typeface="Times New Roman" panose="02020603050405020304" pitchFamily="18" charset="0"/>
              </a:rPr>
              <a:t>инструкции, умение самому продолжить узор, например,  счет от 1 до нужного числа и т.д.).</a:t>
            </a:r>
          </a:p>
          <a:p>
            <a:pPr lvl="1" algn="just"/>
            <a:r>
              <a:rPr lang="ru-RU" sz="1500" b="1" dirty="0" smtClean="0">
                <a:cs typeface="Times New Roman" panose="02020603050405020304" pitchFamily="18" charset="0"/>
              </a:rPr>
              <a:t>«Образец и правило» </a:t>
            </a:r>
            <a:r>
              <a:rPr lang="ru-RU" sz="1500" dirty="0" smtClean="0">
                <a:cs typeface="Times New Roman" panose="02020603050405020304" pitchFamily="18" charset="0"/>
              </a:rPr>
              <a:t>(умение самостоятельно работать по предложенному образцу в рамках дополнительно заданного правила , например, соединить фигуру по точкам)</a:t>
            </a:r>
          </a:p>
          <a:p>
            <a:pPr lvl="1" algn="just"/>
            <a:r>
              <a:rPr lang="ru-RU" sz="1500" b="1" dirty="0" smtClean="0">
                <a:cs typeface="Times New Roman" panose="02020603050405020304" pitchFamily="18" charset="0"/>
              </a:rPr>
              <a:t>«Первая буква» </a:t>
            </a:r>
            <a:r>
              <a:rPr lang="ru-RU" sz="1500" dirty="0" smtClean="0">
                <a:cs typeface="Times New Roman" panose="02020603050405020304" pitchFamily="18" charset="0"/>
              </a:rPr>
              <a:t>(выбрать </a:t>
            </a:r>
            <a:r>
              <a:rPr lang="ru-RU" sz="1500" dirty="0" smtClean="0">
                <a:cs typeface="Times New Roman" panose="02020603050405020304" pitchFamily="18" charset="0"/>
              </a:rPr>
              <a:t>картинку с заданной </a:t>
            </a:r>
            <a:r>
              <a:rPr lang="ru-RU" sz="1500" dirty="0" smtClean="0">
                <a:cs typeface="Times New Roman" panose="02020603050405020304" pitchFamily="18" charset="0"/>
              </a:rPr>
              <a:t>буквой; для </a:t>
            </a:r>
            <a:r>
              <a:rPr lang="ru-RU" sz="1500" dirty="0" smtClean="0">
                <a:cs typeface="Times New Roman" panose="02020603050405020304" pitchFamily="18" charset="0"/>
              </a:rPr>
              <a:t>проверки фонематического слуха и правильного восприятия первоклассниками речи учителя, выявляет готовность к овладению грамотой).</a:t>
            </a:r>
          </a:p>
          <a:p>
            <a:pPr marL="285750" indent="-285750">
              <a:buFont typeface="Calibri" panose="020F0502020204030204" pitchFamily="34" charset="0"/>
              <a:buChar char="‒"/>
            </a:pPr>
            <a:r>
              <a:rPr lang="ru-RU" dirty="0" smtClean="0">
                <a:cs typeface="Times New Roman" panose="02020603050405020304" pitchFamily="18" charset="0"/>
              </a:rPr>
              <a:t>Также</a:t>
            </a:r>
            <a:r>
              <a:rPr lang="ru-RU" dirty="0" smtClean="0">
                <a:cs typeface="Times New Roman" panose="02020603050405020304" pitchFamily="18" charset="0"/>
              </a:rPr>
              <a:t> </a:t>
            </a:r>
            <a:r>
              <a:rPr lang="ru-RU" dirty="0" smtClean="0">
                <a:cs typeface="Times New Roman" panose="02020603050405020304" pitchFamily="18" charset="0"/>
              </a:rPr>
              <a:t>оценивается мотивация к учебе, личностная, социальная и эмоциональная </a:t>
            </a:r>
            <a:r>
              <a:rPr lang="ru-RU" dirty="0" smtClean="0">
                <a:cs typeface="Times New Roman" panose="02020603050405020304" pitchFamily="18" charset="0"/>
              </a:rPr>
              <a:t>зрелость</a:t>
            </a:r>
            <a:endParaRPr lang="ru-RU" dirty="0" smtClean="0"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5181" y="4586179"/>
            <a:ext cx="70006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Г.С. Ковалева, О.В. Даниленко, И.В. Ермакова, Н.В. </a:t>
            </a:r>
            <a:r>
              <a:rPr lang="ru-RU" sz="1100" dirty="0" err="1"/>
              <a:t>Нурминская</a:t>
            </a:r>
            <a:r>
              <a:rPr lang="ru-RU" sz="1100" dirty="0"/>
              <a:t>, Н.В. Гапонова, Е.И. Давыдова. (2011). </a:t>
            </a:r>
            <a:r>
              <a:rPr lang="en-US" sz="1100" dirty="0"/>
              <a:t> </a:t>
            </a:r>
            <a:br>
              <a:rPr lang="en-US" sz="1100" dirty="0"/>
            </a:br>
            <a:r>
              <a:rPr lang="ru-RU" sz="1100" dirty="0"/>
              <a:t>О первоклассниках (по результатам исследований готовности первоклассников к обучению в школе).  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en-US" sz="1100" dirty="0" smtClean="0"/>
              <a:t>URL</a:t>
            </a:r>
            <a:r>
              <a:rPr lang="en-US" sz="1100" dirty="0"/>
              <a:t>: </a:t>
            </a:r>
            <a:r>
              <a:rPr lang="en-US" sz="1100" dirty="0">
                <a:hlinkClick r:id="rId5"/>
              </a:rPr>
              <a:t>http://</a:t>
            </a:r>
            <a:r>
              <a:rPr lang="en-US" sz="1100" dirty="0" smtClean="0">
                <a:hlinkClick r:id="rId5"/>
              </a:rPr>
              <a:t>www.centeroko.ru/public.htm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31462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23825"/>
            <a:ext cx="8496300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Российские исследования 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готовности </a:t>
            </a:r>
            <a:r>
              <a:rPr lang="ru-RU" sz="3200" dirty="0" smtClean="0">
                <a:solidFill>
                  <a:schemeClr val="bg1"/>
                </a:solidFill>
              </a:rPr>
              <a:t>к школе: </a:t>
            </a:r>
            <a:r>
              <a:rPr lang="ru-RU" sz="3200" dirty="0" smtClean="0">
                <a:solidFill>
                  <a:schemeClr val="bg1"/>
                </a:solidFill>
              </a:rPr>
              <a:t>ограничения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954" y="1092845"/>
            <a:ext cx="9071992" cy="4158699"/>
          </a:xfrm>
          <a:prstGeom prst="rect">
            <a:avLst/>
          </a:prstGeom>
        </p:spPr>
        <p:txBody>
          <a:bodyPr/>
          <a:lstStyle/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000" kern="0" dirty="0">
              <a:latin typeface="+mn-lt"/>
              <a:cs typeface="+mn-cs"/>
            </a:endParaRPr>
          </a:p>
        </p:txBody>
      </p:sp>
      <p:pic>
        <p:nvPicPr>
          <p:cNvPr id="5" name="Picture 4" descr="E:\rtc_prezent_png\rtc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1508" y="190046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Снимок экрана 2014-03-23 в 1.10.0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7158" y="1000115"/>
            <a:ext cx="82153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85720" y="1214428"/>
            <a:ext cx="83582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3538">
              <a:buNone/>
            </a:pPr>
            <a:r>
              <a:rPr lang="ru-RU" sz="1100" dirty="0" smtClean="0"/>
              <a:t>	</a:t>
            </a:r>
            <a:endParaRPr lang="ru-RU" sz="1100" dirty="0"/>
          </a:p>
        </p:txBody>
      </p:sp>
      <p:sp>
        <p:nvSpPr>
          <p:cNvPr id="10" name="Rectangle 9"/>
          <p:cNvSpPr/>
          <p:nvPr/>
        </p:nvSpPr>
        <p:spPr>
          <a:xfrm>
            <a:off x="179512" y="1405101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alibri" panose="020F0502020204030204" pitchFamily="34" charset="0"/>
              <a:buChar char="‒"/>
            </a:pPr>
            <a:r>
              <a:rPr lang="ru-RU" sz="2800" dirty="0" smtClean="0"/>
              <a:t>Затруднено массовое использование</a:t>
            </a:r>
          </a:p>
          <a:p>
            <a:pPr marL="457200" indent="-457200">
              <a:buFont typeface="Calibri" panose="020F0502020204030204" pitchFamily="34" charset="0"/>
              <a:buChar char="‒"/>
            </a:pPr>
            <a:r>
              <a:rPr lang="ru-RU" sz="2800" dirty="0" smtClean="0"/>
              <a:t>Не позволяют измерить индивидуальный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прогресс </a:t>
            </a:r>
            <a:r>
              <a:rPr lang="ru-RU" sz="2800" dirty="0" smtClean="0"/>
              <a:t>по окончании этапа обучения</a:t>
            </a:r>
          </a:p>
          <a:p>
            <a:pPr marL="457200" indent="-457200">
              <a:buFont typeface="Calibri" panose="020F0502020204030204" pitchFamily="34" charset="0"/>
              <a:buChar char="‒"/>
            </a:pPr>
            <a:r>
              <a:rPr lang="ru-RU" sz="2800" dirty="0" smtClean="0"/>
              <a:t>Мало исследований по обоснованию качества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 </a:t>
            </a:r>
            <a:r>
              <a:rPr lang="ru-RU" sz="2800" dirty="0" smtClean="0"/>
              <a:t>валидности</a:t>
            </a:r>
          </a:p>
        </p:txBody>
      </p:sp>
    </p:spTree>
    <p:extLst>
      <p:ext uri="{BB962C8B-B14F-4D97-AF65-F5344CB8AC3E}">
        <p14:creationId xmlns:p14="http://schemas.microsoft.com/office/powerpoint/2010/main" val="231462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23825"/>
            <a:ext cx="8496300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Почему </a:t>
            </a:r>
            <a:r>
              <a:rPr lang="en-US" sz="3200" dirty="0" smtClean="0">
                <a:solidFill>
                  <a:schemeClr val="bg1"/>
                </a:solidFill>
              </a:rPr>
              <a:t>iPIPS?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954" y="1092845"/>
            <a:ext cx="9071992" cy="4158699"/>
          </a:xfrm>
          <a:prstGeom prst="rect">
            <a:avLst/>
          </a:prstGeom>
        </p:spPr>
        <p:txBody>
          <a:bodyPr/>
          <a:lstStyle/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000" kern="0" dirty="0">
              <a:latin typeface="+mn-lt"/>
              <a:cs typeface="+mn-cs"/>
            </a:endParaRPr>
          </a:p>
        </p:txBody>
      </p:sp>
      <p:pic>
        <p:nvPicPr>
          <p:cNvPr id="5" name="Picture 4" descr="E:\rtc_prezent_png\rtc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1508" y="190046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Снимок экрана 2014-03-23 в 1.10.0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7158" y="1000115"/>
            <a:ext cx="82153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85720" y="1214428"/>
            <a:ext cx="83582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3538">
              <a:buNone/>
            </a:pPr>
            <a:r>
              <a:rPr lang="ru-RU" sz="1100" dirty="0" smtClean="0"/>
              <a:t>	</a:t>
            </a:r>
            <a:endParaRPr lang="ru-RU" sz="1100" dirty="0"/>
          </a:p>
        </p:txBody>
      </p:sp>
      <p:sp>
        <p:nvSpPr>
          <p:cNvPr id="10" name="Rectangle 9"/>
          <p:cNvSpPr/>
          <p:nvPr/>
        </p:nvSpPr>
        <p:spPr>
          <a:xfrm>
            <a:off x="89163" y="1074607"/>
            <a:ext cx="8987442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alibri" panose="020F0502020204030204" pitchFamily="34" charset="0"/>
              <a:buChar char="‒"/>
            </a:pPr>
            <a:r>
              <a:rPr lang="ru-RU" sz="2400" dirty="0" smtClean="0"/>
              <a:t>Инструмент индивидуального оценивания</a:t>
            </a:r>
          </a:p>
          <a:p>
            <a:pPr marL="342900" indent="-342900">
              <a:buFont typeface="Calibri" panose="020F0502020204030204" pitchFamily="34" charset="0"/>
              <a:buChar char="‒"/>
            </a:pPr>
            <a:r>
              <a:rPr lang="ru-RU" sz="2400" dirty="0" smtClean="0"/>
              <a:t>Разработан в соответствии с последними достижениями мировой </a:t>
            </a:r>
            <a:r>
              <a:rPr lang="ru-RU" sz="2400" dirty="0" err="1" smtClean="0"/>
              <a:t>тестологической</a:t>
            </a:r>
            <a:r>
              <a:rPr lang="ru-RU" sz="2400" dirty="0" smtClean="0"/>
              <a:t> науки</a:t>
            </a:r>
          </a:p>
          <a:p>
            <a:pPr marL="342900" indent="-342900">
              <a:buFont typeface="Calibri" panose="020F0502020204030204" pitchFamily="34" charset="0"/>
              <a:buChar char="‒"/>
            </a:pPr>
            <a:r>
              <a:rPr lang="ru-RU" sz="2400" dirty="0" smtClean="0"/>
              <a:t>Стандартизированный инструмент с доказанными психометрическими свойствами и </a:t>
            </a:r>
            <a:r>
              <a:rPr lang="ru-RU" sz="2400" dirty="0" err="1" smtClean="0"/>
              <a:t>валидностью</a:t>
            </a:r>
            <a:r>
              <a:rPr lang="ru-RU" sz="2400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</a:t>
            </a:r>
            <a:r>
              <a:rPr lang="ru-RU" sz="2400" dirty="0" smtClean="0"/>
              <a:t>на английской выборке), признанный в мире</a:t>
            </a:r>
          </a:p>
          <a:p>
            <a:pPr marL="342900" indent="-342900">
              <a:buFont typeface="Calibri" panose="020F0502020204030204" pitchFamily="34" charset="0"/>
              <a:buChar char="‒"/>
            </a:pPr>
            <a:r>
              <a:rPr lang="ru-RU" sz="2400" dirty="0" smtClean="0"/>
              <a:t>Создан в формате компьютерного адаптивного тестирования</a:t>
            </a:r>
          </a:p>
          <a:p>
            <a:pPr marL="342900" indent="-342900">
              <a:buFont typeface="Calibri" panose="020F0502020204030204" pitchFamily="34" charset="0"/>
              <a:buChar char="‒"/>
            </a:pPr>
            <a:r>
              <a:rPr lang="ru-RU" sz="2400" dirty="0" smtClean="0"/>
              <a:t>Позволяет максимально мягко и с большой точностью оценить каждого конкретного ребенка</a:t>
            </a:r>
          </a:p>
          <a:p>
            <a:pPr marL="342900" indent="-342900">
              <a:buFont typeface="Calibri" panose="020F0502020204030204" pitchFamily="34" charset="0"/>
              <a:buChar char="‒"/>
            </a:pPr>
            <a:r>
              <a:rPr lang="ru-RU" sz="2400" dirty="0" smtClean="0"/>
              <a:t>Уникальный инструмент, не имеющий аналогов в российской образовательной системе</a:t>
            </a:r>
          </a:p>
        </p:txBody>
      </p:sp>
    </p:spTree>
    <p:extLst>
      <p:ext uri="{BB962C8B-B14F-4D97-AF65-F5344CB8AC3E}">
        <p14:creationId xmlns:p14="http://schemas.microsoft.com/office/powerpoint/2010/main" val="231462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6893</TotalTime>
  <Words>1201</Words>
  <Application>Microsoft Office PowerPoint</Application>
  <PresentationFormat>Экран (16:9)</PresentationFormat>
  <Paragraphs>453</Paragraphs>
  <Slides>34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Cтартовая диагностика детей  на входе в начальную школу и оценка  их прогресса в течение первого года обучения: международное исследование iPIPS</vt:lpstr>
      <vt:lpstr>Цель проекта iPIPS</vt:lpstr>
      <vt:lpstr>Что такое iPIPS? </vt:lpstr>
      <vt:lpstr>Ключевые вопросы</vt:lpstr>
      <vt:lpstr>Международные  и российские исследования детей</vt:lpstr>
      <vt:lpstr>Методики стартовой диагностики,  используемые в РФ</vt:lpstr>
      <vt:lpstr>Исследование  готовности детей к школе (РАО)</vt:lpstr>
      <vt:lpstr>Российские исследования  готовности к школе: ограничения</vt:lpstr>
      <vt:lpstr>Почему iPIPS?</vt:lpstr>
      <vt:lpstr>Подходы к интерпретации результатов</vt:lpstr>
      <vt:lpstr>Развитие навыков чтения: прогресс за год (иллюстративные данные – не являются полностью репрезентативными)</vt:lpstr>
      <vt:lpstr>Адаптация iPIPS в России</vt:lpstr>
      <vt:lpstr>Структура iPIPS</vt:lpstr>
      <vt:lpstr>Структура буклета</vt:lpstr>
      <vt:lpstr>Презентация PowerPoint</vt:lpstr>
      <vt:lpstr>Узнавание слов и объектов</vt:lpstr>
      <vt:lpstr>Фонологический блок</vt:lpstr>
      <vt:lpstr>Слова</vt:lpstr>
      <vt:lpstr>Презентация PowerPoint</vt:lpstr>
      <vt:lpstr>Примеры задач по математике</vt:lpstr>
      <vt:lpstr>Выборка</vt:lpstr>
      <vt:lpstr>Подготовка интервьюеров</vt:lpstr>
      <vt:lpstr>Процедура диагностики</vt:lpstr>
      <vt:lpstr>Процедура диагностики</vt:lpstr>
      <vt:lpstr>Процедура диагностики</vt:lpstr>
      <vt:lpstr>Первичный анализ:  связь результатов с возрастом</vt:lpstr>
      <vt:lpstr>Результаты первичного анализа</vt:lpstr>
      <vt:lpstr>Образовательный уровень родителей</vt:lpstr>
      <vt:lpstr>Презентация PowerPoint</vt:lpstr>
      <vt:lpstr>Анкета социального  и эмоционального развития ребенка</vt:lpstr>
      <vt:lpstr>Профили социального  и эмоционального развития ребенка</vt:lpstr>
      <vt:lpstr>Два способа использования инструмента</vt:lpstr>
      <vt:lpstr>Планы на 2014-2015гг.:</vt:lpstr>
      <vt:lpstr>СПАСИБО ЗА ВНИМАНИЕ!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Залега Юлия Михайловна</cp:lastModifiedBy>
  <cp:revision>394</cp:revision>
  <dcterms:created xsi:type="dcterms:W3CDTF">2011-08-25T06:09:31Z</dcterms:created>
  <dcterms:modified xsi:type="dcterms:W3CDTF">2014-04-16T11:16:42Z</dcterms:modified>
</cp:coreProperties>
</file>