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399" r:id="rId3"/>
    <p:sldId id="398" r:id="rId4"/>
    <p:sldId id="345" r:id="rId5"/>
    <p:sldId id="363" r:id="rId6"/>
    <p:sldId id="403" r:id="rId7"/>
    <p:sldId id="378" r:id="rId8"/>
    <p:sldId id="364" r:id="rId9"/>
    <p:sldId id="402" r:id="rId10"/>
    <p:sldId id="400" r:id="rId11"/>
    <p:sldId id="396" r:id="rId12"/>
    <p:sldId id="394" r:id="rId13"/>
    <p:sldId id="393" r:id="rId14"/>
    <p:sldId id="395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13" d="100"/>
          <a:sy n="113" d="100"/>
        </p:scale>
        <p:origin x="-64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НЕОДНОРОДНЫЕ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72</c:v>
                </c:pt>
                <c:pt idx="1">
                  <c:v>84</c:v>
                </c:pt>
                <c:pt idx="2">
                  <c:v>82</c:v>
                </c:pt>
                <c:pt idx="3">
                  <c:v>71</c:v>
                </c:pt>
                <c:pt idx="4">
                  <c:v>82</c:v>
                </c:pt>
                <c:pt idx="5">
                  <c:v>68</c:v>
                </c:pt>
                <c:pt idx="6">
                  <c:v>27</c:v>
                </c:pt>
                <c:pt idx="7">
                  <c:v>20</c:v>
                </c:pt>
                <c:pt idx="8">
                  <c:v>15</c:v>
                </c:pt>
                <c:pt idx="9">
                  <c:v>30</c:v>
                </c:pt>
                <c:pt idx="10">
                  <c:v>24</c:v>
                </c:pt>
                <c:pt idx="11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04416"/>
        <c:axId val="103035264"/>
      </c:scatterChart>
      <c:valAx>
        <c:axId val="10300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035264"/>
        <c:crosses val="autoZero"/>
        <c:crossBetween val="midCat"/>
      </c:valAx>
      <c:valAx>
        <c:axId val="1030352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004416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ОДНОРОДНЫЕ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52</c:v>
                </c:pt>
                <c:pt idx="1">
                  <c:v>42</c:v>
                </c:pt>
                <c:pt idx="2">
                  <c:v>57</c:v>
                </c:pt>
                <c:pt idx="3">
                  <c:v>53</c:v>
                </c:pt>
                <c:pt idx="4">
                  <c:v>45</c:v>
                </c:pt>
                <c:pt idx="5">
                  <c:v>68</c:v>
                </c:pt>
                <c:pt idx="6">
                  <c:v>54</c:v>
                </c:pt>
                <c:pt idx="7">
                  <c:v>43</c:v>
                </c:pt>
                <c:pt idx="8">
                  <c:v>46</c:v>
                </c:pt>
                <c:pt idx="9">
                  <c:v>56</c:v>
                </c:pt>
                <c:pt idx="10">
                  <c:v>39</c:v>
                </c:pt>
                <c:pt idx="11">
                  <c:v>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58816"/>
        <c:axId val="103175680"/>
      </c:scatterChart>
      <c:valAx>
        <c:axId val="103058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175680"/>
        <c:crosses val="autoZero"/>
        <c:crossBetween val="midCat"/>
      </c:valAx>
      <c:valAx>
        <c:axId val="1031756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058816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 Востребованность учебных предметов. </a:t>
            </a:r>
          </a:p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Доля выпускников, сдававших ЕГЭ по предметам.</a:t>
            </a:r>
            <a:endParaRPr lang="ru-RU" sz="1200" dirty="0">
              <a:latin typeface="+mn-lt"/>
            </a:endParaRPr>
          </a:p>
        </c:rich>
      </c:tx>
      <c:layout>
        <c:manualLayout>
          <c:xMode val="edge"/>
          <c:yMode val="edge"/>
          <c:x val="0.17170238974526256"/>
          <c:y val="8.419968402757500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3410646740398974"/>
          <c:y val="0.18228380410221412"/>
          <c:w val="0.47462454396920251"/>
          <c:h val="0.5985635748427508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А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2.791739807451887E-2"/>
                  <c:y val="-6.721429388700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849072590830465E-2"/>
                  <c:y val="-1.267419137449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</c:v>
                </c:pt>
                <c:pt idx="1">
                  <c:v>0.19047619047619047</c:v>
                </c:pt>
                <c:pt idx="2">
                  <c:v>0.5714285714285714</c:v>
                </c:pt>
                <c:pt idx="3">
                  <c:v>0.33333333333333331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 Б</c:v>
                </c:pt>
              </c:strCache>
            </c:strRef>
          </c:tx>
          <c:spPr>
            <a:ln w="38100">
              <a:solidFill>
                <a:srgbClr val="00924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9751772628709921E-2"/>
                  <c:y val="6.172925230529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001143631425754E-3"/>
                  <c:y val="7.054771692034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0.84375</c:v>
                </c:pt>
                <c:pt idx="1">
                  <c:v>0.71875</c:v>
                </c:pt>
                <c:pt idx="2">
                  <c:v>3.125E-2</c:v>
                </c:pt>
                <c:pt idx="3">
                  <c:v>1.5625E-2</c:v>
                </c:pt>
                <c:pt idx="4">
                  <c:v>0.109375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В</c:v>
                </c:pt>
              </c:strCache>
            </c:strRef>
          </c:tx>
          <c:spPr>
            <a:ln w="41275">
              <a:solidFill>
                <a:srgbClr val="3333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7.3600413105549753E-2"/>
                  <c:y val="-1.6003403306429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500800541998025E-2"/>
                  <c:y val="-5.291078769025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0.14893617021276595</c:v>
                </c:pt>
                <c:pt idx="1">
                  <c:v>0.31914893617021278</c:v>
                </c:pt>
                <c:pt idx="2">
                  <c:v>4.2553191489361701E-2</c:v>
                </c:pt>
                <c:pt idx="3">
                  <c:v>2.1276595744680851E-2</c:v>
                </c:pt>
                <c:pt idx="4">
                  <c:v>0.76595744680851063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75008"/>
        <c:axId val="171276544"/>
      </c:radarChart>
      <c:catAx>
        <c:axId val="1712750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1276544"/>
        <c:crosses val="autoZero"/>
        <c:auto val="1"/>
        <c:lblAlgn val="ctr"/>
        <c:lblOffset val="100"/>
        <c:noMultiLvlLbl val="0"/>
      </c:catAx>
      <c:valAx>
        <c:axId val="171276544"/>
        <c:scaling>
          <c:orientation val="minMax"/>
          <c:max val="0.9"/>
          <c:min val="-0.1"/>
        </c:scaling>
        <c:delete val="0"/>
        <c:axPos val="l"/>
        <c:numFmt formatCode="0.00%" sourceLinked="1"/>
        <c:majorTickMark val="none"/>
        <c:minorTickMark val="none"/>
        <c:tickLblPos val="none"/>
        <c:crossAx val="17127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12565826706698"/>
          <c:y val="0.81181913079594126"/>
          <c:w val="0.286679903949763"/>
          <c:h val="0.1881809353147937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dirty="0" smtClean="0">
                <a:effectLst/>
              </a:rPr>
              <a:t>Качество подготовки. Доля выпускников,</a:t>
            </a:r>
            <a:r>
              <a:rPr lang="ru-RU" sz="1200" b="1" baseline="0" dirty="0" smtClean="0">
                <a:effectLst/>
              </a:rPr>
              <a:t> показавших высокий уровень подготовки к ЕГЭ </a:t>
            </a:r>
            <a:r>
              <a:rPr lang="ru-RU" sz="1200" b="1" dirty="0" smtClean="0">
                <a:effectLst/>
              </a:rPr>
              <a:t>(ТБ2</a:t>
            </a:r>
            <a:r>
              <a:rPr lang="ru-RU" sz="1200" b="1" baseline="0" dirty="0" smtClean="0">
                <a:effectLst/>
              </a:rPr>
              <a:t> и выше).</a:t>
            </a:r>
            <a:endParaRPr lang="ru-RU" sz="1200" dirty="0"/>
          </a:p>
        </c:rich>
      </c:tx>
      <c:layout>
        <c:manualLayout>
          <c:xMode val="edge"/>
          <c:yMode val="edge"/>
          <c:x val="0.1218166886929644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7098937597315059"/>
          <c:y val="0.19847199517513928"/>
          <c:w val="0.52495113583831432"/>
          <c:h val="0.62627407306096661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МОУ "СОШ №31 с УИОП"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МОУ "Гимназия №4 г. Чебоксары"</c:v>
                </c:pt>
              </c:strCache>
            </c:strRef>
          </c:tx>
          <c:spPr>
            <a:ln w="41275">
              <a:solidFill>
                <a:srgbClr val="00924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6063082543067256E-2"/>
                  <c:y val="1.838013825929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79426498216616E-2"/>
                  <c:y val="-2.175468368061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0.53703703703703709</c:v>
                </c:pt>
                <c:pt idx="1">
                  <c:v>0.54347826086956519</c:v>
                </c:pt>
                <c:pt idx="2">
                  <c:v>0</c:v>
                </c:pt>
                <c:pt idx="3">
                  <c:v>0.5</c:v>
                </c:pt>
                <c:pt idx="4">
                  <c:v>0.2857142857142857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МОУ "Лицей №3 г. Чебоксары"</c:v>
                </c:pt>
              </c:strCache>
            </c:strRef>
          </c:tx>
          <c:spPr>
            <a:ln w="41275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1059019976221546E-2"/>
                  <c:y val="-2.5380464294054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700699257821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биология</c:v>
                </c:pt>
                <c:pt idx="3">
                  <c:v>химия</c:v>
                </c:pt>
                <c:pt idx="4">
                  <c:v>физика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0.14285714285714285</c:v>
                </c:pt>
                <c:pt idx="1">
                  <c:v>0.53333333333333333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549824"/>
        <c:axId val="171551360"/>
      </c:radarChart>
      <c:catAx>
        <c:axId val="1715498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u="none"/>
            </a:pPr>
            <a:endParaRPr lang="ru-RU"/>
          </a:p>
        </c:txPr>
        <c:crossAx val="171551360"/>
        <c:crosses val="autoZero"/>
        <c:auto val="1"/>
        <c:lblAlgn val="ctr"/>
        <c:lblOffset val="100"/>
        <c:noMultiLvlLbl val="0"/>
      </c:catAx>
      <c:valAx>
        <c:axId val="171551360"/>
        <c:scaling>
          <c:orientation val="minMax"/>
          <c:max val="1"/>
          <c:min val="-5.0000000000000024E-2"/>
        </c:scaling>
        <c:delete val="0"/>
        <c:axPos val="l"/>
        <c:numFmt formatCode="0.00%" sourceLinked="1"/>
        <c:majorTickMark val="none"/>
        <c:minorTickMark val="none"/>
        <c:tickLblPos val="none"/>
        <c:crossAx val="171549824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24902509600063E-2"/>
          <c:y val="0.11089115556691477"/>
          <c:w val="0.68181727363386369"/>
          <c:h val="0.78089304016253991"/>
        </c:manualLayout>
      </c:layout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лучшей школы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М1</c:v>
                </c:pt>
                <c:pt idx="1">
                  <c:v>М2</c:v>
                </c:pt>
                <c:pt idx="2">
                  <c:v>М3</c:v>
                </c:pt>
                <c:pt idx="3">
                  <c:v>М4</c:v>
                </c:pt>
                <c:pt idx="4">
                  <c:v>М5</c:v>
                </c:pt>
                <c:pt idx="5">
                  <c:v>М6</c:v>
                </c:pt>
                <c:pt idx="6">
                  <c:v>М7</c:v>
                </c:pt>
                <c:pt idx="7">
                  <c:v>М8</c:v>
                </c:pt>
                <c:pt idx="8">
                  <c:v>М9</c:v>
                </c:pt>
                <c:pt idx="9">
                  <c:v>М10</c:v>
                </c:pt>
                <c:pt idx="10">
                  <c:v>М11</c:v>
                </c:pt>
                <c:pt idx="11">
                  <c:v>М12</c:v>
                </c:pt>
                <c:pt idx="12">
                  <c:v>М13</c:v>
                </c:pt>
                <c:pt idx="13">
                  <c:v>М14</c:v>
                </c:pt>
                <c:pt idx="14">
                  <c:v>М15</c:v>
                </c:pt>
              </c:strCache>
            </c:strRef>
          </c:cat>
          <c:val>
            <c:numRef>
              <c:f>Лист1!$B$2:$B$16</c:f>
              <c:numCache>
                <c:formatCode>0.00</c:formatCode>
                <c:ptCount val="15"/>
                <c:pt idx="0">
                  <c:v>63.03</c:v>
                </c:pt>
                <c:pt idx="1">
                  <c:v>43.12</c:v>
                </c:pt>
                <c:pt idx="2">
                  <c:v>51.47</c:v>
                </c:pt>
                <c:pt idx="3">
                  <c:v>51.13</c:v>
                </c:pt>
                <c:pt idx="4">
                  <c:v>48.7</c:v>
                </c:pt>
                <c:pt idx="5">
                  <c:v>55.81</c:v>
                </c:pt>
                <c:pt idx="6">
                  <c:v>55.88</c:v>
                </c:pt>
                <c:pt idx="7">
                  <c:v>53.93</c:v>
                </c:pt>
                <c:pt idx="8">
                  <c:v>56.82</c:v>
                </c:pt>
                <c:pt idx="9">
                  <c:v>47.79</c:v>
                </c:pt>
                <c:pt idx="10">
                  <c:v>53.38</c:v>
                </c:pt>
                <c:pt idx="11">
                  <c:v>52.54</c:v>
                </c:pt>
                <c:pt idx="12">
                  <c:v>50.15</c:v>
                </c:pt>
                <c:pt idx="13">
                  <c:v>44.56</c:v>
                </c:pt>
                <c:pt idx="14">
                  <c:v>53.41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Средний балл по району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</c:spPr>
          </c:marker>
          <c:cat>
            <c:strRef>
              <c:f>Лист1!$A$2:$A$16</c:f>
              <c:strCache>
                <c:ptCount val="15"/>
                <c:pt idx="0">
                  <c:v>М1</c:v>
                </c:pt>
                <c:pt idx="1">
                  <c:v>М2</c:v>
                </c:pt>
                <c:pt idx="2">
                  <c:v>М3</c:v>
                </c:pt>
                <c:pt idx="3">
                  <c:v>М4</c:v>
                </c:pt>
                <c:pt idx="4">
                  <c:v>М5</c:v>
                </c:pt>
                <c:pt idx="5">
                  <c:v>М6</c:v>
                </c:pt>
                <c:pt idx="6">
                  <c:v>М7</c:v>
                </c:pt>
                <c:pt idx="7">
                  <c:v>М8</c:v>
                </c:pt>
                <c:pt idx="8">
                  <c:v>М9</c:v>
                </c:pt>
                <c:pt idx="9">
                  <c:v>М10</c:v>
                </c:pt>
                <c:pt idx="10">
                  <c:v>М11</c:v>
                </c:pt>
                <c:pt idx="11">
                  <c:v>М12</c:v>
                </c:pt>
                <c:pt idx="12">
                  <c:v>М13</c:v>
                </c:pt>
                <c:pt idx="13">
                  <c:v>М14</c:v>
                </c:pt>
                <c:pt idx="14">
                  <c:v>М15</c:v>
                </c:pt>
              </c:strCache>
            </c:strRef>
          </c:cat>
          <c:val>
            <c:numRef>
              <c:f>Лист1!$D$2:$D$16</c:f>
              <c:numCache>
                <c:formatCode>0.0</c:formatCode>
                <c:ptCount val="15"/>
                <c:pt idx="0">
                  <c:v>44.972068584070797</c:v>
                </c:pt>
                <c:pt idx="1">
                  <c:v>40.012068965517244</c:v>
                </c:pt>
                <c:pt idx="2">
                  <c:v>43.852986217457889</c:v>
                </c:pt>
                <c:pt idx="3">
                  <c:v>38.204710144927539</c:v>
                </c:pt>
                <c:pt idx="4">
                  <c:v>41.929245283018865</c:v>
                </c:pt>
                <c:pt idx="5">
                  <c:v>40.640879478827358</c:v>
                </c:pt>
                <c:pt idx="6">
                  <c:v>41.561046511627907</c:v>
                </c:pt>
                <c:pt idx="7">
                  <c:v>45.871031746031747</c:v>
                </c:pt>
                <c:pt idx="8">
                  <c:v>48.872727272727275</c:v>
                </c:pt>
                <c:pt idx="9">
                  <c:v>38.967479674796749</c:v>
                </c:pt>
                <c:pt idx="10">
                  <c:v>49.309090909090912</c:v>
                </c:pt>
                <c:pt idx="11">
                  <c:v>42.82434944237918</c:v>
                </c:pt>
                <c:pt idx="12">
                  <c:v>43.745708154506438</c:v>
                </c:pt>
                <c:pt idx="13">
                  <c:v>38.057471264367813</c:v>
                </c:pt>
                <c:pt idx="14">
                  <c:v>44.961741424802113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Лист1!$C$1</c:f>
              <c:strCache>
                <c:ptCount val="1"/>
                <c:pt idx="0">
                  <c:v>Средний балл худшей школы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1.2939750244223884E-2"/>
                  <c:y val="1.1087091158836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М1</c:v>
                </c:pt>
                <c:pt idx="1">
                  <c:v>М2</c:v>
                </c:pt>
                <c:pt idx="2">
                  <c:v>М3</c:v>
                </c:pt>
                <c:pt idx="3">
                  <c:v>М4</c:v>
                </c:pt>
                <c:pt idx="4">
                  <c:v>М5</c:v>
                </c:pt>
                <c:pt idx="5">
                  <c:v>М6</c:v>
                </c:pt>
                <c:pt idx="6">
                  <c:v>М7</c:v>
                </c:pt>
                <c:pt idx="7">
                  <c:v>М8</c:v>
                </c:pt>
                <c:pt idx="8">
                  <c:v>М9</c:v>
                </c:pt>
                <c:pt idx="9">
                  <c:v>М10</c:v>
                </c:pt>
                <c:pt idx="10">
                  <c:v>М11</c:v>
                </c:pt>
                <c:pt idx="11">
                  <c:v>М12</c:v>
                </c:pt>
                <c:pt idx="12">
                  <c:v>М13</c:v>
                </c:pt>
                <c:pt idx="13">
                  <c:v>М14</c:v>
                </c:pt>
                <c:pt idx="14">
                  <c:v>М15</c:v>
                </c:pt>
              </c:strCache>
            </c:strRef>
          </c:cat>
          <c:val>
            <c:numRef>
              <c:f>Лист1!$C$2:$C$16</c:f>
              <c:numCache>
                <c:formatCode>0.00</c:formatCode>
                <c:ptCount val="15"/>
                <c:pt idx="0">
                  <c:v>31.27</c:v>
                </c:pt>
                <c:pt idx="1">
                  <c:v>35.15</c:v>
                </c:pt>
                <c:pt idx="2">
                  <c:v>35.92</c:v>
                </c:pt>
                <c:pt idx="3">
                  <c:v>24.5</c:v>
                </c:pt>
                <c:pt idx="4">
                  <c:v>32.56</c:v>
                </c:pt>
                <c:pt idx="5">
                  <c:v>25.07</c:v>
                </c:pt>
                <c:pt idx="6">
                  <c:v>34.630000000000003</c:v>
                </c:pt>
                <c:pt idx="7">
                  <c:v>37.22</c:v>
                </c:pt>
                <c:pt idx="8">
                  <c:v>43.54</c:v>
                </c:pt>
                <c:pt idx="9">
                  <c:v>26.64</c:v>
                </c:pt>
                <c:pt idx="10">
                  <c:v>38.590000000000003</c:v>
                </c:pt>
                <c:pt idx="11">
                  <c:v>29.79</c:v>
                </c:pt>
                <c:pt idx="12">
                  <c:v>36</c:v>
                </c:pt>
                <c:pt idx="13">
                  <c:v>28.2</c:v>
                </c:pt>
                <c:pt idx="14">
                  <c:v>35.5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17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</c:hiLowLines>
        <c:axId val="178695168"/>
        <c:axId val="178709632"/>
      </c:stockChart>
      <c:catAx>
        <c:axId val="17869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Муниципальные образования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78709632"/>
        <c:crosses val="autoZero"/>
        <c:auto val="1"/>
        <c:lblAlgn val="ctr"/>
        <c:lblOffset val="100"/>
        <c:noMultiLvlLbl val="0"/>
      </c:catAx>
      <c:valAx>
        <c:axId val="178709632"/>
        <c:scaling>
          <c:orientation val="minMax"/>
        </c:scaling>
        <c:delete val="1"/>
        <c:axPos val="l"/>
        <c:majorGridlines>
          <c:spPr>
            <a:ln w="6350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900" b="0"/>
                </a:pPr>
                <a:r>
                  <a:rPr lang="ru-RU" sz="900" b="0"/>
                  <a:t>Средний балл по 100-балльной шкале, русский язык и математика</a:t>
                </a:r>
              </a:p>
            </c:rich>
          </c:tx>
          <c:layout>
            <c:manualLayout>
              <c:xMode val="edge"/>
              <c:yMode val="edge"/>
              <c:x val="6.2614660280866999E-3"/>
              <c:y val="0.1315740630035126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786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61931393632201"/>
          <c:y val="0.30954160801982056"/>
          <c:w val="0.21138068606367796"/>
          <c:h val="0.17184592210800897"/>
        </c:manualLayout>
      </c:layout>
      <c:overlay val="0"/>
    </c:legend>
    <c:plotVisOnly val="1"/>
    <c:dispBlanksAs val="gap"/>
    <c:showDLblsOverMax val="0"/>
  </c:chart>
  <c:spPr>
    <a:ln>
      <a:prstDash val="sysDot"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654F1-BCBB-49A8-B81C-34E163B61BA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141B4-8E0E-4FF9-8B02-792D5E28AA70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квадратическое  отклонение  является  мерилом  надежности средней. Чем меньше эта величина, тем лучше средняя арифметическая отражает собой всю представляемую совокупность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C588D-ACF5-43AD-839C-9961BE39EA6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квадратическое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(или стандартное) отклонение: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39F1D-CC9F-4D06-9FE3-05C262C7F04C}" type="sib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4FDD6-D728-495B-BFCA-0EB1CC2276A4}" type="par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D2199-E00E-48B3-B4FD-5F8286D59A3F}" type="sib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85CF3-662D-40F6-880B-81D64C6296DB}" type="par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5B80D-ADD8-4318-A951-8FE7DD42051C}">
      <dgm:prSet phldrT="[Текст]" custT="1"/>
      <dgm:spPr/>
      <dgm:t>
        <a:bodyPr/>
        <a:lstStyle/>
        <a:p>
          <a:r>
            <a:rPr lang="ru-RU" sz="13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Критериальным</a:t>
          </a:r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значением коэффициента вариации служит  33,3%, то есть если V меньше или равен 33,3% - вариация считает слабой, а если больше - сильной. В случае сильной вариации изучаемая статистическая совокупность считается неоднородной, а средняя величина - нетипичной и ее нельзя использовать как обобщающий показатель этой совокупности.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4FA3B-74AD-4978-96B7-9E3048C08859}">
      <dgm:prSet phldrT="[Текст]" custT="1"/>
      <dgm:spPr/>
      <dgm:t>
        <a:bodyPr/>
        <a:lstStyle/>
        <a:p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 – это отношение среднеквадратического отклонения к среднеарифметическому, рассчитывается в процентах.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4F189-E223-424B-A16E-8EDCFE914EA1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90672-9D78-4DC1-9E4F-6C9A940509F4}" type="sib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7C22E0-8D80-44F4-95A6-AA2189C3E0DA}" type="par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5BF91-EFE1-47B9-BB92-5958AE041C93}" type="sibTrans" cxnId="{54DF31E8-AB19-4825-9F86-A93D112CF81F}">
      <dgm:prSet/>
      <dgm:spPr/>
      <dgm:t>
        <a:bodyPr/>
        <a:lstStyle/>
        <a:p>
          <a:endParaRPr lang="ru-RU"/>
        </a:p>
      </dgm:t>
    </dgm:pt>
    <dgm:pt modelId="{BA7AD8B0-3608-47E8-9E50-E7FEDF2D0C41}" type="parTrans" cxnId="{54DF31E8-AB19-4825-9F86-A93D112CF81F}">
      <dgm:prSet/>
      <dgm:spPr/>
      <dgm:t>
        <a:bodyPr/>
        <a:lstStyle/>
        <a:p>
          <a:endParaRPr lang="ru-RU"/>
        </a:p>
      </dgm:t>
    </dgm:pt>
    <dgm:pt modelId="{2646893C-6957-490B-A762-29D924F314C5}" type="sib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3463F-4443-42F7-BBAB-C6856C6A989C}" type="par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5C38-C412-4117-B3EE-1DF9D5E0830C}" type="pres">
      <dgm:prSet presAssocID="{3D0654F1-BCBB-49A8-B81C-34E163B61B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E5B-9514-43DB-BD7B-DE6DCEF369C1}" type="pres">
      <dgm:prSet presAssocID="{79FC588D-ACF5-43AD-839C-9961BE39EA6E}" presName="comp" presStyleCnt="0"/>
      <dgm:spPr/>
    </dgm:pt>
    <dgm:pt modelId="{109153EA-A3E9-40B2-AEE9-B1A2207F16BC}" type="pres">
      <dgm:prSet presAssocID="{79FC588D-ACF5-43AD-839C-9961BE39EA6E}" presName="box" presStyleLbl="node1" presStyleIdx="0" presStyleCnt="2" custScaleY="95936" custLinFactNeighborX="-2736" custLinFactNeighborY="-4160"/>
      <dgm:spPr/>
      <dgm:t>
        <a:bodyPr/>
        <a:lstStyle/>
        <a:p>
          <a:endParaRPr lang="ru-RU"/>
        </a:p>
      </dgm:t>
    </dgm:pt>
    <dgm:pt modelId="{5E4A8BA8-F83E-495E-9E10-C2F63BDE60FF}" type="pres">
      <dgm:prSet presAssocID="{79FC588D-ACF5-43AD-839C-9961BE39EA6E}" presName="img" presStyleLbl="fgImgPlace1" presStyleIdx="0" presStyleCnt="2" custScaleX="106685" custScaleY="52567" custLinFactNeighborX="-13420" custLinFactNeighborY="-15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67D1AB-AD13-44E4-92EA-5284E3CE3AE9}" type="pres">
      <dgm:prSet presAssocID="{79FC588D-ACF5-43AD-839C-9961BE39EA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DFB6-5097-49EF-878F-634E5ED364F1}" type="pres">
      <dgm:prSet presAssocID="{F8539F1D-CC9F-4D06-9FE3-05C262C7F04C}" presName="spacer" presStyleCnt="0"/>
      <dgm:spPr/>
    </dgm:pt>
    <dgm:pt modelId="{E3B483D0-2092-49D3-9DCA-6912C76FFD7E}" type="pres">
      <dgm:prSet presAssocID="{0B74F189-E223-424B-A16E-8EDCFE914EA1}" presName="comp" presStyleCnt="0"/>
      <dgm:spPr/>
    </dgm:pt>
    <dgm:pt modelId="{E20E5B23-C412-4839-BCF7-99F1FF8A26C9}" type="pres">
      <dgm:prSet presAssocID="{0B74F189-E223-424B-A16E-8EDCFE914EA1}" presName="box" presStyleLbl="node1" presStyleIdx="1" presStyleCnt="2" custScaleY="154599"/>
      <dgm:spPr/>
      <dgm:t>
        <a:bodyPr/>
        <a:lstStyle/>
        <a:p>
          <a:endParaRPr lang="ru-RU"/>
        </a:p>
      </dgm:t>
    </dgm:pt>
    <dgm:pt modelId="{5F6D8366-D866-4280-B334-B8B2CA61FB74}" type="pres">
      <dgm:prSet presAssocID="{0B74F189-E223-424B-A16E-8EDCFE914EA1}" presName="img" presStyleLbl="fgImgPlace1" presStyleIdx="1" presStyleCnt="2" custScaleX="108288" custScaleY="60162" custLinFactNeighborX="-14508" custLinFactNeighborY="0"/>
      <dgm:spPr/>
      <dgm:t>
        <a:bodyPr/>
        <a:lstStyle/>
        <a:p>
          <a:endParaRPr lang="ru-RU"/>
        </a:p>
      </dgm:t>
    </dgm:pt>
    <dgm:pt modelId="{DB651EF8-5621-4500-9B9E-E0D7792865A3}" type="pres">
      <dgm:prSet presAssocID="{0B74F189-E223-424B-A16E-8EDCFE914EA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DD1E15-40C9-46E5-BF86-08A6A56FD681}" type="presOf" srcId="{0B74F189-E223-424B-A16E-8EDCFE914EA1}" destId="{E20E5B23-C412-4839-BCF7-99F1FF8A26C9}" srcOrd="0" destOrd="0" presId="urn:microsoft.com/office/officeart/2005/8/layout/vList4"/>
    <dgm:cxn modelId="{1C53F668-BE81-4D38-B4B5-074ADE54011C}" type="presOf" srcId="{E9C141B4-8E0E-4FF9-8B02-792D5E28AA70}" destId="{2767D1AB-AD13-44E4-92EA-5284E3CE3AE9}" srcOrd="1" destOrd="1" presId="urn:microsoft.com/office/officeart/2005/8/layout/vList4"/>
    <dgm:cxn modelId="{E1C8F104-FB33-4884-AF98-BE054ED05842}" type="presOf" srcId="{3535B80D-ADD8-4318-A951-8FE7DD42051C}" destId="{E20E5B23-C412-4839-BCF7-99F1FF8A26C9}" srcOrd="0" destOrd="2" presId="urn:microsoft.com/office/officeart/2005/8/layout/vList4"/>
    <dgm:cxn modelId="{6F58A09E-384C-48B5-8E6F-BF1D5084ABCC}" type="presOf" srcId="{3D0654F1-BCBB-49A8-B81C-34E163B61BA6}" destId="{DD1A5C38-C412-4117-B3EE-1DF9D5E0830C}" srcOrd="0" destOrd="0" presId="urn:microsoft.com/office/officeart/2005/8/layout/vList4"/>
    <dgm:cxn modelId="{DF069387-1591-45FF-8C1D-0389A9D0BD0C}" type="presOf" srcId="{23F4FA3B-74AD-4978-96B7-9E3048C08859}" destId="{DB651EF8-5621-4500-9B9E-E0D7792865A3}" srcOrd="1" destOrd="1" presId="urn:microsoft.com/office/officeart/2005/8/layout/vList4"/>
    <dgm:cxn modelId="{4A0D8604-65F3-4D5D-A640-28114CF66D6F}" type="presOf" srcId="{23F4FA3B-74AD-4978-96B7-9E3048C08859}" destId="{E20E5B23-C412-4839-BCF7-99F1FF8A26C9}" srcOrd="0" destOrd="1" presId="urn:microsoft.com/office/officeart/2005/8/layout/vList4"/>
    <dgm:cxn modelId="{16A6CFE1-3523-412E-93B8-0F5533725DD1}" type="presOf" srcId="{E9C141B4-8E0E-4FF9-8B02-792D5E28AA70}" destId="{109153EA-A3E9-40B2-AEE9-B1A2207F16BC}" srcOrd="0" destOrd="1" presId="urn:microsoft.com/office/officeart/2005/8/layout/vList4"/>
    <dgm:cxn modelId="{C68172F2-2B69-4965-BDD3-FBCE24916141}" type="presOf" srcId="{0B74F189-E223-424B-A16E-8EDCFE914EA1}" destId="{DB651EF8-5621-4500-9B9E-E0D7792865A3}" srcOrd="1" destOrd="0" presId="urn:microsoft.com/office/officeart/2005/8/layout/vList4"/>
    <dgm:cxn modelId="{92882BCA-35C6-4012-BECE-1C9CC2739F04}" type="presOf" srcId="{79FC588D-ACF5-43AD-839C-9961BE39EA6E}" destId="{2767D1AB-AD13-44E4-92EA-5284E3CE3AE9}" srcOrd="1" destOrd="0" presId="urn:microsoft.com/office/officeart/2005/8/layout/vList4"/>
    <dgm:cxn modelId="{23BB810B-08A7-4059-927D-2DD0CB9245C6}" srcId="{0B74F189-E223-424B-A16E-8EDCFE914EA1}" destId="{23F4FA3B-74AD-4978-96B7-9E3048C08859}" srcOrd="0" destOrd="0" parTransId="{47B3463F-4443-42F7-BBAB-C6856C6A989C}" sibTransId="{2646893C-6957-490B-A762-29D924F314C5}"/>
    <dgm:cxn modelId="{52F0D1B2-1AE1-4DDB-AFB9-E79C2418BB7C}" type="presOf" srcId="{3535B80D-ADD8-4318-A951-8FE7DD42051C}" destId="{DB651EF8-5621-4500-9B9E-E0D7792865A3}" srcOrd="1" destOrd="2" presId="urn:microsoft.com/office/officeart/2005/8/layout/vList4"/>
    <dgm:cxn modelId="{DC3982B1-96FD-40EB-9761-0B131A5003CA}" srcId="{3D0654F1-BCBB-49A8-B81C-34E163B61BA6}" destId="{0B74F189-E223-424B-A16E-8EDCFE914EA1}" srcOrd="1" destOrd="0" parTransId="{8E7C22E0-8D80-44F4-95A6-AA2189C3E0DA}" sibTransId="{FB890672-9D78-4DC1-9E4F-6C9A940509F4}"/>
    <dgm:cxn modelId="{BFDCEFF6-1D3D-4095-BEB7-0195BEC8C20A}" srcId="{79FC588D-ACF5-43AD-839C-9961BE39EA6E}" destId="{E9C141B4-8E0E-4FF9-8B02-792D5E28AA70}" srcOrd="0" destOrd="0" parTransId="{E0E85CF3-662D-40F6-880B-81D64C6296DB}" sibTransId="{014D2199-E00E-48B3-B4FD-5F8286D59A3F}"/>
    <dgm:cxn modelId="{54DF31E8-AB19-4825-9F86-A93D112CF81F}" srcId="{0B74F189-E223-424B-A16E-8EDCFE914EA1}" destId="{3535B80D-ADD8-4318-A951-8FE7DD42051C}" srcOrd="1" destOrd="0" parTransId="{BA7AD8B0-3608-47E8-9E50-E7FEDF2D0C41}" sibTransId="{C725BF91-EFE1-47B9-BB92-5958AE041C93}"/>
    <dgm:cxn modelId="{A4F63D3E-E751-41C3-A17B-CFBF6FC0D608}" srcId="{3D0654F1-BCBB-49A8-B81C-34E163B61BA6}" destId="{79FC588D-ACF5-43AD-839C-9961BE39EA6E}" srcOrd="0" destOrd="0" parTransId="{B644FDD6-D728-495B-BFCA-0EB1CC2276A4}" sibTransId="{F8539F1D-CC9F-4D06-9FE3-05C262C7F04C}"/>
    <dgm:cxn modelId="{9BB9783E-5F4C-41C8-8C2F-A15D67EB8B2B}" type="presOf" srcId="{79FC588D-ACF5-43AD-839C-9961BE39EA6E}" destId="{109153EA-A3E9-40B2-AEE9-B1A2207F16BC}" srcOrd="0" destOrd="0" presId="urn:microsoft.com/office/officeart/2005/8/layout/vList4"/>
    <dgm:cxn modelId="{86022B68-550E-4DC5-9733-FD298799F322}" type="presParOf" srcId="{DD1A5C38-C412-4117-B3EE-1DF9D5E0830C}" destId="{DFE23E5B-9514-43DB-BD7B-DE6DCEF369C1}" srcOrd="0" destOrd="0" presId="urn:microsoft.com/office/officeart/2005/8/layout/vList4"/>
    <dgm:cxn modelId="{5C1B327F-03F6-4F1F-9BC6-A6F089847675}" type="presParOf" srcId="{DFE23E5B-9514-43DB-BD7B-DE6DCEF369C1}" destId="{109153EA-A3E9-40B2-AEE9-B1A2207F16BC}" srcOrd="0" destOrd="0" presId="urn:microsoft.com/office/officeart/2005/8/layout/vList4"/>
    <dgm:cxn modelId="{0DE9CC7B-B06F-4AE6-A4F7-F007FFD26DC9}" type="presParOf" srcId="{DFE23E5B-9514-43DB-BD7B-DE6DCEF369C1}" destId="{5E4A8BA8-F83E-495E-9E10-C2F63BDE60FF}" srcOrd="1" destOrd="0" presId="urn:microsoft.com/office/officeart/2005/8/layout/vList4"/>
    <dgm:cxn modelId="{E2F40E91-52D1-440B-9CD4-5DFAE4F6EF5B}" type="presParOf" srcId="{DFE23E5B-9514-43DB-BD7B-DE6DCEF369C1}" destId="{2767D1AB-AD13-44E4-92EA-5284E3CE3AE9}" srcOrd="2" destOrd="0" presId="urn:microsoft.com/office/officeart/2005/8/layout/vList4"/>
    <dgm:cxn modelId="{B5271E4E-5834-4540-8A9E-82C34687CF83}" type="presParOf" srcId="{DD1A5C38-C412-4117-B3EE-1DF9D5E0830C}" destId="{479CDFB6-5097-49EF-878F-634E5ED364F1}" srcOrd="1" destOrd="0" presId="urn:microsoft.com/office/officeart/2005/8/layout/vList4"/>
    <dgm:cxn modelId="{C6BD0A48-CE1C-4C4C-9FA4-61DFDFF180E6}" type="presParOf" srcId="{DD1A5C38-C412-4117-B3EE-1DF9D5E0830C}" destId="{E3B483D0-2092-49D3-9DCA-6912C76FFD7E}" srcOrd="2" destOrd="0" presId="urn:microsoft.com/office/officeart/2005/8/layout/vList4"/>
    <dgm:cxn modelId="{C0C08087-E68A-46D7-8DE6-FDB7D0050BAE}" type="presParOf" srcId="{E3B483D0-2092-49D3-9DCA-6912C76FFD7E}" destId="{E20E5B23-C412-4839-BCF7-99F1FF8A26C9}" srcOrd="0" destOrd="0" presId="urn:microsoft.com/office/officeart/2005/8/layout/vList4"/>
    <dgm:cxn modelId="{A84546B8-C85D-4684-BEAC-EB747DAC8AD3}" type="presParOf" srcId="{E3B483D0-2092-49D3-9DCA-6912C76FFD7E}" destId="{5F6D8366-D866-4280-B334-B8B2CA61FB74}" srcOrd="1" destOrd="0" presId="urn:microsoft.com/office/officeart/2005/8/layout/vList4"/>
    <dgm:cxn modelId="{5ACD5BEF-45C7-4886-AFE0-901FFD2C2919}" type="presParOf" srcId="{E3B483D0-2092-49D3-9DCA-6912C76FFD7E}" destId="{DB651EF8-5621-4500-9B9E-E0D779286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/>
      <dgm:t>
        <a:bodyPr/>
        <a:lstStyle/>
        <a:p>
          <a:r>
            <a:rPr lang="ru-RU" dirty="0" smtClean="0"/>
            <a:t>Группа показателей характеризующих распространения процедуры итоговой аттестации в форме ЕГЭ и активности участия выпускников в процедуре ЕГЭ</a:t>
          </a:r>
          <a:endParaRPr lang="ru-RU" dirty="0"/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/>
      <dgm:spPr/>
      <dgm:t>
        <a:bodyPr/>
        <a:lstStyle/>
        <a:p>
          <a:r>
            <a:rPr lang="ru-RU" dirty="0" smtClean="0"/>
            <a:t>Группа показателей, характеризующих освоение минимальных требований образовательного стандарта</a:t>
          </a:r>
          <a:endParaRPr lang="ru-RU" dirty="0"/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/>
      <dgm:t>
        <a:bodyPr/>
        <a:lstStyle/>
        <a:p>
          <a:r>
            <a:rPr lang="ru-RU" dirty="0" smtClean="0"/>
            <a:t>Группа показателей, характеризующих уровень и качество образовательных достижений</a:t>
          </a:r>
          <a:endParaRPr lang="ru-RU" dirty="0"/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4881E729-C38B-4172-9B87-895FE06EEA02}">
      <dgm:prSet phldrT="[Текст]"/>
      <dgm:spPr/>
      <dgm:t>
        <a:bodyPr/>
        <a:lstStyle/>
        <a:p>
          <a:r>
            <a:rPr lang="ru-RU" dirty="0" smtClean="0"/>
            <a:t>Группа показателей, характеризующие уровень освоения содержания изучаемых предметов (блоков и отдельных проверяемых дидактических единиц)</a:t>
          </a:r>
          <a:endParaRPr lang="ru-RU" dirty="0"/>
        </a:p>
      </dgm:t>
    </dgm:pt>
    <dgm:pt modelId="{BC270306-AD4D-43ED-A0BC-654A003012FF}" type="parTrans" cxnId="{9849C5EF-0BEF-4C96-BE44-A8454EAFED33}">
      <dgm:prSet/>
      <dgm:spPr/>
      <dgm:t>
        <a:bodyPr/>
        <a:lstStyle/>
        <a:p>
          <a:endParaRPr lang="ru-RU"/>
        </a:p>
      </dgm:t>
    </dgm:pt>
    <dgm:pt modelId="{ED02C5DC-5D9A-40A0-92B2-2CABB426656C}" type="sibTrans" cxnId="{9849C5EF-0BEF-4C96-BE44-A8454EAFED33}">
      <dgm:prSet/>
      <dgm:spPr/>
      <dgm:t>
        <a:bodyPr/>
        <a:lstStyle/>
        <a:p>
          <a:endParaRPr lang="ru-RU"/>
        </a:p>
      </dgm:t>
    </dgm:pt>
    <dgm:pt modelId="{4B495E78-BFB0-469C-B548-FF63C42A84E4}">
      <dgm:prSet phldrT="[Текст]"/>
      <dgm:spPr/>
      <dgm:t>
        <a:bodyPr/>
        <a:lstStyle/>
        <a:p>
          <a:r>
            <a:rPr lang="ru-RU" dirty="0" smtClean="0"/>
            <a:t>Группа показателей, отражающих равенства доступа к образованию соответствующего качества</a:t>
          </a:r>
          <a:endParaRPr lang="ru-RU" dirty="0"/>
        </a:p>
      </dgm:t>
    </dgm:pt>
    <dgm:pt modelId="{BDBC2B79-7FB3-4905-8B21-5FD248BA9E70}" type="parTrans" cxnId="{066A0769-DC82-4C62-8108-45B748D67CD3}">
      <dgm:prSet/>
      <dgm:spPr/>
      <dgm:t>
        <a:bodyPr/>
        <a:lstStyle/>
        <a:p>
          <a:endParaRPr lang="ru-RU"/>
        </a:p>
      </dgm:t>
    </dgm:pt>
    <dgm:pt modelId="{0BDE1DC2-4807-4866-9ED9-C0B65B2B3155}" type="sibTrans" cxnId="{066A0769-DC82-4C62-8108-45B748D67CD3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5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5"/>
      <dgm:spPr/>
    </dgm:pt>
    <dgm:pt modelId="{46AE0239-B959-40BF-9574-89C4CA3A04F0}" type="pres">
      <dgm:prSet presAssocID="{8FCC6302-3135-4CE6-9158-9B70F686B452}" presName="dstNode" presStyleLbl="node1" presStyleIdx="0" presStyleCnt="5"/>
      <dgm:spPr/>
    </dgm:pt>
    <dgm:pt modelId="{2B9DED5C-3032-4C13-AFF0-7DB25D4A1BDA}" type="pres">
      <dgm:prSet presAssocID="{E3973A33-2421-4A94-A291-CDC634713A5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A32ACD-017E-40DA-8198-0263CDE1C318}" type="pres">
      <dgm:prSet presAssocID="{E4DB8B9C-732E-4DF5-BE13-7F82E3DB22F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E0F152-BB2B-4876-9440-7DAE6F4C3DAE}" type="pres">
      <dgm:prSet presAssocID="{CD38F7CE-7062-4452-B361-0347B5BCD5A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098A187-2399-4B1C-B88C-ECD56C5BAD0B}" type="pres">
      <dgm:prSet presAssocID="{4B495E78-BFB0-469C-B548-FF63C42A84E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C1E8F-49D8-45D2-B127-E67CA49E4950}" type="pres">
      <dgm:prSet presAssocID="{4B495E78-BFB0-469C-B548-FF63C42A84E4}" presName="accent_4" presStyleCnt="0"/>
      <dgm:spPr/>
    </dgm:pt>
    <dgm:pt modelId="{7AF1441A-809D-4A00-AC04-854473A4E3D1}" type="pres">
      <dgm:prSet presAssocID="{4B495E78-BFB0-469C-B548-FF63C42A84E4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4505763-1493-494A-807E-4BFE9D3E85B9}" type="pres">
      <dgm:prSet presAssocID="{4881E729-C38B-4172-9B87-895FE06EEA0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2D09F-ACB2-4941-9DFD-7709A0C3650B}" type="pres">
      <dgm:prSet presAssocID="{4881E729-C38B-4172-9B87-895FE06EEA02}" presName="accent_5" presStyleCnt="0"/>
      <dgm:spPr/>
    </dgm:pt>
    <dgm:pt modelId="{E028E7CA-7522-49C2-98B5-59C21C261AB2}" type="pres">
      <dgm:prSet presAssocID="{4881E729-C38B-4172-9B87-895FE06EEA02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CDB5E33-BE67-44DB-91CD-1ED770EABB51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17DD095-22AA-4BA7-844A-0EF6434B977D}" type="presOf" srcId="{E3973A33-2421-4A94-A291-CDC634713A51}" destId="{2B9DED5C-3032-4C13-AFF0-7DB25D4A1BDA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E57F18B6-BAA4-4D5B-9005-251FD4A540DE}" type="presOf" srcId="{4B495E78-BFB0-469C-B548-FF63C42A84E4}" destId="{1098A187-2399-4B1C-B88C-ECD56C5BAD0B}" srcOrd="0" destOrd="0" presId="urn:microsoft.com/office/officeart/2008/layout/VerticalCurvedList"/>
    <dgm:cxn modelId="{2C57C953-03DC-4360-BA74-D47FAC1D247E}" type="presOf" srcId="{E4DB8B9C-732E-4DF5-BE13-7F82E3DB22F9}" destId="{3EA32ACD-017E-40DA-8198-0263CDE1C318}" srcOrd="0" destOrd="0" presId="urn:microsoft.com/office/officeart/2008/layout/VerticalCurvedList"/>
    <dgm:cxn modelId="{215AB0EF-4EBB-4C55-9E36-B67C831F5060}" type="presOf" srcId="{8FCC6302-3135-4CE6-9158-9B70F686B452}" destId="{73C00203-B480-4AAD-9E2A-F304B8ACAFA3}" srcOrd="0" destOrd="0" presId="urn:microsoft.com/office/officeart/2008/layout/VerticalCurvedList"/>
    <dgm:cxn modelId="{93C5F910-9A2F-4003-B056-0D120CE3CD00}" type="presOf" srcId="{CD38F7CE-7062-4452-B361-0347B5BCD5AE}" destId="{54E0F152-BB2B-4876-9440-7DAE6F4C3DAE}" srcOrd="0" destOrd="0" presId="urn:microsoft.com/office/officeart/2008/layout/VerticalCurvedList"/>
    <dgm:cxn modelId="{38EFC3DA-A5AC-407C-92EE-C38D33696E4E}" type="presOf" srcId="{4881E729-C38B-4172-9B87-895FE06EEA02}" destId="{74505763-1493-494A-807E-4BFE9D3E85B9}" srcOrd="0" destOrd="0" presId="urn:microsoft.com/office/officeart/2008/layout/VerticalCurvedList"/>
    <dgm:cxn modelId="{066A0769-DC82-4C62-8108-45B748D67CD3}" srcId="{8FCC6302-3135-4CE6-9158-9B70F686B452}" destId="{4B495E78-BFB0-469C-B548-FF63C42A84E4}" srcOrd="3" destOrd="0" parTransId="{BDBC2B79-7FB3-4905-8B21-5FD248BA9E70}" sibTransId="{0BDE1DC2-4807-4866-9ED9-C0B65B2B3155}"/>
    <dgm:cxn modelId="{9849C5EF-0BEF-4C96-BE44-A8454EAFED33}" srcId="{8FCC6302-3135-4CE6-9158-9B70F686B452}" destId="{4881E729-C38B-4172-9B87-895FE06EEA02}" srcOrd="4" destOrd="0" parTransId="{BC270306-AD4D-43ED-A0BC-654A003012FF}" sibTransId="{ED02C5DC-5D9A-40A0-92B2-2CABB426656C}"/>
    <dgm:cxn modelId="{AD897F44-9DA8-4AF4-95C6-1BFCB6921908}" type="presParOf" srcId="{73C00203-B480-4AAD-9E2A-F304B8ACAFA3}" destId="{4EB97354-62CB-499D-9CC6-E607C6B27B80}" srcOrd="0" destOrd="0" presId="urn:microsoft.com/office/officeart/2008/layout/VerticalCurvedList"/>
    <dgm:cxn modelId="{35B2ED5A-4510-449D-B0F5-A11BB29B70FF}" type="presParOf" srcId="{4EB97354-62CB-499D-9CC6-E607C6B27B80}" destId="{086FF48E-C28F-48CB-9D10-E0DFB21C36E8}" srcOrd="0" destOrd="0" presId="urn:microsoft.com/office/officeart/2008/layout/VerticalCurvedList"/>
    <dgm:cxn modelId="{9B53D902-A2B6-4FF0-8B3C-6CAC0F9FEC5E}" type="presParOf" srcId="{086FF48E-C28F-48CB-9D10-E0DFB21C36E8}" destId="{F58888AA-C3A0-44DC-B62D-E45A337B7D27}" srcOrd="0" destOrd="0" presId="urn:microsoft.com/office/officeart/2008/layout/VerticalCurvedList"/>
    <dgm:cxn modelId="{DDA74432-BCDB-4DA1-B693-C6256BE9FB8C}" type="presParOf" srcId="{086FF48E-C28F-48CB-9D10-E0DFB21C36E8}" destId="{F2295C32-E33F-4461-9DCB-EDF07F6D8DB3}" srcOrd="1" destOrd="0" presId="urn:microsoft.com/office/officeart/2008/layout/VerticalCurvedList"/>
    <dgm:cxn modelId="{4D01EF80-F8F3-47CF-8E80-962A1B39EEF7}" type="presParOf" srcId="{086FF48E-C28F-48CB-9D10-E0DFB21C36E8}" destId="{6F1C1432-889E-47F5-B6BC-52C6B64BB40E}" srcOrd="2" destOrd="0" presId="urn:microsoft.com/office/officeart/2008/layout/VerticalCurvedList"/>
    <dgm:cxn modelId="{83556146-8B09-440D-B2F3-538066672EE7}" type="presParOf" srcId="{086FF48E-C28F-48CB-9D10-E0DFB21C36E8}" destId="{46AE0239-B959-40BF-9574-89C4CA3A04F0}" srcOrd="3" destOrd="0" presId="urn:microsoft.com/office/officeart/2008/layout/VerticalCurvedList"/>
    <dgm:cxn modelId="{0DB8BFFB-0936-46E3-B491-F916DE011488}" type="presParOf" srcId="{4EB97354-62CB-499D-9CC6-E607C6B27B80}" destId="{2B9DED5C-3032-4C13-AFF0-7DB25D4A1BDA}" srcOrd="1" destOrd="0" presId="urn:microsoft.com/office/officeart/2008/layout/VerticalCurvedList"/>
    <dgm:cxn modelId="{78EF8B2E-02C7-4689-812C-8B185A6BCC06}" type="presParOf" srcId="{4EB97354-62CB-499D-9CC6-E607C6B27B80}" destId="{20FF2362-EC5F-4AB5-A51E-E61875E1AE6B}" srcOrd="2" destOrd="0" presId="urn:microsoft.com/office/officeart/2008/layout/VerticalCurvedList"/>
    <dgm:cxn modelId="{8E77595C-A597-483F-BEBE-E477BAC32B94}" type="presParOf" srcId="{20FF2362-EC5F-4AB5-A51E-E61875E1AE6B}" destId="{CB92C861-BC29-46EE-B315-2F691F3D2D4B}" srcOrd="0" destOrd="0" presId="urn:microsoft.com/office/officeart/2008/layout/VerticalCurvedList"/>
    <dgm:cxn modelId="{C5500B9C-FD36-4704-9D19-3A1616FFF70F}" type="presParOf" srcId="{4EB97354-62CB-499D-9CC6-E607C6B27B80}" destId="{3EA32ACD-017E-40DA-8198-0263CDE1C318}" srcOrd="3" destOrd="0" presId="urn:microsoft.com/office/officeart/2008/layout/VerticalCurvedList"/>
    <dgm:cxn modelId="{A10C6669-3E06-4CFB-A2E7-36599C79A4C2}" type="presParOf" srcId="{4EB97354-62CB-499D-9CC6-E607C6B27B80}" destId="{C2BE13C6-7A1C-42DF-98E4-C2C44F43634A}" srcOrd="4" destOrd="0" presId="urn:microsoft.com/office/officeart/2008/layout/VerticalCurvedList"/>
    <dgm:cxn modelId="{0858E506-F972-4201-8321-C6DF2551128B}" type="presParOf" srcId="{C2BE13C6-7A1C-42DF-98E4-C2C44F43634A}" destId="{8B578487-38CF-4443-9139-BBDBD276CA9B}" srcOrd="0" destOrd="0" presId="urn:microsoft.com/office/officeart/2008/layout/VerticalCurvedList"/>
    <dgm:cxn modelId="{D1887ADD-655C-4D3B-A3D4-13F8DC175000}" type="presParOf" srcId="{4EB97354-62CB-499D-9CC6-E607C6B27B80}" destId="{54E0F152-BB2B-4876-9440-7DAE6F4C3DAE}" srcOrd="5" destOrd="0" presId="urn:microsoft.com/office/officeart/2008/layout/VerticalCurvedList"/>
    <dgm:cxn modelId="{B69712ED-8E52-4099-8055-FCB72C422199}" type="presParOf" srcId="{4EB97354-62CB-499D-9CC6-E607C6B27B80}" destId="{883E3A34-F222-41D0-878F-CF7BF2814E54}" srcOrd="6" destOrd="0" presId="urn:microsoft.com/office/officeart/2008/layout/VerticalCurvedList"/>
    <dgm:cxn modelId="{14B00205-42D5-4BD6-A70E-6D6AD99470D2}" type="presParOf" srcId="{883E3A34-F222-41D0-878F-CF7BF2814E54}" destId="{47616E8E-EA5F-485F-A2E1-BA7416403221}" srcOrd="0" destOrd="0" presId="urn:microsoft.com/office/officeart/2008/layout/VerticalCurvedList"/>
    <dgm:cxn modelId="{0B071C0F-DB5A-4DE9-BC12-5F499011ABC4}" type="presParOf" srcId="{4EB97354-62CB-499D-9CC6-E607C6B27B80}" destId="{1098A187-2399-4B1C-B88C-ECD56C5BAD0B}" srcOrd="7" destOrd="0" presId="urn:microsoft.com/office/officeart/2008/layout/VerticalCurvedList"/>
    <dgm:cxn modelId="{1737D63A-A003-43E2-B2C3-8AB2D27C83BC}" type="presParOf" srcId="{4EB97354-62CB-499D-9CC6-E607C6B27B80}" destId="{8BDC1E8F-49D8-45D2-B127-E67CA49E4950}" srcOrd="8" destOrd="0" presId="urn:microsoft.com/office/officeart/2008/layout/VerticalCurvedList"/>
    <dgm:cxn modelId="{BC404EC3-505A-4586-84AC-E3415E66A01C}" type="presParOf" srcId="{8BDC1E8F-49D8-45D2-B127-E67CA49E4950}" destId="{7AF1441A-809D-4A00-AC04-854473A4E3D1}" srcOrd="0" destOrd="0" presId="urn:microsoft.com/office/officeart/2008/layout/VerticalCurvedList"/>
    <dgm:cxn modelId="{6026093D-2E27-4B64-9B76-ACC8D333606D}" type="presParOf" srcId="{4EB97354-62CB-499D-9CC6-E607C6B27B80}" destId="{74505763-1493-494A-807E-4BFE9D3E85B9}" srcOrd="9" destOrd="0" presId="urn:microsoft.com/office/officeart/2008/layout/VerticalCurvedList"/>
    <dgm:cxn modelId="{0BA46CB6-C9DA-4D1A-A1B6-7990FBC78BA4}" type="presParOf" srcId="{4EB97354-62CB-499D-9CC6-E607C6B27B80}" destId="{2ED2D09F-ACB2-4941-9DFD-7709A0C3650B}" srcOrd="10" destOrd="0" presId="urn:microsoft.com/office/officeart/2008/layout/VerticalCurvedList"/>
    <dgm:cxn modelId="{61E146A1-D13E-4C49-88B1-923602F05BEA}" type="presParOf" srcId="{2ED2D09F-ACB2-4941-9DFD-7709A0C3650B}" destId="{E028E7CA-7522-49C2-98B5-59C21C261A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153EA-A3E9-40B2-AEE9-B1A2207F16BC}">
      <dsp:nvSpPr>
        <dsp:cNvPr id="0" name=""/>
        <dsp:cNvSpPr/>
      </dsp:nvSpPr>
      <dsp:spPr>
        <a:xfrm>
          <a:off x="0" y="0"/>
          <a:ext cx="5832648" cy="139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квадратическое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(или стандартное) отклонение: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квадратическое  отклонение  является  мерилом  надежности средней. Чем меньше эта величина, тем лучше средняя арифметическая отражает собой всю представляемую совокупность 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103" y="0"/>
        <a:ext cx="4520544" cy="1396573"/>
      </dsp:txXfrm>
    </dsp:sp>
    <dsp:sp modelId="{5E4A8BA8-F83E-495E-9E10-C2F63BDE60FF}">
      <dsp:nvSpPr>
        <dsp:cNvPr id="0" name=""/>
        <dsp:cNvSpPr/>
      </dsp:nvSpPr>
      <dsp:spPr>
        <a:xfrm>
          <a:off x="0" y="374700"/>
          <a:ext cx="1244512" cy="612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0E5B23-C412-4839-BCF7-99F1FF8A26C9}">
      <dsp:nvSpPr>
        <dsp:cNvPr id="0" name=""/>
        <dsp:cNvSpPr/>
      </dsp:nvSpPr>
      <dsp:spPr>
        <a:xfrm>
          <a:off x="0" y="1542146"/>
          <a:ext cx="5832648" cy="2250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 – это отношение среднеквадратического отклонения к среднеарифметическому, рассчитывается в процентах.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Критериальным</a:t>
          </a: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значением коэффициента вариации служит  33,3%, то есть если V меньше или равен 33,3% - вариация считает слабой, а если больше - сильной. В случае сильной вариации изучаемая статистическая совокупность считается неоднородной, а средняя величина - нетипичной и ее нельзя использовать как обобщающий показатель этой совокупности.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103" y="1542146"/>
        <a:ext cx="4520544" cy="2250551"/>
      </dsp:txXfrm>
    </dsp:sp>
    <dsp:sp modelId="{5F6D8366-D866-4280-B334-B8B2CA61FB74}">
      <dsp:nvSpPr>
        <dsp:cNvPr id="0" name=""/>
        <dsp:cNvSpPr/>
      </dsp:nvSpPr>
      <dsp:spPr>
        <a:xfrm>
          <a:off x="0" y="2317102"/>
          <a:ext cx="1263211" cy="70063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4506818" y="-691103"/>
          <a:ext cx="5368852" cy="5368852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377390" y="249085"/>
          <a:ext cx="5702571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 характеризующих распространения процедуры итоговой аттестации в форме ЕГЭ и активности участия выпускников в процедуре ЕГЭ</a:t>
          </a:r>
          <a:endParaRPr lang="ru-RU" sz="1100" kern="1200" dirty="0"/>
        </a:p>
      </dsp:txBody>
      <dsp:txXfrm>
        <a:off x="377390" y="249085"/>
        <a:ext cx="5702571" cy="498490"/>
      </dsp:txXfrm>
    </dsp:sp>
    <dsp:sp modelId="{CB92C861-BC29-46EE-B315-2F691F3D2D4B}">
      <dsp:nvSpPr>
        <dsp:cNvPr id="0" name=""/>
        <dsp:cNvSpPr/>
      </dsp:nvSpPr>
      <dsp:spPr>
        <a:xfrm>
          <a:off x="65833" y="186774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2ACD-017E-40DA-8198-0263CDE1C318}">
      <dsp:nvSpPr>
        <dsp:cNvPr id="0" name=""/>
        <dsp:cNvSpPr/>
      </dsp:nvSpPr>
      <dsp:spPr>
        <a:xfrm>
          <a:off x="734593" y="996581"/>
          <a:ext cx="5345368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характеризующих освоение минимальных требований образовательного стандарта</a:t>
          </a:r>
          <a:endParaRPr lang="ru-RU" sz="1100" kern="1200" dirty="0"/>
        </a:p>
      </dsp:txBody>
      <dsp:txXfrm>
        <a:off x="734593" y="996581"/>
        <a:ext cx="5345368" cy="498490"/>
      </dsp:txXfrm>
    </dsp:sp>
    <dsp:sp modelId="{8B578487-38CF-4443-9139-BBDBD276CA9B}">
      <dsp:nvSpPr>
        <dsp:cNvPr id="0" name=""/>
        <dsp:cNvSpPr/>
      </dsp:nvSpPr>
      <dsp:spPr>
        <a:xfrm>
          <a:off x="423037" y="934270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F152-BB2B-4876-9440-7DAE6F4C3DAE}">
      <dsp:nvSpPr>
        <dsp:cNvPr id="0" name=""/>
        <dsp:cNvSpPr/>
      </dsp:nvSpPr>
      <dsp:spPr>
        <a:xfrm>
          <a:off x="844226" y="1744077"/>
          <a:ext cx="5235735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характеризующих уровень и качество образовательных достижений</a:t>
          </a:r>
          <a:endParaRPr lang="ru-RU" sz="1100" kern="1200" dirty="0"/>
        </a:p>
      </dsp:txBody>
      <dsp:txXfrm>
        <a:off x="844226" y="1744077"/>
        <a:ext cx="5235735" cy="498490"/>
      </dsp:txXfrm>
    </dsp:sp>
    <dsp:sp modelId="{47616E8E-EA5F-485F-A2E1-BA7416403221}">
      <dsp:nvSpPr>
        <dsp:cNvPr id="0" name=""/>
        <dsp:cNvSpPr/>
      </dsp:nvSpPr>
      <dsp:spPr>
        <a:xfrm>
          <a:off x="532670" y="1681766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8A187-2399-4B1C-B88C-ECD56C5BAD0B}">
      <dsp:nvSpPr>
        <dsp:cNvPr id="0" name=""/>
        <dsp:cNvSpPr/>
      </dsp:nvSpPr>
      <dsp:spPr>
        <a:xfrm>
          <a:off x="734593" y="2491574"/>
          <a:ext cx="5345368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отражающих равенства доступа к образованию соответствующего качества</a:t>
          </a:r>
          <a:endParaRPr lang="ru-RU" sz="1100" kern="1200" dirty="0"/>
        </a:p>
      </dsp:txBody>
      <dsp:txXfrm>
        <a:off x="734593" y="2491574"/>
        <a:ext cx="5345368" cy="498490"/>
      </dsp:txXfrm>
    </dsp:sp>
    <dsp:sp modelId="{7AF1441A-809D-4A00-AC04-854473A4E3D1}">
      <dsp:nvSpPr>
        <dsp:cNvPr id="0" name=""/>
        <dsp:cNvSpPr/>
      </dsp:nvSpPr>
      <dsp:spPr>
        <a:xfrm>
          <a:off x="423037" y="2429262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5763-1493-494A-807E-4BFE9D3E85B9}">
      <dsp:nvSpPr>
        <dsp:cNvPr id="0" name=""/>
        <dsp:cNvSpPr/>
      </dsp:nvSpPr>
      <dsp:spPr>
        <a:xfrm>
          <a:off x="377390" y="3239070"/>
          <a:ext cx="5702571" cy="498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77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Группа показателей, характеризующие уровень освоения содержания изучаемых предметов (блоков и отдельных проверяемых дидактических единиц)</a:t>
          </a:r>
          <a:endParaRPr lang="ru-RU" sz="1100" kern="1200" dirty="0"/>
        </a:p>
      </dsp:txBody>
      <dsp:txXfrm>
        <a:off x="377390" y="3239070"/>
        <a:ext cx="5702571" cy="498490"/>
      </dsp:txXfrm>
    </dsp:sp>
    <dsp:sp modelId="{E028E7CA-7522-49C2-98B5-59C21C261AB2}">
      <dsp:nvSpPr>
        <dsp:cNvPr id="0" name=""/>
        <dsp:cNvSpPr/>
      </dsp:nvSpPr>
      <dsp:spPr>
        <a:xfrm>
          <a:off x="65833" y="3176758"/>
          <a:ext cx="623112" cy="62311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62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4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29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81025" y="4709195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1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540249" y="8872290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1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39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99889" y="4709195"/>
            <a:ext cx="5996136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300"/>
              </a:spcBef>
            </a:pPr>
            <a:endParaRPr lang="ru-RU" sz="11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324225" y="8957667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8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17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9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2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7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14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51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51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05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62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238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endParaRPr lang="ru-RU" sz="11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22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81000" y="4343400"/>
            <a:ext cx="60960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5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787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1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878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9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738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8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44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7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85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380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cschoolreportcard.org/src/schDetails.jsp?Page=2&amp;pSchCode=305&amp;pLEACode=050&amp;pYear=2011-201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WMF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hyperlink" Target="http://ege21.ru/ege/metod/egeh_2012_chuvashija_statisticheskij_sbornik_2_ver.pdf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://www.edc.samara.ru/~school120/ege.htm" TargetMode="External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2.emf"/><Relationship Id="rId5" Type="http://schemas.openxmlformats.org/officeDocument/2006/relationships/image" Target="../media/image25.gif"/><Relationship Id="rId10" Type="http://schemas.microsoft.com/office/2007/relationships/diagramDrawing" Target="../diagrams/drawing1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ge.edu.ru/ru/main/scaling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9.png"/><Relationship Id="rId10" Type="http://schemas.microsoft.com/office/2007/relationships/diagramDrawing" Target="../diagrams/drawing2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25.gif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25.gif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25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25.gif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25.gif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cok.cross-edu.ru/?page_id=6606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29.WM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65.png"/><Relationship Id="rId5" Type="http://schemas.openxmlformats.org/officeDocument/2006/relationships/image" Target="../media/image27.png"/><Relationship Id="rId15" Type="http://schemas.openxmlformats.org/officeDocument/2006/relationships/image" Target="../media/image68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png"/><Relationship Id="rId7" Type="http://schemas.openxmlformats.org/officeDocument/2006/relationships/hyperlink" Target="http://cok.cross-edu.ru/?page_id=6606" TargetMode="External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hyperlink" Target="http://ege21.ru/ege/metod/egeh_2012_chuvashija_statisticheskij_sbornik_2_ver.pdf" TargetMode="External"/><Relationship Id="rId5" Type="http://schemas.openxmlformats.org/officeDocument/2006/relationships/hyperlink" Target="http://imc.kup.edu54.ru/DswMedia/sbornikanaliticheskixmaterialovegye2012.pdf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3.png"/><Relationship Id="rId9" Type="http://schemas.openxmlformats.org/officeDocument/2006/relationships/hyperlink" Target="http://mon95.ru/content/view/1814/75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76.png"/><Relationship Id="rId5" Type="http://schemas.openxmlformats.org/officeDocument/2006/relationships/image" Target="../media/image72.jpeg"/><Relationship Id="rId15" Type="http://schemas.openxmlformats.org/officeDocument/2006/relationships/hyperlink" Target="mailto:s_bochenkov@mail.ru" TargetMode="External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nces.ed.gov/nationsreportcard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hyperlink" Target="http://nces.ed.gov/nationsreportcar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1174240" y="3363838"/>
            <a:ext cx="7775461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b="1" dirty="0" err="1" smtClean="0">
                <a:solidFill>
                  <a:srgbClr val="FFFF00"/>
                </a:solidFill>
              </a:rPr>
              <a:t>Болотов</a:t>
            </a:r>
            <a:r>
              <a:rPr lang="ru-RU" b="1" dirty="0" smtClean="0">
                <a:solidFill>
                  <a:srgbClr val="FFFF00"/>
                </a:solidFill>
              </a:rPr>
              <a:t>, В.А.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вице-президент РАО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 err="1" smtClean="0">
                <a:solidFill>
                  <a:srgbClr val="FFFF00"/>
                </a:solidFill>
              </a:rPr>
              <a:t>Боченков</a:t>
            </a:r>
            <a:r>
              <a:rPr lang="ru-RU" b="1" dirty="0" smtClean="0">
                <a:solidFill>
                  <a:srgbClr val="FFFF00"/>
                </a:solidFill>
              </a:rPr>
              <a:t> С.А.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prstClr val="white"/>
                </a:solidFill>
              </a:rPr>
              <a:t>эксперт Независимого агентства оценки качества образования «Лидер», г. </a:t>
            </a:r>
            <a:r>
              <a:rPr lang="ru-RU" dirty="0" smtClean="0">
                <a:solidFill>
                  <a:prstClr val="white"/>
                </a:solidFill>
              </a:rPr>
              <a:t>Чебоксары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Вальдман И.А.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459365" y="1347127"/>
            <a:ext cx="8490336" cy="18002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ВЕБИНАР 13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b="1" dirty="0" smtClean="0"/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Интерпретация и представление результатов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оценки качества образования для разных групп пользователей</a:t>
            </a: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25 июня 2013 года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23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24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28" name="Picture 10" descr="img691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2" y="4587976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image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77257"/>
            <a:ext cx="1080120" cy="42870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8451" y="146125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72160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9625" y="1089913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Сравнение результатов по чтению учащихся 3 </a:t>
            </a:r>
            <a:r>
              <a:rPr lang="ru-RU" b="1" dirty="0">
                <a:solidFill>
                  <a:srgbClr val="FF0000"/>
                </a:solidFill>
              </a:rPr>
              <a:t>класса по </a:t>
            </a:r>
            <a:r>
              <a:rPr lang="ru-RU" b="1" dirty="0" smtClean="0">
                <a:solidFill>
                  <a:srgbClr val="FF0000"/>
                </a:solidFill>
              </a:rPr>
              <a:t>штатам и территориям страны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352" y="-21837"/>
            <a:ext cx="9073008" cy="10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NAPLAN</a:t>
            </a:r>
            <a:r>
              <a:rPr lang="ru-RU" sz="2400" dirty="0" smtClean="0">
                <a:solidFill>
                  <a:schemeClr val="bg1"/>
                </a:solidFill>
              </a:rPr>
              <a:t> 2012, </a:t>
            </a:r>
            <a:r>
              <a:rPr lang="ru-RU" sz="2400" dirty="0">
                <a:solidFill>
                  <a:schemeClr val="bg1"/>
                </a:solidFill>
              </a:rPr>
              <a:t>Австралия. </a:t>
            </a:r>
            <a:r>
              <a:rPr lang="ru-RU" sz="2400" dirty="0" smtClean="0">
                <a:solidFill>
                  <a:schemeClr val="bg1"/>
                </a:solidFill>
              </a:rPr>
              <a:t>Сравнение регионов страны.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Информация для управленцев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9244"/>
            <a:ext cx="8875330" cy="276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013" y="68339"/>
            <a:ext cx="6768752" cy="507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635" y="-20638"/>
            <a:ext cx="238340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TIMSS 2007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Сравнение результатов стран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34" y="1491344"/>
            <a:ext cx="2828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Информация </a:t>
            </a:r>
            <a:r>
              <a:rPr lang="ru-RU" sz="2800" dirty="0" smtClean="0">
                <a:solidFill>
                  <a:srgbClr val="FFC000"/>
                </a:solidFill>
              </a:rPr>
              <a:t>для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управленцев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Сингапур. Роль национальных экзаменов и представление результатов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707654"/>
            <a:ext cx="5329670" cy="285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497" y="1131590"/>
            <a:ext cx="5329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Распределение учащихся по наиболее подходящим им образовательным маршрутам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7654"/>
            <a:ext cx="3358018" cy="32038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08104" y="1108164"/>
            <a:ext cx="3665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Учебные достижения на сайте школы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517707"/>
            <a:ext cx="5329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70C0"/>
                </a:solidFill>
              </a:rPr>
              <a:t>Результаты экзамена получает сугубо ученик по почте или на сайте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4857650"/>
            <a:ext cx="271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</a:t>
            </a:r>
            <a:r>
              <a:rPr lang="en-US" sz="1200" dirty="0" smtClean="0">
                <a:solidFill>
                  <a:srgbClr val="FF0000"/>
                </a:solidFill>
              </a:rPr>
              <a:t>www.balestierhillsec.moe.edu.sg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bg1"/>
                </a:solidFill>
              </a:rPr>
              <a:t>США. Информационная карта школы (</a:t>
            </a:r>
            <a:r>
              <a:rPr lang="en-US" sz="3000" dirty="0" smtClean="0">
                <a:solidFill>
                  <a:schemeClr val="bg1"/>
                </a:solidFill>
              </a:rPr>
              <a:t>School report card</a:t>
            </a:r>
            <a:r>
              <a:rPr lang="ru-RU" sz="3000" dirty="0" smtClean="0">
                <a:solidFill>
                  <a:schemeClr val="bg1"/>
                </a:solidFill>
              </a:rPr>
              <a:t>)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r>
              <a:rPr lang="ru-RU" sz="3000" dirty="0" smtClean="0">
                <a:solidFill>
                  <a:schemeClr val="bg1"/>
                </a:solidFill>
              </a:rPr>
              <a:t> Тест штата Северная Каролина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7" y="1131590"/>
            <a:ext cx="4608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Доля учащихся, получивших балл в тесте штата на уровне класса или выше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133331"/>
            <a:ext cx="3665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Тенденция за 3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3" name="Picture 5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1621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162175"/>
            <a:ext cx="381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1621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01678"/>
              </p:ext>
            </p:extLst>
          </p:nvPr>
        </p:nvGraphicFramePr>
        <p:xfrm>
          <a:off x="107504" y="1707654"/>
          <a:ext cx="4536507" cy="1541492"/>
        </p:xfrm>
        <a:graphic>
          <a:graphicData uri="http://schemas.openxmlformats.org/drawingml/2006/table">
            <a:tbl>
              <a:tblPr/>
              <a:tblGrid>
                <a:gridCol w="1196967"/>
                <a:gridCol w="562575"/>
                <a:gridCol w="550605"/>
                <a:gridCol w="562575"/>
                <a:gridCol w="550605"/>
                <a:gridCol w="562575"/>
                <a:gridCol w="550605"/>
              </a:tblGrid>
              <a:tr h="216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7</a:t>
                      </a:r>
                      <a:r>
                        <a:rPr lang="ru-RU" sz="1000" b="0" baseline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 к</a:t>
                      </a:r>
                      <a:r>
                        <a:rPr lang="ru-RU" sz="10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ласс</a:t>
                      </a:r>
                      <a:endParaRPr lang="en-US" sz="10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8</a:t>
                      </a:r>
                      <a:r>
                        <a:rPr lang="ru-RU" sz="10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 класс</a:t>
                      </a:r>
                      <a:endParaRPr lang="en-US" sz="10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ВСЕГО</a:t>
                      </a:r>
                      <a:endParaRPr lang="en-US" sz="10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6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Чтение</a:t>
                      </a:r>
                      <a:endParaRPr lang="en-US" sz="8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err="1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Матем</a:t>
                      </a:r>
                      <a:endParaRPr lang="en-US" sz="8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Чтение</a:t>
                      </a:r>
                      <a:endParaRPr lang="en-US" sz="8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err="1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Матем</a:t>
                      </a:r>
                      <a:endParaRPr lang="en-US" sz="8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Чтение</a:t>
                      </a:r>
                      <a:endParaRPr lang="en-US" sz="8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err="1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Матем</a:t>
                      </a:r>
                      <a:endParaRPr lang="en-US" sz="8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</a:tr>
              <a:tr h="229163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effectLst/>
                          <a:latin typeface="Verdana"/>
                        </a:rPr>
                        <a:t>Наша школа</a:t>
                      </a:r>
                      <a:endParaRPr lang="en-US" sz="800" b="1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76.7%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90.0%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76.8%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89.2%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76.7%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89.6%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</a:tr>
              <a:tr h="229163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effectLst/>
                          <a:latin typeface="Verdana"/>
                        </a:rPr>
                        <a:t>Число сдававших</a:t>
                      </a:r>
                      <a:endParaRPr lang="en-US" sz="800" b="0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550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  <a:tr h="229163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effectLst/>
                          <a:latin typeface="Verdana"/>
                        </a:rPr>
                        <a:t>Школьный округ</a:t>
                      </a:r>
                      <a:endParaRPr lang="en-US" sz="800" b="0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76.7%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90.0%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76.8%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89.2%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75.0%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</a:tr>
              <a:tr h="229163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effectLst/>
                          <a:latin typeface="Verdana"/>
                        </a:rPr>
                        <a:t>Штат</a:t>
                      </a:r>
                      <a:endParaRPr lang="en-US" sz="800" b="0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68.2%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85.2%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71.2%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82.8%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pic>
        <p:nvPicPr>
          <p:cNvPr id="2057" name="Picture 9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2653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2265363"/>
            <a:ext cx="381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1971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51" y="490538"/>
            <a:ext cx="1724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36863"/>
            <a:ext cx="381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368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331" y="3313316"/>
            <a:ext cx="6828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Доля учащихся, сдавших тест штата по математике и чтению, по группам. 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97425"/>
              </p:ext>
            </p:extLst>
          </p:nvPr>
        </p:nvGraphicFramePr>
        <p:xfrm>
          <a:off x="79543" y="3723878"/>
          <a:ext cx="8935152" cy="1165860"/>
        </p:xfrm>
        <a:graphic>
          <a:graphicData uri="http://schemas.openxmlformats.org/drawingml/2006/table">
            <a:tbl>
              <a:tblPr/>
              <a:tblGrid>
                <a:gridCol w="1036073"/>
                <a:gridCol w="432048"/>
                <a:gridCol w="504056"/>
                <a:gridCol w="504056"/>
                <a:gridCol w="432048"/>
                <a:gridCol w="442401"/>
                <a:gridCol w="558447"/>
                <a:gridCol w="558447"/>
                <a:gridCol w="558447"/>
                <a:gridCol w="558447"/>
                <a:gridCol w="558447"/>
                <a:gridCol w="558447"/>
                <a:gridCol w="558447"/>
                <a:gridCol w="473006"/>
                <a:gridCol w="576064"/>
                <a:gridCol w="626271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Все</a:t>
                      </a:r>
                      <a:endParaRPr lang="en-US" sz="800" b="0" dirty="0">
                        <a:solidFill>
                          <a:srgbClr val="F4E4CE"/>
                        </a:solidFill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Male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Female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White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Black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Hispanic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American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Indian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Asian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Pacific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Islander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Two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or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More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Races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E.D.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N.E.D.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L.E.P.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Migrant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Students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Students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with</a:t>
                      </a:r>
                      <a:b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</a:br>
                      <a:r>
                        <a:rPr lang="en-US" sz="800" b="0">
                          <a:solidFill>
                            <a:srgbClr val="F4E4CE"/>
                          </a:solidFill>
                          <a:effectLst/>
                          <a:latin typeface="Verdana"/>
                        </a:rPr>
                        <a:t>Disabilities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effectLst/>
                          <a:latin typeface="Verdana"/>
                        </a:rPr>
                        <a:t>Наша школа</a:t>
                      </a:r>
                      <a:endParaRPr lang="en-US" sz="800" b="1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Verdana"/>
                        </a:rPr>
                        <a:t>75.0%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71.4%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78.5%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75.6%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65.6%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87.5%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67.6%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22.2%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28.4%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effectLst/>
                          <a:latin typeface="Verdana"/>
                        </a:rPr>
                        <a:t>Число сдававших</a:t>
                      </a:r>
                      <a:endParaRPr lang="en-US" sz="800" b="0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Verdana"/>
                        </a:rPr>
                        <a:t>548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504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effectLst/>
                          <a:latin typeface="Verdana"/>
                        </a:rPr>
                        <a:t>Школьный округ</a:t>
                      </a:r>
                      <a:endParaRPr lang="en-US" sz="800" b="0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Verdana"/>
                        </a:rPr>
                        <a:t>72.8%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78.9%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73.7%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83.3%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71.4%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N/A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75.0%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65.6%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84.8%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29.3%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44.4%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C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effectLst/>
                          <a:latin typeface="Verdana"/>
                        </a:rPr>
                        <a:t>Штат</a:t>
                      </a:r>
                      <a:endParaRPr lang="en-US" sz="800" b="0" dirty="0">
                        <a:effectLst/>
                        <a:latin typeface="Verdana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Verdana"/>
                        </a:rPr>
                        <a:t>67.5%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65.0%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79.3%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49.4%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55.3%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79.1%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69.7%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54.2%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84.1%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31.7%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42.8%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33.8%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pic>
        <p:nvPicPr>
          <p:cNvPr id="2065" name="Picture 17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36863"/>
            <a:ext cx="381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ncschoolreportcard.org/src/images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368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hree year student performance data on ABCs end-of-grade math t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07" y="2184002"/>
            <a:ext cx="3270197" cy="12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867895" y="1425013"/>
            <a:ext cx="3201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Доля учащихся, получивших балл в тесте штата по математике на уровне класса или выше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331" y="4887039"/>
            <a:ext cx="8989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http://www.ncschoolreportcard.org/src/schDetails.jsp?Page=2&amp;pSchCode=305&amp;pLEACode=050&amp;pYear=2011-2012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147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 использовании результатов ЕГЭ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6552" y="1145680"/>
            <a:ext cx="9505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Собственно </a:t>
            </a:r>
            <a:r>
              <a:rPr lang="ru-RU" sz="2400" dirty="0">
                <a:latin typeface="+mn-lt"/>
              </a:rPr>
              <a:t>результаты ЕГЭ без привлечения других данных могут использоваться лишь для двух целей – </a:t>
            </a:r>
            <a:r>
              <a:rPr lang="ru-RU" sz="2400" dirty="0" smtClean="0">
                <a:latin typeface="+mn-lt"/>
              </a:rPr>
              <a:t>завершения обучения в школе </a:t>
            </a:r>
            <a:r>
              <a:rPr lang="ru-RU" sz="2400" dirty="0">
                <a:latin typeface="+mn-lt"/>
              </a:rPr>
              <a:t>и отбор кандидатов для продолжения обучения в </a:t>
            </a:r>
            <a:r>
              <a:rPr lang="ru-RU" sz="2400" dirty="0" smtClean="0">
                <a:latin typeface="+mn-lt"/>
              </a:rPr>
              <a:t>вузе.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При </a:t>
            </a:r>
            <a:r>
              <a:rPr lang="ru-RU" sz="2400" dirty="0">
                <a:latin typeface="+mn-lt"/>
              </a:rPr>
              <a:t>оценке деятельности учителя, школы и образовательных систем результаты ЕГЭ могут использоваться лишь в сочетании с другими данными, характеризующими различные результаты </a:t>
            </a:r>
            <a:r>
              <a:rPr lang="ru-RU" sz="2400" dirty="0" smtClean="0">
                <a:latin typeface="+mn-lt"/>
              </a:rPr>
              <a:t>деятельности.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dirty="0" smtClean="0">
                <a:latin typeface="+mn-lt"/>
              </a:rPr>
              <a:t>Корректная </a:t>
            </a:r>
            <a:r>
              <a:rPr lang="ru-RU" sz="2400" dirty="0">
                <a:latin typeface="+mn-lt"/>
              </a:rPr>
              <a:t>интерпретации результатов ЕГЭ позволяет использовать их для управления качеством </a:t>
            </a:r>
            <a:r>
              <a:rPr lang="ru-RU" sz="2400" dirty="0" smtClean="0">
                <a:latin typeface="+mn-lt"/>
              </a:rPr>
              <a:t>образования. 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3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8243" y="1157288"/>
            <a:ext cx="8418253" cy="3862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4"/>
              </a:buBlip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Что мы понимаем под «результатами ЕГЭ»? Общие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подходы к интерпретации результатов оценочных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процедур.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Средний балл ЕГЭ – наиболее распространённый и принятый </a:t>
            </a:r>
            <a:br>
              <a:rPr lang="ru-RU" dirty="0">
                <a:solidFill>
                  <a:prstClr val="black"/>
                </a:solidFill>
                <a:latin typeface="Calibri"/>
              </a:rPr>
            </a:br>
            <a:r>
              <a:rPr lang="ru-RU" dirty="0" smtClean="0">
                <a:solidFill>
                  <a:prstClr val="black"/>
                </a:solidFill>
                <a:latin typeface="Calibri"/>
              </a:rPr>
              <a:t>показатель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отражающий образовательные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результаты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 Риски использования.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dirty="0">
                <a:solidFill>
                  <a:prstClr val="black"/>
                </a:solidFill>
                <a:latin typeface="Calibri"/>
              </a:rPr>
              <a:t>Если не средний балл, то что?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Анализ практики использования различных показателей результатов ЕГЭ: группировка, назначение, ограничения и риски использования.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Примеры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интерпретации результатов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оценочных процедур (на примере ЕГЭ)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для разных групп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пользователей (для учителя, для школы, для системы образования).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Региональный отчёт по результатам оценочной процедуры – как сделать эго максимально информативным и полезным?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4" y="158752"/>
            <a:ext cx="8785671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Вопросы, которые предлагается обсудить: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182850" y="2730597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168422" y="1179079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177726" y="1898708"/>
            <a:ext cx="433379" cy="4476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5400000">
            <a:off x="173933" y="3424459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173933" y="4116990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99" y="2173367"/>
            <a:ext cx="1071375" cy="842837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7524328" cy="857250"/>
          </a:xfrm>
        </p:spPr>
        <p:txBody>
          <a:bodyPr/>
          <a:lstStyle/>
          <a:p>
            <a:pPr algn="l"/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«результаты ЕГЭ»?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Всё зависит от точки зрения...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176846"/>
            <a:ext cx="1002975" cy="56390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1820714"/>
            <a:ext cx="3960440" cy="17497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55776" y="1168811"/>
            <a:ext cx="2880319" cy="580534"/>
          </a:xfrm>
          <a:prstGeom prst="rect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tIns="36000" rIns="36000" bIns="36000" rtlCol="0" anchor="ctr">
            <a:spAutoFit/>
          </a:bodyPr>
          <a:lstStyle>
            <a:defPPr>
              <a:defRPr lang="ru-RU"/>
            </a:defPPr>
            <a:lvl1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itchFamily="34" charset="0"/>
              </a:defRPr>
            </a:lvl1pPr>
          </a:lstStyle>
          <a:p>
            <a:r>
              <a:rPr lang="ru-RU" sz="1100" dirty="0" smtClean="0"/>
              <a:t>Индивидуальный результат </a:t>
            </a:r>
            <a:r>
              <a:rPr lang="ru-RU" sz="1100" b="1" dirty="0" smtClean="0">
                <a:solidFill>
                  <a:srgbClr val="C00000"/>
                </a:solidFill>
              </a:rPr>
              <a:t>выпускника</a:t>
            </a:r>
            <a:r>
              <a:rPr lang="ru-RU" sz="1100" dirty="0" smtClean="0"/>
              <a:t> по предмету – балл по 100-балльной шкале и решаемость заданий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2" y="1455588"/>
            <a:ext cx="1043608" cy="9681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25475">
            <a:off x="1858126" y="827900"/>
            <a:ext cx="797185" cy="7254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7909" y="1185717"/>
            <a:ext cx="900100" cy="9178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8898" y="906193"/>
            <a:ext cx="1085290" cy="67694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7382049" y="1282859"/>
            <a:ext cx="9366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общество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41" y="2331761"/>
            <a:ext cx="9697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учитель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497" y="2643758"/>
            <a:ext cx="2220945" cy="2448272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Хорошие </a:t>
            </a:r>
            <a:r>
              <a:rPr lang="ru-RU" sz="900" b="1" kern="0" dirty="0" smtClean="0">
                <a:solidFill>
                  <a:srgbClr val="C00000"/>
                </a:solidFill>
                <a:latin typeface="Century Gothic"/>
                <a:cs typeface="+mn-cs"/>
              </a:rPr>
              <a:t>результаты ЕГЭ для учителя</a:t>
            </a:r>
            <a:r>
              <a:rPr lang="ru-RU" sz="9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 – это чтобы все учащиеся сдали ЕГЭ хорошо… а именно: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все, кто подготовились к экзамену по предмету, пошли на экзамен, а неподготовлен-</a:t>
            </a:r>
            <a:r>
              <a:rPr lang="ru-RU" sz="900" kern="0" dirty="0" err="1" smtClean="0">
                <a:solidFill>
                  <a:srgbClr val="000000"/>
                </a:solidFill>
                <a:latin typeface="Century Gothic"/>
                <a:cs typeface="+mn-cs"/>
              </a:rPr>
              <a:t>ные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не ходили.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все кто пошли успешно сдали ЕГЭ (преодолели минимальный порог 100%) и получили результаты лучше, чем у других учителей и школ.</a:t>
            </a:r>
            <a:endParaRPr lang="ru-RU" sz="9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результаты ЕГЭ были адекватны текущим оценкам, которые выставил учитель.</a:t>
            </a:r>
            <a:endParaRPr lang="ru-RU" sz="10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32596" y="3049914"/>
            <a:ext cx="2625743" cy="2042116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Хорошие </a:t>
            </a:r>
            <a:r>
              <a:rPr lang="ru-RU" sz="900" b="1" kern="0" dirty="0" smtClean="0">
                <a:solidFill>
                  <a:srgbClr val="C00000"/>
                </a:solidFill>
                <a:latin typeface="Century Gothic"/>
                <a:cs typeface="+mn-cs"/>
              </a:rPr>
              <a:t>результаты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C00000"/>
                </a:solidFill>
                <a:latin typeface="Century Gothic"/>
                <a:cs typeface="+mn-cs"/>
              </a:rPr>
              <a:t>ЕГЭ для школы</a:t>
            </a:r>
            <a:r>
              <a:rPr lang="ru-RU" sz="9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 – это чтобы все учащиеся школы сдали ЕГЭ хорошо… а именно: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все выпускники, допущенные к ЕГЭ получили аттестат и полноценное свидетельство о результатах ЕГЭ.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спектр выбора выпускниками предметов соответствовал профилю школы.</a:t>
            </a:r>
            <a:endParaRPr lang="ru-RU" sz="9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результаты по профильным предметам были высокими в сравнении с аналогичными школами.</a:t>
            </a:r>
            <a:endParaRPr lang="ru-RU" sz="10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3291129">
            <a:off x="2020150" y="2105646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796005" y="2457857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9074" y="2287009"/>
            <a:ext cx="1159718" cy="9680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433448" y="2731798"/>
            <a:ext cx="1155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директор 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школы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17737" y="3045111"/>
            <a:ext cx="4090767" cy="2046919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Хорошие </a:t>
            </a:r>
            <a:r>
              <a:rPr lang="ru-RU" sz="900" b="1" kern="0" dirty="0" smtClean="0">
                <a:solidFill>
                  <a:srgbClr val="C00000"/>
                </a:solidFill>
                <a:latin typeface="Century Gothic"/>
                <a:cs typeface="+mn-cs"/>
              </a:rPr>
              <a:t>результаты ЕГЭ для муниципалитета </a:t>
            </a:r>
            <a:r>
              <a:rPr lang="ru-RU" sz="9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– это чтобы все учащиеся школ территории сдали ЕГЭ хорошо… а именно: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все выпускники,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допущенные до итоговой аттестации успешно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сдали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экзамены и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получили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документы об образовании.</a:t>
            </a:r>
            <a:endParaRPr lang="ru-RU" sz="900" kern="0" dirty="0" smtClean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Чтобы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профиль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школ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сети подтверждался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результатами ЕГЭ как по спектру выбираемых предметов, так и качеством полученных результатов.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Чтобы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различия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в результатах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ЕГЭ между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школами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были меньше, </a:t>
            </a:r>
            <a:r>
              <a:rPr lang="ru-RU" sz="900" kern="0" dirty="0">
                <a:solidFill>
                  <a:srgbClr val="000000"/>
                </a:solidFill>
                <a:latin typeface="Century Gothic"/>
                <a:cs typeface="+mn-cs"/>
              </a:rPr>
              <a:t>чем между результатами внутри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школ.</a:t>
            </a:r>
          </a:p>
          <a:p>
            <a:pPr marL="140400" indent="-1404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Чтобы не было нарушений процедуры и аномальных результатов</a:t>
            </a:r>
            <a:endParaRPr lang="ru-RU" sz="10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8235610">
            <a:off x="5340862" y="2006381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561873">
            <a:off x="6761107" y="1094884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0350" y="1424322"/>
            <a:ext cx="920961" cy="932619"/>
          </a:xfrm>
          <a:prstGeom prst="rect">
            <a:avLst/>
          </a:prstGeom>
        </p:spPr>
      </p:pic>
      <p:sp>
        <p:nvSpPr>
          <p:cNvPr id="37" name="Стрелка вниз 36"/>
          <p:cNvSpPr/>
          <p:nvPr/>
        </p:nvSpPr>
        <p:spPr>
          <a:xfrm rot="16680683">
            <a:off x="7298599" y="1518020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8235610">
            <a:off x="6916397" y="1883497"/>
            <a:ext cx="370913" cy="541131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70964" y="1836684"/>
            <a:ext cx="545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?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71519" y="2627061"/>
            <a:ext cx="1340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исследователи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34887" y="2287009"/>
            <a:ext cx="5533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СМИ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5401" y="2191076"/>
            <a:ext cx="1368152" cy="105093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61536" y="2659083"/>
            <a:ext cx="1307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руководитель 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сети школы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7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51470"/>
            <a:ext cx="7451726" cy="1008112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определяется с одной стороны запросами группы пользователей, с другой – источниками данных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00283" y="1203598"/>
            <a:ext cx="2448272" cy="324036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Запросы разных групп пользователей о результатах оценочной процедуры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Участники и их родители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Учителя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Администрация школы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Органы управления образованием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Методические службы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Родители, выбирающие школу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СМИ, местное сообщество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1203598"/>
            <a:ext cx="2741810" cy="360040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Источники данных о результатах оценочной процедуры и об условиях организации образовательного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Протоколы результатов ЕГЭ (ГИА)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Регламент оценочной процедуры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Спецификации и кодификаторы </a:t>
            </a:r>
            <a:r>
              <a:rPr lang="ru-RU" sz="1200" kern="0" dirty="0" err="1" smtClean="0">
                <a:solidFill>
                  <a:srgbClr val="000000"/>
                </a:solidFill>
                <a:latin typeface="Century Gothic"/>
                <a:cs typeface="+mn-cs"/>
              </a:rPr>
              <a:t>КИМов</a:t>
            </a:r>
            <a:endParaRPr lang="ru-RU" sz="1200" kern="0" dirty="0" smtClean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Кодификатор школ региона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_____________________________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kern="0" dirty="0" smtClean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Программа развития школы (региона)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Данные других оценочных процедур и мониторингов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2067694"/>
            <a:ext cx="3312368" cy="295173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Century Gothic"/>
                <a:cs typeface="+mn-cs"/>
              </a:rPr>
              <a:t>Информационные продукты, содержащие интерпретацию результатов оценочной 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процедуры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7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Свидетельство о результатах ЕГЭ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Региональный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отчёт по итогам оценки.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Специализированный отчёт (по предмету, группе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учащихся, по школе, по группе школ).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Аналитическая записка для министра.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Информационный буклет для родителей.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Пресс-релиз</a:t>
            </a: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2756567" y="1311610"/>
            <a:ext cx="648072" cy="864096"/>
          </a:xfrm>
          <a:prstGeom prst="bent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5400000" flipV="1">
            <a:off x="5522435" y="1311610"/>
            <a:ext cx="648072" cy="864097"/>
          </a:xfrm>
          <a:prstGeom prst="bent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17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4525" cy="857250"/>
          </a:xfrm>
        </p:spPr>
        <p:txBody>
          <a:bodyPr/>
          <a:lstStyle/>
          <a:p>
            <a:pPr algn="l"/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оценочных процедур.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фиксации: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323527" y="1290638"/>
            <a:ext cx="8558535" cy="3711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600" dirty="0" smtClean="0">
                <a:solidFill>
                  <a:sysClr val="windowText" lastClr="000000"/>
                </a:solidFill>
              </a:rPr>
              <a:t>Анализ и интерпретация </a:t>
            </a:r>
            <a:r>
              <a:rPr lang="ru-RU" sz="1600" dirty="0">
                <a:solidFill>
                  <a:sysClr val="windowText" lastClr="000000"/>
                </a:solidFill>
              </a:rPr>
              <a:t>результатов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оценочной процедуры определяется </a:t>
            </a:r>
            <a:r>
              <a:rPr lang="ru-RU" sz="1600" dirty="0">
                <a:solidFill>
                  <a:sysClr val="windowText" lastClr="000000"/>
                </a:solidFill>
              </a:rPr>
              <a:t>с одной стороны запросами группы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потенциальных пользователей</a:t>
            </a:r>
            <a:r>
              <a:rPr lang="ru-RU" sz="1600" dirty="0">
                <a:solidFill>
                  <a:sysClr val="windowText" lastClr="000000"/>
                </a:solidFill>
              </a:rPr>
              <a:t>, с другой –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доступными источниками </a:t>
            </a:r>
            <a:r>
              <a:rPr lang="ru-RU" sz="1600" dirty="0">
                <a:solidFill>
                  <a:sysClr val="windowText" lastClr="000000"/>
                </a:solidFill>
              </a:rPr>
              <a:t>данных.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Запросы </a:t>
            </a:r>
            <a:r>
              <a:rPr lang="ru-RU" sz="1600" dirty="0">
                <a:solidFill>
                  <a:sysClr val="windowText" lastClr="000000"/>
                </a:solidFill>
              </a:rPr>
              <a:t>на аналитические материалы по результатам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оценочной процедуры </a:t>
            </a:r>
            <a:r>
              <a:rPr lang="ru-RU" sz="1600" dirty="0">
                <a:solidFill>
                  <a:sysClr val="windowText" lastClr="000000"/>
                </a:solidFill>
              </a:rPr>
              <a:t>разные и зависят от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точки принятия управленческих решений, </a:t>
            </a:r>
            <a:r>
              <a:rPr lang="ru-RU" sz="1600" dirty="0">
                <a:solidFill>
                  <a:sysClr val="windowText" lastClr="000000"/>
                </a:solidFill>
              </a:rPr>
              <a:t>т.е. понимание результата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оценочной процедуры </a:t>
            </a:r>
            <a:r>
              <a:rPr lang="ru-RU" sz="1600" dirty="0">
                <a:solidFill>
                  <a:sysClr val="windowText" lastClr="000000"/>
                </a:solidFill>
              </a:rPr>
              <a:t>на каждом уровне управления и под каждый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запрос может быть различным.</a:t>
            </a:r>
          </a:p>
          <a:p>
            <a:pPr fontAlgn="auto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600" dirty="0" smtClean="0">
                <a:solidFill>
                  <a:sysClr val="windowText" lastClr="000000"/>
                </a:solidFill>
              </a:rPr>
              <a:t>Для адресной подготовки аналитики необходимо максимально точное понимание того, на какие именно вопросы хотели бы получить ответы представители данной группы пользователей и каковы критерии (характеристики) качества объекта оценки.</a:t>
            </a:r>
          </a:p>
          <a:p>
            <a:pPr fontAlgn="auto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1600" dirty="0" smtClean="0">
                <a:solidFill>
                  <a:sysClr val="windowText" lastClr="000000"/>
                </a:solidFill>
              </a:rPr>
              <a:t>Для каждой группы пользователей необходимо применять особую модель анализа и интерпретации результатов оценочной процедуры и свою систему ключевых показателей. Показатели </a:t>
            </a:r>
            <a:r>
              <a:rPr lang="ru-RU" sz="1600" dirty="0">
                <a:solidFill>
                  <a:sysClr val="windowText" lastClr="000000"/>
                </a:solidFill>
              </a:rPr>
              <a:t>должны отражать состояние того участка работы и в таком ракурсе, в котором  работает управленец, т.к. ориентируясь на эти показатели  он не только выстраивает свою деятельность, но и использует все имеющиеся в его распоряжении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ресурсы для воздействия на эти показатели. 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97" y="51470"/>
            <a:ext cx="7272807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ЕГЭ – наиболее распространённый и принятый </a:t>
            </a:r>
            <a:b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системе образования РФ показатель, отражающий </a:t>
            </a:r>
            <a:b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результаты.</a:t>
            </a:r>
            <a:endParaRPr lang="ru-RU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0877" y="2775821"/>
            <a:ext cx="3075126" cy="2243618"/>
            <a:chOff x="1497158" y="2406261"/>
            <a:chExt cx="3926732" cy="18953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158" y="2434922"/>
              <a:ext cx="3745979" cy="186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25722" y="2406261"/>
              <a:ext cx="3798168" cy="961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Если что-либо делается 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неправильно достаточно </a:t>
              </a:r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часто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оно </a:t>
              </a:r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становится правильным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17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58" t="12924" r="9197" b="15322"/>
          <a:stretch/>
        </p:blipFill>
        <p:spPr>
          <a:xfrm>
            <a:off x="3203848" y="3003798"/>
            <a:ext cx="4248472" cy="209513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94" t="10316" r="18814" b="17630"/>
          <a:stretch/>
        </p:blipFill>
        <p:spPr>
          <a:xfrm>
            <a:off x="3203848" y="939691"/>
            <a:ext cx="3168352" cy="2016225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443511" y="1173797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Самарская область</a:t>
            </a:r>
          </a:p>
          <a:p>
            <a:r>
              <a:rPr lang="en-US" sz="1000" dirty="0" smtClean="0">
                <a:solidFill>
                  <a:prstClr val="black"/>
                </a:solidFill>
                <a:hlinkClick r:id="rId10"/>
              </a:rPr>
              <a:t>http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://www.edc.samara.ru/~</a:t>
            </a:r>
            <a:r>
              <a:rPr lang="en-US" sz="1000" dirty="0" smtClean="0">
                <a:solidFill>
                  <a:prstClr val="black"/>
                </a:solidFill>
                <a:hlinkClick r:id="rId10"/>
              </a:rPr>
              <a:t>school120/ege.htm</a:t>
            </a:r>
            <a:endParaRPr lang="ru-RU" sz="1000" dirty="0" smtClean="0">
              <a:solidFill>
                <a:prstClr val="black"/>
              </a:solidFill>
            </a:endParaRPr>
          </a:p>
          <a:p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4155926"/>
            <a:ext cx="1656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Чувашия</a:t>
            </a:r>
          </a:p>
          <a:p>
            <a:r>
              <a:rPr lang="en-US" sz="1000" dirty="0">
                <a:solidFill>
                  <a:prstClr val="black"/>
                </a:solidFill>
                <a:hlinkClick r:id="rId11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1"/>
              </a:rPr>
              <a:t>ege21.ru/ege/metod/egeh_2012_chuvashija_statisticheskij_sbornik_2_ver.pdf</a:t>
            </a:r>
            <a:r>
              <a:rPr lang="ru-RU" sz="1000" dirty="0" smtClean="0">
                <a:solidFill>
                  <a:prstClr val="black"/>
                </a:solidFill>
              </a:rPr>
              <a:t>, стр.48.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6454650" y="1722946"/>
            <a:ext cx="1933773" cy="1086803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C00000"/>
                </a:solidFill>
              </a:rPr>
              <a:t>Сопоставление результатов ЕГЭ по школе с результатами по муниципалитету, регионе, стране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524327" y="3252639"/>
            <a:ext cx="1409378" cy="895480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Динамика </a:t>
            </a:r>
            <a:r>
              <a:rPr lang="ru-RU" sz="1200" dirty="0">
                <a:solidFill>
                  <a:srgbClr val="C00000"/>
                </a:solidFill>
              </a:rPr>
              <a:t>результатов ЕГЭ по </a:t>
            </a:r>
            <a:r>
              <a:rPr lang="ru-RU" sz="1200" dirty="0" smtClean="0">
                <a:solidFill>
                  <a:srgbClr val="C00000"/>
                </a:solidFill>
              </a:rPr>
              <a:t>региону за три года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72" y="941796"/>
            <a:ext cx="1168221" cy="18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712200" cy="828675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И</a:t>
            </a:r>
            <a:r>
              <a:rPr lang="ru-RU" sz="3200" dirty="0" smtClean="0">
                <a:solidFill>
                  <a:schemeClr val="bg1"/>
                </a:solidFill>
              </a:rPr>
              <a:t>нтерпретация и представление результатов определяется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245988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 smtClean="0"/>
              <a:t>Потребителями информации (их запросами, вариантами использования результатов и технической квалификацией пользователей в понимании результатов)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 smtClean="0"/>
              <a:t>Целями и особенностями оценочной процедуры (например, оценка проводится на выборке или ген. совокупности)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60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12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58752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средней величины допускается только после оценки её типичности и надёжности. Как оценить типичность и надёжность средней?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70381"/>
            <a:ext cx="292543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5"/>
              </a:buBlip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Средняя величина должна быть типичной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, т. е. должна отражать основную совокупность, из которой она получена. </a:t>
            </a:r>
            <a:endParaRPr lang="ru-RU" sz="1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5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Типичность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средней величины 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обратно-пропорциональна степени </a:t>
            </a:r>
            <a:r>
              <a:rPr lang="ru-RU" sz="1400" b="1" dirty="0" err="1">
                <a:solidFill>
                  <a:prstClr val="black"/>
                </a:solidFill>
                <a:latin typeface="Calibri"/>
              </a:rPr>
              <a:t>колеблемости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(рассеянности) измеряемой величины. </a:t>
            </a:r>
            <a:endParaRPr lang="ru-RU" sz="1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5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Чем 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более рассеян ряд, тем менее типична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средняя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5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Чем больше число измерений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составляет совокупность, 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тем надёжнее средняя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3203848" y="1298970"/>
          <a:ext cx="5832648" cy="379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5856" y="3723878"/>
            <a:ext cx="1152128" cy="4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9577" y="3085951"/>
            <a:ext cx="2664296" cy="504056"/>
          </a:xfrm>
          <a:prstGeom prst="roundRect">
            <a:avLst>
              <a:gd name="adj" fmla="val 6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91885"/>
            <a:ext cx="2880320" cy="1692188"/>
          </a:xfrm>
          <a:prstGeom prst="roundRect">
            <a:avLst>
              <a:gd name="adj" fmla="val 6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96" y="123478"/>
            <a:ext cx="763284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практике мало кто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задумывается,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однородность и продолжает считать «среднюю температуру по больнице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»…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0" y="1194306"/>
          <a:ext cx="34563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5498502" y="1157288"/>
          <a:ext cx="33843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47462" y="2639699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средний балл</a:t>
            </a:r>
            <a:endParaRPr lang="ru-RU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3363838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19577" y="3337979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8866" y="3200746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стандартное отклонение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8713" y="3323863"/>
            <a:ext cx="639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28,3</a:t>
            </a: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9634" y="3363386"/>
            <a:ext cx="5100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8,2</a:t>
            </a: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5672" y="2862198"/>
            <a:ext cx="5084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3784" y="4030877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коэффициент вариации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53576" y="4206629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56,6%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4198317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16,4%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563888" y="2486442"/>
            <a:ext cx="216024" cy="1697631"/>
          </a:xfrm>
          <a:prstGeom prst="rightBrace">
            <a:avLst>
              <a:gd name="adj1" fmla="val 8333"/>
              <a:gd name="adj2" fmla="val 61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flipH="1">
            <a:off x="5857547" y="3066786"/>
            <a:ext cx="244326" cy="533783"/>
          </a:xfrm>
          <a:prstGeom prst="rightBrace">
            <a:avLst>
              <a:gd name="adj1" fmla="val 8333"/>
              <a:gd name="adj2" fmla="val 71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8" y="1157288"/>
            <a:ext cx="5240954" cy="39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504" y="158752"/>
            <a:ext cx="6068736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величины и шкалирование. Совпадают ли шкалы оценочных процедур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589057"/>
            <a:ext cx="1872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математике  по РФ= 44,6 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045" y="3723878"/>
            <a:ext cx="1942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русскому языку = 61,1 </a:t>
            </a:r>
            <a:endParaRPr lang="ru-RU" b="1" spc="50" dirty="0">
              <a:ln w="11430"/>
              <a:solidFill>
                <a:srgbClr val="9BBB5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5724128" y="1691058"/>
            <a:ext cx="3419872" cy="33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Если тесты по двум предметам сопоставимы по сложности и шкалы выровнены, то уровень подготовки по русскому всех выпускников страны в среднем выше, чем по математике.</a:t>
            </a:r>
          </a:p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Если тесты по двум предметам не выровнены по сложности, то возможно несколько вариантов: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русскому выше, чем по математике.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математике выше, чем по русскому языку, просто тест сложнее.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двум предметам примерно равный.</a:t>
            </a:r>
          </a:p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endParaRPr lang="ru-RU" sz="14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177326"/>
            <a:ext cx="2863872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выводы можно сделать об уровне подготовки, сравнивая результаты по двум предметам?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831" y="2081226"/>
            <a:ext cx="874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C00000"/>
                </a:solidFill>
              </a:rPr>
              <a:t>?</a:t>
            </a:r>
            <a:endParaRPr lang="ru-RU" sz="1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3421" y="66640"/>
            <a:ext cx="7308304" cy="5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уровня освоения образовательного 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стандарта (ЕГЭ-2013) </a:t>
            </a:r>
          </a:p>
          <a:p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методике ФИПИ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55979"/>
              </p:ext>
            </p:extLst>
          </p:nvPr>
        </p:nvGraphicFramePr>
        <p:xfrm>
          <a:off x="3491880" y="2652011"/>
          <a:ext cx="5544617" cy="23649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0670"/>
                <a:gridCol w="2048554"/>
                <a:gridCol w="1935393"/>
              </a:tblGrid>
              <a:tr h="3595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ПБ1 (</a:t>
                      </a:r>
                      <a:r>
                        <a:rPr lang="ru-RU" sz="1050" dirty="0">
                          <a:effectLst/>
                        </a:rPr>
                        <a:t>в скобках </a:t>
                      </a:r>
                      <a:r>
                        <a:rPr lang="ru-RU" sz="1050" dirty="0" smtClean="0">
                          <a:effectLst/>
                        </a:rPr>
                        <a:t>ТБ1 </a:t>
                      </a:r>
                      <a:r>
                        <a:rPr lang="ru-RU" sz="1050" dirty="0">
                          <a:effectLst/>
                        </a:rPr>
                        <a:t>– балл по 100-балльной шкале</a:t>
                      </a:r>
                      <a:r>
                        <a:rPr lang="ru-RU" sz="1050" dirty="0" smtClean="0">
                          <a:effectLst/>
                        </a:rPr>
                        <a:t>)</a:t>
                      </a: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ПБ2 </a:t>
                      </a:r>
                      <a:r>
                        <a:rPr lang="ru-RU" sz="1050" dirty="0" smtClean="0">
                          <a:effectLst/>
                        </a:rPr>
                        <a:t>(</a:t>
                      </a:r>
                      <a:r>
                        <a:rPr lang="ru-RU" sz="1050" dirty="0">
                          <a:effectLst/>
                        </a:rPr>
                        <a:t>в скобках ТБ2 – балл по 100-балльной шкале)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</a:t>
                      </a:r>
                      <a:r>
                        <a:rPr lang="ru-RU" sz="1200" dirty="0" smtClean="0">
                          <a:effectLst/>
                        </a:rPr>
                        <a:t>из 64 (36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 из 64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</a:t>
                      </a:r>
                      <a:r>
                        <a:rPr lang="ru-RU" sz="1200" dirty="0" smtClean="0">
                          <a:effectLst/>
                        </a:rPr>
                        <a:t>из 32 (24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из 32 (63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из 59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39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 из 59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из </a:t>
                      </a:r>
                      <a:r>
                        <a:rPr lang="ru-RU" sz="1200" dirty="0">
                          <a:effectLst/>
                        </a:rPr>
                        <a:t>58 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 </a:t>
                      </a:r>
                      <a:r>
                        <a:rPr lang="ru-RU" sz="1200" dirty="0">
                          <a:effectLst/>
                        </a:rPr>
                        <a:t>из 58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 из 51(36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 из 51 (62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 </a:t>
                      </a:r>
                      <a:r>
                        <a:rPr lang="ru-RU" sz="1200" dirty="0" smtClean="0">
                          <a:effectLst/>
                        </a:rPr>
                        <a:t>из 65 (36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 из 65 (80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из 69 (</a:t>
                      </a:r>
                      <a:r>
                        <a:rPr lang="ru-RU" sz="1200" dirty="0" smtClean="0">
                          <a:effectLst/>
                        </a:rPr>
                        <a:t>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 из 69 (79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из 53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37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 </a:t>
                      </a:r>
                      <a:r>
                        <a:rPr lang="ru-RU" sz="1200" dirty="0">
                          <a:effectLst/>
                        </a:rPr>
                        <a:t>из </a:t>
                      </a:r>
                      <a:r>
                        <a:rPr lang="ru-RU" sz="1200" dirty="0" smtClean="0">
                          <a:effectLst/>
                        </a:rPr>
                        <a:t>53 </a:t>
                      </a:r>
                      <a:r>
                        <a:rPr lang="ru-RU" sz="1200" dirty="0">
                          <a:effectLst/>
                        </a:rPr>
                        <a:t>(69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из 40 (40 из 100)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 из 40 (84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Иностранные языки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</a:t>
                      </a:r>
                      <a:r>
                        <a:rPr lang="ru-RU" sz="1200" dirty="0" smtClean="0">
                          <a:effectLst/>
                        </a:rPr>
                        <a:t>из 80 (20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 из 80 (82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Литература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из 42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из 42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54" t="18469" r="16200" b="46002"/>
          <a:stretch/>
        </p:blipFill>
        <p:spPr bwMode="auto">
          <a:xfrm>
            <a:off x="143421" y="885081"/>
            <a:ext cx="3139516" cy="19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6899" y="1304961"/>
            <a:ext cx="4544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prstClr val="black"/>
                </a:solidFill>
              </a:rPr>
              <a:t>«…Указанная процедура позволяет согласовывать тестовые баллы одинаково подготовленных участников 2011 — 2013 гг. и обеспечивает сравнительную сопоставимость результатов экзамена по годам».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6"/>
              </a:rPr>
              <a:t>http://www.ege.edu.ru/ru/main/scaling</a:t>
            </a:r>
            <a:r>
              <a:rPr lang="en-US" sz="1400" dirty="0" smtClean="0">
                <a:solidFill>
                  <a:prstClr val="black"/>
                </a:solidFill>
                <a:hlinkClick r:id="rId6"/>
              </a:rPr>
              <a:t>/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lnSpc>
                <a:spcPts val="1400"/>
              </a:lnSpc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55" y="2850294"/>
            <a:ext cx="1417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prstClr val="black"/>
                </a:solidFill>
              </a:rPr>
              <a:t>ПБ1 -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об усвоении участником экзамена основных понятий и методов по соответствующему общеобразовательному предмету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229" y="2845261"/>
            <a:ext cx="14426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ПБ2 -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831"/>
          <a:stretch/>
        </p:blipFill>
        <p:spPr>
          <a:xfrm>
            <a:off x="151105" y="990217"/>
            <a:ext cx="3154895" cy="4029805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0" y="6371523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35496" y="112270"/>
            <a:ext cx="365685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шкалы и уровней освоения образовательного стандарта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(РФ, ЕГЭ-2013)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5496" y="1989491"/>
            <a:ext cx="3270504" cy="6195"/>
          </a:xfrm>
          <a:prstGeom prst="line">
            <a:avLst/>
          </a:prstGeom>
          <a:noFill/>
          <a:ln w="31750" cap="flat" cmpd="sng" algn="ctr">
            <a:solidFill>
              <a:schemeClr val="tx2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278030" y="1811899"/>
            <a:ext cx="1286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1F497D"/>
                </a:solidFill>
              </a:rPr>
              <a:t>70 баллов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179907" y="171134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73</a:t>
            </a:r>
            <a:endParaRPr lang="ru-RU" dirty="0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580292" y="196427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954073" y="196898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1368565" y="152946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1743090" y="155569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2145690" y="145397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2531794" y="173212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2933499" y="149582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194860" y="2576716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14"/>
          <p:cNvSpPr txBox="1">
            <a:spLocks noChangeArrowheads="1"/>
          </p:cNvSpPr>
          <p:nvPr/>
        </p:nvSpPr>
        <p:spPr bwMode="auto">
          <a:xfrm>
            <a:off x="595848" y="2836022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951263" y="2576337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1351412" y="25536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1750444" y="25536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2118472" y="24698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2531699" y="249878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2927680" y="29294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81934" r="60220"/>
          <a:stretch/>
        </p:blipFill>
        <p:spPr>
          <a:xfrm>
            <a:off x="844655" y="4491660"/>
            <a:ext cx="1809828" cy="642208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312" y="1157288"/>
            <a:ext cx="40354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Заголовок 1"/>
          <p:cNvSpPr txBox="1">
            <a:spLocks/>
          </p:cNvSpPr>
          <p:nvPr/>
        </p:nvSpPr>
        <p:spPr>
          <a:xfrm>
            <a:off x="3692355" y="0"/>
            <a:ext cx="5451645" cy="96779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100-балльных шкал по </a:t>
            </a:r>
            <a:r>
              <a:rPr lang="ru-RU" sz="1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среднепро-центильным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рангам, или что лежит в основе сравнения среднего балла ЕГЭ между предметами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26868" y="970089"/>
            <a:ext cx="2016224" cy="1815882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 балл по 100-балльной шкале недопустимо использовать как при сравнении результатов между предметами, так и для оценки динамики по годам!!!</a:t>
            </a:r>
            <a:endParaRPr lang="ru-RU" sz="1400" b="1" kern="0" dirty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0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40495"/>
            <a:ext cx="6984776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сравнения результатов ЕГЭ двух школ: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3" y="1211580"/>
          <a:ext cx="8928993" cy="3840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5346"/>
                <a:gridCol w="517605"/>
                <a:gridCol w="1933514"/>
                <a:gridCol w="2592288"/>
                <a:gridCol w="2160240"/>
              </a:tblGrid>
              <a:tr h="10001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Профиль школы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выпускников</a:t>
                      </a:r>
                      <a:endParaRPr lang="ru-RU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Средний балл ЕГЭ, при условии, что все выпускники все предметы</a:t>
                      </a:r>
                      <a:r>
                        <a:rPr lang="ru-RU" sz="1200" baseline="0" dirty="0" smtClean="0"/>
                        <a:t> сдали с одинаковым результатом, равным ТБ2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 результатах профильной подготовки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об</a:t>
                      </a:r>
                      <a:r>
                        <a:rPr lang="ru-RU" sz="1200" baseline="0" dirty="0" smtClean="0"/>
                        <a:t> эффективности вуз</a:t>
                      </a:r>
                      <a:r>
                        <a:rPr lang="ru-RU" sz="1200" dirty="0" smtClean="0"/>
                        <a:t>ов, по качеству подготовки поступивших в них выпускников</a:t>
                      </a:r>
                      <a:r>
                        <a:rPr lang="ru-RU" sz="1200" baseline="0" dirty="0" smtClean="0"/>
                        <a:t> этих школ</a:t>
                      </a:r>
                      <a:r>
                        <a:rPr lang="ru-RU" sz="1200" dirty="0" smtClean="0"/>
                        <a:t>  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35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Школа с инженерным профилем (математика, физика + русский язык)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(математика 63 + физика 62 + русский 73) / 3 = </a:t>
                      </a:r>
                      <a:r>
                        <a:rPr lang="ru-RU" sz="1800" kern="1200" dirty="0" smtClean="0"/>
                        <a:t>66,0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При одинаковом качестве подготовки (равном ТБ2 -балл, получение которого свидетельствует 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)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средний балл инженерного класса оказывается НИЖЕ показателя медицинского класса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11,3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 балла или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17%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Все выпускники поступили в соответствующие профильные вузы на инженерное и медицинское направление подготовки. Таким образом,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медицинский вуз оказывается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17% лучше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инженерного по показателю среднего балла, при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этом качество подготовки абитуриентов не отличается, а разницу определяет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</a:rPr>
                        <a:t>невыровненная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</a:rPr>
                        <a:t>стобалльная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 шкала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Школа с медицинским профильным (биология, химия + русский язык)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(русский 73 + биология 79 + химия 80) / 3 =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77,3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4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343775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средний балл, то что? Какие показатели имеет смысл использовать при анализе результатов ЕГЭ?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998538"/>
            <a:ext cx="1800200" cy="1349202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80997272"/>
              </p:ext>
            </p:extLst>
          </p:nvPr>
        </p:nvGraphicFramePr>
        <p:xfrm>
          <a:off x="2958837" y="1156854"/>
          <a:ext cx="6133927" cy="398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55576" y="2067694"/>
            <a:ext cx="244368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Анализ практики 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использования разных 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показателей результатов ЕГЭ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869" y="3204990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288477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Условные знаки: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8905" y="3254106"/>
            <a:ext cx="237289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- Показатель </a:t>
            </a:r>
            <a:r>
              <a:rPr lang="ru-RU" sz="1100" dirty="0" err="1" smtClean="0"/>
              <a:t>малоинформативен</a:t>
            </a:r>
            <a:r>
              <a:rPr lang="ru-RU" sz="1100" dirty="0" smtClean="0"/>
              <a:t> или имеет большие ограничения при использовании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869" y="3731288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904" y="3819303"/>
            <a:ext cx="237289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- Показатель содержит ошибку, приводит к ошибочным суждениям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863" y="4321534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903" y="4426692"/>
            <a:ext cx="237289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/>
              <a:t>- Показатель информативен при грамотном применении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796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451725" cy="70822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показателей характеризующих распространения процедуры итоговой аттестации в форме ЕГЭ и активности участия выпускников в процедуре ЕГЭ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41505" y="1442797"/>
            <a:ext cx="3403745" cy="3490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Количество учебных предметов, по которым выпускникам XI (XII) классов общеобразовательных учреждений предоставляется возможность прохождения государственной (итоговой) аттестации в форме ЕГЭ, ед.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Доля выпускников общеобразовательных учреждений, сдававших ЕГЭ от общего числа выпускников общеобразовательных учреждений, %.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Доля выпускников общеобразовательных учреждений, сдающих ЕГЭ по трем и более учебным предметам, %.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Эффективность профильного образования  (для предметов, изучаемых на профильном уровне) - Доля выпускников общеобразовательных учреждений, сдававших ЕГЭ по профильному предмету от общего числа выпускников его изучавших, 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%.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97" y="3158358"/>
            <a:ext cx="2230987" cy="18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0" indent="0">
              <a:buClr>
                <a:srgbClr val="E40059"/>
              </a:buClr>
              <a:buNone/>
            </a:pP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Возможно применение для оценки школ, реализующих модели профильного образования на старшей ступени.</a:t>
            </a:r>
          </a:p>
          <a:p>
            <a:pPr marL="0" indent="0">
              <a:buClr>
                <a:srgbClr val="E40059"/>
              </a:buClr>
              <a:buNone/>
            </a:pP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Необходим для оценки эффективности профилей заявленных и реализуемых школой.</a:t>
            </a:r>
            <a:endParaRPr lang="ru-RU" sz="13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2870" y="1469435"/>
            <a:ext cx="2923711" cy="225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Риск ориентации школы на увеличение числа предметов, которое выбирает и сдаёт каждый выпускник в форме ЕГЭ.</a:t>
            </a:r>
          </a:p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 смотря на то, что выпускник имеет право сдать в форме ЕГЭ только обязательные экзамены и пойти учиться в УНПО или СПО или работать показатель «три и более» будет элиминировать этот вариант 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траектории.</a:t>
            </a: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4802" y="1110035"/>
            <a:ext cx="1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Примеры показателей: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1110035"/>
            <a:ext cx="221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Ограничения и риски: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3723878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1319214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87694" y="3158358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2464001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331907"/>
            <a:ext cx="1963885" cy="16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343775" cy="70822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показателей, характеризующих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минимальных требований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стандарта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1505" y="1442797"/>
            <a:ext cx="3403745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Уровень освоения образовательного стандарта для получения документа о среднем (полном) общем образовании – </a:t>
            </a:r>
            <a:r>
              <a:rPr lang="ru-RU" sz="1200" i="1" dirty="0">
                <a:solidFill>
                  <a:srgbClr val="C00000"/>
                </a:solidFill>
                <a:latin typeface="Calibri"/>
              </a:rPr>
              <a:t>доля выпускников, успешно сдавших (выше минимального порога) ЕГЭ по </a:t>
            </a:r>
            <a:r>
              <a:rPr lang="ru-RU" sz="1200" i="1" dirty="0" smtClean="0">
                <a:solidFill>
                  <a:srgbClr val="C00000"/>
                </a:solidFill>
                <a:latin typeface="Calibri"/>
              </a:rPr>
              <a:t>двум обязательным предметам,</a:t>
            </a: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%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Уровень освоения образовательного стандарта для получения профессионального образования - получение свидетельства о результатах ЕГЭ с баллами по всем предметам, необходимыми для поступления  в выбранное учреждение профессионального образования - </a:t>
            </a:r>
            <a:r>
              <a:rPr lang="ru-RU" sz="1200" dirty="0">
                <a:solidFill>
                  <a:srgbClr val="C00000"/>
                </a:solidFill>
                <a:latin typeface="Calibri"/>
              </a:rPr>
              <a:t>доля выпускников, успешно сдавших (выше минимального порога) все экзамены, которые они выбрали для сдачи в форме ЕГЭ в общем числе выпускников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, %.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Уровень освоения образовательного стандарта по каждому предмету - </a:t>
            </a:r>
            <a:r>
              <a:rPr lang="ru-RU" sz="1200" dirty="0" smtClean="0">
                <a:solidFill>
                  <a:srgbClr val="C00000"/>
                </a:solidFill>
                <a:latin typeface="Calibri"/>
              </a:rPr>
              <a:t>доля </a:t>
            </a:r>
            <a:r>
              <a:rPr lang="ru-RU" sz="1200" dirty="0">
                <a:solidFill>
                  <a:srgbClr val="C00000"/>
                </a:solidFill>
                <a:latin typeface="Calibri"/>
              </a:rPr>
              <a:t>учащихся, преодолевших минимальный порог (по каждому предмету)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, %.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898" y="3280732"/>
            <a:ext cx="2142890" cy="16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0" indent="0">
              <a:buClr>
                <a:srgbClr val="E40059"/>
              </a:buClr>
              <a:buNone/>
            </a:pPr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Широкая область применения, </a:t>
            </a:r>
            <a:r>
              <a:rPr lang="ru-RU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т.к. </a:t>
            </a:r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задача учителя, школы, системы образования – создание условий для освоения образовательного стандарта.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2870" y="1469435"/>
            <a:ext cx="2923711" cy="362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Достижение 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одних и тех же значений 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показателей 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может потребовать в разных 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условиях 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совершенно разного количества и качества образовательных ресурсов, поэтому сравнение целесообразно преимущественно  в пределах 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кластера.</a:t>
            </a:r>
          </a:p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Риск снижения уровня требований по предмету до минимальных.</a:t>
            </a:r>
          </a:p>
          <a:p>
            <a:pPr marL="183600" indent="-183600">
              <a:buClr>
                <a:srgbClr val="E40059"/>
              </a:buClr>
              <a:buFont typeface="Wingdings" pitchFamily="2" charset="2"/>
              <a:buBlip>
                <a:blip r:embed="rId6"/>
              </a:buBlip>
            </a:pP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Риск перераспределения ресурсов в пользу обязательных предметов.</a:t>
            </a:r>
          </a:p>
          <a:p>
            <a:pPr marL="183600" indent="-183600">
              <a:buClr>
                <a:srgbClr val="E40059"/>
              </a:buClr>
              <a:buFont typeface="Wingdings" pitchFamily="2" charset="2"/>
              <a:buBlip>
                <a:blip r:embed="rId6"/>
              </a:buBlip>
            </a:pP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Риск установления зависимости уровня минимального порога от общих результатов, полученных выпускниками  данного года по РФ в целом.</a:t>
            </a: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4802" y="1110035"/>
            <a:ext cx="1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Примеры показателей: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1110035"/>
            <a:ext cx="221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Ограничения и риски: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1341847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3768" y="2427734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68768" y="4155926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93" y="849511"/>
            <a:ext cx="1943100" cy="235267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951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343775" cy="70822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показателей, характеризующих </a:t>
            </a:r>
            <a:b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и качество образовательных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достижений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502" y="1447443"/>
            <a:ext cx="3971249" cy="372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Средний балл по 100-балльной шкале (вариации – только по обязательным предметам, только по профильным предметам).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Средний балл по каждому предмету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Доля выпускников, получивших соответствующее количество баллов ЕГЭ по предметам: </a:t>
            </a:r>
            <a:r>
              <a:rPr lang="ru-RU" sz="1050" dirty="0" smtClean="0">
                <a:solidFill>
                  <a:prstClr val="black"/>
                </a:solidFill>
                <a:latin typeface="Calibri"/>
              </a:rPr>
              <a:t>от </a:t>
            </a:r>
            <a:r>
              <a:rPr lang="ru-RU" sz="1050" dirty="0">
                <a:solidFill>
                  <a:prstClr val="black"/>
                </a:solidFill>
                <a:latin typeface="Calibri"/>
              </a:rPr>
              <a:t>50  до 75 </a:t>
            </a:r>
            <a:r>
              <a:rPr lang="ru-RU" sz="1050" dirty="0" smtClean="0">
                <a:solidFill>
                  <a:prstClr val="black"/>
                </a:solidFill>
                <a:latin typeface="Calibri"/>
              </a:rPr>
              <a:t>баллов </a:t>
            </a:r>
            <a:r>
              <a:rPr lang="ru-RU" sz="1050" dirty="0">
                <a:solidFill>
                  <a:prstClr val="black"/>
                </a:solidFill>
                <a:latin typeface="Calibri"/>
              </a:rPr>
              <a:t>(вариант - до 50, 51-75); 70 баллов и выше (вариант – 80 баллов и выше, 90 баллов и выше), %.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Доля (кол-во) участников, набравших 100 баллов (на 1000 участников), %.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Доля выпускников, показавших по профильному предмету результат, соответствующий отличному уровню (относится к 10% лучших  результатов по РФ).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Доля выпускников сдавших экзамен по предмету с результатом равным ТБ2 (высокий уровень) и выше в общем числе изучавших данный предмет на профильном уровне</a:t>
            </a:r>
            <a:r>
              <a:rPr lang="ru-RU" sz="105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Доля выпускников, сдавших все предметы из </a:t>
            </a:r>
            <a:r>
              <a:rPr lang="ru-RU" sz="1050" dirty="0" err="1">
                <a:solidFill>
                  <a:prstClr val="black"/>
                </a:solidFill>
                <a:latin typeface="Calibri"/>
              </a:rPr>
              <a:t>изучавшихся</a:t>
            </a:r>
            <a:r>
              <a:rPr lang="ru-RU" sz="1050" dirty="0">
                <a:solidFill>
                  <a:prstClr val="black"/>
                </a:solidFill>
                <a:latin typeface="Calibri"/>
              </a:rPr>
              <a:t> на профильном уровне не ниже порога профильной подготовки (ТБ2)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258" y="2818326"/>
            <a:ext cx="201239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0" indent="0">
              <a:buClr>
                <a:srgbClr val="E40059"/>
              </a:buClr>
              <a:buNone/>
            </a:pP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Возможно применение для оценки школ, реализующих модели профильного образования на старшей ступени.</a:t>
            </a:r>
          </a:p>
          <a:p>
            <a:pPr marL="0" indent="0">
              <a:buClr>
                <a:srgbClr val="E40059"/>
              </a:buClr>
              <a:buNone/>
            </a:pP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Необходимы </a:t>
            </a: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для оценки эффективности профилей заявленных и реализуемых школой.</a:t>
            </a:r>
            <a:endParaRPr lang="ru-RU" sz="13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9616" y="1469435"/>
            <a:ext cx="2856965" cy="362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Риск необоснованных требований максимально-высоких баллов. Стимулирование участия в нарушениях процедуры ЕГЭ и информационной безопасности.</a:t>
            </a:r>
          </a:p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Шкала 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достаточно сильно различается по предметам и суммарный учёт результатов нескольких предметов не только </a:t>
            </a:r>
            <a:r>
              <a:rPr lang="ru-RU" sz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малоинформативен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но и может привести к ошибочным 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выводам. Риск 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ошибочных выводов из-за несопоставимости среднего балла между предметами и динамики по годам.</a:t>
            </a:r>
          </a:p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Риск подмены ориентира за освоения содержания учебного материала ориентиром на достижение высоких баллов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782" y="1110035"/>
            <a:ext cx="1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Примеры показателей: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1110035"/>
            <a:ext cx="221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Ограничения и риски: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85370" y="3877577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84762" y="4452276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37" y="923926"/>
            <a:ext cx="1885548" cy="18944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220766" y="1363477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96974" y="2186337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87159" y="3355034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20766" y="1857226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11182" y="2878218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89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712200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Основные пользователи результатов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ЭКЗАМЕНОВ			МОНИТОРИНГОВ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21404" y="1203598"/>
            <a:ext cx="2664296" cy="2475166"/>
            <a:chOff x="721404" y="1203598"/>
            <a:chExt cx="2664296" cy="2475166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 bwMode="auto">
            <a:xfrm>
              <a:off x="763960" y="1203598"/>
              <a:ext cx="243988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Ученики</a:t>
              </a:r>
            </a:p>
            <a:p>
              <a:pPr algn="just"/>
              <a:endParaRPr lang="ru-RU" sz="2800" dirty="0" smtClean="0"/>
            </a:p>
            <a:p>
              <a:pPr algn="just"/>
              <a:endParaRPr lang="ru-RU" sz="2800" dirty="0" smtClean="0"/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 bwMode="auto">
            <a:xfrm>
              <a:off x="755576" y="1779662"/>
              <a:ext cx="243988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Родители</a:t>
              </a:r>
            </a:p>
            <a:p>
              <a:pPr algn="just"/>
              <a:endParaRPr lang="ru-RU" sz="2800" dirty="0" smtClean="0"/>
            </a:p>
            <a:p>
              <a:pPr algn="just"/>
              <a:endParaRPr lang="ru-RU" sz="2800" dirty="0" smtClean="0"/>
            </a:p>
          </p:txBody>
        </p:sp>
        <p:sp>
          <p:nvSpPr>
            <p:cNvPr id="17" name="Подзаголовок 2"/>
            <p:cNvSpPr txBox="1">
              <a:spLocks/>
            </p:cNvSpPr>
            <p:nvPr/>
          </p:nvSpPr>
          <p:spPr bwMode="auto">
            <a:xfrm>
              <a:off x="777878" y="2427734"/>
              <a:ext cx="208823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Учителя</a:t>
              </a:r>
            </a:p>
          </p:txBody>
        </p:sp>
        <p:sp>
          <p:nvSpPr>
            <p:cNvPr id="51" name="Подзаголовок 2"/>
            <p:cNvSpPr txBox="1">
              <a:spLocks/>
            </p:cNvSpPr>
            <p:nvPr/>
          </p:nvSpPr>
          <p:spPr bwMode="auto">
            <a:xfrm>
              <a:off x="721404" y="3030692"/>
              <a:ext cx="266429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Администрация школ</a:t>
              </a:r>
            </a:p>
            <a:p>
              <a:pPr algn="just"/>
              <a:r>
                <a:rPr lang="ru-RU" sz="2800" dirty="0" smtClean="0"/>
                <a:t>…</a:t>
              </a:r>
            </a:p>
            <a:p>
              <a:pPr algn="just"/>
              <a:endParaRPr lang="ru-RU" sz="2800" dirty="0" smtClean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788024" y="1203598"/>
            <a:ext cx="4195518" cy="3498731"/>
            <a:chOff x="4788024" y="1203598"/>
            <a:chExt cx="4195518" cy="3498731"/>
          </a:xfrm>
        </p:grpSpPr>
        <p:sp>
          <p:nvSpPr>
            <p:cNvPr id="18" name="Подзаголовок 2"/>
            <p:cNvSpPr txBox="1">
              <a:spLocks/>
            </p:cNvSpPr>
            <p:nvPr/>
          </p:nvSpPr>
          <p:spPr bwMode="auto">
            <a:xfrm>
              <a:off x="4788024" y="1203598"/>
              <a:ext cx="3168352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Администраторы и</a:t>
              </a:r>
            </a:p>
            <a:p>
              <a:pPr algn="just"/>
              <a:r>
                <a:rPr lang="ru-RU" sz="2800" dirty="0" smtClean="0"/>
                <a:t>управленцы</a:t>
              </a:r>
            </a:p>
            <a:p>
              <a:pPr algn="just"/>
              <a:endParaRPr lang="ru-RU" sz="2800" dirty="0" smtClean="0"/>
            </a:p>
            <a:p>
              <a:pPr algn="just"/>
              <a:endParaRPr lang="ru-RU" sz="2800" dirty="0" smtClean="0"/>
            </a:p>
          </p:txBody>
        </p:sp>
        <p:sp>
          <p:nvSpPr>
            <p:cNvPr id="19" name="Подзаголовок 2"/>
            <p:cNvSpPr txBox="1">
              <a:spLocks/>
            </p:cNvSpPr>
            <p:nvPr/>
          </p:nvSpPr>
          <p:spPr bwMode="auto">
            <a:xfrm>
              <a:off x="4788024" y="2139702"/>
              <a:ext cx="419423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Государственные деятели</a:t>
              </a:r>
            </a:p>
            <a:p>
              <a:pPr algn="just"/>
              <a:endParaRPr lang="ru-RU" sz="2800" dirty="0" smtClean="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 bwMode="auto">
            <a:xfrm>
              <a:off x="4807078" y="3210626"/>
              <a:ext cx="417646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Представители системы подготовки и ПК учителей</a:t>
              </a:r>
            </a:p>
          </p:txBody>
        </p:sp>
        <p:sp>
          <p:nvSpPr>
            <p:cNvPr id="23" name="Подзаголовок 2"/>
            <p:cNvSpPr txBox="1">
              <a:spLocks/>
            </p:cNvSpPr>
            <p:nvPr/>
          </p:nvSpPr>
          <p:spPr bwMode="auto">
            <a:xfrm>
              <a:off x="4875185" y="4198273"/>
              <a:ext cx="316835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СМИ</a:t>
              </a:r>
            </a:p>
            <a:p>
              <a:pPr algn="just"/>
              <a:r>
                <a:rPr lang="ru-RU" sz="2800" dirty="0" smtClean="0"/>
                <a:t>…</a:t>
              </a:r>
            </a:p>
            <a:p>
              <a:pPr algn="just"/>
              <a:endParaRPr lang="ru-RU" sz="2800" dirty="0" smtClean="0"/>
            </a:p>
            <a:p>
              <a:pPr algn="just"/>
              <a:endParaRPr lang="ru-RU" sz="2800" dirty="0" smtClean="0"/>
            </a:p>
          </p:txBody>
        </p:sp>
        <p:sp>
          <p:nvSpPr>
            <p:cNvPr id="53" name="Подзаголовок 2"/>
            <p:cNvSpPr txBox="1">
              <a:spLocks/>
            </p:cNvSpPr>
            <p:nvPr/>
          </p:nvSpPr>
          <p:spPr bwMode="auto">
            <a:xfrm>
              <a:off x="4868670" y="2661456"/>
              <a:ext cx="208823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sz="2800" dirty="0" smtClean="0"/>
                <a:t>Учителя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8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343775" cy="7080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показателей,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отражающих равенства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доступа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образованию соответствующего качества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1447443"/>
            <a:ext cx="3091745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Точки экстремума по школе, муниципалитету (на основе значений среднего балла).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Диапазон среднего балла ЕГЭ образовательных учреждений по математике, русскому языку (приводятся значения минимального и максимального баллов, исключая 5% лучших и 5% худших результатов).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Дисперсия результатов ЕГЭ.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Отклонения среднего балла ЕГЭ школы (муниципалитета) от фонового (регион, группа регионов).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Угол наклона линии тренда</a:t>
            </a: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Calibri"/>
              </a:rPr>
              <a:t>Сравнение диапазона изменения </a:t>
            </a:r>
            <a:r>
              <a:rPr lang="ru-RU" sz="1050" dirty="0" err="1">
                <a:solidFill>
                  <a:prstClr val="black"/>
                </a:solidFill>
                <a:latin typeface="Calibri"/>
              </a:rPr>
              <a:t>внутришкольных</a:t>
            </a:r>
            <a:r>
              <a:rPr lang="ru-RU" sz="1050" dirty="0">
                <a:solidFill>
                  <a:prstClr val="black"/>
                </a:solidFill>
                <a:latin typeface="Calibri"/>
              </a:rPr>
              <a:t> результатов с разницей результатов между разными школами, расположенных на одной территории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6" y="2818326"/>
            <a:ext cx="2448272" cy="212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0" indent="0">
              <a:buClr>
                <a:srgbClr val="E40059"/>
              </a:buClr>
              <a:buNone/>
            </a:pP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Возможно применение для оценки сети образовательных учреждений. Позволяет оценить зависимость полученных выпускником результатов от школы, в которой происходило обучение</a:t>
            </a:r>
          </a:p>
          <a:p>
            <a:pPr marL="0" indent="0">
              <a:buClr>
                <a:srgbClr val="E40059"/>
              </a:buClr>
              <a:buNone/>
            </a:pP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Применяются </a:t>
            </a: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для оценки </a:t>
            </a: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состояния сети школ.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9616" y="1469435"/>
            <a:ext cx="2856965" cy="362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Риск непонимания внешними пользователями и управленцами физического смысла применяемых показателей и способов их расчёта и как следствие – недоверие к полученным заключениям.</a:t>
            </a:r>
          </a:p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Неотработанность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применяемых показателей и методики измерения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.</a:t>
            </a: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4722" y="1110035"/>
            <a:ext cx="1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Примеры показателей: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1110035"/>
            <a:ext cx="221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Ограничения и риски: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38758" y="3723878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62140" y="2965645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68451" y="3392882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2" y="923926"/>
            <a:ext cx="1913898" cy="171983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2656760" y="1402282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668451" y="1812789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56760" y="2586529"/>
            <a:ext cx="324036" cy="526298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80" b="1" spc="45" dirty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52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451725" cy="708223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показателей, характеризующие уровень освоения </a:t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содержания изучаемых предметов (блоков и отдельных проверяемых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дидактических единиц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41505" y="1442797"/>
            <a:ext cx="3974711" cy="133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Calibri"/>
              </a:rPr>
              <a:t>Успешность усвоения отдельных дидактических единиц - сравнение позадачной решаемости в разрезе отдельных дидактических единиц по каждому учебному </a:t>
            </a:r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предмету с коридором ожидаемой решаемости (вариант – со средней решаемостью по региону, по РФ).</a:t>
            </a:r>
            <a:endParaRPr lang="ru-RU" sz="1100" dirty="0">
              <a:solidFill>
                <a:prstClr val="black"/>
              </a:solidFill>
              <a:latin typeface="Calibri"/>
            </a:endParaRPr>
          </a:p>
          <a:p>
            <a:pPr marL="171450" indent="-1714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Calibri"/>
              </a:rPr>
              <a:t>Успешность освоения содержательных блоков и основных умений</a:t>
            </a:r>
            <a:r>
              <a:rPr lang="ru-RU" sz="11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411" y="2715766"/>
            <a:ext cx="223098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0" indent="0">
              <a:buClr>
                <a:srgbClr val="E40059"/>
              </a:buClr>
              <a:buNone/>
            </a:pP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Возможно </a:t>
            </a: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широкое применение, </a:t>
            </a:r>
            <a:r>
              <a:rPr lang="ru-RU" sz="13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т.к. позволяет использовать результаты оценки в деятельности каждого </a:t>
            </a:r>
            <a:r>
              <a:rPr lang="ru-RU" sz="13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учителя, в методических разработках и рекомендациях.</a:t>
            </a:r>
            <a:endParaRPr lang="ru-RU" sz="13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4471" y="1469435"/>
            <a:ext cx="2462110" cy="326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5"/>
              </a:buBlip>
            </a:lvl1pPr>
            <a:lvl2pPr marL="908050" indent="-436563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/>
            </a:lvl2pPr>
            <a:lvl3pPr marL="1304925" indent="-39528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/>
            </a:lvl3pPr>
            <a:lvl4pPr marL="1693863" indent="-3873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/>
            </a:lvl4pPr>
            <a:lvl5pPr marL="20939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/>
            </a:lvl9pPr>
          </a:lstStyle>
          <a:p>
            <a:pPr marL="183600" indent="-183600">
              <a:buClr>
                <a:srgbClr val="E40059"/>
              </a:buClr>
              <a:buBlip>
                <a:blip r:embed="rId6"/>
              </a:buBlip>
            </a:pP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Достижение </a:t>
            </a:r>
            <a:r>
              <a:rPr lang="ru-RU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одних и тех же значений показателей может потребовать в разных школах совершенно разного количества и качества образовательных ресурсов, поэтому </a:t>
            </a: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необходимо правильно выбирать фон для сравнения (например, кластер аналогичных школ).</a:t>
            </a: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183600" indent="-183600">
              <a:buClr>
                <a:srgbClr val="E40059"/>
              </a:buClr>
              <a:buFont typeface="Wingdings" pitchFamily="2" charset="2"/>
              <a:buBlip>
                <a:blip r:embed="rId6"/>
              </a:buBlip>
            </a:pPr>
            <a:r>
              <a:rPr lang="ru-RU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Построение профилей по предмету для больших групп участников (например, регион или муниципалитет) несёт риск совмещение неоднородных групп и искажения реальной картины.</a:t>
            </a: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4802" y="1110035"/>
            <a:ext cx="1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Примеры показателей: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2784" y="1078171"/>
            <a:ext cx="221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Ограничения и риски: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2219270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1385948"/>
            <a:ext cx="3600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E40059">
                        <a:satMod val="155000"/>
                      </a:srgbClr>
                    </a:gs>
                    <a:gs pos="100000">
                      <a:srgbClr val="E4005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rgbClr val="E40059">
                      <a:satMod val="155000"/>
                    </a:srgbClr>
                  </a:gs>
                  <a:gs pos="100000">
                    <a:srgbClr val="E4005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7" y="1164353"/>
            <a:ext cx="2300393" cy="1335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693" y="2728403"/>
            <a:ext cx="4257484" cy="23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383"/>
            <a:ext cx="7524328" cy="56517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учителя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1203598"/>
            <a:ext cx="4011678" cy="3816424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Информационные запросы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УЧИТЕЛЯ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о результатах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Уровень требований контрольно-измерительных материалов ЕГЭ по предмету.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Востребованность учебного предмета как экзамена в форме ЕГЭ среди его учеников.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учениками образовательного стандарта на минимальном уровне.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учениками образовательного стандарта на профильном уровне.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Успешность освоения отдельных дидактических единиц (позадачная решаемость), содержательных блоков, сформированность умений и видов деятельности.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Соответствие системы текущего оценивания внешней оценке.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219894"/>
            <a:ext cx="4680520" cy="3816424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«Рамка качества» работы УЧИТЕЛЯ в результатах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kern="0" dirty="0">
                <a:solidFill>
                  <a:srgbClr val="000000"/>
                </a:solidFill>
                <a:latin typeface="Century Gothic"/>
                <a:cs typeface="+mn-cs"/>
              </a:rPr>
              <a:t>- если предмет изучается на базовом </a:t>
            </a:r>
            <a:r>
              <a:rPr lang="ru-RU" sz="1200" u="sng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уровне: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образовательного стандарта на минимальном уровне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стремится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к 100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%;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все учащиеся из числа слабоуспевающих успешно решают определённый набор заданий, позволяющий им преодолеть минимальный порог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kern="0" dirty="0">
                <a:solidFill>
                  <a:srgbClr val="000000"/>
                </a:solidFill>
                <a:latin typeface="Century Gothic"/>
                <a:cs typeface="+mn-cs"/>
              </a:rPr>
              <a:t>- если предмет изучается на профильном </a:t>
            </a:r>
            <a:r>
              <a:rPr lang="ru-RU" sz="1200" u="sng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уроне: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востребованность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предмета выше, чем среднее для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территории и аналогичных образовательных учреждений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освоение образовательного стандарта на минимальном уровне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100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%;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образовательного стандарта на профильном уровне выше, чем среднее по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территории и для аналогичных школ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система текущего оценивания адекватна внешней оценке.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9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9582"/>
            <a:ext cx="8644882" cy="400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4525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учащихся по уровню готовности к ЕГЭ-2012 по физике.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731" y="1632411"/>
            <a:ext cx="220759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no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>
                <a:solidFill>
                  <a:sysClr val="windowText" lastClr="000000"/>
                </a:solidFill>
              </a:rPr>
              <a:t>Высокий уровень подготовки </a:t>
            </a:r>
            <a:r>
              <a:rPr lang="ru-RU" sz="1000" kern="0" dirty="0">
                <a:solidFill>
                  <a:sysClr val="windowText" lastClr="000000"/>
                </a:solidFill>
              </a:rPr>
              <a:t>к ЕГЭ: знаний и умений достаточно для полноценного продолжения образования в профильном вузе с достаточно высоким конкурсом.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9731" y="2427734"/>
            <a:ext cx="4106765" cy="438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no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</a:rPr>
              <a:t>Повышенный </a:t>
            </a:r>
            <a:r>
              <a:rPr lang="ru-RU" sz="1000" b="1" kern="0" dirty="0">
                <a:solidFill>
                  <a:sysClr val="windowText" lastClr="000000"/>
                </a:solidFill>
              </a:rPr>
              <a:t>уровень подготовки</a:t>
            </a:r>
            <a:r>
              <a:rPr lang="ru-RU" sz="1000" kern="0" dirty="0">
                <a:solidFill>
                  <a:sysClr val="windowText" lastClr="000000"/>
                </a:solidFill>
              </a:rPr>
              <a:t> к ЕГЭ: знаний и умений достаточно для продолжения образования по профильным специальностям в вузах со средним уровнем требований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.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731" y="2931790"/>
            <a:ext cx="4106765" cy="688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>
                <a:solidFill>
                  <a:sysClr val="windowText" lastClr="000000"/>
                </a:solidFill>
              </a:rPr>
              <a:t>Базовый уровень подготовки </a:t>
            </a:r>
            <a:r>
              <a:rPr lang="ru-RU" sz="1000" kern="0" dirty="0">
                <a:solidFill>
                  <a:sysClr val="windowText" lastClr="000000"/>
                </a:solidFill>
              </a:rPr>
              <a:t>к ЕГЭ: знания, умения и способы деятельности соответствуют требованиям стандарта на минимально возможном уровне. В группу с базовым уровнем подготовки входят учащиеся, которые могут продолжать образование по профильным специальностям в НПО и СПО или выбрать направление обучения в вузе, где данный предмет не является профильным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.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731" y="3673821"/>
            <a:ext cx="2448272" cy="842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</a:rPr>
              <a:t>Низкий </a:t>
            </a:r>
            <a:r>
              <a:rPr lang="ru-RU" sz="1000" b="1" kern="0" dirty="0">
                <a:solidFill>
                  <a:sysClr val="windowText" lastClr="000000"/>
                </a:solidFill>
              </a:rPr>
              <a:t>уровень подготовки</a:t>
            </a:r>
            <a:r>
              <a:rPr lang="ru-RU" sz="1000" kern="0" dirty="0">
                <a:solidFill>
                  <a:sysClr val="windowText" lastClr="000000"/>
                </a:solidFill>
              </a:rPr>
              <a:t> к ЕГЭ: группа риска,  т.к. бессистемность и отрывочность их знаний 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не позволяет преодолеть </a:t>
            </a:r>
            <a:r>
              <a:rPr lang="ru-RU" sz="1000" kern="0" dirty="0">
                <a:solidFill>
                  <a:sysClr val="windowText" lastClr="000000"/>
                </a:solidFill>
              </a:rPr>
              <a:t>минимальный порог  для получения свидетельства о результатах ЕГЭ.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5728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</a:rPr>
              <a:t>Доля выпускников, успешно сдавших ЕГЭ по предмету от общего числа выпускников, сдававших данный предмет  </a:t>
            </a:r>
            <a:r>
              <a:rPr lang="ru-RU" sz="1000" dirty="0" smtClean="0">
                <a:solidFill>
                  <a:prstClr val="black"/>
                </a:solidFill>
              </a:rPr>
              <a:t>- 100%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</a:rPr>
              <a:t>Доля выпускников, сдавших ЕГЭ по предмету с результатом, соответствующим повышенному уровню </a:t>
            </a:r>
            <a:r>
              <a:rPr lang="ru-RU" sz="1000" dirty="0" smtClean="0">
                <a:solidFill>
                  <a:prstClr val="black"/>
                </a:solidFill>
              </a:rPr>
              <a:t>и выше </a:t>
            </a:r>
            <a:r>
              <a:rPr lang="ru-RU" sz="1000" dirty="0">
                <a:solidFill>
                  <a:prstClr val="black"/>
                </a:solidFill>
              </a:rPr>
              <a:t>от общего числа выпускников, изучавших предмет </a:t>
            </a:r>
            <a:r>
              <a:rPr lang="ru-RU" sz="1000" dirty="0" smtClean="0">
                <a:solidFill>
                  <a:prstClr val="black"/>
                </a:solidFill>
              </a:rPr>
              <a:t> на </a:t>
            </a:r>
            <a:r>
              <a:rPr lang="ru-RU" sz="1000" dirty="0">
                <a:solidFill>
                  <a:prstClr val="black"/>
                </a:solidFill>
              </a:rPr>
              <a:t>профильном </a:t>
            </a:r>
            <a:r>
              <a:rPr lang="ru-RU" sz="1000" dirty="0" smtClean="0">
                <a:solidFill>
                  <a:prstClr val="black"/>
                </a:solidFill>
              </a:rPr>
              <a:t>уровне – 81,25%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383"/>
            <a:ext cx="7524328" cy="56517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школы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(администрация,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педколлектив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учащиеся, родители, социум)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2008" y="1131590"/>
            <a:ext cx="4355976" cy="396044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Информационные запросы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ШКОЛЫ о результатах ЕГЭ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Соответствует ли заявленный профиль школы спектру предметов, выбираемых выпускниками для сдачи в форме ЕГЭ?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Каков уровень освоения образовательного стандарта на минимальном уровне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</a:rPr>
              <a:t>(доля выпускников, успешно сдавших два обязательных экзамена, доля выпускников, успешно сдавших все экзамены в форме ЕГЭ) 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Каков уровень освоения образовательного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стандарта на профильном уровне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</a:rPr>
              <a:t>(доля выпускников, успешно сдавших все предметы из числа изучавшихся на профильном уровне с результатом, соответствующим повышенному уровню (ПБ 2) и выше)?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Соответствие ли применяемая учителями система текущего оценивания внешней оценке?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Каковы позиции школы в рейтинге по вышеназванным показателям среди школ города (района) и среди аналогичных (кластер) школ региона?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Какова динамика значений ключевых показателей?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1115294"/>
            <a:ext cx="4608512" cy="3976736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Century Gothic"/>
              </a:rPr>
              <a:t>Что значит – «хорошая школа» по результатам ЕГЭ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это </a:t>
            </a: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школа, выпускники которой активно выбирают экзамены в форме </a:t>
            </a: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ЕГЭ из числа предметов профиля школы необходимые им </a:t>
            </a: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для продолжения образования.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это школа, все выпускники которой успешно справляются с двумя обязательными экзаменами в форме ЕГЭ (русский язык и математика). Это необходимо для получения аттестата о среднем (полном) образовании.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это школа, все выпускники которой успешно сдали все </a:t>
            </a: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экзамены (изучавшиеся на профильном уровне) </a:t>
            </a: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в форме ЕГЭ (обязательные и по выбору выше минимального порога), т.е. получили полноценное свидетельство о результатах ЕГЭ для конкурса при поступлении на выбранную специальность.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это школы, обеспечивающие общий высокий уровень подготовки по всем предметам, особенно по предметам профиля. </a:t>
            </a:r>
            <a:endParaRPr lang="ru-RU" sz="1100" kern="0" dirty="0" smtClean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это школа, показывающая положительную динамику  или стабильность в высоких результатах по каждой из указанных позиций.</a:t>
            </a:r>
            <a:endParaRPr lang="ru-RU" sz="1100" kern="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16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5734441"/>
              </p:ext>
            </p:extLst>
          </p:nvPr>
        </p:nvGraphicFramePr>
        <p:xfrm>
          <a:off x="3809" y="1059582"/>
          <a:ext cx="5004048" cy="396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68262281"/>
              </p:ext>
            </p:extLst>
          </p:nvPr>
        </p:nvGraphicFramePr>
        <p:xfrm>
          <a:off x="4211960" y="1131590"/>
          <a:ext cx="48245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11760" y="4248472"/>
            <a:ext cx="6597551" cy="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не обеспечивает качества подготовки по востребованным предметам (биология, химия). </a:t>
            </a:r>
          </a:p>
          <a:p>
            <a:pPr algn="just" fontAlgn="auto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8000"/>
                </a:solidFill>
              </a:rPr>
              <a:t>обеспечивает высокий уровень подготовки как по предметам профиля (английский язык, обществознание), так и по другим предметам. </a:t>
            </a:r>
          </a:p>
          <a:p>
            <a:pPr algn="just" fontAlgn="auto">
              <a:lnSpc>
                <a:spcPts val="12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FF"/>
                </a:solidFill>
              </a:rPr>
              <a:t>кроме востребованной физики обеспечивает высокий уровень практически по всем предметам.</a:t>
            </a:r>
            <a:r>
              <a:rPr lang="ru-RU" sz="1200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0494"/>
            <a:ext cx="6994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результатов ЕГЭ для ШКОЛЫ.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между востребованностью учебных предметов и качеством подготовки к </a:t>
            </a: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24796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6" grpId="0">
        <p:bldSub>
          <a:bldChart bld="series"/>
        </p:bldSub>
      </p:bldGraphic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383"/>
            <a:ext cx="7524328" cy="56517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управления образовательными системами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(муниципальный, региональный уровни управления)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2008" y="1131590"/>
            <a:ext cx="4355976" cy="396044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Информационные запросы органов управления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о результатах ЕГЭ в системе образования муниципалитета, региона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 smtClean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Надёжность процедуры проведения ЕГЭ на территории(нарушения, фальсификации).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Охват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средним (полным) образованием учащихся соответствующего возраста учреждениями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системы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– освоение образовательного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стандарта.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Равенство доступа к образованию соответствующего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качества. Выявление групп риска среди категорий учащихся, определение степени депрессивности территорий, выявление школ, работающих в трудных условиях.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Удовлетворение потребностей населения в общеобразовательной и профильной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подготовке, предоставляемой сетью школ.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Контроль качества и оценка эффективности деятельности школ.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Эффективность использования ресурсов сети.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1115294"/>
            <a:ext cx="4608512" cy="3976736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Century Gothic"/>
              </a:rPr>
              <a:t>Что значит – «хорошая 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система образования»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по </a:t>
            </a:r>
            <a:r>
              <a:rPr lang="ru-RU" sz="1200" b="1" kern="0" dirty="0">
                <a:solidFill>
                  <a:srgbClr val="000000"/>
                </a:solidFill>
                <a:latin typeface="Century Gothic"/>
              </a:rPr>
              <a:t>результатам ЕГЭ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Процедура проведения ЕГЭ защищена, в результатах ЕГЭ не наблюдается аномальных результатов.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Все выпускники, допущенные до итоговой аттестации успешно сдают экзамены и получают документы об образовании.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Различия в результатах между школами ниже, чем между результатами внутри школы.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Выявлены группы риска в контингенте обучающихся, определена степень депрессивности каждого элемента территории, имеются данные об условиях работы каждой из школ.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Профиль школ подтверждается результатами ЕГЭ как по спектру выбираемых предметов, так и качеством полученных результатов.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Общеобразовательная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и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профильная подготовка, предоставляемая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сетью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школ обеспечивает потребности населения.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25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3421" y="66640"/>
            <a:ext cx="73083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результатов ЕГЭ школ в пределах одного из муниципалитетов региона: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39015" y="1157291"/>
          <a:ext cx="6737241" cy="3886749"/>
        </p:xfrm>
        <a:graphic>
          <a:graphicData uri="http://schemas.openxmlformats.org/drawingml/2006/table">
            <a:tbl>
              <a:tblPr firstRow="1" firstCol="1" bandRow="1"/>
              <a:tblGrid>
                <a:gridCol w="1548259"/>
                <a:gridCol w="288032"/>
                <a:gridCol w="288032"/>
                <a:gridCol w="720080"/>
                <a:gridCol w="724486"/>
                <a:gridCol w="576064"/>
                <a:gridCol w="648072"/>
                <a:gridCol w="936104"/>
                <a:gridCol w="648072"/>
                <a:gridCol w="360040"/>
              </a:tblGrid>
              <a:tr h="1534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Кластер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Число выпускников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выпускников, успешно сдавших два обязательных экзамена в форме ЕГЭ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(выше порога)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"+" - ВСЕ выпускники освоили стандарт;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"-" - НЕ ВСЕ выпускники освоили стандарт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Доля выпускников, успешно сдавших все экзамены в форме ЕГЭ (выше порога)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Качество подготовки по обязательным предметам. Средний балл по двум предметам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Качество профильной подготовки. Доля выпускников, сдавших все экзамены по выбору с результатом выше профильного уровня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Качество профильной подготовки. Доля экзаменов с результатом выше профильного уровня.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Группа по совокупным результатам ЕГЭ-2012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"Гимназия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А"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89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92,1%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58,26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7,9%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21,3%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А"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96,8%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59,01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17,3%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Б"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97,1%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54,32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4,4%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13,8%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В"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97,6%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57,10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2,4%</a:t>
                      </a: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13,0%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№Х с УИОП"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95,8%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61,52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18,1%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№Г"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90,9%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46,55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№Д"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79,6%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53,08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7,1%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14,4%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№Е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82,5%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52,48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№Ж"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78,0%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47,64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6,7%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МАОУ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№И 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с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УИОП"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91,4%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52,72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4,5%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№К с УИОП"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50,20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№Л"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98,4%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86,9%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53,00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3,3%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9,6%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В(С)ОШ №? 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88,0%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38,34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“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СОШ №М"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98,3%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74,6%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47,80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 flipH="1">
            <a:off x="6948264" y="2355726"/>
            <a:ext cx="2160240" cy="864096"/>
          </a:xfrm>
          <a:prstGeom prst="homePlate">
            <a:avLst>
              <a:gd name="adj" fmla="val 134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Школы, </a:t>
            </a:r>
            <a:r>
              <a:rPr lang="ru-RU" sz="900" dirty="0">
                <a:solidFill>
                  <a:prstClr val="black"/>
                </a:solidFill>
              </a:rPr>
              <a:t>обеспечившие своим выпускникам не только минимальный уровень освоения образовательного стандарта</a:t>
            </a:r>
            <a:r>
              <a:rPr lang="ru-RU" sz="900" dirty="0" smtClean="0">
                <a:solidFill>
                  <a:prstClr val="black"/>
                </a:solidFill>
              </a:rPr>
              <a:t>, </a:t>
            </a:r>
            <a:r>
              <a:rPr lang="ru-RU" sz="900" dirty="0">
                <a:solidFill>
                  <a:prstClr val="black"/>
                </a:solidFill>
              </a:rPr>
              <a:t>но достигшие высоких результатов в профильной </a:t>
            </a:r>
            <a:r>
              <a:rPr lang="ru-RU" sz="900" dirty="0" smtClean="0">
                <a:solidFill>
                  <a:prstClr val="black"/>
                </a:solidFill>
              </a:rPr>
              <a:t>подготовки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35,5%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948264" y="3867894"/>
            <a:ext cx="2160240" cy="792088"/>
          </a:xfrm>
          <a:prstGeom prst="homePlate">
            <a:avLst>
              <a:gd name="adj" fmla="val 134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Школы, </a:t>
            </a:r>
            <a:r>
              <a:rPr lang="ru-RU" sz="900" dirty="0">
                <a:solidFill>
                  <a:prstClr val="black"/>
                </a:solidFill>
              </a:rPr>
              <a:t>имеющие низкие результаты по одним показателям ЕГЭ и высокие по другим –школы с нестабильным результатом и различными проблемами</a:t>
            </a:r>
            <a:endParaRPr lang="ru-RU" sz="900" dirty="0" smtClean="0">
              <a:solidFill>
                <a:prstClr val="black"/>
              </a:solidFill>
            </a:endParaRP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33,7%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935285" y="3219822"/>
            <a:ext cx="2160240" cy="648072"/>
          </a:xfrm>
          <a:prstGeom prst="homePlate">
            <a:avLst>
              <a:gd name="adj" fmla="val 194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</a:t>
            </a:r>
            <a:r>
              <a:rPr lang="ru-RU" sz="900" dirty="0">
                <a:solidFill>
                  <a:prstClr val="black"/>
                </a:solidFill>
              </a:rPr>
              <a:t>, обеспечивающие только </a:t>
            </a:r>
            <a:r>
              <a:rPr lang="ru-RU" sz="900" dirty="0" smtClean="0">
                <a:solidFill>
                  <a:prstClr val="black"/>
                </a:solidFill>
              </a:rPr>
              <a:t>минимальную общеобразовательную подготовку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17,8%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6948264" y="4659982"/>
            <a:ext cx="2160240" cy="432048"/>
          </a:xfrm>
          <a:prstGeom prst="homePlate">
            <a:avLst>
              <a:gd name="adj" fmla="val 22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 с </a:t>
            </a:r>
            <a:r>
              <a:rPr lang="ru-RU" sz="900" dirty="0">
                <a:solidFill>
                  <a:prstClr val="black"/>
                </a:solidFill>
              </a:rPr>
              <a:t>низкими результатами ЕГЭ по всем </a:t>
            </a:r>
            <a:r>
              <a:rPr lang="ru-RU" sz="900" dirty="0" smtClean="0">
                <a:solidFill>
                  <a:prstClr val="black"/>
                </a:solidFill>
              </a:rPr>
              <a:t>позициям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13,0%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203848" y="2747591"/>
            <a:ext cx="152400" cy="180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734193"/>
            <a:ext cx="152400" cy="1097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729112"/>
            <a:ext cx="152400" cy="706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752814"/>
            <a:ext cx="152400" cy="152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743358"/>
            <a:ext cx="1524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743358"/>
            <a:ext cx="152400" cy="507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741830"/>
            <a:ext cx="152400" cy="405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0787" y="2723049"/>
            <a:ext cx="144016" cy="62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753578"/>
            <a:ext cx="144016" cy="155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504" y="2728348"/>
            <a:ext cx="152400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9445" y="2741830"/>
            <a:ext cx="144016" cy="143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6897" y="2743358"/>
            <a:ext cx="144016" cy="507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7264" y="2752814"/>
            <a:ext cx="139109" cy="142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1835" y="2743358"/>
            <a:ext cx="144016" cy="2837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70648523"/>
              </p:ext>
            </p:extLst>
          </p:nvPr>
        </p:nvGraphicFramePr>
        <p:xfrm>
          <a:off x="323528" y="923925"/>
          <a:ext cx="8558535" cy="400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966" y="85790"/>
            <a:ext cx="763737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Равенство доступа к образованию соответствующего качества. Муниципалитеты.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755576" y="2715766"/>
            <a:ext cx="6082665" cy="0"/>
          </a:xfrm>
          <a:prstGeom prst="line">
            <a:avLst/>
          </a:prstGeom>
          <a:ln w="317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588224" y="272252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6539418" y="1922791"/>
            <a:ext cx="575425" cy="303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516216" y="249974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7343775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подготовки рекомендаций по анализу и интерпретации результатов ЕГЭ для муниципалитетов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966596"/>
            <a:ext cx="5544616" cy="4107123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98" y="1292880"/>
            <a:ext cx="1953029" cy="14795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96" y="2931790"/>
            <a:ext cx="3348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Красноярский ЦОКО </a:t>
            </a:r>
            <a:r>
              <a:rPr lang="en-US" dirty="0">
                <a:hlinkClick r:id="rId7"/>
              </a:rPr>
              <a:t>http://cok.cross-edu.ru/?page_id=6606</a:t>
            </a:r>
            <a:r>
              <a:rPr lang="ru-RU" dirty="0"/>
              <a:t> Презентация «ЧТО МОЖЕТ ДЕЛАТЬ МУНИЦИПАЛИТЕТ СРЕЗУЛЬТАТАМИ ЕГЭ» </a:t>
            </a:r>
            <a:endParaRPr lang="ru-RU" dirty="0" smtClean="0"/>
          </a:p>
          <a:p>
            <a:r>
              <a:rPr lang="ru-RU" dirty="0" smtClean="0"/>
              <a:t>Семёнов </a:t>
            </a:r>
            <a:r>
              <a:rPr lang="ru-RU" dirty="0"/>
              <a:t>С.В.</a:t>
            </a:r>
          </a:p>
        </p:txBody>
      </p:sp>
    </p:spTree>
    <p:extLst>
      <p:ext uri="{BB962C8B-B14F-4D97-AF65-F5344CB8AC3E}">
        <p14:creationId xmlns:p14="http://schemas.microsoft.com/office/powerpoint/2010/main" val="33273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52" y="17600"/>
            <a:ext cx="9073008" cy="82867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NAPLAN</a:t>
            </a:r>
            <a:r>
              <a:rPr lang="ru-RU" sz="2800" dirty="0" smtClean="0">
                <a:solidFill>
                  <a:schemeClr val="bg1"/>
                </a:solidFill>
              </a:rPr>
              <a:t>, Австралия. Индивидуальный отчёт по ученику.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Информация для ученика и родителей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1113773"/>
            <a:ext cx="3863838" cy="404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96" y="2634172"/>
            <a:ext cx="201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Результат ученика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1223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79712" y="3029199"/>
            <a:ext cx="1152128" cy="190623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496" y="3097292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Средний результат по школе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979712" y="2846755"/>
            <a:ext cx="1243690" cy="644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496" y="4083918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Средний результат по стране</a:t>
            </a:r>
            <a:endParaRPr lang="ru-RU" sz="1600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1835697" y="3047063"/>
            <a:ext cx="1549234" cy="139689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>
            <a:off x="3563888" y="2283718"/>
            <a:ext cx="203728" cy="1398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830381" y="1618712"/>
            <a:ext cx="2181779" cy="136613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084168" y="1131590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Диапазон средних результатов 60% учащихся 3 класса Австралии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59" y="1157288"/>
            <a:ext cx="178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www.nap.edu.au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76886" y="2321461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Индивидуальный отчёт включает</a:t>
            </a:r>
            <a:r>
              <a:rPr lang="ru-RU" sz="16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Графическое представление результатов ученика в сравнение со школой и страной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Краткую характеристику заданий по каждой области оценки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Описание навыков, оцениваемых на каждом уровне и по каждой области оценки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1393199"/>
            <a:ext cx="792088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Чтение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9623" y="1419622"/>
            <a:ext cx="181249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Доказательное письмо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692"/>
            <a:ext cx="748951" cy="2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низ 18"/>
          <p:cNvSpPr/>
          <p:nvPr/>
        </p:nvSpPr>
        <p:spPr>
          <a:xfrm rot="16200000">
            <a:off x="2399616" y="912767"/>
            <a:ext cx="370913" cy="1623852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9700"/>
            <a:ext cx="7067128" cy="85725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отчёт по результатам оценочной процедуры – как сделать эго максимально информативным и полезным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546426" y="1939511"/>
            <a:ext cx="3573055" cy="3162472"/>
          </a:xfrm>
        </p:spPr>
        <p:txBody>
          <a:bodyPr/>
          <a:lstStyle/>
          <a:p>
            <a:r>
              <a:rPr lang="ru-RU" sz="1300" dirty="0"/>
              <a:t>Региональный отчёт является наиболее полным и всесторонним из всех информационных </a:t>
            </a:r>
            <a:r>
              <a:rPr lang="ru-RU" sz="1300" dirty="0" smtClean="0"/>
              <a:t>продуктов.</a:t>
            </a:r>
          </a:p>
          <a:p>
            <a:r>
              <a:rPr lang="ru-RU" sz="1300" dirty="0" smtClean="0"/>
              <a:t>Региональный отчёт открывает </a:t>
            </a:r>
            <a:r>
              <a:rPr lang="ru-RU" sz="1300" dirty="0"/>
              <a:t>доступ к информации о результатах всем группам </a:t>
            </a:r>
            <a:r>
              <a:rPr lang="ru-RU" sz="1300" dirty="0" smtClean="0"/>
              <a:t>пользователей (информационная основа </a:t>
            </a:r>
            <a:r>
              <a:rPr lang="ru-RU" sz="1300" dirty="0"/>
              <a:t>для спектра адресных продуктов и вторичного анализа </a:t>
            </a:r>
            <a:r>
              <a:rPr lang="ru-RU" sz="1300" dirty="0" smtClean="0"/>
              <a:t>результатов). </a:t>
            </a:r>
          </a:p>
          <a:p>
            <a:r>
              <a:rPr lang="ru-RU" sz="1300" dirty="0" smtClean="0"/>
              <a:t>Региональный отчёт задаёт </a:t>
            </a:r>
            <a:r>
              <a:rPr lang="ru-RU" sz="1300" dirty="0"/>
              <a:t>подходы к анализу и </a:t>
            </a:r>
            <a:r>
              <a:rPr lang="ru-RU" sz="1300" dirty="0" smtClean="0"/>
              <a:t>к правильной интерпретации результатов оценочной процедуры.</a:t>
            </a:r>
          </a:p>
          <a:p>
            <a:r>
              <a:rPr lang="ru-RU" sz="1300" dirty="0" smtClean="0"/>
              <a:t> Региональный отчёт отражает качество самой оценочной процедуры, позволяет отслеживать ключевые показатели.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6821" y="1430989"/>
            <a:ext cx="1002975" cy="5639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2" y="2135970"/>
            <a:ext cx="725416" cy="6729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9323" y="3558181"/>
            <a:ext cx="1085290" cy="67694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36600" y="3719216"/>
            <a:ext cx="93660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общество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67348" y="2180074"/>
            <a:ext cx="959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учителя </a:t>
            </a:r>
          </a:p>
          <a:p>
            <a:pPr algn="ct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школы</a:t>
            </a: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9761" y="4542690"/>
            <a:ext cx="13400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исследователи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3740" y="4812167"/>
            <a:ext cx="5533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СМИ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5806" y="2861929"/>
            <a:ext cx="860885" cy="66128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89030" y="2808954"/>
            <a:ext cx="136473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органы 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управления</a:t>
            </a:r>
          </a:p>
          <a:p>
            <a:pPr algn="ctr"/>
            <a:r>
              <a:rPr lang="ru-RU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образованием</a:t>
            </a:r>
            <a:endParaRPr lang="ru-RU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24" y="1346966"/>
            <a:ext cx="16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результат ЕГЭ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4596" y="1170841"/>
            <a:ext cx="2758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пользователей в информации о результатах ЕГЭ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44403" y="1639801"/>
            <a:ext cx="12654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выпускники</a:t>
            </a:r>
            <a:endParaRPr lang="ru-RU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84" y="2716545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результатов ЕГЭ (закрытая информация)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96854" y="2156180"/>
            <a:ext cx="2409372" cy="2598058"/>
          </a:xfrm>
          <a:custGeom>
            <a:avLst/>
            <a:gdLst>
              <a:gd name="connsiteX0" fmla="*/ 0 w 2409372"/>
              <a:gd name="connsiteY0" fmla="*/ 2598058 h 2598058"/>
              <a:gd name="connsiteX1" fmla="*/ 7257 w 2409372"/>
              <a:gd name="connsiteY1" fmla="*/ 2496458 h 2598058"/>
              <a:gd name="connsiteX2" fmla="*/ 21772 w 2409372"/>
              <a:gd name="connsiteY2" fmla="*/ 2431143 h 2598058"/>
              <a:gd name="connsiteX3" fmla="*/ 29029 w 2409372"/>
              <a:gd name="connsiteY3" fmla="*/ 2402115 h 2598058"/>
              <a:gd name="connsiteX4" fmla="*/ 36286 w 2409372"/>
              <a:gd name="connsiteY4" fmla="*/ 2380343 h 2598058"/>
              <a:gd name="connsiteX5" fmla="*/ 43543 w 2409372"/>
              <a:gd name="connsiteY5" fmla="*/ 2344058 h 2598058"/>
              <a:gd name="connsiteX6" fmla="*/ 58057 w 2409372"/>
              <a:gd name="connsiteY6" fmla="*/ 2307772 h 2598058"/>
              <a:gd name="connsiteX7" fmla="*/ 101600 w 2409372"/>
              <a:gd name="connsiteY7" fmla="*/ 2249715 h 2598058"/>
              <a:gd name="connsiteX8" fmla="*/ 108857 w 2409372"/>
              <a:gd name="connsiteY8" fmla="*/ 2227943 h 2598058"/>
              <a:gd name="connsiteX9" fmla="*/ 130629 w 2409372"/>
              <a:gd name="connsiteY9" fmla="*/ 2184400 h 2598058"/>
              <a:gd name="connsiteX10" fmla="*/ 137886 w 2409372"/>
              <a:gd name="connsiteY10" fmla="*/ 2148115 h 2598058"/>
              <a:gd name="connsiteX11" fmla="*/ 145143 w 2409372"/>
              <a:gd name="connsiteY11" fmla="*/ 2126343 h 2598058"/>
              <a:gd name="connsiteX12" fmla="*/ 174172 w 2409372"/>
              <a:gd name="connsiteY12" fmla="*/ 2119086 h 2598058"/>
              <a:gd name="connsiteX13" fmla="*/ 195943 w 2409372"/>
              <a:gd name="connsiteY13" fmla="*/ 2104572 h 2598058"/>
              <a:gd name="connsiteX14" fmla="*/ 239486 w 2409372"/>
              <a:gd name="connsiteY14" fmla="*/ 2090058 h 2598058"/>
              <a:gd name="connsiteX15" fmla="*/ 428172 w 2409372"/>
              <a:gd name="connsiteY15" fmla="*/ 2097315 h 2598058"/>
              <a:gd name="connsiteX16" fmla="*/ 449943 w 2409372"/>
              <a:gd name="connsiteY16" fmla="*/ 2104572 h 2598058"/>
              <a:gd name="connsiteX17" fmla="*/ 674914 w 2409372"/>
              <a:gd name="connsiteY17" fmla="*/ 2090058 h 2598058"/>
              <a:gd name="connsiteX18" fmla="*/ 718457 w 2409372"/>
              <a:gd name="connsiteY18" fmla="*/ 2068286 h 2598058"/>
              <a:gd name="connsiteX19" fmla="*/ 754743 w 2409372"/>
              <a:gd name="connsiteY19" fmla="*/ 2032000 h 2598058"/>
              <a:gd name="connsiteX20" fmla="*/ 776514 w 2409372"/>
              <a:gd name="connsiteY20" fmla="*/ 1981200 h 2598058"/>
              <a:gd name="connsiteX21" fmla="*/ 791029 w 2409372"/>
              <a:gd name="connsiteY21" fmla="*/ 1923143 h 2598058"/>
              <a:gd name="connsiteX22" fmla="*/ 805543 w 2409372"/>
              <a:gd name="connsiteY22" fmla="*/ 1894115 h 2598058"/>
              <a:gd name="connsiteX23" fmla="*/ 812800 w 2409372"/>
              <a:gd name="connsiteY23" fmla="*/ 1865086 h 2598058"/>
              <a:gd name="connsiteX24" fmla="*/ 820057 w 2409372"/>
              <a:gd name="connsiteY24" fmla="*/ 1843315 h 2598058"/>
              <a:gd name="connsiteX25" fmla="*/ 841829 w 2409372"/>
              <a:gd name="connsiteY25" fmla="*/ 1763486 h 2598058"/>
              <a:gd name="connsiteX26" fmla="*/ 870857 w 2409372"/>
              <a:gd name="connsiteY26" fmla="*/ 1712686 h 2598058"/>
              <a:gd name="connsiteX27" fmla="*/ 878114 w 2409372"/>
              <a:gd name="connsiteY27" fmla="*/ 1690915 h 2598058"/>
              <a:gd name="connsiteX28" fmla="*/ 928914 w 2409372"/>
              <a:gd name="connsiteY28" fmla="*/ 1647372 h 2598058"/>
              <a:gd name="connsiteX29" fmla="*/ 943429 w 2409372"/>
              <a:gd name="connsiteY29" fmla="*/ 1632858 h 2598058"/>
              <a:gd name="connsiteX30" fmla="*/ 972457 w 2409372"/>
              <a:gd name="connsiteY30" fmla="*/ 1625600 h 2598058"/>
              <a:gd name="connsiteX31" fmla="*/ 1052286 w 2409372"/>
              <a:gd name="connsiteY31" fmla="*/ 1611086 h 2598058"/>
              <a:gd name="connsiteX32" fmla="*/ 1088572 w 2409372"/>
              <a:gd name="connsiteY32" fmla="*/ 1596572 h 2598058"/>
              <a:gd name="connsiteX33" fmla="*/ 1277257 w 2409372"/>
              <a:gd name="connsiteY33" fmla="*/ 1582058 h 2598058"/>
              <a:gd name="connsiteX34" fmla="*/ 1357086 w 2409372"/>
              <a:gd name="connsiteY34" fmla="*/ 1567543 h 2598058"/>
              <a:gd name="connsiteX35" fmla="*/ 1407886 w 2409372"/>
              <a:gd name="connsiteY35" fmla="*/ 1553029 h 2598058"/>
              <a:gd name="connsiteX36" fmla="*/ 1429657 w 2409372"/>
              <a:gd name="connsiteY36" fmla="*/ 1538515 h 2598058"/>
              <a:gd name="connsiteX37" fmla="*/ 1465943 w 2409372"/>
              <a:gd name="connsiteY37" fmla="*/ 1487715 h 2598058"/>
              <a:gd name="connsiteX38" fmla="*/ 1480457 w 2409372"/>
              <a:gd name="connsiteY38" fmla="*/ 1458686 h 2598058"/>
              <a:gd name="connsiteX39" fmla="*/ 1487714 w 2409372"/>
              <a:gd name="connsiteY39" fmla="*/ 1393372 h 2598058"/>
              <a:gd name="connsiteX40" fmla="*/ 1494972 w 2409372"/>
              <a:gd name="connsiteY40" fmla="*/ 1371600 h 2598058"/>
              <a:gd name="connsiteX41" fmla="*/ 1473200 w 2409372"/>
              <a:gd name="connsiteY41" fmla="*/ 1233715 h 2598058"/>
              <a:gd name="connsiteX42" fmla="*/ 1465943 w 2409372"/>
              <a:gd name="connsiteY42" fmla="*/ 1204686 h 2598058"/>
              <a:gd name="connsiteX43" fmla="*/ 1458686 w 2409372"/>
              <a:gd name="connsiteY43" fmla="*/ 1146629 h 2598058"/>
              <a:gd name="connsiteX44" fmla="*/ 1465943 w 2409372"/>
              <a:gd name="connsiteY44" fmla="*/ 1066800 h 2598058"/>
              <a:gd name="connsiteX45" fmla="*/ 1487714 w 2409372"/>
              <a:gd name="connsiteY45" fmla="*/ 1023258 h 2598058"/>
              <a:gd name="connsiteX46" fmla="*/ 1516743 w 2409372"/>
              <a:gd name="connsiteY46" fmla="*/ 979715 h 2598058"/>
              <a:gd name="connsiteX47" fmla="*/ 1531257 w 2409372"/>
              <a:gd name="connsiteY47" fmla="*/ 950686 h 2598058"/>
              <a:gd name="connsiteX48" fmla="*/ 1596572 w 2409372"/>
              <a:gd name="connsiteY48" fmla="*/ 899886 h 2598058"/>
              <a:gd name="connsiteX49" fmla="*/ 1618343 w 2409372"/>
              <a:gd name="connsiteY49" fmla="*/ 892629 h 2598058"/>
              <a:gd name="connsiteX50" fmla="*/ 1640114 w 2409372"/>
              <a:gd name="connsiteY50" fmla="*/ 878115 h 2598058"/>
              <a:gd name="connsiteX51" fmla="*/ 1669143 w 2409372"/>
              <a:gd name="connsiteY51" fmla="*/ 870858 h 2598058"/>
              <a:gd name="connsiteX52" fmla="*/ 1690914 w 2409372"/>
              <a:gd name="connsiteY52" fmla="*/ 863600 h 2598058"/>
              <a:gd name="connsiteX53" fmla="*/ 1719943 w 2409372"/>
              <a:gd name="connsiteY53" fmla="*/ 849086 h 2598058"/>
              <a:gd name="connsiteX54" fmla="*/ 1785257 w 2409372"/>
              <a:gd name="connsiteY54" fmla="*/ 827315 h 2598058"/>
              <a:gd name="connsiteX55" fmla="*/ 1828800 w 2409372"/>
              <a:gd name="connsiteY55" fmla="*/ 812800 h 2598058"/>
              <a:gd name="connsiteX56" fmla="*/ 1872343 w 2409372"/>
              <a:gd name="connsiteY56" fmla="*/ 798286 h 2598058"/>
              <a:gd name="connsiteX57" fmla="*/ 1952172 w 2409372"/>
              <a:gd name="connsiteY57" fmla="*/ 747486 h 2598058"/>
              <a:gd name="connsiteX58" fmla="*/ 1959429 w 2409372"/>
              <a:gd name="connsiteY58" fmla="*/ 718458 h 2598058"/>
              <a:gd name="connsiteX59" fmla="*/ 1973943 w 2409372"/>
              <a:gd name="connsiteY59" fmla="*/ 667658 h 2598058"/>
              <a:gd name="connsiteX60" fmla="*/ 1966686 w 2409372"/>
              <a:gd name="connsiteY60" fmla="*/ 580572 h 2598058"/>
              <a:gd name="connsiteX61" fmla="*/ 1959429 w 2409372"/>
              <a:gd name="connsiteY61" fmla="*/ 558800 h 2598058"/>
              <a:gd name="connsiteX62" fmla="*/ 1944914 w 2409372"/>
              <a:gd name="connsiteY62" fmla="*/ 544286 h 2598058"/>
              <a:gd name="connsiteX63" fmla="*/ 1930400 w 2409372"/>
              <a:gd name="connsiteY63" fmla="*/ 493486 h 2598058"/>
              <a:gd name="connsiteX64" fmla="*/ 1923143 w 2409372"/>
              <a:gd name="connsiteY64" fmla="*/ 471715 h 2598058"/>
              <a:gd name="connsiteX65" fmla="*/ 1930400 w 2409372"/>
              <a:gd name="connsiteY65" fmla="*/ 391886 h 2598058"/>
              <a:gd name="connsiteX66" fmla="*/ 1973943 w 2409372"/>
              <a:gd name="connsiteY66" fmla="*/ 333829 h 2598058"/>
              <a:gd name="connsiteX67" fmla="*/ 2017486 w 2409372"/>
              <a:gd name="connsiteY67" fmla="*/ 283029 h 2598058"/>
              <a:gd name="connsiteX68" fmla="*/ 2046514 w 2409372"/>
              <a:gd name="connsiteY68" fmla="*/ 268515 h 2598058"/>
              <a:gd name="connsiteX69" fmla="*/ 2184400 w 2409372"/>
              <a:gd name="connsiteY69" fmla="*/ 254000 h 2598058"/>
              <a:gd name="connsiteX70" fmla="*/ 2227943 w 2409372"/>
              <a:gd name="connsiteY70" fmla="*/ 224972 h 2598058"/>
              <a:gd name="connsiteX71" fmla="*/ 2249714 w 2409372"/>
              <a:gd name="connsiteY71" fmla="*/ 181429 h 2598058"/>
              <a:gd name="connsiteX72" fmla="*/ 2271486 w 2409372"/>
              <a:gd name="connsiteY72" fmla="*/ 174172 h 2598058"/>
              <a:gd name="connsiteX73" fmla="*/ 2307772 w 2409372"/>
              <a:gd name="connsiteY73" fmla="*/ 145143 h 2598058"/>
              <a:gd name="connsiteX74" fmla="*/ 2322286 w 2409372"/>
              <a:gd name="connsiteY74" fmla="*/ 94343 h 2598058"/>
              <a:gd name="connsiteX75" fmla="*/ 2336800 w 2409372"/>
              <a:gd name="connsiteY75" fmla="*/ 72572 h 2598058"/>
              <a:gd name="connsiteX76" fmla="*/ 2365829 w 2409372"/>
              <a:gd name="connsiteY76" fmla="*/ 50800 h 2598058"/>
              <a:gd name="connsiteX77" fmla="*/ 2380343 w 2409372"/>
              <a:gd name="connsiteY77" fmla="*/ 29029 h 2598058"/>
              <a:gd name="connsiteX78" fmla="*/ 2409372 w 2409372"/>
              <a:gd name="connsiteY78" fmla="*/ 0 h 25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409372" h="2598058">
                <a:moveTo>
                  <a:pt x="0" y="2598058"/>
                </a:moveTo>
                <a:cubicBezTo>
                  <a:pt x="2419" y="2564191"/>
                  <a:pt x="3879" y="2530242"/>
                  <a:pt x="7257" y="2496458"/>
                </a:cubicBezTo>
                <a:cubicBezTo>
                  <a:pt x="12295" y="2446079"/>
                  <a:pt x="11668" y="2466505"/>
                  <a:pt x="21772" y="2431143"/>
                </a:cubicBezTo>
                <a:cubicBezTo>
                  <a:pt x="24512" y="2421553"/>
                  <a:pt x="26289" y="2411705"/>
                  <a:pt x="29029" y="2402115"/>
                </a:cubicBezTo>
                <a:cubicBezTo>
                  <a:pt x="31131" y="2394759"/>
                  <a:pt x="34431" y="2387764"/>
                  <a:pt x="36286" y="2380343"/>
                </a:cubicBezTo>
                <a:cubicBezTo>
                  <a:pt x="39278" y="2368377"/>
                  <a:pt x="39999" y="2355872"/>
                  <a:pt x="43543" y="2344058"/>
                </a:cubicBezTo>
                <a:cubicBezTo>
                  <a:pt x="47286" y="2331580"/>
                  <a:pt x="51230" y="2318867"/>
                  <a:pt x="58057" y="2307772"/>
                </a:cubicBezTo>
                <a:cubicBezTo>
                  <a:pt x="70735" y="2287170"/>
                  <a:pt x="101600" y="2249715"/>
                  <a:pt x="101600" y="2249715"/>
                </a:cubicBezTo>
                <a:cubicBezTo>
                  <a:pt x="104019" y="2242458"/>
                  <a:pt x="105750" y="2234934"/>
                  <a:pt x="108857" y="2227943"/>
                </a:cubicBezTo>
                <a:cubicBezTo>
                  <a:pt x="115448" y="2213114"/>
                  <a:pt x="125083" y="2199651"/>
                  <a:pt x="130629" y="2184400"/>
                </a:cubicBezTo>
                <a:cubicBezTo>
                  <a:pt x="134844" y="2172808"/>
                  <a:pt x="134894" y="2160081"/>
                  <a:pt x="137886" y="2148115"/>
                </a:cubicBezTo>
                <a:cubicBezTo>
                  <a:pt x="139741" y="2140694"/>
                  <a:pt x="139169" y="2131122"/>
                  <a:pt x="145143" y="2126343"/>
                </a:cubicBezTo>
                <a:cubicBezTo>
                  <a:pt x="152931" y="2120112"/>
                  <a:pt x="164496" y="2121505"/>
                  <a:pt x="174172" y="2119086"/>
                </a:cubicBezTo>
                <a:cubicBezTo>
                  <a:pt x="181429" y="2114248"/>
                  <a:pt x="187973" y="2108114"/>
                  <a:pt x="195943" y="2104572"/>
                </a:cubicBezTo>
                <a:cubicBezTo>
                  <a:pt x="209924" y="2098358"/>
                  <a:pt x="239486" y="2090058"/>
                  <a:pt x="239486" y="2090058"/>
                </a:cubicBezTo>
                <a:cubicBezTo>
                  <a:pt x="302381" y="2092477"/>
                  <a:pt x="365379" y="2092985"/>
                  <a:pt x="428172" y="2097315"/>
                </a:cubicBezTo>
                <a:cubicBezTo>
                  <a:pt x="435803" y="2097841"/>
                  <a:pt x="442297" y="2104797"/>
                  <a:pt x="449943" y="2104572"/>
                </a:cubicBezTo>
                <a:cubicBezTo>
                  <a:pt x="525057" y="2102363"/>
                  <a:pt x="599924" y="2094896"/>
                  <a:pt x="674914" y="2090058"/>
                </a:cubicBezTo>
                <a:cubicBezTo>
                  <a:pt x="695468" y="2083206"/>
                  <a:pt x="701143" y="2083436"/>
                  <a:pt x="718457" y="2068286"/>
                </a:cubicBezTo>
                <a:cubicBezTo>
                  <a:pt x="731330" y="2057022"/>
                  <a:pt x="754743" y="2032000"/>
                  <a:pt x="754743" y="2032000"/>
                </a:cubicBezTo>
                <a:cubicBezTo>
                  <a:pt x="771759" y="1980953"/>
                  <a:pt x="749616" y="2043960"/>
                  <a:pt x="776514" y="1981200"/>
                </a:cubicBezTo>
                <a:cubicBezTo>
                  <a:pt x="792813" y="1943171"/>
                  <a:pt x="773985" y="1974277"/>
                  <a:pt x="791029" y="1923143"/>
                </a:cubicBezTo>
                <a:cubicBezTo>
                  <a:pt x="794450" y="1912880"/>
                  <a:pt x="800705" y="1903791"/>
                  <a:pt x="805543" y="1894115"/>
                </a:cubicBezTo>
                <a:cubicBezTo>
                  <a:pt x="807962" y="1884439"/>
                  <a:pt x="810060" y="1874676"/>
                  <a:pt x="812800" y="1865086"/>
                </a:cubicBezTo>
                <a:cubicBezTo>
                  <a:pt x="814901" y="1857731"/>
                  <a:pt x="818044" y="1850695"/>
                  <a:pt x="820057" y="1843315"/>
                </a:cubicBezTo>
                <a:cubicBezTo>
                  <a:pt x="822829" y="1833152"/>
                  <a:pt x="833479" y="1782970"/>
                  <a:pt x="841829" y="1763486"/>
                </a:cubicBezTo>
                <a:cubicBezTo>
                  <a:pt x="879991" y="1674439"/>
                  <a:pt x="834421" y="1785560"/>
                  <a:pt x="870857" y="1712686"/>
                </a:cubicBezTo>
                <a:cubicBezTo>
                  <a:pt x="874278" y="1705844"/>
                  <a:pt x="873871" y="1697280"/>
                  <a:pt x="878114" y="1690915"/>
                </a:cubicBezTo>
                <a:cubicBezTo>
                  <a:pt x="889645" y="1673619"/>
                  <a:pt x="913823" y="1659948"/>
                  <a:pt x="928914" y="1647372"/>
                </a:cubicBezTo>
                <a:cubicBezTo>
                  <a:pt x="934170" y="1642992"/>
                  <a:pt x="937309" y="1635918"/>
                  <a:pt x="943429" y="1632858"/>
                </a:cubicBezTo>
                <a:cubicBezTo>
                  <a:pt x="952350" y="1628397"/>
                  <a:pt x="962867" y="1628340"/>
                  <a:pt x="972457" y="1625600"/>
                </a:cubicBezTo>
                <a:cubicBezTo>
                  <a:pt x="1024656" y="1610685"/>
                  <a:pt x="956237" y="1623092"/>
                  <a:pt x="1052286" y="1611086"/>
                </a:cubicBezTo>
                <a:cubicBezTo>
                  <a:pt x="1064381" y="1606248"/>
                  <a:pt x="1075934" y="1599731"/>
                  <a:pt x="1088572" y="1596572"/>
                </a:cubicBezTo>
                <a:cubicBezTo>
                  <a:pt x="1132624" y="1585559"/>
                  <a:pt x="1263044" y="1582806"/>
                  <a:pt x="1277257" y="1582058"/>
                </a:cubicBezTo>
                <a:cubicBezTo>
                  <a:pt x="1303867" y="1577220"/>
                  <a:pt x="1330684" y="1573410"/>
                  <a:pt x="1357086" y="1567543"/>
                </a:cubicBezTo>
                <a:cubicBezTo>
                  <a:pt x="1374278" y="1563723"/>
                  <a:pt x="1391535" y="1559569"/>
                  <a:pt x="1407886" y="1553029"/>
                </a:cubicBezTo>
                <a:cubicBezTo>
                  <a:pt x="1415984" y="1549790"/>
                  <a:pt x="1422846" y="1543964"/>
                  <a:pt x="1429657" y="1538515"/>
                </a:cubicBezTo>
                <a:cubicBezTo>
                  <a:pt x="1447612" y="1524151"/>
                  <a:pt x="1454120" y="1508996"/>
                  <a:pt x="1465943" y="1487715"/>
                </a:cubicBezTo>
                <a:cubicBezTo>
                  <a:pt x="1471197" y="1478258"/>
                  <a:pt x="1475619" y="1468362"/>
                  <a:pt x="1480457" y="1458686"/>
                </a:cubicBezTo>
                <a:cubicBezTo>
                  <a:pt x="1482876" y="1436915"/>
                  <a:pt x="1484113" y="1414979"/>
                  <a:pt x="1487714" y="1393372"/>
                </a:cubicBezTo>
                <a:cubicBezTo>
                  <a:pt x="1488972" y="1385826"/>
                  <a:pt x="1495665" y="1379219"/>
                  <a:pt x="1494972" y="1371600"/>
                </a:cubicBezTo>
                <a:cubicBezTo>
                  <a:pt x="1490759" y="1325260"/>
                  <a:pt x="1484485" y="1278857"/>
                  <a:pt x="1473200" y="1233715"/>
                </a:cubicBezTo>
                <a:cubicBezTo>
                  <a:pt x="1470781" y="1224039"/>
                  <a:pt x="1467583" y="1214524"/>
                  <a:pt x="1465943" y="1204686"/>
                </a:cubicBezTo>
                <a:cubicBezTo>
                  <a:pt x="1462737" y="1185448"/>
                  <a:pt x="1461105" y="1165981"/>
                  <a:pt x="1458686" y="1146629"/>
                </a:cubicBezTo>
                <a:cubicBezTo>
                  <a:pt x="1461105" y="1120019"/>
                  <a:pt x="1462164" y="1093251"/>
                  <a:pt x="1465943" y="1066800"/>
                </a:cubicBezTo>
                <a:cubicBezTo>
                  <a:pt x="1469591" y="1041264"/>
                  <a:pt x="1476216" y="1046253"/>
                  <a:pt x="1487714" y="1023258"/>
                </a:cubicBezTo>
                <a:cubicBezTo>
                  <a:pt x="1508719" y="981248"/>
                  <a:pt x="1475474" y="1020984"/>
                  <a:pt x="1516743" y="979715"/>
                </a:cubicBezTo>
                <a:cubicBezTo>
                  <a:pt x="1521581" y="970039"/>
                  <a:pt x="1524969" y="959489"/>
                  <a:pt x="1531257" y="950686"/>
                </a:cubicBezTo>
                <a:cubicBezTo>
                  <a:pt x="1542997" y="934251"/>
                  <a:pt x="1582507" y="904574"/>
                  <a:pt x="1596572" y="899886"/>
                </a:cubicBezTo>
                <a:cubicBezTo>
                  <a:pt x="1603829" y="897467"/>
                  <a:pt x="1611501" y="896050"/>
                  <a:pt x="1618343" y="892629"/>
                </a:cubicBezTo>
                <a:cubicBezTo>
                  <a:pt x="1626144" y="888728"/>
                  <a:pt x="1632097" y="881551"/>
                  <a:pt x="1640114" y="878115"/>
                </a:cubicBezTo>
                <a:cubicBezTo>
                  <a:pt x="1649282" y="874186"/>
                  <a:pt x="1659553" y="873598"/>
                  <a:pt x="1669143" y="870858"/>
                </a:cubicBezTo>
                <a:cubicBezTo>
                  <a:pt x="1676498" y="868756"/>
                  <a:pt x="1683883" y="866613"/>
                  <a:pt x="1690914" y="863600"/>
                </a:cubicBezTo>
                <a:cubicBezTo>
                  <a:pt x="1700858" y="859338"/>
                  <a:pt x="1709846" y="852970"/>
                  <a:pt x="1719943" y="849086"/>
                </a:cubicBezTo>
                <a:cubicBezTo>
                  <a:pt x="1741362" y="840848"/>
                  <a:pt x="1763486" y="834572"/>
                  <a:pt x="1785257" y="827315"/>
                </a:cubicBezTo>
                <a:lnTo>
                  <a:pt x="1828800" y="812800"/>
                </a:lnTo>
                <a:cubicBezTo>
                  <a:pt x="1843314" y="807962"/>
                  <a:pt x="1859435" y="806500"/>
                  <a:pt x="1872343" y="798286"/>
                </a:cubicBezTo>
                <a:lnTo>
                  <a:pt x="1952172" y="747486"/>
                </a:lnTo>
                <a:cubicBezTo>
                  <a:pt x="1954591" y="737810"/>
                  <a:pt x="1956689" y="728048"/>
                  <a:pt x="1959429" y="718458"/>
                </a:cubicBezTo>
                <a:cubicBezTo>
                  <a:pt x="1980251" y="645581"/>
                  <a:pt x="1951257" y="758402"/>
                  <a:pt x="1973943" y="667658"/>
                </a:cubicBezTo>
                <a:cubicBezTo>
                  <a:pt x="1971524" y="638629"/>
                  <a:pt x="1970536" y="609446"/>
                  <a:pt x="1966686" y="580572"/>
                </a:cubicBezTo>
                <a:cubicBezTo>
                  <a:pt x="1965675" y="572989"/>
                  <a:pt x="1963365" y="565360"/>
                  <a:pt x="1959429" y="558800"/>
                </a:cubicBezTo>
                <a:cubicBezTo>
                  <a:pt x="1955909" y="552933"/>
                  <a:pt x="1949752" y="549124"/>
                  <a:pt x="1944914" y="544286"/>
                </a:cubicBezTo>
                <a:cubicBezTo>
                  <a:pt x="1927514" y="492087"/>
                  <a:pt x="1948624" y="557273"/>
                  <a:pt x="1930400" y="493486"/>
                </a:cubicBezTo>
                <a:cubicBezTo>
                  <a:pt x="1928299" y="486131"/>
                  <a:pt x="1925562" y="478972"/>
                  <a:pt x="1923143" y="471715"/>
                </a:cubicBezTo>
                <a:cubicBezTo>
                  <a:pt x="1925562" y="445105"/>
                  <a:pt x="1921163" y="416958"/>
                  <a:pt x="1930400" y="391886"/>
                </a:cubicBezTo>
                <a:cubicBezTo>
                  <a:pt x="1938763" y="369187"/>
                  <a:pt x="1959429" y="353181"/>
                  <a:pt x="1973943" y="333829"/>
                </a:cubicBezTo>
                <a:cubicBezTo>
                  <a:pt x="1985381" y="318578"/>
                  <a:pt x="2001154" y="294695"/>
                  <a:pt x="2017486" y="283029"/>
                </a:cubicBezTo>
                <a:cubicBezTo>
                  <a:pt x="2026289" y="276741"/>
                  <a:pt x="2035856" y="270369"/>
                  <a:pt x="2046514" y="268515"/>
                </a:cubicBezTo>
                <a:cubicBezTo>
                  <a:pt x="2092046" y="260596"/>
                  <a:pt x="2184400" y="254000"/>
                  <a:pt x="2184400" y="254000"/>
                </a:cubicBezTo>
                <a:cubicBezTo>
                  <a:pt x="2207225" y="246392"/>
                  <a:pt x="2212412" y="248269"/>
                  <a:pt x="2227943" y="224972"/>
                </a:cubicBezTo>
                <a:cubicBezTo>
                  <a:pt x="2242967" y="202435"/>
                  <a:pt x="2225245" y="201003"/>
                  <a:pt x="2249714" y="181429"/>
                </a:cubicBezTo>
                <a:cubicBezTo>
                  <a:pt x="2255688" y="176650"/>
                  <a:pt x="2264229" y="176591"/>
                  <a:pt x="2271486" y="174172"/>
                </a:cubicBezTo>
                <a:cubicBezTo>
                  <a:pt x="2281375" y="167579"/>
                  <a:pt x="2300878" y="156633"/>
                  <a:pt x="2307772" y="145143"/>
                </a:cubicBezTo>
                <a:cubicBezTo>
                  <a:pt x="2314833" y="133375"/>
                  <a:pt x="2317542" y="105413"/>
                  <a:pt x="2322286" y="94343"/>
                </a:cubicBezTo>
                <a:cubicBezTo>
                  <a:pt x="2325722" y="86326"/>
                  <a:pt x="2330633" y="78739"/>
                  <a:pt x="2336800" y="72572"/>
                </a:cubicBezTo>
                <a:cubicBezTo>
                  <a:pt x="2345353" y="64019"/>
                  <a:pt x="2357276" y="59353"/>
                  <a:pt x="2365829" y="50800"/>
                </a:cubicBezTo>
                <a:cubicBezTo>
                  <a:pt x="2371996" y="44633"/>
                  <a:pt x="2374176" y="35196"/>
                  <a:pt x="2380343" y="29029"/>
                </a:cubicBezTo>
                <a:cubicBezTo>
                  <a:pt x="2415374" y="-6002"/>
                  <a:pt x="2392781" y="33180"/>
                  <a:pt x="24093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Полилиния 1024"/>
          <p:cNvSpPr/>
          <p:nvPr/>
        </p:nvSpPr>
        <p:spPr>
          <a:xfrm>
            <a:off x="711200" y="2111829"/>
            <a:ext cx="2489219" cy="2910114"/>
          </a:xfrm>
          <a:custGeom>
            <a:avLst/>
            <a:gdLst>
              <a:gd name="connsiteX0" fmla="*/ 0 w 2489219"/>
              <a:gd name="connsiteY0" fmla="*/ 2910114 h 2910114"/>
              <a:gd name="connsiteX1" fmla="*/ 36286 w 2489219"/>
              <a:gd name="connsiteY1" fmla="*/ 2844800 h 2910114"/>
              <a:gd name="connsiteX2" fmla="*/ 50800 w 2489219"/>
              <a:gd name="connsiteY2" fmla="*/ 2830285 h 2910114"/>
              <a:gd name="connsiteX3" fmla="*/ 65314 w 2489219"/>
              <a:gd name="connsiteY3" fmla="*/ 2808514 h 2910114"/>
              <a:gd name="connsiteX4" fmla="*/ 101600 w 2489219"/>
              <a:gd name="connsiteY4" fmla="*/ 2779485 h 2910114"/>
              <a:gd name="connsiteX5" fmla="*/ 130629 w 2489219"/>
              <a:gd name="connsiteY5" fmla="*/ 2743200 h 2910114"/>
              <a:gd name="connsiteX6" fmla="*/ 152400 w 2489219"/>
              <a:gd name="connsiteY6" fmla="*/ 2735942 h 2910114"/>
              <a:gd name="connsiteX7" fmla="*/ 174171 w 2489219"/>
              <a:gd name="connsiteY7" fmla="*/ 2721428 h 2910114"/>
              <a:gd name="connsiteX8" fmla="*/ 203200 w 2489219"/>
              <a:gd name="connsiteY8" fmla="*/ 2714171 h 2910114"/>
              <a:gd name="connsiteX9" fmla="*/ 370114 w 2489219"/>
              <a:gd name="connsiteY9" fmla="*/ 2699657 h 2910114"/>
              <a:gd name="connsiteX10" fmla="*/ 428171 w 2489219"/>
              <a:gd name="connsiteY10" fmla="*/ 2685142 h 2910114"/>
              <a:gd name="connsiteX11" fmla="*/ 457200 w 2489219"/>
              <a:gd name="connsiteY11" fmla="*/ 2670628 h 2910114"/>
              <a:gd name="connsiteX12" fmla="*/ 500743 w 2489219"/>
              <a:gd name="connsiteY12" fmla="*/ 2656114 h 2910114"/>
              <a:gd name="connsiteX13" fmla="*/ 529771 w 2489219"/>
              <a:gd name="connsiteY13" fmla="*/ 2605314 h 2910114"/>
              <a:gd name="connsiteX14" fmla="*/ 537029 w 2489219"/>
              <a:gd name="connsiteY14" fmla="*/ 2583542 h 2910114"/>
              <a:gd name="connsiteX15" fmla="*/ 566057 w 2489219"/>
              <a:gd name="connsiteY15" fmla="*/ 2540000 h 2910114"/>
              <a:gd name="connsiteX16" fmla="*/ 580571 w 2489219"/>
              <a:gd name="connsiteY16" fmla="*/ 2525485 h 2910114"/>
              <a:gd name="connsiteX17" fmla="*/ 595086 w 2489219"/>
              <a:gd name="connsiteY17" fmla="*/ 2496457 h 2910114"/>
              <a:gd name="connsiteX18" fmla="*/ 609600 w 2489219"/>
              <a:gd name="connsiteY18" fmla="*/ 2474685 h 2910114"/>
              <a:gd name="connsiteX19" fmla="*/ 616857 w 2489219"/>
              <a:gd name="connsiteY19" fmla="*/ 2452914 h 2910114"/>
              <a:gd name="connsiteX20" fmla="*/ 645886 w 2489219"/>
              <a:gd name="connsiteY20" fmla="*/ 2416628 h 2910114"/>
              <a:gd name="connsiteX21" fmla="*/ 653143 w 2489219"/>
              <a:gd name="connsiteY21" fmla="*/ 2394857 h 2910114"/>
              <a:gd name="connsiteX22" fmla="*/ 689429 w 2489219"/>
              <a:gd name="connsiteY22" fmla="*/ 2365828 h 2910114"/>
              <a:gd name="connsiteX23" fmla="*/ 711200 w 2489219"/>
              <a:gd name="connsiteY23" fmla="*/ 2358571 h 2910114"/>
              <a:gd name="connsiteX24" fmla="*/ 762000 w 2489219"/>
              <a:gd name="connsiteY24" fmla="*/ 2329542 h 2910114"/>
              <a:gd name="connsiteX25" fmla="*/ 783771 w 2489219"/>
              <a:gd name="connsiteY25" fmla="*/ 2322285 h 2910114"/>
              <a:gd name="connsiteX26" fmla="*/ 899886 w 2489219"/>
              <a:gd name="connsiteY26" fmla="*/ 2300514 h 2910114"/>
              <a:gd name="connsiteX27" fmla="*/ 943429 w 2489219"/>
              <a:gd name="connsiteY27" fmla="*/ 2293257 h 2910114"/>
              <a:gd name="connsiteX28" fmla="*/ 986971 w 2489219"/>
              <a:gd name="connsiteY28" fmla="*/ 2286000 h 2910114"/>
              <a:gd name="connsiteX29" fmla="*/ 1030514 w 2489219"/>
              <a:gd name="connsiteY29" fmla="*/ 2271485 h 2910114"/>
              <a:gd name="connsiteX30" fmla="*/ 1066800 w 2489219"/>
              <a:gd name="connsiteY30" fmla="*/ 2264228 h 2910114"/>
              <a:gd name="connsiteX31" fmla="*/ 1103086 w 2489219"/>
              <a:gd name="connsiteY31" fmla="*/ 2249714 h 2910114"/>
              <a:gd name="connsiteX32" fmla="*/ 1110343 w 2489219"/>
              <a:gd name="connsiteY32" fmla="*/ 2162628 h 2910114"/>
              <a:gd name="connsiteX33" fmla="*/ 1117600 w 2489219"/>
              <a:gd name="connsiteY33" fmla="*/ 1988457 h 2910114"/>
              <a:gd name="connsiteX34" fmla="*/ 1132114 w 2489219"/>
              <a:gd name="connsiteY34" fmla="*/ 1973942 h 2910114"/>
              <a:gd name="connsiteX35" fmla="*/ 1211943 w 2489219"/>
              <a:gd name="connsiteY35" fmla="*/ 1937657 h 2910114"/>
              <a:gd name="connsiteX36" fmla="*/ 1240971 w 2489219"/>
              <a:gd name="connsiteY36" fmla="*/ 1930400 h 2910114"/>
              <a:gd name="connsiteX37" fmla="*/ 1371600 w 2489219"/>
              <a:gd name="connsiteY37" fmla="*/ 1923142 h 2910114"/>
              <a:gd name="connsiteX38" fmla="*/ 1444171 w 2489219"/>
              <a:gd name="connsiteY38" fmla="*/ 1901371 h 2910114"/>
              <a:gd name="connsiteX39" fmla="*/ 1494971 w 2489219"/>
              <a:gd name="connsiteY39" fmla="*/ 1879600 h 2910114"/>
              <a:gd name="connsiteX40" fmla="*/ 1509486 w 2489219"/>
              <a:gd name="connsiteY40" fmla="*/ 1865085 h 2910114"/>
              <a:gd name="connsiteX41" fmla="*/ 1516743 w 2489219"/>
              <a:gd name="connsiteY41" fmla="*/ 1828800 h 2910114"/>
              <a:gd name="connsiteX42" fmla="*/ 1524000 w 2489219"/>
              <a:gd name="connsiteY42" fmla="*/ 1799771 h 2910114"/>
              <a:gd name="connsiteX43" fmla="*/ 1538514 w 2489219"/>
              <a:gd name="connsiteY43" fmla="*/ 1778000 h 2910114"/>
              <a:gd name="connsiteX44" fmla="*/ 1538514 w 2489219"/>
              <a:gd name="connsiteY44" fmla="*/ 1553028 h 2910114"/>
              <a:gd name="connsiteX45" fmla="*/ 1545771 w 2489219"/>
              <a:gd name="connsiteY45" fmla="*/ 1524000 h 2910114"/>
              <a:gd name="connsiteX46" fmla="*/ 1560286 w 2489219"/>
              <a:gd name="connsiteY46" fmla="*/ 1502228 h 2910114"/>
              <a:gd name="connsiteX47" fmla="*/ 1567543 w 2489219"/>
              <a:gd name="connsiteY47" fmla="*/ 1480457 h 2910114"/>
              <a:gd name="connsiteX48" fmla="*/ 1611086 w 2489219"/>
              <a:gd name="connsiteY48" fmla="*/ 1444171 h 2910114"/>
              <a:gd name="connsiteX49" fmla="*/ 1632857 w 2489219"/>
              <a:gd name="connsiteY49" fmla="*/ 1422400 h 2910114"/>
              <a:gd name="connsiteX50" fmla="*/ 1676400 w 2489219"/>
              <a:gd name="connsiteY50" fmla="*/ 1407885 h 2910114"/>
              <a:gd name="connsiteX51" fmla="*/ 1712686 w 2489219"/>
              <a:gd name="connsiteY51" fmla="*/ 1393371 h 2910114"/>
              <a:gd name="connsiteX52" fmla="*/ 1734457 w 2489219"/>
              <a:gd name="connsiteY52" fmla="*/ 1386114 h 2910114"/>
              <a:gd name="connsiteX53" fmla="*/ 1778000 w 2489219"/>
              <a:gd name="connsiteY53" fmla="*/ 1357085 h 2910114"/>
              <a:gd name="connsiteX54" fmla="*/ 1828800 w 2489219"/>
              <a:gd name="connsiteY54" fmla="*/ 1342571 h 2910114"/>
              <a:gd name="connsiteX55" fmla="*/ 1843314 w 2489219"/>
              <a:gd name="connsiteY55" fmla="*/ 1320800 h 2910114"/>
              <a:gd name="connsiteX56" fmla="*/ 1865086 w 2489219"/>
              <a:gd name="connsiteY56" fmla="*/ 1306285 h 2910114"/>
              <a:gd name="connsiteX57" fmla="*/ 1872343 w 2489219"/>
              <a:gd name="connsiteY57" fmla="*/ 1284514 h 2910114"/>
              <a:gd name="connsiteX58" fmla="*/ 1886857 w 2489219"/>
              <a:gd name="connsiteY58" fmla="*/ 1262742 h 2910114"/>
              <a:gd name="connsiteX59" fmla="*/ 1886857 w 2489219"/>
              <a:gd name="connsiteY59" fmla="*/ 1030514 h 2910114"/>
              <a:gd name="connsiteX60" fmla="*/ 1894114 w 2489219"/>
              <a:gd name="connsiteY60" fmla="*/ 1001485 h 2910114"/>
              <a:gd name="connsiteX61" fmla="*/ 1966686 w 2489219"/>
              <a:gd name="connsiteY61" fmla="*/ 957942 h 2910114"/>
              <a:gd name="connsiteX62" fmla="*/ 1995714 w 2489219"/>
              <a:gd name="connsiteY62" fmla="*/ 936171 h 2910114"/>
              <a:gd name="connsiteX63" fmla="*/ 2002971 w 2489219"/>
              <a:gd name="connsiteY63" fmla="*/ 914400 h 2910114"/>
              <a:gd name="connsiteX64" fmla="*/ 2039257 w 2489219"/>
              <a:gd name="connsiteY64" fmla="*/ 885371 h 2910114"/>
              <a:gd name="connsiteX65" fmla="*/ 2046514 w 2489219"/>
              <a:gd name="connsiteY65" fmla="*/ 863600 h 2910114"/>
              <a:gd name="connsiteX66" fmla="*/ 2082800 w 2489219"/>
              <a:gd name="connsiteY66" fmla="*/ 827314 h 2910114"/>
              <a:gd name="connsiteX67" fmla="*/ 2097314 w 2489219"/>
              <a:gd name="connsiteY67" fmla="*/ 805542 h 2910114"/>
              <a:gd name="connsiteX68" fmla="*/ 2104571 w 2489219"/>
              <a:gd name="connsiteY68" fmla="*/ 740228 h 2910114"/>
              <a:gd name="connsiteX69" fmla="*/ 2119086 w 2489219"/>
              <a:gd name="connsiteY69" fmla="*/ 696685 h 2910114"/>
              <a:gd name="connsiteX70" fmla="*/ 2126343 w 2489219"/>
              <a:gd name="connsiteY70" fmla="*/ 674914 h 2910114"/>
              <a:gd name="connsiteX71" fmla="*/ 2133600 w 2489219"/>
              <a:gd name="connsiteY71" fmla="*/ 558800 h 2910114"/>
              <a:gd name="connsiteX72" fmla="*/ 2148114 w 2489219"/>
              <a:gd name="connsiteY72" fmla="*/ 544285 h 2910114"/>
              <a:gd name="connsiteX73" fmla="*/ 2162629 w 2489219"/>
              <a:gd name="connsiteY73" fmla="*/ 500742 h 2910114"/>
              <a:gd name="connsiteX74" fmla="*/ 2169886 w 2489219"/>
              <a:gd name="connsiteY74" fmla="*/ 478971 h 2910114"/>
              <a:gd name="connsiteX75" fmla="*/ 2191657 w 2489219"/>
              <a:gd name="connsiteY75" fmla="*/ 464457 h 2910114"/>
              <a:gd name="connsiteX76" fmla="*/ 2213429 w 2489219"/>
              <a:gd name="connsiteY76" fmla="*/ 457200 h 2910114"/>
              <a:gd name="connsiteX77" fmla="*/ 2220686 w 2489219"/>
              <a:gd name="connsiteY77" fmla="*/ 435428 h 2910114"/>
              <a:gd name="connsiteX78" fmla="*/ 2264229 w 2489219"/>
              <a:gd name="connsiteY78" fmla="*/ 420914 h 2910114"/>
              <a:gd name="connsiteX79" fmla="*/ 2293257 w 2489219"/>
              <a:gd name="connsiteY79" fmla="*/ 377371 h 2910114"/>
              <a:gd name="connsiteX80" fmla="*/ 2307771 w 2489219"/>
              <a:gd name="connsiteY80" fmla="*/ 355600 h 2910114"/>
              <a:gd name="connsiteX81" fmla="*/ 2322286 w 2489219"/>
              <a:gd name="connsiteY81" fmla="*/ 341085 h 2910114"/>
              <a:gd name="connsiteX82" fmla="*/ 2315029 w 2489219"/>
              <a:gd name="connsiteY82" fmla="*/ 195942 h 2910114"/>
              <a:gd name="connsiteX83" fmla="*/ 2307771 w 2489219"/>
              <a:gd name="connsiteY83" fmla="*/ 174171 h 2910114"/>
              <a:gd name="connsiteX84" fmla="*/ 2329543 w 2489219"/>
              <a:gd name="connsiteY84" fmla="*/ 123371 h 2910114"/>
              <a:gd name="connsiteX85" fmla="*/ 2351314 w 2489219"/>
              <a:gd name="connsiteY85" fmla="*/ 101600 h 2910114"/>
              <a:gd name="connsiteX86" fmla="*/ 2373086 w 2489219"/>
              <a:gd name="connsiteY86" fmla="*/ 94342 h 2910114"/>
              <a:gd name="connsiteX87" fmla="*/ 2380343 w 2489219"/>
              <a:gd name="connsiteY87" fmla="*/ 72571 h 2910114"/>
              <a:gd name="connsiteX88" fmla="*/ 2445657 w 2489219"/>
              <a:gd name="connsiteY88" fmla="*/ 21771 h 2910114"/>
              <a:gd name="connsiteX89" fmla="*/ 2489200 w 2489219"/>
              <a:gd name="connsiteY89" fmla="*/ 0 h 291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489219" h="2910114">
                <a:moveTo>
                  <a:pt x="0" y="2910114"/>
                </a:moveTo>
                <a:cubicBezTo>
                  <a:pt x="11094" y="2887926"/>
                  <a:pt x="20605" y="2864402"/>
                  <a:pt x="36286" y="2844800"/>
                </a:cubicBezTo>
                <a:cubicBezTo>
                  <a:pt x="40560" y="2839457"/>
                  <a:pt x="46526" y="2835628"/>
                  <a:pt x="50800" y="2830285"/>
                </a:cubicBezTo>
                <a:cubicBezTo>
                  <a:pt x="56248" y="2823474"/>
                  <a:pt x="59865" y="2815325"/>
                  <a:pt x="65314" y="2808514"/>
                </a:cubicBezTo>
                <a:cubicBezTo>
                  <a:pt x="77130" y="2793744"/>
                  <a:pt x="85438" y="2790260"/>
                  <a:pt x="101600" y="2779485"/>
                </a:cubicBezTo>
                <a:cubicBezTo>
                  <a:pt x="108194" y="2769594"/>
                  <a:pt x="119137" y="2750095"/>
                  <a:pt x="130629" y="2743200"/>
                </a:cubicBezTo>
                <a:cubicBezTo>
                  <a:pt x="137188" y="2739264"/>
                  <a:pt x="145558" y="2739363"/>
                  <a:pt x="152400" y="2735942"/>
                </a:cubicBezTo>
                <a:cubicBezTo>
                  <a:pt x="160201" y="2732041"/>
                  <a:pt x="166154" y="2724864"/>
                  <a:pt x="174171" y="2721428"/>
                </a:cubicBezTo>
                <a:cubicBezTo>
                  <a:pt x="183339" y="2717499"/>
                  <a:pt x="193463" y="2716335"/>
                  <a:pt x="203200" y="2714171"/>
                </a:cubicBezTo>
                <a:cubicBezTo>
                  <a:pt x="271709" y="2698947"/>
                  <a:pt x="264433" y="2705528"/>
                  <a:pt x="370114" y="2699657"/>
                </a:cubicBezTo>
                <a:cubicBezTo>
                  <a:pt x="391422" y="2695396"/>
                  <a:pt x="408639" y="2693513"/>
                  <a:pt x="428171" y="2685142"/>
                </a:cubicBezTo>
                <a:cubicBezTo>
                  <a:pt x="438115" y="2680880"/>
                  <a:pt x="447155" y="2674646"/>
                  <a:pt x="457200" y="2670628"/>
                </a:cubicBezTo>
                <a:cubicBezTo>
                  <a:pt x="471405" y="2664946"/>
                  <a:pt x="500743" y="2656114"/>
                  <a:pt x="500743" y="2656114"/>
                </a:cubicBezTo>
                <a:cubicBezTo>
                  <a:pt x="515319" y="2634249"/>
                  <a:pt x="518722" y="2631094"/>
                  <a:pt x="529771" y="2605314"/>
                </a:cubicBezTo>
                <a:cubicBezTo>
                  <a:pt x="532785" y="2598283"/>
                  <a:pt x="533314" y="2590229"/>
                  <a:pt x="537029" y="2583542"/>
                </a:cubicBezTo>
                <a:cubicBezTo>
                  <a:pt x="545500" y="2568294"/>
                  <a:pt x="553723" y="2552335"/>
                  <a:pt x="566057" y="2540000"/>
                </a:cubicBezTo>
                <a:cubicBezTo>
                  <a:pt x="570895" y="2535162"/>
                  <a:pt x="576776" y="2531178"/>
                  <a:pt x="580571" y="2525485"/>
                </a:cubicBezTo>
                <a:cubicBezTo>
                  <a:pt x="586572" y="2516484"/>
                  <a:pt x="589719" y="2505850"/>
                  <a:pt x="595086" y="2496457"/>
                </a:cubicBezTo>
                <a:cubicBezTo>
                  <a:pt x="599413" y="2488884"/>
                  <a:pt x="605699" y="2482486"/>
                  <a:pt x="609600" y="2474685"/>
                </a:cubicBezTo>
                <a:cubicBezTo>
                  <a:pt x="613021" y="2467843"/>
                  <a:pt x="613436" y="2459756"/>
                  <a:pt x="616857" y="2452914"/>
                </a:cubicBezTo>
                <a:cubicBezTo>
                  <a:pt x="626013" y="2434601"/>
                  <a:pt x="632384" y="2430129"/>
                  <a:pt x="645886" y="2416628"/>
                </a:cubicBezTo>
                <a:cubicBezTo>
                  <a:pt x="648305" y="2409371"/>
                  <a:pt x="649207" y="2401416"/>
                  <a:pt x="653143" y="2394857"/>
                </a:cubicBezTo>
                <a:cubicBezTo>
                  <a:pt x="658930" y="2385212"/>
                  <a:pt x="680950" y="2370067"/>
                  <a:pt x="689429" y="2365828"/>
                </a:cubicBezTo>
                <a:cubicBezTo>
                  <a:pt x="696271" y="2362407"/>
                  <a:pt x="704169" y="2361584"/>
                  <a:pt x="711200" y="2358571"/>
                </a:cubicBezTo>
                <a:cubicBezTo>
                  <a:pt x="800254" y="2320406"/>
                  <a:pt x="689124" y="2365982"/>
                  <a:pt x="762000" y="2329542"/>
                </a:cubicBezTo>
                <a:cubicBezTo>
                  <a:pt x="768842" y="2326121"/>
                  <a:pt x="776416" y="2324386"/>
                  <a:pt x="783771" y="2322285"/>
                </a:cubicBezTo>
                <a:cubicBezTo>
                  <a:pt x="824075" y="2310770"/>
                  <a:pt x="853934" y="2308173"/>
                  <a:pt x="899886" y="2300514"/>
                </a:cubicBezTo>
                <a:lnTo>
                  <a:pt x="943429" y="2293257"/>
                </a:lnTo>
                <a:lnTo>
                  <a:pt x="986971" y="2286000"/>
                </a:lnTo>
                <a:cubicBezTo>
                  <a:pt x="1001485" y="2281162"/>
                  <a:pt x="1015754" y="2275511"/>
                  <a:pt x="1030514" y="2271485"/>
                </a:cubicBezTo>
                <a:cubicBezTo>
                  <a:pt x="1042414" y="2268239"/>
                  <a:pt x="1054985" y="2267772"/>
                  <a:pt x="1066800" y="2264228"/>
                </a:cubicBezTo>
                <a:cubicBezTo>
                  <a:pt x="1079278" y="2260485"/>
                  <a:pt x="1090991" y="2254552"/>
                  <a:pt x="1103086" y="2249714"/>
                </a:cubicBezTo>
                <a:cubicBezTo>
                  <a:pt x="1105505" y="2220685"/>
                  <a:pt x="1108727" y="2191712"/>
                  <a:pt x="1110343" y="2162628"/>
                </a:cubicBezTo>
                <a:cubicBezTo>
                  <a:pt x="1113566" y="2104610"/>
                  <a:pt x="1110940" y="2046181"/>
                  <a:pt x="1117600" y="1988457"/>
                </a:cubicBezTo>
                <a:cubicBezTo>
                  <a:pt x="1118384" y="1981660"/>
                  <a:pt x="1126247" y="1977462"/>
                  <a:pt x="1132114" y="1973942"/>
                </a:cubicBezTo>
                <a:cubicBezTo>
                  <a:pt x="1158239" y="1958267"/>
                  <a:pt x="1183354" y="1945825"/>
                  <a:pt x="1211943" y="1937657"/>
                </a:cubicBezTo>
                <a:cubicBezTo>
                  <a:pt x="1221533" y="1934917"/>
                  <a:pt x="1231038" y="1931303"/>
                  <a:pt x="1240971" y="1930400"/>
                </a:cubicBezTo>
                <a:cubicBezTo>
                  <a:pt x="1284402" y="1926452"/>
                  <a:pt x="1328057" y="1925561"/>
                  <a:pt x="1371600" y="1923142"/>
                </a:cubicBezTo>
                <a:cubicBezTo>
                  <a:pt x="1392436" y="1917933"/>
                  <a:pt x="1426500" y="1910206"/>
                  <a:pt x="1444171" y="1901371"/>
                </a:cubicBezTo>
                <a:cubicBezTo>
                  <a:pt x="1480042" y="1883436"/>
                  <a:pt x="1462937" y="1890278"/>
                  <a:pt x="1494971" y="1879600"/>
                </a:cubicBezTo>
                <a:cubicBezTo>
                  <a:pt x="1499809" y="1874762"/>
                  <a:pt x="1506791" y="1871374"/>
                  <a:pt x="1509486" y="1865085"/>
                </a:cubicBezTo>
                <a:cubicBezTo>
                  <a:pt x="1514345" y="1853748"/>
                  <a:pt x="1514067" y="1840841"/>
                  <a:pt x="1516743" y="1828800"/>
                </a:cubicBezTo>
                <a:cubicBezTo>
                  <a:pt x="1518907" y="1819063"/>
                  <a:pt x="1520071" y="1808939"/>
                  <a:pt x="1524000" y="1799771"/>
                </a:cubicBezTo>
                <a:cubicBezTo>
                  <a:pt x="1527436" y="1791754"/>
                  <a:pt x="1533676" y="1785257"/>
                  <a:pt x="1538514" y="1778000"/>
                </a:cubicBezTo>
                <a:cubicBezTo>
                  <a:pt x="1533199" y="1655760"/>
                  <a:pt x="1523373" y="1643877"/>
                  <a:pt x="1538514" y="1553028"/>
                </a:cubicBezTo>
                <a:cubicBezTo>
                  <a:pt x="1540154" y="1543190"/>
                  <a:pt x="1541842" y="1533167"/>
                  <a:pt x="1545771" y="1524000"/>
                </a:cubicBezTo>
                <a:cubicBezTo>
                  <a:pt x="1549207" y="1515983"/>
                  <a:pt x="1555448" y="1509485"/>
                  <a:pt x="1560286" y="1502228"/>
                </a:cubicBezTo>
                <a:cubicBezTo>
                  <a:pt x="1562705" y="1494971"/>
                  <a:pt x="1563607" y="1487016"/>
                  <a:pt x="1567543" y="1480457"/>
                </a:cubicBezTo>
                <a:cubicBezTo>
                  <a:pt x="1574199" y="1469363"/>
                  <a:pt x="1605593" y="1448880"/>
                  <a:pt x="1611086" y="1444171"/>
                </a:cubicBezTo>
                <a:cubicBezTo>
                  <a:pt x="1618878" y="1437492"/>
                  <a:pt x="1623886" y="1427384"/>
                  <a:pt x="1632857" y="1422400"/>
                </a:cubicBezTo>
                <a:cubicBezTo>
                  <a:pt x="1646231" y="1414970"/>
                  <a:pt x="1662195" y="1413567"/>
                  <a:pt x="1676400" y="1407885"/>
                </a:cubicBezTo>
                <a:cubicBezTo>
                  <a:pt x="1688495" y="1403047"/>
                  <a:pt x="1700488" y="1397945"/>
                  <a:pt x="1712686" y="1393371"/>
                </a:cubicBezTo>
                <a:cubicBezTo>
                  <a:pt x="1719849" y="1390685"/>
                  <a:pt x="1727770" y="1389829"/>
                  <a:pt x="1734457" y="1386114"/>
                </a:cubicBezTo>
                <a:cubicBezTo>
                  <a:pt x="1749706" y="1377642"/>
                  <a:pt x="1761451" y="1362601"/>
                  <a:pt x="1778000" y="1357085"/>
                </a:cubicBezTo>
                <a:cubicBezTo>
                  <a:pt x="1809233" y="1346674"/>
                  <a:pt x="1792350" y="1351683"/>
                  <a:pt x="1828800" y="1342571"/>
                </a:cubicBezTo>
                <a:cubicBezTo>
                  <a:pt x="1833638" y="1335314"/>
                  <a:pt x="1837147" y="1326967"/>
                  <a:pt x="1843314" y="1320800"/>
                </a:cubicBezTo>
                <a:cubicBezTo>
                  <a:pt x="1849482" y="1314632"/>
                  <a:pt x="1859637" y="1313096"/>
                  <a:pt x="1865086" y="1306285"/>
                </a:cubicBezTo>
                <a:cubicBezTo>
                  <a:pt x="1869865" y="1300312"/>
                  <a:pt x="1868922" y="1291356"/>
                  <a:pt x="1872343" y="1284514"/>
                </a:cubicBezTo>
                <a:cubicBezTo>
                  <a:pt x="1876244" y="1276713"/>
                  <a:pt x="1882019" y="1269999"/>
                  <a:pt x="1886857" y="1262742"/>
                </a:cubicBezTo>
                <a:cubicBezTo>
                  <a:pt x="1880518" y="1142300"/>
                  <a:pt x="1874305" y="1137209"/>
                  <a:pt x="1886857" y="1030514"/>
                </a:cubicBezTo>
                <a:cubicBezTo>
                  <a:pt x="1888022" y="1020608"/>
                  <a:pt x="1887546" y="1008991"/>
                  <a:pt x="1894114" y="1001485"/>
                </a:cubicBezTo>
                <a:cubicBezTo>
                  <a:pt x="1915709" y="976805"/>
                  <a:pt x="1941249" y="973840"/>
                  <a:pt x="1966686" y="957942"/>
                </a:cubicBezTo>
                <a:cubicBezTo>
                  <a:pt x="1976943" y="951532"/>
                  <a:pt x="1986038" y="943428"/>
                  <a:pt x="1995714" y="936171"/>
                </a:cubicBezTo>
                <a:cubicBezTo>
                  <a:pt x="1998133" y="928914"/>
                  <a:pt x="1999035" y="920959"/>
                  <a:pt x="2002971" y="914400"/>
                </a:cubicBezTo>
                <a:cubicBezTo>
                  <a:pt x="2009865" y="902910"/>
                  <a:pt x="2029368" y="891964"/>
                  <a:pt x="2039257" y="885371"/>
                </a:cubicBezTo>
                <a:cubicBezTo>
                  <a:pt x="2041676" y="878114"/>
                  <a:pt x="2041924" y="869720"/>
                  <a:pt x="2046514" y="863600"/>
                </a:cubicBezTo>
                <a:cubicBezTo>
                  <a:pt x="2056777" y="849916"/>
                  <a:pt x="2073312" y="841547"/>
                  <a:pt x="2082800" y="827314"/>
                </a:cubicBezTo>
                <a:lnTo>
                  <a:pt x="2097314" y="805542"/>
                </a:lnTo>
                <a:cubicBezTo>
                  <a:pt x="2099733" y="783771"/>
                  <a:pt x="2100275" y="761708"/>
                  <a:pt x="2104571" y="740228"/>
                </a:cubicBezTo>
                <a:cubicBezTo>
                  <a:pt x="2107572" y="725226"/>
                  <a:pt x="2114248" y="711199"/>
                  <a:pt x="2119086" y="696685"/>
                </a:cubicBezTo>
                <a:lnTo>
                  <a:pt x="2126343" y="674914"/>
                </a:lnTo>
                <a:cubicBezTo>
                  <a:pt x="2128762" y="636209"/>
                  <a:pt x="2127225" y="597053"/>
                  <a:pt x="2133600" y="558800"/>
                </a:cubicBezTo>
                <a:cubicBezTo>
                  <a:pt x="2134725" y="552051"/>
                  <a:pt x="2145054" y="550405"/>
                  <a:pt x="2148114" y="544285"/>
                </a:cubicBezTo>
                <a:cubicBezTo>
                  <a:pt x="2154956" y="530601"/>
                  <a:pt x="2157791" y="515256"/>
                  <a:pt x="2162629" y="500742"/>
                </a:cubicBezTo>
                <a:cubicBezTo>
                  <a:pt x="2165048" y="493485"/>
                  <a:pt x="2163521" y="483214"/>
                  <a:pt x="2169886" y="478971"/>
                </a:cubicBezTo>
                <a:cubicBezTo>
                  <a:pt x="2177143" y="474133"/>
                  <a:pt x="2183856" y="468357"/>
                  <a:pt x="2191657" y="464457"/>
                </a:cubicBezTo>
                <a:cubicBezTo>
                  <a:pt x="2198499" y="461036"/>
                  <a:pt x="2206172" y="459619"/>
                  <a:pt x="2213429" y="457200"/>
                </a:cubicBezTo>
                <a:cubicBezTo>
                  <a:pt x="2215848" y="449943"/>
                  <a:pt x="2214461" y="439874"/>
                  <a:pt x="2220686" y="435428"/>
                </a:cubicBezTo>
                <a:cubicBezTo>
                  <a:pt x="2233136" y="426535"/>
                  <a:pt x="2264229" y="420914"/>
                  <a:pt x="2264229" y="420914"/>
                </a:cubicBezTo>
                <a:lnTo>
                  <a:pt x="2293257" y="377371"/>
                </a:lnTo>
                <a:cubicBezTo>
                  <a:pt x="2298095" y="370114"/>
                  <a:pt x="2301604" y="361767"/>
                  <a:pt x="2307771" y="355600"/>
                </a:cubicBezTo>
                <a:lnTo>
                  <a:pt x="2322286" y="341085"/>
                </a:lnTo>
                <a:cubicBezTo>
                  <a:pt x="2319867" y="292704"/>
                  <a:pt x="2319226" y="244201"/>
                  <a:pt x="2315029" y="195942"/>
                </a:cubicBezTo>
                <a:cubicBezTo>
                  <a:pt x="2314366" y="188321"/>
                  <a:pt x="2307771" y="181821"/>
                  <a:pt x="2307771" y="174171"/>
                </a:cubicBezTo>
                <a:cubicBezTo>
                  <a:pt x="2307771" y="154806"/>
                  <a:pt x="2317693" y="137591"/>
                  <a:pt x="2329543" y="123371"/>
                </a:cubicBezTo>
                <a:cubicBezTo>
                  <a:pt x="2336113" y="115487"/>
                  <a:pt x="2342775" y="107293"/>
                  <a:pt x="2351314" y="101600"/>
                </a:cubicBezTo>
                <a:cubicBezTo>
                  <a:pt x="2357679" y="97357"/>
                  <a:pt x="2365829" y="96761"/>
                  <a:pt x="2373086" y="94342"/>
                </a:cubicBezTo>
                <a:cubicBezTo>
                  <a:pt x="2375505" y="87085"/>
                  <a:pt x="2376100" y="78936"/>
                  <a:pt x="2380343" y="72571"/>
                </a:cubicBezTo>
                <a:cubicBezTo>
                  <a:pt x="2391077" y="56470"/>
                  <a:pt x="2433300" y="25890"/>
                  <a:pt x="2445657" y="21771"/>
                </a:cubicBezTo>
                <a:cubicBezTo>
                  <a:pt x="2491495" y="6492"/>
                  <a:pt x="2489200" y="22556"/>
                  <a:pt x="2489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1161" y="4151095"/>
            <a:ext cx="1071375" cy="8428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9218" y="4523629"/>
            <a:ext cx="619732" cy="627577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 rot="16200000">
            <a:off x="1647516" y="3205536"/>
            <a:ext cx="539527" cy="945954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344" y="3059780"/>
            <a:ext cx="446603" cy="43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Стрелка вниз 37"/>
          <p:cNvSpPr/>
          <p:nvPr/>
        </p:nvSpPr>
        <p:spPr>
          <a:xfrm rot="14978788">
            <a:off x="2912925" y="2328714"/>
            <a:ext cx="258991" cy="1426273"/>
          </a:xfrm>
          <a:prstGeom prst="downArrow">
            <a:avLst>
              <a:gd name="adj1" fmla="val 50000"/>
              <a:gd name="adj2" fmla="val 108844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9793589">
            <a:off x="2208974" y="3957280"/>
            <a:ext cx="258991" cy="697472"/>
          </a:xfrm>
          <a:prstGeom prst="downArrow">
            <a:avLst>
              <a:gd name="adj1" fmla="val 50000"/>
              <a:gd name="adj2" fmla="val 82811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 rot="18607312">
            <a:off x="2549393" y="3792673"/>
            <a:ext cx="258991" cy="697472"/>
          </a:xfrm>
          <a:prstGeom prst="downArrow">
            <a:avLst>
              <a:gd name="adj1" fmla="val 50000"/>
              <a:gd name="adj2" fmla="val 82811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6378511">
            <a:off x="2578932" y="3422527"/>
            <a:ext cx="258991" cy="554584"/>
          </a:xfrm>
          <a:prstGeom prst="downArrow">
            <a:avLst>
              <a:gd name="adj1" fmla="val 50000"/>
              <a:gd name="adj2" fmla="val 82811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5650752">
            <a:off x="2832541" y="2860263"/>
            <a:ext cx="258991" cy="1046624"/>
          </a:xfrm>
          <a:prstGeom prst="downArrow">
            <a:avLst>
              <a:gd name="adj1" fmla="val 50000"/>
              <a:gd name="adj2" fmla="val 93877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  <p:pic>
        <p:nvPicPr>
          <p:cNvPr id="1029" name="Рисунок 10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3886" y="1294629"/>
            <a:ext cx="588358" cy="6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9700"/>
            <a:ext cx="7067128" cy="465811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региональных отчётов по результатам ЕГЭ-2012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93" y="793679"/>
            <a:ext cx="3743718" cy="429861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88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300" b="1" spc="-60" dirty="0" smtClean="0">
                <a:solidFill>
                  <a:prstClr val="black"/>
                </a:solidFill>
              </a:rPr>
              <a:t>Примерная структура регионального сборника по результатам ЕГЭ:</a:t>
            </a:r>
            <a:endParaRPr lang="ru-RU" sz="1300" b="1" spc="-60" dirty="0">
              <a:solidFill>
                <a:prstClr val="black"/>
              </a:solidFill>
            </a:endParaRP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Общие подходы к анализу и интерпретации результатов ЕГЭ: ключевые линии анализа, система показателей, возможные направления использования.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Особенности контингента участников ЕГЭ по региону.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Общие результаты ЕГЭ выпускников общеобразовательных учреждений региона.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Общая статистика результатов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Активность участия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Уровень освоения образовательного стандарта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Качество учебных достижений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Равенство доступа к образованию соответствующего качества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Муниципальные образования региона в зеркале ЕГЭ. Рейтинг муниципалитетов.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Общеобразовательные учреждения региона в зеркале ЕГЭ. Рейтинг школ.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Анализ результатов ЕГЭ в разрезе учебных предметов. Методические рекомендации.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Основные выводы и рекомендации.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b="1" dirty="0" smtClean="0">
                <a:solidFill>
                  <a:srgbClr val="C00000"/>
                </a:solidFill>
              </a:rPr>
              <a:t>ПРИЛОЖЕНИЕ. Таблица значений показателей по региону, муниципалитетам, общеобразовательным учреждениям, фоновым группам.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51920" y="1142208"/>
            <a:ext cx="5184576" cy="3950084"/>
            <a:chOff x="17181" y="1333418"/>
            <a:chExt cx="6437746" cy="3054549"/>
          </a:xfrm>
        </p:grpSpPr>
        <p:sp>
          <p:nvSpPr>
            <p:cNvPr id="10" name="Полилиния 9"/>
            <p:cNvSpPr/>
            <p:nvPr/>
          </p:nvSpPr>
          <p:spPr>
            <a:xfrm>
              <a:off x="17181" y="1333418"/>
              <a:ext cx="6437746" cy="792267"/>
            </a:xfrm>
            <a:custGeom>
              <a:avLst/>
              <a:gdLst>
                <a:gd name="connsiteX0" fmla="*/ 0 w 4130818"/>
                <a:gd name="connsiteY0" fmla="*/ 0 h 1262726"/>
                <a:gd name="connsiteX1" fmla="*/ 4130818 w 4130818"/>
                <a:gd name="connsiteY1" fmla="*/ 0 h 1262726"/>
                <a:gd name="connsiteX2" fmla="*/ 4130818 w 4130818"/>
                <a:gd name="connsiteY2" fmla="*/ 1262726 h 1262726"/>
                <a:gd name="connsiteX3" fmla="*/ 0 w 4130818"/>
                <a:gd name="connsiteY3" fmla="*/ 1262726 h 1262726"/>
                <a:gd name="connsiteX4" fmla="*/ 0 w 4130818"/>
                <a:gd name="connsiteY4" fmla="*/ 0 h 126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818" h="1262726">
                  <a:moveTo>
                    <a:pt x="0" y="0"/>
                  </a:moveTo>
                  <a:lnTo>
                    <a:pt x="4130818" y="0"/>
                  </a:lnTo>
                  <a:lnTo>
                    <a:pt x="4130818" y="1262726"/>
                  </a:lnTo>
                  <a:lnTo>
                    <a:pt x="0" y="12627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357" tIns="38100" rIns="38100" bIns="3810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1200" dirty="0" smtClean="0"/>
                <a:t>Результаты единого государственного экзамена в Новосибирской области в 2012 году (сборник аналитических материалов). – Новосибирск, ГКУ Новосибирской области «Новосибирский институт мониторинга и развития образования», 2012. – 51с.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1200" dirty="0" smtClean="0">
                  <a:hlinkClick r:id="rId5"/>
                </a:rPr>
                <a:t>http://imc.kup.edu54.ru/DswMedia/sbornikanaliticheskixmaterialovegye2012.pdf</a:t>
              </a:r>
              <a:r>
                <a:rPr lang="ru-RU" sz="1000" kern="1200" dirty="0" smtClean="0"/>
                <a:t> </a:t>
              </a:r>
              <a:endParaRPr lang="ru-RU" sz="1000" kern="1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8524" y="1382216"/>
              <a:ext cx="635559" cy="624506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7181" y="3747168"/>
              <a:ext cx="6437746" cy="531776"/>
            </a:xfrm>
            <a:custGeom>
              <a:avLst/>
              <a:gdLst>
                <a:gd name="connsiteX0" fmla="*/ 0 w 4130818"/>
                <a:gd name="connsiteY0" fmla="*/ 0 h 1290880"/>
                <a:gd name="connsiteX1" fmla="*/ 4130818 w 4130818"/>
                <a:gd name="connsiteY1" fmla="*/ 0 h 1290880"/>
                <a:gd name="connsiteX2" fmla="*/ 4130818 w 4130818"/>
                <a:gd name="connsiteY2" fmla="*/ 1290880 h 1290880"/>
                <a:gd name="connsiteX3" fmla="*/ 0 w 4130818"/>
                <a:gd name="connsiteY3" fmla="*/ 1290880 h 1290880"/>
                <a:gd name="connsiteX4" fmla="*/ 0 w 4130818"/>
                <a:gd name="connsiteY4" fmla="*/ 0 h 12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818" h="1290880">
                  <a:moveTo>
                    <a:pt x="0" y="0"/>
                  </a:moveTo>
                  <a:lnTo>
                    <a:pt x="4130818" y="0"/>
                  </a:lnTo>
                  <a:lnTo>
                    <a:pt x="4130818" y="1290880"/>
                  </a:lnTo>
                  <a:lnTo>
                    <a:pt x="0" y="1290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357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Отчёт о результатах Единого государственного экзамена в Красноярском крае в 2012 году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hlinkClick r:id="rId7"/>
                </a:rPr>
                <a:t>http://cok.cross-edu.ru/?page_id=6606</a:t>
              </a:r>
              <a:r>
                <a:rPr lang="ru-RU" sz="1000" kern="1200" dirty="0" smtClean="0"/>
                <a:t> </a:t>
              </a:r>
              <a:endParaRPr lang="ru-RU" sz="1000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8524" y="3636466"/>
              <a:ext cx="693000" cy="751501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7181" y="3047789"/>
              <a:ext cx="6437746" cy="489520"/>
            </a:xfrm>
            <a:custGeom>
              <a:avLst/>
              <a:gdLst>
                <a:gd name="connsiteX0" fmla="*/ 0 w 4130818"/>
                <a:gd name="connsiteY0" fmla="*/ 0 h 1290880"/>
                <a:gd name="connsiteX1" fmla="*/ 4130818 w 4130818"/>
                <a:gd name="connsiteY1" fmla="*/ 0 h 1290880"/>
                <a:gd name="connsiteX2" fmla="*/ 4130818 w 4130818"/>
                <a:gd name="connsiteY2" fmla="*/ 1290880 h 1290880"/>
                <a:gd name="connsiteX3" fmla="*/ 0 w 4130818"/>
                <a:gd name="connsiteY3" fmla="*/ 1290880 h 1290880"/>
                <a:gd name="connsiteX4" fmla="*/ 0 w 4130818"/>
                <a:gd name="connsiteY4" fmla="*/ 0 h 12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818" h="1290880">
                  <a:moveTo>
                    <a:pt x="0" y="0"/>
                  </a:moveTo>
                  <a:lnTo>
                    <a:pt x="4130818" y="0"/>
                  </a:lnTo>
                  <a:lnTo>
                    <a:pt x="4130818" y="1290880"/>
                  </a:lnTo>
                  <a:lnTo>
                    <a:pt x="0" y="1290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357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Анализ результатов ЕГЭ-2012 по Чеченской Республике. Сводные таблицы и диаграммы по республике, муниципалитетам, образовательным учреждениям. – Грозный, 2012. – 140 с. </a:t>
              </a:r>
              <a:r>
                <a:rPr lang="en-US" sz="1000" kern="1200" dirty="0" smtClean="0">
                  <a:hlinkClick r:id="rId9"/>
                </a:rPr>
                <a:t>http://mon95.ru/content/view/1814/75/</a:t>
              </a:r>
              <a:r>
                <a:rPr lang="ru-RU" sz="1000" kern="1200" dirty="0" smtClean="0"/>
                <a:t>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8524" y="2933238"/>
              <a:ext cx="680228" cy="660925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7181" y="2167987"/>
              <a:ext cx="6437746" cy="734294"/>
            </a:xfrm>
            <a:custGeom>
              <a:avLst/>
              <a:gdLst>
                <a:gd name="connsiteX0" fmla="*/ 0 w 4130818"/>
                <a:gd name="connsiteY0" fmla="*/ 0 h 1290880"/>
                <a:gd name="connsiteX1" fmla="*/ 4130818 w 4130818"/>
                <a:gd name="connsiteY1" fmla="*/ 0 h 1290880"/>
                <a:gd name="connsiteX2" fmla="*/ 4130818 w 4130818"/>
                <a:gd name="connsiteY2" fmla="*/ 1290880 h 1290880"/>
                <a:gd name="connsiteX3" fmla="*/ 0 w 4130818"/>
                <a:gd name="connsiteY3" fmla="*/ 1290880 h 1290880"/>
                <a:gd name="connsiteX4" fmla="*/ 0 w 4130818"/>
                <a:gd name="connsiteY4" fmla="*/ 0 h 12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0818" h="1290880">
                  <a:moveTo>
                    <a:pt x="0" y="0"/>
                  </a:moveTo>
                  <a:lnTo>
                    <a:pt x="4130818" y="0"/>
                  </a:lnTo>
                  <a:lnTo>
                    <a:pt x="4130818" y="1290880"/>
                  </a:lnTo>
                  <a:lnTo>
                    <a:pt x="0" y="1290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4357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Результаты единого государственного экзамена – 2012 по Чувашской Республике. Сборник статистических материалов – Чебоксары: БУ «Чувашский республиканский центр новых образовательных технологий» Минобразования Чувашии, 2012. – 109 с.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>
                  <a:hlinkClick r:id="rId11"/>
                </a:rPr>
                <a:t>http://ege21.ru/ege/metod/egeh_2012_chuvashija_statisticheskij_sbornik_2_ver.pdf</a:t>
              </a:r>
              <a:r>
                <a:rPr lang="ru-RU" sz="1000" kern="1200" dirty="0" smtClean="0"/>
                <a:t>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8524" y="2198945"/>
              <a:ext cx="667674" cy="656685"/>
            </a:xfrm>
            <a:prstGeom prst="rect">
              <a:avLst/>
            </a:prstGeom>
            <a:blipFill rotWithShape="1">
              <a:blip r:embed="rId1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789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23112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подготовки региональных отчётов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ЕГЭ.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Сильные стороны: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465514" cy="3316858"/>
          </a:xfrm>
        </p:spPr>
        <p:txBody>
          <a:bodyPr/>
          <a:lstStyle/>
          <a:p>
            <a:r>
              <a:rPr lang="ru-RU" sz="1400" dirty="0" smtClean="0"/>
              <a:t>Отчёты есть в большинстве регионов, их подготовка становится обязательной практикой.</a:t>
            </a:r>
          </a:p>
          <a:p>
            <a:r>
              <a:rPr lang="ru-RU" sz="1400" dirty="0" smtClean="0"/>
              <a:t>Приводятся контекстные данные об особенностях контингента, характеристиках сети школ, организации образовательного процесса и т.п.</a:t>
            </a:r>
          </a:p>
          <a:p>
            <a:r>
              <a:rPr lang="ru-RU" sz="1400" dirty="0" smtClean="0"/>
              <a:t>Используются показатели, основанные на «порогах», «уровнях».</a:t>
            </a:r>
          </a:p>
          <a:p>
            <a:r>
              <a:rPr lang="ru-RU" sz="1400" dirty="0" smtClean="0"/>
              <a:t>В сравнении и рейтингах школ появляется кластерный подход.</a:t>
            </a:r>
          </a:p>
          <a:p>
            <a:r>
              <a:rPr lang="ru-RU" sz="1400" dirty="0" smtClean="0"/>
              <a:t>Углубленный анализ результатов по предметам дополняется </a:t>
            </a:r>
            <a:r>
              <a:rPr lang="ru-RU" sz="1400" dirty="0" err="1" smtClean="0"/>
              <a:t>межпредметными</a:t>
            </a:r>
            <a:r>
              <a:rPr lang="ru-RU" sz="1400" dirty="0" smtClean="0"/>
              <a:t> сравнениями и оценкой качества образовательных услуг, предоставляемой школами и системами образования. 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Слабые стороны: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/>
          <a:lstStyle/>
          <a:p>
            <a:r>
              <a:rPr lang="ru-RU" sz="1400" dirty="0" smtClean="0"/>
              <a:t>Преобладание статистики в ущерб анализу и интерпретации данных.</a:t>
            </a:r>
          </a:p>
          <a:p>
            <a:r>
              <a:rPr lang="ru-RU" sz="1400" dirty="0" smtClean="0"/>
              <a:t>Широкое распространение среднего балла по 100-балльной шкале.</a:t>
            </a:r>
          </a:p>
          <a:p>
            <a:r>
              <a:rPr lang="ru-RU" sz="1400" dirty="0" smtClean="0"/>
              <a:t>Материал отчёта и табличные данные не всегда выставляются в открытый доступ.</a:t>
            </a:r>
          </a:p>
          <a:p>
            <a:r>
              <a:rPr lang="ru-RU" sz="1400" dirty="0" smtClean="0"/>
              <a:t>Преобладает анализ по предметам в ущерб совокупным результатам ЕГЭ каждого выпускника, как получателя бюджетной услуги.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47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04" y="74752"/>
            <a:ext cx="6696745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Анализ результатов ЕГЭ и ГИА по региону, муниципалитету, образовательному учреждению: </a:t>
            </a:r>
          </a:p>
          <a:p>
            <a:pPr algn="r"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подготовка аналитических материалов под заказ.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3076" name="Picture 4" descr="I:\DCIM\101MSDCF\DSC081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8075" y="1455772"/>
            <a:ext cx="1313566" cy="9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04" y="3758742"/>
            <a:ext cx="2087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latin typeface="Arial Narrow" pitchFamily="34" charset="0"/>
              </a:rPr>
              <a:t>Опыт  </a:t>
            </a:r>
            <a:r>
              <a:rPr lang="ru-RU" sz="1200" b="1" dirty="0" smtClean="0">
                <a:latin typeface="Arial Narrow" pitchFamily="34" charset="0"/>
              </a:rPr>
              <a:t>адресной подготовки аналитических материалов, выполненных </a:t>
            </a:r>
            <a:r>
              <a:rPr lang="ru-RU" sz="1200" b="1" dirty="0">
                <a:latin typeface="Arial Narrow" pitchFamily="34" charset="0"/>
              </a:rPr>
              <a:t>на основе </a:t>
            </a:r>
            <a:r>
              <a:rPr lang="ru-RU" sz="1200" b="1" dirty="0" smtClean="0">
                <a:latin typeface="Arial Narrow" pitchFamily="34" charset="0"/>
              </a:rPr>
              <a:t>результатов </a:t>
            </a:r>
            <a:r>
              <a:rPr lang="ru-RU" sz="1200" b="1" dirty="0">
                <a:latin typeface="Arial Narrow" pitchFamily="34" charset="0"/>
              </a:rPr>
              <a:t>внешних оценочных </a:t>
            </a:r>
            <a:r>
              <a:rPr lang="ru-RU" sz="1200" b="1" dirty="0" smtClean="0">
                <a:latin typeface="Arial Narrow" pitchFamily="34" charset="0"/>
              </a:rPr>
              <a:t>процедур (ЕГЭ, ГИА) </a:t>
            </a:r>
            <a:r>
              <a:rPr lang="ru-RU" sz="1200" b="1" dirty="0">
                <a:latin typeface="Arial Narrow" pitchFamily="34" charset="0"/>
              </a:rPr>
              <a:t>и </a:t>
            </a:r>
            <a:r>
              <a:rPr lang="ru-RU" sz="1200" b="1" dirty="0" smtClean="0">
                <a:latin typeface="Arial Narrow" pitchFamily="34" charset="0"/>
              </a:rPr>
              <a:t>выстроенных </a:t>
            </a:r>
            <a:r>
              <a:rPr lang="ru-RU" sz="1200" b="1" dirty="0">
                <a:latin typeface="Arial Narrow" pitchFamily="34" charset="0"/>
              </a:rPr>
              <a:t>под задачи управления качеством образования.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425662">
            <a:off x="796074" y="1380922"/>
            <a:ext cx="1207033" cy="87718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20033">
            <a:off x="748771" y="1383580"/>
            <a:ext cx="1237101" cy="8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15124" y="1200744"/>
            <a:ext cx="3725028" cy="2580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АНОНС АНАЛИТИКИ-2013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Сопоставимость результатов ЕГЭ и ГИА.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Оценка эффективности профильного образования в старшей школе.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Обновлённая система кластеров образовательных учреждений.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Уровневый </a:t>
            </a:r>
            <a:r>
              <a:rPr lang="ru-RU" sz="1200" dirty="0">
                <a:solidFill>
                  <a:prstClr val="black"/>
                </a:solidFill>
              </a:rPr>
              <a:t>подход к </a:t>
            </a:r>
            <a:r>
              <a:rPr lang="ru-RU" sz="1200" dirty="0" smtClean="0">
                <a:solidFill>
                  <a:prstClr val="black"/>
                </a:solidFill>
              </a:rPr>
              <a:t>оценке результатов ЕГЭ и ГИА.</a:t>
            </a:r>
            <a:endParaRPr lang="ru-RU" sz="1200" dirty="0">
              <a:solidFill>
                <a:prstClr val="black"/>
              </a:solidFill>
            </a:endParaRP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Экспресс-анализ </a:t>
            </a:r>
            <a:r>
              <a:rPr lang="ru-RU" sz="1200" dirty="0">
                <a:solidFill>
                  <a:prstClr val="black"/>
                </a:solidFill>
              </a:rPr>
              <a:t>результатов ЕГЭ и </a:t>
            </a:r>
            <a:r>
              <a:rPr lang="ru-RU" sz="1200" dirty="0" smtClean="0">
                <a:solidFill>
                  <a:prstClr val="black"/>
                </a:solidFill>
              </a:rPr>
              <a:t>ГИА-2013 </a:t>
            </a:r>
            <a:r>
              <a:rPr lang="ru-RU" sz="1200" dirty="0">
                <a:solidFill>
                  <a:prstClr val="black"/>
                </a:solidFill>
              </a:rPr>
              <a:t>по </a:t>
            </a:r>
            <a:r>
              <a:rPr lang="ru-RU" sz="1200" dirty="0" smtClean="0">
                <a:solidFill>
                  <a:prstClr val="black"/>
                </a:solidFill>
              </a:rPr>
              <a:t>региону, муниципалитету, школе </a:t>
            </a:r>
            <a:r>
              <a:rPr lang="ru-RU" sz="1200" dirty="0">
                <a:solidFill>
                  <a:prstClr val="black"/>
                </a:solidFill>
              </a:rPr>
              <a:t>по отдельным предметам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81" y="2189177"/>
            <a:ext cx="829760" cy="1300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84798">
            <a:off x="6182509" y="964517"/>
            <a:ext cx="1169463" cy="17054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2935">
            <a:off x="7112581" y="1206447"/>
            <a:ext cx="1167637" cy="16910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32239">
            <a:off x="6319721" y="2895320"/>
            <a:ext cx="1226035" cy="18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35524">
            <a:off x="7577877" y="2147160"/>
            <a:ext cx="1297583" cy="1872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59036" y="2960200"/>
            <a:ext cx="3026992" cy="760944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52231" y="3873692"/>
            <a:ext cx="4003945" cy="1171257"/>
          </a:xfrm>
          <a:prstGeom prst="roundRect">
            <a:avLst>
              <a:gd name="adj" fmla="val 9724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kern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</a:t>
            </a:r>
            <a:r>
              <a:rPr lang="ru-RU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вопросам подготовки </a:t>
            </a:r>
            <a:r>
              <a:rPr lang="ru-RU" sz="1000" kern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анализа </a:t>
            </a:r>
            <a:r>
              <a:rPr lang="ru-RU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результатов ЕГЭ по региону, муниципалитету, образовательному учреждению обращаться по тел.89051998891 или </a:t>
            </a:r>
            <a:r>
              <a:rPr lang="en-US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ru-RU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mail</a:t>
            </a:r>
            <a:r>
              <a:rPr lang="ru-RU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000" u="sng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s</a:t>
            </a:r>
            <a:r>
              <a:rPr lang="ru-RU" sz="1000" u="sng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_</a:t>
            </a:r>
            <a:r>
              <a:rPr lang="en-US" sz="1000" u="sng" kern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bochenkov</a:t>
            </a:r>
            <a:r>
              <a:rPr lang="ru-RU" sz="1000" u="sng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@</a:t>
            </a:r>
            <a:r>
              <a:rPr lang="en-US" sz="1000" u="sng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mail</a:t>
            </a:r>
            <a:r>
              <a:rPr lang="ru-RU" sz="1000" u="sng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.</a:t>
            </a:r>
            <a:r>
              <a:rPr lang="en-US" sz="1000" u="sng" kern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/>
              </a:rPr>
              <a:t>ru</a:t>
            </a:r>
            <a:endParaRPr lang="ru-RU" sz="1000" kern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Боченков </a:t>
            </a:r>
            <a:endParaRPr lang="ru-RU" sz="1000" kern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kern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Сергей Анатольевич</a:t>
            </a:r>
            <a:endParaRPr lang="ru-RU" sz="1000" kern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751559" y="2468943"/>
            <a:ext cx="370913" cy="675768"/>
          </a:xfrm>
          <a:prstGeom prst="down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Ваши вопросы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t3.gstatic.com/images?q=tbn:ANd9GcQCvmbVrfV6DW16xipvS5uaHAhzjJ_HacEbHMqtwgH_6jBvk2H8Mw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20" y="176913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931" y="1131590"/>
            <a:ext cx="6654421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352" y="17600"/>
            <a:ext cx="9073008" cy="82867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NAPLAN</a:t>
            </a:r>
            <a:r>
              <a:rPr lang="ru-RU" sz="2800" dirty="0" smtClean="0">
                <a:solidFill>
                  <a:schemeClr val="bg1"/>
                </a:solidFill>
              </a:rPr>
              <a:t>, Австралия. Сравнение в кластере.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Информация для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9625" y="1089913"/>
            <a:ext cx="911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роцент </a:t>
            </a:r>
            <a:r>
              <a:rPr lang="ru-RU" dirty="0">
                <a:solidFill>
                  <a:srgbClr val="FF0000"/>
                </a:solidFill>
              </a:rPr>
              <a:t>выполнения заданий теста по указанным темам (данные по образовательному учреждению на фоне данных по городу или субъекта РФ)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352" y="-21837"/>
            <a:ext cx="9073008" cy="10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Мониторинг в начальной школе, Россия. Структура освоения планируемых результатов обучения.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Информация для учителя и школы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1" y="1707654"/>
            <a:ext cx="668126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3262" y="2139702"/>
            <a:ext cx="2268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Данная диаграмма дополняется перечнем проверяемых учебных 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, США Результаты по уровням достижений.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Информация для </a:t>
            </a:r>
            <a:r>
              <a:rPr lang="ru-RU" sz="3200" dirty="0" smtClean="0">
                <a:solidFill>
                  <a:srgbClr val="FFFF00"/>
                </a:solidFill>
              </a:rPr>
              <a:t>управленцев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7047575" cy="3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6256" y="1707654"/>
            <a:ext cx="20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Лос</a:t>
            </a:r>
            <a:r>
              <a:rPr lang="ru-RU" sz="2400" dirty="0" smtClean="0">
                <a:solidFill>
                  <a:srgbClr val="FF0000"/>
                </a:solidFill>
              </a:rPr>
              <a:t> Анжелес, математика,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 класс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Picture 2" descr="National Assessment of Educational Progress (NAEP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187740"/>
            <a:ext cx="93662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666106" y="4858164"/>
            <a:ext cx="2586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dirty="0">
                <a:hlinkClick r:id="rId5"/>
              </a:rPr>
              <a:t>http://nces.ed.gov/nationsreportcard/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8046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81939"/>
            <a:ext cx="8501062" cy="378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9625" y="1089913"/>
            <a:ext cx="9252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Распределение учащихся 4 класса по уровням достижения </a:t>
            </a:r>
            <a:r>
              <a:rPr lang="ru-RU" sz="1400" b="1" dirty="0" smtClean="0">
                <a:solidFill>
                  <a:srgbClr val="FF0000"/>
                </a:solidFill>
              </a:rPr>
              <a:t>по </a:t>
            </a:r>
            <a:r>
              <a:rPr lang="ru-RU" sz="1400" b="1" u="sng" dirty="0">
                <a:solidFill>
                  <a:srgbClr val="FF0000"/>
                </a:solidFill>
              </a:rPr>
              <a:t>математике</a:t>
            </a:r>
            <a:r>
              <a:rPr lang="ru-RU" sz="1400" b="1" dirty="0">
                <a:solidFill>
                  <a:srgbClr val="FF0000"/>
                </a:solidFill>
              </a:rPr>
              <a:t> в соответствии с ФГОС начальной школы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352" y="-21837"/>
            <a:ext cx="9073008" cy="10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Мониторинг в начальной школе, Россия. Распределение результатов по уровням достижений по регионам.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Информация для управленцев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, США Результаты по уровням достижений.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Информация для </a:t>
            </a:r>
            <a:r>
              <a:rPr lang="ru-RU" sz="3200" dirty="0" smtClean="0">
                <a:solidFill>
                  <a:srgbClr val="FFFF00"/>
                </a:solidFill>
              </a:rPr>
              <a:t>управленцев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08391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Этнические группы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1" name="Picture 2" descr="National Assessment of Educational Progress (NAEP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2979" y="4771227"/>
            <a:ext cx="468313" cy="35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2638"/>
            <a:ext cx="4198419" cy="203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14" y="1630623"/>
            <a:ext cx="4487182" cy="223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9632" y="11572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Лос</a:t>
            </a:r>
            <a:r>
              <a:rPr lang="ru-RU" sz="2400" dirty="0" smtClean="0">
                <a:solidFill>
                  <a:srgbClr val="FF0000"/>
                </a:solidFill>
              </a:rPr>
              <a:t> Анжелес, математика, 4 класс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08391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Уровень дохода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7419</TotalTime>
  <Words>5329</Words>
  <Application>Microsoft Office PowerPoint</Application>
  <PresentationFormat>Экран (16:9)</PresentationFormat>
  <Paragraphs>825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ВЕБИНАР 13  Интерпретация и представление результатов оценки качества образования для разных групп пользователей  25 июня 2013 года</vt:lpstr>
      <vt:lpstr>Интерпретация и представление результатов определяется</vt:lpstr>
      <vt:lpstr>Основные пользователи результатов ЭКЗАМЕНОВ   МОНИТОРИНГОВ</vt:lpstr>
      <vt:lpstr>NAPLAN, Австралия. Индивидуальный отчёт по ученику. Информация для ученика и родителей</vt:lpstr>
      <vt:lpstr>NAPLAN, Австралия. Сравнение в кластере. Информация для школы</vt:lpstr>
      <vt:lpstr>Презентация PowerPoint</vt:lpstr>
      <vt:lpstr>NAEP, США Результаты по уровням достижений. Информация для управленцев</vt:lpstr>
      <vt:lpstr>Презентация PowerPoint</vt:lpstr>
      <vt:lpstr>NAEP, США Результаты по уровням достижений. Информация для управленцев</vt:lpstr>
      <vt:lpstr>Презентация PowerPoint</vt:lpstr>
      <vt:lpstr>Презентация PowerPoint</vt:lpstr>
      <vt:lpstr>Сингапур. Роль национальных экзаменов и представление результатов</vt:lpstr>
      <vt:lpstr>США. Информационная карта школы (School report card). Тест штата Северная Каролина</vt:lpstr>
      <vt:lpstr>Об использовании результатов ЕГЭ</vt:lpstr>
      <vt:lpstr>Интерпретация результатов ЕГЭ Вопросы, которые предлагается обсудить:</vt:lpstr>
      <vt:lpstr>Что такое «результаты ЕГЭ»?                                                     Всё зависит от точки зрения...</vt:lpstr>
      <vt:lpstr>Интерпретация результатов определяется с одной стороны запросами группы пользователей, с другой – источниками данных</vt:lpstr>
      <vt:lpstr>Интерпретация результатов оценочных процедур.  Основные фиксации:</vt:lpstr>
      <vt:lpstr>Средний балл ЕГЭ – наиболее распространённый и принятый  в системе образования РФ показатель, отражающий  образовательные результаты.</vt:lpstr>
      <vt:lpstr>Использование средней величины допускается только после оценки её типичности и надёжности. Как оценить типичность и надёжность средней?</vt:lpstr>
      <vt:lpstr>На практике мало кто задумывается, что такое однородность и продолжает считать «среднюю температуру по больнице»…</vt:lpstr>
      <vt:lpstr>Средние величины и шкалирование. Совпадают ли шкалы оценочных процедур?</vt:lpstr>
      <vt:lpstr>Презентация PowerPoint</vt:lpstr>
      <vt:lpstr>Презентация PowerPoint</vt:lpstr>
      <vt:lpstr>Пример сравнения результатов ЕГЭ двух школ:</vt:lpstr>
      <vt:lpstr>Если не средний балл, то что? Какие показатели имеет смысл использовать при анализе результатов ЕГЭ?</vt:lpstr>
      <vt:lpstr>Группа показателей характеризующих распространения процедуры итоговой аттестации в форме ЕГЭ и активности участия выпускников в процедуре ЕГЭ</vt:lpstr>
      <vt:lpstr>Группа показателей, характеризующих освоение минимальных требований образовательного стандарта</vt:lpstr>
      <vt:lpstr>Группа показателей, характеризующих  уровень и качество образовательных достижений</vt:lpstr>
      <vt:lpstr>Группа показателей, отражающих равенства доступа  к образованию соответствующего качества</vt:lpstr>
      <vt:lpstr>Группа показателей, характеризующие уровень освоения  содержания изучаемых предметов (блоков и отдельных проверяемых дидактических единиц)</vt:lpstr>
      <vt:lpstr>Интерпретация результатов ЕГЭ для учителя</vt:lpstr>
      <vt:lpstr>Пример интерпретации результатов ЕГЭ для учителя.  Группы учащихся по уровню готовности к ЕГЭ-2012 по физике.</vt:lpstr>
      <vt:lpstr>Интерпретация результатов ЕГЭ для школы  (администрация, педколлектив, учащиеся, родители, социум)</vt:lpstr>
      <vt:lpstr>Презентация PowerPoint</vt:lpstr>
      <vt:lpstr>Интерпретация результатов ЕГЭ для управления образовательными системами  (муниципальный, региональный уровни управления)</vt:lpstr>
      <vt:lpstr>Презентация PowerPoint</vt:lpstr>
      <vt:lpstr>Презентация PowerPoint</vt:lpstr>
      <vt:lpstr>Опыт подготовки рекомендаций по анализу и интерпретации результатов ЕГЭ для муниципалитетов</vt:lpstr>
      <vt:lpstr>Региональный отчёт по результатам оценочной процедуры – как сделать эго максимально информативным и полезным?</vt:lpstr>
      <vt:lpstr>Примеры региональных отчётов по результатам ЕГЭ-2012.</vt:lpstr>
      <vt:lpstr>Практика подготовки региональных отчётов  по результатам ЕГЭ.</vt:lpstr>
      <vt:lpstr>Презентация PowerPoint</vt:lpstr>
      <vt:lpstr>Ваши вопросы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251</cp:revision>
  <dcterms:created xsi:type="dcterms:W3CDTF">2011-08-25T06:09:31Z</dcterms:created>
  <dcterms:modified xsi:type="dcterms:W3CDTF">2013-06-24T15:06:35Z</dcterms:modified>
</cp:coreProperties>
</file>