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492" r:id="rId3"/>
    <p:sldId id="484" r:id="rId4"/>
    <p:sldId id="491" r:id="rId5"/>
    <p:sldId id="485" r:id="rId6"/>
    <p:sldId id="490" r:id="rId7"/>
    <p:sldId id="488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778" autoAdjust="0"/>
  </p:normalViewPr>
  <p:slideViewPr>
    <p:cSldViewPr>
      <p:cViewPr>
        <p:scale>
          <a:sx n="90" d="100"/>
          <a:sy n="90" d="100"/>
        </p:scale>
        <p:origin x="-414" y="-4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26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235661"/>
            <a:ext cx="73803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25 июня 2013 </a:t>
            </a:r>
            <a:r>
              <a:rPr lang="ru-RU" sz="1200" dirty="0">
                <a:solidFill>
                  <a:srgbClr val="FFFF00"/>
                </a:solidFill>
              </a:rPr>
              <a:t>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131590"/>
            <a:ext cx="899998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Добро пожаловать на </a:t>
            </a:r>
            <a:r>
              <a:rPr lang="ru-RU" sz="2800" dirty="0" err="1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вебинар</a:t>
            </a:r>
            <a:endParaRPr lang="ru-RU" sz="2800" dirty="0" smtClean="0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  <a:p>
            <a:pPr lvl="0" algn="ctr">
              <a:defRPr/>
            </a:pP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«</a:t>
            </a:r>
            <a:r>
              <a:rPr lang="ru-RU" sz="2800" dirty="0">
                <a:solidFill>
                  <a:schemeClr val="bg1"/>
                </a:solidFill>
              </a:rPr>
              <a:t>Интерпретация и представление результатов оценки качества образования для разных групп пользователей</a:t>
            </a: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»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8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Двенадцатиугольник 1"/>
          <p:cNvSpPr/>
          <p:nvPr/>
        </p:nvSpPr>
        <p:spPr>
          <a:xfrm>
            <a:off x="4067944" y="1995686"/>
            <a:ext cx="792088" cy="72008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13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2" name="Picture 2" descr="image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77257"/>
            <a:ext cx="1080120" cy="428708"/>
          </a:xfrm>
          <a:prstGeom prst="rect">
            <a:avLst/>
          </a:prstGeom>
          <a:noFill/>
        </p:spPr>
      </p:pic>
      <p:pic>
        <p:nvPicPr>
          <p:cNvPr id="15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72160" y="4577088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 СО СТОРОНЫ РТЦ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dirty="0" smtClean="0"/>
              <a:t>ДОКЛАДЧИКИ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Болотов Виктор Александрович</a:t>
            </a:r>
            <a:r>
              <a:rPr lang="ru-RU" sz="2000" dirty="0">
                <a:solidFill>
                  <a:srgbClr val="FF0000"/>
                </a:solidFill>
              </a:rPr>
              <a:t>, вице-президент Российской академии образования, академик РАО, </a:t>
            </a:r>
            <a:r>
              <a:rPr lang="ru-RU" sz="2000" dirty="0" err="1">
                <a:solidFill>
                  <a:srgbClr val="FF0000"/>
                </a:solidFill>
              </a:rPr>
              <a:t>д.п.н</a:t>
            </a:r>
            <a:r>
              <a:rPr lang="ru-RU" sz="2000" dirty="0">
                <a:solidFill>
                  <a:srgbClr val="FF0000"/>
                </a:solidFill>
              </a:rPr>
              <a:t>.;</a:t>
            </a:r>
          </a:p>
          <a:p>
            <a:r>
              <a:rPr lang="ru-RU" sz="2000" dirty="0" err="1" smtClean="0">
                <a:solidFill>
                  <a:srgbClr val="0070C0"/>
                </a:solidFill>
              </a:rPr>
              <a:t>Боченков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Сергей Анатольевич</a:t>
            </a:r>
            <a:r>
              <a:rPr lang="ru-RU" sz="2000" dirty="0">
                <a:solidFill>
                  <a:srgbClr val="FF0000"/>
                </a:solidFill>
              </a:rPr>
              <a:t>, эксперт независимого агентства «Лидер», г. Чебоксары;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Вальдман Игорь Александрович</a:t>
            </a:r>
            <a:r>
              <a:rPr lang="ru-RU" sz="2000" dirty="0">
                <a:solidFill>
                  <a:srgbClr val="FF0000"/>
                </a:solidFill>
              </a:rPr>
              <a:t>, директор Российского тренингового центра ИУО РАО, к.п.н</a:t>
            </a:r>
            <a:endParaRPr lang="ru-RU" sz="1000" dirty="0" smtClean="0">
              <a:solidFill>
                <a:srgbClr val="FF0000"/>
              </a:solidFill>
            </a:endParaRPr>
          </a:p>
          <a:p>
            <a:pPr algn="just"/>
            <a:endParaRPr lang="ru-RU" sz="1000" dirty="0" smtClean="0"/>
          </a:p>
          <a:p>
            <a:pPr algn="just"/>
            <a:r>
              <a:rPr lang="ru-RU" dirty="0" smtClean="0"/>
              <a:t>РАБОТА </a:t>
            </a:r>
            <a:r>
              <a:rPr lang="ru-RU" dirty="0"/>
              <a:t>С ВОПРОСАМИ </a:t>
            </a:r>
            <a:r>
              <a:rPr lang="ru-RU" dirty="0" smtClean="0"/>
              <a:t>УЧАСТНИКОВ </a:t>
            </a:r>
            <a:endParaRPr lang="ru-RU" dirty="0"/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Решетникова Оксана Александровна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smtClean="0">
                <a:solidFill>
                  <a:srgbClr val="FF0000"/>
                </a:solidFill>
              </a:rPr>
              <a:t>зам. директора </a:t>
            </a:r>
            <a:r>
              <a:rPr lang="ru-RU" dirty="0">
                <a:solidFill>
                  <a:srgbClr val="FF0000"/>
                </a:solidFill>
              </a:rPr>
              <a:t>Российского тренингового центра ИУО РАО, к.п.н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ТЕХНИЧЕСКАЯ ПОДДЕРЖКА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Иванова Екатерина Борисовна </a:t>
            </a:r>
            <a:r>
              <a:rPr lang="ru-RU" sz="2000" dirty="0" smtClean="0">
                <a:solidFill>
                  <a:srgbClr val="FF0000"/>
                </a:solidFill>
              </a:rPr>
              <a:t>–  методист по </a:t>
            </a:r>
            <a:r>
              <a:rPr lang="ru-RU" sz="2000" dirty="0" err="1" smtClean="0">
                <a:solidFill>
                  <a:srgbClr val="FF0000"/>
                </a:solidFill>
              </a:rPr>
              <a:t>дистант</a:t>
            </a:r>
            <a:r>
              <a:rPr lang="ru-RU" sz="2000" dirty="0" smtClean="0">
                <a:solidFill>
                  <a:srgbClr val="FF0000"/>
                </a:solidFill>
              </a:rPr>
              <a:t>. обучению РТЦ ИУО РАО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http://www.rtc-edu.ru/trainings/webinar/267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24.06.2013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  <a:r>
              <a:rPr lang="ru-RU" sz="2200" dirty="0" smtClean="0"/>
              <a:t>представители</a:t>
            </a:r>
            <a:endParaRPr lang="ru-RU" sz="2200" b="1" dirty="0"/>
          </a:p>
          <a:p>
            <a:r>
              <a:rPr lang="ru-RU" sz="2200" b="1" dirty="0" smtClean="0"/>
              <a:t>148 организаций</a:t>
            </a:r>
            <a:r>
              <a:rPr lang="ru-RU" sz="2200" dirty="0" smtClean="0"/>
              <a:t> из </a:t>
            </a:r>
            <a:r>
              <a:rPr lang="ru-RU" sz="2200" b="1" u="sng" dirty="0" smtClean="0"/>
              <a:t>45</a:t>
            </a:r>
            <a:r>
              <a:rPr lang="ru-RU" sz="2200" u="sng" dirty="0" smtClean="0"/>
              <a:t> регионов РФ</a:t>
            </a:r>
            <a:r>
              <a:rPr lang="ru-RU" sz="2200" dirty="0" smtClean="0"/>
              <a:t> и  </a:t>
            </a:r>
            <a:r>
              <a:rPr lang="ru-RU" sz="2200" b="1" u="sng" dirty="0" smtClean="0"/>
              <a:t>7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Республик Азербайджан, Армения, Беларусь, Казахстан, Кыргызстан, Таджикистан и Приднестровской Молдавской Республики.</a:t>
            </a:r>
          </a:p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-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38</a:t>
            </a:r>
          </a:p>
          <a:p>
            <a:r>
              <a:rPr lang="ru-RU" sz="2000" dirty="0"/>
              <a:t>Институты повышения квалификации/развития образования  -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dirty="0">
                <a:solidFill>
                  <a:srgbClr val="FF0000"/>
                </a:solidFill>
              </a:rPr>
              <a:t> 26</a:t>
            </a:r>
          </a:p>
          <a:p>
            <a:r>
              <a:rPr lang="ru-RU" sz="2000" dirty="0" smtClean="0"/>
              <a:t>Центры оценки качества образования - </a:t>
            </a:r>
            <a:r>
              <a:rPr lang="ru-RU" sz="2000" b="1" dirty="0" smtClean="0">
                <a:solidFill>
                  <a:srgbClr val="FF0000"/>
                </a:solidFill>
              </a:rPr>
              <a:t>  18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Школы </a:t>
            </a:r>
            <a:r>
              <a:rPr lang="ru-RU" sz="2000" dirty="0" smtClean="0"/>
              <a:t>и вузы – </a:t>
            </a:r>
            <a:r>
              <a:rPr lang="ru-RU" sz="2000" b="1" dirty="0" smtClean="0">
                <a:solidFill>
                  <a:srgbClr val="FF0000"/>
                </a:solidFill>
              </a:rPr>
              <a:t> 48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Информационные и методические центры </a:t>
            </a:r>
            <a:r>
              <a:rPr lang="ru-RU" sz="2000" b="1" dirty="0" smtClean="0">
                <a:solidFill>
                  <a:srgbClr val="FF0000"/>
                </a:solidFill>
              </a:rPr>
              <a:t>- 9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организации–  </a:t>
            </a:r>
            <a:r>
              <a:rPr lang="ru-RU" sz="2000" b="1" dirty="0" smtClean="0">
                <a:solidFill>
                  <a:srgbClr val="FF0000"/>
                </a:solidFill>
              </a:rPr>
              <a:t>  9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36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Ближайшее мероприятие и статистика участия в мероприятиях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131590"/>
            <a:ext cx="910850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b="1" dirty="0" smtClean="0">
                <a:solidFill>
                  <a:srgbClr val="FF0000"/>
                </a:solidFill>
              </a:rPr>
              <a:t>17 сентября 2013</a:t>
            </a:r>
            <a:endParaRPr lang="ru-RU" b="1" dirty="0">
              <a:solidFill>
                <a:srgbClr val="FF0000"/>
              </a:solidFill>
            </a:endParaRPr>
          </a:p>
          <a:p>
            <a:pPr algn="just" fontAlgn="t"/>
            <a:r>
              <a:rPr lang="ru-RU" sz="2000" b="1" dirty="0" err="1" smtClean="0"/>
              <a:t>Вебинар</a:t>
            </a:r>
            <a:r>
              <a:rPr lang="ru-RU" sz="2000" b="1" dirty="0" smtClean="0"/>
              <a:t> «</a:t>
            </a:r>
            <a:r>
              <a:rPr lang="ru-RU" sz="2000" b="1" dirty="0"/>
              <a:t>Что необходимо учитывать при формировании региональной системы оценки качества образования: инструменты, аналитика, </a:t>
            </a:r>
            <a:r>
              <a:rPr lang="ru-RU" sz="2000" b="1" dirty="0" smtClean="0"/>
              <a:t>кадры»</a:t>
            </a:r>
          </a:p>
          <a:p>
            <a:pPr algn="just"/>
            <a:endParaRPr lang="ru-RU" sz="1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62069"/>
              </p:ext>
            </p:extLst>
          </p:nvPr>
        </p:nvGraphicFramePr>
        <p:xfrm>
          <a:off x="179512" y="2835374"/>
          <a:ext cx="885698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Учебные</a:t>
                      </a:r>
                    </a:p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Страны СНГ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Семинары и курсы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432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Вебинары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5015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Всего участников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4389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1058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5447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План мероприятий РТЦ на сентябрь-декабрь 2013 г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612237"/>
              </p:ext>
            </p:extLst>
          </p:nvPr>
        </p:nvGraphicFramePr>
        <p:xfrm>
          <a:off x="3961" y="1056058"/>
          <a:ext cx="9140039" cy="410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0247"/>
                <a:gridCol w="1440160"/>
                <a:gridCol w="1259632"/>
              </a:tblGrid>
              <a:tr h="221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Название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Мероприятие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Сроки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</a:tr>
              <a:tr h="657814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Что необходимо учитывать при формировании региональной системы оценки качества образования: инструменты, аналитика, кадры.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Вебинар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17.09.2013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</a:tr>
              <a:tr h="657814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Актуальные вопросы использования результатов оценки учебных достижений школьников на разных уровнях системы образования.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Учебный курс в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Армении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24-27.09.2013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</a:tr>
              <a:tr h="437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Региональный опыт построения системы оценки качества образования.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Вебинар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17.10.2013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</a:tr>
              <a:tr h="437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Развитие системы национальных экзаменов в школьном образовании.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Семинар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в </a:t>
                      </a:r>
                      <a:r>
                        <a:rPr lang="ru-RU" sz="1400" kern="1200" dirty="0">
                          <a:effectLst/>
                        </a:rPr>
                        <a:t>Таджикистане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29-30.10.2013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</a:tr>
              <a:tr h="437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Что такое индивидуальный прогресс школьника и как его можно мерить.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Вебинар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22.11.2013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</a:tr>
              <a:tr h="657814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Оценка информационной грамотности учащихся школы: инструментарий, организация и использование результатов.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Семинар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28-29.11.2013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</a:tr>
              <a:tr h="437710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Региональный опыт построения и использования рейтингов в образовании.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Вебинар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10.12.2013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5" marR="65635" marT="911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7610624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Публикации на сайте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020272" y="388305"/>
            <a:ext cx="207907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53" y="1074043"/>
            <a:ext cx="860107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2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5624</TotalTime>
  <Words>297</Words>
  <Application>Microsoft Office PowerPoint</Application>
  <PresentationFormat>Экран (16:9)</PresentationFormat>
  <Paragraphs>96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УЧАСТНИКИ ВЕБИНАРА СО СТОРОНЫ РТЦ</vt:lpstr>
      <vt:lpstr>МАТЕРИАЛЫ СЕМИНАРА</vt:lpstr>
      <vt:lpstr>СТАТИСТИКА УЧАСТНИКОВ ВЕБИНАРА</vt:lpstr>
      <vt:lpstr>Ближайшее мероприятие и статистика участия в мероприятиях РТЦ</vt:lpstr>
      <vt:lpstr>План мероприятий РТЦ на сентябрь-декабрь 2013 г</vt:lpstr>
      <vt:lpstr>Публикации на сайте РТЦ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237</cp:revision>
  <dcterms:created xsi:type="dcterms:W3CDTF">2011-08-25T06:09:31Z</dcterms:created>
  <dcterms:modified xsi:type="dcterms:W3CDTF">2013-06-24T15:27:21Z</dcterms:modified>
</cp:coreProperties>
</file>