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84" r:id="rId3"/>
    <p:sldMasterId id="2147483696" r:id="rId4"/>
    <p:sldMasterId id="2147483770" r:id="rId5"/>
    <p:sldMasterId id="2147483782" r:id="rId6"/>
    <p:sldMasterId id="2147483797" r:id="rId7"/>
    <p:sldMasterId id="2147483809" r:id="rId8"/>
  </p:sldMasterIdLst>
  <p:notesMasterIdLst>
    <p:notesMasterId r:id="rId31"/>
  </p:notesMasterIdLst>
  <p:sldIdLst>
    <p:sldId id="258" r:id="rId9"/>
    <p:sldId id="485" r:id="rId10"/>
    <p:sldId id="490" r:id="rId11"/>
    <p:sldId id="497" r:id="rId12"/>
    <p:sldId id="489" r:id="rId13"/>
    <p:sldId id="515" r:id="rId14"/>
    <p:sldId id="495" r:id="rId15"/>
    <p:sldId id="487" r:id="rId16"/>
    <p:sldId id="488" r:id="rId17"/>
    <p:sldId id="493" r:id="rId18"/>
    <p:sldId id="492" r:id="rId19"/>
    <p:sldId id="507" r:id="rId20"/>
    <p:sldId id="514" r:id="rId21"/>
    <p:sldId id="508" r:id="rId22"/>
    <p:sldId id="505" r:id="rId23"/>
    <p:sldId id="494" r:id="rId24"/>
    <p:sldId id="513" r:id="rId25"/>
    <p:sldId id="516" r:id="rId26"/>
    <p:sldId id="498" r:id="rId27"/>
    <p:sldId id="509" r:id="rId28"/>
    <p:sldId id="517" r:id="rId29"/>
    <p:sldId id="518" r:id="rId3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FF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9580" autoAdjust="0"/>
  </p:normalViewPr>
  <p:slideViewPr>
    <p:cSldViewPr>
      <p:cViewPr varScale="1">
        <p:scale>
          <a:sx n="93" d="100"/>
          <a:sy n="93" d="100"/>
        </p:scale>
        <p:origin x="-50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F2BE4-E187-4E54-B527-88A52438436B}" type="doc">
      <dgm:prSet loTypeId="urn:microsoft.com/office/officeart/2009/3/layout/OpposingIdeas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6589BE-C21F-4A59-A8EE-B02DA4EA33ED}">
      <dgm:prSet phldrT="[Текст]" custT="1"/>
      <dgm:spPr/>
      <dgm:t>
        <a:bodyPr/>
        <a:lstStyle/>
        <a:p>
          <a:r>
            <a:rPr lang="ru-RU" sz="1200" b="1" i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Принятие управленческих решений на основе результатов оценочных процедур</a:t>
          </a:r>
          <a:endParaRPr lang="ru-RU" sz="1200" b="1" i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96F4A2-9EBF-4DB3-A878-7A9E827531C2}" type="parTrans" cxnId="{4521E330-7B82-41F4-9F81-E460D8CAB597}">
      <dgm:prSet/>
      <dgm:spPr/>
      <dgm:t>
        <a:bodyPr/>
        <a:lstStyle/>
        <a:p>
          <a:endParaRPr lang="ru-RU"/>
        </a:p>
      </dgm:t>
    </dgm:pt>
    <dgm:pt modelId="{BF6FE4F2-0C83-4C9E-8F00-6C0D0E5BDC63}" type="sibTrans" cxnId="{4521E330-7B82-41F4-9F81-E460D8CAB597}">
      <dgm:prSet/>
      <dgm:spPr/>
      <dgm:t>
        <a:bodyPr/>
        <a:lstStyle/>
        <a:p>
          <a:endParaRPr lang="ru-RU"/>
        </a:p>
      </dgm:t>
    </dgm:pt>
    <dgm:pt modelId="{077A2287-C59B-421C-AFBB-459B40E7FB10}">
      <dgm:prSet phldrT="[Текст]" custT="1"/>
      <dgm:spPr/>
      <dgm:t>
        <a:bodyPr/>
        <a:lstStyle/>
        <a:p>
          <a:pPr>
            <a:lnSpc>
              <a:spcPts val="1100"/>
            </a:lnSpc>
          </a:pPr>
          <a:r>
            <a:rPr lang="ru-RU" sz="1400" b="0" dirty="0" smtClean="0">
              <a:solidFill>
                <a:schemeClr val="bg1"/>
              </a:solidFill>
              <a:effectLst/>
            </a:rPr>
            <a:t>- Комплекс оценочных процедур должен охватывать максимальное число характеристик качества, которыми можно управлять.</a:t>
          </a:r>
        </a:p>
        <a:p>
          <a:pPr>
            <a:lnSpc>
              <a:spcPts val="1100"/>
            </a:lnSpc>
          </a:pPr>
          <a:r>
            <a:rPr lang="ru-RU" sz="1400" b="0" dirty="0" smtClean="0">
              <a:solidFill>
                <a:schemeClr val="bg1"/>
              </a:solidFill>
              <a:effectLst/>
            </a:rPr>
            <a:t>- Приоритет реального положения дел, проблема поиска процедур и индикаторов отражающих реальные процессы.</a:t>
          </a:r>
        </a:p>
        <a:p>
          <a:pPr>
            <a:lnSpc>
              <a:spcPts val="1100"/>
            </a:lnSpc>
          </a:pPr>
          <a:r>
            <a:rPr lang="ru-RU" sz="1400" b="0" dirty="0" smtClean="0">
              <a:solidFill>
                <a:schemeClr val="bg1"/>
              </a:solidFill>
              <a:effectLst/>
            </a:rPr>
            <a:t>- Решения принимаются на основе результатов оценки.</a:t>
          </a:r>
          <a:endParaRPr lang="ru-RU" sz="1400" b="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1100"/>
            </a:lnSpc>
          </a:pPr>
          <a:endParaRPr lang="ru-RU" sz="14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F693C1-75E6-4452-9824-D06E2E004E9D}" type="parTrans" cxnId="{DD99A6C7-AC54-4604-B2A8-BA9406054DC5}">
      <dgm:prSet/>
      <dgm:spPr/>
      <dgm:t>
        <a:bodyPr/>
        <a:lstStyle/>
        <a:p>
          <a:endParaRPr lang="ru-RU"/>
        </a:p>
      </dgm:t>
    </dgm:pt>
    <dgm:pt modelId="{D86D7108-7760-4F67-92FA-60318C1BD623}" type="sibTrans" cxnId="{DD99A6C7-AC54-4604-B2A8-BA9406054DC5}">
      <dgm:prSet/>
      <dgm:spPr/>
      <dgm:t>
        <a:bodyPr/>
        <a:lstStyle/>
        <a:p>
          <a:endParaRPr lang="ru-RU"/>
        </a:p>
      </dgm:t>
    </dgm:pt>
    <dgm:pt modelId="{542D4F58-1420-456E-B812-F9C4AEBD986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Подтверждение результатами оценочных процедур верности уже принятых управленческих решений</a:t>
          </a:r>
          <a:endParaRPr lang="ru-RU" sz="1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D921D4-99F9-4785-B148-63272A6C847C}" type="parTrans" cxnId="{74648739-9FC5-495B-B251-17F8B98FAC6B}">
      <dgm:prSet/>
      <dgm:spPr/>
      <dgm:t>
        <a:bodyPr/>
        <a:lstStyle/>
        <a:p>
          <a:endParaRPr lang="ru-RU"/>
        </a:p>
      </dgm:t>
    </dgm:pt>
    <dgm:pt modelId="{C7D3E65E-35F7-4194-A61C-8981D5FF38CE}" type="sibTrans" cxnId="{74648739-9FC5-495B-B251-17F8B98FAC6B}">
      <dgm:prSet/>
      <dgm:spPr/>
      <dgm:t>
        <a:bodyPr/>
        <a:lstStyle/>
        <a:p>
          <a:endParaRPr lang="ru-RU"/>
        </a:p>
      </dgm:t>
    </dgm:pt>
    <dgm:pt modelId="{E2335647-DE31-4C5C-A2B1-460A3FE6F239}">
      <dgm:prSet phldrT="[Текст]" custT="1"/>
      <dgm:spPr/>
      <dgm:t>
        <a:bodyPr/>
        <a:lstStyle/>
        <a:p>
          <a:pPr>
            <a:lnSpc>
              <a:spcPts val="1100"/>
            </a:lnSpc>
          </a:pPr>
          <a:r>
            <a:rPr lang="ru-RU" sz="1400" dirty="0" smtClean="0">
              <a:solidFill>
                <a:schemeClr val="bg1"/>
              </a:solidFill>
            </a:rPr>
            <a:t>- Управление интуитивное, векторы стратегии и тактики не согласованны между собой.</a:t>
          </a:r>
        </a:p>
        <a:p>
          <a:pPr>
            <a:lnSpc>
              <a:spcPts val="1100"/>
            </a:lnSpc>
          </a:pPr>
          <a:r>
            <a:rPr lang="ru-RU" sz="1400" dirty="0" smtClean="0">
              <a:solidFill>
                <a:schemeClr val="bg1"/>
              </a:solidFill>
            </a:rPr>
            <a:t>- Оценочные процедуры должны показывать положительную динамику в системе координат поставленных задач.</a:t>
          </a:r>
        </a:p>
        <a:p>
          <a:pPr>
            <a:lnSpc>
              <a:spcPts val="1100"/>
            </a:lnSpc>
          </a:pPr>
          <a:r>
            <a:rPr lang="ru-RU" sz="1400" dirty="0" smtClean="0">
              <a:solidFill>
                <a:schemeClr val="bg1"/>
              </a:solidFill>
            </a:rPr>
            <a:t>- Принятие управленческих решений по отбору и коррекции значений значимых показателей.</a:t>
          </a:r>
          <a:endParaRPr lang="ru-RU" sz="1400" dirty="0">
            <a:solidFill>
              <a:schemeClr val="bg1"/>
            </a:solidFill>
          </a:endParaRPr>
        </a:p>
      </dgm:t>
    </dgm:pt>
    <dgm:pt modelId="{792D08E8-E75B-436B-B99E-BE56653D8D98}" type="parTrans" cxnId="{2C02D5AC-DEA9-490B-B708-616135E04FCA}">
      <dgm:prSet/>
      <dgm:spPr/>
      <dgm:t>
        <a:bodyPr/>
        <a:lstStyle/>
        <a:p>
          <a:endParaRPr lang="ru-RU"/>
        </a:p>
      </dgm:t>
    </dgm:pt>
    <dgm:pt modelId="{1F070751-A56F-489B-A142-B1A74F08C62E}" type="sibTrans" cxnId="{2C02D5AC-DEA9-490B-B708-616135E04FCA}">
      <dgm:prSet/>
      <dgm:spPr/>
      <dgm:t>
        <a:bodyPr/>
        <a:lstStyle/>
        <a:p>
          <a:endParaRPr lang="ru-RU"/>
        </a:p>
      </dgm:t>
    </dgm:pt>
    <dgm:pt modelId="{8E5A378D-86D6-478F-8687-963C74A0D521}" type="pres">
      <dgm:prSet presAssocID="{EC6F2BE4-E187-4E54-B527-88A52438436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6017F1-B15C-4ACB-BCD7-1990257BA8FB}" type="pres">
      <dgm:prSet presAssocID="{EC6F2BE4-E187-4E54-B527-88A52438436B}" presName="Background" presStyleLbl="node1" presStyleIdx="0" presStyleCnt="1" custScaleX="113627" custScaleY="118703" custLinFactNeighborX="-607" custLinFactNeighborY="-14055"/>
      <dgm:spPr/>
    </dgm:pt>
    <dgm:pt modelId="{82E24DF1-22FA-4D7E-9F98-ED3B7F31F672}" type="pres">
      <dgm:prSet presAssocID="{EC6F2BE4-E187-4E54-B527-88A52438436B}" presName="Divider" presStyleLbl="callout" presStyleIdx="0" presStyleCnt="1"/>
      <dgm:spPr/>
    </dgm:pt>
    <dgm:pt modelId="{20A33028-D33A-4026-9325-496961310603}" type="pres">
      <dgm:prSet presAssocID="{EC6F2BE4-E187-4E54-B527-88A52438436B}" presName="ChildText1" presStyleLbl="revTx" presStyleIdx="0" presStyleCnt="0" custScaleX="95065" custScaleY="127565" custLinFactNeighborX="9843" custLinFactNeighborY="-13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600BA-AC50-4AFE-8A46-35E9F5A849EC}" type="pres">
      <dgm:prSet presAssocID="{EC6F2BE4-E187-4E54-B527-88A52438436B}" presName="ChildText2" presStyleLbl="revTx" presStyleIdx="0" presStyleCnt="0" custScaleX="103982" custScaleY="119935" custLinFactNeighborX="396" custLinFactNeighborY="-11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77FFC-970E-46B0-B814-A3EB0FC1C961}" type="pres">
      <dgm:prSet presAssocID="{EC6F2BE4-E187-4E54-B527-88A52438436B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50FAAD8-1699-4248-B903-C63BC94C852A}" type="pres">
      <dgm:prSet presAssocID="{EC6F2BE4-E187-4E54-B527-88A52438436B}" presName="ParentShape1" presStyleLbl="alignImgPlace1" presStyleIdx="0" presStyleCnt="2" custScaleX="247333" custLinFactNeighborX="-39820" custLinFactNeighborY="-8550">
        <dgm:presLayoutVars/>
      </dgm:prSet>
      <dgm:spPr/>
      <dgm:t>
        <a:bodyPr/>
        <a:lstStyle/>
        <a:p>
          <a:endParaRPr lang="ru-RU"/>
        </a:p>
      </dgm:t>
    </dgm:pt>
    <dgm:pt modelId="{385E915B-B071-4F3B-B0D5-AB84EA3F1F5A}" type="pres">
      <dgm:prSet presAssocID="{EC6F2BE4-E187-4E54-B527-88A52438436B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62292300-A442-4E9C-A803-B6B813600846}" type="pres">
      <dgm:prSet presAssocID="{EC6F2BE4-E187-4E54-B527-88A52438436B}" presName="ParentShape2" presStyleLbl="alignImgPlace1" presStyleIdx="1" presStyleCnt="2" custScaleX="264179" custScaleY="101832" custLinFactNeighborX="39395" custLinFactNeighborY="-18926">
        <dgm:presLayoutVars/>
      </dgm:prSet>
      <dgm:spPr/>
      <dgm:t>
        <a:bodyPr/>
        <a:lstStyle/>
        <a:p>
          <a:endParaRPr lang="ru-RU"/>
        </a:p>
      </dgm:t>
    </dgm:pt>
  </dgm:ptLst>
  <dgm:cxnLst>
    <dgm:cxn modelId="{DD99A6C7-AC54-4604-B2A8-BA9406054DC5}" srcId="{766589BE-C21F-4A59-A8EE-B02DA4EA33ED}" destId="{077A2287-C59B-421C-AFBB-459B40E7FB10}" srcOrd="0" destOrd="0" parTransId="{B6F693C1-75E6-4452-9824-D06E2E004E9D}" sibTransId="{D86D7108-7760-4F67-92FA-60318C1BD623}"/>
    <dgm:cxn modelId="{2C02D5AC-DEA9-490B-B708-616135E04FCA}" srcId="{542D4F58-1420-456E-B812-F9C4AEBD986E}" destId="{E2335647-DE31-4C5C-A2B1-460A3FE6F239}" srcOrd="0" destOrd="0" parTransId="{792D08E8-E75B-436B-B99E-BE56653D8D98}" sibTransId="{1F070751-A56F-489B-A142-B1A74F08C62E}"/>
    <dgm:cxn modelId="{2032E255-ECAE-48C3-A9E1-02DF64CFD58D}" type="presOf" srcId="{E2335647-DE31-4C5C-A2B1-460A3FE6F239}" destId="{214600BA-AC50-4AFE-8A46-35E9F5A849EC}" srcOrd="0" destOrd="0" presId="urn:microsoft.com/office/officeart/2009/3/layout/OpposingIdeas"/>
    <dgm:cxn modelId="{8EF32A5B-E896-4623-B49D-2B279C8C3057}" type="presOf" srcId="{766589BE-C21F-4A59-A8EE-B02DA4EA33ED}" destId="{AB377FFC-970E-46B0-B814-A3EB0FC1C961}" srcOrd="0" destOrd="0" presId="urn:microsoft.com/office/officeart/2009/3/layout/OpposingIdeas"/>
    <dgm:cxn modelId="{213A3E56-8DE5-44FD-A67D-8E8636A8AE10}" type="presOf" srcId="{542D4F58-1420-456E-B812-F9C4AEBD986E}" destId="{62292300-A442-4E9C-A803-B6B813600846}" srcOrd="1" destOrd="0" presId="urn:microsoft.com/office/officeart/2009/3/layout/OpposingIdeas"/>
    <dgm:cxn modelId="{96B249E0-7AE8-4FF9-96D2-039350D58C64}" type="presOf" srcId="{542D4F58-1420-456E-B812-F9C4AEBD986E}" destId="{385E915B-B071-4F3B-B0D5-AB84EA3F1F5A}" srcOrd="0" destOrd="0" presId="urn:microsoft.com/office/officeart/2009/3/layout/OpposingIdeas"/>
    <dgm:cxn modelId="{688B654A-8D70-46B5-84BE-77240793E9A9}" type="presOf" srcId="{EC6F2BE4-E187-4E54-B527-88A52438436B}" destId="{8E5A378D-86D6-478F-8687-963C74A0D521}" srcOrd="0" destOrd="0" presId="urn:microsoft.com/office/officeart/2009/3/layout/OpposingIdeas"/>
    <dgm:cxn modelId="{74648739-9FC5-495B-B251-17F8B98FAC6B}" srcId="{EC6F2BE4-E187-4E54-B527-88A52438436B}" destId="{542D4F58-1420-456E-B812-F9C4AEBD986E}" srcOrd="1" destOrd="0" parTransId="{AFD921D4-99F9-4785-B148-63272A6C847C}" sibTransId="{C7D3E65E-35F7-4194-A61C-8981D5FF38CE}"/>
    <dgm:cxn modelId="{4521E330-7B82-41F4-9F81-E460D8CAB597}" srcId="{EC6F2BE4-E187-4E54-B527-88A52438436B}" destId="{766589BE-C21F-4A59-A8EE-B02DA4EA33ED}" srcOrd="0" destOrd="0" parTransId="{3796F4A2-9EBF-4DB3-A878-7A9E827531C2}" sibTransId="{BF6FE4F2-0C83-4C9E-8F00-6C0D0E5BDC63}"/>
    <dgm:cxn modelId="{B05A74F0-D52B-4D71-B41B-2EEB85D3D32C}" type="presOf" srcId="{077A2287-C59B-421C-AFBB-459B40E7FB10}" destId="{20A33028-D33A-4026-9325-496961310603}" srcOrd="0" destOrd="0" presId="urn:microsoft.com/office/officeart/2009/3/layout/OpposingIdeas"/>
    <dgm:cxn modelId="{99EF1484-B82B-4BC1-A939-DAAC6E9ACD11}" type="presOf" srcId="{766589BE-C21F-4A59-A8EE-B02DA4EA33ED}" destId="{850FAAD8-1699-4248-B903-C63BC94C852A}" srcOrd="1" destOrd="0" presId="urn:microsoft.com/office/officeart/2009/3/layout/OpposingIdeas"/>
    <dgm:cxn modelId="{7BB8004F-6009-459F-805A-C4A3ECA2442B}" type="presParOf" srcId="{8E5A378D-86D6-478F-8687-963C74A0D521}" destId="{5C6017F1-B15C-4ACB-BCD7-1990257BA8FB}" srcOrd="0" destOrd="0" presId="urn:microsoft.com/office/officeart/2009/3/layout/OpposingIdeas"/>
    <dgm:cxn modelId="{1A64C79A-E15A-487C-8C0F-459385448BA5}" type="presParOf" srcId="{8E5A378D-86D6-478F-8687-963C74A0D521}" destId="{82E24DF1-22FA-4D7E-9F98-ED3B7F31F672}" srcOrd="1" destOrd="0" presId="urn:microsoft.com/office/officeart/2009/3/layout/OpposingIdeas"/>
    <dgm:cxn modelId="{FE173D03-237A-4BC0-9ADE-7969E186FBD7}" type="presParOf" srcId="{8E5A378D-86D6-478F-8687-963C74A0D521}" destId="{20A33028-D33A-4026-9325-496961310603}" srcOrd="2" destOrd="0" presId="urn:microsoft.com/office/officeart/2009/3/layout/OpposingIdeas"/>
    <dgm:cxn modelId="{F8E667A0-807A-47A0-9239-DF1389050AA5}" type="presParOf" srcId="{8E5A378D-86D6-478F-8687-963C74A0D521}" destId="{214600BA-AC50-4AFE-8A46-35E9F5A849EC}" srcOrd="3" destOrd="0" presId="urn:microsoft.com/office/officeart/2009/3/layout/OpposingIdeas"/>
    <dgm:cxn modelId="{BCE80740-583F-4FC2-901F-714F05338F42}" type="presParOf" srcId="{8E5A378D-86D6-478F-8687-963C74A0D521}" destId="{AB377FFC-970E-46B0-B814-A3EB0FC1C961}" srcOrd="4" destOrd="0" presId="urn:microsoft.com/office/officeart/2009/3/layout/OpposingIdeas"/>
    <dgm:cxn modelId="{1A9EF442-EB4D-4EA2-A771-CEAE088F5EC5}" type="presParOf" srcId="{8E5A378D-86D6-478F-8687-963C74A0D521}" destId="{850FAAD8-1699-4248-B903-C63BC94C852A}" srcOrd="5" destOrd="0" presId="urn:microsoft.com/office/officeart/2009/3/layout/OpposingIdeas"/>
    <dgm:cxn modelId="{AD2B3BD6-48A2-48F8-8887-EE98171D98E5}" type="presParOf" srcId="{8E5A378D-86D6-478F-8687-963C74A0D521}" destId="{385E915B-B071-4F3B-B0D5-AB84EA3F1F5A}" srcOrd="6" destOrd="0" presId="urn:microsoft.com/office/officeart/2009/3/layout/OpposingIdeas"/>
    <dgm:cxn modelId="{FD6A8765-00F7-43E3-8F77-80D8E66D3446}" type="presParOf" srcId="{8E5A378D-86D6-478F-8687-963C74A0D521}" destId="{62292300-A442-4E9C-A803-B6B81360084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BCC868-5007-4CA8-ABB4-53B24A507179}" type="doc">
      <dgm:prSet loTypeId="urn:microsoft.com/office/officeart/2009/layout/CircleArrow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A72E210-9559-4835-8412-E22225AAC4E6}">
      <dgm:prSet phldrT="[Текст]" custT="1"/>
      <dgm:spPr/>
      <dgm:t>
        <a:bodyPr/>
        <a:lstStyle/>
        <a:p>
          <a:r>
            <a:rPr lang="ru-RU" sz="900" b="1" dirty="0" smtClean="0"/>
            <a:t>Региональный уровень управления</a:t>
          </a:r>
          <a:endParaRPr lang="ru-RU" sz="900" b="1" dirty="0"/>
        </a:p>
      </dgm:t>
    </dgm:pt>
    <dgm:pt modelId="{6045A2E2-71AC-4B9C-BA91-68D1CD9140DA}" type="parTrans" cxnId="{D239459A-F115-4B5E-BC16-B146526458A4}">
      <dgm:prSet/>
      <dgm:spPr/>
      <dgm:t>
        <a:bodyPr/>
        <a:lstStyle/>
        <a:p>
          <a:endParaRPr lang="ru-RU" sz="900"/>
        </a:p>
      </dgm:t>
    </dgm:pt>
    <dgm:pt modelId="{06A297F1-DB73-4B37-AF76-F725DCA74281}" type="sibTrans" cxnId="{D239459A-F115-4B5E-BC16-B146526458A4}">
      <dgm:prSet/>
      <dgm:spPr/>
      <dgm:t>
        <a:bodyPr/>
        <a:lstStyle/>
        <a:p>
          <a:endParaRPr lang="ru-RU" sz="900"/>
        </a:p>
      </dgm:t>
    </dgm:pt>
    <dgm:pt modelId="{B776F3AB-FA0B-4F3F-8023-81CFCE52C9AA}">
      <dgm:prSet phldrT="[Текст]" custT="1"/>
      <dgm:spPr/>
      <dgm:t>
        <a:bodyPr/>
        <a:lstStyle/>
        <a:p>
          <a:r>
            <a:rPr lang="ru-RU" sz="900" b="1" dirty="0" smtClean="0"/>
            <a:t>Школьный уровень управления</a:t>
          </a:r>
          <a:endParaRPr lang="ru-RU" sz="900" b="1" dirty="0"/>
        </a:p>
      </dgm:t>
    </dgm:pt>
    <dgm:pt modelId="{C224AA4B-2D5E-46E7-AB98-4700FC9955A5}" type="parTrans" cxnId="{7D467ACE-E515-4CAD-A63F-7C8E18815865}">
      <dgm:prSet/>
      <dgm:spPr/>
      <dgm:t>
        <a:bodyPr/>
        <a:lstStyle/>
        <a:p>
          <a:endParaRPr lang="ru-RU" sz="900"/>
        </a:p>
      </dgm:t>
    </dgm:pt>
    <dgm:pt modelId="{897C7D16-2F2D-4A97-9D56-DD1D5A341B7C}" type="sibTrans" cxnId="{7D467ACE-E515-4CAD-A63F-7C8E18815865}">
      <dgm:prSet/>
      <dgm:spPr/>
      <dgm:t>
        <a:bodyPr/>
        <a:lstStyle/>
        <a:p>
          <a:endParaRPr lang="ru-RU" sz="900"/>
        </a:p>
      </dgm:t>
    </dgm:pt>
    <dgm:pt modelId="{C3739579-EF02-415A-BC14-0AAB7B06BD9C}">
      <dgm:prSet custT="1"/>
      <dgm:spPr/>
      <dgm:t>
        <a:bodyPr/>
        <a:lstStyle/>
        <a:p>
          <a:r>
            <a:rPr lang="ru-RU" sz="900" b="1" dirty="0" smtClean="0"/>
            <a:t>Муниципальный уровень управления</a:t>
          </a:r>
          <a:endParaRPr lang="ru-RU" sz="900" b="1" dirty="0"/>
        </a:p>
      </dgm:t>
    </dgm:pt>
    <dgm:pt modelId="{48913985-C9E5-4FB9-A2C1-7BB5BAD8D80C}" type="parTrans" cxnId="{D49061D2-F8F5-4ADB-830D-C85ACC1B9968}">
      <dgm:prSet/>
      <dgm:spPr/>
      <dgm:t>
        <a:bodyPr/>
        <a:lstStyle/>
        <a:p>
          <a:endParaRPr lang="ru-RU" sz="900"/>
        </a:p>
      </dgm:t>
    </dgm:pt>
    <dgm:pt modelId="{5B86C17B-3B71-4D50-A27D-2211E933B8EC}" type="sibTrans" cxnId="{D49061D2-F8F5-4ADB-830D-C85ACC1B9968}">
      <dgm:prSet/>
      <dgm:spPr/>
      <dgm:t>
        <a:bodyPr/>
        <a:lstStyle/>
        <a:p>
          <a:endParaRPr lang="ru-RU" sz="900"/>
        </a:p>
      </dgm:t>
    </dgm:pt>
    <dgm:pt modelId="{687BF796-4153-49BD-99BC-D8EE06079FE8}">
      <dgm:prSet custT="1"/>
      <dgm:spPr/>
      <dgm:t>
        <a:bodyPr/>
        <a:lstStyle/>
        <a:p>
          <a:r>
            <a:rPr lang="ru-RU" sz="900" b="1" dirty="0" smtClean="0">
              <a:effectLst/>
            </a:rPr>
            <a:t>Уровень класса, предмета и учителя</a:t>
          </a:r>
          <a:endParaRPr lang="ru-RU" sz="900" b="1" dirty="0">
            <a:effectLst/>
          </a:endParaRPr>
        </a:p>
      </dgm:t>
    </dgm:pt>
    <dgm:pt modelId="{429B3952-4143-4D89-8A5F-F5086995D7F6}" type="parTrans" cxnId="{D2AF313F-E45F-4D07-856A-E67E7099831B}">
      <dgm:prSet/>
      <dgm:spPr/>
      <dgm:t>
        <a:bodyPr/>
        <a:lstStyle/>
        <a:p>
          <a:endParaRPr lang="ru-RU" sz="900"/>
        </a:p>
      </dgm:t>
    </dgm:pt>
    <dgm:pt modelId="{CAE2340E-A9AE-48A1-9A02-FFD7300BFB40}" type="sibTrans" cxnId="{D2AF313F-E45F-4D07-856A-E67E7099831B}">
      <dgm:prSet/>
      <dgm:spPr/>
      <dgm:t>
        <a:bodyPr/>
        <a:lstStyle/>
        <a:p>
          <a:endParaRPr lang="ru-RU" sz="900"/>
        </a:p>
      </dgm:t>
    </dgm:pt>
    <dgm:pt modelId="{DE8413B4-BC1E-46AE-B70F-D527F2CEFDEB}" type="pres">
      <dgm:prSet presAssocID="{E9BCC868-5007-4CA8-ABB4-53B24A50717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9E428B9-236F-4041-8B2F-6506B482923A}" type="pres">
      <dgm:prSet presAssocID="{9A72E210-9559-4835-8412-E22225AAC4E6}" presName="Accent1" presStyleCnt="0"/>
      <dgm:spPr/>
    </dgm:pt>
    <dgm:pt modelId="{EC7B42ED-6F75-48EA-8342-2B741A2688C5}" type="pres">
      <dgm:prSet presAssocID="{9A72E210-9559-4835-8412-E22225AAC4E6}" presName="Accent" presStyleLbl="node1" presStyleIdx="0" presStyleCnt="4"/>
      <dgm:spPr/>
    </dgm:pt>
    <dgm:pt modelId="{FD92E4BF-0F50-4705-A3E8-0757778C0D25}" type="pres">
      <dgm:prSet presAssocID="{9A72E210-9559-4835-8412-E22225AAC4E6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F6F64-5B8B-46FF-A978-48C62043F894}" type="pres">
      <dgm:prSet presAssocID="{C3739579-EF02-415A-BC14-0AAB7B06BD9C}" presName="Accent2" presStyleCnt="0"/>
      <dgm:spPr/>
    </dgm:pt>
    <dgm:pt modelId="{E6B3B41E-BE43-4EF6-8A95-55191DE049AB}" type="pres">
      <dgm:prSet presAssocID="{C3739579-EF02-415A-BC14-0AAB7B06BD9C}" presName="Accent" presStyleLbl="node1" presStyleIdx="1" presStyleCnt="4"/>
      <dgm:spPr/>
    </dgm:pt>
    <dgm:pt modelId="{96F7B700-5853-498E-AB3E-9F87B26697E3}" type="pres">
      <dgm:prSet presAssocID="{C3739579-EF02-415A-BC14-0AAB7B06BD9C}" presName="Parent2" presStyleLbl="revTx" presStyleIdx="1" presStyleCnt="4" custScaleX="1175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BBF1A-C177-4482-B5A2-3C9D227172CB}" type="pres">
      <dgm:prSet presAssocID="{B776F3AB-FA0B-4F3F-8023-81CFCE52C9AA}" presName="Accent3" presStyleCnt="0"/>
      <dgm:spPr/>
    </dgm:pt>
    <dgm:pt modelId="{AB735F51-58D9-4419-96C7-96E57C790CF4}" type="pres">
      <dgm:prSet presAssocID="{B776F3AB-FA0B-4F3F-8023-81CFCE52C9AA}" presName="Accent" presStyleLbl="node1" presStyleIdx="2" presStyleCnt="4"/>
      <dgm:spPr/>
    </dgm:pt>
    <dgm:pt modelId="{91A8F8E7-8F94-4DA9-BF5A-C1C4DC399CB6}" type="pres">
      <dgm:prSet presAssocID="{B776F3AB-FA0B-4F3F-8023-81CFCE52C9AA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994D9-77E5-441C-BAA9-65C1449248ED}" type="pres">
      <dgm:prSet presAssocID="{687BF796-4153-49BD-99BC-D8EE06079FE8}" presName="Accent4" presStyleCnt="0"/>
      <dgm:spPr/>
    </dgm:pt>
    <dgm:pt modelId="{8C93C5F9-F08A-4195-877E-32DB13E8FB93}" type="pres">
      <dgm:prSet presAssocID="{687BF796-4153-49BD-99BC-D8EE06079FE8}" presName="Accent" presStyleLbl="node1" presStyleIdx="3" presStyleCnt="4"/>
      <dgm:spPr/>
      <dgm:t>
        <a:bodyPr/>
        <a:lstStyle/>
        <a:p>
          <a:endParaRPr lang="ru-RU"/>
        </a:p>
      </dgm:t>
    </dgm:pt>
    <dgm:pt modelId="{8DF253E0-C56D-47CD-B63A-3B58AD24413F}" type="pres">
      <dgm:prSet presAssocID="{687BF796-4153-49BD-99BC-D8EE06079FE8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600DD-24C7-43E0-A0F8-87184CEBB3AC}" type="presOf" srcId="{C3739579-EF02-415A-BC14-0AAB7B06BD9C}" destId="{96F7B700-5853-498E-AB3E-9F87B26697E3}" srcOrd="0" destOrd="0" presId="urn:microsoft.com/office/officeart/2009/layout/CircleArrowProcess"/>
    <dgm:cxn modelId="{8465D108-9612-4544-9548-7E2AA03CAC75}" type="presOf" srcId="{B776F3AB-FA0B-4F3F-8023-81CFCE52C9AA}" destId="{91A8F8E7-8F94-4DA9-BF5A-C1C4DC399CB6}" srcOrd="0" destOrd="0" presId="urn:microsoft.com/office/officeart/2009/layout/CircleArrowProcess"/>
    <dgm:cxn modelId="{D239459A-F115-4B5E-BC16-B146526458A4}" srcId="{E9BCC868-5007-4CA8-ABB4-53B24A507179}" destId="{9A72E210-9559-4835-8412-E22225AAC4E6}" srcOrd="0" destOrd="0" parTransId="{6045A2E2-71AC-4B9C-BA91-68D1CD9140DA}" sibTransId="{06A297F1-DB73-4B37-AF76-F725DCA74281}"/>
    <dgm:cxn modelId="{D2AF313F-E45F-4D07-856A-E67E7099831B}" srcId="{E9BCC868-5007-4CA8-ABB4-53B24A507179}" destId="{687BF796-4153-49BD-99BC-D8EE06079FE8}" srcOrd="3" destOrd="0" parTransId="{429B3952-4143-4D89-8A5F-F5086995D7F6}" sibTransId="{CAE2340E-A9AE-48A1-9A02-FFD7300BFB40}"/>
    <dgm:cxn modelId="{49130293-2D34-468E-BDA8-B0D9AE8C60F9}" type="presOf" srcId="{9A72E210-9559-4835-8412-E22225AAC4E6}" destId="{FD92E4BF-0F50-4705-A3E8-0757778C0D25}" srcOrd="0" destOrd="0" presId="urn:microsoft.com/office/officeart/2009/layout/CircleArrowProcess"/>
    <dgm:cxn modelId="{7D467ACE-E515-4CAD-A63F-7C8E18815865}" srcId="{E9BCC868-5007-4CA8-ABB4-53B24A507179}" destId="{B776F3AB-FA0B-4F3F-8023-81CFCE52C9AA}" srcOrd="2" destOrd="0" parTransId="{C224AA4B-2D5E-46E7-AB98-4700FC9955A5}" sibTransId="{897C7D16-2F2D-4A97-9D56-DD1D5A341B7C}"/>
    <dgm:cxn modelId="{18596777-451B-4063-9728-FEFF7BC27C09}" type="presOf" srcId="{E9BCC868-5007-4CA8-ABB4-53B24A507179}" destId="{DE8413B4-BC1E-46AE-B70F-D527F2CEFDEB}" srcOrd="0" destOrd="0" presId="urn:microsoft.com/office/officeart/2009/layout/CircleArrowProcess"/>
    <dgm:cxn modelId="{18F726C8-D12F-404A-887E-2298F3756B83}" type="presOf" srcId="{687BF796-4153-49BD-99BC-D8EE06079FE8}" destId="{8DF253E0-C56D-47CD-B63A-3B58AD24413F}" srcOrd="0" destOrd="0" presId="urn:microsoft.com/office/officeart/2009/layout/CircleArrowProcess"/>
    <dgm:cxn modelId="{D49061D2-F8F5-4ADB-830D-C85ACC1B9968}" srcId="{E9BCC868-5007-4CA8-ABB4-53B24A507179}" destId="{C3739579-EF02-415A-BC14-0AAB7B06BD9C}" srcOrd="1" destOrd="0" parTransId="{48913985-C9E5-4FB9-A2C1-7BB5BAD8D80C}" sibTransId="{5B86C17B-3B71-4D50-A27D-2211E933B8EC}"/>
    <dgm:cxn modelId="{85689864-0C46-451B-860C-C8F225755E3F}" type="presParOf" srcId="{DE8413B4-BC1E-46AE-B70F-D527F2CEFDEB}" destId="{59E428B9-236F-4041-8B2F-6506B482923A}" srcOrd="0" destOrd="0" presId="urn:microsoft.com/office/officeart/2009/layout/CircleArrowProcess"/>
    <dgm:cxn modelId="{48AB5985-B844-466E-A34F-7474B93FB32E}" type="presParOf" srcId="{59E428B9-236F-4041-8B2F-6506B482923A}" destId="{EC7B42ED-6F75-48EA-8342-2B741A2688C5}" srcOrd="0" destOrd="0" presId="urn:microsoft.com/office/officeart/2009/layout/CircleArrowProcess"/>
    <dgm:cxn modelId="{701CAA43-C8AD-4EAD-ACE5-B9181D1319C9}" type="presParOf" srcId="{DE8413B4-BC1E-46AE-B70F-D527F2CEFDEB}" destId="{FD92E4BF-0F50-4705-A3E8-0757778C0D25}" srcOrd="1" destOrd="0" presId="urn:microsoft.com/office/officeart/2009/layout/CircleArrowProcess"/>
    <dgm:cxn modelId="{DB152250-B80B-4A45-9020-F8B874EC926B}" type="presParOf" srcId="{DE8413B4-BC1E-46AE-B70F-D527F2CEFDEB}" destId="{689F6F64-5B8B-46FF-A978-48C62043F894}" srcOrd="2" destOrd="0" presId="urn:microsoft.com/office/officeart/2009/layout/CircleArrowProcess"/>
    <dgm:cxn modelId="{4A09F13F-CDD8-4187-AFFD-3E02772D509B}" type="presParOf" srcId="{689F6F64-5B8B-46FF-A978-48C62043F894}" destId="{E6B3B41E-BE43-4EF6-8A95-55191DE049AB}" srcOrd="0" destOrd="0" presId="urn:microsoft.com/office/officeart/2009/layout/CircleArrowProcess"/>
    <dgm:cxn modelId="{3E1BBC79-C275-47EE-9B36-7B2B0ECC23DB}" type="presParOf" srcId="{DE8413B4-BC1E-46AE-B70F-D527F2CEFDEB}" destId="{96F7B700-5853-498E-AB3E-9F87B26697E3}" srcOrd="3" destOrd="0" presId="urn:microsoft.com/office/officeart/2009/layout/CircleArrowProcess"/>
    <dgm:cxn modelId="{2E3D85D8-F54A-40D9-93BA-2F23BA70F331}" type="presParOf" srcId="{DE8413B4-BC1E-46AE-B70F-D527F2CEFDEB}" destId="{987BBF1A-C177-4482-B5A2-3C9D227172CB}" srcOrd="4" destOrd="0" presId="urn:microsoft.com/office/officeart/2009/layout/CircleArrowProcess"/>
    <dgm:cxn modelId="{D42A93FB-B013-49FA-B964-A2E7622B86A5}" type="presParOf" srcId="{987BBF1A-C177-4482-B5A2-3C9D227172CB}" destId="{AB735F51-58D9-4419-96C7-96E57C790CF4}" srcOrd="0" destOrd="0" presId="urn:microsoft.com/office/officeart/2009/layout/CircleArrowProcess"/>
    <dgm:cxn modelId="{7FB47A04-9135-4AC5-A58D-C3EE85F79BC7}" type="presParOf" srcId="{DE8413B4-BC1E-46AE-B70F-D527F2CEFDEB}" destId="{91A8F8E7-8F94-4DA9-BF5A-C1C4DC399CB6}" srcOrd="5" destOrd="0" presId="urn:microsoft.com/office/officeart/2009/layout/CircleArrowProcess"/>
    <dgm:cxn modelId="{A28FAB6A-A12E-44BC-8712-582C811FEA35}" type="presParOf" srcId="{DE8413B4-BC1E-46AE-B70F-D527F2CEFDEB}" destId="{57E994D9-77E5-441C-BAA9-65C1449248ED}" srcOrd="6" destOrd="0" presId="urn:microsoft.com/office/officeart/2009/layout/CircleArrowProcess"/>
    <dgm:cxn modelId="{DA117EA9-BE7C-404D-97A0-5C5B1E49C226}" type="presParOf" srcId="{57E994D9-77E5-441C-BAA9-65C1449248ED}" destId="{8C93C5F9-F08A-4195-877E-32DB13E8FB93}" srcOrd="0" destOrd="0" presId="urn:microsoft.com/office/officeart/2009/layout/CircleArrowProcess"/>
    <dgm:cxn modelId="{213C0BCA-F9CA-4DE2-B39C-7AB5B5B8CD55}" type="presParOf" srcId="{DE8413B4-BC1E-46AE-B70F-D527F2CEFDEB}" destId="{8DF253E0-C56D-47CD-B63A-3B58AD24413F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017F1-B15C-4ACB-BCD7-1990257BA8FB}">
      <dsp:nvSpPr>
        <dsp:cNvPr id="0" name=""/>
        <dsp:cNvSpPr/>
      </dsp:nvSpPr>
      <dsp:spPr>
        <a:xfrm>
          <a:off x="1814186" y="46320"/>
          <a:ext cx="5286332" cy="2969804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E24DF1-22FA-4D7E-9F98-ED3B7F31F672}">
      <dsp:nvSpPr>
        <dsp:cNvPr id="0" name=""/>
        <dsp:cNvSpPr/>
      </dsp:nvSpPr>
      <dsp:spPr>
        <a:xfrm>
          <a:off x="4485592" y="897273"/>
          <a:ext cx="620" cy="1971176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0A33028-D33A-4026-9325-496961310603}">
      <dsp:nvSpPr>
        <dsp:cNvPr id="0" name=""/>
        <dsp:cNvSpPr/>
      </dsp:nvSpPr>
      <dsp:spPr>
        <a:xfrm>
          <a:off x="2562675" y="249840"/>
          <a:ext cx="1916530" cy="27079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effectLst/>
            </a:rPr>
            <a:t>- Комплекс оценочных процедур должен охватывать максимальное число характеристик качества, которыми можно управлять.</a:t>
          </a:r>
        </a:p>
        <a:p>
          <a:pPr lvl="0" algn="l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effectLst/>
            </a:rPr>
            <a:t>- Приоритет реального положения дел, проблема поиска процедур и индикаторов отражающих реальные процессы.</a:t>
          </a:r>
        </a:p>
        <a:p>
          <a:pPr lvl="0" algn="l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effectLst/>
            </a:rPr>
            <a:t>- Решения принимаются на основе результатов оценки.</a:t>
          </a:r>
          <a:endParaRPr lang="ru-RU" sz="1400" b="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2675" y="249840"/>
        <a:ext cx="1916530" cy="2707956"/>
      </dsp:txXfrm>
    </dsp:sp>
    <dsp:sp modelId="{214600BA-AC50-4AFE-8A46-35E9F5A849EC}">
      <dsp:nvSpPr>
        <dsp:cNvPr id="0" name=""/>
        <dsp:cNvSpPr/>
      </dsp:nvSpPr>
      <dsp:spPr>
        <a:xfrm>
          <a:off x="4608515" y="368144"/>
          <a:ext cx="2096298" cy="25459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- Управление интуитивное, векторы стратегии и тактики не согласованны между собой.</a:t>
          </a:r>
        </a:p>
        <a:p>
          <a:pPr lvl="0" algn="l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- Оценочные процедуры должны показывать положительную динамику в системе координат поставленных задач.</a:t>
          </a:r>
        </a:p>
        <a:p>
          <a:pPr lvl="0" algn="l" defTabSz="622300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</a:rPr>
            <a:t>- Принятие управленческих решений по отбору и коррекции значений значимых показателей.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608515" y="368144"/>
        <a:ext cx="2096298" cy="2545986"/>
      </dsp:txXfrm>
    </dsp:sp>
    <dsp:sp modelId="{850FAAD8-1699-4248-B903-C63BC94C852A}">
      <dsp:nvSpPr>
        <dsp:cNvPr id="0" name=""/>
        <dsp:cNvSpPr/>
      </dsp:nvSpPr>
      <dsp:spPr>
        <a:xfrm rot="16200000">
          <a:off x="98296" y="393259"/>
          <a:ext cx="2729321" cy="1917801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Принятие управленческих решений на основе результатов оценочных процедур</a:t>
          </a:r>
          <a:endParaRPr lang="ru-RU" sz="1200" b="1" i="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142" y="1164184"/>
        <a:ext cx="2149630" cy="955641"/>
      </dsp:txXfrm>
    </dsp:sp>
    <dsp:sp modelId="{62292300-A442-4E9C-A803-B6B813600846}">
      <dsp:nvSpPr>
        <dsp:cNvPr id="0" name=""/>
        <dsp:cNvSpPr/>
      </dsp:nvSpPr>
      <dsp:spPr>
        <a:xfrm rot="5400000">
          <a:off x="6115271" y="872799"/>
          <a:ext cx="2779322" cy="2048424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Подтверждение результатами оценочных процедур верности уже принятых управленческих решений</a:t>
          </a:r>
          <a:endParaRPr lang="ru-RU" sz="1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24859" y="1077059"/>
        <a:ext cx="2160147" cy="1020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B42ED-6F75-48EA-8342-2B741A2688C5}">
      <dsp:nvSpPr>
        <dsp:cNvPr id="0" name=""/>
        <dsp:cNvSpPr/>
      </dsp:nvSpPr>
      <dsp:spPr>
        <a:xfrm>
          <a:off x="1095184" y="0"/>
          <a:ext cx="1503047" cy="150320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2E4BF-0F50-4705-A3E8-0757778C0D25}">
      <dsp:nvSpPr>
        <dsp:cNvPr id="0" name=""/>
        <dsp:cNvSpPr/>
      </dsp:nvSpPr>
      <dsp:spPr>
        <a:xfrm>
          <a:off x="1427033" y="544117"/>
          <a:ext cx="838785" cy="419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Региональный уровень управления</a:t>
          </a:r>
          <a:endParaRPr lang="ru-RU" sz="900" b="1" kern="1200" dirty="0"/>
        </a:p>
      </dsp:txBody>
      <dsp:txXfrm>
        <a:off x="1427033" y="544117"/>
        <a:ext cx="838785" cy="419349"/>
      </dsp:txXfrm>
    </dsp:sp>
    <dsp:sp modelId="{E6B3B41E-BE43-4EF6-8A95-55191DE049AB}">
      <dsp:nvSpPr>
        <dsp:cNvPr id="0" name=""/>
        <dsp:cNvSpPr/>
      </dsp:nvSpPr>
      <dsp:spPr>
        <a:xfrm>
          <a:off x="677624" y="863812"/>
          <a:ext cx="1503047" cy="150320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7B700-5853-498E-AB3E-9F87B26697E3}">
      <dsp:nvSpPr>
        <dsp:cNvPr id="0" name=""/>
        <dsp:cNvSpPr/>
      </dsp:nvSpPr>
      <dsp:spPr>
        <a:xfrm>
          <a:off x="934249" y="1409524"/>
          <a:ext cx="985850" cy="419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Муниципальный уровень управления</a:t>
          </a:r>
          <a:endParaRPr lang="ru-RU" sz="900" b="1" kern="1200" dirty="0"/>
        </a:p>
      </dsp:txBody>
      <dsp:txXfrm>
        <a:off x="934249" y="1409524"/>
        <a:ext cx="985850" cy="419349"/>
      </dsp:txXfrm>
    </dsp:sp>
    <dsp:sp modelId="{AB735F51-58D9-4419-96C7-96E57C790CF4}">
      <dsp:nvSpPr>
        <dsp:cNvPr id="0" name=""/>
        <dsp:cNvSpPr/>
      </dsp:nvSpPr>
      <dsp:spPr>
        <a:xfrm>
          <a:off x="1095184" y="1730813"/>
          <a:ext cx="1503047" cy="150320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A8F8E7-8F94-4DA9-BF5A-C1C4DC399CB6}">
      <dsp:nvSpPr>
        <dsp:cNvPr id="0" name=""/>
        <dsp:cNvSpPr/>
      </dsp:nvSpPr>
      <dsp:spPr>
        <a:xfrm>
          <a:off x="1427033" y="2274931"/>
          <a:ext cx="838785" cy="419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Школьный уровень управления</a:t>
          </a:r>
          <a:endParaRPr lang="ru-RU" sz="900" b="1" kern="1200" dirty="0"/>
        </a:p>
      </dsp:txBody>
      <dsp:txXfrm>
        <a:off x="1427033" y="2274931"/>
        <a:ext cx="838785" cy="419349"/>
      </dsp:txXfrm>
    </dsp:sp>
    <dsp:sp modelId="{8C93C5F9-F08A-4195-877E-32DB13E8FB93}">
      <dsp:nvSpPr>
        <dsp:cNvPr id="0" name=""/>
        <dsp:cNvSpPr/>
      </dsp:nvSpPr>
      <dsp:spPr>
        <a:xfrm>
          <a:off x="784763" y="2694280"/>
          <a:ext cx="1291307" cy="129193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F253E0-C56D-47CD-B63A-3B58AD24413F}">
      <dsp:nvSpPr>
        <dsp:cNvPr id="0" name=""/>
        <dsp:cNvSpPr/>
      </dsp:nvSpPr>
      <dsp:spPr>
        <a:xfrm>
          <a:off x="1007781" y="3140337"/>
          <a:ext cx="838785" cy="419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effectLst/>
            </a:rPr>
            <a:t>Уровень класса, предмета и учителя</a:t>
          </a:r>
          <a:endParaRPr lang="ru-RU" sz="900" b="1" kern="1200" dirty="0">
            <a:effectLst/>
          </a:endParaRPr>
        </a:p>
      </dsp:txBody>
      <dsp:txXfrm>
        <a:off x="1007781" y="3140337"/>
        <a:ext cx="838785" cy="419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04664" y="4343400"/>
            <a:ext cx="6048672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04664" y="4343400"/>
            <a:ext cx="6048672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1000"/>
              </a:lnSpc>
              <a:spcBef>
                <a:spcPts val="600"/>
              </a:spcBef>
            </a:pPr>
            <a:endParaRPr lang="ru-RU" sz="10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0" dirty="0" smtClean="0">
                <a:solidFill>
                  <a:schemeClr val="bg1"/>
                </a:solidFill>
              </a:rPr>
              <a:t>Каждый ученик после окончания школы планирует  реализовать индивидуальную образовательную и последующую трудовую траекторию. Успешность реализации задуманного определяется уровнем  подготовки учащегося по общим и профильным предметам  и его соответствия требованиями конкурса на выбранную специальность определённого образовательного учреждения. Система подготовки к ЕГЭ ориентирована на приведение в соответствие имеющегося уровня подготовки учащегося с уровнем этих требований. Результаты ЕГЭ фиксируют достигнутый в ходе обучения уровень. 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8DC3BD-0370-4D68-8E63-229117D446B5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04664" y="4343400"/>
            <a:ext cx="604867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000" dirty="0" smtClean="0"/>
          </a:p>
          <a:p>
            <a:pPr eaLnBrk="1" hangingPunct="1">
              <a:spcBef>
                <a:spcPct val="0"/>
              </a:spcBef>
            </a:pPr>
            <a:endParaRPr lang="ru-RU" sz="10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A8C3937-6B59-4C88-B0E8-AA7DF10DE780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04664" y="4343400"/>
            <a:ext cx="612068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00" baseline="0" dirty="0" smtClean="0"/>
          </a:p>
          <a:p>
            <a:pPr>
              <a:spcBef>
                <a:spcPct val="0"/>
              </a:spcBef>
            </a:pPr>
            <a:endParaRPr lang="ru-RU" sz="1000" baseline="0" dirty="0" smtClean="0"/>
          </a:p>
          <a:p>
            <a:pPr>
              <a:spcBef>
                <a:spcPct val="0"/>
              </a:spcBef>
            </a:pPr>
            <a:endParaRPr lang="ru-RU" sz="1000" baseline="0" dirty="0" smtClean="0"/>
          </a:p>
          <a:p>
            <a:pPr>
              <a:spcBef>
                <a:spcPct val="0"/>
              </a:spcBef>
            </a:pPr>
            <a:endParaRPr lang="ru-RU" sz="1000" baseline="0" dirty="0" smtClean="0"/>
          </a:p>
          <a:p>
            <a:pPr>
              <a:spcBef>
                <a:spcPct val="0"/>
              </a:spcBef>
            </a:pPr>
            <a:endParaRPr lang="ru-RU" sz="1000" dirty="0" smtClean="0"/>
          </a:p>
          <a:p>
            <a:pPr>
              <a:spcBef>
                <a:spcPct val="0"/>
              </a:spcBef>
            </a:pPr>
            <a:endParaRPr lang="ru-RU" sz="10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76672" y="4343400"/>
            <a:ext cx="6048672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257-9F25-4D4E-B368-4B2CB2A17223}" type="datetime1">
              <a:rPr lang="ru-RU" smtClean="0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7841-856F-4866-8B33-1B6F92F669AB}" type="datetime1">
              <a:rPr lang="ru-RU" smtClean="0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FD25-5125-4245-A236-4DBB3C5486B3}" type="datetime1">
              <a:rPr lang="ru-RU" smtClean="0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0DCAB-0497-45CF-97F6-9015124556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11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137B-F74F-4A01-BDA4-15DBE3970C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15B1-64C5-49DC-8F44-63E247FAD6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88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39E1-99C3-4B4B-84EB-9905DE61C4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48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EB70-17C1-4F6F-B06B-ABBCB03182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3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4D45-7895-4CAB-A750-9856A5344C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82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244ED-84F4-42B5-8B5B-38DFBE232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24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1324-C706-4ED1-BDBE-6BBAD42C92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7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C0C5-88DD-4B31-AA37-3F6532BCD170}" type="datetime1">
              <a:rPr lang="ru-RU" smtClean="0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006F-C861-4B32-BC57-62B42B783A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22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AE8B-A384-4C73-BCCC-E858C9E87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6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DB57E-EC3C-4104-8695-EE037D6227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98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7D91-7E67-4AD0-AA80-E90DAD1A80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11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A346-85B2-4824-B462-362B778A3E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0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99C1-EE45-4679-8DC5-3A17572B0C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88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4CF70-B9F8-45F9-AEEC-CEE1CFE4C9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4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2AD3-59DA-405F-8387-35B21347DE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3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B614-1208-4BD3-9C90-52C56A3C57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82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F131-5C77-4A8B-861E-7FC9951D93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2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9C97-A64C-49E5-85E7-C84F2E8527B7}" type="datetime1">
              <a:rPr lang="ru-RU" smtClean="0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4F2A-B188-4F0A-B615-1628823CC9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73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F1796-43F6-40BD-9CC9-BE78578278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22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DEFE0-CC9B-4F17-B0CC-342AF05ED7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64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68C9-47F1-4016-B1BD-8E83F07C2F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98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D7D39-2FAC-4D93-B24A-CD6EFBB701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58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E98B6-B424-4C72-915D-C15026E627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72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3FEA-A1C4-49BB-AABB-63EB43B0CD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24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564C-2085-4079-B226-9D96818D18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51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4D59-F615-47D0-9F0D-53A844A736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2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F6AA-79D7-4DC8-8EF1-85BD50F9D4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0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8B57-4406-4F8D-9917-1DB0E776EF82}" type="datetime1">
              <a:rPr lang="ru-RU" smtClean="0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08B2-AEAB-4EC7-8E74-C095D0F403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87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CC13-E08D-4979-A9A2-C6033537FC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71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B081-AEC1-464F-9516-6FA7653AF0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81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3CF4-7F29-44D5-80BB-2CCEB2106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27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78B6-BC18-4FBF-9405-718C07F531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6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5259-8EEC-4CBA-8AC9-89C54D9E7C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75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CC3C-6706-4E0F-A115-E75862E5DA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11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13A2-4B20-42CE-BD91-533D6646FB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833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ECE73-4692-4663-9FA1-E2446F7638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79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2AF9-3651-4353-B877-AC780A278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1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3BE6-028F-412E-85D8-425CCA0BA357}" type="datetime1">
              <a:rPr lang="ru-RU" smtClean="0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1DA5-DA5A-4AC4-B56F-3EF98A3991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81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A8B7-1124-443F-AF5C-EA353FD760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241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5345-7053-438D-A789-8676D7897D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03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5B9F-7965-4552-9431-CB0F8528EB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42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B589-D94D-4420-85EB-82314E9DD7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50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D2FE-46BB-46D3-99AE-B6EC22A6C1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69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478E-C4DE-4CE5-A1EA-A4D484BE58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432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E32D5-0FCE-4D8A-83F9-CCCEA7ABF4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71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3809-DEF8-485B-945D-9EB15CD3E9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122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AFF6-A79A-4C4A-B9CE-DD26D3A3D7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4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532B-F962-4FB4-A522-A8E0F650D669}" type="datetime1">
              <a:rPr lang="ru-RU" smtClean="0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16473-5745-41AD-9322-CA7518A28A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25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E9AB-AFED-49A4-B928-964AF84D4F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352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9F4D-3F37-4C16-BAAF-C2337D1C27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256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DDF1-53CA-4628-9525-8B6EAF5861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44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4A6F-D5E3-43B0-A5C0-7E06272C58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5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DD93-F539-451E-8F50-3B696741BC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313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6AB9E-2EDA-45BB-B234-EDD7D423ED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49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5119-FA8E-4C6A-80F3-D387C2B194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D6E8-A787-4172-B759-EF6F9E3916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CA95-08F1-41D6-A4CD-1652CC40D8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E0E9-5A2C-4E1F-9DF5-13CD44AD157B}" type="datetime1">
              <a:rPr lang="ru-RU" smtClean="0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0057-36D4-4FE2-B7A6-6B051F5F1A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36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96C71-2743-42D9-9D70-F8E8E8EB03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617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5C97-4B42-4F99-8833-149ABDCA12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348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0817-9547-49DA-A335-0596F6AC20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859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30E0-B484-43C4-8D7D-D772E13D83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36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8D3B-5A16-4EFA-B497-8C18A40184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066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4B8D-EDF8-4393-B4F9-8DC9F61880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949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3276-609D-46D9-A491-5ACB4FE4A7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572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B04E-B15C-4507-82AC-41B19EC369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133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44AB2-E7C5-4D47-937A-29232B36CB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1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8D94-4BB5-480B-89BA-71ED97F7F36C}" type="datetime1">
              <a:rPr lang="ru-RU" smtClean="0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2CDE6-A71C-411B-BEB9-3DD037353F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64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58DD-E707-4673-920F-8D286552C6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796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614C-A3FB-412C-B293-301E4E9A60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77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5F9F3-EE16-4E92-AAA8-2A3B990E03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457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0FEF-E304-48AB-889C-D108992591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841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07AE-9EBA-40FE-9286-F3161FDA1A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486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65E1-AC51-4F16-BDED-D90AC5ABE7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671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EA39-5B19-4344-AC0A-A277EEFAE4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927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DD3B-E5C4-4E2A-A714-5342590DF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053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66FE-F4D4-4165-B441-FADB4C9A02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0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1AEB-53EF-4E1A-A624-8A3B63FD9195}" type="datetime1">
              <a:rPr lang="ru-RU" smtClean="0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FC00-437F-4279-80BB-09247B32DE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736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0F03-A01A-4247-AEAC-AE8BE163A5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096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8DA-717E-4243-8971-388FA800EE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30A5-9FF3-4A14-B6D4-80AE1F693F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F3F0-7DD5-40A4-8ABE-A881B1758B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815D0A-1645-4182-BF32-7D0483A4EC51}" type="datetime1">
              <a:rPr lang="ru-RU" smtClean="0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B98ACF-0837-4FBC-9B37-DA02E82890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6C3F5E-AEEF-44E1-A94D-4BC30C4587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A565A6-7F41-4737-A56D-09E8ED1DE6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1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834967-1171-45D1-94DC-BB7562F67D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385E81-9EE8-4FD4-A299-51AD5DF05E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88B9CF-126C-40B5-9B45-B5A9449EAF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3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7CE567-2DE1-4F0B-A49C-DFC9490384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8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worldbank.org/" TargetMode="Externa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hyperlink" Target="http://www.iuorao.ru/" TargetMode="External"/><Relationship Id="rId1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www.kpmo.ru/" TargetMode="External"/><Relationship Id="rId18" Type="http://schemas.openxmlformats.org/officeDocument/2006/relationships/hyperlink" Target="http://cabinet.mon.gov.ru/" TargetMode="External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hyperlink" Target="http://edumon.ru/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hyperlink" Target="http://www.monpit.ru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hyperlink" Target="http://sub-mon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http://www.rtc-edu.ru/trainings/study/109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notesSlide" Target="../notesSlides/notesSlide14.xml"/><Relationship Id="rId7" Type="http://schemas.openxmlformats.org/officeDocument/2006/relationships/diagramData" Target="../diagrams/data2.xml"/><Relationship Id="rId12" Type="http://schemas.openxmlformats.org/officeDocument/2006/relationships/image" Target="../media/image23.gif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11" Type="http://schemas.microsoft.com/office/2007/relationships/diagramDrawing" Target="../diagrams/drawing2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jpe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hyperlink" Target="http://www.rtc-edu.ru/resources/databank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www.centeroko.ru/seminar/seminar-3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hyperlink" Target="http://www.rtc-edu.ru/trainings/study/109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gov.cap.ru/hierarhy.asp?page=./94353/116882/116884/11970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0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0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png"/><Relationship Id="rId7" Type="http://schemas.openxmlformats.org/officeDocument/2006/relationships/hyperlink" Target="http://ru.wikipedia.org/wiki/%D0%A4%D0%B0%D0%B9%D0%BB:Cheboksary_Artificial_Bay_in_downtown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diagramData" Target="../diagrams/data1.xml"/><Relationship Id="rId11" Type="http://schemas.openxmlformats.org/officeDocument/2006/relationships/hyperlink" Target="http://gov.cap.ru/hierarhy.asp?page=./16/530/561602/631273/631282" TargetMode="Externa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1203598"/>
            <a:ext cx="8999984" cy="1800200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ВЕБИНАР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i="1" dirty="0" smtClean="0">
                <a:solidFill>
                  <a:schemeClr val="bg1"/>
                </a:solidFill>
              </a:rPr>
              <a:t>Региональный опыт построения системы оценки качества образования» </a:t>
            </a:r>
            <a:r>
              <a:rPr lang="ru-RU" sz="2800" i="1" dirty="0" smtClean="0">
                <a:solidFill>
                  <a:schemeClr val="bg1"/>
                </a:solidFill>
              </a:rPr>
              <a:t/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Кейс Чувашской Республики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1000" i="1" dirty="0" smtClean="0">
                <a:solidFill>
                  <a:schemeClr val="bg1"/>
                </a:solidFill>
              </a:rPr>
              <a:t/>
            </a:r>
            <a:br>
              <a:rPr lang="ru-RU" sz="1000" i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16 марта 2012 года</a:t>
            </a:r>
            <a:endParaRPr lang="ru-RU" sz="32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1508" y="190048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1976" y="150425"/>
            <a:ext cx="7380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Российский тренинговый центр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управления образованием РАО</a:t>
            </a:r>
            <a:endParaRPr lang="ru-RU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www.rtc-edu.ru/sites/default/files/pict/wb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6" name="Picture 4" descr="Описание: лого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7" name="Picture 10" descr="img691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36" y="4587976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4572000" y="3147814"/>
            <a:ext cx="43571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Анатольевич Боченков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r"/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 Независимого агентства оценки качества образования «Лидер», г. Чебоксары</a:t>
            </a:r>
          </a:p>
          <a:p>
            <a:pPr algn="r"/>
            <a:endParaRPr lang="ru-RU" sz="1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s_bochenkov@mail.ru</a:t>
            </a:r>
          </a:p>
          <a:p>
            <a:pPr algn="r"/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8 9051998891                                                                                                      </a:t>
            </a:r>
            <a:endParaRPr lang="ru-RU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imag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4577257"/>
            <a:ext cx="1080120" cy="428708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40113" y="4587875"/>
          <a:ext cx="5064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Точечный рисунок" r:id="rId13" imgW="809738" imgH="657317" progId="PBrush">
                  <p:embed/>
                </p:oleObj>
              </mc:Choice>
              <mc:Fallback>
                <p:oleObj name="Точечный рисунок" r:id="rId13" imgW="809738" imgH="65731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4587875"/>
                        <a:ext cx="50641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149163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1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55142"/>
              </p:ext>
            </p:extLst>
          </p:nvPr>
        </p:nvGraphicFramePr>
        <p:xfrm>
          <a:off x="78644" y="1214214"/>
          <a:ext cx="8957852" cy="370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1646"/>
                <a:gridCol w="1319902"/>
                <a:gridCol w="1512168"/>
                <a:gridCol w="1224136"/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000" cap="all" baseline="0" dirty="0" smtClean="0"/>
                        <a:t>Процедуры оценки качества образования</a:t>
                      </a:r>
                      <a:endParaRPr lang="ru-RU" sz="1000" cap="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000" dirty="0" smtClean="0"/>
                        <a:t>Индивидуальные образовательные достижения учащихся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000" dirty="0" smtClean="0"/>
                        <a:t>Оценка образовательных учреждений (учебный предмет, учитель)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000" dirty="0" smtClean="0"/>
                        <a:t>Оценка образовательных систем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Статистическое наблюдение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Итоговая аттестация выпускников 11 классов в форме ЕГЭ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Итоговая аттестация выпускников 9 классов в форме ГИА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Мониторинг образовательных и трудовых траекторий выпускников 11 классов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Аккредитация образовательных учреждений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уровня образовательных достижений учащихся по учебным предметам (в </a:t>
                      </a:r>
                      <a:r>
                        <a:rPr lang="ru-RU" sz="10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оценка уровня готовности к ЕГЭ, ГИА и т.д.)</a:t>
                      </a:r>
                      <a:endParaRPr lang="ru-RU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Международные и федеральные исследования в области качества образования (PIRLS, TIMSS, PISA, готовность к обучению в школе и т.д.)</a:t>
                      </a:r>
                      <a:endParaRPr lang="ru-RU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1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Мониторинг реализации проектов и программ (мониторинг КПМО, Наша Новая Школа, целевые программы, электронные мониторинги)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47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Оценка уровня удовлетворённости качеством образовательных услуг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Предметные олимпиады (районный и республиканский этапы Всероссийской олимпиады школьников)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05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Творческие, спортивные и прочие конкурсы, соревнования, конференции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574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Оценка муниципальных образовательных систем на основе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комплекса показателей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Аттестация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педагогических и руководящих кадров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13157" y="3"/>
            <a:ext cx="6291091" cy="95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Aft>
                <a:spcPts val="0"/>
              </a:spcAft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>
              <a:lnSpc>
                <a:spcPts val="2100"/>
              </a:lnSpc>
            </a:pPr>
            <a:r>
              <a:rPr lang="ru-RU" dirty="0" smtClean="0"/>
              <a:t>Процедуры оценки качества: объект оценки, область применения результатов</a:t>
            </a: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-2178" y="-18360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3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27" y="-20537"/>
            <a:ext cx="3187122" cy="2692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1307" y="51471"/>
            <a:ext cx="2445929" cy="2717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3" t="5084" r="29635" b="17238"/>
          <a:stretch/>
        </p:blipFill>
        <p:spPr bwMode="auto">
          <a:xfrm>
            <a:off x="29005" y="2769168"/>
            <a:ext cx="3341679" cy="2394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6635" y="2"/>
            <a:ext cx="3567371" cy="1969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8" y="1707654"/>
            <a:ext cx="230393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/>
              <a:t>Электронный мониторинг </a:t>
            </a:r>
          </a:p>
          <a:p>
            <a:r>
              <a:rPr lang="ru-RU" sz="1400" u="sng" dirty="0">
                <a:hlinkClick r:id="rId13"/>
              </a:rPr>
              <a:t>http://www.kpmo.ru/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1027" y="3966607"/>
            <a:ext cx="255705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200" dirty="0"/>
              <a:t>Информационно-Аналитическая Система «Мониторинг» Подсистема взаимодействия с субъектами Российской Федерации</a:t>
            </a:r>
          </a:p>
          <a:p>
            <a:r>
              <a:rPr lang="ru-RU" sz="1200" u="sng" dirty="0">
                <a:hlinkClick r:id="rId14"/>
              </a:rPr>
              <a:t>http://sub-mon.ru/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58079" y="2083406"/>
            <a:ext cx="236657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200" dirty="0"/>
              <a:t>Мониторинг школьного питания в общеобразовательных учреждениях Российской Федерации</a:t>
            </a:r>
          </a:p>
          <a:p>
            <a:r>
              <a:rPr lang="ru-RU" sz="1200" u="sng" dirty="0">
                <a:hlinkClick r:id="rId15"/>
              </a:rPr>
              <a:t>http://www.monpit.ru/</a:t>
            </a:r>
            <a:endParaRPr lang="ru-RU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7" t="11085" r="2807" b="26932"/>
          <a:stretch/>
        </p:blipFill>
        <p:spPr bwMode="auto">
          <a:xfrm>
            <a:off x="3558292" y="3075808"/>
            <a:ext cx="5046156" cy="2071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56176" y="1226497"/>
            <a:ext cx="28499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200" dirty="0"/>
              <a:t>Информационная система комплексной оценки безопасности и готовности к новому учебному году инфраструктуры системы образования</a:t>
            </a:r>
          </a:p>
          <a:p>
            <a:r>
              <a:rPr lang="ru-RU" sz="1200" dirty="0"/>
              <a:t>       </a:t>
            </a:r>
            <a:r>
              <a:rPr lang="ru-RU" sz="1200" u="sng" dirty="0">
                <a:hlinkClick r:id="rId17"/>
              </a:rPr>
              <a:t>http://edumon.ru/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2427734"/>
            <a:ext cx="28499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dk1"/>
                </a:solidFill>
                <a:latin typeface="+mn-lt"/>
                <a:cs typeface="+mn-cs"/>
              </a:rPr>
              <a:t>Информационно-аналитическая система обеспечения функциональной деятельности Министерства образования и науки Российской Федерации (ИАС ОФД МОН</a:t>
            </a:r>
            <a:r>
              <a:rPr lang="ru-RU" sz="1200" dirty="0" smtClean="0">
                <a:solidFill>
                  <a:schemeClr val="dk1"/>
                </a:solidFill>
                <a:latin typeface="+mn-lt"/>
                <a:cs typeface="+mn-cs"/>
              </a:rPr>
              <a:t>)</a:t>
            </a:r>
            <a:endParaRPr lang="ru-RU" sz="1200" dirty="0">
              <a:solidFill>
                <a:schemeClr val="dk1"/>
              </a:solidFill>
              <a:latin typeface="+mn-lt"/>
              <a:cs typeface="+mn-cs"/>
            </a:endParaRPr>
          </a:p>
          <a:p>
            <a:r>
              <a:rPr lang="ru-RU" sz="1200" dirty="0">
                <a:solidFill>
                  <a:schemeClr val="dk1"/>
                </a:solidFill>
                <a:latin typeface="+mn-lt"/>
                <a:cs typeface="+mn-cs"/>
                <a:hlinkClick r:id="rId18"/>
              </a:rPr>
              <a:t>http://cabinet.mon.gov.ru/</a:t>
            </a:r>
            <a:endParaRPr lang="ru-RU" sz="120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 rot="5400000">
            <a:off x="-2178" y="-18360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3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7311"/>
            <a:ext cx="6120680" cy="65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ts val="2100"/>
              </a:lnSpc>
              <a:spcAft>
                <a:spcPts val="0"/>
              </a:spcAft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Кто является заказчиком 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конкретных </a:t>
            </a: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оценочных процедур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?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8224" y="2999149"/>
            <a:ext cx="2534732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ts val="1300"/>
              </a:lnSpc>
            </a:pPr>
            <a:r>
              <a:rPr lang="ru-RU" sz="1200" dirty="0" smtClean="0"/>
              <a:t>Подробнее см. выступление «Оценочные </a:t>
            </a:r>
            <a:r>
              <a:rPr lang="ru-RU" sz="1200" dirty="0"/>
              <a:t>процедуры в Чувашской </a:t>
            </a:r>
            <a:r>
              <a:rPr lang="ru-RU" sz="1200" dirty="0" smtClean="0"/>
              <a:t>Республике» в рамках учебного курса «Проектирование </a:t>
            </a:r>
            <a:r>
              <a:rPr lang="ru-RU" sz="1200" dirty="0"/>
              <a:t>национальных и территориальных систем оценки качества образования: организационные, технологические и содержательные </a:t>
            </a:r>
            <a:r>
              <a:rPr lang="ru-RU" sz="1200" dirty="0" smtClean="0"/>
              <a:t>аспекты» Российского </a:t>
            </a:r>
            <a:r>
              <a:rPr lang="ru-RU" sz="1200" dirty="0" err="1" smtClean="0"/>
              <a:t>Тренингового</a:t>
            </a:r>
            <a:r>
              <a:rPr lang="ru-RU" sz="1200" dirty="0" smtClean="0"/>
              <a:t> Центра</a:t>
            </a:r>
            <a:endParaRPr lang="ru-RU" sz="1200" dirty="0"/>
          </a:p>
          <a:p>
            <a:pPr>
              <a:lnSpc>
                <a:spcPts val="1300"/>
              </a:lnSpc>
            </a:pPr>
            <a:r>
              <a:rPr lang="en-US" sz="1200" u="sng" dirty="0">
                <a:hlinkClick r:id="rId7"/>
              </a:rPr>
              <a:t>http://</a:t>
            </a:r>
            <a:r>
              <a:rPr lang="en-US" sz="1200" u="sng" dirty="0" smtClean="0">
                <a:hlinkClick r:id="rId7"/>
              </a:rPr>
              <a:t>www.rtc-edu.ru/trainings/study/81</a:t>
            </a:r>
            <a:endParaRPr lang="ru-RU" sz="1200" dirty="0"/>
          </a:p>
        </p:txBody>
      </p:sp>
      <p:sp>
        <p:nvSpPr>
          <p:cNvPr id="25" name="Прямоугольный треугольник 24"/>
          <p:cNvSpPr/>
          <p:nvPr/>
        </p:nvSpPr>
        <p:spPr>
          <a:xfrm rot="5400000">
            <a:off x="-2178" y="-18360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02302"/>
              </p:ext>
            </p:extLst>
          </p:nvPr>
        </p:nvGraphicFramePr>
        <p:xfrm>
          <a:off x="35496" y="908650"/>
          <a:ext cx="6120680" cy="418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955"/>
                <a:gridCol w="1106147"/>
                <a:gridCol w="1843578"/>
              </a:tblGrid>
              <a:tr h="38614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000" cap="all" baseline="0" dirty="0" smtClean="0"/>
                        <a:t>Процедуры оценки качества образования</a:t>
                      </a:r>
                      <a:endParaRPr lang="ru-RU" sz="1000" cap="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000" dirty="0" smtClean="0"/>
                        <a:t>ЗАКАЗЧИКИ </a:t>
                      </a:r>
                    </a:p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000" dirty="0" smtClean="0"/>
                        <a:t>(кто платит за процедуру?)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000" dirty="0" smtClean="0"/>
                        <a:t>ПОЛЬЗОВАТЕЛИ ИНФОРМАЦИЕЙ</a:t>
                      </a:r>
                      <a:r>
                        <a:rPr lang="ru-RU" sz="1000" baseline="0" dirty="0" smtClean="0"/>
                        <a:t> О РЕЗУЛЬТАТАХ ОЦЕНКИ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Статистическое наблюдение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smtClean="0"/>
                        <a:t>бюджет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Ф, Р, М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Итоговая аттестация выпускников 11 классов в форме ЕГЭ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бюджет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Л, Ф, Р, М, ОУ, У, СМИ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Итоговая аттестация выпускников 9 классов в форме ГИА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бюджет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Л, Р, М, ОУ,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Мониторинг образовательных и трудовых траекторий выпускников 11 классов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???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??? ОУ, М,</a:t>
                      </a:r>
                      <a:r>
                        <a:rPr lang="ru-RU" sz="1400" baseline="0" dirty="0" smtClean="0"/>
                        <a:t> Р, Б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Мониторинг уровня образовательных достижений учащихся по учебным предметам (в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</a:rPr>
                        <a:t>т.ч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. оценка уровня готовности к ЕГЭ, ГИА и т.д.)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Участники (Л)</a:t>
                      </a: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b="1" dirty="0" smtClean="0"/>
                        <a:t>участник</a:t>
                      </a:r>
                      <a:r>
                        <a:rPr lang="ru-RU" sz="1400" dirty="0" smtClean="0"/>
                        <a:t> (Л) </a:t>
                      </a:r>
                    </a:p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b="1" dirty="0" smtClean="0"/>
                        <a:t>организатор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dirty="0" smtClean="0"/>
                        <a:t>У, ОУ, М)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Международные и федеральные исследования в области качества образования (PIRLS, TIMSS, PISA, готовность к обучению в школе и т.д.)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бюджет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Ф, ОУ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Мониторинг реализации проектов и программ (мониторинг КПМО, Наша Новая Школа, целевые программы, электронные мониторинги)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бюджет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Ф, Р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6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Оценка уровня удовлетворённости качеством образовательных услуг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бюджет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Р, М, ОУ   ???   СМИ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Предметные олимпиады (районный и республиканский этапы Всероссийской олимпиады школьников)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бюджет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Ф, Л, У, ОУ, М, Р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Оценка муниципальных образовательных систем на основе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комплекса показателей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smtClean="0"/>
                        <a:t>???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???   Р, М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Аттестация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</a:rPr>
                        <a:t> педагогических и руководящих кадров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бюджет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400" dirty="0" smtClean="0"/>
                        <a:t>У, ОУ, М, Р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6228184" y="1059582"/>
            <a:ext cx="2894772" cy="15841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schemeClr val="dk1"/>
                </a:solidFill>
              </a:rPr>
              <a:t>ОБОЗНАЧЕНИЯ: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Ф    – федеральный уровень управления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dk1"/>
                </a:solidFill>
              </a:rPr>
              <a:t>Р     – региональный уровень управления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М – муниципальный уровень управления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dk1"/>
                </a:solidFill>
              </a:rPr>
              <a:t>ОУ – школа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У – учитель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dk1"/>
                </a:solidFill>
              </a:rPr>
              <a:t>Л – учащийся, участник, родитель</a:t>
            </a: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Б – бизнес</a:t>
            </a:r>
            <a:r>
              <a:rPr lang="ru-RU" sz="1200" smtClean="0"/>
              <a:t>, работодатель</a:t>
            </a:r>
            <a:endParaRPr lang="ru-RU" sz="1200" dirty="0" smtClean="0"/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/>
              <a:t>СМИ – средства массовой информации, общественность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82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1" t="3702" r="5301" b="3380"/>
          <a:stretch/>
        </p:blipFill>
        <p:spPr bwMode="auto">
          <a:xfrm flipH="1">
            <a:off x="5580112" y="1173371"/>
            <a:ext cx="3528392" cy="3990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4211" y="153987"/>
            <a:ext cx="6854093" cy="828675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Преодоление разрыва между результатами оценочной процедуры и потребностями в информации </a:t>
            </a:r>
            <a:r>
              <a:rPr lang="ru-RU" sz="2000" dirty="0">
                <a:solidFill>
                  <a:schemeClr val="bg1"/>
                </a:solidFill>
              </a:rPr>
              <a:t>разных </a:t>
            </a:r>
            <a:r>
              <a:rPr lang="ru-RU" sz="2000" dirty="0" smtClean="0">
                <a:solidFill>
                  <a:schemeClr val="bg1"/>
                </a:solidFill>
              </a:rPr>
              <a:t>групп пользователей о результатах.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1" t="3702" r="5301" b="3380"/>
          <a:stretch/>
        </p:blipFill>
        <p:spPr bwMode="auto">
          <a:xfrm>
            <a:off x="107504" y="1152833"/>
            <a:ext cx="3452638" cy="3990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6195" y="1287949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База результатов ЕГЭ (протоколы)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152833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C00000"/>
                </a:solidFill>
              </a:rPr>
              <a:t>Потребности пользователей в информации о результатах ЕГЭ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1286870"/>
            <a:ext cx="116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1. Выпускники и их родители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4" y="2067694"/>
            <a:ext cx="194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2. Учителя, общеобразовательные учреждения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715766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3. Органы управления образованием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7" y="336383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4. Методические службы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4" y="406702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5. Родители, выбирающие школу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3451887" y="2726804"/>
            <a:ext cx="1724446" cy="2304256"/>
          </a:xfrm>
          <a:prstGeom prst="cube">
            <a:avLst>
              <a:gd name="adj" fmla="val 22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00" dirty="0">
                <a:solidFill>
                  <a:prstClr val="white"/>
                </a:solidFill>
              </a:rPr>
              <a:t>Региональный сборник статистических и аналитических данных о результатах ЕГЭ + таблицы с данными значений показателей по всем образовательным учреждениям и фоновым группам</a:t>
            </a:r>
            <a:r>
              <a:rPr lang="ru-RU" sz="1000" dirty="0" smtClean="0">
                <a:solidFill>
                  <a:prstClr val="white"/>
                </a:solidFill>
              </a:rPr>
              <a:t>.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899591" y="2541166"/>
            <a:ext cx="4752529" cy="536947"/>
          </a:xfrm>
          <a:prstGeom prst="cube">
            <a:avLst>
              <a:gd name="adj" fmla="val 69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2204768"/>
            <a:ext cx="665733" cy="6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2216919" y="1152833"/>
            <a:ext cx="3629779" cy="783027"/>
          </a:xfrm>
          <a:prstGeom prst="rightArrow">
            <a:avLst>
              <a:gd name="adj1" fmla="val 80217"/>
              <a:gd name="adj2" fmla="val 48051"/>
            </a:avLst>
          </a:prstGeom>
          <a:blipFill dpi="0" rotWithShape="1">
            <a:blip r:embed="rId9" cstate="print"/>
            <a:srcRect/>
            <a:tile tx="0" ty="0" sx="100000" sy="100000" flip="none" algn="ctr"/>
          </a:blip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Свидетельство о результатах ЕГЭ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8993" y="2204768"/>
            <a:ext cx="627103" cy="6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9552" y="3942804"/>
            <a:ext cx="2912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</a:rPr>
              <a:t>Образец сборника можно скачать здесь: </a:t>
            </a:r>
            <a:r>
              <a:rPr lang="en-US" sz="1600" i="1" dirty="0">
                <a:solidFill>
                  <a:schemeClr val="bg1"/>
                </a:solidFill>
              </a:rPr>
              <a:t>http://gov.cap.ru/hierarhy.asp?page=./</a:t>
            </a:r>
            <a:r>
              <a:rPr lang="en-US" sz="1600" i="1" dirty="0" smtClean="0">
                <a:solidFill>
                  <a:schemeClr val="bg1"/>
                </a:solidFill>
              </a:rPr>
              <a:t>16/530/952218/981841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Прямоугольный треугольник 19"/>
          <p:cNvSpPr/>
          <p:nvPr/>
        </p:nvSpPr>
        <p:spPr>
          <a:xfrm rot="5400000">
            <a:off x="-2178" y="-18360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560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  <p:bldP spid="11" grpId="0"/>
      <p:bldP spid="12" grpId="0"/>
      <p:bldP spid="13" grpId="0"/>
      <p:bldP spid="14" grpId="0"/>
      <p:bldP spid="5" grpId="0" animBg="1"/>
      <p:bldP spid="7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5256584" cy="8286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fontAlgn="auto">
              <a:lnSpc>
                <a:spcPts val="21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Кому и на какие запросы можно отвечать на основе результатов ЕГЭ? 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01119026"/>
              </p:ext>
            </p:extLst>
          </p:nvPr>
        </p:nvGraphicFramePr>
        <p:xfrm>
          <a:off x="0" y="1157289"/>
          <a:ext cx="3275856" cy="398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99792" y="2643758"/>
            <a:ext cx="2088232" cy="1068296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171450" indent="-171450">
              <a:lnSpc>
                <a:spcPts val="1000"/>
              </a:lnSpc>
              <a:spcBef>
                <a:spcPts val="300"/>
              </a:spcBef>
              <a:buBlip>
                <a:blip r:embed="rId12"/>
              </a:buBlip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Уровень освоения образовательного стандарта среднего (полного) образования (получение аттестата).</a:t>
            </a:r>
          </a:p>
          <a:p>
            <a:r>
              <a:rPr lang="ru-RU" dirty="0"/>
              <a:t>Качество профильной подготовки как основы для получения профессионального образования.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7744" y="1251426"/>
            <a:ext cx="2520280" cy="1320324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171450" indent="-171450">
              <a:lnSpc>
                <a:spcPts val="1000"/>
              </a:lnSpc>
              <a:spcBef>
                <a:spcPts val="300"/>
              </a:spcBef>
              <a:buBlip>
                <a:blip r:embed="rId12"/>
              </a:buBlip>
              <a:defRPr sz="110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900" dirty="0" smtClean="0">
                <a:solidFill>
                  <a:schemeClr val="tx1"/>
                </a:solidFill>
              </a:rPr>
              <a:t>Охват средним (полным) образованием учащихся соответствующего возраста учреждениями сети – освоение образовательного стандарта.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dirty="0" smtClean="0">
                <a:solidFill>
                  <a:schemeClr val="tx1"/>
                </a:solidFill>
              </a:rPr>
              <a:t>Равенство доступа к образованию соответствующего качества.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 Удовлетворение потребностей населения в общеобразовательной и профильной подготовке.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3795886"/>
            <a:ext cx="2088231" cy="1320324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171450" indent="-171450">
              <a:lnSpc>
                <a:spcPts val="1000"/>
              </a:lnSpc>
              <a:spcBef>
                <a:spcPts val="300"/>
              </a:spcBef>
              <a:buBlip>
                <a:blip r:embed="rId12"/>
              </a:buBlip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Уровень освоения образовательного стандарта по предмету (выше минимального порога).</a:t>
            </a:r>
          </a:p>
          <a:p>
            <a:r>
              <a:rPr lang="ru-RU" dirty="0"/>
              <a:t>Востребованность предмета.</a:t>
            </a:r>
          </a:p>
          <a:p>
            <a:r>
              <a:rPr lang="ru-RU" dirty="0"/>
              <a:t>Качество профильной подготовки по предмету.</a:t>
            </a:r>
          </a:p>
          <a:p>
            <a:r>
              <a:rPr lang="ru-RU" dirty="0"/>
              <a:t>Успешность освоения отдельных дидактических единиц.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7564" y="2091874"/>
            <a:ext cx="1184895" cy="4320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</a:t>
            </a:r>
            <a:r>
              <a:rPr lang="ru-RU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муници-палитет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лучше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91117" y="2168497"/>
            <a:ext cx="3600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3268" y="3003798"/>
            <a:ext cx="1184895" cy="4320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школа лучше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593" y="3075806"/>
            <a:ext cx="3600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9602" y="3841552"/>
            <a:ext cx="1282857" cy="4320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учитель и предмет лучше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76208" y="3899832"/>
            <a:ext cx="3600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Арка 25"/>
          <p:cNvSpPr/>
          <p:nvPr/>
        </p:nvSpPr>
        <p:spPr>
          <a:xfrm>
            <a:off x="7407487" y="2586229"/>
            <a:ext cx="1500342" cy="1501067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gradFill rotWithShape="1">
            <a:gsLst>
              <a:gs pos="0">
                <a:srgbClr val="68007F">
                  <a:hueOff val="-4500646"/>
                  <a:satOff val="0"/>
                  <a:lumOff val="16471"/>
                  <a:alphaOff val="0"/>
                  <a:shade val="51000"/>
                  <a:satMod val="130000"/>
                </a:srgbClr>
              </a:gs>
              <a:gs pos="80000">
                <a:srgbClr val="68007F">
                  <a:hueOff val="-4500646"/>
                  <a:satOff val="0"/>
                  <a:lumOff val="16471"/>
                  <a:alphaOff val="0"/>
                  <a:shade val="93000"/>
                  <a:satMod val="130000"/>
                </a:srgbClr>
              </a:gs>
              <a:gs pos="100000">
                <a:srgbClr val="68007F">
                  <a:hueOff val="-4500646"/>
                  <a:satOff val="0"/>
                  <a:lumOff val="16471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</p:sp>
      <p:grpSp>
        <p:nvGrpSpPr>
          <p:cNvPr id="27" name="Группа 26"/>
          <p:cNvGrpSpPr/>
          <p:nvPr/>
        </p:nvGrpSpPr>
        <p:grpSpPr>
          <a:xfrm>
            <a:off x="7670374" y="3093145"/>
            <a:ext cx="974567" cy="487233"/>
            <a:chOff x="905774" y="4118483"/>
            <a:chExt cx="974567" cy="48723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905774" y="4118483"/>
              <a:ext cx="974567" cy="487233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9" name="Прямоугольник 28"/>
            <p:cNvSpPr/>
            <p:nvPr/>
          </p:nvSpPr>
          <p:spPr>
            <a:xfrm>
              <a:off x="905774" y="4118483"/>
              <a:ext cx="974567" cy="4872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Родители, выбирающие школу для своих детей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75436" y="4239804"/>
            <a:ext cx="1949234" cy="815362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171450" indent="-171450">
              <a:lnSpc>
                <a:spcPts val="1000"/>
              </a:lnSpc>
              <a:spcBef>
                <a:spcPts val="300"/>
              </a:spcBef>
              <a:buBlip>
                <a:blip r:embed="rId12"/>
              </a:buBlip>
              <a:defRPr sz="900">
                <a:latin typeface="+mn-lt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Качество общеобразовательной подготовки.</a:t>
            </a:r>
          </a:p>
          <a:p>
            <a:r>
              <a:rPr lang="ru-RU" dirty="0"/>
              <a:t>Качество профильной подготовки по выбранному профилю.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077926" y="3727256"/>
            <a:ext cx="1184895" cy="4320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Какая школа лучше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977637" y="3697639"/>
            <a:ext cx="3600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?</a:t>
            </a:r>
            <a:endParaRPr kumimoji="0" lang="ru-RU" sz="24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8064" y="633359"/>
            <a:ext cx="201622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200" dirty="0" smtClean="0"/>
              <a:t>Подробнее о практике информирования </a:t>
            </a:r>
            <a:r>
              <a:rPr lang="ru-RU" sz="1200" dirty="0"/>
              <a:t>различных целевых групп о результатах оценки учебных достижений школьников </a:t>
            </a:r>
            <a:r>
              <a:rPr lang="ru-RU" sz="1200" dirty="0" smtClean="0"/>
              <a:t>см. выступление С.А. Боченков </a:t>
            </a:r>
            <a:r>
              <a:rPr lang="ru-RU" sz="1200" dirty="0"/>
              <a:t>«Как информируются различные целевые группы о результатах оценочных процедур?» </a:t>
            </a:r>
            <a:r>
              <a:rPr lang="ru-RU" sz="1200" dirty="0" smtClean="0"/>
              <a:t>в рамках учебного курса Российского </a:t>
            </a:r>
            <a:r>
              <a:rPr lang="ru-RU" sz="1200" dirty="0" err="1" smtClean="0"/>
              <a:t>Тренингового</a:t>
            </a:r>
            <a:r>
              <a:rPr lang="ru-RU" sz="1200" dirty="0" smtClean="0"/>
              <a:t> Центра </a:t>
            </a:r>
            <a:endParaRPr lang="ru-RU" sz="1200" dirty="0"/>
          </a:p>
          <a:p>
            <a:r>
              <a:rPr lang="en-US" sz="1200" b="1" u="sng" dirty="0">
                <a:solidFill>
                  <a:srgbClr val="0070C0"/>
                </a:solidFill>
              </a:rPr>
              <a:t>http://www.rtc-edu.ru/trainings/study/102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ый треугольник 22"/>
          <p:cNvSpPr/>
          <p:nvPr/>
        </p:nvSpPr>
        <p:spPr>
          <a:xfrm rot="5400000">
            <a:off x="-2178" y="-18360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627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Прямоугольник 1043"/>
          <p:cNvSpPr/>
          <p:nvPr/>
        </p:nvSpPr>
        <p:spPr>
          <a:xfrm>
            <a:off x="7804770" y="1563638"/>
            <a:ext cx="1318831" cy="3547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AutoShape 9"/>
          <p:cNvSpPr>
            <a:spLocks noChangeShapeType="1"/>
          </p:cNvSpPr>
          <p:nvPr/>
        </p:nvSpPr>
        <p:spPr bwMode="auto">
          <a:xfrm>
            <a:off x="3923417" y="1363810"/>
            <a:ext cx="2412022" cy="177982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Line 36"/>
          <p:cNvSpPr>
            <a:spLocks noChangeShapeType="1"/>
          </p:cNvSpPr>
          <p:nvPr/>
        </p:nvSpPr>
        <p:spPr bwMode="auto">
          <a:xfrm flipH="1">
            <a:off x="1353451" y="1363809"/>
            <a:ext cx="2569966" cy="304305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312"/>
            <a:ext cx="6984776" cy="5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ts val="2100"/>
              </a:lnSpc>
              <a:spcAft>
                <a:spcPts val="0"/>
              </a:spcAft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Какие организации участвуют в работах по ОКО?</a:t>
            </a:r>
          </a:p>
        </p:txBody>
      </p:sp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57785" y="678109"/>
            <a:ext cx="7715863" cy="4372613"/>
            <a:chOff x="938" y="3381"/>
            <a:chExt cx="13026" cy="6887"/>
          </a:xfrm>
        </p:grpSpPr>
        <p:sp>
          <p:nvSpPr>
            <p:cNvPr id="7" name="Line 36"/>
            <p:cNvSpPr>
              <a:spLocks noChangeShapeType="1"/>
            </p:cNvSpPr>
            <p:nvPr/>
          </p:nvSpPr>
          <p:spPr bwMode="auto">
            <a:xfrm flipH="1">
              <a:off x="4261" y="4966"/>
              <a:ext cx="4973" cy="1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35"/>
            <p:cNvSpPr>
              <a:spLocks noChangeShapeType="1"/>
            </p:cNvSpPr>
            <p:nvPr/>
          </p:nvSpPr>
          <p:spPr bwMode="auto">
            <a:xfrm>
              <a:off x="9234" y="5001"/>
              <a:ext cx="1635" cy="30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34"/>
            <p:cNvSpPr>
              <a:spLocks noChangeShapeType="1"/>
            </p:cNvSpPr>
            <p:nvPr/>
          </p:nvSpPr>
          <p:spPr bwMode="auto">
            <a:xfrm flipH="1">
              <a:off x="5844" y="5001"/>
              <a:ext cx="3390" cy="30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5356" y="3381"/>
              <a:ext cx="2880" cy="108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Министерство образования и молодежной политики Чувашской Республики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31"/>
            <p:cNvSpPr>
              <a:spLocks noChangeArrowheads="1"/>
            </p:cNvSpPr>
            <p:nvPr/>
          </p:nvSpPr>
          <p:spPr bwMode="auto">
            <a:xfrm>
              <a:off x="7979" y="3852"/>
              <a:ext cx="3060" cy="10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86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Управление по надзору и контролю в сфере образования Чувашской Республики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30"/>
            <p:cNvSpPr>
              <a:spLocks noChangeArrowheads="1"/>
            </p:cNvSpPr>
            <p:nvPr/>
          </p:nvSpPr>
          <p:spPr bwMode="auto">
            <a:xfrm>
              <a:off x="2038" y="3541"/>
              <a:ext cx="2924" cy="63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26640" tIns="27720" rIns="26640" bIns="27720" numCol="1" anchor="t" anchorCtr="0" compatLnSpc="1">
              <a:prstTxWarp prst="textNoShape">
                <a:avLst/>
              </a:prstTxWarp>
            </a:bodyPr>
            <a:lstStyle/>
            <a:p>
              <a:pPr marL="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Коллегия Министерства образования и молодежной политики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28"/>
            <p:cNvSpPr>
              <a:spLocks noChangeArrowheads="1"/>
            </p:cNvSpPr>
            <p:nvPr/>
          </p:nvSpPr>
          <p:spPr bwMode="auto">
            <a:xfrm>
              <a:off x="938" y="6132"/>
              <a:ext cx="3240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86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Муниципальные органы управления образованием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>
              <a:off x="2731" y="6754"/>
              <a:ext cx="1800" cy="78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800">
                  <a:ea typeface="Times New Roman" pitchFamily="18" charset="0"/>
                  <a:cs typeface="Times New Roman" pitchFamily="18" charset="0"/>
                </a:rPr>
                <a:t>Муниципальные мониторинговые службы</a:t>
              </a:r>
            </a:p>
          </p:txBody>
        </p:sp>
        <p:sp>
          <p:nvSpPr>
            <p:cNvPr id="16" name="AutoShape 27"/>
            <p:cNvSpPr>
              <a:spLocks noChangeArrowheads="1"/>
            </p:cNvSpPr>
            <p:nvPr/>
          </p:nvSpPr>
          <p:spPr bwMode="auto">
            <a:xfrm>
              <a:off x="7010" y="8071"/>
              <a:ext cx="3089" cy="12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lnSpc>
                  <a:spcPts val="1100"/>
                </a:lnSpc>
              </a:pPr>
              <a:r>
                <a:rPr lang="ru-RU" sz="1000" dirty="0"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БОУ ДПО (ПК) С "Чувашский республиканский институт образования"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24"/>
            <p:cNvSpPr>
              <a:spLocks noChangeArrowheads="1"/>
            </p:cNvSpPr>
            <p:nvPr/>
          </p:nvSpPr>
          <p:spPr bwMode="auto">
            <a:xfrm>
              <a:off x="10291" y="8061"/>
              <a:ext cx="2333" cy="11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БОУ 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Times New Roman" pitchFamily="18" charset="0"/>
                  <a:cs typeface="Times New Roman" pitchFamily="18" charset="0"/>
                </a:rPr>
                <a:t>«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Центр психолого-педагогической реабилитации и коррекции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Times New Roman" pitchFamily="18" charset="0"/>
                  <a:cs typeface="Times New Roman" pitchFamily="18" charset="0"/>
                </a:rPr>
                <a:t>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23"/>
            <p:cNvSpPr>
              <a:spLocks noChangeShapeType="1"/>
            </p:cNvSpPr>
            <p:nvPr/>
          </p:nvSpPr>
          <p:spPr bwMode="auto">
            <a:xfrm flipH="1">
              <a:off x="5641" y="4461"/>
              <a:ext cx="1823" cy="35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21"/>
            <p:cNvSpPr>
              <a:spLocks noChangeShapeType="1"/>
            </p:cNvSpPr>
            <p:nvPr/>
          </p:nvSpPr>
          <p:spPr bwMode="auto">
            <a:xfrm>
              <a:off x="7464" y="4461"/>
              <a:ext cx="772" cy="3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20"/>
            <p:cNvSpPr>
              <a:spLocks noChangeShapeType="1"/>
            </p:cNvSpPr>
            <p:nvPr/>
          </p:nvSpPr>
          <p:spPr bwMode="auto">
            <a:xfrm>
              <a:off x="7464" y="4461"/>
              <a:ext cx="3172" cy="35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AutoShape 18"/>
            <p:cNvSpPr>
              <a:spLocks noChangeShapeType="1"/>
            </p:cNvSpPr>
            <p:nvPr/>
          </p:nvSpPr>
          <p:spPr bwMode="auto">
            <a:xfrm flipH="1">
              <a:off x="2468" y="6856"/>
              <a:ext cx="131" cy="10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9209" y="4966"/>
              <a:ext cx="2327" cy="1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H="1">
              <a:off x="8456" y="5001"/>
              <a:ext cx="778" cy="30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AutoShape 15"/>
            <p:cNvSpPr>
              <a:spLocks noChangeArrowheads="1"/>
            </p:cNvSpPr>
            <p:nvPr/>
          </p:nvSpPr>
          <p:spPr bwMode="auto">
            <a:xfrm>
              <a:off x="9984" y="4821"/>
              <a:ext cx="2520" cy="720"/>
            </a:xfrm>
            <a:prstGeom prst="roundRect">
              <a:avLst>
                <a:gd name="adj" fmla="val 15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26640" tIns="27720" rIns="26640" bIns="27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114300" algn="l"/>
                </a:tabLst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Экспертная комиссия  по лицензированию, аккредитации образовательной деятельности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>
              <a:off x="1201" y="4932"/>
              <a:ext cx="3060" cy="720"/>
            </a:xfrm>
            <a:prstGeom prst="roundRect">
              <a:avLst>
                <a:gd name="adj" fmla="val 1041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26640" tIns="27720" rIns="26640" bIns="27720" numCol="1" anchor="t" anchorCtr="0" compatLnSpc="1">
              <a:prstTxWarp prst="textNoShape">
                <a:avLst/>
              </a:prstTxWarp>
            </a:bodyPr>
            <a:lstStyle/>
            <a:p>
              <a:pPr marL="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Экспертные комиссии по аттестации педагогических и руководящих кадров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utoShape 13"/>
            <p:cNvSpPr>
              <a:spLocks noChangeArrowheads="1"/>
            </p:cNvSpPr>
            <p:nvPr/>
          </p:nvSpPr>
          <p:spPr bwMode="auto">
            <a:xfrm>
              <a:off x="4613" y="4281"/>
              <a:ext cx="2520" cy="720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26640" tIns="27720" rIns="26640" bIns="27720" numCol="1" anchor="t" anchorCtr="0" compatLnSpc="1">
              <a:prstTxWarp prst="textNoShape">
                <a:avLst/>
              </a:prstTxWarp>
            </a:bodyPr>
            <a:lstStyle/>
            <a:p>
              <a:pPr marL="0"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Чувашский республиканский совет попечителей образования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auto">
            <a:xfrm>
              <a:off x="11514" y="5692"/>
              <a:ext cx="2450" cy="620"/>
            </a:xfrm>
            <a:prstGeom prst="roundRect">
              <a:avLst>
                <a:gd name="adj" fmla="val 5000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26640" tIns="27720" rIns="26640" bIns="27720" numCol="1" anchor="t" anchorCtr="0" compatLnSpc="1">
              <a:prstTxWarp prst="textNoShape">
                <a:avLst/>
              </a:prstTxWarp>
            </a:bodyPr>
            <a:lstStyle/>
            <a:p>
              <a:pPr marL="0" marR="0" lvl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Торгово-промышленная палата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Text Box 11"/>
            <p:cNvSpPr txBox="1">
              <a:spLocks noChangeArrowheads="1"/>
            </p:cNvSpPr>
            <p:nvPr/>
          </p:nvSpPr>
          <p:spPr bwMode="auto">
            <a:xfrm>
              <a:off x="7821" y="8996"/>
              <a:ext cx="2392" cy="4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indent="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Организационно-методический центр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AutoShape 9"/>
            <p:cNvSpPr>
              <a:spLocks noChangeShapeType="1"/>
            </p:cNvSpPr>
            <p:nvPr/>
          </p:nvSpPr>
          <p:spPr bwMode="auto">
            <a:xfrm flipH="1">
              <a:off x="4178" y="4461"/>
              <a:ext cx="3286" cy="18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AutoShape 8"/>
            <p:cNvSpPr>
              <a:spLocks noChangeArrowheads="1"/>
            </p:cNvSpPr>
            <p:nvPr/>
          </p:nvSpPr>
          <p:spPr bwMode="auto">
            <a:xfrm>
              <a:off x="11536" y="6299"/>
              <a:ext cx="2340" cy="72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26640" tIns="27720" rIns="26640" bIns="27720" numCol="1" anchor="t" anchorCtr="0" compatLnSpc="1">
              <a:prstTxWarp prst="textNoShape">
                <a:avLst/>
              </a:prstTxWarp>
            </a:bodyPr>
            <a:lstStyle/>
            <a:p>
              <a:pPr marL="0" marR="0" lvl="0" algn="ctr" defTabSz="914400" rtl="0" eaLnBrk="1" fontAlgn="base" latinLnBrk="0" hangingPunct="1">
                <a:lnSpc>
                  <a:spcPts val="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Центр сертификации персонала (системы НПО и СПО)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938" y="6768"/>
              <a:ext cx="1530" cy="80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26640" tIns="27720" rIns="26640" bIns="27720" numCol="1" anchor="t" anchorCtr="0" compatLnSpc="1">
              <a:prstTxWarp prst="textNoShape">
                <a:avLst/>
              </a:prstTxWarp>
            </a:bodyPr>
            <a:lstStyle/>
            <a:p>
              <a:pPr marL="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Муниципальная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экзаменационная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комиссия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 (МЭК)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AutoShape 6"/>
            <p:cNvSpPr>
              <a:spLocks noChangeArrowheads="1"/>
            </p:cNvSpPr>
            <p:nvPr/>
          </p:nvSpPr>
          <p:spPr bwMode="auto">
            <a:xfrm>
              <a:off x="1559" y="4281"/>
              <a:ext cx="2886" cy="5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26640" tIns="27720" rIns="26640" bIns="27720" numCol="1" anchor="t" anchorCtr="0" compatLnSpc="1">
              <a:prstTxWarp prst="textNoShape">
                <a:avLst/>
              </a:prstTxWarp>
            </a:bodyPr>
            <a:lstStyle/>
            <a:p>
              <a:pPr marL="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Профессиональные ассоциации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Text Box 5"/>
            <p:cNvSpPr txBox="1">
              <a:spLocks noChangeArrowheads="1"/>
            </p:cNvSpPr>
            <p:nvPr/>
          </p:nvSpPr>
          <p:spPr bwMode="auto">
            <a:xfrm>
              <a:off x="7016" y="9570"/>
              <a:ext cx="3209" cy="5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Сектор поддержки и сопровождения информационного портала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37"/>
            <p:cNvSpPr>
              <a:spLocks noChangeArrowheads="1"/>
            </p:cNvSpPr>
            <p:nvPr/>
          </p:nvSpPr>
          <p:spPr bwMode="auto">
            <a:xfrm>
              <a:off x="10824" y="9368"/>
              <a:ext cx="1800" cy="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Муниципальные психолого-медико-социальные центры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25"/>
            <p:cNvSpPr>
              <a:spLocks noChangeArrowheads="1"/>
            </p:cNvSpPr>
            <p:nvPr/>
          </p:nvSpPr>
          <p:spPr bwMode="auto">
            <a:xfrm>
              <a:off x="4183" y="8071"/>
              <a:ext cx="2648" cy="12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algn="l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БУ 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Times New Roman" pitchFamily="18" charset="0"/>
                  <a:cs typeface="Times New Roman" pitchFamily="18" charset="0"/>
                </a:rPr>
                <a:t>«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Чувашский республиканский центр новых образовательных технологий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Times New Roman" pitchFamily="18" charset="0"/>
                  <a:cs typeface="Times New Roman" pitchFamily="18" charset="0"/>
                </a:rPr>
                <a:t>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AutoShape 10"/>
            <p:cNvSpPr>
              <a:spLocks noChangeArrowheads="1"/>
            </p:cNvSpPr>
            <p:nvPr/>
          </p:nvSpPr>
          <p:spPr bwMode="auto">
            <a:xfrm>
              <a:off x="6487" y="4843"/>
              <a:ext cx="2520" cy="540"/>
            </a:xfrm>
            <a:prstGeom prst="roundRect">
              <a:avLst>
                <a:gd name="adj" fmla="val 15333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26640" tIns="27720" rIns="26640" bIns="27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114300" algn="l"/>
                </a:tabLst>
              </a:pP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Государственная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экзаменационная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комиссия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Times New Roman" pitchFamily="18" charset="0"/>
                </a:rPr>
                <a:t> (ГЭК)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6" name="AutoShape 62"/>
          <p:cNvSpPr>
            <a:spLocks noChangeArrowheads="1"/>
          </p:cNvSpPr>
          <p:nvPr/>
        </p:nvSpPr>
        <p:spPr bwMode="auto">
          <a:xfrm>
            <a:off x="7833616" y="1922878"/>
            <a:ext cx="1202880" cy="47843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26640" tIns="27720" rIns="26640" bIns="27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Органы государственной власти, бюджетные учреждения</a:t>
            </a:r>
          </a:p>
        </p:txBody>
      </p:sp>
      <p:sp>
        <p:nvSpPr>
          <p:cNvPr id="1037" name="AutoShape 63"/>
          <p:cNvSpPr>
            <a:spLocks noChangeArrowheads="1"/>
          </p:cNvSpPr>
          <p:nvPr/>
        </p:nvSpPr>
        <p:spPr bwMode="auto">
          <a:xfrm>
            <a:off x="7833616" y="2426934"/>
            <a:ext cx="1202880" cy="3301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26640" tIns="27720" rIns="26640" bIns="27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Общественные организации</a:t>
            </a:r>
          </a:p>
        </p:txBody>
      </p:sp>
      <p:sp>
        <p:nvSpPr>
          <p:cNvPr id="1038" name="AutoShape 64"/>
          <p:cNvSpPr>
            <a:spLocks noChangeArrowheads="1"/>
          </p:cNvSpPr>
          <p:nvPr/>
        </p:nvSpPr>
        <p:spPr bwMode="auto">
          <a:xfrm>
            <a:off x="7833616" y="2801332"/>
            <a:ext cx="1202880" cy="296609"/>
          </a:xfrm>
          <a:prstGeom prst="roundRect">
            <a:avLst>
              <a:gd name="adj" fmla="val 15333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26640" tIns="27720" rIns="26640" bIns="27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ru-RU" sz="800" dirty="0" smtClean="0">
                <a:latin typeface="Arial" pitchFamily="34" charset="0"/>
                <a:cs typeface="Arial" pitchFamily="34" charset="0"/>
              </a:rPr>
              <a:t>Экспертные комиссии, рабочие группы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AutoShape 28"/>
          <p:cNvSpPr>
            <a:spLocks noChangeArrowheads="1"/>
          </p:cNvSpPr>
          <p:nvPr/>
        </p:nvSpPr>
        <p:spPr bwMode="auto">
          <a:xfrm>
            <a:off x="57784" y="3506506"/>
            <a:ext cx="906285" cy="2857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Школы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AutoShape 65"/>
          <p:cNvSpPr>
            <a:spLocks noChangeArrowheads="1"/>
          </p:cNvSpPr>
          <p:nvPr/>
        </p:nvSpPr>
        <p:spPr bwMode="auto">
          <a:xfrm>
            <a:off x="7833616" y="3542064"/>
            <a:ext cx="1202880" cy="228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Основные заказчики</a:t>
            </a:r>
          </a:p>
        </p:txBody>
      </p:sp>
      <p:sp>
        <p:nvSpPr>
          <p:cNvPr id="1040" name="AutoShape 66"/>
          <p:cNvSpPr>
            <a:spLocks noChangeArrowheads="1"/>
          </p:cNvSpPr>
          <p:nvPr/>
        </p:nvSpPr>
        <p:spPr bwMode="auto">
          <a:xfrm>
            <a:off x="7820617" y="3836344"/>
            <a:ext cx="1202880" cy="34348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Внутренняя структура</a:t>
            </a:r>
          </a:p>
        </p:txBody>
      </p:sp>
      <p:sp>
        <p:nvSpPr>
          <p:cNvPr id="1041" name="Line 67"/>
          <p:cNvSpPr>
            <a:spLocks noChangeShapeType="1"/>
          </p:cNvSpPr>
          <p:nvPr/>
        </p:nvSpPr>
        <p:spPr bwMode="auto">
          <a:xfrm>
            <a:off x="7846640" y="4519691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TextBox 1041"/>
          <p:cNvSpPr txBox="1"/>
          <p:nvPr/>
        </p:nvSpPr>
        <p:spPr>
          <a:xfrm>
            <a:off x="7826242" y="4299142"/>
            <a:ext cx="1297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Прямое подчинение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49689" y="4593773"/>
            <a:ext cx="129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направление заказа на договорной основе</a:t>
            </a: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57785" y="3749364"/>
            <a:ext cx="1159463" cy="5497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26640" tIns="27720" rIns="26640" bIns="27720" numCol="1" anchor="t" anchorCtr="0" compatLnSpc="1">
            <a:prstTxWarp prst="textNoShape">
              <a:avLst/>
            </a:prstTxWarp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Внутришкольный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контроль и служба школьного мониторинга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Line 68"/>
          <p:cNvSpPr>
            <a:spLocks noChangeShapeType="1"/>
          </p:cNvSpPr>
          <p:nvPr/>
        </p:nvSpPr>
        <p:spPr bwMode="auto">
          <a:xfrm>
            <a:off x="7902881" y="5037768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AutoShape 62"/>
          <p:cNvSpPr>
            <a:spLocks noChangeArrowheads="1"/>
          </p:cNvSpPr>
          <p:nvPr/>
        </p:nvSpPr>
        <p:spPr bwMode="auto">
          <a:xfrm>
            <a:off x="752011" y="4437728"/>
            <a:ext cx="1202880" cy="63017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26640" tIns="27720" rIns="26640" bIns="27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ru-RU" sz="900" dirty="0" smtClean="0">
                <a:latin typeface="Arial" pitchFamily="34" charset="0"/>
                <a:cs typeface="Arial" pitchFamily="34" charset="0"/>
              </a:rPr>
              <a:t>Независимое агентство оценки качества образования «ЛИДЕР»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AutoShape 62"/>
          <p:cNvSpPr>
            <a:spLocks noChangeArrowheads="1"/>
          </p:cNvSpPr>
          <p:nvPr/>
        </p:nvSpPr>
        <p:spPr bwMode="auto">
          <a:xfrm>
            <a:off x="7851014" y="3171912"/>
            <a:ext cx="1202880" cy="3150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26640" tIns="27720" rIns="26640" bIns="27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ru-RU" sz="900" dirty="0" smtClean="0">
                <a:latin typeface="Arial" pitchFamily="34" charset="0"/>
                <a:cs typeface="Arial" pitchFamily="34" charset="0"/>
              </a:rPr>
              <a:t>Негосударственные структуры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73377" y="1635646"/>
            <a:ext cx="1297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ОБОЗНАЧЕНИЯ: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>
            <a:off x="1041667" y="4299142"/>
            <a:ext cx="204702" cy="10968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H="1">
            <a:off x="1280381" y="3320551"/>
            <a:ext cx="0" cy="10863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AutoShape 25"/>
          <p:cNvSpPr>
            <a:spLocks noChangeArrowheads="1"/>
          </p:cNvSpPr>
          <p:nvPr/>
        </p:nvSpPr>
        <p:spPr bwMode="auto">
          <a:xfrm>
            <a:off x="6084285" y="3143629"/>
            <a:ext cx="1568525" cy="3549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1100"/>
              </a:lnSpc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Центр внешкольной</a:t>
            </a:r>
            <a:endParaRPr lang="ru-RU" sz="1000" dirty="0"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100"/>
              </a:lnSpc>
            </a:pPr>
            <a:r>
              <a:rPr lang="ru-RU" sz="10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работы ЭТКЕР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ый треугольник 63"/>
          <p:cNvSpPr/>
          <p:nvPr/>
        </p:nvSpPr>
        <p:spPr>
          <a:xfrm rot="5400000">
            <a:off x="-2178" y="-18360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7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47311"/>
            <a:ext cx="6984776" cy="91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ts val="21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Анализ результатов оценочных процедур. Основные подходы.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7"/>
          <p:cNvSpPr txBox="1">
            <a:spLocks/>
          </p:cNvSpPr>
          <p:nvPr/>
        </p:nvSpPr>
        <p:spPr bwMode="auto">
          <a:xfrm>
            <a:off x="323529" y="1347614"/>
            <a:ext cx="8558534" cy="3605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Blip>
                <a:blip r:embed="rId6"/>
              </a:buBlip>
              <a:defRPr sz="2000">
                <a:latin typeface="+mn-lt"/>
                <a:cs typeface="+mn-cs"/>
              </a:defRPr>
            </a:lvl1pPr>
          </a:lstStyle>
          <a:p>
            <a:pPr>
              <a:lnSpc>
                <a:spcPts val="14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500" dirty="0" smtClean="0"/>
              <a:t>Важно знание </a:t>
            </a:r>
            <a:r>
              <a:rPr lang="ru-RU" sz="1500" dirty="0"/>
              <a:t>технологии оценочной процедуры и её особенностей, структуры измерительных материалов и спецификаций, системы шкалирования и представления результатов. </a:t>
            </a:r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500" dirty="0" smtClean="0"/>
              <a:t>Анализ  строится </a:t>
            </a:r>
            <a:r>
              <a:rPr lang="ru-RU" sz="1500" dirty="0"/>
              <a:t>на основе запросов заказчика и как можно большей части потребителей информации. </a:t>
            </a:r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500" dirty="0" smtClean="0"/>
              <a:t>Показатели должны быть понятны и отражать </a:t>
            </a:r>
            <a:r>
              <a:rPr lang="ru-RU" sz="1500" dirty="0"/>
              <a:t>реальную </a:t>
            </a:r>
            <a:r>
              <a:rPr lang="ru-RU" sz="1500" dirty="0" smtClean="0"/>
              <a:t>ситуацию в ракурсе заказа.</a:t>
            </a:r>
            <a:endParaRPr lang="ru-RU" sz="1500" dirty="0"/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500" dirty="0" smtClean="0"/>
              <a:t>Показатели </a:t>
            </a:r>
            <a:r>
              <a:rPr lang="ru-RU" sz="1500" dirty="0"/>
              <a:t>должны быть привязаны к единице получающего образовательную услугу.</a:t>
            </a:r>
            <a:endParaRPr lang="en-US" sz="1500" dirty="0"/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500" dirty="0" smtClean="0"/>
              <a:t>Для сравнения результатов школ и муниципалитетов приоритетно сравнение внутри своего кластера и собственная динамика.</a:t>
            </a:r>
            <a:endParaRPr lang="ru-RU" sz="1500" dirty="0"/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500" dirty="0" smtClean="0"/>
              <a:t>Для правильной интерпретации необходимы рекомендации (описание </a:t>
            </a:r>
            <a:r>
              <a:rPr lang="ru-RU" sz="1500" dirty="0"/>
              <a:t>ограничений на использование отдельных показателей,  </a:t>
            </a:r>
            <a:r>
              <a:rPr lang="ru-RU" sz="1500" dirty="0" smtClean="0"/>
              <a:t>определение </a:t>
            </a:r>
            <a:r>
              <a:rPr lang="ru-RU" sz="1500" dirty="0"/>
              <a:t>границ возможного их применения и т.д</a:t>
            </a:r>
            <a:r>
              <a:rPr lang="ru-RU" sz="1500" dirty="0" smtClean="0"/>
              <a:t>.).</a:t>
            </a:r>
            <a:endParaRPr lang="ru-RU" sz="1500" dirty="0"/>
          </a:p>
          <a:p>
            <a:pPr>
              <a:lnSpc>
                <a:spcPts val="14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500" dirty="0"/>
              <a:t>Информирование о результатах </a:t>
            </a:r>
            <a:r>
              <a:rPr lang="ru-RU" sz="1500" dirty="0" smtClean="0"/>
              <a:t>оценочной процедуры </a:t>
            </a:r>
            <a:r>
              <a:rPr lang="ru-RU" sz="1500" dirty="0"/>
              <a:t>направлено на формирование рефлексивной позиции у </a:t>
            </a:r>
            <a:r>
              <a:rPr lang="ru-RU" sz="1500" dirty="0" smtClean="0"/>
              <a:t>участников </a:t>
            </a:r>
            <a:r>
              <a:rPr lang="ru-RU" sz="1500" dirty="0"/>
              <a:t>образовательного процесса на всех уровнях управления образовательной </a:t>
            </a:r>
            <a:r>
              <a:rPr lang="ru-RU" sz="1500" dirty="0" smtClean="0"/>
              <a:t>системы.</a:t>
            </a:r>
            <a:endParaRPr lang="ru-RU" sz="15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>
            <a:off x="-2178" y="-18360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3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27968" y="65795"/>
            <a:ext cx="9036496" cy="91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i="1" kern="0" dirty="0">
              <a:solidFill>
                <a:schemeClr val="bg1"/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68" y="1177926"/>
            <a:ext cx="6541802" cy="396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674472" y="1353790"/>
            <a:ext cx="2207590" cy="713904"/>
          </a:xfrm>
          <a:prstGeom prst="rect">
            <a:avLst/>
          </a:prstGeom>
          <a:solidFill>
            <a:srgbClr val="99FF99"/>
          </a:solidFill>
        </p:spPr>
        <p:txBody>
          <a:bodyPr wrap="square" lIns="36000" tIns="36000" rIns="36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Высокий уровень подготовки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 ЕГЭ: знаний и умений достаточно для полноценного продолжения образования в профильном вузе с достаточно высоким конкурсом.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2346126"/>
            <a:ext cx="2725887" cy="585664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 lIns="36000" tIns="36000" rIns="36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Повышенный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уровень подготовки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к ЕГЭ: знаний и умений достаточно для продолжения образования по профильным специальностям в вузах со средним уровнем требований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3" y="3118469"/>
            <a:ext cx="3373959" cy="893441"/>
          </a:xfrm>
          <a:prstGeom prst="rect">
            <a:avLst/>
          </a:prstGeom>
          <a:solidFill>
            <a:srgbClr val="DDDDDD">
              <a:lumMod val="75000"/>
            </a:srgbClr>
          </a:solidFill>
        </p:spPr>
        <p:txBody>
          <a:bodyPr wrap="square" lIns="36000" tIns="36000" rIns="36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Базовый уровень подготовки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 ЕГЭ: знания, умения и способы деятельности соответствуют требованиям стандарта на минимально возможном уровне. В группу с базовым уровнем подготовки входят учащиеся, которые могут продолжать образование по профильным специальностям в НПО и СПО или выбрать направление обучения в вузе, где данный предмет не является профильным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4227934"/>
            <a:ext cx="2448272" cy="713904"/>
          </a:xfrm>
          <a:prstGeom prst="rect">
            <a:avLst/>
          </a:prstGeom>
          <a:solidFill>
            <a:srgbClr val="B90000">
              <a:lumMod val="40000"/>
              <a:lumOff val="60000"/>
            </a:srgbClr>
          </a:solidFill>
        </p:spPr>
        <p:txBody>
          <a:bodyPr wrap="square" lIns="36000" tIns="36000" rIns="36000" bIns="3600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Низкий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уровень подготовки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к ЕГЭ: группа риска,  т.к. бессистемность и отрывочность их знаний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не позволяет преодолеть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минимальный порог  для получения свидетельства о результатах ЕГЭ. </a:t>
            </a:r>
          </a:p>
        </p:txBody>
      </p:sp>
      <p:sp>
        <p:nvSpPr>
          <p:cNvPr id="21" name="Овал 20"/>
          <p:cNvSpPr/>
          <p:nvPr/>
        </p:nvSpPr>
        <p:spPr>
          <a:xfrm>
            <a:off x="539552" y="4353161"/>
            <a:ext cx="720080" cy="664782"/>
          </a:xfrm>
          <a:prstGeom prst="ellipse">
            <a:avLst/>
          </a:prstGeom>
          <a:solidFill>
            <a:srgbClr val="A3B2C1"/>
          </a:solidFill>
          <a:ln w="25400" cap="flat" cmpd="sng" algn="ctr">
            <a:solidFill>
              <a:srgbClr val="A3B2C1">
                <a:shade val="5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11А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03848" y="4321999"/>
            <a:ext cx="720080" cy="664782"/>
          </a:xfrm>
          <a:prstGeom prst="ellipse">
            <a:avLst/>
          </a:prstGeom>
          <a:solidFill>
            <a:srgbClr val="A3B2C1"/>
          </a:solidFill>
          <a:ln w="25400" cap="flat" cmpd="sng" algn="ctr">
            <a:solidFill>
              <a:srgbClr val="A3B2C1">
                <a:shade val="50000"/>
              </a:srgbClr>
            </a:solidFill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11Б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89833" y="119953"/>
            <a:ext cx="736189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формы представления результатов ЕГЭ: группы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 по уровню освоения образовательного стандарта по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предмету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4" descr="E:\rtc_prezent_png\rtc_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ый треугольник 12"/>
          <p:cNvSpPr/>
          <p:nvPr/>
        </p:nvSpPr>
        <p:spPr>
          <a:xfrm rot="5400000">
            <a:off x="-2178" y="-18360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473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1" y="47311"/>
            <a:ext cx="7272213" cy="91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ts val="21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Анализ результатов ЕГЭ и ГИА по региону, муниципалитету, образовательному учреждению: </a:t>
            </a:r>
          </a:p>
          <a:p>
            <a:pPr algn="r" fontAlgn="auto">
              <a:lnSpc>
                <a:spcPts val="21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подготовка аналитических материалов под заказ.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I:\DCIM\101MSDCF\DSC081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91275" y="1528971"/>
            <a:ext cx="1800201" cy="12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164540"/>
            <a:ext cx="417646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050" b="1" u="sng" dirty="0" smtClean="0"/>
              <a:t>Экспертная оценка и практика применения предлагаемой методики анализа результатов ЕГЭ и ГИА:</a:t>
            </a:r>
            <a:endParaRPr lang="ru-RU" sz="1050" b="1" u="sng" dirty="0"/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/>
              <a:t>экспертиза </a:t>
            </a:r>
            <a:r>
              <a:rPr lang="ru-RU" sz="1050" dirty="0"/>
              <a:t>в рамках проекта </a:t>
            </a:r>
            <a:r>
              <a:rPr lang="ru-RU" sz="1050" dirty="0" err="1"/>
              <a:t>Рособрнадзора</a:t>
            </a:r>
            <a:r>
              <a:rPr lang="ru-RU" sz="1050" dirty="0"/>
              <a:t> «Совершенствование управления качеством образования в общеобразовательных учреждениях на основе результатов независимого оценивания учащихся 9-х и 11-х классов» (в кн. «Управление качеством образования на основе результатов независимого оценивания учащихся 9-х и 11-х классов». В 2 частях / О.Ф. </a:t>
            </a:r>
            <a:r>
              <a:rPr lang="ru-RU" sz="1050" dirty="0" err="1"/>
              <a:t>Батрова</a:t>
            </a:r>
            <a:r>
              <a:rPr lang="ru-RU" sz="1050" dirty="0"/>
              <a:t>., В.И. Блинов, </a:t>
            </a:r>
            <a:r>
              <a:rPr lang="ru-RU" sz="1050" dirty="0" err="1"/>
              <a:t>С.А.Боченков</a:t>
            </a:r>
            <a:r>
              <a:rPr lang="ru-RU" sz="1050" dirty="0"/>
              <a:t> и </a:t>
            </a:r>
            <a:r>
              <a:rPr lang="ru-RU" sz="1050" dirty="0" err="1"/>
              <a:t>др</a:t>
            </a:r>
            <a:r>
              <a:rPr lang="ru-RU" sz="1050" dirty="0"/>
              <a:t>, – М, Аспект Пресс, 2007.);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/>
              <a:t>обсуждение на </a:t>
            </a:r>
            <a:r>
              <a:rPr lang="ru-RU" sz="1050" dirty="0"/>
              <a:t>семинаре </a:t>
            </a:r>
            <a:r>
              <a:rPr lang="ru-RU" sz="1050" dirty="0" smtClean="0"/>
              <a:t>Российской Академии Образования «Методологические </a:t>
            </a:r>
            <a:r>
              <a:rPr lang="ru-RU" sz="1050" dirty="0"/>
              <a:t>основы оценки качества образования</a:t>
            </a:r>
            <a:r>
              <a:rPr lang="ru-RU" sz="1050" dirty="0" smtClean="0"/>
              <a:t>» </a:t>
            </a:r>
            <a:r>
              <a:rPr lang="en-US" sz="1050" dirty="0">
                <a:hlinkClick r:id="rId9"/>
              </a:rPr>
              <a:t>http://</a:t>
            </a:r>
            <a:r>
              <a:rPr lang="en-US" sz="1050" dirty="0" smtClean="0">
                <a:hlinkClick r:id="rId9"/>
              </a:rPr>
              <a:t>www.centeroko.ru/seminar/seminar-3.htm</a:t>
            </a:r>
            <a:r>
              <a:rPr lang="ru-RU" sz="1050" dirty="0" smtClean="0"/>
              <a:t> 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/>
              <a:t>включён </a:t>
            </a:r>
            <a:r>
              <a:rPr lang="ru-RU" sz="1050" dirty="0"/>
              <a:t>в Банк данных </a:t>
            </a:r>
            <a:r>
              <a:rPr lang="ru-RU" sz="1050" dirty="0" smtClean="0"/>
              <a:t>по оценке качества образования </a:t>
            </a:r>
            <a:r>
              <a:rPr lang="ru-RU" sz="1050" dirty="0"/>
              <a:t>Института управления образованием Российской академии образования (ИУО РАО</a:t>
            </a:r>
            <a:r>
              <a:rPr lang="ru-RU" sz="1050" dirty="0" smtClean="0"/>
              <a:t>) </a:t>
            </a:r>
            <a:r>
              <a:rPr lang="en-US" sz="1050" dirty="0" smtClean="0"/>
              <a:t> </a:t>
            </a:r>
            <a:r>
              <a:rPr lang="en-US" sz="1050" dirty="0">
                <a:hlinkClick r:id="rId10"/>
              </a:rPr>
              <a:t>http://</a:t>
            </a:r>
            <a:r>
              <a:rPr lang="en-US" sz="1050" dirty="0" smtClean="0">
                <a:hlinkClick r:id="rId10"/>
              </a:rPr>
              <a:t>www.rtc-edu.ru/resources/databank</a:t>
            </a:r>
            <a:r>
              <a:rPr lang="ru-RU" sz="1050" dirty="0" smtClean="0"/>
              <a:t>;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/>
              <a:t>представлен на </a:t>
            </a:r>
            <a:r>
              <a:rPr lang="en-US" sz="1050" dirty="0"/>
              <a:t>VIII</a:t>
            </a:r>
            <a:r>
              <a:rPr lang="ru-RU" sz="1050" dirty="0"/>
              <a:t> Международной научно-практической конференции «Тенденции развития образования: Проблемы управления и оценки качества образования» (18-19 февраля 2011 года, г. Москва, </a:t>
            </a:r>
            <a:r>
              <a:rPr lang="ru-RU" sz="1050" dirty="0" smtClean="0"/>
              <a:t>МВШСЭН, выступление </a:t>
            </a:r>
            <a:r>
              <a:rPr lang="ru-RU" sz="1050" b="1" dirty="0" smtClean="0"/>
              <a:t>«Модель </a:t>
            </a:r>
            <a:r>
              <a:rPr lang="ru-RU" sz="1050" b="1" dirty="0"/>
              <a:t>анализа и интерпретации результатов ЕГЭ и ГИА на региональном уровне: опыт Чувашской </a:t>
            </a:r>
            <a:r>
              <a:rPr lang="ru-RU" sz="1050" b="1" dirty="0" smtClean="0"/>
              <a:t>Республики»</a:t>
            </a:r>
            <a:r>
              <a:rPr lang="ru-RU" sz="1050" dirty="0" smtClean="0"/>
              <a:t>);</a:t>
            </a:r>
            <a:endParaRPr lang="ru-RU" sz="1050" dirty="0"/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/>
              <a:t>применяется </a:t>
            </a:r>
            <a:r>
              <a:rPr lang="ru-RU" sz="1050" dirty="0"/>
              <a:t>в практике </a:t>
            </a:r>
            <a:r>
              <a:rPr lang="ru-RU" sz="1050" dirty="0" smtClean="0"/>
              <a:t>подготовки аналитических материалов и управлении </a:t>
            </a:r>
            <a:r>
              <a:rPr lang="ru-RU" sz="1050" dirty="0"/>
              <a:t>качеством образования в Чувашской Республике с 2004 года, в Ханты-Мансийском АО – Югра (Служба по контролю и надзору в сфере образования округа) с 2008 года, в Чеченской Республике в 2010 году. В ряде регионов используется общая логика и отдельные </a:t>
            </a:r>
            <a:r>
              <a:rPr lang="ru-RU" sz="1050" dirty="0" smtClean="0"/>
              <a:t>элементы методики.</a:t>
            </a:r>
            <a:endParaRPr lang="ru-RU" sz="10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418423"/>
            <a:ext cx="2520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Опыт 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адресной подготовки аналитических материалов, выполненных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на основе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результатов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внешних оценочных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процедур (ЕГЭ, ГИА)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и </a:t>
            </a:r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выстроенных </a:t>
            </a:r>
            <a:r>
              <a:rPr lang="ru-RU" sz="1200" b="1" dirty="0">
                <a:solidFill>
                  <a:srgbClr val="C00000"/>
                </a:solidFill>
                <a:latin typeface="Arial Narrow" pitchFamily="34" charset="0"/>
              </a:rPr>
              <a:t>под задачи управления качеством образования. 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2391967"/>
            <a:ext cx="1440160" cy="102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7092280" y="4263036"/>
            <a:ext cx="19088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="1" dirty="0" smtClean="0">
                <a:solidFill>
                  <a:srgbClr val="C00000"/>
                </a:solidFill>
              </a:rPr>
              <a:t>КООРДИНАТЫ:</a:t>
            </a:r>
          </a:p>
          <a:p>
            <a:pPr algn="r"/>
            <a:r>
              <a:rPr lang="ru-RU" sz="1000" b="1" dirty="0" smtClean="0">
                <a:solidFill>
                  <a:srgbClr val="C00000"/>
                </a:solidFill>
              </a:rPr>
              <a:t>Сергей Анатольевич Боченков s_bochenkov@mail.ru</a:t>
            </a:r>
          </a:p>
          <a:p>
            <a:pPr algn="r"/>
            <a:r>
              <a:rPr lang="ru-RU" sz="1000" b="1" dirty="0" smtClean="0">
                <a:solidFill>
                  <a:srgbClr val="C00000"/>
                </a:solidFill>
              </a:rPr>
              <a:t>8 9051998891                                                                                                       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20425662">
            <a:off x="1323244" y="1418030"/>
            <a:ext cx="1207033" cy="877181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CC00"/>
              </a:clrFrom>
              <a:clrTo>
                <a:srgbClr val="FEC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20033">
            <a:off x="1308207" y="1411933"/>
            <a:ext cx="1237101" cy="86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927752" y="1602540"/>
            <a:ext cx="2016224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050" b="1" dirty="0" smtClean="0">
                <a:solidFill>
                  <a:srgbClr val="C00000"/>
                </a:solidFill>
              </a:rPr>
              <a:t>АНОНС АНАЛИТИКИ-2012</a:t>
            </a:r>
          </a:p>
          <a:p>
            <a:pPr marL="171450" lvl="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/>
              <a:t>Сопоставимость результатов ЕГЭ и ГИА.</a:t>
            </a:r>
          </a:p>
          <a:p>
            <a:pPr marL="171450" lvl="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/>
              <a:t>Оценка результатов профильного образования в старшей школе.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/>
              <a:t>Обновлённая система кластеров образовательных учреждений.</a:t>
            </a:r>
            <a:r>
              <a:rPr lang="ru-RU" sz="1050" dirty="0"/>
              <a:t> </a:t>
            </a:r>
            <a:endParaRPr lang="ru-RU" sz="1050" dirty="0" smtClean="0"/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/>
              <a:t>Уровневый </a:t>
            </a:r>
            <a:r>
              <a:rPr lang="ru-RU" sz="1050" dirty="0"/>
              <a:t>подход к </a:t>
            </a:r>
            <a:r>
              <a:rPr lang="ru-RU" sz="1050" dirty="0" smtClean="0"/>
              <a:t>оценке результатов ЕГЭ и ГИА.</a:t>
            </a:r>
            <a:endParaRPr lang="ru-RU" sz="1050" dirty="0"/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/>
              <a:t>Экспресс-анализ </a:t>
            </a:r>
            <a:r>
              <a:rPr lang="ru-RU" sz="1050" dirty="0"/>
              <a:t>результатов ЕГЭ и ГИА-2012 по школе по отдельным предметам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-2178" y="-18360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329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067128" cy="8572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управленческих решений на основе результатов оценочных процедур: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934" y="1157288"/>
            <a:ext cx="6984776" cy="3888432"/>
          </a:xfrm>
        </p:spPr>
        <p:txBody>
          <a:bodyPr/>
          <a:lstStyle/>
          <a:p>
            <a:pPr lvl="0">
              <a:lnSpc>
                <a:spcPts val="1400"/>
              </a:lnSpc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Оценка и управление развитием территориальных образовательных систем</a:t>
            </a:r>
            <a:endParaRPr lang="ru-RU" sz="1400" dirty="0">
              <a:solidFill>
                <a:prstClr val="black"/>
              </a:solidFill>
            </a:endParaRP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ru-RU" sz="1200" i="1" dirty="0">
                <a:solidFill>
                  <a:prstClr val="black"/>
                </a:solidFill>
              </a:rPr>
              <a:t>Распределение ресурсов и изменение условий организации образовательного процесса. Оптимизация </a:t>
            </a:r>
            <a:r>
              <a:rPr lang="ru-RU" sz="1200" i="1" dirty="0" smtClean="0">
                <a:solidFill>
                  <a:prstClr val="black"/>
                </a:solidFill>
              </a:rPr>
              <a:t>и развитие сети, организация сетевого взаимодействия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ru-RU" sz="1200" i="1" dirty="0">
                <a:solidFill>
                  <a:prstClr val="black"/>
                </a:solidFill>
              </a:rPr>
              <a:t>Проектирование и реализация комплекса мер по повышению качества образования через отбор позитивного опыта и организацию эффективной работы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ru-RU" sz="1200" i="1" dirty="0" smtClean="0">
                <a:solidFill>
                  <a:prstClr val="black"/>
                </a:solidFill>
              </a:rPr>
              <a:t>Информирование  населения о состоянии системы образования.</a:t>
            </a:r>
            <a:endParaRPr lang="ru-RU" sz="1200" i="1" dirty="0">
              <a:solidFill>
                <a:prstClr val="black"/>
              </a:solidFill>
            </a:endParaRPr>
          </a:p>
          <a:p>
            <a:pPr lvl="0">
              <a:lnSpc>
                <a:spcPts val="1400"/>
              </a:lnSpc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</a:rPr>
              <a:t>Оценка и управление развитием образовательного учреждения</a:t>
            </a:r>
            <a:endParaRPr lang="ru-RU" sz="1400" dirty="0">
              <a:solidFill>
                <a:prstClr val="black"/>
              </a:solidFill>
            </a:endParaRP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ru-RU" sz="1200" i="1" dirty="0" smtClean="0">
                <a:solidFill>
                  <a:prstClr val="black"/>
                </a:solidFill>
              </a:rPr>
              <a:t>Аккредитация образовательного учреждения, изменение статуса.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ru-RU" sz="1200" i="1" dirty="0">
                <a:solidFill>
                  <a:prstClr val="black"/>
                </a:solidFill>
              </a:rPr>
              <a:t>Распределение ресурсов и изменение условий организации образовательного </a:t>
            </a:r>
            <a:r>
              <a:rPr lang="ru-RU" sz="1200" i="1" dirty="0" smtClean="0">
                <a:solidFill>
                  <a:prstClr val="black"/>
                </a:solidFill>
              </a:rPr>
              <a:t>процесса в школе.</a:t>
            </a:r>
            <a:endParaRPr lang="ru-RU" sz="1200" i="1" dirty="0">
              <a:solidFill>
                <a:prstClr val="black"/>
              </a:solidFill>
            </a:endParaRP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ru-RU" sz="1200" i="1" dirty="0" smtClean="0">
                <a:solidFill>
                  <a:prstClr val="black"/>
                </a:solidFill>
              </a:rPr>
              <a:t>Распределение грантов</a:t>
            </a:r>
            <a:endParaRPr lang="ru-RU" sz="1200" i="1" dirty="0">
              <a:solidFill>
                <a:prstClr val="black"/>
              </a:solidFill>
            </a:endParaRP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ru-RU" sz="1200" i="1" dirty="0" smtClean="0">
                <a:solidFill>
                  <a:prstClr val="black"/>
                </a:solidFill>
              </a:rPr>
              <a:t>Информирование населения об образовательном учреждении.</a:t>
            </a:r>
            <a:endParaRPr lang="ru-RU" sz="1200" i="1" dirty="0">
              <a:solidFill>
                <a:prstClr val="black"/>
              </a:solidFill>
            </a:endParaRPr>
          </a:p>
          <a:p>
            <a:pPr lvl="0">
              <a:lnSpc>
                <a:spcPts val="1400"/>
              </a:lnSpc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</a:rPr>
              <a:t>Оценка, стимулирование деятельности  и </a:t>
            </a:r>
            <a:r>
              <a:rPr lang="ru-RU" sz="1400" dirty="0" smtClean="0">
                <a:solidFill>
                  <a:prstClr val="black"/>
                </a:solidFill>
              </a:rPr>
              <a:t>профессионального развития </a:t>
            </a:r>
            <a:r>
              <a:rPr lang="ru-RU" sz="1400" dirty="0">
                <a:solidFill>
                  <a:prstClr val="black"/>
                </a:solidFill>
              </a:rPr>
              <a:t>педагогических </a:t>
            </a:r>
            <a:r>
              <a:rPr lang="ru-RU" sz="1400" dirty="0" smtClean="0">
                <a:solidFill>
                  <a:prstClr val="black"/>
                </a:solidFill>
              </a:rPr>
              <a:t>работников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ru-RU" sz="1200" i="1" dirty="0" smtClean="0">
                <a:solidFill>
                  <a:prstClr val="black"/>
                </a:solidFill>
              </a:rPr>
              <a:t>Аттестация педагогических работников.</a:t>
            </a:r>
            <a:endParaRPr lang="ru-RU" sz="1200" i="1" dirty="0">
              <a:solidFill>
                <a:prstClr val="black"/>
              </a:solidFill>
            </a:endParaRP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ru-RU" sz="1200" i="1" dirty="0" smtClean="0">
                <a:solidFill>
                  <a:prstClr val="black"/>
                </a:solidFill>
              </a:rPr>
              <a:t>Установление стимулирующих надбавок, грантов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ru-RU" sz="1200" i="1" dirty="0" smtClean="0">
                <a:solidFill>
                  <a:prstClr val="black"/>
                </a:solidFill>
              </a:rPr>
              <a:t>Разработка программ повышения квалификации педагогических кадров</a:t>
            </a:r>
            <a:endParaRPr lang="ru-RU" sz="1200" i="1" dirty="0">
              <a:solidFill>
                <a:prstClr val="black"/>
              </a:solidFill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ru-RU" sz="1400" dirty="0" smtClean="0"/>
              <a:t>Совершенствование </a:t>
            </a:r>
            <a:r>
              <a:rPr lang="ru-RU" sz="1400" dirty="0"/>
              <a:t>содержания и методов работы с </a:t>
            </a:r>
            <a:r>
              <a:rPr lang="ru-RU" sz="1400" dirty="0" smtClean="0"/>
              <a:t>учащимися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ru-RU" sz="1200" i="1" dirty="0" smtClean="0"/>
              <a:t>Программы работы с отдельными категориями учащихся (одарённые дети, дети-инвалиды, дети, испытывающие трудности в обучении).</a:t>
            </a:r>
          </a:p>
          <a:p>
            <a:pPr lvl="1">
              <a:lnSpc>
                <a:spcPts val="1400"/>
              </a:lnSpc>
              <a:spcBef>
                <a:spcPts val="0"/>
              </a:spcBef>
            </a:pPr>
            <a:r>
              <a:rPr lang="ru-RU" sz="1200" i="1" dirty="0" smtClean="0"/>
              <a:t>Выстраивание индивидуальных образовательных траекторий</a:t>
            </a:r>
            <a:endParaRPr lang="ru-RU" sz="1800" dirty="0" smtClean="0"/>
          </a:p>
          <a:p>
            <a:pPr>
              <a:lnSpc>
                <a:spcPts val="1400"/>
              </a:lnSpc>
              <a:spcBef>
                <a:spcPts val="0"/>
              </a:spcBef>
            </a:pPr>
            <a:endParaRPr lang="ru-RU" sz="1400" dirty="0"/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05956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047521" y="1995686"/>
            <a:ext cx="201622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200" dirty="0" smtClean="0"/>
              <a:t>Подробнее о практике принятия управленческих решений на основе результатов оценочных процедур см. выступление Г.П. </a:t>
            </a:r>
            <a:r>
              <a:rPr lang="ru-RU" sz="1200" dirty="0"/>
              <a:t>Черновой </a:t>
            </a:r>
            <a:r>
              <a:rPr lang="ru-RU" sz="1200" dirty="0" smtClean="0"/>
              <a:t>«Использование </a:t>
            </a:r>
            <a:r>
              <a:rPr lang="ru-RU" sz="1200" dirty="0"/>
              <a:t>результатов оценки качества образования на уровне региона. </a:t>
            </a:r>
            <a:br>
              <a:rPr lang="ru-RU" sz="1200" dirty="0"/>
            </a:br>
            <a:r>
              <a:rPr lang="ru-RU" sz="1200" dirty="0"/>
              <a:t>Кейс Чувашской </a:t>
            </a:r>
            <a:r>
              <a:rPr lang="ru-RU" sz="1200" dirty="0" smtClean="0"/>
              <a:t>Республики» в рамках учебного курса Российского </a:t>
            </a:r>
            <a:r>
              <a:rPr lang="ru-RU" sz="1200" dirty="0" err="1" smtClean="0"/>
              <a:t>Тренингового</a:t>
            </a:r>
            <a:r>
              <a:rPr lang="ru-RU" sz="1200" dirty="0" smtClean="0"/>
              <a:t> Центра </a:t>
            </a:r>
            <a:endParaRPr lang="ru-RU" sz="1200" dirty="0"/>
          </a:p>
          <a:p>
            <a:r>
              <a:rPr lang="en-US" sz="1200" u="sng" dirty="0">
                <a:hlinkClick r:id="rId7"/>
              </a:rPr>
              <a:t>http://www.rtc-edu.ru/trainings/study/109</a:t>
            </a:r>
            <a:endParaRPr lang="ru-RU" sz="1200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-2178" y="-18360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8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8227" y="1157288"/>
            <a:ext cx="6186021" cy="3862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6"/>
              </a:buBlip>
            </a:pPr>
            <a:r>
              <a:rPr lang="ru-RU" sz="1900" dirty="0" smtClean="0">
                <a:latin typeface="+mn-lt"/>
                <a:cs typeface="+mn-cs"/>
              </a:rPr>
              <a:t>Что включает в себя РСОКО Чувашии?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1900" dirty="0" smtClean="0">
                <a:latin typeface="+mn-lt"/>
                <a:cs typeface="+mn-cs"/>
              </a:rPr>
              <a:t>Какие </a:t>
            </a:r>
            <a:r>
              <a:rPr lang="ru-RU" sz="1900" dirty="0">
                <a:latin typeface="+mn-lt"/>
                <a:cs typeface="+mn-cs"/>
              </a:rPr>
              <a:t>процедуры оценки используются в практике региона?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1900" dirty="0" smtClean="0">
                <a:latin typeface="+mn-lt"/>
                <a:cs typeface="+mn-cs"/>
              </a:rPr>
              <a:t>Кто </a:t>
            </a:r>
            <a:r>
              <a:rPr lang="ru-RU" sz="1900" dirty="0">
                <a:latin typeface="+mn-lt"/>
                <a:cs typeface="+mn-cs"/>
              </a:rPr>
              <a:t>является заказчиком </a:t>
            </a:r>
            <a:r>
              <a:rPr lang="ru-RU" sz="1900" dirty="0" smtClean="0">
                <a:latin typeface="+mn-lt"/>
                <a:cs typeface="+mn-cs"/>
              </a:rPr>
              <a:t>конкретных </a:t>
            </a:r>
            <a:r>
              <a:rPr lang="ru-RU" sz="1900" dirty="0">
                <a:latin typeface="+mn-lt"/>
                <a:cs typeface="+mn-cs"/>
              </a:rPr>
              <a:t>оценочных процедур?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6"/>
              </a:buBlip>
            </a:pPr>
            <a:r>
              <a:rPr lang="ru-RU" sz="1900" dirty="0" smtClean="0">
                <a:latin typeface="+mn-lt"/>
                <a:cs typeface="+mn-cs"/>
              </a:rPr>
              <a:t>Какие </a:t>
            </a:r>
            <a:r>
              <a:rPr lang="ru-RU" sz="1900" dirty="0">
                <a:latin typeface="+mn-lt"/>
                <a:cs typeface="+mn-cs"/>
              </a:rPr>
              <a:t>организации участвуют в работах по ОКО?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1900" dirty="0" smtClean="0">
                <a:latin typeface="+mn-lt"/>
                <a:cs typeface="+mn-cs"/>
              </a:rPr>
              <a:t>Каким </a:t>
            </a:r>
            <a:r>
              <a:rPr lang="ru-RU" sz="1900" dirty="0">
                <a:latin typeface="+mn-lt"/>
                <a:cs typeface="+mn-cs"/>
              </a:rPr>
              <a:t>образом проводится анализ данных конкретных оценочных </a:t>
            </a:r>
            <a:r>
              <a:rPr lang="ru-RU" sz="1900" dirty="0" smtClean="0">
                <a:latin typeface="+mn-lt"/>
                <a:cs typeface="+mn-cs"/>
              </a:rPr>
              <a:t>процедур?</a:t>
            </a:r>
            <a:endParaRPr lang="ru-RU" sz="19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Blip>
                <a:blip r:embed="rId6"/>
              </a:buBlip>
            </a:pPr>
            <a:r>
              <a:rPr lang="ru-RU" sz="1900" dirty="0">
                <a:latin typeface="+mn-lt"/>
                <a:cs typeface="+mn-cs"/>
              </a:rPr>
              <a:t>Для принятия каких решений используются результаты оценочных процедур?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1900" dirty="0" smtClean="0">
                <a:latin typeface="+mn-lt"/>
                <a:cs typeface="+mn-cs"/>
              </a:rPr>
              <a:t>Главные </a:t>
            </a:r>
            <a:r>
              <a:rPr lang="ru-RU" sz="1900" dirty="0">
                <a:latin typeface="+mn-lt"/>
                <a:cs typeface="+mn-cs"/>
              </a:rPr>
              <a:t>уроки </a:t>
            </a:r>
            <a:r>
              <a:rPr lang="ru-RU" sz="1900" dirty="0" smtClean="0">
                <a:latin typeface="+mn-lt"/>
                <a:cs typeface="+mn-cs"/>
              </a:rPr>
              <a:t>построения </a:t>
            </a:r>
            <a:r>
              <a:rPr lang="ru-RU" sz="1900" dirty="0">
                <a:latin typeface="+mn-lt"/>
                <a:cs typeface="+mn-cs"/>
              </a:rPr>
              <a:t>РСОКО.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5" y="158752"/>
            <a:ext cx="7056438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кейса о РСОКО Чувашии: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>
            <a:off x="182845" y="2280384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177334" y="1209049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3651870"/>
            <a:ext cx="3034166" cy="138499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Подборка материалов </a:t>
            </a:r>
            <a:r>
              <a:rPr lang="ru-RU" sz="1400" dirty="0"/>
              <a:t>про РСОКО Чувашии </a:t>
            </a:r>
            <a:endParaRPr lang="ru-RU" sz="1400" dirty="0" smtClean="0"/>
          </a:p>
          <a:p>
            <a:pPr lvl="0"/>
            <a:r>
              <a:rPr lang="ru-RU" sz="1400" dirty="0" smtClean="0"/>
              <a:t>см</a:t>
            </a:r>
            <a:r>
              <a:rPr lang="ru-RU" sz="1400" dirty="0"/>
              <a:t>. здесь:</a:t>
            </a:r>
          </a:p>
          <a:p>
            <a:r>
              <a:rPr lang="en-US" sz="1400" u="sng" dirty="0" smtClean="0">
                <a:hlinkClick r:id="rId7"/>
              </a:rPr>
              <a:t>http</a:t>
            </a:r>
            <a:r>
              <a:rPr lang="en-US" sz="1400" u="sng" dirty="0">
                <a:hlinkClick r:id="rId7"/>
              </a:rPr>
              <a:t>://gov.cap.ru/hierarhy.asp?page=./</a:t>
            </a:r>
            <a:r>
              <a:rPr lang="en-US" sz="1400" u="sng" dirty="0" smtClean="0">
                <a:hlinkClick r:id="rId7"/>
              </a:rPr>
              <a:t>94353/116882/116884/1197084</a:t>
            </a:r>
            <a:endParaRPr lang="ru-RU" sz="1400" u="sng" dirty="0" smtClean="0"/>
          </a:p>
          <a:p>
            <a:endParaRPr lang="ru-RU" sz="1400" u="sng" dirty="0" smtClean="0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>
            <a:off x="177721" y="1699196"/>
            <a:ext cx="433379" cy="4476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5400000">
            <a:off x="182845" y="2928456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182846" y="3432512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4" name="Прямоугольный треугольник 13"/>
          <p:cNvSpPr/>
          <p:nvPr/>
        </p:nvSpPr>
        <p:spPr>
          <a:xfrm rot="5400000">
            <a:off x="182846" y="4008576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5" name="Прямоугольный треугольник 14"/>
          <p:cNvSpPr/>
          <p:nvPr/>
        </p:nvSpPr>
        <p:spPr>
          <a:xfrm rot="5400000">
            <a:off x="182846" y="4584640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5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47311"/>
            <a:ext cx="6984776" cy="91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ts val="2100"/>
              </a:lnSpc>
              <a:spcAft>
                <a:spcPts val="0"/>
              </a:spcAft>
            </a:pP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Главные </a:t>
            </a: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уроки 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построения РСОКО: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29296"/>
            <a:ext cx="8630543" cy="3574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2000" dirty="0" smtClean="0">
                <a:latin typeface="+mn-lt"/>
                <a:cs typeface="+mn-cs"/>
              </a:rPr>
              <a:t>Необходимость ясного представления общей модели проектируемой РСОКО для комплексного разворачивания всего проекта в пространстве и во </a:t>
            </a:r>
            <a:r>
              <a:rPr lang="ru-RU" sz="2000" dirty="0" smtClean="0">
                <a:latin typeface="+mn-lt"/>
                <a:cs typeface="+mn-cs"/>
              </a:rPr>
              <a:t>времени и </a:t>
            </a:r>
            <a:r>
              <a:rPr lang="ru-RU" sz="2000" dirty="0" smtClean="0">
                <a:latin typeface="+mn-lt"/>
                <a:cs typeface="+mn-cs"/>
              </a:rPr>
              <a:t>эффективного распределения необходимых ресурсов. </a:t>
            </a:r>
            <a:endParaRPr lang="ru-RU" sz="20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2000" dirty="0" smtClean="0">
                <a:latin typeface="+mn-lt"/>
                <a:cs typeface="+mn-cs"/>
              </a:rPr>
              <a:t>Целенаправленная подготовка кадров для проектирования и функционирования РСОКО. Важен доступ к имеющемуся международному, федеральному и региональному опыту и наработкам.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2000" dirty="0" smtClean="0">
                <a:latin typeface="+mn-lt"/>
                <a:cs typeface="+mn-cs"/>
              </a:rPr>
              <a:t>Необходимость включения в работу РСОКО всей системы образования региона (региональные и  муниципальные структуры, образовательные учреждения, внешние участники) – «цепочка обеспечения реализации реформ» (М. </a:t>
            </a:r>
            <a:r>
              <a:rPr lang="ru-RU" sz="2000" dirty="0" err="1" smtClean="0">
                <a:latin typeface="+mn-lt"/>
                <a:cs typeface="+mn-cs"/>
              </a:rPr>
              <a:t>Барбер</a:t>
            </a:r>
            <a:r>
              <a:rPr lang="ru-RU" sz="2000" dirty="0" smtClean="0">
                <a:latin typeface="+mn-lt"/>
                <a:cs typeface="+mn-cs"/>
              </a:rPr>
              <a:t>). 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>
            <a:off x="-2178" y="-18360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7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47311"/>
            <a:ext cx="6984776" cy="91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ts val="2100"/>
              </a:lnSpc>
              <a:spcAft>
                <a:spcPts val="0"/>
              </a:spcAft>
            </a:pP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Главные </a:t>
            </a: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уроки 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построения РСОКО (продолжение):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57288"/>
            <a:ext cx="8630543" cy="3862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2000" dirty="0" smtClean="0">
                <a:latin typeface="+mn-lt"/>
                <a:cs typeface="+mn-cs"/>
              </a:rPr>
              <a:t>Важна увязка в единый комплекс оценочных процедур -  должны быть ясны критерии качества оценочных процедур, спецификации (документа, позволяющего понять какие именно характеристики качества образования оценивает данная процедура и каковы границы применения полученных результатов).</a:t>
            </a:r>
            <a:endParaRPr lang="ru-RU" sz="20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2000" dirty="0" smtClean="0">
                <a:latin typeface="+mn-lt"/>
                <a:cs typeface="+mn-cs"/>
              </a:rPr>
              <a:t>В РСОКО часто заказчиком и потребителем информации являются разные субъекты, поэтому важно чтобы заказчик максимально учитывал интересы разных групп потребителей информации.  </a:t>
            </a:r>
            <a:endParaRPr lang="ru-RU" sz="20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2000" dirty="0" smtClean="0">
                <a:latin typeface="+mn-lt"/>
                <a:cs typeface="+mn-cs"/>
              </a:rPr>
              <a:t>Для РСОКО необходима информационная среда с удалённым регламентированным доступом и реализованным принципом «одного окна». Только тогда будет технически решена проблема совместимости результатов разных оценочных процедур.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>
            <a:off x="-2178" y="-18360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7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47311"/>
            <a:ext cx="6984776" cy="91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lnSpc>
                <a:spcPts val="2100"/>
              </a:lnSpc>
              <a:spcAft>
                <a:spcPts val="0"/>
              </a:spcAft>
            </a:pPr>
            <a:r>
              <a:rPr lang="ru-R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БЛАГОДАРЮ ЗА ВНИМАНИЕ!</a:t>
            </a:r>
            <a:endParaRPr lang="ru-RU" sz="36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pic>
        <p:nvPicPr>
          <p:cNvPr id="108546" name="Picture 2" descr="Coat of Arms of Chuvashi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191750"/>
            <a:ext cx="864096" cy="877922"/>
          </a:xfrm>
          <a:prstGeom prst="rect">
            <a:avLst/>
          </a:prstGeom>
          <a:noFill/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8548" name="Picture 4" descr="Портал:Чувашия">
            <a:hlinkClick r:id="rId7" tooltip="Портал:Чувашия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86159" y="2103096"/>
            <a:ext cx="9230160" cy="3060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07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158752"/>
            <a:ext cx="7056438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Чувашская Республика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06378"/>
            <a:ext cx="14303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2854207" y="1157288"/>
            <a:ext cx="625429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rgbClr val="1F497D"/>
                </a:solidFill>
              </a:rPr>
              <a:t>Площадь</a:t>
            </a:r>
            <a:r>
              <a:rPr lang="ru-RU" sz="1400" dirty="0">
                <a:solidFill>
                  <a:prstClr val="black"/>
                </a:solidFill>
              </a:rPr>
              <a:t>: </a:t>
            </a:r>
            <a:r>
              <a:rPr lang="ru-RU" sz="1400" b="1" dirty="0">
                <a:solidFill>
                  <a:prstClr val="black"/>
                </a:solidFill>
              </a:rPr>
              <a:t>18 300 км² </a:t>
            </a:r>
            <a:r>
              <a:rPr lang="ru-RU" sz="1400" dirty="0">
                <a:solidFill>
                  <a:prstClr val="black"/>
                </a:solidFill>
              </a:rPr>
              <a:t>(0,11% от РФ, 74 место в РФ)</a:t>
            </a:r>
          </a:p>
          <a:p>
            <a:endParaRPr lang="ru-RU" sz="800" dirty="0">
              <a:solidFill>
                <a:prstClr val="black"/>
              </a:solidFill>
            </a:endParaRPr>
          </a:p>
          <a:p>
            <a:r>
              <a:rPr lang="ru-RU" sz="1400" b="1" u="sng" dirty="0">
                <a:solidFill>
                  <a:srgbClr val="1F497D"/>
                </a:solidFill>
              </a:rPr>
              <a:t>Численность</a:t>
            </a:r>
            <a:r>
              <a:rPr lang="ru-RU" sz="1400" dirty="0">
                <a:solidFill>
                  <a:prstClr val="black"/>
                </a:solidFill>
              </a:rPr>
              <a:t>: </a:t>
            </a:r>
            <a:r>
              <a:rPr lang="ru-RU" sz="1400" b="1" dirty="0">
                <a:solidFill>
                  <a:prstClr val="black"/>
                </a:solidFill>
              </a:rPr>
              <a:t>1 251 600 чел.</a:t>
            </a:r>
            <a:r>
              <a:rPr lang="ru-RU" sz="1400" dirty="0">
                <a:solidFill>
                  <a:prstClr val="black"/>
                </a:solidFill>
              </a:rPr>
              <a:t> (0,88% от РФ, 41 место в РФ)</a:t>
            </a:r>
          </a:p>
          <a:p>
            <a:endParaRPr lang="ru-RU" sz="800" b="1" u="sng" dirty="0">
              <a:solidFill>
                <a:srgbClr val="0303BD"/>
              </a:solidFill>
            </a:endParaRPr>
          </a:p>
          <a:p>
            <a:r>
              <a:rPr lang="ru-RU" sz="1400" b="1" u="sng" dirty="0">
                <a:solidFill>
                  <a:srgbClr val="1F497D"/>
                </a:solidFill>
              </a:rPr>
              <a:t>Национальный </a:t>
            </a:r>
            <a:r>
              <a:rPr lang="ru-RU" sz="1400" b="1" u="sng" dirty="0" smtClean="0">
                <a:solidFill>
                  <a:srgbClr val="1F497D"/>
                </a:solidFill>
              </a:rPr>
              <a:t>состав</a:t>
            </a:r>
            <a:r>
              <a:rPr lang="ru-RU" sz="1400" b="1" dirty="0" smtClean="0">
                <a:solidFill>
                  <a:srgbClr val="1F497D"/>
                </a:solidFill>
              </a:rPr>
              <a:t>                                              </a:t>
            </a:r>
            <a:r>
              <a:rPr lang="ru-RU" sz="1400" b="1" u="sng" dirty="0" smtClean="0">
                <a:solidFill>
                  <a:srgbClr val="1F497D"/>
                </a:solidFill>
              </a:rPr>
              <a:t>Число школ</a:t>
            </a:r>
            <a:endParaRPr lang="ru-RU" sz="1400" b="1" u="sng" dirty="0">
              <a:solidFill>
                <a:srgbClr val="1F497D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Чуваши 67,69</a:t>
            </a:r>
            <a:r>
              <a:rPr lang="ru-RU" sz="1400" dirty="0" smtClean="0">
                <a:solidFill>
                  <a:prstClr val="black"/>
                </a:solidFill>
              </a:rPr>
              <a:t>%                             313 (63,0%) школ  с чувашским языком обучения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Русские 26,53</a:t>
            </a:r>
            <a:r>
              <a:rPr lang="ru-RU" sz="1400" dirty="0" smtClean="0">
                <a:solidFill>
                  <a:prstClr val="black"/>
                </a:solidFill>
              </a:rPr>
              <a:t>%                             166 (33,0%) школ с русским языком обучения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Татары 2,77</a:t>
            </a:r>
            <a:r>
              <a:rPr lang="ru-RU" sz="1400" dirty="0" smtClean="0">
                <a:solidFill>
                  <a:prstClr val="black"/>
                </a:solidFill>
              </a:rPr>
              <a:t>%                                   14 (3,0%) школ с татарским языком обучения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Мордва 1,22</a:t>
            </a:r>
            <a:r>
              <a:rPr lang="ru-RU" sz="1400" dirty="0" smtClean="0">
                <a:solidFill>
                  <a:prstClr val="black"/>
                </a:solidFill>
              </a:rPr>
              <a:t>%                                   5 (1,0%) школ с мордовским языком обучения</a:t>
            </a:r>
            <a:endParaRPr lang="ru-RU" sz="1400" dirty="0">
              <a:solidFill>
                <a:prstClr val="black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Украинцы 0,49%</a:t>
            </a:r>
          </a:p>
          <a:p>
            <a:r>
              <a:rPr lang="ru-RU" sz="1400" dirty="0">
                <a:solidFill>
                  <a:prstClr val="black"/>
                </a:solidFill>
              </a:rPr>
              <a:t>Марийцы 0,27%</a:t>
            </a:r>
          </a:p>
          <a:p>
            <a:endParaRPr lang="ru-RU" sz="800" i="1" dirty="0">
              <a:solidFill>
                <a:prstClr val="black"/>
              </a:solidFill>
            </a:endParaRPr>
          </a:p>
          <a:p>
            <a:r>
              <a:rPr lang="ru-RU" sz="1200" i="1" dirty="0">
                <a:solidFill>
                  <a:prstClr val="black"/>
                </a:solidFill>
              </a:rPr>
              <a:t>(по результатам переписи </a:t>
            </a:r>
            <a:endParaRPr lang="ru-RU" sz="1200" i="1" dirty="0" smtClean="0">
              <a:solidFill>
                <a:prstClr val="black"/>
              </a:solidFill>
            </a:endParaRPr>
          </a:p>
          <a:p>
            <a:r>
              <a:rPr lang="ru-RU" sz="1200" i="1" dirty="0" smtClean="0">
                <a:solidFill>
                  <a:prstClr val="black"/>
                </a:solidFill>
              </a:rPr>
              <a:t>населения</a:t>
            </a:r>
            <a:r>
              <a:rPr lang="ru-RU" sz="1200" i="1" dirty="0">
                <a:solidFill>
                  <a:prstClr val="black"/>
                </a:solidFill>
              </a:rPr>
              <a:t>, октябрь 2010 г.)</a:t>
            </a:r>
          </a:p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055" name="Прямоугольник 8"/>
          <p:cNvSpPr>
            <a:spLocks noChangeArrowheads="1"/>
          </p:cNvSpPr>
          <p:nvPr/>
        </p:nvSpPr>
        <p:spPr bwMode="auto">
          <a:xfrm>
            <a:off x="2650980" y="4063947"/>
            <a:ext cx="63855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tabLst>
                <a:tab pos="1524000" algn="l"/>
              </a:tabLst>
            </a:pPr>
            <a:r>
              <a:rPr lang="ru-RU" sz="1400" b="1" dirty="0">
                <a:solidFill>
                  <a:prstClr val="black"/>
                </a:solidFill>
              </a:rPr>
              <a:t>439 </a:t>
            </a:r>
            <a:r>
              <a:rPr lang="ru-RU" sz="1400" dirty="0">
                <a:solidFill>
                  <a:prstClr val="black"/>
                </a:solidFill>
              </a:rPr>
              <a:t>ДОУ  	55 тыс. детей</a:t>
            </a:r>
          </a:p>
          <a:p>
            <a:pPr>
              <a:tabLst>
                <a:tab pos="1524000" algn="l"/>
              </a:tabLst>
            </a:pPr>
            <a:r>
              <a:rPr lang="ru-RU" sz="1400" b="1" dirty="0" smtClean="0">
                <a:solidFill>
                  <a:prstClr val="black"/>
                </a:solidFill>
              </a:rPr>
              <a:t>498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школ </a:t>
            </a:r>
            <a:r>
              <a:rPr lang="ru-RU" sz="1000" dirty="0" smtClean="0">
                <a:solidFill>
                  <a:prstClr val="black"/>
                </a:solidFill>
              </a:rPr>
              <a:t>(47 – начальных, 131 – основных, 303 – средних, 17 – коррекционных)              </a:t>
            </a:r>
            <a:r>
              <a:rPr lang="ru-RU" sz="1400" dirty="0" smtClean="0">
                <a:solidFill>
                  <a:prstClr val="black"/>
                </a:solidFill>
              </a:rPr>
              <a:t>127,4 </a:t>
            </a:r>
            <a:r>
              <a:rPr lang="ru-RU" sz="1400" dirty="0">
                <a:solidFill>
                  <a:prstClr val="black"/>
                </a:solidFill>
              </a:rPr>
              <a:t>тыс. детей</a:t>
            </a:r>
          </a:p>
          <a:p>
            <a:pPr>
              <a:tabLst>
                <a:tab pos="1524000" algn="l"/>
              </a:tabLst>
            </a:pPr>
            <a:r>
              <a:rPr lang="ru-RU" sz="1400" b="1" dirty="0">
                <a:solidFill>
                  <a:prstClr val="black"/>
                </a:solidFill>
              </a:rPr>
              <a:t>26</a:t>
            </a:r>
            <a:r>
              <a:rPr lang="ru-RU" sz="1400" dirty="0">
                <a:solidFill>
                  <a:prstClr val="black"/>
                </a:solidFill>
              </a:rPr>
              <a:t> учреждений высшего (с филиалами) 	</a:t>
            </a:r>
          </a:p>
          <a:p>
            <a:pPr>
              <a:tabLst>
                <a:tab pos="1524000" algn="l"/>
              </a:tabLst>
            </a:pPr>
            <a:r>
              <a:rPr lang="ru-RU" sz="1400" b="1" dirty="0">
                <a:solidFill>
                  <a:prstClr val="black"/>
                </a:solidFill>
              </a:rPr>
              <a:t>27</a:t>
            </a:r>
            <a:r>
              <a:rPr lang="ru-RU" sz="1400" dirty="0">
                <a:solidFill>
                  <a:prstClr val="black"/>
                </a:solidFill>
              </a:rPr>
              <a:t> среднего, </a:t>
            </a:r>
            <a:r>
              <a:rPr lang="ru-RU" sz="1400" b="1" dirty="0">
                <a:solidFill>
                  <a:prstClr val="black"/>
                </a:solidFill>
              </a:rPr>
              <a:t>17</a:t>
            </a:r>
            <a:r>
              <a:rPr lang="ru-RU" sz="1400" dirty="0">
                <a:solidFill>
                  <a:prstClr val="black"/>
                </a:solidFill>
              </a:rPr>
              <a:t> начального </a:t>
            </a:r>
            <a:r>
              <a:rPr lang="ru-RU" sz="1400" dirty="0" smtClean="0">
                <a:solidFill>
                  <a:prstClr val="black"/>
                </a:solidFill>
              </a:rPr>
              <a:t>профобразования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63894" y="4110766"/>
            <a:ext cx="5762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380212" y="4325098"/>
            <a:ext cx="28813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531369" y="4617716"/>
            <a:ext cx="5762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269424"/>
            <a:ext cx="2934619" cy="316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04197" y="4541000"/>
            <a:ext cx="1850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97 тыс. обучающихся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3219822"/>
            <a:ext cx="403244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i="1" dirty="0" smtClean="0"/>
              <a:t>Во </a:t>
            </a:r>
            <a:r>
              <a:rPr lang="ru-RU" sz="1100" i="1" dirty="0"/>
              <a:t>всех школах с русским языком обучения, а также в школах, где изучается татарский и мордовский языки, учащиеся 1–9 классах изучают чувашский язык как государственный, чувашскую литературу на русском языке – в 10–11 классах.</a:t>
            </a:r>
          </a:p>
        </p:txBody>
      </p:sp>
      <p:sp>
        <p:nvSpPr>
          <p:cNvPr id="14" name="Прямоугольный треугольник 13"/>
          <p:cNvSpPr/>
          <p:nvPr/>
        </p:nvSpPr>
        <p:spPr>
          <a:xfrm rot="5400000">
            <a:off x="-2178" y="2176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896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36474508"/>
              </p:ext>
            </p:extLst>
          </p:nvPr>
        </p:nvGraphicFramePr>
        <p:xfrm>
          <a:off x="72008" y="987574"/>
          <a:ext cx="9036496" cy="379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5" y="158752"/>
            <a:ext cx="4537199" cy="61279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формируется РСОКО?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22" y="4288640"/>
            <a:ext cx="9099582" cy="80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i="1" dirty="0"/>
              <a:t>Цель республиканской системы оценки качества образования Чувашской Республики заключается в </a:t>
            </a:r>
            <a:r>
              <a:rPr lang="ru-RU" sz="1200" b="1" i="1" dirty="0"/>
              <a:t>осуществлении оценки качества образования для формирования информационной основы принятия управленческих решений</a:t>
            </a:r>
            <a:r>
              <a:rPr lang="ru-RU" sz="1200" i="1" dirty="0"/>
              <a:t>, обеспечивающих удовлетворение образовательных потребностей граждан, поступательное движение системы образования, обеспечение социально-экономического развития республики (из </a:t>
            </a:r>
            <a:r>
              <a:rPr lang="ru-RU" sz="1200" i="1" dirty="0" smtClean="0"/>
              <a:t>Положения </a:t>
            </a:r>
            <a:r>
              <a:rPr lang="ru-RU" sz="1200" i="1" dirty="0"/>
              <a:t>о </a:t>
            </a:r>
            <a:r>
              <a:rPr lang="ru-RU" sz="1200" i="1" dirty="0" smtClean="0"/>
              <a:t>РСОКО </a:t>
            </a:r>
            <a:r>
              <a:rPr lang="ru-RU" sz="1200" i="1" dirty="0"/>
              <a:t>Чувашской </a:t>
            </a:r>
            <a:r>
              <a:rPr lang="ru-RU" sz="1200" i="1" dirty="0" smtClean="0"/>
              <a:t>Республики </a:t>
            </a:r>
            <a:r>
              <a:rPr lang="en-US" sz="1200" i="1" dirty="0">
                <a:hlinkClick r:id="rId11"/>
              </a:rPr>
              <a:t>http://gov.cap.ru/hierarhy.asp?page=./</a:t>
            </a:r>
            <a:r>
              <a:rPr lang="en-US" sz="1200" i="1" dirty="0" smtClean="0">
                <a:hlinkClick r:id="rId11"/>
              </a:rPr>
              <a:t>16/530/561602/631273/631282</a:t>
            </a:r>
            <a:r>
              <a:rPr lang="ru-RU" sz="1200" i="1" dirty="0" smtClean="0"/>
              <a:t>)</a:t>
            </a:r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-2178" y="2176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3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35496" y="1275606"/>
            <a:ext cx="2453342" cy="3528392"/>
          </a:xfrm>
          <a:prstGeom prst="roundRect">
            <a:avLst>
              <a:gd name="adj" fmla="val 69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60232" y="1275606"/>
            <a:ext cx="2453342" cy="3528392"/>
          </a:xfrm>
          <a:prstGeom prst="roundRect">
            <a:avLst>
              <a:gd name="adj" fmla="val 69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2018" y="51470"/>
            <a:ext cx="3874198" cy="4752528"/>
          </a:xfrm>
          <a:prstGeom prst="roundRect">
            <a:avLst>
              <a:gd name="adj" fmla="val 69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Схема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37" b="-2332"/>
          <a:stretch>
            <a:fillRect/>
          </a:stretch>
        </p:blipFill>
        <p:spPr bwMode="auto">
          <a:xfrm>
            <a:off x="2718047" y="1491282"/>
            <a:ext cx="3744417" cy="331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23479"/>
            <a:ext cx="3528392" cy="10544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Региональная система </a:t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оценки качества образования Чувашии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9010" y="0"/>
            <a:ext cx="14303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Oval 4" descr="Газетная бумага"/>
          <p:cNvSpPr>
            <a:spLocks noChangeArrowheads="1"/>
          </p:cNvSpPr>
          <p:nvPr/>
        </p:nvSpPr>
        <p:spPr bwMode="auto">
          <a:xfrm>
            <a:off x="163513" y="2144716"/>
            <a:ext cx="2032006" cy="49847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000" smtClean="0">
                <a:solidFill>
                  <a:prstClr val="black"/>
                </a:solidFill>
                <a:latin typeface="Trebuchet MS" pitchFamily="34" charset="0"/>
              </a:rPr>
              <a:t>Органы управления образованием</a:t>
            </a:r>
          </a:p>
        </p:txBody>
      </p:sp>
      <p:sp>
        <p:nvSpPr>
          <p:cNvPr id="16" name="Rectangle 38" descr="Упаковочная бумага"/>
          <p:cNvSpPr>
            <a:spLocks noChangeArrowheads="1"/>
          </p:cNvSpPr>
          <p:nvPr/>
        </p:nvSpPr>
        <p:spPr bwMode="auto">
          <a:xfrm>
            <a:off x="140309" y="1347614"/>
            <a:ext cx="2117728" cy="59412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ОБЪЕКТ </a:t>
            </a:r>
            <a:r>
              <a:rPr lang="ru-RU" sz="1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ОЦЕНКИ:</a:t>
            </a:r>
            <a:endParaRPr lang="ru-RU" sz="1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система </a:t>
            </a: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образования </a:t>
            </a:r>
          </a:p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Чувашской </a:t>
            </a: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Республики</a:t>
            </a:r>
            <a:endParaRPr lang="ru-RU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083" name="Oval 47" descr="Газетная бумага"/>
          <p:cNvSpPr>
            <a:spLocks noChangeArrowheads="1"/>
          </p:cNvSpPr>
          <p:nvPr/>
        </p:nvSpPr>
        <p:spPr bwMode="auto">
          <a:xfrm>
            <a:off x="6804248" y="2067694"/>
            <a:ext cx="2192121" cy="86409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Trebuchet MS" pitchFamily="34" charset="0"/>
              </a:rPr>
              <a:t>Государственные структуры, органы управления образованием</a:t>
            </a:r>
          </a:p>
        </p:txBody>
      </p:sp>
      <p:sp>
        <p:nvSpPr>
          <p:cNvPr id="3084" name="Oval 49" descr="Газетная бумага"/>
          <p:cNvSpPr>
            <a:spLocks noChangeArrowheads="1"/>
          </p:cNvSpPr>
          <p:nvPr/>
        </p:nvSpPr>
        <p:spPr bwMode="auto">
          <a:xfrm>
            <a:off x="6804247" y="3830637"/>
            <a:ext cx="2192122" cy="59372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000">
                <a:solidFill>
                  <a:prstClr val="black"/>
                </a:solidFill>
                <a:latin typeface="Trebuchet MS" pitchFamily="34" charset="0"/>
              </a:rPr>
              <a:t>Бизнес-структуры</a:t>
            </a:r>
          </a:p>
        </p:txBody>
      </p:sp>
      <p:sp>
        <p:nvSpPr>
          <p:cNvPr id="3091" name="Oval 46" descr="Газетная бумага"/>
          <p:cNvSpPr>
            <a:spLocks noChangeArrowheads="1"/>
          </p:cNvSpPr>
          <p:nvPr/>
        </p:nvSpPr>
        <p:spPr bwMode="auto">
          <a:xfrm>
            <a:off x="179388" y="4127500"/>
            <a:ext cx="2016131" cy="60483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000" smtClean="0">
                <a:solidFill>
                  <a:prstClr val="black"/>
                </a:solidFill>
                <a:latin typeface="Trebuchet MS" pitchFamily="34" charset="0"/>
              </a:rPr>
              <a:t>Индивидуальные достижения обучающихся</a:t>
            </a:r>
          </a:p>
        </p:txBody>
      </p:sp>
      <p:sp>
        <p:nvSpPr>
          <p:cNvPr id="3101" name="Oval 48" descr="Газетная бумага"/>
          <p:cNvSpPr>
            <a:spLocks noChangeArrowheads="1"/>
          </p:cNvSpPr>
          <p:nvPr/>
        </p:nvSpPr>
        <p:spPr bwMode="auto">
          <a:xfrm>
            <a:off x="6807088" y="3005141"/>
            <a:ext cx="2196203" cy="68552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rebuchet MS" pitchFamily="34" charset="0"/>
              </a:rPr>
              <a:t>Личность, семья, гражданские институты</a:t>
            </a:r>
            <a:endParaRPr lang="ru-RU" sz="1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3110" name="Oval 44" descr="Газетная бумага"/>
          <p:cNvSpPr>
            <a:spLocks noChangeArrowheads="1"/>
          </p:cNvSpPr>
          <p:nvPr/>
        </p:nvSpPr>
        <p:spPr bwMode="auto">
          <a:xfrm>
            <a:off x="165100" y="2793358"/>
            <a:ext cx="2030419" cy="49847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000" smtClean="0">
                <a:solidFill>
                  <a:prstClr val="black"/>
                </a:solidFill>
                <a:latin typeface="Trebuchet MS" pitchFamily="34" charset="0"/>
              </a:rPr>
              <a:t>Образовательные программы</a:t>
            </a:r>
          </a:p>
        </p:txBody>
      </p:sp>
      <p:sp>
        <p:nvSpPr>
          <p:cNvPr id="3111" name="Oval 45" descr="Газетная бумага"/>
          <p:cNvSpPr>
            <a:spLocks noChangeArrowheads="1"/>
          </p:cNvSpPr>
          <p:nvPr/>
        </p:nvSpPr>
        <p:spPr bwMode="auto">
          <a:xfrm>
            <a:off x="149225" y="3441430"/>
            <a:ext cx="2046294" cy="49847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000" smtClean="0">
                <a:solidFill>
                  <a:prstClr val="black"/>
                </a:solidFill>
                <a:latin typeface="Trebuchet MS" pitchFamily="34" charset="0"/>
              </a:rPr>
              <a:t>Образовательные учреждения</a:t>
            </a:r>
          </a:p>
        </p:txBody>
      </p:sp>
      <p:sp>
        <p:nvSpPr>
          <p:cNvPr id="47" name="Rectangle 38" descr="Упаковочная бумага"/>
          <p:cNvSpPr>
            <a:spLocks noChangeArrowheads="1"/>
          </p:cNvSpPr>
          <p:nvPr/>
        </p:nvSpPr>
        <p:spPr bwMode="auto">
          <a:xfrm>
            <a:off x="6732240" y="1347614"/>
            <a:ext cx="2381334" cy="59412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ЗАКАЗЧИКИ </a:t>
            </a:r>
            <a:r>
              <a:rPr lang="ru-RU" sz="1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и </a:t>
            </a:r>
            <a:r>
              <a:rPr lang="ru-RU" sz="1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rebuchet MS" pitchFamily="34" charset="0"/>
              </a:rPr>
              <a:t>ПОТРЕБИТЕЛИ:</a:t>
            </a:r>
            <a:endParaRPr lang="ru-RU" sz="1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информации о качестве образования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36096" y="2819087"/>
            <a:ext cx="936104" cy="18605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+mn-lt"/>
                <a:cs typeface="Calibri" pitchFamily="34" charset="0"/>
              </a:rPr>
              <a:t>задач</a:t>
            </a:r>
            <a:endParaRPr lang="ru-RU" sz="1200" dirty="0">
              <a:solidFill>
                <a:prstClr val="black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5400000">
            <a:off x="-2178" y="2176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476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538"/>
            <a:ext cx="91582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5874" y="-20638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47312"/>
            <a:ext cx="6984776" cy="45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ts val="2100"/>
              </a:lnSpc>
              <a:spcAft>
                <a:spcPts val="0"/>
              </a:spcAft>
            </a:pP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Основные блоки для проектирования РСОКО: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53" name="Group 4"/>
          <p:cNvGrpSpPr>
            <a:grpSpLocks noChangeAspect="1"/>
          </p:cNvGrpSpPr>
          <p:nvPr/>
        </p:nvGrpSpPr>
        <p:grpSpPr bwMode="auto">
          <a:xfrm>
            <a:off x="142851" y="722081"/>
            <a:ext cx="8869013" cy="4236858"/>
            <a:chOff x="747" y="1500"/>
            <a:chExt cx="15493" cy="9867"/>
          </a:xfrm>
        </p:grpSpPr>
        <p:sp>
          <p:nvSpPr>
            <p:cNvPr id="54" name="AutoShape 6"/>
            <p:cNvSpPr>
              <a:spLocks noChangeArrowheads="1"/>
            </p:cNvSpPr>
            <p:nvPr/>
          </p:nvSpPr>
          <p:spPr bwMode="auto">
            <a:xfrm>
              <a:off x="8487" y="6182"/>
              <a:ext cx="435" cy="1638"/>
            </a:xfrm>
            <a:prstGeom prst="downArrow">
              <a:avLst>
                <a:gd name="adj1" fmla="val 52750"/>
                <a:gd name="adj2" fmla="val 697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auto">
            <a:xfrm>
              <a:off x="7947" y="5067"/>
              <a:ext cx="395" cy="2753"/>
            </a:xfrm>
            <a:prstGeom prst="downArrow">
              <a:avLst>
                <a:gd name="adj1" fmla="val 44509"/>
                <a:gd name="adj2" fmla="val 7471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56" name="AutoShape 8"/>
            <p:cNvSpPr>
              <a:spLocks noChangeArrowheads="1"/>
            </p:cNvSpPr>
            <p:nvPr/>
          </p:nvSpPr>
          <p:spPr bwMode="auto">
            <a:xfrm>
              <a:off x="7407" y="4040"/>
              <a:ext cx="364" cy="3780"/>
            </a:xfrm>
            <a:prstGeom prst="downArrow">
              <a:avLst>
                <a:gd name="adj1" fmla="val 44481"/>
                <a:gd name="adj2" fmla="val 771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57" name="AutoShape 9"/>
            <p:cNvSpPr>
              <a:spLocks noChangeArrowheads="1"/>
            </p:cNvSpPr>
            <p:nvPr/>
          </p:nvSpPr>
          <p:spPr bwMode="auto">
            <a:xfrm>
              <a:off x="941" y="2637"/>
              <a:ext cx="3993" cy="203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tx1"/>
                  </a:solidFill>
                  <a:cs typeface="+mn-cs"/>
                </a:rPr>
                <a:t>Перечень запросов о качестве образования </a:t>
              </a:r>
              <a:r>
                <a:rPr lang="ru-RU" sz="1200" dirty="0" smtClean="0">
                  <a:solidFill>
                    <a:schemeClr val="tx1"/>
                  </a:solidFill>
                  <a:cs typeface="+mn-cs"/>
                </a:rPr>
                <a:t>от </a:t>
              </a:r>
              <a:r>
                <a:rPr lang="ru-RU" sz="1200" dirty="0">
                  <a:solidFill>
                    <a:schemeClr val="tx1"/>
                  </a:solidFill>
                  <a:cs typeface="+mn-cs"/>
                </a:rPr>
                <a:t>потенциальных заказчиков (перечень возможных интересов</a:t>
              </a:r>
              <a:r>
                <a:rPr lang="ru-RU" sz="1200" dirty="0" smtClean="0">
                  <a:solidFill>
                    <a:schemeClr val="tx1"/>
                  </a:solidFill>
                  <a:cs typeface="+mn-cs"/>
                </a:rPr>
                <a:t>)</a:t>
              </a:r>
              <a:endParaRPr lang="ru-RU" sz="1200" dirty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59" name="AutoShape 11"/>
            <p:cNvSpPr>
              <a:spLocks noChangeArrowheads="1"/>
            </p:cNvSpPr>
            <p:nvPr/>
          </p:nvSpPr>
          <p:spPr bwMode="auto">
            <a:xfrm>
              <a:off x="1033" y="5300"/>
              <a:ext cx="3854" cy="147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cs typeface="+mn-cs"/>
                </a:rPr>
                <a:t>Перечень продуктов </a:t>
              </a:r>
              <a:r>
                <a:rPr lang="ru-RU" sz="1200" dirty="0" smtClean="0">
                  <a:cs typeface="+mn-cs"/>
                </a:rPr>
                <a:t>, отвечающих </a:t>
              </a:r>
              <a:r>
                <a:rPr lang="ru-RU" sz="1200" dirty="0">
                  <a:cs typeface="+mn-cs"/>
                </a:rPr>
                <a:t>заказчикам на запросы о качестве образования</a:t>
              </a:r>
            </a:p>
          </p:txBody>
        </p:sp>
        <p:sp>
          <p:nvSpPr>
            <p:cNvPr id="60" name="AutoShape 12"/>
            <p:cNvSpPr>
              <a:spLocks noChangeArrowheads="1"/>
            </p:cNvSpPr>
            <p:nvPr/>
          </p:nvSpPr>
          <p:spPr bwMode="auto">
            <a:xfrm>
              <a:off x="12820" y="2131"/>
              <a:ext cx="3239" cy="17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cs typeface="+mn-cs"/>
                </a:rPr>
                <a:t>Перечень полномочий и функций </a:t>
              </a:r>
              <a:r>
                <a:rPr lang="ru-RU" sz="1200" dirty="0" smtClean="0">
                  <a:cs typeface="+mn-cs"/>
                </a:rPr>
                <a:t>по </a:t>
              </a:r>
              <a:r>
                <a:rPr lang="ru-RU" sz="1200" dirty="0">
                  <a:cs typeface="+mn-cs"/>
                </a:rPr>
                <a:t>оценке качества </a:t>
              </a:r>
              <a:r>
                <a:rPr lang="ru-RU" sz="1200" dirty="0" smtClean="0">
                  <a:cs typeface="+mn-cs"/>
                </a:rPr>
                <a:t>образования</a:t>
              </a:r>
              <a:endParaRPr lang="ru-RU" sz="1200" dirty="0">
                <a:cs typeface="+mn-cs"/>
              </a:endParaRPr>
            </a:p>
          </p:txBody>
        </p:sp>
        <p:sp>
          <p:nvSpPr>
            <p:cNvPr id="61" name="AutoShape 13"/>
            <p:cNvSpPr>
              <a:spLocks noChangeArrowheads="1"/>
            </p:cNvSpPr>
            <p:nvPr/>
          </p:nvSpPr>
          <p:spPr bwMode="auto">
            <a:xfrm>
              <a:off x="12820" y="4322"/>
              <a:ext cx="3239" cy="122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dk1"/>
                  </a:solidFill>
                  <a:cs typeface="+mn-cs"/>
                </a:rPr>
                <a:t>Организационно-управленческая </a:t>
              </a:r>
              <a:r>
                <a:rPr lang="ru-RU" sz="1200" dirty="0" smtClean="0">
                  <a:solidFill>
                    <a:schemeClr val="dk1"/>
                  </a:solidFill>
                  <a:cs typeface="+mn-cs"/>
                </a:rPr>
                <a:t>модель</a:t>
              </a:r>
              <a:endParaRPr lang="ru-RU" sz="1200" dirty="0">
                <a:solidFill>
                  <a:schemeClr val="dk1"/>
                </a:solidFill>
                <a:cs typeface="+mn-cs"/>
              </a:endParaRPr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 flipV="1">
              <a:off x="4887" y="3520"/>
              <a:ext cx="7933" cy="2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 flipV="1">
              <a:off x="4887" y="3653"/>
              <a:ext cx="1800" cy="1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 flipV="1">
              <a:off x="11495" y="2793"/>
              <a:ext cx="1340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67" name="AutoShape 19"/>
            <p:cNvSpPr>
              <a:spLocks noChangeArrowheads="1"/>
            </p:cNvSpPr>
            <p:nvPr/>
          </p:nvSpPr>
          <p:spPr bwMode="auto">
            <a:xfrm>
              <a:off x="6687" y="4536"/>
              <a:ext cx="4792" cy="76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dk1"/>
                  </a:solidFill>
                  <a:cs typeface="+mn-cs"/>
                </a:rPr>
                <a:t>Методическое обеспечение </a:t>
              </a:r>
              <a:r>
                <a:rPr lang="ru-RU" sz="1200" dirty="0" smtClean="0">
                  <a:solidFill>
                    <a:schemeClr val="dk1"/>
                  </a:solidFill>
                  <a:cs typeface="+mn-cs"/>
                </a:rPr>
                <a:t>РСОКО</a:t>
              </a:r>
              <a:endParaRPr lang="ru-RU" sz="1200" dirty="0">
                <a:solidFill>
                  <a:schemeClr val="dk1"/>
                </a:solidFill>
                <a:cs typeface="+mn-cs"/>
              </a:endParaRPr>
            </a:p>
          </p:txBody>
        </p:sp>
        <p:sp>
          <p:nvSpPr>
            <p:cNvPr id="68" name="Line 20"/>
            <p:cNvSpPr>
              <a:spLocks noChangeShapeType="1"/>
            </p:cNvSpPr>
            <p:nvPr/>
          </p:nvSpPr>
          <p:spPr bwMode="auto">
            <a:xfrm flipV="1">
              <a:off x="4887" y="4707"/>
              <a:ext cx="1800" cy="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69" name="Line 21"/>
            <p:cNvSpPr>
              <a:spLocks noChangeShapeType="1"/>
            </p:cNvSpPr>
            <p:nvPr/>
          </p:nvSpPr>
          <p:spPr bwMode="auto">
            <a:xfrm flipV="1">
              <a:off x="4887" y="5731"/>
              <a:ext cx="180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70" name="AutoShape 22"/>
            <p:cNvSpPr>
              <a:spLocks noChangeArrowheads="1"/>
            </p:cNvSpPr>
            <p:nvPr/>
          </p:nvSpPr>
          <p:spPr bwMode="auto">
            <a:xfrm>
              <a:off x="6687" y="5471"/>
              <a:ext cx="4792" cy="8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dk1"/>
                  </a:solidFill>
                  <a:cs typeface="+mn-cs"/>
                </a:rPr>
                <a:t>Материально-техническое </a:t>
              </a:r>
              <a:r>
                <a:rPr lang="ru-RU" sz="1200" dirty="0" smtClean="0">
                  <a:solidFill>
                    <a:schemeClr val="dk1"/>
                  </a:solidFill>
                  <a:cs typeface="+mn-cs"/>
                </a:rPr>
                <a:t>обеспечение</a:t>
              </a:r>
              <a:endParaRPr lang="ru-RU" sz="1200" dirty="0">
                <a:solidFill>
                  <a:schemeClr val="dk1"/>
                </a:solidFill>
                <a:cs typeface="+mn-cs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auto">
            <a:xfrm>
              <a:off x="6687" y="6475"/>
              <a:ext cx="4792" cy="67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dk1"/>
                  </a:solidFill>
                  <a:cs typeface="+mn-cs"/>
                </a:rPr>
                <a:t>Кадровое обеспечение РСОКО</a:t>
              </a:r>
            </a:p>
          </p:txBody>
        </p:sp>
        <p:sp>
          <p:nvSpPr>
            <p:cNvPr id="72" name="Line 24"/>
            <p:cNvSpPr>
              <a:spLocks noChangeShapeType="1"/>
            </p:cNvSpPr>
            <p:nvPr/>
          </p:nvSpPr>
          <p:spPr bwMode="auto">
            <a:xfrm>
              <a:off x="4887" y="6024"/>
              <a:ext cx="180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73" name="AutoShape 25"/>
            <p:cNvSpPr>
              <a:spLocks noChangeArrowheads="1"/>
            </p:cNvSpPr>
            <p:nvPr/>
          </p:nvSpPr>
          <p:spPr bwMode="auto">
            <a:xfrm>
              <a:off x="6687" y="3520"/>
              <a:ext cx="4793" cy="77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dk1"/>
                  </a:solidFill>
                  <a:cs typeface="+mn-cs"/>
                </a:rPr>
                <a:t>Финансовое </a:t>
              </a:r>
              <a:r>
                <a:rPr lang="ru-RU" sz="1200" dirty="0" smtClean="0">
                  <a:solidFill>
                    <a:schemeClr val="dk1"/>
                  </a:solidFill>
                  <a:cs typeface="+mn-cs"/>
                </a:rPr>
                <a:t>обеспечение РСОКО </a:t>
              </a:r>
              <a:endParaRPr lang="ru-RU" sz="1200" dirty="0">
                <a:solidFill>
                  <a:schemeClr val="dk1"/>
                </a:solidFill>
                <a:cs typeface="+mn-cs"/>
              </a:endParaRPr>
            </a:p>
          </p:txBody>
        </p:sp>
        <p:sp>
          <p:nvSpPr>
            <p:cNvPr id="74" name="AutoShape 26"/>
            <p:cNvSpPr>
              <a:spLocks noChangeArrowheads="1"/>
            </p:cNvSpPr>
            <p:nvPr/>
          </p:nvSpPr>
          <p:spPr bwMode="auto">
            <a:xfrm>
              <a:off x="4887" y="8642"/>
              <a:ext cx="2702" cy="2550"/>
            </a:xfrm>
            <a:prstGeom prst="roundRect">
              <a:avLst>
                <a:gd name="adj" fmla="val 2742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dk1"/>
                  </a:solidFill>
                  <a:cs typeface="+mn-cs"/>
                </a:rPr>
                <a:t>Нормативно-правовое обеспечение РСОКО</a:t>
              </a:r>
            </a:p>
          </p:txBody>
        </p:sp>
        <p:sp>
          <p:nvSpPr>
            <p:cNvPr id="75" name="AutoShape 27"/>
            <p:cNvSpPr>
              <a:spLocks noChangeArrowheads="1"/>
            </p:cNvSpPr>
            <p:nvPr/>
          </p:nvSpPr>
          <p:spPr bwMode="auto">
            <a:xfrm>
              <a:off x="7771" y="8102"/>
              <a:ext cx="3833" cy="1530"/>
            </a:xfrm>
            <a:prstGeom prst="roundRect">
              <a:avLst>
                <a:gd name="adj" fmla="val 1692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dk1"/>
                  </a:solidFill>
                  <a:cs typeface="+mn-cs"/>
                </a:rPr>
                <a:t>Информационно-технологическое обеспечение РСОКО </a:t>
              </a:r>
            </a:p>
          </p:txBody>
        </p:sp>
        <p:sp>
          <p:nvSpPr>
            <p:cNvPr id="76" name="AutoShape 28"/>
            <p:cNvSpPr>
              <a:spLocks noChangeArrowheads="1"/>
            </p:cNvSpPr>
            <p:nvPr/>
          </p:nvSpPr>
          <p:spPr bwMode="auto">
            <a:xfrm>
              <a:off x="7771" y="9722"/>
              <a:ext cx="3833" cy="1440"/>
            </a:xfrm>
            <a:prstGeom prst="roundRect">
              <a:avLst>
                <a:gd name="adj" fmla="val 20813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dk1"/>
                  </a:solidFill>
                  <a:cs typeface="+mn-cs"/>
                </a:rPr>
                <a:t>Организационно-техническое обеспечение РСОКО </a:t>
              </a:r>
            </a:p>
          </p:txBody>
        </p:sp>
        <p:sp>
          <p:nvSpPr>
            <p:cNvPr id="77" name="AutoShape 29"/>
            <p:cNvSpPr>
              <a:spLocks noChangeArrowheads="1"/>
            </p:cNvSpPr>
            <p:nvPr/>
          </p:nvSpPr>
          <p:spPr bwMode="auto">
            <a:xfrm>
              <a:off x="9041" y="7227"/>
              <a:ext cx="449" cy="593"/>
            </a:xfrm>
            <a:prstGeom prst="downArrow">
              <a:avLst>
                <a:gd name="adj1" fmla="val 44648"/>
                <a:gd name="adj2" fmla="val 61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78" name="AutoShape 30"/>
            <p:cNvSpPr>
              <a:spLocks noChangeArrowheads="1"/>
            </p:cNvSpPr>
            <p:nvPr/>
          </p:nvSpPr>
          <p:spPr bwMode="auto">
            <a:xfrm rot="1788720">
              <a:off x="12038" y="5378"/>
              <a:ext cx="398" cy="3140"/>
            </a:xfrm>
            <a:prstGeom prst="downArrow">
              <a:avLst>
                <a:gd name="adj1" fmla="val 44481"/>
                <a:gd name="adj2" fmla="val 8138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79" name="AutoShape 31"/>
            <p:cNvSpPr>
              <a:spLocks noChangeArrowheads="1"/>
            </p:cNvSpPr>
            <p:nvPr/>
          </p:nvSpPr>
          <p:spPr bwMode="auto">
            <a:xfrm>
              <a:off x="4707" y="7922"/>
              <a:ext cx="7271" cy="34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80" name="AutoShape 32"/>
            <p:cNvSpPr>
              <a:spLocks noChangeArrowheads="1"/>
            </p:cNvSpPr>
            <p:nvPr/>
          </p:nvSpPr>
          <p:spPr bwMode="auto">
            <a:xfrm>
              <a:off x="12353" y="8178"/>
              <a:ext cx="3693" cy="137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dk1"/>
                  </a:solidFill>
                  <a:cs typeface="+mn-cs"/>
                </a:rPr>
                <a:t>Структура характеристик (показателей) качества </a:t>
              </a:r>
              <a:r>
                <a:rPr lang="ru-RU" sz="1200" dirty="0" smtClean="0">
                  <a:solidFill>
                    <a:schemeClr val="dk1"/>
                  </a:solidFill>
                  <a:cs typeface="+mn-cs"/>
                </a:rPr>
                <a:t>образования</a:t>
              </a:r>
              <a:endParaRPr lang="ru-RU" sz="1200" dirty="0">
                <a:solidFill>
                  <a:schemeClr val="dk1"/>
                </a:solidFill>
                <a:cs typeface="+mn-cs"/>
              </a:endParaRPr>
            </a:p>
          </p:txBody>
        </p:sp>
        <p:sp>
          <p:nvSpPr>
            <p:cNvPr id="81" name="AutoShape 33"/>
            <p:cNvSpPr>
              <a:spLocks noChangeArrowheads="1"/>
            </p:cNvSpPr>
            <p:nvPr/>
          </p:nvSpPr>
          <p:spPr bwMode="auto">
            <a:xfrm>
              <a:off x="12353" y="6687"/>
              <a:ext cx="3693" cy="12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dk1"/>
                  </a:solidFill>
                  <a:cs typeface="+mn-cs"/>
                </a:rPr>
                <a:t>Приоритеты образовательной </a:t>
              </a:r>
              <a:r>
                <a:rPr lang="ru-RU" sz="1200" dirty="0" smtClean="0">
                  <a:solidFill>
                    <a:schemeClr val="dk1"/>
                  </a:solidFill>
                  <a:cs typeface="+mn-cs"/>
                </a:rPr>
                <a:t>политики</a:t>
              </a:r>
              <a:endParaRPr lang="ru-RU" sz="1200" dirty="0">
                <a:solidFill>
                  <a:schemeClr val="dk1"/>
                </a:solidFill>
                <a:cs typeface="+mn-cs"/>
              </a:endParaRPr>
            </a:p>
          </p:txBody>
        </p:sp>
        <p:sp>
          <p:nvSpPr>
            <p:cNvPr id="82" name="AutoShape 34"/>
            <p:cNvSpPr>
              <a:spLocks noChangeArrowheads="1"/>
            </p:cNvSpPr>
            <p:nvPr/>
          </p:nvSpPr>
          <p:spPr bwMode="auto">
            <a:xfrm>
              <a:off x="14067" y="7820"/>
              <a:ext cx="694" cy="449"/>
            </a:xfrm>
            <a:prstGeom prst="downArrow">
              <a:avLst>
                <a:gd name="adj1" fmla="val 44648"/>
                <a:gd name="adj2" fmla="val 61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84" name="AutoShape 36"/>
            <p:cNvSpPr>
              <a:spLocks noChangeArrowheads="1"/>
            </p:cNvSpPr>
            <p:nvPr/>
          </p:nvSpPr>
          <p:spPr bwMode="auto">
            <a:xfrm>
              <a:off x="12353" y="9747"/>
              <a:ext cx="3693" cy="142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dk1"/>
                  </a:solidFill>
                  <a:cs typeface="+mn-cs"/>
                </a:rPr>
                <a:t>Зоны ответственности за характеристики качества </a:t>
              </a:r>
              <a:r>
                <a:rPr lang="ru-RU" sz="1200" dirty="0" smtClean="0">
                  <a:solidFill>
                    <a:schemeClr val="dk1"/>
                  </a:solidFill>
                  <a:cs typeface="+mn-cs"/>
                </a:rPr>
                <a:t>образования</a:t>
              </a:r>
              <a:endParaRPr lang="ru-RU" sz="1200" dirty="0">
                <a:solidFill>
                  <a:schemeClr val="dk1"/>
                </a:solidFill>
                <a:cs typeface="+mn-cs"/>
              </a:endParaRPr>
            </a:p>
          </p:txBody>
        </p:sp>
        <p:sp>
          <p:nvSpPr>
            <p:cNvPr id="85" name="AutoShape 37"/>
            <p:cNvSpPr>
              <a:spLocks noChangeArrowheads="1"/>
            </p:cNvSpPr>
            <p:nvPr/>
          </p:nvSpPr>
          <p:spPr bwMode="auto">
            <a:xfrm>
              <a:off x="12103" y="6085"/>
              <a:ext cx="4124" cy="5282"/>
            </a:xfrm>
            <a:prstGeom prst="roundRect">
              <a:avLst>
                <a:gd name="adj" fmla="val 6588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86" name="AutoShape 38"/>
            <p:cNvSpPr>
              <a:spLocks noChangeArrowheads="1"/>
            </p:cNvSpPr>
            <p:nvPr/>
          </p:nvSpPr>
          <p:spPr bwMode="auto">
            <a:xfrm rot="5592719">
              <a:off x="4255" y="9994"/>
              <a:ext cx="544" cy="360"/>
            </a:xfrm>
            <a:prstGeom prst="downArrow">
              <a:avLst>
                <a:gd name="adj1" fmla="val 44648"/>
                <a:gd name="adj2" fmla="val 61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87" name="AutoShape 39"/>
            <p:cNvSpPr>
              <a:spLocks noChangeArrowheads="1"/>
            </p:cNvSpPr>
            <p:nvPr/>
          </p:nvSpPr>
          <p:spPr bwMode="auto">
            <a:xfrm>
              <a:off x="941" y="8545"/>
              <a:ext cx="3266" cy="262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dirty="0">
                  <a:solidFill>
                    <a:schemeClr val="dk1"/>
                  </a:solidFill>
                  <a:cs typeface="+mn-cs"/>
                </a:rPr>
                <a:t>ДОРОЖНАЯ </a:t>
              </a:r>
              <a:r>
                <a:rPr lang="ru-RU" sz="1200" b="1" dirty="0" smtClean="0">
                  <a:solidFill>
                    <a:schemeClr val="dk1"/>
                  </a:solidFill>
                  <a:cs typeface="+mn-cs"/>
                </a:rPr>
                <a:t>КАРТА</a:t>
              </a:r>
            </a:p>
            <a:p>
              <a:pPr algn="ctr" fontAlgn="auto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 smtClean="0">
                  <a:solidFill>
                    <a:schemeClr val="dk1"/>
                  </a:solidFill>
                  <a:cs typeface="+mn-cs"/>
                </a:rPr>
                <a:t> - план </a:t>
              </a:r>
              <a:r>
                <a:rPr lang="ru-RU" sz="1200" dirty="0">
                  <a:solidFill>
                    <a:schemeClr val="dk1"/>
                  </a:solidFill>
                  <a:cs typeface="+mn-cs"/>
                </a:rPr>
                <a:t>создания и апробации организационных систем и технологий оценки качества образования</a:t>
              </a:r>
            </a:p>
          </p:txBody>
        </p:sp>
        <p:sp>
          <p:nvSpPr>
            <p:cNvPr id="88" name="AutoShape 40"/>
            <p:cNvSpPr>
              <a:spLocks noChangeArrowheads="1"/>
            </p:cNvSpPr>
            <p:nvPr/>
          </p:nvSpPr>
          <p:spPr bwMode="auto">
            <a:xfrm rot="5400000">
              <a:off x="11567" y="10172"/>
              <a:ext cx="574" cy="501"/>
            </a:xfrm>
            <a:prstGeom prst="downArrow">
              <a:avLst>
                <a:gd name="adj1" fmla="val 45056"/>
                <a:gd name="adj2" fmla="val 659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89" name="Text Box 41"/>
            <p:cNvSpPr txBox="1">
              <a:spLocks noChangeArrowheads="1"/>
            </p:cNvSpPr>
            <p:nvPr/>
          </p:nvSpPr>
          <p:spPr bwMode="auto">
            <a:xfrm>
              <a:off x="1194" y="1953"/>
              <a:ext cx="151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100" b="1">
                  <a:solidFill>
                    <a:srgbClr val="C00000"/>
                  </a:solidFill>
                  <a:latin typeface="Arial Narrow" pitchFamily="34" charset="0"/>
                  <a:cs typeface="+mn-cs"/>
                </a:defRPr>
              </a:lvl1pPr>
            </a:lstStyle>
            <a:p>
              <a:r>
                <a:rPr lang="ru-RU" dirty="0"/>
                <a:t>БЛОК №1</a:t>
              </a:r>
            </a:p>
          </p:txBody>
        </p:sp>
        <p:sp>
          <p:nvSpPr>
            <p:cNvPr id="90" name="AutoShape 42"/>
            <p:cNvSpPr>
              <a:spLocks noChangeArrowheads="1"/>
            </p:cNvSpPr>
            <p:nvPr/>
          </p:nvSpPr>
          <p:spPr bwMode="auto">
            <a:xfrm>
              <a:off x="817" y="1790"/>
              <a:ext cx="4243" cy="5211"/>
            </a:xfrm>
            <a:prstGeom prst="roundRect">
              <a:avLst>
                <a:gd name="adj" fmla="val 8601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91" name="AutoShape 43"/>
            <p:cNvSpPr>
              <a:spLocks noChangeArrowheads="1"/>
            </p:cNvSpPr>
            <p:nvPr/>
          </p:nvSpPr>
          <p:spPr bwMode="auto">
            <a:xfrm>
              <a:off x="6147" y="2907"/>
              <a:ext cx="5582" cy="4500"/>
            </a:xfrm>
            <a:prstGeom prst="roundRect">
              <a:avLst>
                <a:gd name="adj" fmla="val 10596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92" name="AutoShape 44"/>
            <p:cNvSpPr>
              <a:spLocks noChangeArrowheads="1"/>
            </p:cNvSpPr>
            <p:nvPr/>
          </p:nvSpPr>
          <p:spPr bwMode="auto">
            <a:xfrm>
              <a:off x="12640" y="1500"/>
              <a:ext cx="3600" cy="4308"/>
            </a:xfrm>
            <a:prstGeom prst="roundRect">
              <a:avLst>
                <a:gd name="adj" fmla="val 9512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srgbClr val="FFFFFF"/>
                </a:solidFill>
                <a:latin typeface="Tahoma"/>
                <a:cs typeface="+mn-cs"/>
              </a:endParaRPr>
            </a:p>
          </p:txBody>
        </p:sp>
        <p:sp>
          <p:nvSpPr>
            <p:cNvPr id="93" name="Text Box 45"/>
            <p:cNvSpPr txBox="1">
              <a:spLocks noChangeArrowheads="1"/>
            </p:cNvSpPr>
            <p:nvPr/>
          </p:nvSpPr>
          <p:spPr bwMode="auto">
            <a:xfrm>
              <a:off x="14761" y="1713"/>
              <a:ext cx="146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100" b="1">
                  <a:solidFill>
                    <a:srgbClr val="C00000"/>
                  </a:solidFill>
                  <a:latin typeface="Arial Narrow" pitchFamily="34" charset="0"/>
                  <a:cs typeface="+mn-cs"/>
                </a:defRPr>
              </a:lvl1pPr>
            </a:lstStyle>
            <a:p>
              <a:r>
                <a:rPr lang="ru-RU" dirty="0"/>
                <a:t>БЛОК №2</a:t>
              </a:r>
            </a:p>
          </p:txBody>
        </p:sp>
        <p:sp>
          <p:nvSpPr>
            <p:cNvPr id="94" name="Text Box 46"/>
            <p:cNvSpPr txBox="1">
              <a:spLocks noChangeArrowheads="1"/>
            </p:cNvSpPr>
            <p:nvPr/>
          </p:nvSpPr>
          <p:spPr bwMode="auto">
            <a:xfrm>
              <a:off x="14580" y="6218"/>
              <a:ext cx="146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100" b="1">
                  <a:solidFill>
                    <a:srgbClr val="C00000"/>
                  </a:solidFill>
                  <a:latin typeface="Arial Narrow" pitchFamily="34" charset="0"/>
                  <a:cs typeface="+mn-cs"/>
                </a:defRPr>
              </a:lvl1pPr>
            </a:lstStyle>
            <a:p>
              <a:r>
                <a:rPr lang="ru-RU" dirty="0"/>
                <a:t>БЛОК №3</a:t>
              </a:r>
            </a:p>
          </p:txBody>
        </p:sp>
        <p:sp>
          <p:nvSpPr>
            <p:cNvPr id="95" name="Text Box 47"/>
            <p:cNvSpPr txBox="1">
              <a:spLocks noChangeArrowheads="1"/>
            </p:cNvSpPr>
            <p:nvPr/>
          </p:nvSpPr>
          <p:spPr bwMode="auto">
            <a:xfrm>
              <a:off x="4620" y="8108"/>
              <a:ext cx="1673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100" b="1">
                  <a:solidFill>
                    <a:srgbClr val="C00000"/>
                  </a:solidFill>
                  <a:latin typeface="Arial Narrow" pitchFamily="34" charset="0"/>
                  <a:cs typeface="+mn-cs"/>
                </a:defRPr>
              </a:lvl1pPr>
            </a:lstStyle>
            <a:p>
              <a:r>
                <a:rPr lang="ru-RU" dirty="0"/>
                <a:t>БЛОК №5</a:t>
              </a:r>
            </a:p>
          </p:txBody>
        </p:sp>
        <p:sp>
          <p:nvSpPr>
            <p:cNvPr id="96" name="Text Box 48"/>
            <p:cNvSpPr txBox="1">
              <a:spLocks noChangeArrowheads="1"/>
            </p:cNvSpPr>
            <p:nvPr/>
          </p:nvSpPr>
          <p:spPr bwMode="auto">
            <a:xfrm>
              <a:off x="6324" y="3012"/>
              <a:ext cx="1447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ru-RU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100" b="1">
                  <a:solidFill>
                    <a:srgbClr val="C00000"/>
                  </a:solidFill>
                  <a:latin typeface="Arial Narrow" pitchFamily="34" charset="0"/>
                  <a:cs typeface="+mn-cs"/>
                </a:defRPr>
              </a:lvl1pPr>
            </a:lstStyle>
            <a:p>
              <a:r>
                <a:rPr lang="ru-RU" dirty="0"/>
                <a:t>БЛОК №4</a:t>
              </a:r>
            </a:p>
          </p:txBody>
        </p:sp>
        <p:sp>
          <p:nvSpPr>
            <p:cNvPr id="97" name="Text Box 49"/>
            <p:cNvSpPr txBox="1">
              <a:spLocks noChangeArrowheads="1"/>
            </p:cNvSpPr>
            <p:nvPr/>
          </p:nvSpPr>
          <p:spPr bwMode="auto">
            <a:xfrm>
              <a:off x="747" y="7988"/>
              <a:ext cx="1574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100" b="1" dirty="0">
                  <a:solidFill>
                    <a:srgbClr val="C00000"/>
                  </a:solidFill>
                  <a:latin typeface="Arial Narrow" pitchFamily="34" charset="0"/>
                  <a:cs typeface="+mn-cs"/>
                </a:rPr>
                <a:t>БЛОК №6</a:t>
              </a:r>
              <a:endParaRPr lang="ru-RU" sz="1100" b="1" dirty="0">
                <a:solidFill>
                  <a:srgbClr val="C00000"/>
                </a:solidFill>
                <a:latin typeface="Tahoma"/>
                <a:cs typeface="+mn-cs"/>
              </a:endParaRPr>
            </a:p>
          </p:txBody>
        </p:sp>
      </p:grpSp>
      <p:sp>
        <p:nvSpPr>
          <p:cNvPr id="2" name="Двойная стрелка вверх/вниз 1"/>
          <p:cNvSpPr/>
          <p:nvPr/>
        </p:nvSpPr>
        <p:spPr>
          <a:xfrm>
            <a:off x="1265674" y="1999180"/>
            <a:ext cx="288032" cy="425103"/>
          </a:xfrm>
          <a:prstGeom prst="upDownArrow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1" name="Двойная стрелка вверх/вниз 50"/>
          <p:cNvSpPr/>
          <p:nvPr/>
        </p:nvSpPr>
        <p:spPr>
          <a:xfrm>
            <a:off x="7859208" y="1635408"/>
            <a:ext cx="288032" cy="425103"/>
          </a:xfrm>
          <a:prstGeom prst="upDownArrow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2" name="AutoShape 44"/>
          <p:cNvSpPr>
            <a:spLocks noChangeArrowheads="1"/>
          </p:cNvSpPr>
          <p:nvPr/>
        </p:nvSpPr>
        <p:spPr bwMode="auto">
          <a:xfrm>
            <a:off x="179511" y="3479667"/>
            <a:ext cx="2064241" cy="1458706"/>
          </a:xfrm>
          <a:prstGeom prst="roundRect">
            <a:avLst>
              <a:gd name="adj" fmla="val 9512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  <a:latin typeface="Tahoma"/>
              <a:cs typeface="+mn-cs"/>
            </a:endParaRPr>
          </a:p>
        </p:txBody>
      </p:sp>
      <p:sp>
        <p:nvSpPr>
          <p:cNvPr id="99" name="AutoShape 34"/>
          <p:cNvSpPr>
            <a:spLocks noChangeArrowheads="1"/>
          </p:cNvSpPr>
          <p:nvPr/>
        </p:nvSpPr>
        <p:spPr bwMode="auto">
          <a:xfrm>
            <a:off x="7368291" y="4131483"/>
            <a:ext cx="397282" cy="192799"/>
          </a:xfrm>
          <a:prstGeom prst="downArrow">
            <a:avLst>
              <a:gd name="adj1" fmla="val 44648"/>
              <a:gd name="adj2" fmla="val 61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  <a:latin typeface="Tahoma"/>
              <a:cs typeface="+mn-cs"/>
            </a:endParaRPr>
          </a:p>
        </p:txBody>
      </p:sp>
      <p:sp>
        <p:nvSpPr>
          <p:cNvPr id="100" name="Прямоугольный треугольник 99"/>
          <p:cNvSpPr/>
          <p:nvPr/>
        </p:nvSpPr>
        <p:spPr>
          <a:xfrm rot="5400000">
            <a:off x="-2178" y="2176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8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28062"/>
            <a:ext cx="7200800" cy="10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Что уже сделано в системе образования Чувашской Республики для организации информационного обеспечения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принятия управленческих  решений?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429696" y="3030142"/>
            <a:ext cx="3600450" cy="654848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cs typeface="+mn-cs"/>
              </a:rPr>
              <a:t>Развитие региональной системы оценки качества образования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cs typeface="+mn-cs"/>
              </a:rPr>
              <a:t>(РСОКО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cs typeface="+mn-cs"/>
              </a:rPr>
              <a:t>)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rPr>
              <a:t> – направление КПМО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429696" y="1203598"/>
            <a:ext cx="3600450" cy="570309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Модернизация системы мониторинга и статистики образования - </a:t>
            </a:r>
            <a:r>
              <a:rPr kumimoji="0" lang="ru-RU" sz="11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в рамках проекта «Реформа системы образования»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5429696" y="1842195"/>
            <a:ext cx="3600450" cy="1090319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Создание эффективной системы мониторинга, статистики и оценки качества образования, организация исследований развития системы образования -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Республиканская целевая программа развития образования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5400000">
            <a:off x="5655196" y="1626295"/>
            <a:ext cx="269081" cy="431800"/>
          </a:xfrm>
          <a:prstGeom prst="rightArrow">
            <a:avLst>
              <a:gd name="adj1" fmla="val 55963"/>
              <a:gd name="adj2" fmla="val 5462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5429696" y="3759471"/>
            <a:ext cx="3606800" cy="1260551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Внедрение в систему образования эффективных механизмов оценки качества и востребованности образовательных услуг-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+mn-cs"/>
              </a:rPr>
              <a:t>государственная программа  «Образование и развитие инновационной экономики: внедрение современной модели образования в 2009-2012 годы»</a:t>
            </a:r>
          </a:p>
        </p:txBody>
      </p:sp>
      <p:sp>
        <p:nvSpPr>
          <p:cNvPr id="21" name="AutoShape 26"/>
          <p:cNvSpPr>
            <a:spLocks noChangeArrowheads="1"/>
          </p:cNvSpPr>
          <p:nvPr/>
        </p:nvSpPr>
        <p:spPr bwMode="auto">
          <a:xfrm rot="5400000">
            <a:off x="5655196" y="2778423"/>
            <a:ext cx="269081" cy="431800"/>
          </a:xfrm>
          <a:prstGeom prst="rightArrow">
            <a:avLst>
              <a:gd name="adj1" fmla="val 55963"/>
              <a:gd name="adj2" fmla="val 5462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22" name="AutoShape 27"/>
          <p:cNvSpPr>
            <a:spLocks noChangeArrowheads="1"/>
          </p:cNvSpPr>
          <p:nvPr/>
        </p:nvSpPr>
        <p:spPr bwMode="auto">
          <a:xfrm rot="5400000">
            <a:off x="5655443" y="3498503"/>
            <a:ext cx="269081" cy="431800"/>
          </a:xfrm>
          <a:prstGeom prst="rightArrow">
            <a:avLst>
              <a:gd name="adj1" fmla="val 55963"/>
              <a:gd name="adj2" fmla="val 5462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+mn-cs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164285" y="1203598"/>
            <a:ext cx="5055787" cy="3816424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Blip>
                <a:blip r:embed="rId6"/>
              </a:buBlip>
            </a:pPr>
            <a:r>
              <a:rPr kumimoji="1" lang="ru-RU" sz="1050" dirty="0" smtClean="0">
                <a:solidFill>
                  <a:srgbClr val="080808"/>
                </a:solidFill>
                <a:latin typeface="Arial" pitchFamily="34" charset="0"/>
                <a:cs typeface="+mn-cs"/>
              </a:rPr>
              <a:t> Закреплено понятие «качество образования» и составлен перечень отслеживаемых тенденций</a:t>
            </a:r>
            <a:r>
              <a:rPr kumimoji="1" lang="ru-RU" sz="1050" dirty="0">
                <a:solidFill>
                  <a:srgbClr val="080808"/>
                </a:solidFill>
                <a:latin typeface="Arial" pitchFamily="34" charset="0"/>
                <a:cs typeface="+mn-cs"/>
              </a:rPr>
              <a:t>. Сформирована нормативно-правовая база РСОКО, включающая положение, регламенты и др. нормативные документы.</a:t>
            </a:r>
          </a:p>
          <a:p>
            <a:pPr>
              <a:spcBef>
                <a:spcPct val="30000"/>
              </a:spcBef>
              <a:buFontTx/>
              <a:buBlip>
                <a:blip r:embed="rId6"/>
              </a:buBlip>
            </a:pPr>
            <a:r>
              <a:rPr kumimoji="1" lang="ru-RU" sz="1050" dirty="0" smtClean="0">
                <a:solidFill>
                  <a:srgbClr val="080808"/>
                </a:solidFill>
                <a:latin typeface="Arial" pitchFamily="34" charset="0"/>
                <a:cs typeface="+mn-cs"/>
              </a:rPr>
              <a:t> Принята структура характеристик (показателей) качества образования на региональном уровне. </a:t>
            </a:r>
          </a:p>
          <a:p>
            <a:pPr>
              <a:spcBef>
                <a:spcPct val="30000"/>
              </a:spcBef>
              <a:buFontTx/>
              <a:buBlip>
                <a:blip r:embed="rId6"/>
              </a:buBlip>
            </a:pPr>
            <a:r>
              <a:rPr kumimoji="1" lang="ru-RU" sz="1050" dirty="0" smtClean="0">
                <a:solidFill>
                  <a:srgbClr val="080808"/>
                </a:solidFill>
                <a:latin typeface="Arial" pitchFamily="34" charset="0"/>
                <a:cs typeface="+mn-cs"/>
              </a:rPr>
              <a:t> Определены зоны ответственности за показатели качества образования на республиканском, муниципальном и школьном уровнях управления.</a:t>
            </a:r>
          </a:p>
          <a:p>
            <a:pPr>
              <a:spcBef>
                <a:spcPct val="30000"/>
              </a:spcBef>
              <a:buFontTx/>
              <a:buBlip>
                <a:blip r:embed="rId6"/>
              </a:buBlip>
            </a:pPr>
            <a:r>
              <a:rPr kumimoji="1" lang="ru-RU" sz="1050" dirty="0" smtClean="0">
                <a:solidFill>
                  <a:srgbClr val="080808"/>
                </a:solidFill>
                <a:latin typeface="Arial" pitchFamily="34" charset="0"/>
                <a:cs typeface="+mn-cs"/>
              </a:rPr>
              <a:t> Разработана циклограмма обновления значений ключевых показателей качества образования и методика их расчёта.</a:t>
            </a:r>
          </a:p>
          <a:p>
            <a:pPr>
              <a:spcBef>
                <a:spcPct val="30000"/>
              </a:spcBef>
              <a:buFontTx/>
              <a:buBlip>
                <a:blip r:embed="rId6"/>
              </a:buBlip>
            </a:pPr>
            <a:r>
              <a:rPr kumimoji="1" lang="ru-RU" sz="1050" dirty="0" smtClean="0">
                <a:solidFill>
                  <a:srgbClr val="080808"/>
                </a:solidFill>
                <a:latin typeface="Arial" pitchFamily="34" charset="0"/>
                <a:cs typeface="+mn-cs"/>
              </a:rPr>
              <a:t> Формируется каркас внешних оценочных процедур качества образования. Реализуется ряд оценочных процедур и электронных мониторингов.</a:t>
            </a:r>
          </a:p>
          <a:p>
            <a:pPr>
              <a:spcBef>
                <a:spcPct val="30000"/>
              </a:spcBef>
              <a:buFontTx/>
              <a:buBlip>
                <a:blip r:embed="rId6"/>
              </a:buBlip>
            </a:pPr>
            <a:r>
              <a:rPr kumimoji="1" lang="ru-RU" sz="1050" dirty="0" smtClean="0">
                <a:solidFill>
                  <a:srgbClr val="080808"/>
                </a:solidFill>
                <a:latin typeface="Arial" pitchFamily="34" charset="0"/>
                <a:cs typeface="+mn-cs"/>
              </a:rPr>
              <a:t> Определяются параллели между форматом собираемой информации и возможностями ее использованием в качестве информационной основы принятия управленческих решений.</a:t>
            </a:r>
          </a:p>
          <a:p>
            <a:pPr>
              <a:spcBef>
                <a:spcPct val="30000"/>
              </a:spcBef>
              <a:buFontTx/>
              <a:buBlip>
                <a:blip r:embed="rId6"/>
              </a:buBlip>
            </a:pPr>
            <a:r>
              <a:rPr kumimoji="1" lang="ru-RU" sz="1050" dirty="0" smtClean="0">
                <a:solidFill>
                  <a:srgbClr val="080808"/>
                </a:solidFill>
                <a:latin typeface="Arial" pitchFamily="34" charset="0"/>
                <a:cs typeface="+mn-cs"/>
              </a:rPr>
              <a:t> В регионе развивается практика заказа системы управления образованием на часть информационно-аналитического обеспечения (анализ результатов ЕГЭ, ГИА в 9 классах,  образовательных и трудовых траекторий выпускников 11 классов,  и т.д.).</a:t>
            </a:r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-2178" y="2176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3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614" y="72807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455731" y="1886344"/>
            <a:ext cx="1597831" cy="2587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800"/>
              </a:lnSpc>
            </a:pPr>
            <a:r>
              <a:rPr lang="ru-RU" sz="900" b="1">
                <a:solidFill>
                  <a:srgbClr val="000000"/>
                </a:solidFill>
                <a:latin typeface="Arial Narrow" pitchFamily="34" charset="0"/>
              </a:rPr>
              <a:t>Результаты обучения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455730" y="2264964"/>
            <a:ext cx="1614157" cy="36433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800"/>
              </a:lnSpc>
            </a:pPr>
            <a:r>
              <a:rPr lang="ru-RU" sz="900" b="1">
                <a:solidFill>
                  <a:srgbClr val="000000"/>
                </a:solidFill>
                <a:latin typeface="Arial Narrow" pitchFamily="34" charset="0"/>
              </a:rPr>
              <a:t>Уровень социализации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16282" y="1644814"/>
            <a:ext cx="1377953" cy="1923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>
                <a:solidFill>
                  <a:srgbClr val="000000"/>
                </a:solidFill>
                <a:latin typeface="Arial Narrow" pitchFamily="34" charset="0"/>
              </a:rPr>
              <a:t>Уровень учебных достижений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7543" y="2493566"/>
            <a:ext cx="1496223" cy="1722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Включение выпускников в жизнь</a:t>
            </a:r>
          </a:p>
          <a:p>
            <a:pPr>
              <a:lnSpc>
                <a:spcPts val="800"/>
              </a:lnSpc>
            </a:pPr>
            <a:endParaRPr lang="ru-RU" sz="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456396" y="2719807"/>
            <a:ext cx="1613491" cy="4809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800"/>
              </a:lnSpc>
            </a:pPr>
            <a:r>
              <a:rPr lang="ru-RU" sz="900" b="1">
                <a:solidFill>
                  <a:srgbClr val="000000"/>
                </a:solidFill>
                <a:latin typeface="Arial Narrow" pitchFamily="34" charset="0"/>
              </a:rPr>
              <a:t>Соответствие требованиям стандартов и запросам потребителей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203570" y="2743594"/>
            <a:ext cx="1500199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Освоение социальных навыков и компетенций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3064669" y="2264963"/>
            <a:ext cx="142877" cy="1071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045237" y="2615005"/>
            <a:ext cx="158328" cy="30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3063576" y="2482144"/>
            <a:ext cx="139995" cy="975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1619678" y="3208725"/>
            <a:ext cx="260705" cy="172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18335" y="3380975"/>
            <a:ext cx="1008063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Уровень освоения стандарта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3208727" y="3143644"/>
            <a:ext cx="1495043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Соблюдение нормативных требований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2533" y="3141383"/>
            <a:ext cx="1351603" cy="1865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800"/>
              </a:lnSpc>
            </a:pPr>
            <a:r>
              <a:rPr lang="ru-RU" sz="800">
                <a:solidFill>
                  <a:srgbClr val="000000"/>
                </a:solidFill>
                <a:latin typeface="Arial Narrow" pitchFamily="34" charset="0"/>
              </a:rPr>
              <a:t>Безопасность и здоровье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203564" y="3543697"/>
            <a:ext cx="1500198" cy="180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800"/>
              </a:lnSpc>
            </a:pPr>
            <a:r>
              <a:rPr lang="ru-RU" sz="800">
                <a:solidFill>
                  <a:srgbClr val="000000"/>
                </a:solidFill>
                <a:latin typeface="Arial Narrow" pitchFamily="34" charset="0"/>
              </a:rPr>
              <a:t>Соответствие заказу государства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203565" y="2145109"/>
            <a:ext cx="1500198" cy="3020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Уровень преступности среди несовершеннолетних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3207540" y="1916903"/>
            <a:ext cx="1496224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Уровень </a:t>
            </a:r>
            <a:r>
              <a:rPr lang="ru-RU" sz="800" dirty="0" err="1">
                <a:solidFill>
                  <a:srgbClr val="000000"/>
                </a:solidFill>
                <a:latin typeface="Arial Narrow" pitchFamily="34" charset="0"/>
              </a:rPr>
              <a:t>внеучебных</a:t>
            </a: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 достижений</a:t>
            </a: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3036792" y="1730773"/>
            <a:ext cx="279497" cy="1861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3060707" y="1922111"/>
            <a:ext cx="146839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2699792" y="3208723"/>
            <a:ext cx="493290" cy="367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>
            <a:off x="991990" y="3013237"/>
            <a:ext cx="453733" cy="116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3060701" y="3200794"/>
            <a:ext cx="14802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1763688" y="3429072"/>
            <a:ext cx="1258888" cy="2944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800"/>
              </a:lnSpc>
            </a:pPr>
            <a:r>
              <a:rPr lang="ru-RU" sz="800">
                <a:solidFill>
                  <a:srgbClr val="000000"/>
                </a:solidFill>
                <a:latin typeface="Arial Narrow" pitchFamily="34" charset="0"/>
              </a:rPr>
              <a:t>Соответствие запросу родителей и учащихся</a:t>
            </a: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2251709" y="3200797"/>
            <a:ext cx="11431" cy="2373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988998" y="1143396"/>
            <a:ext cx="466726" cy="3167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755656" y="1117997"/>
            <a:ext cx="700075" cy="11469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611188" y="1117997"/>
            <a:ext cx="845202" cy="162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31" name="AutoShape 35"/>
          <p:cNvSpPr>
            <a:spLocks noChangeArrowheads="1"/>
          </p:cNvSpPr>
          <p:nvPr/>
        </p:nvSpPr>
        <p:spPr bwMode="auto">
          <a:xfrm>
            <a:off x="6373819" y="2128512"/>
            <a:ext cx="1510555" cy="2819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800"/>
              </a:lnSpc>
            </a:pPr>
            <a:r>
              <a:rPr lang="ru-RU" sz="900" b="1">
                <a:solidFill>
                  <a:srgbClr val="000000"/>
                </a:solidFill>
                <a:latin typeface="Arial Narrow" pitchFamily="34" charset="0"/>
              </a:rPr>
              <a:t>Сетевые характеристики</a:t>
            </a:r>
          </a:p>
        </p:txBody>
      </p:sp>
      <p:sp>
        <p:nvSpPr>
          <p:cNvPr id="32" name="AutoShape 36"/>
          <p:cNvSpPr>
            <a:spLocks noChangeArrowheads="1"/>
          </p:cNvSpPr>
          <p:nvPr/>
        </p:nvSpPr>
        <p:spPr bwMode="auto">
          <a:xfrm>
            <a:off x="7954963" y="1937420"/>
            <a:ext cx="1143000" cy="4730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800"/>
              </a:lnSpc>
            </a:pPr>
            <a:r>
              <a:rPr lang="ru-RU" sz="900" b="1">
                <a:solidFill>
                  <a:srgbClr val="000000"/>
                </a:solidFill>
                <a:latin typeface="Arial Narrow" pitchFamily="34" charset="0"/>
              </a:rPr>
              <a:t>Характеристики потенциала управления</a:t>
            </a: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4859337" y="1242965"/>
            <a:ext cx="1171576" cy="187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>
                <a:solidFill>
                  <a:srgbClr val="000000"/>
                </a:solidFill>
                <a:latin typeface="Arial Narrow" pitchFamily="34" charset="0"/>
              </a:rPr>
              <a:t>Состояние зданий</a:t>
            </a: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4859337" y="1455620"/>
            <a:ext cx="1171576" cy="2731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Обеспечение </a:t>
            </a:r>
            <a:r>
              <a:rPr lang="ru-RU" sz="800" dirty="0" smtClean="0">
                <a:solidFill>
                  <a:srgbClr val="000000"/>
                </a:solidFill>
                <a:latin typeface="Arial Narrow" pitchFamily="34" charset="0"/>
              </a:rPr>
              <a:t>квалифи-цированными </a:t>
            </a: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кадрами</a:t>
            </a:r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 flipV="1">
            <a:off x="4773613" y="1116408"/>
            <a:ext cx="0" cy="39036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V="1">
            <a:off x="71420" y="3795886"/>
            <a:ext cx="89662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4859337" y="1770734"/>
            <a:ext cx="1171576" cy="2520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Обеспечение горячим питанием</a:t>
            </a: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4835511" y="2058146"/>
            <a:ext cx="1195402" cy="2781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>
                <a:solidFill>
                  <a:srgbClr val="000000"/>
                </a:solidFill>
                <a:latin typeface="Arial Narrow" pitchFamily="34" charset="0"/>
              </a:rPr>
              <a:t>Организация отдыха детей</a:t>
            </a:r>
          </a:p>
        </p:txBody>
      </p:sp>
      <p:sp>
        <p:nvSpPr>
          <p:cNvPr id="39" name="Rectangle 43"/>
          <p:cNvSpPr>
            <a:spLocks noChangeArrowheads="1"/>
          </p:cNvSpPr>
          <p:nvPr/>
        </p:nvSpPr>
        <p:spPr bwMode="auto">
          <a:xfrm>
            <a:off x="4835517" y="2585987"/>
            <a:ext cx="1195401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Условия финансирования</a:t>
            </a:r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4848933" y="2373264"/>
            <a:ext cx="1181980" cy="1895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Информатизация</a:t>
            </a:r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4837964" y="2793555"/>
            <a:ext cx="1364405" cy="2733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>
                <a:solidFill>
                  <a:srgbClr val="000000"/>
                </a:solidFill>
                <a:latin typeface="Arial Narrow" pitchFamily="34" charset="0"/>
              </a:rPr>
              <a:t>Наличие и доступность ресурсов общего пользования</a:t>
            </a: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4860032" y="4066507"/>
            <a:ext cx="1919290" cy="160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Соотношение учащихся и преподавателей</a:t>
            </a:r>
          </a:p>
        </p:txBody>
      </p:sp>
      <p:sp>
        <p:nvSpPr>
          <p:cNvPr id="43" name="Rectangle 47"/>
          <p:cNvSpPr>
            <a:spLocks noChangeArrowheads="1"/>
          </p:cNvSpPr>
          <p:nvPr/>
        </p:nvSpPr>
        <p:spPr bwMode="auto">
          <a:xfrm>
            <a:off x="7158038" y="2984858"/>
            <a:ext cx="1485900" cy="2881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Распространение внешней оценки качества образов.</a:t>
            </a:r>
          </a:p>
        </p:txBody>
      </p:sp>
      <p:sp>
        <p:nvSpPr>
          <p:cNvPr id="44" name="Rectangle 48"/>
          <p:cNvSpPr>
            <a:spLocks noChangeArrowheads="1"/>
          </p:cNvSpPr>
          <p:nvPr/>
        </p:nvSpPr>
        <p:spPr bwMode="auto">
          <a:xfrm>
            <a:off x="4837964" y="3115201"/>
            <a:ext cx="1478705" cy="242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Наличие и доступность условий подготовки к школе</a:t>
            </a:r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4837959" y="3414341"/>
            <a:ext cx="1735572" cy="2860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Условия для удовлетворения индивид. запросов в общем образовании</a:t>
            </a:r>
          </a:p>
        </p:txBody>
      </p:sp>
      <p:sp>
        <p:nvSpPr>
          <p:cNvPr id="46" name="Rectangle 50"/>
          <p:cNvSpPr>
            <a:spLocks noChangeArrowheads="1"/>
          </p:cNvSpPr>
          <p:nvPr/>
        </p:nvSpPr>
        <p:spPr bwMode="auto">
          <a:xfrm>
            <a:off x="6654519" y="3344920"/>
            <a:ext cx="1662394" cy="3700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Условия для удовлетворения индивид. запросов в </a:t>
            </a:r>
            <a:r>
              <a:rPr lang="ru-RU" sz="800" dirty="0" smtClean="0">
                <a:solidFill>
                  <a:srgbClr val="000000"/>
                </a:solidFill>
                <a:latin typeface="Arial Narrow" pitchFamily="34" charset="0"/>
              </a:rPr>
              <a:t>дополнительном </a:t>
            </a: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образовании</a:t>
            </a:r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6634163" y="1257895"/>
            <a:ext cx="654050" cy="872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48" name="Line 52"/>
          <p:cNvSpPr>
            <a:spLocks noChangeShapeType="1"/>
          </p:cNvSpPr>
          <p:nvPr/>
        </p:nvSpPr>
        <p:spPr bwMode="auto">
          <a:xfrm>
            <a:off x="6732589" y="1257895"/>
            <a:ext cx="1871859" cy="683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>
            <a:off x="6516381" y="1257896"/>
            <a:ext cx="114300" cy="3279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 flipH="1">
            <a:off x="6019903" y="1941462"/>
            <a:ext cx="468210" cy="75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 flipH="1">
            <a:off x="6030913" y="1896739"/>
            <a:ext cx="342900" cy="4765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 flipH="1">
            <a:off x="6019288" y="1804846"/>
            <a:ext cx="3429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 flipH="1">
            <a:off x="6019288" y="1757468"/>
            <a:ext cx="3429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 flipH="1" flipV="1">
            <a:off x="6030913" y="1585862"/>
            <a:ext cx="342900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 flipH="1" flipV="1">
            <a:off x="6030913" y="1357262"/>
            <a:ext cx="3429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7056797" y="2427007"/>
            <a:ext cx="231416" cy="557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 flipH="1">
            <a:off x="6904038" y="2436888"/>
            <a:ext cx="0" cy="908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 flipH="1">
            <a:off x="6470151" y="2436890"/>
            <a:ext cx="303712" cy="9857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 flipH="1" flipV="1">
            <a:off x="6773863" y="3946332"/>
            <a:ext cx="894654" cy="496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 flipH="1">
            <a:off x="6254008" y="2420040"/>
            <a:ext cx="432286" cy="7088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61" name="Line 65"/>
          <p:cNvSpPr>
            <a:spLocks noChangeShapeType="1"/>
          </p:cNvSpPr>
          <p:nvPr/>
        </p:nvSpPr>
        <p:spPr bwMode="auto">
          <a:xfrm flipH="1">
            <a:off x="6203086" y="2410492"/>
            <a:ext cx="342183" cy="3976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62" name="Rectangle 66"/>
          <p:cNvSpPr>
            <a:spLocks noChangeArrowheads="1"/>
          </p:cNvSpPr>
          <p:nvPr/>
        </p:nvSpPr>
        <p:spPr bwMode="auto">
          <a:xfrm>
            <a:off x="4864100" y="4896305"/>
            <a:ext cx="1914527" cy="1941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Средний размер школы</a:t>
            </a:r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 flipH="1" flipV="1">
            <a:off x="6773863" y="4155406"/>
            <a:ext cx="702468" cy="32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64" name="AutoShape 68"/>
          <p:cNvSpPr>
            <a:spLocks noChangeArrowheads="1"/>
          </p:cNvSpPr>
          <p:nvPr/>
        </p:nvSpPr>
        <p:spPr bwMode="auto">
          <a:xfrm>
            <a:off x="66115" y="638571"/>
            <a:ext cx="1379608" cy="504825"/>
          </a:xfrm>
          <a:prstGeom prst="roundRect">
            <a:avLst>
              <a:gd name="adj" fmla="val 16667"/>
            </a:avLst>
          </a:prstGeom>
          <a:solidFill>
            <a:schemeClr val="bg1">
              <a:alpha val="97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КАЧЕСТВО РЕЗУЛЬТАТОВ</a:t>
            </a:r>
            <a:endParaRPr lang="ru-RU" sz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4814100" y="709868"/>
            <a:ext cx="2662237" cy="503237"/>
          </a:xfrm>
          <a:prstGeom prst="roundRect">
            <a:avLst>
              <a:gd name="adj" fmla="val 16667"/>
            </a:avLst>
          </a:prstGeom>
          <a:solidFill>
            <a:schemeClr val="bg1">
              <a:alpha val="97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КАЧЕСТВО СОЗДАВАЕМЫХ УСЛОВИЙ И ИСПОЛЬЗОВАНИЯ РЕСУРСОВ</a:t>
            </a:r>
          </a:p>
        </p:txBody>
      </p:sp>
      <p:sp>
        <p:nvSpPr>
          <p:cNvPr id="66" name="AutoShape 70"/>
          <p:cNvSpPr>
            <a:spLocks noChangeArrowheads="1"/>
          </p:cNvSpPr>
          <p:nvPr/>
        </p:nvSpPr>
        <p:spPr bwMode="auto">
          <a:xfrm>
            <a:off x="75397" y="3987480"/>
            <a:ext cx="1904321" cy="1080120"/>
          </a:xfrm>
          <a:prstGeom prst="roundRect">
            <a:avLst>
              <a:gd name="adj" fmla="val 16667"/>
            </a:avLst>
          </a:prstGeom>
          <a:solidFill>
            <a:schemeClr val="bg1">
              <a:alpha val="97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СОЦИАЛЬНО-ЭКОНОМИЧЕСКИЙ ИНДЕКС ТЕРРИТОРИИ, ОТРАЖАЮЩИЙ КОНТЕКСТ</a:t>
            </a:r>
          </a:p>
        </p:txBody>
      </p:sp>
      <p:sp>
        <p:nvSpPr>
          <p:cNvPr id="67" name="AutoShape 72"/>
          <p:cNvSpPr>
            <a:spLocks noChangeArrowheads="1"/>
          </p:cNvSpPr>
          <p:nvPr/>
        </p:nvSpPr>
        <p:spPr bwMode="auto">
          <a:xfrm>
            <a:off x="1455725" y="1189432"/>
            <a:ext cx="1604976" cy="541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ts val="800"/>
              </a:lnSpc>
            </a:pPr>
            <a:r>
              <a:rPr lang="ru-RU" sz="900" b="1">
                <a:solidFill>
                  <a:srgbClr val="000000"/>
                </a:solidFill>
                <a:latin typeface="Arial Narrow" pitchFamily="34" charset="0"/>
              </a:rPr>
              <a:t>Получение полного среднего образования, уровень потерь и социальная опека</a:t>
            </a:r>
          </a:p>
        </p:txBody>
      </p:sp>
      <p:sp>
        <p:nvSpPr>
          <p:cNvPr id="68" name="Rectangle 73"/>
          <p:cNvSpPr>
            <a:spLocks noChangeArrowheads="1"/>
          </p:cNvSpPr>
          <p:nvPr/>
        </p:nvSpPr>
        <p:spPr bwMode="auto">
          <a:xfrm>
            <a:off x="3053556" y="814784"/>
            <a:ext cx="1511300" cy="30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>
                <a:solidFill>
                  <a:srgbClr val="000000"/>
                </a:solidFill>
                <a:latin typeface="Arial Narrow" pitchFamily="34" charset="0"/>
              </a:rPr>
              <a:t>Коэффициент охвата полным средним образованием</a:t>
            </a:r>
          </a:p>
        </p:txBody>
      </p:sp>
      <p:sp>
        <p:nvSpPr>
          <p:cNvPr id="69" name="Rectangle 74"/>
          <p:cNvSpPr>
            <a:spLocks noChangeArrowheads="1"/>
          </p:cNvSpPr>
          <p:nvPr/>
        </p:nvSpPr>
        <p:spPr bwMode="auto">
          <a:xfrm>
            <a:off x="3306756" y="1429144"/>
            <a:ext cx="1387480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Качество социальной опеки</a:t>
            </a:r>
          </a:p>
        </p:txBody>
      </p:sp>
      <p:sp>
        <p:nvSpPr>
          <p:cNvPr id="70" name="Line 75"/>
          <p:cNvSpPr>
            <a:spLocks noChangeShapeType="1"/>
          </p:cNvSpPr>
          <p:nvPr/>
        </p:nvSpPr>
        <p:spPr bwMode="auto">
          <a:xfrm flipV="1">
            <a:off x="3060702" y="1117994"/>
            <a:ext cx="215899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71" name="Line 76"/>
          <p:cNvSpPr>
            <a:spLocks noChangeShapeType="1"/>
          </p:cNvSpPr>
          <p:nvPr/>
        </p:nvSpPr>
        <p:spPr bwMode="auto">
          <a:xfrm>
            <a:off x="3069888" y="1460101"/>
            <a:ext cx="246401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72" name="Line 77"/>
          <p:cNvSpPr>
            <a:spLocks noChangeShapeType="1"/>
          </p:cNvSpPr>
          <p:nvPr/>
        </p:nvSpPr>
        <p:spPr bwMode="auto">
          <a:xfrm flipV="1">
            <a:off x="3060701" y="1298177"/>
            <a:ext cx="255582" cy="738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73" name="Rectangle 78"/>
          <p:cNvSpPr>
            <a:spLocks noChangeArrowheads="1"/>
          </p:cNvSpPr>
          <p:nvPr/>
        </p:nvSpPr>
        <p:spPr bwMode="auto">
          <a:xfrm>
            <a:off x="3316283" y="1189434"/>
            <a:ext cx="1387480" cy="182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>
                <a:solidFill>
                  <a:srgbClr val="000000"/>
                </a:solidFill>
                <a:latin typeface="Arial Narrow" pitchFamily="34" charset="0"/>
              </a:rPr>
              <a:t>Уровень потерь в образовании</a:t>
            </a:r>
          </a:p>
        </p:txBody>
      </p:sp>
      <p:sp>
        <p:nvSpPr>
          <p:cNvPr id="74" name="AutoShape 79"/>
          <p:cNvSpPr>
            <a:spLocks noChangeArrowheads="1"/>
          </p:cNvSpPr>
          <p:nvPr/>
        </p:nvSpPr>
        <p:spPr bwMode="auto">
          <a:xfrm>
            <a:off x="7426326" y="4442742"/>
            <a:ext cx="1657350" cy="649288"/>
          </a:xfrm>
          <a:prstGeom prst="roundRect">
            <a:avLst>
              <a:gd name="adj" fmla="val 16667"/>
            </a:avLst>
          </a:prstGeom>
          <a:solidFill>
            <a:schemeClr val="bg1">
              <a:alpha val="97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ЭФФЕКТИВНОСТЬ ИСПОЛЬЗОВАНИЯ РЕСУРСОВ</a:t>
            </a:r>
          </a:p>
        </p:txBody>
      </p:sp>
      <p:sp>
        <p:nvSpPr>
          <p:cNvPr id="75" name="Rectangle 80"/>
          <p:cNvSpPr>
            <a:spLocks noChangeArrowheads="1"/>
          </p:cNvSpPr>
          <p:nvPr/>
        </p:nvSpPr>
        <p:spPr bwMode="auto">
          <a:xfrm>
            <a:off x="4859336" y="4262562"/>
            <a:ext cx="1919290" cy="271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>
                <a:solidFill>
                  <a:srgbClr val="000000"/>
                </a:solidFill>
                <a:latin typeface="Arial Narrow" pitchFamily="34" charset="0"/>
              </a:rPr>
              <a:t>Объем неэффективных расходов на управление кадровыми ресурсами</a:t>
            </a:r>
          </a:p>
        </p:txBody>
      </p:sp>
      <p:sp>
        <p:nvSpPr>
          <p:cNvPr id="76" name="Line 81"/>
          <p:cNvSpPr>
            <a:spLocks noChangeShapeType="1"/>
          </p:cNvSpPr>
          <p:nvPr/>
        </p:nvSpPr>
        <p:spPr bwMode="auto">
          <a:xfrm flipH="1">
            <a:off x="6750363" y="4702564"/>
            <a:ext cx="6759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77" name="Rectangle 82"/>
          <p:cNvSpPr>
            <a:spLocks noChangeArrowheads="1"/>
          </p:cNvSpPr>
          <p:nvPr/>
        </p:nvSpPr>
        <p:spPr bwMode="auto">
          <a:xfrm>
            <a:off x="4859954" y="4561990"/>
            <a:ext cx="1918672" cy="312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Объем неэффективных расходов связанных с характеристиками сети</a:t>
            </a:r>
          </a:p>
        </p:txBody>
      </p:sp>
      <p:sp>
        <p:nvSpPr>
          <p:cNvPr id="78" name="Line 83"/>
          <p:cNvSpPr>
            <a:spLocks noChangeShapeType="1"/>
          </p:cNvSpPr>
          <p:nvPr/>
        </p:nvSpPr>
        <p:spPr bwMode="auto">
          <a:xfrm flipH="1" flipV="1">
            <a:off x="6764138" y="4391147"/>
            <a:ext cx="662193" cy="1708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79" name="Line 84"/>
          <p:cNvSpPr>
            <a:spLocks noChangeShapeType="1"/>
          </p:cNvSpPr>
          <p:nvPr/>
        </p:nvSpPr>
        <p:spPr bwMode="auto">
          <a:xfrm flipH="1">
            <a:off x="6764138" y="4774486"/>
            <a:ext cx="662193" cy="218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80" name="Rectangle 85"/>
          <p:cNvSpPr>
            <a:spLocks noChangeArrowheads="1"/>
          </p:cNvSpPr>
          <p:nvPr/>
        </p:nvSpPr>
        <p:spPr bwMode="auto">
          <a:xfrm>
            <a:off x="4849613" y="3858929"/>
            <a:ext cx="1914527" cy="1780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800"/>
              </a:lnSpc>
            </a:pPr>
            <a:r>
              <a:rPr lang="ru-RU" sz="800" dirty="0">
                <a:solidFill>
                  <a:srgbClr val="000000"/>
                </a:solidFill>
                <a:latin typeface="Arial Narrow" pitchFamily="34" charset="0"/>
              </a:rPr>
              <a:t>Средняя наполняемость классов</a:t>
            </a:r>
          </a:p>
        </p:txBody>
      </p:sp>
      <p:sp>
        <p:nvSpPr>
          <p:cNvPr id="81" name="WordArt 86"/>
          <p:cNvSpPr>
            <a:spLocks noChangeArrowheads="1" noChangeShapeType="1" noTextEdit="1"/>
          </p:cNvSpPr>
          <p:nvPr/>
        </p:nvSpPr>
        <p:spPr bwMode="auto">
          <a:xfrm>
            <a:off x="193675" y="1205979"/>
            <a:ext cx="4175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26</a:t>
            </a:r>
          </a:p>
        </p:txBody>
      </p:sp>
      <p:sp>
        <p:nvSpPr>
          <p:cNvPr id="82" name="WordArt 87"/>
          <p:cNvSpPr>
            <a:spLocks noChangeArrowheads="1" noChangeShapeType="1" noTextEdit="1"/>
          </p:cNvSpPr>
          <p:nvPr/>
        </p:nvSpPr>
        <p:spPr bwMode="auto">
          <a:xfrm>
            <a:off x="7596194" y="1136251"/>
            <a:ext cx="4191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37</a:t>
            </a:r>
          </a:p>
        </p:txBody>
      </p:sp>
      <p:sp>
        <p:nvSpPr>
          <p:cNvPr id="83" name="WordArt 88"/>
          <p:cNvSpPr>
            <a:spLocks noChangeArrowheads="1" noChangeShapeType="1" noTextEdit="1"/>
          </p:cNvSpPr>
          <p:nvPr/>
        </p:nvSpPr>
        <p:spPr bwMode="auto">
          <a:xfrm>
            <a:off x="2111909" y="4588225"/>
            <a:ext cx="2746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7</a:t>
            </a:r>
          </a:p>
        </p:txBody>
      </p:sp>
      <p:sp>
        <p:nvSpPr>
          <p:cNvPr id="84" name="WordArt 89"/>
          <p:cNvSpPr>
            <a:spLocks noChangeArrowheads="1" noChangeShapeType="1" noTextEdit="1"/>
          </p:cNvSpPr>
          <p:nvPr/>
        </p:nvSpPr>
        <p:spPr bwMode="auto">
          <a:xfrm>
            <a:off x="8745538" y="3939504"/>
            <a:ext cx="2730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5</a:t>
            </a:r>
          </a:p>
        </p:txBody>
      </p:sp>
      <p:sp>
        <p:nvSpPr>
          <p:cNvPr id="85" name="TextBox 90"/>
          <p:cNvSpPr txBox="1">
            <a:spLocks noChangeArrowheads="1"/>
          </p:cNvSpPr>
          <p:nvPr/>
        </p:nvSpPr>
        <p:spPr bwMode="auto">
          <a:xfrm>
            <a:off x="479016" y="-15286"/>
            <a:ext cx="6901296" cy="5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ru-RU" sz="2000" dirty="0"/>
              <a:t>Комплекс характеристик (показателей) качества образования на региональном уровне. </a:t>
            </a:r>
          </a:p>
        </p:txBody>
      </p:sp>
      <p:sp>
        <p:nvSpPr>
          <p:cNvPr id="86" name="Line 32"/>
          <p:cNvSpPr>
            <a:spLocks noChangeShapeType="1"/>
          </p:cNvSpPr>
          <p:nvPr/>
        </p:nvSpPr>
        <p:spPr bwMode="auto">
          <a:xfrm>
            <a:off x="897706" y="1143395"/>
            <a:ext cx="558023" cy="7735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800">
              <a:solidFill>
                <a:srgbClr val="FFFFFF"/>
              </a:solidFill>
            </a:endParaRPr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6373819" y="1585865"/>
            <a:ext cx="1222375" cy="3194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800"/>
              </a:lnSpc>
            </a:pPr>
            <a:r>
              <a:rPr lang="ru-RU" sz="900" b="1">
                <a:solidFill>
                  <a:srgbClr val="000000"/>
                </a:solidFill>
                <a:latin typeface="Arial Narrow" pitchFamily="34" charset="0"/>
              </a:rPr>
              <a:t>Индивидуальные характеристики</a:t>
            </a:r>
          </a:p>
        </p:txBody>
      </p:sp>
      <p:sp>
        <p:nvSpPr>
          <p:cNvPr id="87" name="Прямоугольный треугольник 86"/>
          <p:cNvSpPr/>
          <p:nvPr/>
        </p:nvSpPr>
        <p:spPr>
          <a:xfrm rot="5400000">
            <a:off x="-2178" y="2176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1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79517" y="13827"/>
            <a:ext cx="7272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fontAlgn="auto">
              <a:lnSpc>
                <a:spcPts val="2100"/>
              </a:lnSpc>
              <a:spcAft>
                <a:spcPts val="0"/>
              </a:spcAft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ru-RU" dirty="0" smtClean="0"/>
              <a:t>Логическая схема разработки индикатора</a:t>
            </a:r>
            <a:endParaRPr lang="ru-RU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79388" y="1255713"/>
            <a:ext cx="1512887" cy="5032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Цель и предмет оценки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9388" y="2139702"/>
            <a:ext cx="1525796" cy="5431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/>
              <a:t>Индикатор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79389" y="3068638"/>
            <a:ext cx="1525796" cy="5832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Показатели (данные) для расчета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79516" y="4063206"/>
            <a:ext cx="1525667" cy="5967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Источник получения данных</a:t>
            </a: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1115219" y="1707654"/>
            <a:ext cx="431800" cy="431800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1331119" y="923926"/>
            <a:ext cx="2160761" cy="942182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Что измерять?</a:t>
            </a: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1115219" y="2636839"/>
            <a:ext cx="431800" cy="468312"/>
          </a:xfrm>
          <a:prstGeom prst="downArrow">
            <a:avLst>
              <a:gd name="adj1" fmla="val 50000"/>
              <a:gd name="adj2" fmla="val 5422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auto">
          <a:xfrm>
            <a:off x="1490022" y="1866108"/>
            <a:ext cx="2217568" cy="964826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измерять?</a:t>
            </a: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>
            <a:off x="1115219" y="3579863"/>
            <a:ext cx="431800" cy="483344"/>
          </a:xfrm>
          <a:prstGeom prst="downArrow">
            <a:avLst>
              <a:gd name="adj1" fmla="val 50000"/>
              <a:gd name="adj2" fmla="val 5843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1520386" y="2774801"/>
            <a:ext cx="2153359" cy="1084163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рассчитать?</a:t>
            </a:r>
          </a:p>
        </p:txBody>
      </p:sp>
      <p:graphicFrame>
        <p:nvGraphicFramePr>
          <p:cNvPr id="33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57199"/>
              </p:ext>
            </p:extLst>
          </p:nvPr>
        </p:nvGraphicFramePr>
        <p:xfrm>
          <a:off x="5652121" y="1308430"/>
          <a:ext cx="3145407" cy="33647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45407"/>
              </a:tblGrid>
              <a:tr h="4783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Назначение индикатора, место в комплексе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Показатели, используемые для расчёта</a:t>
                      </a:r>
                    </a:p>
                  </a:txBody>
                  <a:tcPr anchor="ctr" horzOverflow="overflow"/>
                </a:tc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 информации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Формула для расчета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обновления значения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4" name="Line 73"/>
          <p:cNvSpPr>
            <a:spLocks noChangeShapeType="1"/>
          </p:cNvSpPr>
          <p:nvPr/>
        </p:nvSpPr>
        <p:spPr bwMode="auto">
          <a:xfrm flipV="1">
            <a:off x="3491880" y="1507315"/>
            <a:ext cx="2088232" cy="92497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5" name="Line 74"/>
          <p:cNvSpPr>
            <a:spLocks noChangeShapeType="1"/>
          </p:cNvSpPr>
          <p:nvPr/>
        </p:nvSpPr>
        <p:spPr bwMode="auto">
          <a:xfrm>
            <a:off x="2700338" y="1341439"/>
            <a:ext cx="2879774" cy="72625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6" name="Line 75"/>
          <p:cNvSpPr>
            <a:spLocks noChangeShapeType="1"/>
          </p:cNvSpPr>
          <p:nvPr/>
        </p:nvSpPr>
        <p:spPr bwMode="auto">
          <a:xfrm flipV="1">
            <a:off x="3491881" y="2636839"/>
            <a:ext cx="2088231" cy="38716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7" name="Line 76"/>
          <p:cNvSpPr>
            <a:spLocks noChangeShapeType="1"/>
          </p:cNvSpPr>
          <p:nvPr/>
        </p:nvSpPr>
        <p:spPr bwMode="auto">
          <a:xfrm flipV="1">
            <a:off x="3563887" y="3105151"/>
            <a:ext cx="2016225" cy="95805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8" name="Line 77"/>
          <p:cNvSpPr>
            <a:spLocks noChangeShapeType="1"/>
          </p:cNvSpPr>
          <p:nvPr/>
        </p:nvSpPr>
        <p:spPr bwMode="auto">
          <a:xfrm>
            <a:off x="3491881" y="3267723"/>
            <a:ext cx="2088232" cy="38414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>
            <a:off x="1490021" y="3805677"/>
            <a:ext cx="2650203" cy="1001415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Откуда </a:t>
            </a:r>
            <a:r>
              <a:rPr lang="ru-RU" sz="1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получить данные?</a:t>
            </a:r>
            <a:endParaRPr lang="ru-RU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rot="5400000">
            <a:off x="-2178" y="2176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1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7549</TotalTime>
  <Words>2976</Words>
  <Application>Microsoft Office PowerPoint</Application>
  <PresentationFormat>Экран (16:9)</PresentationFormat>
  <Paragraphs>427</Paragraphs>
  <Slides>22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Тема Office</vt:lpstr>
      <vt:lpstr>2_Тема Office</vt:lpstr>
      <vt:lpstr>3_Тема Office</vt:lpstr>
      <vt:lpstr>4_Тема Office</vt:lpstr>
      <vt:lpstr>7_Тема Office</vt:lpstr>
      <vt:lpstr>8_Тема Office</vt:lpstr>
      <vt:lpstr>9_Тема Office</vt:lpstr>
      <vt:lpstr>10_Тема Office</vt:lpstr>
      <vt:lpstr>Точечный рисунок</vt:lpstr>
      <vt:lpstr>ВЕБИНАР  «Региональный опыт построения системы оценки качества образования»  Кейс Чувашской Республики  16 марта 2012 года</vt:lpstr>
      <vt:lpstr>Структура кейса о РСОКО Чувашии:</vt:lpstr>
      <vt:lpstr>Чувашская Республика</vt:lpstr>
      <vt:lpstr>Для чего формируется РСОКО?</vt:lpstr>
      <vt:lpstr>Региональная система  оценки качества образования Чувашии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Преодоление разрыва между результатами оценочной процедуры и потребностями в информации разных групп пользователей о результатах.</vt:lpstr>
      <vt:lpstr>Кому и на какие запросы можно отвечать на основе результатов ЕГЭ? 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Группы управленческих решений на основе результатов оценочных процедур: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ASUS</cp:lastModifiedBy>
  <cp:revision>338</cp:revision>
  <dcterms:created xsi:type="dcterms:W3CDTF">2011-08-25T06:09:31Z</dcterms:created>
  <dcterms:modified xsi:type="dcterms:W3CDTF">2012-03-13T20:18:56Z</dcterms:modified>
</cp:coreProperties>
</file>