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359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41" r:id="rId17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676" autoAdjust="0"/>
  </p:normalViewPr>
  <p:slideViewPr>
    <p:cSldViewPr>
      <p:cViewPr varScale="1">
        <p:scale>
          <a:sx n="114" d="100"/>
          <a:sy n="114" d="100"/>
        </p:scale>
        <p:origin x="-588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43C74E-2763-4B21-B0DD-1E746A0D1D51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1B37C0-4568-4C93-AD16-14BC21577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434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7DD4BE-8F3A-46E3-8E9B-860A8103AC3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E2BC281-2692-4884-BA3C-481F54688A08}" type="slidenum">
              <a:rPr lang="ru-RU" sz="1200">
                <a:latin typeface="+mn-lt"/>
                <a:cs typeface="+mn-cs"/>
              </a:rPr>
              <a:pPr algn="r">
                <a:defRPr/>
              </a:pPr>
              <a:t>10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1CD9675-A352-4789-9B75-9ECE2FFF360F}" type="slidenum">
              <a:rPr lang="ru-RU" sz="1200">
                <a:latin typeface="+mn-lt"/>
                <a:cs typeface="+mn-cs"/>
              </a:rPr>
              <a:pPr algn="r">
                <a:defRPr/>
              </a:pPr>
              <a:t>11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F85EDA3-6868-473C-8BD1-064F8703BAA0}" type="slidenum">
              <a:rPr lang="ru-RU" sz="1200">
                <a:latin typeface="+mn-lt"/>
                <a:cs typeface="+mn-cs"/>
              </a:rPr>
              <a:pPr algn="r">
                <a:defRPr/>
              </a:pPr>
              <a:t>12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A9E658E-6F68-41EA-8E49-BF33A127FFB9}" type="slidenum">
              <a:rPr lang="ru-RU" sz="1200">
                <a:latin typeface="+mn-lt"/>
                <a:cs typeface="+mn-cs"/>
              </a:rPr>
              <a:pPr algn="r">
                <a:defRPr/>
              </a:pPr>
              <a:t>13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7C92601-5EF2-4BF4-B038-15C2645D213C}" type="slidenum">
              <a:rPr lang="ru-RU" sz="1200">
                <a:latin typeface="+mn-lt"/>
                <a:cs typeface="+mn-cs"/>
              </a:rPr>
              <a:pPr algn="r">
                <a:defRPr/>
              </a:pPr>
              <a:t>14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DE49039-0D96-4E7D-A1EC-ADC906448CD8}" type="slidenum">
              <a:rPr lang="ru-RU" sz="1200">
                <a:latin typeface="+mn-lt"/>
                <a:cs typeface="+mn-cs"/>
              </a:rPr>
              <a:pPr algn="r">
                <a:defRPr/>
              </a:pPr>
              <a:t>15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771B0-26E9-440F-A75A-8E4EB673054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03940-8295-49AA-A394-E9D9D3853C9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AA07895-45A3-43E0-9E73-912B015557B0}" type="slidenum">
              <a:rPr lang="ru-RU" sz="1200">
                <a:latin typeface="+mn-lt"/>
                <a:cs typeface="+mn-cs"/>
              </a:rPr>
              <a:pPr algn="r">
                <a:defRPr/>
              </a:pPr>
              <a:t>3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EF07FE4-BD57-4CA8-999E-A5699431F7AA}" type="slidenum">
              <a:rPr lang="ru-RU" sz="1200">
                <a:latin typeface="+mn-lt"/>
                <a:cs typeface="+mn-cs"/>
              </a:rPr>
              <a:pPr algn="r">
                <a:defRPr/>
              </a:pPr>
              <a:t>4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4F7EF7A-0B77-4904-939C-33D7D4753AE4}" type="slidenum">
              <a:rPr lang="ru-RU" sz="1200">
                <a:latin typeface="+mn-lt"/>
                <a:cs typeface="+mn-cs"/>
              </a:rPr>
              <a:pPr algn="r">
                <a:defRPr/>
              </a:pPr>
              <a:t>5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92B9B30-E02F-4D52-9715-39B5AD83283C}" type="slidenum">
              <a:rPr lang="ru-RU" sz="1200">
                <a:latin typeface="+mn-lt"/>
                <a:cs typeface="+mn-cs"/>
              </a:rPr>
              <a:pPr algn="r">
                <a:defRPr/>
              </a:pPr>
              <a:t>6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362B1DC-38C3-4206-8F57-6DBFA321E86B}" type="slidenum">
              <a:rPr lang="ru-RU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C7BC92E-FA04-4467-B543-A7D42F105D43}" type="slidenum">
              <a:rPr lang="ru-RU" sz="1200">
                <a:latin typeface="+mn-lt"/>
                <a:cs typeface="+mn-cs"/>
              </a:rPr>
              <a:pPr algn="r">
                <a:defRPr/>
              </a:pPr>
              <a:t>8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47FEB19-4CC4-4084-9A12-B4F72E808904}" type="slidenum">
              <a:rPr lang="ru-RU" sz="1200">
                <a:latin typeface="+mn-lt"/>
                <a:cs typeface="+mn-cs"/>
              </a:rPr>
              <a:pPr algn="r">
                <a:defRPr/>
              </a:pPr>
              <a:t>9</a:t>
            </a:fld>
            <a:endParaRPr lang="ru-R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DF55-A70F-4CD9-8AE6-694A9B248708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C2A18-53F1-438A-8799-FBE3AB47E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298B1-2949-4641-BE68-0E393FB6B8F1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2C69-2E04-43BE-9E4C-8A56E34A2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55C6-8416-4024-A398-E67FAE50B479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008F4-0660-4CBB-A36C-B32B051DB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21D53-9D5D-437C-BD36-8FEFBCC66DB5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548A4-7873-4067-80D6-50F44AB67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E39D9-F984-4410-90B4-66495A7E56EE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DFAC8-FAFF-44D7-9191-20620E630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C1D1-524A-46C9-9CCC-1F399531D2E9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01CC9-4D78-4817-BF61-5F3B0D154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54088-E6FF-4A1C-9C82-05FAF44C7F68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E9FA7-DF9D-4E54-BE88-BE6D0677C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84BD1-4B49-447F-B0CD-8BECB0B417D8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ACAE8-B396-46FE-B78A-A092FD98D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50820-E4AF-45DF-92AE-E2C96666A5CD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442B-BBE1-4FC2-861A-B175BA7C2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688C-DE51-44B3-BB3C-33BA681B430E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A763C-53CD-4B54-B7F1-56FF3FC6D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AB39-7822-49CD-8FFD-235E0D54AC68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1723-E7A1-4C8F-B391-59A19A64C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12E258-608E-4EB3-8ECC-8B2611797488}" type="datetimeFigureOut">
              <a:rPr lang="ru-RU"/>
              <a:pPr>
                <a:defRPr/>
              </a:pPr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23565-8C28-45C9-8DA1-A1E820872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E:\rtc_prezent_png\rtc_shapk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ctrTitle"/>
          </p:nvPr>
        </p:nvSpPr>
        <p:spPr>
          <a:xfrm>
            <a:off x="900113" y="1563688"/>
            <a:ext cx="8099425" cy="1871662"/>
          </a:xfrm>
        </p:spPr>
        <p:txBody>
          <a:bodyPr/>
          <a:lstStyle/>
          <a:p>
            <a:pPr algn="r" eaLnBrk="1" hangingPunct="1"/>
            <a:r>
              <a:rPr lang="ru-RU" sz="3600" smtClean="0">
                <a:solidFill>
                  <a:schemeClr val="bg1"/>
                </a:solidFill>
                <a:latin typeface="Arial" charset="0"/>
              </a:rPr>
              <a:t>Как писать для СМИ</a:t>
            </a:r>
            <a:endParaRPr lang="ru-RU" sz="3600" i="1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340" name="Picture 4" descr="E:\rtc_prezent_png\rtc_0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38" y="190500"/>
            <a:ext cx="1463675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Прямоугольник 8"/>
          <p:cNvSpPr>
            <a:spLocks noChangeArrowheads="1"/>
          </p:cNvSpPr>
          <p:nvPr/>
        </p:nvSpPr>
        <p:spPr bwMode="auto">
          <a:xfrm>
            <a:off x="3924300" y="3476625"/>
            <a:ext cx="502602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>
                <a:solidFill>
                  <a:schemeClr val="bg1"/>
                </a:solidFill>
                <a:latin typeface="Arial" charset="0"/>
              </a:rPr>
              <a:t>Анна Курская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>
                <a:solidFill>
                  <a:schemeClr val="bg1"/>
                </a:solidFill>
                <a:latin typeface="Arial" charset="0"/>
              </a:rPr>
              <a:t>РИА Новости</a:t>
            </a:r>
          </a:p>
        </p:txBody>
      </p:sp>
      <p:pic>
        <p:nvPicPr>
          <p:cNvPr id="14342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1600" y="4576763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4888" y="4600575"/>
            <a:ext cx="9588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0" descr="img6911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6425" y="4587875"/>
            <a:ext cx="355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Прямоугольник 36"/>
          <p:cNvSpPr>
            <a:spLocks noChangeArrowheads="1"/>
          </p:cNvSpPr>
          <p:nvPr/>
        </p:nvSpPr>
        <p:spPr bwMode="auto">
          <a:xfrm>
            <a:off x="-107950" y="73025"/>
            <a:ext cx="781208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>
                <a:solidFill>
                  <a:schemeClr val="bg1"/>
                </a:solidFill>
                <a:latin typeface="Arial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400" i="1">
                <a:solidFill>
                  <a:schemeClr val="bg1"/>
                </a:solidFill>
                <a:latin typeface="Arial" charset="0"/>
              </a:rPr>
              <a:t>«Национальные экзамены и мониторинги учебных достижений: интерпретация и представление результатов для различных групп пользователей»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>
                <a:solidFill>
                  <a:schemeClr val="bg1"/>
                </a:solidFill>
                <a:latin typeface="Arial" charset="0"/>
              </a:rPr>
              <a:t>14-17 мая 2013 года, г. Москва</a:t>
            </a:r>
          </a:p>
        </p:txBody>
      </p:sp>
      <p:sp>
        <p:nvSpPr>
          <p:cNvPr id="14346" name="Прямоугольник 37"/>
          <p:cNvSpPr>
            <a:spLocks noChangeArrowheads="1"/>
          </p:cNvSpPr>
          <p:nvPr/>
        </p:nvSpPr>
        <p:spPr bwMode="auto">
          <a:xfrm>
            <a:off x="7020272" y="1252538"/>
            <a:ext cx="200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СЕССИЯ 12 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760913" y="4641850"/>
            <a:ext cx="931862" cy="312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48" name="Рисунок 39" descr="Описание: social-240-100.gif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760913" y="4602163"/>
            <a:ext cx="9366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50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995738" y="4625975"/>
            <a:ext cx="6477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54" name="Рисунок 23" descr="image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033588" y="4613275"/>
            <a:ext cx="93662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Рисунок 2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059113" y="4625975"/>
            <a:ext cx="85566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Ответы на пять вопросов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Arial" charset="0"/>
              </a:rPr>
              <a:t>Первый абзац отвечает на вопросы: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Кто?</a:t>
            </a: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Что?</a:t>
            </a: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Где?</a:t>
            </a: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Когда?</a:t>
            </a: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Почему? или Что будет дальше?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Пять ключевых слов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Arial" charset="0"/>
              </a:rPr>
              <a:t>Надо найти пять слов, которые отражают самую суть истории.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/>
            <a:r>
              <a:rPr lang="ru-RU" sz="2800" i="1">
                <a:latin typeface="Arial" charset="0"/>
              </a:rPr>
              <a:t>Эти слова должны войти в 1 абзац.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/>
            <a:r>
              <a:rPr lang="ru-RU" sz="2800" i="1">
                <a:latin typeface="Arial" charset="0"/>
              </a:rPr>
              <a:t>В идеале 3 из 5 слов должны войти в заголовок.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Делим текст на части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Arial" charset="0"/>
              </a:rPr>
              <a:t>Составляем план статьи.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/>
            <a:r>
              <a:rPr lang="ru-RU" sz="2800" i="1">
                <a:latin typeface="Arial" charset="0"/>
              </a:rPr>
              <a:t>Читатель устает от непрерывного текста.</a:t>
            </a:r>
          </a:p>
          <a:p>
            <a:pPr algn="just"/>
            <a:endParaRPr lang="ru-RU" sz="2800" i="1">
              <a:latin typeface="Arial" charset="0"/>
            </a:endParaRPr>
          </a:p>
          <a:p>
            <a:r>
              <a:rPr lang="ru-RU" sz="2800" i="1">
                <a:latin typeface="Arial" charset="0"/>
              </a:rPr>
              <a:t>Подзаголовки – лучше, если будут информативными.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Общий стиль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Arial" charset="0"/>
              </a:rPr>
              <a:t>Писать просто, четко излагая свою мысль, аргументируя.</a:t>
            </a:r>
          </a:p>
          <a:p>
            <a:endParaRPr lang="ru-RU" sz="2800" i="1">
              <a:latin typeface="Arial" charset="0"/>
            </a:endParaRPr>
          </a:p>
          <a:p>
            <a:r>
              <a:rPr lang="ru-RU" sz="2800" i="1">
                <a:latin typeface="Arial" charset="0"/>
              </a:rPr>
              <a:t>Избегать бюрократизмов.</a:t>
            </a:r>
          </a:p>
          <a:p>
            <a:endParaRPr lang="ru-RU" sz="2800" i="1">
              <a:latin typeface="Arial" charset="0"/>
            </a:endParaRPr>
          </a:p>
          <a:p>
            <a:r>
              <a:rPr lang="ru-RU" sz="2800" i="1">
                <a:latin typeface="Arial" charset="0"/>
              </a:rPr>
              <a:t>Плохо: страдательный залог, </a:t>
            </a:r>
          </a:p>
          <a:p>
            <a:r>
              <a:rPr lang="ru-RU" sz="2800" i="1">
                <a:latin typeface="Arial" charset="0"/>
              </a:rPr>
              <a:t>безличные предложения, длинные предложения.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Как представлять числа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Arial" charset="0"/>
              </a:rPr>
              <a:t>Числа надо давать в сравнении.</a:t>
            </a:r>
          </a:p>
          <a:p>
            <a:endParaRPr lang="ru-RU" sz="2800" i="1">
              <a:latin typeface="Arial" charset="0"/>
            </a:endParaRPr>
          </a:p>
          <a:p>
            <a:r>
              <a:rPr lang="ru-RU" sz="2800" i="1">
                <a:latin typeface="Arial" charset="0"/>
              </a:rPr>
              <a:t>Прирост или убыль в процентах следует соотносить с временным интервалом.</a:t>
            </a:r>
          </a:p>
          <a:p>
            <a:endParaRPr lang="ru-RU" sz="2800" i="1">
              <a:latin typeface="Arial" charset="0"/>
            </a:endParaRPr>
          </a:p>
          <a:p>
            <a:r>
              <a:rPr lang="ru-RU" sz="2800" i="1">
                <a:latin typeface="Arial" charset="0"/>
              </a:rPr>
              <a:t>Читатель должен понять: это много или мало?</a:t>
            </a:r>
          </a:p>
          <a:p>
            <a:endParaRPr lang="ru-RU" sz="2800" i="1">
              <a:latin typeface="Arial" charset="0"/>
            </a:endParaRPr>
          </a:p>
          <a:p>
            <a:r>
              <a:rPr lang="ru-RU" sz="2800" i="1">
                <a:latin typeface="Arial" charset="0"/>
              </a:rPr>
              <a:t>С цифр предложения не начинаем.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Перечитываем текст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Arial" charset="0"/>
              </a:rPr>
              <a:t>Если все требования соблюдены, и логика изложения нигде не нарушена, можно отправлять текст в редакцию.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58750"/>
            <a:ext cx="8207375" cy="8286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20483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484" name="Picture 2" descr="E:\rtc_prezent_png\rtc_logo_0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8" y="4300538"/>
            <a:ext cx="86614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325" y="4516438"/>
            <a:ext cx="16462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lang="ru-RU" sz="1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486" name="Прямоугольник 7"/>
          <p:cNvSpPr>
            <a:spLocks noChangeArrowheads="1"/>
          </p:cNvSpPr>
          <p:nvPr/>
        </p:nvSpPr>
        <p:spPr bwMode="auto">
          <a:xfrm>
            <a:off x="107950" y="4505325"/>
            <a:ext cx="2324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rtc.imerae@gmail.com</a:t>
            </a:r>
            <a:endParaRPr lang="ru-RU">
              <a:solidFill>
                <a:srgbClr val="0070C0"/>
              </a:solidFill>
            </a:endParaRP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2268538" y="2500313"/>
            <a:ext cx="4751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/>
              <a:t>kurskaya@gmail.com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Требования к тексту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Arial" charset="0"/>
              </a:rPr>
              <a:t>Статья должна быть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понятна читателю</a:t>
            </a:r>
            <a:endParaRPr lang="en-US" sz="2800" i="1">
              <a:latin typeface="Arial" charset="0"/>
            </a:endParaRPr>
          </a:p>
          <a:p>
            <a:pPr algn="just"/>
            <a:endParaRPr lang="ru-RU" sz="2800" i="1">
              <a:latin typeface="Arial" charset="0"/>
            </a:endParaRP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интересна читателю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Инфоповод или история?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Arial" charset="0"/>
              </a:rPr>
              <a:t>Исследование – это инфоповод.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/>
            <a:r>
              <a:rPr lang="ru-RU" sz="2800" i="1">
                <a:latin typeface="Arial" charset="0"/>
              </a:rPr>
              <a:t>Читателя интересует история.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/>
            <a:r>
              <a:rPr lang="ru-RU" sz="2800" i="1">
                <a:latin typeface="Arial" charset="0"/>
              </a:rPr>
              <a:t>Надо сделать ее из инфоповода.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Что интересно читателю?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Arial" charset="0"/>
              </a:rPr>
              <a:t>Читателя интересуют истории, которые: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влияют или могут повлиять на его жизнь;</a:t>
            </a: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влияют на те истории, которые могут повлиять на его жизнь;</a:t>
            </a: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вызывают в нем интерес, эмоции (сочувствие, возмущение, восторг).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Контекст вашей истории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Arial" charset="0"/>
              </a:rPr>
              <a:t>В начале статьи должен быть ответ на вопрос: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как история влияет на жизнь читателя;</a:t>
            </a: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как она влияет на те истории, которые могут повлиять на его жизнь;</a:t>
            </a: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почему история интересна читателю.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Борьба с профессионализмом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Arial" charset="0"/>
              </a:rPr>
              <a:t>Узкий специалист перестает быть понятным.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/>
            <a:r>
              <a:rPr lang="ru-RU" sz="2800" i="1">
                <a:latin typeface="Arial" charset="0"/>
              </a:rPr>
              <a:t>Читатель не в курсе всех тонкостей, он не следит за развитием событий.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/>
            <a:r>
              <a:rPr lang="ru-RU" sz="2800" i="1">
                <a:latin typeface="Arial" charset="0"/>
              </a:rPr>
              <a:t>Надо объяснить ему, что происходит, и почему это важно.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Чтобы материал состоялся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Arial" charset="0"/>
              </a:rPr>
              <a:t>- Контекст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Новое развитие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>
              <a:buFontTx/>
              <a:buChar char="-"/>
            </a:pPr>
            <a:r>
              <a:rPr lang="ru-RU" sz="2800" i="1">
                <a:latin typeface="Arial" charset="0"/>
              </a:rPr>
              <a:t> Интересный поворот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Перевернутая пирамида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0" y="1347788"/>
            <a:ext cx="889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Arial" charset="0"/>
              </a:rPr>
              <a:t>Самая важная информация должна быть наверху.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/>
            <a:r>
              <a:rPr lang="ru-RU" sz="2800" i="1">
                <a:latin typeface="Arial" charset="0"/>
              </a:rPr>
              <a:t>История вопроса, описание методики, справочная информация должны быть внизу.</a:t>
            </a:r>
            <a:endParaRPr lang="ru-RU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  <a:latin typeface="Arial" charset="0"/>
              </a:rPr>
              <a:t>Первый абзац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7950" y="1419225"/>
            <a:ext cx="88931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Arial" charset="0"/>
              </a:rPr>
              <a:t>Читатель принимает решение за 10 секунд.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/>
            <a:r>
              <a:rPr lang="ru-RU" sz="2800" i="1">
                <a:latin typeface="Arial" charset="0"/>
              </a:rPr>
              <a:t>60% читателей читают заголовок + 1 абзац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/>
            <a:r>
              <a:rPr lang="ru-RU" sz="2800" i="1">
                <a:latin typeface="Arial" charset="0"/>
              </a:rPr>
              <a:t>В 1 абзаце кратко выражаем суть материала.</a:t>
            </a:r>
          </a:p>
          <a:p>
            <a:pPr algn="just"/>
            <a:endParaRPr lang="ru-RU" sz="2800" i="1">
              <a:latin typeface="Arial" charset="0"/>
            </a:endParaRPr>
          </a:p>
          <a:p>
            <a:pPr algn="just"/>
            <a:r>
              <a:rPr lang="ru-RU" sz="2800" i="1">
                <a:latin typeface="Arial" charset="0"/>
              </a:rPr>
              <a:t>«Я написал эту историю, потому что…»</a:t>
            </a:r>
          </a:p>
          <a:p>
            <a:pPr algn="just">
              <a:buFontTx/>
              <a:buChar char="-"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5857</TotalTime>
  <Words>445</Words>
  <Application>Microsoft Office PowerPoint</Application>
  <PresentationFormat>Экран (16:9)</PresentationFormat>
  <Paragraphs>112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Как писать для СМИ</vt:lpstr>
      <vt:lpstr>Требования к тексту</vt:lpstr>
      <vt:lpstr>Инфоповод или история?</vt:lpstr>
      <vt:lpstr>Что интересно читателю?</vt:lpstr>
      <vt:lpstr>Контекст вашей истории</vt:lpstr>
      <vt:lpstr>Борьба с профессионализмом</vt:lpstr>
      <vt:lpstr>Чтобы материал состоялся</vt:lpstr>
      <vt:lpstr>Перевернутая пирамида</vt:lpstr>
      <vt:lpstr>Первый абзац</vt:lpstr>
      <vt:lpstr>Ответы на пять вопросов</vt:lpstr>
      <vt:lpstr>Пять ключевых слов</vt:lpstr>
      <vt:lpstr>Делим текст на части</vt:lpstr>
      <vt:lpstr>Общий стиль</vt:lpstr>
      <vt:lpstr>Как представлять числа</vt:lpstr>
      <vt:lpstr>Перечитываем текст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Igor</cp:lastModifiedBy>
  <cp:revision>189</cp:revision>
  <dcterms:created xsi:type="dcterms:W3CDTF">2011-08-25T06:09:31Z</dcterms:created>
  <dcterms:modified xsi:type="dcterms:W3CDTF">2013-05-13T11:18:07Z</dcterms:modified>
</cp:coreProperties>
</file>