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301" r:id="rId3"/>
    <p:sldId id="300" r:id="rId4"/>
    <p:sldId id="294" r:id="rId5"/>
    <p:sldId id="293" r:id="rId6"/>
    <p:sldId id="288" r:id="rId7"/>
    <p:sldId id="277" r:id="rId8"/>
    <p:sldId id="289" r:id="rId9"/>
    <p:sldId id="302" r:id="rId10"/>
    <p:sldId id="268" r:id="rId11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2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49" autoAdjust="0"/>
  </p:normalViewPr>
  <p:slideViewPr>
    <p:cSldViewPr>
      <p:cViewPr varScale="1">
        <p:scale>
          <a:sx n="76" d="100"/>
          <a:sy n="76" d="100"/>
        </p:scale>
        <p:origin x="-102" y="-53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USSIAN%20TRAINING%20CENTER\&#1059;&#1095;&#1077;&#1073;&#1085;&#1099;&#1077;%20&#1084;&#1077;&#1088;&#1086;&#1087;&#1088;&#1080;&#1103;&#1090;&#1080;&#1103;\&#1050;&#1091;&#1088;&#1089;%207_&#1055;&#1088;&#1077;&#1076;&#1089;&#1090;&#1072;&#1074;&#1083;&#1077;&#1085;&#1080;&#1077;%20&#1088;&#1077;&#1079;&#1091;&#1083;&#1100;&#1090;&#1072;&#1090;&#1086;&#1074;_14-17.05.2013\&#1057;&#1090;&#1072;&#1090;&#1080;&#1089;&#1090;&#1080;&#1082;&#1072;%20&#1091;&#1095;&#1072;&#1089;&#1090;&#1085;&#1080;&#1082;&#1086;&#107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USSIAN%20TRAINING%20CENTER\&#1059;&#1095;&#1077;&#1073;&#1085;&#1099;&#1077;%20&#1084;&#1077;&#1088;&#1086;&#1087;&#1088;&#1080;&#1103;&#1090;&#1080;&#1103;\&#1050;&#1091;&#1088;&#1089;%207_&#1055;&#1088;&#1077;&#1076;&#1089;&#1090;&#1072;&#1074;&#1083;&#1077;&#1085;&#1080;&#1077;%20&#1088;&#1077;&#1079;&#1091;&#1083;&#1100;&#1090;&#1072;&#1090;&#1086;&#1074;_14-17.05.2013\&#1057;&#1090;&#1072;&#1090;&#1080;&#1089;&#1090;&#1080;&#1082;&#1072;%20&#1091;&#1095;&#1072;&#1089;&#1090;&#1085;&#1080;&#1082;&#1086;&#107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Статистика!$B$1:$B$4</c:f>
              <c:strCache>
                <c:ptCount val="4"/>
                <c:pt idx="0">
                  <c:v>Армения</c:v>
                </c:pt>
                <c:pt idx="1">
                  <c:v>Белоруссия</c:v>
                </c:pt>
                <c:pt idx="2">
                  <c:v>Казахстан</c:v>
                </c:pt>
                <c:pt idx="3">
                  <c:v>Россия</c:v>
                </c:pt>
              </c:strCache>
            </c:strRef>
          </c:cat>
          <c:val>
            <c:numRef>
              <c:f>Статистика!$C$1:$C$4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4</c:v>
                </c:pt>
                <c:pt idx="3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'[Статистика участников.xlsx]Статистика'!$B$5:$B$10</c:f>
              <c:strCache>
                <c:ptCount val="6"/>
                <c:pt idx="0">
                  <c:v>Органы власти</c:v>
                </c:pt>
                <c:pt idx="1">
                  <c:v>Учреждения ВПО и ДПО</c:v>
                </c:pt>
                <c:pt idx="2">
                  <c:v>Центры ОКО</c:v>
                </c:pt>
                <c:pt idx="3">
                  <c:v>Научные организации</c:v>
                </c:pt>
                <c:pt idx="4">
                  <c:v>ИМЦ</c:v>
                </c:pt>
                <c:pt idx="5">
                  <c:v>Образовательные учреждения</c:v>
                </c:pt>
              </c:strCache>
            </c:strRef>
          </c:cat>
          <c:val>
            <c:numRef>
              <c:f>'[Статистика участников.xlsx]Статистика'!$C$5:$C$10</c:f>
              <c:numCache>
                <c:formatCode>General</c:formatCode>
                <c:ptCount val="6"/>
                <c:pt idx="0">
                  <c:v>4</c:v>
                </c:pt>
                <c:pt idx="1">
                  <c:v>6</c:v>
                </c:pt>
                <c:pt idx="2">
                  <c:v>15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BD09A3-73D1-4D65-82D9-BBDDD6DDE74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1992A1-1FC3-4817-9CB3-BFE9CFF0D9F5}">
      <dgm:prSet phldrT="[Текст]" custT="1"/>
      <dgm:spPr/>
      <dgm:t>
        <a:bodyPr/>
        <a:lstStyle/>
        <a:p>
          <a:pPr>
            <a:spcAft>
              <a:spcPts val="200"/>
            </a:spcAft>
          </a:pPr>
          <a:r>
            <a:rPr lang="ru-RU" sz="1600" b="1" dirty="0" smtClean="0">
              <a:solidFill>
                <a:srgbClr val="FF0000"/>
              </a:solidFill>
            </a:rPr>
            <a:t>Информирование целевых групп</a:t>
          </a:r>
        </a:p>
        <a:p>
          <a:pPr>
            <a:spcAft>
              <a:spcPts val="200"/>
            </a:spcAft>
          </a:pPr>
          <a:r>
            <a:rPr lang="ru-RU" sz="1600" b="1" dirty="0" smtClean="0">
              <a:solidFill>
                <a:srgbClr val="FF0000"/>
              </a:solidFill>
            </a:rPr>
            <a:t>Сессии 3-6</a:t>
          </a:r>
        </a:p>
      </dgm:t>
    </dgm:pt>
    <dgm:pt modelId="{43923CAF-6DF6-4269-8C7D-D99E3F3FD05B}" type="parTrans" cxnId="{AB53048C-32BA-4E92-8EED-1FA40AAACF70}">
      <dgm:prSet/>
      <dgm:spPr/>
      <dgm:t>
        <a:bodyPr/>
        <a:lstStyle/>
        <a:p>
          <a:endParaRPr lang="ru-RU"/>
        </a:p>
      </dgm:t>
    </dgm:pt>
    <dgm:pt modelId="{FCD0BED6-EE77-436F-ADCC-8EA0DE9A9718}" type="sibTrans" cxnId="{AB53048C-32BA-4E92-8EED-1FA40AAACF70}">
      <dgm:prSet/>
      <dgm:spPr/>
      <dgm:t>
        <a:bodyPr/>
        <a:lstStyle/>
        <a:p>
          <a:endParaRPr lang="ru-RU"/>
        </a:p>
      </dgm:t>
    </dgm:pt>
    <dgm:pt modelId="{0ADC6904-5516-445D-9545-6F8663DE3291}">
      <dgm:prSet phldrT="[Текст]" custT="1"/>
      <dgm:spPr>
        <a:solidFill>
          <a:srgbClr val="92D050"/>
        </a:solidFill>
      </dgm:spPr>
      <dgm:t>
        <a:bodyPr/>
        <a:lstStyle/>
        <a:p>
          <a:pPr marL="0" algn="ctr">
            <a:spcBef>
              <a:spcPts val="1200"/>
            </a:spcBef>
          </a:pPr>
          <a:endParaRPr lang="ru-RU" sz="1600" dirty="0" smtClean="0"/>
        </a:p>
        <a:p>
          <a:pPr marL="0" algn="ctr">
            <a:spcBef>
              <a:spcPts val="1200"/>
            </a:spcBef>
          </a:pPr>
          <a:r>
            <a:rPr lang="ru-RU" sz="1600" dirty="0" smtClean="0"/>
            <a:t>Интерпретация и сопоставимость результатов оценки</a:t>
          </a:r>
        </a:p>
        <a:p>
          <a:pPr marL="0" algn="l">
            <a:spcBef>
              <a:spcPts val="1200"/>
            </a:spcBef>
          </a:pPr>
          <a:r>
            <a:rPr lang="ru-RU" sz="1600" dirty="0" smtClean="0"/>
            <a:t>Сессии 7-8</a:t>
          </a:r>
          <a:endParaRPr lang="ru-RU" sz="1600" dirty="0"/>
        </a:p>
      </dgm:t>
    </dgm:pt>
    <dgm:pt modelId="{CF2E464C-2A15-4251-99A0-B1011EC4CDD6}" type="parTrans" cxnId="{791FE3DB-B615-40BB-A1C6-048FF723A40C}">
      <dgm:prSet/>
      <dgm:spPr/>
      <dgm:t>
        <a:bodyPr/>
        <a:lstStyle/>
        <a:p>
          <a:endParaRPr lang="ru-RU"/>
        </a:p>
      </dgm:t>
    </dgm:pt>
    <dgm:pt modelId="{E3E0D14E-CD17-4952-B70A-F41E3D76937E}" type="sibTrans" cxnId="{791FE3DB-B615-40BB-A1C6-048FF723A40C}">
      <dgm:prSet/>
      <dgm:spPr/>
      <dgm:t>
        <a:bodyPr/>
        <a:lstStyle/>
        <a:p>
          <a:endParaRPr lang="ru-RU"/>
        </a:p>
      </dgm:t>
    </dgm:pt>
    <dgm:pt modelId="{C1D32EED-731F-4CF0-BAE7-59C7F6DE6300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 sz="1600" dirty="0" smtClean="0"/>
        </a:p>
        <a:p>
          <a:r>
            <a:rPr lang="ru-RU" sz="1600" dirty="0" smtClean="0"/>
            <a:t>Опыт Чили</a:t>
          </a:r>
        </a:p>
        <a:p>
          <a:r>
            <a:rPr lang="ru-RU" sz="1600" dirty="0" smtClean="0"/>
            <a:t>		   Сессии 9-11</a:t>
          </a:r>
          <a:endParaRPr lang="ru-RU" sz="1600" dirty="0"/>
        </a:p>
      </dgm:t>
    </dgm:pt>
    <dgm:pt modelId="{72BCC4BC-30CD-4BC1-9EE9-542B606D43A5}" type="parTrans" cxnId="{9FC63C0B-F71E-4724-BB18-331532F1334E}">
      <dgm:prSet/>
      <dgm:spPr/>
      <dgm:t>
        <a:bodyPr/>
        <a:lstStyle/>
        <a:p>
          <a:endParaRPr lang="ru-RU"/>
        </a:p>
      </dgm:t>
    </dgm:pt>
    <dgm:pt modelId="{D895CC6F-3516-41E4-AE12-A66D7838C443}" type="sibTrans" cxnId="{9FC63C0B-F71E-4724-BB18-331532F1334E}">
      <dgm:prSet/>
      <dgm:spPr/>
      <dgm:t>
        <a:bodyPr/>
        <a:lstStyle/>
        <a:p>
          <a:endParaRPr lang="ru-RU"/>
        </a:p>
      </dgm:t>
    </dgm:pt>
    <dgm:pt modelId="{C890113F-76A1-438F-A1F0-903799A7CB3D}">
      <dgm:prSet phldrT="[Текст]" custT="1"/>
      <dgm:spPr>
        <a:solidFill>
          <a:srgbClr val="0070C0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/>
            <a:t>СМИ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ru-RU" sz="1600" dirty="0" smtClean="0"/>
            <a:t>Сессия 12</a:t>
          </a:r>
          <a:endParaRPr lang="ru-RU" sz="1600" dirty="0"/>
        </a:p>
      </dgm:t>
    </dgm:pt>
    <dgm:pt modelId="{FFA18DA3-68C0-4349-8C9C-E9D014D773A5}" type="parTrans" cxnId="{F7722817-A758-4BC9-B775-E3C22D7C1C84}">
      <dgm:prSet/>
      <dgm:spPr/>
      <dgm:t>
        <a:bodyPr/>
        <a:lstStyle/>
        <a:p>
          <a:endParaRPr lang="ru-RU"/>
        </a:p>
      </dgm:t>
    </dgm:pt>
    <dgm:pt modelId="{5494555E-1ACB-40F0-A798-7BAD1DFC12AD}" type="sibTrans" cxnId="{F7722817-A758-4BC9-B775-E3C22D7C1C84}">
      <dgm:prSet/>
      <dgm:spPr/>
      <dgm:t>
        <a:bodyPr/>
        <a:lstStyle/>
        <a:p>
          <a:endParaRPr lang="ru-RU"/>
        </a:p>
      </dgm:t>
    </dgm:pt>
    <dgm:pt modelId="{E0B835F3-C4A9-40C0-85F3-4FECEEE84308}">
      <dgm:prSet phldrT="[Текст]" custT="1"/>
      <dgm:spPr>
        <a:solidFill>
          <a:srgbClr val="7030A0"/>
        </a:solidFill>
      </dgm:spPr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ru-RU" sz="1600" dirty="0" smtClean="0"/>
            <a:t>Опыт регионов РФ</a:t>
          </a:r>
        </a:p>
        <a:p>
          <a:pPr>
            <a:lnSpc>
              <a:spcPct val="90000"/>
            </a:lnSpc>
            <a:spcAft>
              <a:spcPts val="0"/>
            </a:spcAft>
          </a:pPr>
          <a:r>
            <a:rPr lang="ru-RU" sz="1600" dirty="0" smtClean="0"/>
            <a:t>и стран СНГ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ru-RU" sz="1600" dirty="0" smtClean="0"/>
            <a:t>Сессия 13-14</a:t>
          </a:r>
          <a:endParaRPr lang="ru-RU" sz="1600" dirty="0"/>
        </a:p>
      </dgm:t>
    </dgm:pt>
    <dgm:pt modelId="{CCE536B2-D1DF-4D84-B868-E4E3E8B75BDD}" type="parTrans" cxnId="{44352EF3-5723-4926-9014-30BE116777AC}">
      <dgm:prSet/>
      <dgm:spPr/>
      <dgm:t>
        <a:bodyPr/>
        <a:lstStyle/>
        <a:p>
          <a:endParaRPr lang="ru-RU"/>
        </a:p>
      </dgm:t>
    </dgm:pt>
    <dgm:pt modelId="{7FB020B1-5895-4C49-97EA-5CA56315CB5F}" type="sibTrans" cxnId="{44352EF3-5723-4926-9014-30BE116777AC}">
      <dgm:prSet/>
      <dgm:spPr/>
      <dgm:t>
        <a:bodyPr/>
        <a:lstStyle/>
        <a:p>
          <a:endParaRPr lang="ru-RU"/>
        </a:p>
      </dgm:t>
    </dgm:pt>
    <dgm:pt modelId="{8F422C47-C2B9-4495-A1F0-99F964CF449E}" type="pres">
      <dgm:prSet presAssocID="{4CBD09A3-73D1-4D65-82D9-BBDDD6DDE74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2F4AAA-E3BE-4454-8DC1-96EA274AE403}" type="pres">
      <dgm:prSet presAssocID="{4CBD09A3-73D1-4D65-82D9-BBDDD6DDE74C}" presName="matrix" presStyleCnt="0"/>
      <dgm:spPr/>
    </dgm:pt>
    <dgm:pt modelId="{B1224A57-A6AD-478A-A144-11AD6E629121}" type="pres">
      <dgm:prSet presAssocID="{4CBD09A3-73D1-4D65-82D9-BBDDD6DDE74C}" presName="tile1" presStyleLbl="node1" presStyleIdx="0" presStyleCnt="4" custLinFactNeighborX="-2041"/>
      <dgm:spPr/>
      <dgm:t>
        <a:bodyPr/>
        <a:lstStyle/>
        <a:p>
          <a:endParaRPr lang="ru-RU"/>
        </a:p>
      </dgm:t>
    </dgm:pt>
    <dgm:pt modelId="{7F0972A2-AF33-4AB8-AF34-5CB8BD0D8E48}" type="pres">
      <dgm:prSet presAssocID="{4CBD09A3-73D1-4D65-82D9-BBDDD6DDE74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0B1E00-563A-4C03-9073-318828DD9861}" type="pres">
      <dgm:prSet presAssocID="{4CBD09A3-73D1-4D65-82D9-BBDDD6DDE74C}" presName="tile2" presStyleLbl="node1" presStyleIdx="1" presStyleCnt="4"/>
      <dgm:spPr/>
      <dgm:t>
        <a:bodyPr/>
        <a:lstStyle/>
        <a:p>
          <a:endParaRPr lang="ru-RU"/>
        </a:p>
      </dgm:t>
    </dgm:pt>
    <dgm:pt modelId="{10B27E7B-3071-4388-BD67-46143B06A90F}" type="pres">
      <dgm:prSet presAssocID="{4CBD09A3-73D1-4D65-82D9-BBDDD6DDE74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ED4EB1-F536-424F-BADC-7B9D5134D4FA}" type="pres">
      <dgm:prSet presAssocID="{4CBD09A3-73D1-4D65-82D9-BBDDD6DDE74C}" presName="tile3" presStyleLbl="node1" presStyleIdx="2" presStyleCnt="4"/>
      <dgm:spPr/>
      <dgm:t>
        <a:bodyPr/>
        <a:lstStyle/>
        <a:p>
          <a:endParaRPr lang="ru-RU"/>
        </a:p>
      </dgm:t>
    </dgm:pt>
    <dgm:pt modelId="{F29795F5-1148-4E80-9C38-10689F81A9B2}" type="pres">
      <dgm:prSet presAssocID="{4CBD09A3-73D1-4D65-82D9-BBDDD6DDE74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054810-9DB3-4C20-946D-527C85FED12E}" type="pres">
      <dgm:prSet presAssocID="{4CBD09A3-73D1-4D65-82D9-BBDDD6DDE74C}" presName="tile4" presStyleLbl="node1" presStyleIdx="3" presStyleCnt="4" custLinFactNeighborX="407"/>
      <dgm:spPr/>
      <dgm:t>
        <a:bodyPr/>
        <a:lstStyle/>
        <a:p>
          <a:endParaRPr lang="ru-RU"/>
        </a:p>
      </dgm:t>
    </dgm:pt>
    <dgm:pt modelId="{34510729-2509-48B5-88B7-FCA06FD1EF9E}" type="pres">
      <dgm:prSet presAssocID="{4CBD09A3-73D1-4D65-82D9-BBDDD6DDE74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DB7684-298A-45C0-BDD9-C308961B6AA2}" type="pres">
      <dgm:prSet presAssocID="{4CBD09A3-73D1-4D65-82D9-BBDDD6DDE74C}" presName="centerTile" presStyleLbl="fgShp" presStyleIdx="0" presStyleCnt="1" custScaleX="204082" custScaleY="124468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01126D35-4D5D-42A4-8031-71FE7D10A4FC}" type="presOf" srcId="{E0B835F3-C4A9-40C0-85F3-4FECEEE84308}" destId="{34510729-2509-48B5-88B7-FCA06FD1EF9E}" srcOrd="1" destOrd="0" presId="urn:microsoft.com/office/officeart/2005/8/layout/matrix1"/>
    <dgm:cxn modelId="{3438A7E8-19CB-497D-A3AE-BF88EF4EEE78}" type="presOf" srcId="{E0B835F3-C4A9-40C0-85F3-4FECEEE84308}" destId="{03054810-9DB3-4C20-946D-527C85FED12E}" srcOrd="0" destOrd="0" presId="urn:microsoft.com/office/officeart/2005/8/layout/matrix1"/>
    <dgm:cxn modelId="{44352EF3-5723-4926-9014-30BE116777AC}" srcId="{881992A1-1FC3-4817-9CB3-BFE9CFF0D9F5}" destId="{E0B835F3-C4A9-40C0-85F3-4FECEEE84308}" srcOrd="3" destOrd="0" parTransId="{CCE536B2-D1DF-4D84-B868-E4E3E8B75BDD}" sibTransId="{7FB020B1-5895-4C49-97EA-5CA56315CB5F}"/>
    <dgm:cxn modelId="{F7722817-A758-4BC9-B775-E3C22D7C1C84}" srcId="{881992A1-1FC3-4817-9CB3-BFE9CFF0D9F5}" destId="{C890113F-76A1-438F-A1F0-903799A7CB3D}" srcOrd="2" destOrd="0" parTransId="{FFA18DA3-68C0-4349-8C9C-E9D014D773A5}" sibTransId="{5494555E-1ACB-40F0-A798-7BAD1DFC12AD}"/>
    <dgm:cxn modelId="{E5183733-08C9-4026-A88C-AB1B3A9CDBA1}" type="presOf" srcId="{4CBD09A3-73D1-4D65-82D9-BBDDD6DDE74C}" destId="{8F422C47-C2B9-4495-A1F0-99F964CF449E}" srcOrd="0" destOrd="0" presId="urn:microsoft.com/office/officeart/2005/8/layout/matrix1"/>
    <dgm:cxn modelId="{9FC63C0B-F71E-4724-BB18-331532F1334E}" srcId="{881992A1-1FC3-4817-9CB3-BFE9CFF0D9F5}" destId="{C1D32EED-731F-4CF0-BAE7-59C7F6DE6300}" srcOrd="1" destOrd="0" parTransId="{72BCC4BC-30CD-4BC1-9EE9-542B606D43A5}" sibTransId="{D895CC6F-3516-41E4-AE12-A66D7838C443}"/>
    <dgm:cxn modelId="{791FE3DB-B615-40BB-A1C6-048FF723A40C}" srcId="{881992A1-1FC3-4817-9CB3-BFE9CFF0D9F5}" destId="{0ADC6904-5516-445D-9545-6F8663DE3291}" srcOrd="0" destOrd="0" parTransId="{CF2E464C-2A15-4251-99A0-B1011EC4CDD6}" sibTransId="{E3E0D14E-CD17-4952-B70A-F41E3D76937E}"/>
    <dgm:cxn modelId="{087C17A5-8BB8-4A4D-993F-4E1E861B5F23}" type="presOf" srcId="{881992A1-1FC3-4817-9CB3-BFE9CFF0D9F5}" destId="{C4DB7684-298A-45C0-BDD9-C308961B6AA2}" srcOrd="0" destOrd="0" presId="urn:microsoft.com/office/officeart/2005/8/layout/matrix1"/>
    <dgm:cxn modelId="{1C7CE11E-98C4-423E-9788-6F13A77A5361}" type="presOf" srcId="{0ADC6904-5516-445D-9545-6F8663DE3291}" destId="{B1224A57-A6AD-478A-A144-11AD6E629121}" srcOrd="0" destOrd="0" presId="urn:microsoft.com/office/officeart/2005/8/layout/matrix1"/>
    <dgm:cxn modelId="{AB53048C-32BA-4E92-8EED-1FA40AAACF70}" srcId="{4CBD09A3-73D1-4D65-82D9-BBDDD6DDE74C}" destId="{881992A1-1FC3-4817-9CB3-BFE9CFF0D9F5}" srcOrd="0" destOrd="0" parTransId="{43923CAF-6DF6-4269-8C7D-D99E3F3FD05B}" sibTransId="{FCD0BED6-EE77-436F-ADCC-8EA0DE9A9718}"/>
    <dgm:cxn modelId="{6AC7C0AC-3655-456A-96EE-D8CCE73C9BA3}" type="presOf" srcId="{C1D32EED-731F-4CF0-BAE7-59C7F6DE6300}" destId="{10B27E7B-3071-4388-BD67-46143B06A90F}" srcOrd="1" destOrd="0" presId="urn:microsoft.com/office/officeart/2005/8/layout/matrix1"/>
    <dgm:cxn modelId="{1CDAF1F8-7E25-40F2-B157-8B37A800BEEB}" type="presOf" srcId="{0ADC6904-5516-445D-9545-6F8663DE3291}" destId="{7F0972A2-AF33-4AB8-AF34-5CB8BD0D8E48}" srcOrd="1" destOrd="0" presId="urn:microsoft.com/office/officeart/2005/8/layout/matrix1"/>
    <dgm:cxn modelId="{34B6DD17-22BD-486F-BFED-029BC0828109}" type="presOf" srcId="{C890113F-76A1-438F-A1F0-903799A7CB3D}" destId="{F29795F5-1148-4E80-9C38-10689F81A9B2}" srcOrd="1" destOrd="0" presId="urn:microsoft.com/office/officeart/2005/8/layout/matrix1"/>
    <dgm:cxn modelId="{BFBF5E38-6E37-40F1-A12C-4216871AB809}" type="presOf" srcId="{C890113F-76A1-438F-A1F0-903799A7CB3D}" destId="{4AED4EB1-F536-424F-BADC-7B9D5134D4FA}" srcOrd="0" destOrd="0" presId="urn:microsoft.com/office/officeart/2005/8/layout/matrix1"/>
    <dgm:cxn modelId="{F1570699-E2C9-46BC-B04E-894B62CB1328}" type="presOf" srcId="{C1D32EED-731F-4CF0-BAE7-59C7F6DE6300}" destId="{C40B1E00-563A-4C03-9073-318828DD9861}" srcOrd="0" destOrd="0" presId="urn:microsoft.com/office/officeart/2005/8/layout/matrix1"/>
    <dgm:cxn modelId="{D3B8A546-7300-4386-A0DF-1FA23A41CF91}" type="presParOf" srcId="{8F422C47-C2B9-4495-A1F0-99F964CF449E}" destId="{072F4AAA-E3BE-4454-8DC1-96EA274AE403}" srcOrd="0" destOrd="0" presId="urn:microsoft.com/office/officeart/2005/8/layout/matrix1"/>
    <dgm:cxn modelId="{214B8E47-1578-4754-96D6-C53209873119}" type="presParOf" srcId="{072F4AAA-E3BE-4454-8DC1-96EA274AE403}" destId="{B1224A57-A6AD-478A-A144-11AD6E629121}" srcOrd="0" destOrd="0" presId="urn:microsoft.com/office/officeart/2005/8/layout/matrix1"/>
    <dgm:cxn modelId="{4F7F237A-5BF3-4876-B5C1-74EFAC87B38A}" type="presParOf" srcId="{072F4AAA-E3BE-4454-8DC1-96EA274AE403}" destId="{7F0972A2-AF33-4AB8-AF34-5CB8BD0D8E48}" srcOrd="1" destOrd="0" presId="urn:microsoft.com/office/officeart/2005/8/layout/matrix1"/>
    <dgm:cxn modelId="{233F1823-6D2C-46D2-AAF4-44A8A9787EAC}" type="presParOf" srcId="{072F4AAA-E3BE-4454-8DC1-96EA274AE403}" destId="{C40B1E00-563A-4C03-9073-318828DD9861}" srcOrd="2" destOrd="0" presId="urn:microsoft.com/office/officeart/2005/8/layout/matrix1"/>
    <dgm:cxn modelId="{8E538247-D8A6-4A64-92F1-E08C251A17D5}" type="presParOf" srcId="{072F4AAA-E3BE-4454-8DC1-96EA274AE403}" destId="{10B27E7B-3071-4388-BD67-46143B06A90F}" srcOrd="3" destOrd="0" presId="urn:microsoft.com/office/officeart/2005/8/layout/matrix1"/>
    <dgm:cxn modelId="{738B662C-503D-4000-8294-949E8B597BD0}" type="presParOf" srcId="{072F4AAA-E3BE-4454-8DC1-96EA274AE403}" destId="{4AED4EB1-F536-424F-BADC-7B9D5134D4FA}" srcOrd="4" destOrd="0" presId="urn:microsoft.com/office/officeart/2005/8/layout/matrix1"/>
    <dgm:cxn modelId="{C3C5E0DA-0E25-4539-A4C1-A0BA5D736521}" type="presParOf" srcId="{072F4AAA-E3BE-4454-8DC1-96EA274AE403}" destId="{F29795F5-1148-4E80-9C38-10689F81A9B2}" srcOrd="5" destOrd="0" presId="urn:microsoft.com/office/officeart/2005/8/layout/matrix1"/>
    <dgm:cxn modelId="{CC3B36AA-EB76-4B16-990F-CE8A8D20D989}" type="presParOf" srcId="{072F4AAA-E3BE-4454-8DC1-96EA274AE403}" destId="{03054810-9DB3-4C20-946D-527C85FED12E}" srcOrd="6" destOrd="0" presId="urn:microsoft.com/office/officeart/2005/8/layout/matrix1"/>
    <dgm:cxn modelId="{E7602EDE-3D97-4880-A3D7-6A3558713D80}" type="presParOf" srcId="{072F4AAA-E3BE-4454-8DC1-96EA274AE403}" destId="{34510729-2509-48B5-88B7-FCA06FD1EF9E}" srcOrd="7" destOrd="0" presId="urn:microsoft.com/office/officeart/2005/8/layout/matrix1"/>
    <dgm:cxn modelId="{3A0EAF5B-E25F-4515-8D6B-313FE40A128B}" type="presParOf" srcId="{8F422C47-C2B9-4495-A1F0-99F964CF449E}" destId="{C4DB7684-298A-45C0-BDD9-C308961B6AA2}" srcOrd="1" destOrd="0" presId="urn:microsoft.com/office/officeart/2005/8/layout/matrix1"/>
  </dgm:cxnLst>
  <dgm:bg>
    <a:solidFill>
      <a:srgbClr val="002060"/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224A57-A6AD-478A-A144-11AD6E629121}">
      <dsp:nvSpPr>
        <dsp:cNvPr id="0" name=""/>
        <dsp:cNvSpPr/>
      </dsp:nvSpPr>
      <dsp:spPr>
        <a:xfrm rot="16200000">
          <a:off x="664562" y="-664562"/>
          <a:ext cx="1509418" cy="2838543"/>
        </a:xfrm>
        <a:prstGeom prst="round1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marL="0"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Интерпретация и сопоставимость результатов оценки</a:t>
          </a:r>
        </a:p>
        <a:p>
          <a:pPr marL="0"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Сессии 7-8</a:t>
          </a:r>
          <a:endParaRPr lang="ru-RU" sz="1600" kern="1200" dirty="0"/>
        </a:p>
      </dsp:txBody>
      <dsp:txXfrm rot="5400000">
        <a:off x="-1" y="1"/>
        <a:ext cx="2838543" cy="1132063"/>
      </dsp:txXfrm>
    </dsp:sp>
    <dsp:sp modelId="{C40B1E00-563A-4C03-9073-318828DD9861}">
      <dsp:nvSpPr>
        <dsp:cNvPr id="0" name=""/>
        <dsp:cNvSpPr/>
      </dsp:nvSpPr>
      <dsp:spPr>
        <a:xfrm>
          <a:off x="2838543" y="0"/>
          <a:ext cx="2838543" cy="1509418"/>
        </a:xfrm>
        <a:prstGeom prst="round1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Опыт Чили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		   Сессии 9-11</a:t>
          </a:r>
          <a:endParaRPr lang="ru-RU" sz="1600" kern="1200" dirty="0"/>
        </a:p>
      </dsp:txBody>
      <dsp:txXfrm>
        <a:off x="2838543" y="0"/>
        <a:ext cx="2838543" cy="1132063"/>
      </dsp:txXfrm>
    </dsp:sp>
    <dsp:sp modelId="{4AED4EB1-F536-424F-BADC-7B9D5134D4FA}">
      <dsp:nvSpPr>
        <dsp:cNvPr id="0" name=""/>
        <dsp:cNvSpPr/>
      </dsp:nvSpPr>
      <dsp:spPr>
        <a:xfrm rot="10800000">
          <a:off x="0" y="1509418"/>
          <a:ext cx="2838543" cy="1509418"/>
        </a:xfrm>
        <a:prstGeom prst="round1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/>
            <a:t>СМИ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Сессия 12</a:t>
          </a:r>
          <a:endParaRPr lang="ru-RU" sz="1600" kern="1200" dirty="0"/>
        </a:p>
      </dsp:txBody>
      <dsp:txXfrm rot="10800000">
        <a:off x="0" y="1886772"/>
        <a:ext cx="2838543" cy="1132063"/>
      </dsp:txXfrm>
    </dsp:sp>
    <dsp:sp modelId="{03054810-9DB3-4C20-946D-527C85FED12E}">
      <dsp:nvSpPr>
        <dsp:cNvPr id="0" name=""/>
        <dsp:cNvSpPr/>
      </dsp:nvSpPr>
      <dsp:spPr>
        <a:xfrm rot="5400000">
          <a:off x="3503106" y="844855"/>
          <a:ext cx="1509418" cy="2838543"/>
        </a:xfrm>
        <a:prstGeom prst="round1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/>
            <a:t>Опыт регионов РФ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/>
            <a:t>и стран СНГ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Сессия 13-14</a:t>
          </a:r>
          <a:endParaRPr lang="ru-RU" sz="1600" kern="1200" dirty="0"/>
        </a:p>
      </dsp:txBody>
      <dsp:txXfrm rot="-5400000">
        <a:off x="2838543" y="1886772"/>
        <a:ext cx="2838543" cy="1132063"/>
      </dsp:txXfrm>
    </dsp:sp>
    <dsp:sp modelId="{C4DB7684-298A-45C0-BDD9-C308961B6AA2}">
      <dsp:nvSpPr>
        <dsp:cNvPr id="0" name=""/>
        <dsp:cNvSpPr/>
      </dsp:nvSpPr>
      <dsp:spPr>
        <a:xfrm>
          <a:off x="1100656" y="1039732"/>
          <a:ext cx="3475773" cy="939371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200"/>
            </a:spcAft>
          </a:pPr>
          <a:r>
            <a:rPr lang="ru-RU" sz="1600" b="1" kern="1200" dirty="0" smtClean="0">
              <a:solidFill>
                <a:srgbClr val="FF0000"/>
              </a:solidFill>
            </a:rPr>
            <a:t>Информирование целевых групп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200"/>
            </a:spcAft>
          </a:pPr>
          <a:r>
            <a:rPr lang="ru-RU" sz="1600" b="1" kern="1200" dirty="0" smtClean="0">
              <a:solidFill>
                <a:srgbClr val="FF0000"/>
              </a:solidFill>
            </a:rPr>
            <a:t>Сессии 3-6</a:t>
          </a:r>
        </a:p>
      </dsp:txBody>
      <dsp:txXfrm>
        <a:off x="1146512" y="1085588"/>
        <a:ext cx="3384061" cy="8476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15.05.2013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734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8EBF66-39B8-4ED4-8D63-935AC15B374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15.05.2013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15.05.2013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15.05.2013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15.05.2013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15.05.2013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15.05.2013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uorao.ru/" TargetMode="External"/><Relationship Id="rId13" Type="http://schemas.openxmlformats.org/officeDocument/2006/relationships/image" Target="../media/image8.jpe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7.gif"/><Relationship Id="rId1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6" Type="http://schemas.openxmlformats.org/officeDocument/2006/relationships/hyperlink" Target="http://www.ciced.ru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orldbank.org/" TargetMode="External"/><Relationship Id="rId11" Type="http://schemas.openxmlformats.org/officeDocument/2006/relationships/hyperlink" Target="http://www.ria.ru/ratings/" TargetMode="External"/><Relationship Id="rId5" Type="http://schemas.openxmlformats.org/officeDocument/2006/relationships/image" Target="../media/image3.png"/><Relationship Id="rId15" Type="http://schemas.openxmlformats.org/officeDocument/2006/relationships/image" Target="../media/image10.png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openxmlformats.org/officeDocument/2006/relationships/image" Target="../media/image5.jpeg"/><Relationship Id="rId14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iuorao.ru/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4.png"/><Relationship Id="rId15" Type="http://schemas.openxmlformats.org/officeDocument/2006/relationships/image" Target="../media/image11.png"/><Relationship Id="rId10" Type="http://schemas.openxmlformats.org/officeDocument/2006/relationships/image" Target="../media/image7.gif"/><Relationship Id="rId4" Type="http://schemas.openxmlformats.org/officeDocument/2006/relationships/hyperlink" Target="http://www.worldbank.org/" TargetMode="External"/><Relationship Id="rId9" Type="http://schemas.openxmlformats.org/officeDocument/2006/relationships/hyperlink" Target="http://www.ria.ru/ratings/" TargetMode="External"/><Relationship Id="rId14" Type="http://schemas.openxmlformats.org/officeDocument/2006/relationships/hyperlink" Target="http://www.ciced.ru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419622"/>
            <a:ext cx="8496944" cy="2524136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bg1"/>
                </a:solidFill>
              </a:rPr>
              <a:t>Представление РТЦ и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учебного курса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 smtClean="0">
              <a:solidFill>
                <a:schemeClr val="bg1"/>
              </a:solidFill>
            </a:endParaRPr>
          </a:p>
        </p:txBody>
      </p:sp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4701" y="144684"/>
            <a:ext cx="1533803" cy="760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8"/>
          <p:cNvSpPr>
            <a:spLocks noChangeArrowheads="1"/>
          </p:cNvSpPr>
          <p:nvPr/>
        </p:nvSpPr>
        <p:spPr bwMode="auto">
          <a:xfrm>
            <a:off x="4257555" y="3507854"/>
            <a:ext cx="449090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dirty="0" err="1" smtClean="0">
                <a:solidFill>
                  <a:schemeClr val="bg1"/>
                </a:solidFill>
              </a:rPr>
              <a:t>Вальдман</a:t>
            </a:r>
            <a:r>
              <a:rPr lang="ru-RU" dirty="0" smtClean="0">
                <a:solidFill>
                  <a:schemeClr val="bg1"/>
                </a:solidFill>
              </a:rPr>
              <a:t> И.А.,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</a:rPr>
              <a:t>директор Российского </a:t>
            </a:r>
            <a:r>
              <a:rPr lang="ru-RU" dirty="0" err="1" smtClean="0">
                <a:solidFill>
                  <a:schemeClr val="bg1"/>
                </a:solidFill>
              </a:rPr>
              <a:t>тренингового</a:t>
            </a:r>
            <a:r>
              <a:rPr lang="ru-RU" dirty="0" smtClean="0">
                <a:solidFill>
                  <a:schemeClr val="bg1"/>
                </a:solidFill>
              </a:rPr>
              <a:t> центра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-108520" y="73242"/>
            <a:ext cx="7812392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Учебный курс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Национальные экзамены и мониторинги учебных достижений: интерпретация и представление результатов для различных групп пользователей</a:t>
            </a:r>
            <a:r>
              <a:rPr lang="ru-RU" sz="1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14-17 мая 2013 года, г. Москва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372200" y="4628249"/>
            <a:ext cx="108012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Picture 2" descr="http://www.rtc-edu.ru/sites/default/files/pict/wb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7740" y="4577088"/>
            <a:ext cx="428628" cy="428628"/>
          </a:xfrm>
          <a:prstGeom prst="rect">
            <a:avLst/>
          </a:prstGeom>
          <a:noFill/>
        </p:spPr>
      </p:pic>
      <p:pic>
        <p:nvPicPr>
          <p:cNvPr id="22" name="Picture 4" descr="Описание: лого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74240" y="4577088"/>
            <a:ext cx="988516" cy="417804"/>
          </a:xfrm>
          <a:prstGeom prst="rect">
            <a:avLst/>
          </a:prstGeom>
          <a:noFill/>
        </p:spPr>
      </p:pic>
      <p:pic>
        <p:nvPicPr>
          <p:cNvPr id="23" name="Picture 10" descr="img6911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1330" y="4587974"/>
            <a:ext cx="356035" cy="41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 descr="Описание: social-240-100.gif">
            <a:hlinkClick r:id="rId11" tgtFrame="&quot;_blank&quot;"/>
          </p:cNvPr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376394" y="4580511"/>
            <a:ext cx="108012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571" y="4581703"/>
            <a:ext cx="762613" cy="418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Рисунок 25" descr="image.png"/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600" y="4569058"/>
            <a:ext cx="936104" cy="425834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Рисунок 26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467" y="4581703"/>
            <a:ext cx="855687" cy="406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6" descr="Описание: ciced logo single.eps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234842" y="4598301"/>
            <a:ext cx="1105730" cy="389988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2" y="158750"/>
            <a:ext cx="8208143" cy="82867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sp>
        <p:nvSpPr>
          <p:cNvPr id="5125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41" y="4299942"/>
            <a:ext cx="8661715" cy="8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1999853"/>
            <a:ext cx="43624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07504" y="4505208"/>
            <a:ext cx="2324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rtc.imerae@gmail.com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УЧАСТНИКИ МЕРОПРИЯТИЙ РТЦ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07504" y="1203325"/>
            <a:ext cx="8892480" cy="3744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2400" dirty="0"/>
              <a:t>В период с мая 2011 года по </a:t>
            </a:r>
            <a:r>
              <a:rPr lang="ru-RU" sz="2400" dirty="0" smtClean="0"/>
              <a:t>май 2013 </a:t>
            </a:r>
            <a:r>
              <a:rPr lang="ru-RU" sz="2400" dirty="0"/>
              <a:t>г. п</a:t>
            </a:r>
            <a:r>
              <a:rPr lang="ru-RU" sz="2400" dirty="0" smtClean="0"/>
              <a:t>роведено</a:t>
            </a:r>
          </a:p>
          <a:p>
            <a:pPr algn="just"/>
            <a:r>
              <a:rPr lang="ru-RU" sz="2400" b="1" dirty="0" smtClean="0"/>
              <a:t>6</a:t>
            </a:r>
            <a:r>
              <a:rPr lang="ru-RU" sz="2400" dirty="0" smtClean="0"/>
              <a:t> </a:t>
            </a:r>
            <a:r>
              <a:rPr lang="ru-RU" sz="2400" dirty="0"/>
              <a:t>учебных курсов, </a:t>
            </a:r>
            <a:r>
              <a:rPr lang="ru-RU" sz="2400" b="1" dirty="0" smtClean="0"/>
              <a:t>5</a:t>
            </a:r>
            <a:r>
              <a:rPr lang="ru-RU" sz="2400" dirty="0" smtClean="0"/>
              <a:t> семинаров </a:t>
            </a:r>
            <a:r>
              <a:rPr lang="ru-RU" sz="2400" dirty="0"/>
              <a:t>и </a:t>
            </a:r>
            <a:r>
              <a:rPr lang="ru-RU" sz="2400" b="1" dirty="0" smtClean="0"/>
              <a:t>11</a:t>
            </a:r>
            <a:r>
              <a:rPr lang="ru-RU" sz="2400" dirty="0" smtClean="0"/>
              <a:t> </a:t>
            </a:r>
            <a:r>
              <a:rPr lang="ru-RU" sz="2400" dirty="0" err="1" smtClean="0"/>
              <a:t>вебинаров</a:t>
            </a:r>
            <a:r>
              <a:rPr lang="ru-RU" sz="2400" dirty="0" smtClean="0"/>
              <a:t>.</a:t>
            </a:r>
          </a:p>
          <a:p>
            <a:pPr algn="just"/>
            <a:endParaRPr lang="ru-RU" dirty="0" smtClean="0"/>
          </a:p>
          <a:p>
            <a:pPr algn="just"/>
            <a:r>
              <a:rPr lang="ru-RU" sz="2400" dirty="0" smtClean="0"/>
              <a:t>Приняло участие </a:t>
            </a:r>
            <a:r>
              <a:rPr lang="ru-RU" sz="2400" b="1" dirty="0" smtClean="0">
                <a:solidFill>
                  <a:srgbClr val="FF0000"/>
                </a:solidFill>
              </a:rPr>
              <a:t>5104</a:t>
            </a:r>
            <a:r>
              <a:rPr lang="ru-RU" sz="2400" dirty="0" smtClean="0"/>
              <a:t> специалиста (</a:t>
            </a:r>
            <a:r>
              <a:rPr lang="ru-RU" sz="2400" b="1" dirty="0" smtClean="0"/>
              <a:t>4119</a:t>
            </a:r>
            <a:r>
              <a:rPr lang="ru-RU" sz="2400" dirty="0" smtClean="0"/>
              <a:t> </a:t>
            </a:r>
            <a:r>
              <a:rPr lang="ru-RU" sz="2400" dirty="0"/>
              <a:t>участников – представители </a:t>
            </a:r>
            <a:r>
              <a:rPr lang="ru-RU" sz="2400" dirty="0" smtClean="0"/>
              <a:t>России и </a:t>
            </a:r>
            <a:r>
              <a:rPr lang="ru-RU" sz="2400" b="1" dirty="0" smtClean="0"/>
              <a:t>985</a:t>
            </a:r>
            <a:r>
              <a:rPr lang="ru-RU" sz="2400" dirty="0" smtClean="0"/>
              <a:t> – представители 8 </a:t>
            </a:r>
            <a:r>
              <a:rPr lang="ru-RU" sz="2400" dirty="0"/>
              <a:t>стран </a:t>
            </a:r>
            <a:r>
              <a:rPr lang="ru-RU" sz="2400" dirty="0" smtClean="0"/>
              <a:t>СНГ: Азербайджан</a:t>
            </a:r>
            <a:r>
              <a:rPr lang="ru-RU" sz="2400" dirty="0"/>
              <a:t>, Армения, </a:t>
            </a:r>
            <a:r>
              <a:rPr lang="ru-RU" sz="2400" dirty="0" smtClean="0"/>
              <a:t>Беларусь, Казахстан</a:t>
            </a:r>
            <a:r>
              <a:rPr lang="ru-RU" sz="2400" dirty="0"/>
              <a:t>, Кыргызстан, Приднестровье, Таджикистан, Туркменистан</a:t>
            </a:r>
            <a:r>
              <a:rPr lang="ru-RU" sz="2400" dirty="0" smtClean="0"/>
              <a:t>).</a:t>
            </a:r>
          </a:p>
          <a:p>
            <a:pPr algn="just"/>
            <a:endParaRPr lang="ru-RU" dirty="0"/>
          </a:p>
          <a:p>
            <a:pPr algn="just"/>
            <a:r>
              <a:rPr lang="ru-RU" sz="2400" dirty="0"/>
              <a:t>При этом </a:t>
            </a:r>
            <a:r>
              <a:rPr lang="ru-RU" sz="2400" b="1" dirty="0" smtClean="0"/>
              <a:t>400</a:t>
            </a:r>
            <a:r>
              <a:rPr lang="ru-RU" sz="2400" dirty="0" smtClean="0"/>
              <a:t> специалистов </a:t>
            </a:r>
            <a:r>
              <a:rPr lang="ru-RU" sz="2400" dirty="0"/>
              <a:t>приняло участие в очных мероприятиях и </a:t>
            </a:r>
            <a:r>
              <a:rPr lang="ru-RU" sz="2400" b="1" dirty="0" smtClean="0"/>
              <a:t>4704</a:t>
            </a:r>
            <a:r>
              <a:rPr lang="ru-RU" sz="2400" dirty="0" smtClean="0"/>
              <a:t> </a:t>
            </a:r>
            <a:r>
              <a:rPr lang="ru-RU" sz="2400" dirty="0"/>
              <a:t>- в </a:t>
            </a:r>
            <a:r>
              <a:rPr lang="ru-RU" sz="2400" dirty="0" err="1"/>
              <a:t>вебинарах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871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3478"/>
            <a:ext cx="7721904" cy="5020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86361" y="144541"/>
            <a:ext cx="3378127" cy="444847"/>
          </a:xfrm>
          <a:solidFill>
            <a:srgbClr val="0070C0"/>
          </a:solidFill>
        </p:spPr>
        <p:txBody>
          <a:bodyPr/>
          <a:lstStyle/>
          <a:p>
            <a:pPr algn="l"/>
            <a:r>
              <a:rPr lang="en-US" sz="3200" dirty="0" smtClean="0">
                <a:solidFill>
                  <a:schemeClr val="bg1"/>
                </a:solidFill>
              </a:rPr>
              <a:t>WWW.RTC-EDU.RU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03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ПАРТНЁРЫ </a:t>
            </a:r>
            <a:r>
              <a:rPr lang="ru-RU" sz="3200" dirty="0" smtClean="0">
                <a:solidFill>
                  <a:srgbClr val="FFFF00"/>
                </a:solidFill>
              </a:rPr>
              <a:t>РТЦ</a:t>
            </a:r>
            <a:r>
              <a:rPr lang="ru-RU" sz="3200" dirty="0" smtClean="0">
                <a:solidFill>
                  <a:schemeClr val="bg1"/>
                </a:solidFill>
              </a:rPr>
              <a:t> ПО ОРГАНИЗАЦИИ КУРСА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84033"/>
              </p:ext>
            </p:extLst>
          </p:nvPr>
        </p:nvGraphicFramePr>
        <p:xfrm>
          <a:off x="2195736" y="1275607"/>
          <a:ext cx="6623290" cy="358943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6623290"/>
              </a:tblGrid>
              <a:tr h="360039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dirty="0">
                          <a:effectLst/>
                        </a:rPr>
                        <a:t>Всемирный банк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48" marR="62848" marT="0" marB="0"/>
                </a:tc>
              </a:tr>
              <a:tr h="304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Российская академия образования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48" marR="62848" marT="0" marB="0"/>
                </a:tc>
              </a:tr>
              <a:tr h="304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Институт управления образованием РАО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48" marR="62848" marT="0" marB="0"/>
                </a:tc>
              </a:tr>
              <a:tr h="569633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Независимое агентство оценки качества образования «ЛИДЕР», г. Чебоксары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48" marR="62848" marT="0" marB="0"/>
                </a:tc>
              </a:tr>
              <a:tr h="569633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Новосибирский институт мониторинга и развития образования, Новосибирская область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48" marR="62848" marT="0" marB="0"/>
                </a:tc>
              </a:tr>
              <a:tr h="304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Евразийская Ассоциация оценки качества образования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48" marR="62848" marT="0" marB="0"/>
                </a:tc>
              </a:tr>
              <a:tr h="5696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Центр международного сотрудничества по развитию образования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48" marR="62848" marT="0" marB="0"/>
                </a:tc>
              </a:tr>
              <a:tr h="608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РИА </a:t>
                      </a:r>
                      <a:r>
                        <a:rPr lang="ru-RU" sz="1800" dirty="0">
                          <a:effectLst/>
                        </a:rPr>
                        <a:t>Новости, проект «Социальный навигатор»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848" marR="62848" marT="0" marB="0"/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458410" y="4347680"/>
            <a:ext cx="108012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2" descr="http://www.rtc-edu.ru/sites/default/files/pict/wb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720" y="1157288"/>
            <a:ext cx="428628" cy="428628"/>
          </a:xfrm>
          <a:prstGeom prst="rect">
            <a:avLst/>
          </a:prstGeom>
          <a:noFill/>
        </p:spPr>
      </p:pic>
      <p:pic>
        <p:nvPicPr>
          <p:cNvPr id="15" name="Picture 4" descr="Описание: лого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6190" y="2060193"/>
            <a:ext cx="988516" cy="417804"/>
          </a:xfrm>
          <a:prstGeom prst="rect">
            <a:avLst/>
          </a:prstGeom>
          <a:noFill/>
        </p:spPr>
      </p:pic>
      <p:pic>
        <p:nvPicPr>
          <p:cNvPr id="16" name="Picture 10" descr="img6911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6016" y="1641181"/>
            <a:ext cx="356035" cy="41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Описание: social-240-100.gif">
            <a:hlinkClick r:id="rId9" tgtFrame="&quot;_blank&quot;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2604" y="4299942"/>
            <a:ext cx="108012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40" y="3375005"/>
            <a:ext cx="762613" cy="418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Рисунок 18" descr="image.png"/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13" y="2542585"/>
            <a:ext cx="936104" cy="42583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Рисунок 19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04" y="2968419"/>
            <a:ext cx="855687" cy="406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6" descr="Описание: ciced logo single.eps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2604" y="3921980"/>
            <a:ext cx="1025313" cy="275565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45086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УЧАСТНИКИ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8272" y="1158924"/>
            <a:ext cx="89931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32 </a:t>
            </a:r>
            <a:r>
              <a:rPr lang="ru-RU" dirty="0" smtClean="0">
                <a:solidFill>
                  <a:srgbClr val="FF0000"/>
                </a:solidFill>
              </a:rPr>
              <a:t>специалиста из Армении, Белоруссии, Казахстана, </a:t>
            </a:r>
            <a:r>
              <a:rPr lang="ru-RU" dirty="0">
                <a:solidFill>
                  <a:srgbClr val="FF0000"/>
                </a:solidFill>
              </a:rPr>
              <a:t>Кыргызстана, </a:t>
            </a:r>
            <a:r>
              <a:rPr lang="ru-RU" dirty="0" smtClean="0">
                <a:solidFill>
                  <a:srgbClr val="FF0000"/>
                </a:solidFill>
              </a:rPr>
              <a:t>России (17 регионов).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6813055"/>
              </p:ext>
            </p:extLst>
          </p:nvPr>
        </p:nvGraphicFramePr>
        <p:xfrm>
          <a:off x="-180528" y="1740679"/>
          <a:ext cx="5038725" cy="340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4347837"/>
              </p:ext>
            </p:extLst>
          </p:nvPr>
        </p:nvGraphicFramePr>
        <p:xfrm>
          <a:off x="4051290" y="1528256"/>
          <a:ext cx="5010150" cy="3386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ЦЕЛЬ КУРСА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07504" y="1203325"/>
            <a:ext cx="8892480" cy="316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2800" dirty="0" smtClean="0"/>
              <a:t>Цель курса - обсудить </a:t>
            </a:r>
            <a:r>
              <a:rPr lang="ru-RU" sz="2800" dirty="0"/>
              <a:t>подходы и методы информирования различных целевых групп о результатах образовательных достижений школьников, получаемых в ходе проведения национальных экзаменов и мониторингов исследований качества образования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КЛЮЧЕВЫЕ ВОПРОСЫ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07504" y="1142990"/>
            <a:ext cx="8892480" cy="4000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lvl="0" indent="-342900" algn="just">
              <a:buFont typeface="Arial" pitchFamily="34" charset="0"/>
              <a:buChar char="•"/>
            </a:pPr>
            <a:r>
              <a:rPr lang="ru-RU" sz="2800" dirty="0"/>
              <a:t>Какое место занимают экзамены и мониторинги качества образования в системе оценки качества образования?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800" dirty="0" smtClean="0"/>
              <a:t>Каковы группы пользователей </a:t>
            </a:r>
            <a:r>
              <a:rPr lang="ru-RU" sz="2800" dirty="0"/>
              <a:t>результатов экзаменов и мониторингов качества образования?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800" dirty="0" smtClean="0"/>
              <a:t>Как обеспечить эффективное информирование целевых групп о результатах оцени качества образования</a:t>
            </a:r>
            <a:r>
              <a:rPr lang="ru-RU" sz="2400" dirty="0" smtClean="0"/>
              <a:t>?</a:t>
            </a:r>
            <a:endParaRPr lang="ru-RU" sz="2400" dirty="0"/>
          </a:p>
          <a:p>
            <a:pPr algn="just" defTabSz="360000" fontAlgn="auto">
              <a:spcBef>
                <a:spcPts val="600"/>
              </a:spcBef>
              <a:spcAft>
                <a:spcPts val="0"/>
              </a:spcAft>
              <a:defRPr/>
            </a:pPr>
            <a:endParaRPr kumimoji="0" lang="ru-RU" sz="2400" b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СТРУКТУРА КУРСА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15616" y="1101973"/>
            <a:ext cx="6985024" cy="406206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424278220"/>
              </p:ext>
            </p:extLst>
          </p:nvPr>
        </p:nvGraphicFramePr>
        <p:xfrm>
          <a:off x="1763440" y="1662682"/>
          <a:ext cx="5677087" cy="30188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1475408" y="1173981"/>
            <a:ext cx="62646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Мониторинги и экзамены в системе ОКО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3491632" y="4693081"/>
            <a:ext cx="22971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Сессии 1-2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dirty="0" smtClean="0">
                <a:solidFill>
                  <a:schemeClr val="bg1"/>
                </a:solidFill>
              </a:rPr>
              <a:t>Распределение участников курса по группам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07950" y="1419622"/>
            <a:ext cx="889317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b="1" i="1" dirty="0" smtClean="0">
                <a:solidFill>
                  <a:srgbClr val="FF0000"/>
                </a:solidFill>
              </a:rPr>
              <a:t>Группа </a:t>
            </a:r>
            <a:r>
              <a:rPr lang="en-US" sz="3200" b="1" i="1" dirty="0" smtClean="0">
                <a:solidFill>
                  <a:srgbClr val="FF0000"/>
                </a:solidFill>
              </a:rPr>
              <a:t>I. </a:t>
            </a:r>
            <a:r>
              <a:rPr lang="ru-RU" sz="3200" b="1" i="1" dirty="0" smtClean="0">
                <a:solidFill>
                  <a:srgbClr val="FF0000"/>
                </a:solidFill>
              </a:rPr>
              <a:t>Мониторинг учебных достижений.</a:t>
            </a:r>
            <a:endParaRPr lang="en-US" sz="3200" b="1" i="1" dirty="0" smtClean="0">
              <a:solidFill>
                <a:srgbClr val="FF0000"/>
              </a:solidFill>
            </a:endParaRPr>
          </a:p>
          <a:p>
            <a:pPr algn="just"/>
            <a:r>
              <a:rPr lang="ru-RU" sz="3200" dirty="0" smtClean="0"/>
              <a:t>1, 3, 7, 9, 10, 15, 21, 22, 25, 28, 33, 34</a:t>
            </a:r>
          </a:p>
          <a:p>
            <a:pPr algn="just"/>
            <a:r>
              <a:rPr lang="ru-RU" sz="3200" b="1" i="1" dirty="0" smtClean="0">
                <a:solidFill>
                  <a:srgbClr val="FF0000"/>
                </a:solidFill>
              </a:rPr>
              <a:t>Группа </a:t>
            </a:r>
            <a:r>
              <a:rPr lang="en-US" sz="3200" b="1" i="1" dirty="0" smtClean="0">
                <a:solidFill>
                  <a:srgbClr val="FF0000"/>
                </a:solidFill>
              </a:rPr>
              <a:t>II</a:t>
            </a:r>
            <a:r>
              <a:rPr lang="ru-RU" sz="3200" b="1" i="1" dirty="0" smtClean="0">
                <a:solidFill>
                  <a:srgbClr val="FF0000"/>
                </a:solidFill>
              </a:rPr>
              <a:t>. Выпускной экзамен.</a:t>
            </a:r>
            <a:endParaRPr lang="en-US" sz="3200" b="1" i="1" dirty="0" smtClean="0">
              <a:solidFill>
                <a:srgbClr val="FF0000"/>
              </a:solidFill>
            </a:endParaRPr>
          </a:p>
          <a:p>
            <a:pPr algn="just"/>
            <a:r>
              <a:rPr lang="ru-RU" sz="3200" dirty="0" smtClean="0"/>
              <a:t>2, 6, 11, 13, 16, 18, 19, 23, 26, 29, 32, </a:t>
            </a:r>
            <a:endParaRPr lang="en-US" sz="3200" dirty="0" smtClean="0"/>
          </a:p>
          <a:p>
            <a:pPr algn="just"/>
            <a:r>
              <a:rPr lang="ru-RU" sz="3200" b="1" i="1" dirty="0" smtClean="0">
                <a:solidFill>
                  <a:srgbClr val="FF0000"/>
                </a:solidFill>
              </a:rPr>
              <a:t>Группа </a:t>
            </a:r>
            <a:r>
              <a:rPr lang="en-US" sz="3200" b="1" i="1" dirty="0" smtClean="0">
                <a:solidFill>
                  <a:srgbClr val="FF0000"/>
                </a:solidFill>
              </a:rPr>
              <a:t>III</a:t>
            </a:r>
            <a:r>
              <a:rPr lang="ru-RU" sz="3200" b="1" i="1" dirty="0" smtClean="0">
                <a:solidFill>
                  <a:srgbClr val="FF0000"/>
                </a:solidFill>
              </a:rPr>
              <a:t>. Вступительный экзамен в вуз.</a:t>
            </a:r>
            <a:endParaRPr lang="ru-RU" sz="3200" b="1" dirty="0">
              <a:solidFill>
                <a:srgbClr val="FF0000"/>
              </a:solidFill>
            </a:endParaRPr>
          </a:p>
          <a:p>
            <a:pPr algn="just"/>
            <a:r>
              <a:rPr lang="ru-RU" sz="3200" dirty="0" smtClean="0"/>
              <a:t>4, 5, 8, 12, 14, 17, 20, 24, 27, 30, 31,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6884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3433</TotalTime>
  <Words>385</Words>
  <Application>Microsoft Office PowerPoint</Application>
  <PresentationFormat>Экран (16:9)</PresentationFormat>
  <Paragraphs>67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Представление РТЦ и учебного курса  </vt:lpstr>
      <vt:lpstr>УЧАСТНИКИ МЕРОПРИЯТИЙ РТЦ</vt:lpstr>
      <vt:lpstr>WWW.RTC-EDU.RU</vt:lpstr>
      <vt:lpstr>ПАРТНЁРЫ РТЦ ПО ОРГАНИЗАЦИИ КУРСА</vt:lpstr>
      <vt:lpstr>УЧАСТНИКИ</vt:lpstr>
      <vt:lpstr>ЦЕЛЬ КУРСА</vt:lpstr>
      <vt:lpstr>КЛЮЧЕВЫЕ ВОПРОСЫ</vt:lpstr>
      <vt:lpstr>СТРУКТУРА КУРСА</vt:lpstr>
      <vt:lpstr>Распределение участников курса по группам</vt:lpstr>
      <vt:lpstr>СПАСИБО ЗА ВНИМАНИЕ!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User</cp:lastModifiedBy>
  <cp:revision>133</cp:revision>
  <dcterms:created xsi:type="dcterms:W3CDTF">2011-08-25T06:09:31Z</dcterms:created>
  <dcterms:modified xsi:type="dcterms:W3CDTF">2013-05-15T17:24:02Z</dcterms:modified>
</cp:coreProperties>
</file>