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323" r:id="rId3"/>
    <p:sldId id="376" r:id="rId4"/>
    <p:sldId id="375" r:id="rId5"/>
    <p:sldId id="374" r:id="rId6"/>
    <p:sldId id="371" r:id="rId7"/>
    <p:sldId id="377" r:id="rId8"/>
    <p:sldId id="364" r:id="rId9"/>
    <p:sldId id="366" r:id="rId10"/>
    <p:sldId id="367" r:id="rId11"/>
    <p:sldId id="362" r:id="rId12"/>
    <p:sldId id="383" r:id="rId13"/>
    <p:sldId id="384" r:id="rId14"/>
    <p:sldId id="359" r:id="rId15"/>
    <p:sldId id="385" r:id="rId16"/>
    <p:sldId id="386" r:id="rId17"/>
    <p:sldId id="379" r:id="rId18"/>
    <p:sldId id="361" r:id="rId19"/>
    <p:sldId id="346" r:id="rId20"/>
    <p:sldId id="353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73" r:id="rId29"/>
    <p:sldId id="380" r:id="rId30"/>
    <p:sldId id="381" r:id="rId31"/>
    <p:sldId id="382" r:id="rId32"/>
    <p:sldId id="341" r:id="rId33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4" d="100"/>
          <a:sy n="84" d="100"/>
        </p:scale>
        <p:origin x="-90" y="-3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01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EBF66-39B8-4ED4-8D63-935AC15B374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EBF66-39B8-4ED4-8D63-935AC15B374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EBF66-39B8-4ED4-8D63-935AC15B374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191D10-1C70-401A-8CF7-3FFC5B8228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D0AD-91CD-4B29-9DC9-1CBF472F4B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3BF357-11D6-4004-AF0C-92EDF5F06CB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572210-913E-4572-960C-CE55C2EFEBD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7A0FB-155C-42E6-9914-3AB8B6DB7AA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D539D-FCF2-4858-AB7E-32882C9C54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8AC6D4-3A8B-40A7-81A1-7573884CDC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ciced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ces.ed.gov/nationsreportcard/" TargetMode="External"/><Relationship Id="rId5" Type="http://schemas.openxmlformats.org/officeDocument/2006/relationships/image" Target="../media/image24.png"/><Relationship Id="rId4" Type="http://schemas.openxmlformats.org/officeDocument/2006/relationships/hyperlink" Target="http://nationsreportcard.gov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jpe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4%D0%B0%D0%B9%D0%BB:Esplanade_Singapore_01.jp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ed=1&amp;text=%D1%81%D0%B8%D0%BD%D0%B3%D0%B0%D0%BF%D1%83%D1%80&amp;p=11&amp;img_url=gallery.forum-grad.ru/files/7/6/0/4/7/singapour.jpg&amp;rpt=sim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872208"/>
          </a:xfrm>
        </p:spPr>
        <p:txBody>
          <a:bodyPr/>
          <a:lstStyle/>
          <a:p>
            <a:pPr algn="r"/>
            <a:r>
              <a:rPr lang="ru-RU" sz="3600" dirty="0">
                <a:solidFill>
                  <a:schemeClr val="bg1"/>
                </a:solidFill>
              </a:rPr>
              <a:t>Экзамены и мониторинги качества образования: роль и место в системе </a:t>
            </a:r>
            <a:r>
              <a:rPr lang="ru-RU" sz="3600" dirty="0" smtClean="0">
                <a:solidFill>
                  <a:schemeClr val="bg1"/>
                </a:solidFill>
              </a:rPr>
              <a:t>оценки </a:t>
            </a:r>
            <a:r>
              <a:rPr lang="ru-RU" sz="3600" dirty="0">
                <a:solidFill>
                  <a:schemeClr val="bg1"/>
                </a:solidFill>
              </a:rPr>
              <a:t>качества образования</a:t>
            </a:r>
            <a:endParaRPr lang="ru-RU" sz="36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В.А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r>
              <a:rPr lang="ru-RU" sz="1600" b="1" dirty="0" err="1" smtClean="0">
                <a:solidFill>
                  <a:schemeClr val="bg1"/>
                </a:solidFill>
              </a:rPr>
              <a:t>Болотов</a:t>
            </a:r>
            <a:endParaRPr lang="ru-RU" sz="16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вице-президент РАО, </a:t>
            </a:r>
            <a:r>
              <a:rPr lang="ru-RU" sz="1600" dirty="0" err="1" smtClean="0">
                <a:solidFill>
                  <a:schemeClr val="bg1"/>
                </a:solidFill>
              </a:rPr>
              <a:t>д.п.н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512753" y="125245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1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-108520" y="73242"/>
            <a:ext cx="78123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Национальные экзамены и мониторинги учебных достижений: интерпретация и представление результатов для различных групп пользователей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14-17 мая 2013 года, г. Москва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372200" y="462824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28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29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6394" y="458051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71" y="4581703"/>
            <a:ext cx="762613" cy="4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Рисунок 31" descr="image.png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00" y="4569058"/>
            <a:ext cx="936104" cy="425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67" y="4581703"/>
            <a:ext cx="855687" cy="406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6" descr="Описание: ciced logo single.eps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34842" y="4598301"/>
            <a:ext cx="1105730" cy="38998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1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Сингапур. Роль национальных экзаменов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635646"/>
            <a:ext cx="60007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44208" y="1275606"/>
            <a:ext cx="2520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Распределение учащихся по наиболее подходящим им образовательным маршрутам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15333" y="3363838"/>
            <a:ext cx="2699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</a:pPr>
            <a:r>
              <a:rPr lang="ru-RU" dirty="0">
                <a:solidFill>
                  <a:srgbClr val="0070C0"/>
                </a:solidFill>
              </a:rPr>
              <a:t>Не тестируй, если в этом нет необходимости. Тестировать следует по завершению цикла/ступени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7151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-20538"/>
            <a:ext cx="8964488" cy="1080120"/>
          </a:xfrm>
        </p:spPr>
        <p:txBody>
          <a:bodyPr/>
          <a:lstStyle/>
          <a:p>
            <a:pPr lvl="0" algn="l"/>
            <a:r>
              <a:rPr lang="ru-RU" sz="3600" dirty="0" smtClean="0">
                <a:solidFill>
                  <a:schemeClr val="bg1"/>
                </a:solidFill>
              </a:rPr>
              <a:t>МОНИТОРИНГИ КАЧЕСТВА ОБРАЗОВАНИЯ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3" name="Рисунок 12" descr="National Assessment of Educational Progress (NAEP)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0386" y="1563896"/>
            <a:ext cx="652264" cy="57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742" y="1796849"/>
            <a:ext cx="2822551" cy="47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81" y="2517211"/>
            <a:ext cx="1831627" cy="8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3267" y="2964903"/>
            <a:ext cx="164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НООДУ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9955" y="3422500"/>
            <a:ext cx="1275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ВОУД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49" y="123825"/>
            <a:ext cx="8893175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Определение. </a:t>
            </a:r>
            <a:r>
              <a:rPr lang="ru-RU" sz="3200" dirty="0" smtClean="0">
                <a:solidFill>
                  <a:srgbClr val="FFFF00"/>
                </a:solidFill>
              </a:rPr>
              <a:t>Мониторинг учебных достижений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5496" y="1131590"/>
            <a:ext cx="91085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Мониторинг учебных достижений школьников </a:t>
            </a:r>
            <a:r>
              <a:rPr lang="ru-RU" sz="2800" i="1" dirty="0" smtClean="0"/>
              <a:t>– это стандартизированная процедура</a:t>
            </a:r>
            <a:r>
              <a:rPr lang="en-US" sz="2800" i="1" dirty="0" smtClean="0"/>
              <a:t> </a:t>
            </a:r>
            <a:r>
              <a:rPr lang="ru-RU" sz="2800" i="1" dirty="0" smtClean="0"/>
              <a:t>оценки результатов обучения, которая проводится на регулярной основе и имеет своей целью предоставление актуальной для управленцев </a:t>
            </a:r>
            <a:r>
              <a:rPr lang="ru-RU" sz="2800" i="1" dirty="0"/>
              <a:t>и педагогов информации </a:t>
            </a:r>
            <a:r>
              <a:rPr lang="ru-RU" sz="2800" i="1" dirty="0" smtClean="0"/>
              <a:t>относительно уровня знаний и навыков различных групп учащихся, тенденций их изменений и факторов, оказывающих влияние на результаты обучения.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000" dirty="0" smtClean="0"/>
              <a:t>©Российский </a:t>
            </a:r>
            <a:r>
              <a:rPr lang="ru-RU" sz="2000" dirty="0" err="1" smtClean="0"/>
              <a:t>тренинговый</a:t>
            </a:r>
            <a:r>
              <a:rPr lang="ru-RU" sz="2000" dirty="0" smtClean="0"/>
              <a:t> центр ИУО РАО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518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49" y="123825"/>
            <a:ext cx="8893175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Виды мониторингов учебных достижений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1702" y="1059582"/>
            <a:ext cx="91085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Международные</a:t>
            </a:r>
            <a:endParaRPr lang="ru-RU" sz="2400" i="1" dirty="0" smtClean="0"/>
          </a:p>
          <a:p>
            <a:pPr algn="just"/>
            <a:r>
              <a:rPr lang="en-US" sz="2400" dirty="0" smtClean="0"/>
              <a:t>PISA, TIMSS, PIRLS,</a:t>
            </a:r>
            <a:r>
              <a:rPr lang="ru-RU" sz="2400" dirty="0" smtClean="0"/>
              <a:t> </a:t>
            </a:r>
            <a:r>
              <a:rPr lang="en-US" sz="2400" dirty="0" smtClean="0"/>
              <a:t>ICILS </a:t>
            </a:r>
            <a:r>
              <a:rPr lang="ru-RU" sz="2400" dirty="0" smtClean="0"/>
              <a:t>…</a:t>
            </a:r>
            <a:endParaRPr lang="ru-RU" sz="2400" dirty="0"/>
          </a:p>
          <a:p>
            <a:pPr algn="just"/>
            <a:r>
              <a:rPr lang="ru-RU" sz="2400" b="1" i="1" dirty="0" err="1" smtClean="0"/>
              <a:t>Межстрановые</a:t>
            </a:r>
            <a:endParaRPr lang="ru-RU" sz="2400" i="1" dirty="0"/>
          </a:p>
          <a:p>
            <a:pPr algn="just"/>
            <a:r>
              <a:rPr lang="en-US" sz="2400" dirty="0" smtClean="0"/>
              <a:t>PASEC </a:t>
            </a:r>
            <a:r>
              <a:rPr lang="ru-RU" sz="2400" dirty="0" smtClean="0"/>
              <a:t>(франкоговорящая </a:t>
            </a:r>
            <a:r>
              <a:rPr lang="ru-RU" sz="2400" dirty="0"/>
              <a:t>А</a:t>
            </a:r>
            <a:r>
              <a:rPr lang="ru-RU" sz="2400" dirty="0" smtClean="0"/>
              <a:t>фрика), </a:t>
            </a:r>
            <a:r>
              <a:rPr lang="en-US" sz="2400" dirty="0" smtClean="0"/>
              <a:t>SACMEQ</a:t>
            </a:r>
            <a:r>
              <a:rPr lang="ru-RU" sz="2400" dirty="0" smtClean="0"/>
              <a:t> (англоговорящая Африка), </a:t>
            </a:r>
            <a:r>
              <a:rPr lang="en-US" sz="2400" dirty="0" smtClean="0"/>
              <a:t>LLECE</a:t>
            </a:r>
            <a:r>
              <a:rPr lang="ru-RU" sz="2400" dirty="0" smtClean="0"/>
              <a:t> (страны Южной Америки)</a:t>
            </a:r>
          </a:p>
          <a:p>
            <a:pPr algn="just"/>
            <a:r>
              <a:rPr lang="ru-RU" sz="2400" b="1" i="1" dirty="0" smtClean="0"/>
              <a:t>Национальные</a:t>
            </a:r>
            <a:endParaRPr lang="ru-RU" sz="2400" i="1" dirty="0" smtClean="0"/>
          </a:p>
          <a:p>
            <a:pPr algn="just"/>
            <a:r>
              <a:rPr lang="en-US" sz="2400" dirty="0" smtClean="0"/>
              <a:t>NAEP</a:t>
            </a:r>
            <a:r>
              <a:rPr lang="ru-RU" sz="2400" dirty="0" smtClean="0"/>
              <a:t> (США)</a:t>
            </a:r>
            <a:r>
              <a:rPr lang="en-US" sz="2400" dirty="0" smtClean="0"/>
              <a:t>, SIMCE</a:t>
            </a:r>
            <a:r>
              <a:rPr lang="ru-RU" sz="2400" dirty="0" smtClean="0"/>
              <a:t> (Чили)</a:t>
            </a:r>
            <a:r>
              <a:rPr lang="en-US" sz="2400" dirty="0" smtClean="0"/>
              <a:t>, NAPLAN</a:t>
            </a:r>
            <a:r>
              <a:rPr lang="ru-RU" sz="2400" dirty="0" smtClean="0"/>
              <a:t> (Австралия), НООДУ (Кыргызстан)…</a:t>
            </a:r>
          </a:p>
          <a:p>
            <a:pPr algn="just"/>
            <a:r>
              <a:rPr lang="ru-RU" sz="2400" b="1" i="1" dirty="0" smtClean="0"/>
              <a:t>Региональные</a:t>
            </a:r>
            <a:endParaRPr lang="ru-RU" sz="2400" i="1" dirty="0"/>
          </a:p>
          <a:p>
            <a:pPr algn="just"/>
            <a:r>
              <a:rPr lang="ru-RU" sz="2400" dirty="0" smtClean="0"/>
              <a:t>Оценка на уровне штатов в США и Канаде</a:t>
            </a:r>
            <a:endParaRPr lang="ru-RU" sz="2400" dirty="0"/>
          </a:p>
          <a:p>
            <a:pPr algn="just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8799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Цели и ключевые вопросы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107504" y="1173020"/>
            <a:ext cx="8893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/>
              <a:t>Цель:</a:t>
            </a:r>
            <a:r>
              <a:rPr lang="ru-RU" sz="2400" dirty="0"/>
              <a:t> </a:t>
            </a:r>
            <a:r>
              <a:rPr lang="ru-RU" sz="2400" b="1" dirty="0"/>
              <a:t>Выяснить, насколько эффективно работает система образования.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7950" y="1986450"/>
            <a:ext cx="889317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 dirty="0"/>
              <a:t>Насколько эффективно учащиеся овладевают знаниями и навыками в системе </a:t>
            </a:r>
            <a:r>
              <a:rPr lang="ru-RU" sz="2800" i="1" dirty="0" smtClean="0"/>
              <a:t>образования?</a:t>
            </a:r>
          </a:p>
          <a:p>
            <a:pPr algn="just"/>
            <a:r>
              <a:rPr lang="ru-RU" sz="2800" i="1" dirty="0" smtClean="0"/>
              <a:t>Какие </a:t>
            </a:r>
            <a:r>
              <a:rPr lang="ru-RU" sz="2800" i="1" dirty="0"/>
              <a:t>достижения демонстрируют представители различных групп </a:t>
            </a:r>
            <a:r>
              <a:rPr lang="ru-RU" sz="2800" i="1" dirty="0" smtClean="0"/>
              <a:t>учащихся?</a:t>
            </a:r>
          </a:p>
          <a:p>
            <a:pPr algn="just"/>
            <a:r>
              <a:rPr lang="ru-RU" sz="2800" i="1" dirty="0" smtClean="0"/>
              <a:t>Какие </a:t>
            </a:r>
            <a:r>
              <a:rPr lang="ru-RU" sz="2800" i="1" dirty="0"/>
              <a:t>факторы оказывают влияние на результаты обучения</a:t>
            </a:r>
            <a:r>
              <a:rPr lang="ru-RU" sz="2800" i="1" dirty="0" smtClean="0"/>
              <a:t>?</a:t>
            </a:r>
          </a:p>
          <a:p>
            <a:pPr algn="just"/>
            <a:r>
              <a:rPr lang="ru-RU" sz="2800" i="1" dirty="0" smtClean="0"/>
              <a:t>Меняются ли результаты со временем?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Характеристика.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43298" y="1131590"/>
            <a:ext cx="90360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Главная задача - получение данных, позволяющих судить о том, в какой мере достигаются цели, предусмотренные государственным </a:t>
            </a:r>
            <a:r>
              <a:rPr lang="ru-RU" sz="2800" dirty="0" smtClean="0"/>
              <a:t>стандартом или учебным планом.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Как правило, результаты представляются в обобщённом виде, по группам учащихся.</a:t>
            </a:r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78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Характеристика.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43298" y="1131590"/>
            <a:ext cx="90360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 </a:t>
            </a:r>
            <a:r>
              <a:rPr lang="ru-RU" sz="2800" dirty="0"/>
              <a:t>рамках Н/РМ изучаются факторы, негативно или позитивно влияющие на учебные достижения. Такая информация необходима для разработки политики на различных уровнях образования.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Проводится: 1 раз в </a:t>
            </a:r>
            <a:r>
              <a:rPr lang="ru-RU" sz="2800" dirty="0" smtClean="0"/>
              <a:t>2-5 </a:t>
            </a:r>
            <a:r>
              <a:rPr lang="ru-RU" sz="2800" dirty="0"/>
              <a:t>лет, по нескольким предметам, на основе выборки </a:t>
            </a:r>
            <a:r>
              <a:rPr lang="ru-RU" sz="2800" dirty="0" smtClean="0"/>
              <a:t>или ген. </a:t>
            </a:r>
            <a:r>
              <a:rPr lang="ru-RU" sz="2800" dirty="0"/>
              <a:t>совокупности </a:t>
            </a:r>
            <a:r>
              <a:rPr lang="ru-RU" sz="2800" dirty="0" smtClean="0"/>
              <a:t>учащихся определённого возраста, </a:t>
            </a:r>
            <a:r>
              <a:rPr lang="ru-RU" sz="2800" dirty="0"/>
              <a:t>используются тесты и </a:t>
            </a:r>
            <a:r>
              <a:rPr lang="ru-RU" sz="2800" dirty="0" smtClean="0"/>
              <a:t>вопросники.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19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Для чего проводится?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43298" y="1131590"/>
            <a:ext cx="90360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И</a:t>
            </a:r>
            <a:r>
              <a:rPr lang="ru-RU" sz="2400" dirty="0" smtClean="0"/>
              <a:t>спользуется </a:t>
            </a:r>
            <a:r>
              <a:rPr lang="ru-RU" sz="2400" dirty="0"/>
              <a:t>как источник информации для принятия решений о выделении ресурсов:</a:t>
            </a:r>
          </a:p>
          <a:p>
            <a:r>
              <a:rPr lang="ru-RU" sz="2400" dirty="0"/>
              <a:t>- в целом для системы образования (например, на реформирование учебных планов, подготовку педагогических кадров);</a:t>
            </a:r>
          </a:p>
          <a:p>
            <a:r>
              <a:rPr lang="ru-RU" sz="2400" dirty="0"/>
              <a:t>- некоторым категориям школ в целях ликвидации неравенства (школы в сельской местности, школы в регионах с неблагоприятными социально-экономическими условиями);</a:t>
            </a:r>
          </a:p>
          <a:p>
            <a:r>
              <a:rPr lang="ru-RU" sz="2400" dirty="0"/>
              <a:t>- отдельно взятым школам (например, в качестве поощрения за высокие результаты, показанные учащимися в ходе тестирования).</a:t>
            </a:r>
          </a:p>
        </p:txBody>
      </p:sp>
    </p:spTree>
    <p:extLst>
      <p:ext uri="{BB962C8B-B14F-4D97-AF65-F5344CB8AC3E}">
        <p14:creationId xmlns:p14="http://schemas.microsoft.com/office/powerpoint/2010/main" val="33033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784855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ПРИМЕР: NAEP (США) – национальная оценка прогресса образования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504" y="1131590"/>
            <a:ext cx="892899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sz="2200" dirty="0"/>
              <a:t> общенациональная выборка  - 4, 8, 12-е классы</a:t>
            </a:r>
          </a:p>
          <a:p>
            <a:pPr algn="just">
              <a:buFont typeface="Arial" charset="0"/>
              <a:buChar char="•"/>
            </a:pPr>
            <a:r>
              <a:rPr lang="ru-RU" sz="2200" dirty="0"/>
              <a:t> </a:t>
            </a:r>
            <a:r>
              <a:rPr lang="ru-RU" sz="2200" b="1" i="1" dirty="0"/>
              <a:t>оцениваются</a:t>
            </a:r>
            <a:r>
              <a:rPr lang="ru-RU" sz="2200" dirty="0"/>
              <a:t>: учебные достижение в ключевых предметных областях (математика, английский язык, социальные науки, экономика, география, история США)</a:t>
            </a:r>
          </a:p>
          <a:p>
            <a:pPr algn="just">
              <a:buFont typeface="Arial" charset="0"/>
              <a:buChar char="•"/>
            </a:pPr>
            <a:r>
              <a:rPr lang="ru-RU" sz="2200" dirty="0"/>
              <a:t> </a:t>
            </a:r>
            <a:r>
              <a:rPr lang="ru-RU" sz="2200" b="1" i="1" dirty="0"/>
              <a:t>инструментарий</a:t>
            </a:r>
            <a:r>
              <a:rPr lang="ru-RU" sz="2200" dirty="0"/>
              <a:t>: тесты достижений и анкеты</a:t>
            </a:r>
          </a:p>
          <a:p>
            <a:pPr algn="just">
              <a:buFont typeface="Arial" charset="0"/>
              <a:buChar char="•"/>
            </a:pPr>
            <a:r>
              <a:rPr lang="ru-RU" sz="2200" dirty="0"/>
              <a:t> </a:t>
            </a:r>
            <a:r>
              <a:rPr lang="ru-RU" sz="2200" b="1" i="1" dirty="0"/>
              <a:t>периодичность</a:t>
            </a:r>
            <a:r>
              <a:rPr lang="ru-RU" sz="2200" dirty="0"/>
              <a:t>: не реже 1 раза в два года</a:t>
            </a:r>
          </a:p>
          <a:p>
            <a:pPr algn="just">
              <a:buFont typeface="Arial" charset="0"/>
              <a:buChar char="•"/>
            </a:pPr>
            <a:r>
              <a:rPr lang="ru-RU" sz="2200" dirty="0"/>
              <a:t> </a:t>
            </a:r>
            <a:r>
              <a:rPr lang="ru-RU" sz="2200" b="1" i="1" dirty="0"/>
              <a:t>получатели информации</a:t>
            </a:r>
            <a:r>
              <a:rPr lang="ru-RU" sz="2200" dirty="0"/>
              <a:t>: местные сообщества, политики, представители системы образования, широкая общественность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08064" y="3939902"/>
            <a:ext cx="8027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/>
              <a:t>Результаты </a:t>
            </a:r>
            <a:r>
              <a:rPr lang="en-US" dirty="0"/>
              <a:t>NAEP</a:t>
            </a:r>
            <a:r>
              <a:rPr lang="ru-RU" dirty="0"/>
              <a:t> публикуются в национальном докладе</a:t>
            </a:r>
            <a:br>
              <a:rPr lang="ru-RU" dirty="0"/>
            </a:br>
            <a:r>
              <a:rPr lang="ru-RU" dirty="0"/>
              <a:t>(</a:t>
            </a:r>
            <a:r>
              <a:rPr lang="en-US" dirty="0"/>
              <a:t>The Nation's Report Card</a:t>
            </a:r>
            <a:r>
              <a:rPr lang="ru-RU" dirty="0"/>
              <a:t>), представляющем широкой общественности информацию об академических достижениях американских школьников</a:t>
            </a:r>
            <a:r>
              <a:rPr lang="en-US" dirty="0"/>
              <a:t> </a:t>
            </a:r>
            <a:r>
              <a:rPr lang="ru-RU" dirty="0"/>
              <a:t> – </a:t>
            </a:r>
            <a:r>
              <a:rPr lang="en-US" dirty="0">
                <a:hlinkClick r:id="rId4"/>
              </a:rPr>
              <a:t>http://nationsreportcard.gov</a:t>
            </a: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4371950"/>
            <a:ext cx="903288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National Assessment of Educational Progress (NAEP)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267494"/>
            <a:ext cx="936625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ПРИМЕР: </a:t>
            </a:r>
            <a:r>
              <a:rPr lang="en-US" sz="3200" dirty="0" smtClean="0">
                <a:solidFill>
                  <a:schemeClr val="bg1"/>
                </a:solidFill>
              </a:rPr>
              <a:t>NAPLAN </a:t>
            </a:r>
            <a:r>
              <a:rPr lang="ru-RU" sz="3200" dirty="0" smtClean="0">
                <a:solidFill>
                  <a:schemeClr val="bg1"/>
                </a:solidFill>
              </a:rPr>
              <a:t>(Австралия)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724" y="1121712"/>
            <a:ext cx="9108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National Assessment Program – Literacy and Numeracy (NAPLAN)</a:t>
            </a:r>
            <a:r>
              <a:rPr lang="ru-RU" sz="2400" dirty="0" smtClean="0"/>
              <a:t> – национальная программа оценки учебных достижений для учащихся 3, 5, 7 и 9 классов.</a:t>
            </a:r>
          </a:p>
          <a:p>
            <a:pPr algn="just"/>
            <a:r>
              <a:rPr lang="ru-RU" sz="2400" dirty="0" smtClean="0"/>
              <a:t>Проводится ежегодно и отслеживает прогресс каждого учащегося.</a:t>
            </a:r>
          </a:p>
          <a:p>
            <a:pPr algn="just"/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NAPLAN </a:t>
            </a:r>
            <a:r>
              <a:rPr lang="ru-RU" sz="2400" dirty="0" smtClean="0"/>
              <a:t>проверяет знание и навыки по 4 областям – чтение, письмо, правила языка (грамматика, пунктуация, орфография) и математические навыки.</a:t>
            </a:r>
            <a:endParaRPr lang="en-US" sz="2400" dirty="0" smtClean="0"/>
          </a:p>
          <a:p>
            <a:pPr algn="just"/>
            <a:endParaRPr lang="en-US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299942"/>
            <a:ext cx="2315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www.nap.edu.au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-20538"/>
            <a:ext cx="8964488" cy="1080120"/>
          </a:xfrm>
        </p:spPr>
        <p:txBody>
          <a:bodyPr/>
          <a:lstStyle/>
          <a:p>
            <a:pPr lvl="0" algn="l"/>
            <a:r>
              <a:rPr lang="ru-RU" sz="3600" dirty="0" smtClean="0">
                <a:solidFill>
                  <a:schemeClr val="bg1"/>
                </a:solidFill>
              </a:rPr>
              <a:t>ВОПРОСЫ ДЛЯ ОБСУЖДЕНИЯ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66" y="1347791"/>
            <a:ext cx="8291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Виды программ оценки качества учебных достижений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Национальные экзамены: предназначение, виды и место в системе ОКО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Мониторинги качества образования.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smtClean="0">
                <a:solidFill>
                  <a:schemeClr val="bg1"/>
                </a:solidFill>
              </a:rPr>
              <a:t>ПРИМЕР: </a:t>
            </a:r>
            <a:r>
              <a:rPr lang="ru-RU" sz="3200" dirty="0" smtClean="0">
                <a:solidFill>
                  <a:schemeClr val="bg1"/>
                </a:solidFill>
              </a:rPr>
              <a:t>Национальная программа оценки качества образования </a:t>
            </a:r>
            <a:r>
              <a:rPr lang="en-US" sz="3200" dirty="0" smtClean="0">
                <a:solidFill>
                  <a:schemeClr val="bg1"/>
                </a:solidFill>
              </a:rPr>
              <a:t>SIMCE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Программа действует с </a:t>
            </a:r>
            <a:r>
              <a:rPr lang="en-US" sz="2800" dirty="0" smtClean="0"/>
              <a:t>1988</a:t>
            </a:r>
            <a:r>
              <a:rPr lang="ru-RU" sz="2800" dirty="0" smtClean="0"/>
              <a:t> года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Используются стандартизированные тесты по математике, испанскому языку и естественным наукам.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Базируется на национальном учебном плане.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Целевые группы: учащиеся 4, 8 и 10 классов.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Участвуют все учащиеся и школы.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Закреплена в законе об образовании.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Управляется Министерством образования.</a:t>
            </a:r>
            <a:endParaRPr lang="en-US" sz="2800" dirty="0" smtClean="0"/>
          </a:p>
          <a:p>
            <a:pPr marL="514350" lvl="0" indent="-514350" algn="just">
              <a:buFont typeface="Arial" pitchFamily="34" charset="0"/>
              <a:buChar char="•"/>
            </a:pPr>
            <a:endParaRPr lang="ru-RU" sz="2800" dirty="0" smtClean="0"/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6847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Пользователи результатов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43298" y="1255975"/>
            <a:ext cx="9036050" cy="354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Политики и общественные деятели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Управленцы системы образования</a:t>
            </a:r>
            <a:endParaRPr lang="ru-RU" sz="2800" dirty="0"/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/>
              <a:t>Разработчики стандартов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/>
              <a:t>Авторы учебников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Представители системы повышения </a:t>
            </a:r>
            <a:r>
              <a:rPr lang="ru-RU" sz="2800" dirty="0"/>
              <a:t>квалификации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/>
              <a:t>Методические службы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Специалисты </a:t>
            </a:r>
            <a:r>
              <a:rPr lang="ru-RU" sz="2800" dirty="0"/>
              <a:t>по педагогическим измерениям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Исследователи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Родители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ru-RU" sz="2800" dirty="0" smtClean="0"/>
              <a:t>СМИ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298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-20538"/>
            <a:ext cx="8964488" cy="1080120"/>
          </a:xfrm>
        </p:spPr>
        <p:txBody>
          <a:bodyPr/>
          <a:lstStyle/>
          <a:p>
            <a:pPr lvl="0" algn="l"/>
            <a:r>
              <a:rPr lang="ru-RU" sz="3600" dirty="0" smtClean="0">
                <a:solidFill>
                  <a:schemeClr val="bg1"/>
                </a:solidFill>
              </a:rPr>
              <a:t>Международные сравнительные исследования качества образования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3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ЗАЧЕМ УЧАСТВОВАТЬ В МСИ?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4925" y="1152525"/>
            <a:ext cx="8964613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ru-RU" sz="2400" dirty="0">
                <a:latin typeface="+mn-lt"/>
                <a:cs typeface="Arial" pitchFamily="34" charset="0"/>
              </a:rPr>
              <a:t>Высокое научное и техническое качество проводимых исследований и вследствие этого высокое доверие к их результатам. Страны используют результаты международных исследований для реформирования системы образования.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ru-RU" sz="2400" dirty="0">
                <a:latin typeface="+mn-lt"/>
                <a:cs typeface="Arial" pitchFamily="34" charset="0"/>
              </a:rPr>
              <a:t>2. Результаты исследований помогают понять систему образования в стране в сравнении с другими странами.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ru-RU" sz="2400" dirty="0">
                <a:latin typeface="+mn-lt"/>
                <a:cs typeface="Arial" pitchFamily="34" charset="0"/>
              </a:rPr>
              <a:t>3.	Международные исследования способствуют обеспечению </a:t>
            </a:r>
            <a:r>
              <a:rPr lang="ru-RU" sz="2400" dirty="0" smtClean="0">
                <a:latin typeface="+mn-lt"/>
                <a:cs typeface="Arial" pitchFamily="34" charset="0"/>
              </a:rPr>
              <a:t>качества проведения </a:t>
            </a:r>
            <a:r>
              <a:rPr lang="ru-RU" sz="2400" dirty="0">
                <a:latin typeface="+mn-lt"/>
                <a:cs typeface="Arial" pitchFamily="34" charset="0"/>
              </a:rPr>
              <a:t>национальных исследований в области образования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endParaRPr lang="ru-RU" sz="2400" dirty="0">
              <a:latin typeface="+mn-lt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defRPr/>
            </a:pPr>
            <a:r>
              <a:rPr lang="ru-RU" sz="2400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7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ЧТО ДАЁТ РОССИИ УЧАСТИЕ В МСИ?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203325"/>
            <a:ext cx="89281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ru-RU" sz="2400" dirty="0">
                <a:latin typeface="+mn-lt"/>
                <a:cs typeface="+mn-cs"/>
              </a:rPr>
              <a:t>Полученная в результате данных исследований </a:t>
            </a:r>
            <a:r>
              <a:rPr lang="ru-RU" sz="2400" b="1" dirty="0">
                <a:latin typeface="+mn-lt"/>
                <a:cs typeface="+mn-cs"/>
              </a:rPr>
              <a:t>информация</a:t>
            </a:r>
            <a:r>
              <a:rPr lang="ru-RU" sz="2400" dirty="0">
                <a:latin typeface="+mn-lt"/>
                <a:cs typeface="+mn-cs"/>
              </a:rPr>
              <a:t> позволяет судить </a:t>
            </a:r>
            <a:r>
              <a:rPr lang="ru-RU" sz="2400" b="1" dirty="0">
                <a:latin typeface="+mn-lt"/>
                <a:cs typeface="+mn-cs"/>
              </a:rPr>
              <a:t>о качестве образования </a:t>
            </a:r>
            <a:r>
              <a:rPr lang="ru-RU" sz="2400" dirty="0">
                <a:latin typeface="+mn-lt"/>
                <a:cs typeface="+mn-cs"/>
              </a:rPr>
              <a:t>в стране и ее относительном положении в мировой системе образования с учетом международных представлений о качестве образования.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defRPr/>
            </a:pPr>
            <a:endParaRPr lang="ru-RU" sz="1400" dirty="0">
              <a:latin typeface="+mn-lt"/>
              <a:cs typeface="+mn-cs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dirty="0">
                <a:latin typeface="+mn-lt"/>
                <a:cs typeface="+mn-cs"/>
              </a:rPr>
              <a:t>А</a:t>
            </a:r>
            <a:r>
              <a:rPr lang="en-US" sz="2400" b="1" dirty="0" err="1">
                <a:latin typeface="+mn-lt"/>
                <a:cs typeface="+mn-cs"/>
              </a:rPr>
              <a:t>налитический</a:t>
            </a:r>
            <a:r>
              <a:rPr lang="en-US" sz="2400" b="1" dirty="0">
                <a:latin typeface="+mn-lt"/>
                <a:cs typeface="+mn-cs"/>
              </a:rPr>
              <a:t> </a:t>
            </a:r>
            <a:r>
              <a:rPr lang="en-US" sz="2400" b="1" dirty="0" err="1">
                <a:latin typeface="+mn-lt"/>
                <a:cs typeface="+mn-cs"/>
              </a:rPr>
              <a:t>материал</a:t>
            </a:r>
            <a:r>
              <a:rPr lang="en-US" sz="2400" b="1" dirty="0">
                <a:latin typeface="+mn-lt"/>
                <a:cs typeface="+mn-cs"/>
              </a:rPr>
              <a:t> о </a:t>
            </a:r>
            <a:r>
              <a:rPr lang="en-US" sz="2400" b="1" dirty="0" err="1">
                <a:latin typeface="+mn-lt"/>
                <a:cs typeface="+mn-cs"/>
              </a:rPr>
              <a:t>требованиях</a:t>
            </a:r>
            <a:r>
              <a:rPr lang="en-US" sz="2400" b="1" dirty="0">
                <a:latin typeface="+mn-lt"/>
                <a:cs typeface="+mn-cs"/>
              </a:rPr>
              <a:t> к </a:t>
            </a:r>
            <a:r>
              <a:rPr lang="en-US" sz="2400" b="1" dirty="0" err="1">
                <a:latin typeface="+mn-lt"/>
                <a:cs typeface="+mn-cs"/>
              </a:rPr>
              <a:t>учебным</a:t>
            </a:r>
            <a:r>
              <a:rPr lang="en-US" sz="2400" b="1" dirty="0">
                <a:latin typeface="+mn-lt"/>
                <a:cs typeface="+mn-cs"/>
              </a:rPr>
              <a:t> </a:t>
            </a:r>
            <a:r>
              <a:rPr lang="en-US" sz="2400" b="1" dirty="0" err="1">
                <a:latin typeface="+mn-lt"/>
                <a:cs typeface="+mn-cs"/>
              </a:rPr>
              <a:t>достижениям</a:t>
            </a:r>
            <a:r>
              <a:rPr lang="en-US" sz="2400" b="1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школьников</a:t>
            </a:r>
            <a:r>
              <a:rPr lang="en-US" sz="2400" dirty="0">
                <a:latin typeface="+mn-lt"/>
                <a:cs typeface="+mn-cs"/>
              </a:rPr>
              <a:t> в </a:t>
            </a:r>
            <a:r>
              <a:rPr lang="en-US" sz="2400" dirty="0" err="1">
                <a:latin typeface="+mn-lt"/>
                <a:cs typeface="+mn-cs"/>
              </a:rPr>
              <a:t>странах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мира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ru-RU" sz="2400" dirty="0">
                <a:latin typeface="+mn-lt"/>
                <a:cs typeface="+mn-cs"/>
              </a:rPr>
              <a:t> дает возможность специалистам страны принимать обоснованные решения о реформировании содержания образования и создании российских образовательных </a:t>
            </a:r>
            <a:r>
              <a:rPr lang="ru-RU" sz="2400" b="1" dirty="0">
                <a:latin typeface="+mn-lt"/>
                <a:cs typeface="+mn-cs"/>
              </a:rPr>
              <a:t>стандартов</a:t>
            </a:r>
            <a:r>
              <a:rPr lang="ru-RU" sz="2400" dirty="0">
                <a:latin typeface="+mn-lt"/>
                <a:cs typeface="+mn-cs"/>
              </a:rPr>
              <a:t>, создавать </a:t>
            </a:r>
            <a:r>
              <a:rPr lang="ru-RU" sz="2400" b="1" dirty="0">
                <a:latin typeface="+mn-lt"/>
                <a:cs typeface="+mn-cs"/>
              </a:rPr>
              <a:t>новые учебники</a:t>
            </a:r>
            <a:r>
              <a:rPr lang="ru-RU" sz="2400" dirty="0">
                <a:latin typeface="+mn-lt"/>
                <a:cs typeface="+mn-cs"/>
              </a:rPr>
              <a:t>, а также обновлять программы </a:t>
            </a:r>
            <a:r>
              <a:rPr lang="ru-RU" sz="2400" b="1" dirty="0">
                <a:latin typeface="+mn-lt"/>
                <a:cs typeface="+mn-cs"/>
              </a:rPr>
              <a:t>повышения квалификации учителей</a:t>
            </a:r>
            <a:r>
              <a:rPr lang="ru-RU" sz="2400" dirty="0"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43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ЧТО ДАЁТ РОССИИ УЧАСТИЕ В МСИ?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203325"/>
            <a:ext cx="89281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Aft>
                <a:spcPts val="600"/>
              </a:spcAft>
              <a:defRPr/>
            </a:pPr>
            <a:r>
              <a:rPr lang="ru-RU" sz="2400" dirty="0"/>
              <a:t>Использование </a:t>
            </a:r>
            <a:r>
              <a:rPr lang="ru-RU" sz="2400" b="1" dirty="0"/>
              <a:t>технологий педагогических измерений</a:t>
            </a:r>
            <a:r>
              <a:rPr lang="ru-RU" sz="2400" dirty="0"/>
              <a:t>, разработанных ведущими специалистами мира, позволяет с наибольшим экономическим эффектом создать в России систему оценки качества образования на уровне мировых стандартов.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400" dirty="0"/>
              <a:t>Активное участие России в международных исследованиях и привлечение специалистов из разных организаций и практически всех субъектов РФ способствовало распространению </a:t>
            </a:r>
            <a:r>
              <a:rPr lang="ru-RU" sz="2400" b="1" dirty="0"/>
              <a:t>международных стандартов качества педагогических измерений</a:t>
            </a:r>
            <a:r>
              <a:rPr lang="ru-RU" sz="2400" dirty="0"/>
              <a:t>, формированию культуры проведения мониторинговых исследований.</a:t>
            </a:r>
            <a:endParaRPr lang="ru-RU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2800" smtClean="0">
                <a:solidFill>
                  <a:schemeClr val="bg1"/>
                </a:solidFill>
              </a:rPr>
              <a:t>ПОВЫШЕНИЕ ЭФФЕКТИВНОСТИ ИСПОЛЬЗОВАНИЯ РЕЗУЛЬТАТОВ В МСИ В РОССИИ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107950" y="1347788"/>
            <a:ext cx="8928100" cy="309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sz="2400" dirty="0"/>
              <a:t>Комплексное использование результатов проводимых международных исследований для принятия управленческих решений.</a:t>
            </a:r>
          </a:p>
          <a:p>
            <a:pPr algn="just" eaLnBrk="1" hangingPunct="1">
              <a:lnSpc>
                <a:spcPct val="90000"/>
              </a:lnSpc>
            </a:pPr>
            <a:endParaRPr lang="ru-RU" sz="1600" dirty="0"/>
          </a:p>
          <a:p>
            <a:pPr algn="just" eaLnBrk="1" hangingPunct="1">
              <a:lnSpc>
                <a:spcPct val="90000"/>
              </a:lnSpc>
            </a:pPr>
            <a:r>
              <a:rPr lang="ru-RU" sz="2400" dirty="0"/>
              <a:t>Проведение параллельно с международными исследованиями общероссийских мониторинговых исследований на тех же выборках учащихся</a:t>
            </a:r>
            <a:r>
              <a:rPr lang="ru-RU" sz="24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ru-RU" sz="2400" dirty="0"/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/>
              <a:t>Проведение дополнительных углублённых исследований.</a:t>
            </a:r>
          </a:p>
          <a:p>
            <a:pPr algn="just" eaLnBrk="1" hangingPunct="1">
              <a:lnSpc>
                <a:spcPct val="9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91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800" dirty="0">
                <a:solidFill>
                  <a:schemeClr val="bg1"/>
                </a:solidFill>
              </a:rPr>
              <a:t>Ч</a:t>
            </a:r>
            <a:r>
              <a:rPr lang="ru-RU" sz="2800" dirty="0" smtClean="0">
                <a:solidFill>
                  <a:schemeClr val="bg1"/>
                </a:solidFill>
              </a:rPr>
              <a:t>то </a:t>
            </a:r>
            <a:r>
              <a:rPr lang="ru-RU" sz="2800" dirty="0">
                <a:solidFill>
                  <a:schemeClr val="bg1"/>
                </a:solidFill>
              </a:rPr>
              <a:t>может дать нашим странам и регионам участие в  совместном исследовании качества образования?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107950" y="1347788"/>
            <a:ext cx="89281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endParaRPr lang="ru-RU" sz="1600"/>
          </a:p>
          <a:p>
            <a:pPr algn="just" eaLnBrk="1" hangingPunct="1">
              <a:lnSpc>
                <a:spcPct val="90000"/>
              </a:lnSpc>
            </a:pPr>
            <a:r>
              <a:rPr lang="ru-RU" sz="2800"/>
              <a:t>Давайте обсудим вместе</a:t>
            </a:r>
          </a:p>
        </p:txBody>
      </p:sp>
    </p:spTree>
    <p:extLst>
      <p:ext uri="{BB962C8B-B14F-4D97-AF65-F5344CB8AC3E}">
        <p14:creationId xmlns:p14="http://schemas.microsoft.com/office/powerpoint/2010/main" val="18144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"/>
            <a:ext cx="9071992" cy="952500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solidFill>
                  <a:schemeClr val="bg1"/>
                </a:solidFill>
              </a:rPr>
              <a:t>Опыт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Белоруссии, Казахстана, Кыргызстана, России,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Таджикистана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857868"/>
              </p:ext>
            </p:extLst>
          </p:nvPr>
        </p:nvGraphicFramePr>
        <p:xfrm>
          <a:off x="107504" y="1221176"/>
          <a:ext cx="8856984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176464"/>
                <a:gridCol w="2808312"/>
              </a:tblGrid>
              <a:tr h="64807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Национальные</a:t>
                      </a:r>
                    </a:p>
                    <a:p>
                      <a:r>
                        <a:rPr lang="ru-RU" sz="1800" dirty="0" smtClean="0"/>
                        <a:t>мониторинги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Международ</a:t>
                      </a:r>
                      <a:r>
                        <a:rPr lang="ru-RU" sz="1800" dirty="0" smtClean="0"/>
                        <a:t>.</a:t>
                      </a:r>
                    </a:p>
                    <a:p>
                      <a:r>
                        <a:rPr lang="ru-RU" sz="1800" dirty="0" err="1" smtClean="0"/>
                        <a:t>срав</a:t>
                      </a:r>
                      <a:r>
                        <a:rPr lang="ru-RU" sz="1800" dirty="0" smtClean="0"/>
                        <a:t>. </a:t>
                      </a:r>
                      <a:r>
                        <a:rPr lang="ru-RU" sz="1800" dirty="0" err="1" smtClean="0"/>
                        <a:t>исследов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Белоруссия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Ежегодный компл. мониторинг 4, 9, 11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Казахстан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ВОУД, 9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ВОУД</a:t>
                      </a:r>
                      <a:r>
                        <a:rPr lang="ru-RU" sz="1800" baseline="0" dirty="0" smtClean="0"/>
                        <a:t> для выпускников вузов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PISA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TIMSS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Кыргызстан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НООДУ,</a:t>
                      </a:r>
                      <a:r>
                        <a:rPr lang="ru-RU" sz="1800" baseline="0" dirty="0" smtClean="0"/>
                        <a:t> 4 и 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PISA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Таджикистан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Нач. Школа, 2009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Россия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нач</a:t>
                      </a:r>
                      <a:r>
                        <a:rPr lang="ru-RU" sz="1800" dirty="0" smtClean="0"/>
                        <a:t>. школа (разработка),</a:t>
                      </a:r>
                      <a:r>
                        <a:rPr lang="ru-RU" sz="1800" baseline="0" dirty="0" smtClean="0"/>
                        <a:t> ширмаш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PISA,</a:t>
                      </a:r>
                      <a:r>
                        <a:rPr lang="en-US" sz="1800" baseline="0" dirty="0" smtClean="0"/>
                        <a:t> TIMSS, PIRLS, ICCS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Армения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HAAS,</a:t>
                      </a:r>
                      <a:r>
                        <a:rPr lang="en-US" sz="1800" baseline="0" dirty="0" smtClean="0"/>
                        <a:t> BAAS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PISA,</a:t>
                      </a:r>
                      <a:r>
                        <a:rPr lang="en-US" sz="1800" baseline="0" dirty="0" smtClean="0"/>
                        <a:t> TIMSS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12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Основные отличия экзаменов и мониторингов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7317"/>
              </p:ext>
            </p:extLst>
          </p:nvPr>
        </p:nvGraphicFramePr>
        <p:xfrm>
          <a:off x="107504" y="1221176"/>
          <a:ext cx="8856984" cy="388843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72208"/>
                <a:gridCol w="3744416"/>
                <a:gridCol w="324036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Характеристики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Национальные</a:t>
                      </a:r>
                    </a:p>
                    <a:p>
                      <a:pPr algn="ctr"/>
                      <a:r>
                        <a:rPr lang="ru-RU" sz="1800" dirty="0" smtClean="0"/>
                        <a:t>мониторинги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Экзамены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Цель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Оценка</a:t>
                      </a:r>
                      <a:r>
                        <a:rPr lang="ru-RU" sz="1800" baseline="0" dirty="0" smtClean="0"/>
                        <a:t> работы системы, выработка политики и мониторинг</a:t>
                      </a:r>
                      <a:r>
                        <a:rPr lang="ru-RU" sz="1800" dirty="0" smtClean="0"/>
                        <a:t> тенденций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Сертификация и отбор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Периодичность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 в 2-5 лет по конкретному предмету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Ежегодно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Продолжительность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1-2 дня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 нескольких недель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Участники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Выборка или</a:t>
                      </a:r>
                      <a:r>
                        <a:rPr lang="ru-RU" sz="1800" baseline="0" dirty="0" smtClean="0"/>
                        <a:t> все ученики данного класса или возраста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Все участники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Охват учебного плана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Ограничивается несколькими предметами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Охватывает несколько предметов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0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ЭФФЕКТИВНЫЕ СИСТЕМЫ ОЦЕНКИ</a:t>
            </a: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solidFill>
                  <a:srgbClr val="002060"/>
                </a:solidFill>
              </a:rPr>
              <a:t>Эффективные системы оценки качества образования </a:t>
            </a:r>
            <a:r>
              <a:rPr lang="ru-RU" sz="2800">
                <a:solidFill>
                  <a:srgbClr val="002060"/>
                </a:solidFill>
              </a:rPr>
              <a:t>- </a:t>
            </a:r>
            <a:r>
              <a:rPr lang="ru-RU" sz="2800" i="1">
                <a:solidFill>
                  <a:srgbClr val="002060"/>
                </a:solidFill>
              </a:rPr>
              <a:t>это системы, которые предоставляют информацию </a:t>
            </a:r>
            <a:r>
              <a:rPr lang="ru-RU" sz="2800" b="1" i="1">
                <a:solidFill>
                  <a:srgbClr val="002060"/>
                </a:solidFill>
              </a:rPr>
              <a:t>надлежащего качества</a:t>
            </a:r>
            <a:r>
              <a:rPr lang="ru-RU" sz="2800" i="1">
                <a:solidFill>
                  <a:srgbClr val="002060"/>
                </a:solidFill>
              </a:rPr>
              <a:t> и </a:t>
            </a:r>
            <a:r>
              <a:rPr lang="ru-RU" sz="2800" b="1" i="1">
                <a:solidFill>
                  <a:srgbClr val="002060"/>
                </a:solidFill>
              </a:rPr>
              <a:t>в необходимом количестве </a:t>
            </a:r>
            <a:r>
              <a:rPr lang="ru-RU" sz="2800" i="1">
                <a:solidFill>
                  <a:srgbClr val="002060"/>
                </a:solidFill>
              </a:rPr>
              <a:t>для того, чтобы удовлетворить информационные потребности </a:t>
            </a:r>
            <a:r>
              <a:rPr lang="ru-RU" sz="2800" b="1" i="1">
                <a:solidFill>
                  <a:srgbClr val="002060"/>
                </a:solidFill>
              </a:rPr>
              <a:t>всех заинтересованных групп и тех, кто принимает решения </a:t>
            </a:r>
            <a:r>
              <a:rPr lang="ru-RU" sz="2800" i="1">
                <a:solidFill>
                  <a:srgbClr val="002060"/>
                </a:solidFill>
              </a:rPr>
              <a:t>с целью повышения качества обучения учащихся.</a:t>
            </a:r>
            <a:endParaRPr lang="ru-RU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Основные отличия экзаменов и мониторингов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60143"/>
              </p:ext>
            </p:extLst>
          </p:nvPr>
        </p:nvGraphicFramePr>
        <p:xfrm>
          <a:off x="107504" y="1221176"/>
          <a:ext cx="8856984" cy="388843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72208"/>
                <a:gridCol w="3744416"/>
                <a:gridCol w="324036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Характеристики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Национальные</a:t>
                      </a:r>
                    </a:p>
                    <a:p>
                      <a:pPr algn="ctr"/>
                      <a:r>
                        <a:rPr lang="ru-RU" sz="1800" dirty="0" smtClean="0"/>
                        <a:t>мониторинги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Экзамены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Формат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Обычно тест с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множест</a:t>
                      </a:r>
                      <a:r>
                        <a:rPr lang="ru-RU" sz="1800" baseline="0" dirty="0" smtClean="0"/>
                        <a:t>. выбором и кратким ответом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Обычно эссе и тест с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множест</a:t>
                      </a:r>
                      <a:r>
                        <a:rPr lang="ru-RU" sz="1800" baseline="0" dirty="0" smtClean="0"/>
                        <a:t>. выбором</a:t>
                      </a:r>
                      <a:endParaRPr lang="ru-RU" sz="1800" dirty="0" smtClean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доп.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Обычно да, анкеты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Редко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Влияние на уч. процесс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Незначительное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Сильное (обучение под тест)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Возможные последствия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Низкие ставки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Высокие ставки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Мониторинг тенденций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Да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Нет</a:t>
                      </a:r>
                      <a:endParaRPr lang="ru-RU" sz="1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7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Другие виды мониторингов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1214428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Мониторинги социализации</a:t>
            </a:r>
          </a:p>
          <a:p>
            <a:r>
              <a:rPr lang="ru-RU" sz="2400" dirty="0" smtClean="0"/>
              <a:t>Мониторинги здоровья</a:t>
            </a:r>
          </a:p>
          <a:p>
            <a:r>
              <a:rPr lang="ru-RU" sz="2400" dirty="0" smtClean="0"/>
              <a:t>Мониторинг информационной открытости ОУ</a:t>
            </a:r>
          </a:p>
          <a:p>
            <a:r>
              <a:rPr lang="ru-RU" sz="2400" dirty="0" smtClean="0"/>
              <a:t>Ведомственные - для оценки хода реализации национальных приоритетов (например, КПМО)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Мониторинг уровня воспитанности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Мониторинг горячего питания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Мониторинг по заработной плате учителя и средней в регионе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…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827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Ваши вопросы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t3.gstatic.com/images?q=tbn:ANd9GcQCvmbVrfV6DW16xipvS5uaHAhzjJ_HacEbHMqtwgH_6jBvk2H8Mw&amp;t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20" y="176913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ЦЕЛИ СИСТЕМЫ ОКО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071563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 </a:t>
            </a:r>
            <a:r>
              <a:rPr lang="ru-RU" sz="2400" dirty="0" smtClean="0"/>
              <a:t>1</a:t>
            </a:r>
            <a:r>
              <a:rPr lang="ru-RU" sz="2400" dirty="0"/>
              <a:t>) Определение прогресса в обучении конкретного школьника.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2) Сертификация </a:t>
            </a:r>
            <a:r>
              <a:rPr lang="ru-RU" sz="2400" dirty="0"/>
              <a:t>выпускников (подтверждение завершения обучения).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3) Селекция – отбор </a:t>
            </a:r>
            <a:r>
              <a:rPr lang="ru-RU" sz="2400" dirty="0" smtClean="0">
                <a:latin typeface="+mn-lt"/>
              </a:rPr>
              <a:t>для </a:t>
            </a:r>
            <a:r>
              <a:rPr lang="ru-RU" sz="2400" dirty="0"/>
              <a:t>продолжения обучения или получения рабочего </a:t>
            </a:r>
            <a:r>
              <a:rPr lang="ru-RU" sz="2400" dirty="0" smtClean="0"/>
              <a:t>места.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4) </a:t>
            </a:r>
            <a:r>
              <a:rPr lang="ru-RU" sz="2400" dirty="0"/>
              <a:t>Оценка деятельности образовательных </a:t>
            </a:r>
            <a:r>
              <a:rPr lang="ru-RU" sz="2400" dirty="0" smtClean="0"/>
              <a:t>учреждений.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5</a:t>
            </a:r>
            <a:r>
              <a:rPr lang="ru-RU" sz="2400" dirty="0"/>
              <a:t>) Оценка деятельности образовательных </a:t>
            </a:r>
            <a:r>
              <a:rPr lang="ru-RU" sz="2400" dirty="0" smtClean="0"/>
              <a:t>систем.</a:t>
            </a:r>
            <a:endParaRPr lang="ru-RU" sz="2400" dirty="0"/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6) </a:t>
            </a:r>
            <a:r>
              <a:rPr lang="ru-RU" sz="2400" dirty="0"/>
              <a:t>Оценка деятельности национальной образовательной системы.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</a:p>
          <a:p>
            <a:pPr marL="609600" indent="-609600" algn="just">
              <a:spcBef>
                <a:spcPct val="20000"/>
              </a:spcBef>
            </a:pPr>
            <a:endParaRPr lang="ru-RU" sz="2400" dirty="0"/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51942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ВИДЫ ПРОГРАММ ОЦЕНКИ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43213" y="1023938"/>
            <a:ext cx="3240087" cy="690562"/>
            <a:chOff x="1882" y="346"/>
            <a:chExt cx="2177" cy="545"/>
          </a:xfrm>
        </p:grpSpPr>
        <p:sp>
          <p:nvSpPr>
            <p:cNvPr id="46123" name="AutoShape 7"/>
            <p:cNvSpPr>
              <a:spLocks noChangeArrowheads="1"/>
            </p:cNvSpPr>
            <p:nvPr/>
          </p:nvSpPr>
          <p:spPr bwMode="auto">
            <a:xfrm>
              <a:off x="1882" y="346"/>
              <a:ext cx="2177" cy="54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4" name="Rectangle 8"/>
            <p:cNvSpPr>
              <a:spLocks noChangeArrowheads="1"/>
            </p:cNvSpPr>
            <p:nvPr/>
          </p:nvSpPr>
          <p:spPr bwMode="auto">
            <a:xfrm>
              <a:off x="2018" y="373"/>
              <a:ext cx="1905" cy="44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b="1" dirty="0">
                  <a:solidFill>
                    <a:srgbClr val="000000"/>
                  </a:solidFill>
                  <a:latin typeface="Comic Sans MS" pitchFamily="66" charset="0"/>
                </a:rPr>
                <a:t>Виды программ </a:t>
              </a:r>
              <a:r>
                <a:rPr lang="ru-RU" b="1" dirty="0" smtClean="0">
                  <a:solidFill>
                    <a:srgbClr val="000000"/>
                  </a:solidFill>
                  <a:latin typeface="Comic Sans MS" pitchFamily="66" charset="0"/>
                </a:rPr>
                <a:t>оценки</a:t>
              </a:r>
              <a:endParaRPr lang="ru-RU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6084" name="Oval 11"/>
          <p:cNvSpPr>
            <a:spLocks noChangeArrowheads="1"/>
          </p:cNvSpPr>
          <p:nvPr/>
        </p:nvSpPr>
        <p:spPr bwMode="auto">
          <a:xfrm>
            <a:off x="1187450" y="181610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12"/>
          <p:cNvSpPr>
            <a:spLocks noChangeArrowheads="1"/>
          </p:cNvSpPr>
          <p:nvPr/>
        </p:nvSpPr>
        <p:spPr bwMode="auto">
          <a:xfrm>
            <a:off x="4143375" y="2068513"/>
            <a:ext cx="28733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13"/>
          <p:cNvSpPr>
            <a:spLocks noChangeArrowheads="1"/>
          </p:cNvSpPr>
          <p:nvPr/>
        </p:nvSpPr>
        <p:spPr bwMode="auto">
          <a:xfrm>
            <a:off x="7285038" y="1782763"/>
            <a:ext cx="287337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Line 14"/>
          <p:cNvSpPr>
            <a:spLocks noChangeShapeType="1"/>
          </p:cNvSpPr>
          <p:nvPr/>
        </p:nvSpPr>
        <p:spPr bwMode="auto">
          <a:xfrm flipH="1">
            <a:off x="1692275" y="1436688"/>
            <a:ext cx="792163" cy="325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17"/>
          <p:cNvSpPr>
            <a:spLocks noChangeShapeType="1"/>
          </p:cNvSpPr>
          <p:nvPr/>
        </p:nvSpPr>
        <p:spPr bwMode="auto">
          <a:xfrm>
            <a:off x="6443663" y="1436688"/>
            <a:ext cx="719137" cy="271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18"/>
          <p:cNvSpPr>
            <a:spLocks noChangeShapeType="1"/>
          </p:cNvSpPr>
          <p:nvPr/>
        </p:nvSpPr>
        <p:spPr bwMode="auto">
          <a:xfrm flipH="1">
            <a:off x="4286250" y="1692275"/>
            <a:ext cx="71438" cy="3079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Rectangle 19"/>
          <p:cNvSpPr>
            <a:spLocks noChangeArrowheads="1"/>
          </p:cNvSpPr>
          <p:nvPr/>
        </p:nvSpPr>
        <p:spPr bwMode="auto">
          <a:xfrm>
            <a:off x="3132138" y="2239963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Comic Sans MS" pitchFamily="66" charset="0"/>
              </a:rPr>
              <a:t>Национальные</a:t>
            </a:r>
            <a:endParaRPr lang="ru-RU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Comic Sans MS" pitchFamily="66" charset="0"/>
              </a:rPr>
              <a:t>экзамены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179388" y="2139950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Оценка на уровне класса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46092" name="Rectangle 21"/>
          <p:cNvSpPr>
            <a:spLocks noChangeArrowheads="1"/>
          </p:cNvSpPr>
          <p:nvPr/>
        </p:nvSpPr>
        <p:spPr bwMode="auto">
          <a:xfrm>
            <a:off x="6157913" y="2239963"/>
            <a:ext cx="266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Крупномасштабные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46093" name="Oval 23"/>
          <p:cNvSpPr>
            <a:spLocks noChangeArrowheads="1"/>
          </p:cNvSpPr>
          <p:nvPr/>
        </p:nvSpPr>
        <p:spPr bwMode="auto">
          <a:xfrm>
            <a:off x="6229350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Oval 24"/>
          <p:cNvSpPr>
            <a:spLocks noChangeArrowheads="1"/>
          </p:cNvSpPr>
          <p:nvPr/>
        </p:nvSpPr>
        <p:spPr bwMode="auto">
          <a:xfrm>
            <a:off x="442912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25"/>
          <p:cNvSpPr>
            <a:spLocks noChangeArrowheads="1"/>
          </p:cNvSpPr>
          <p:nvPr/>
        </p:nvSpPr>
        <p:spPr bwMode="auto">
          <a:xfrm>
            <a:off x="2916238" y="3427413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Oval 26"/>
          <p:cNvSpPr>
            <a:spLocks noChangeArrowheads="1"/>
          </p:cNvSpPr>
          <p:nvPr/>
        </p:nvSpPr>
        <p:spPr bwMode="auto">
          <a:xfrm>
            <a:off x="17938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Oval 27"/>
          <p:cNvSpPr>
            <a:spLocks noChangeArrowheads="1"/>
          </p:cNvSpPr>
          <p:nvPr/>
        </p:nvSpPr>
        <p:spPr bwMode="auto">
          <a:xfrm>
            <a:off x="802957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Oval 28"/>
          <p:cNvSpPr>
            <a:spLocks noChangeArrowheads="1"/>
          </p:cNvSpPr>
          <p:nvPr/>
        </p:nvSpPr>
        <p:spPr bwMode="auto">
          <a:xfrm>
            <a:off x="684213" y="3327400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Oval 29"/>
          <p:cNvSpPr>
            <a:spLocks noChangeArrowheads="1"/>
          </p:cNvSpPr>
          <p:nvPr/>
        </p:nvSpPr>
        <p:spPr bwMode="auto">
          <a:xfrm>
            <a:off x="162083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Oval 30"/>
          <p:cNvSpPr>
            <a:spLocks noChangeArrowheads="1"/>
          </p:cNvSpPr>
          <p:nvPr/>
        </p:nvSpPr>
        <p:spPr bwMode="auto">
          <a:xfrm>
            <a:off x="1116013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Oval 31"/>
          <p:cNvSpPr>
            <a:spLocks noChangeArrowheads="1"/>
          </p:cNvSpPr>
          <p:nvPr/>
        </p:nvSpPr>
        <p:spPr bwMode="auto">
          <a:xfrm>
            <a:off x="1260475" y="3382963"/>
            <a:ext cx="71438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Oval 32"/>
          <p:cNvSpPr>
            <a:spLocks noChangeArrowheads="1"/>
          </p:cNvSpPr>
          <p:nvPr/>
        </p:nvSpPr>
        <p:spPr bwMode="auto">
          <a:xfrm>
            <a:off x="1404938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292725" y="3705225"/>
            <a:ext cx="20161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Национальные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мониторинги</a:t>
            </a:r>
            <a:endParaRPr lang="ru-RU" sz="1600" b="1" dirty="0">
              <a:solidFill>
                <a:srgbClr val="00B050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3490913" y="3706813"/>
            <a:ext cx="19446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Вступительные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5" name="Line 37"/>
          <p:cNvSpPr>
            <a:spLocks noChangeShapeType="1"/>
          </p:cNvSpPr>
          <p:nvPr/>
        </p:nvSpPr>
        <p:spPr bwMode="auto">
          <a:xfrm>
            <a:off x="7883525" y="2887663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6" name="Line 38"/>
          <p:cNvSpPr>
            <a:spLocks noChangeShapeType="1"/>
          </p:cNvSpPr>
          <p:nvPr/>
        </p:nvSpPr>
        <p:spPr bwMode="auto">
          <a:xfrm flipH="1">
            <a:off x="6443663" y="2941638"/>
            <a:ext cx="288925" cy="377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2051050" y="3706813"/>
            <a:ext cx="158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Выпускные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8" name="Line 41"/>
          <p:cNvSpPr>
            <a:spLocks noChangeShapeType="1"/>
          </p:cNvSpPr>
          <p:nvPr/>
        </p:nvSpPr>
        <p:spPr bwMode="auto">
          <a:xfrm flipH="1">
            <a:off x="3203575" y="2833688"/>
            <a:ext cx="431800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9" name="Line 42"/>
          <p:cNvSpPr>
            <a:spLocks noChangeShapeType="1"/>
          </p:cNvSpPr>
          <p:nvPr/>
        </p:nvSpPr>
        <p:spPr bwMode="auto">
          <a:xfrm>
            <a:off x="4500563" y="2833688"/>
            <a:ext cx="71437" cy="552450"/>
          </a:xfrm>
          <a:prstGeom prst="line">
            <a:avLst/>
          </a:prstGeom>
          <a:noFill/>
          <a:ln w="63500">
            <a:solidFill>
              <a:srgbClr val="FFC000"/>
            </a:solidFill>
            <a:prstDash val="sysDash"/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107950" y="4408488"/>
            <a:ext cx="1944688" cy="701675"/>
            <a:chOff x="68" y="3611"/>
            <a:chExt cx="1225" cy="590"/>
          </a:xfrm>
        </p:grpSpPr>
        <p:sp>
          <p:nvSpPr>
            <p:cNvPr id="46121" name="Rectangle 5"/>
            <p:cNvSpPr>
              <a:spLocks noChangeArrowheads="1"/>
            </p:cNvSpPr>
            <p:nvPr/>
          </p:nvSpPr>
          <p:spPr bwMode="auto">
            <a:xfrm>
              <a:off x="68" y="3929"/>
              <a:ext cx="1225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200" dirty="0">
                  <a:solidFill>
                    <a:srgbClr val="000000"/>
                  </a:solidFill>
                  <a:latin typeface="Comic Sans MS" pitchFamily="66" charset="0"/>
                </a:rPr>
                <a:t>Формирующее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200" dirty="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6122" name="AutoShape 43"/>
            <p:cNvSpPr>
              <a:spLocks/>
            </p:cNvSpPr>
            <p:nvPr/>
          </p:nvSpPr>
          <p:spPr bwMode="auto">
            <a:xfrm rot="-5400000">
              <a:off x="533" y="3169"/>
              <a:ext cx="227" cy="1111"/>
            </a:xfrm>
            <a:prstGeom prst="leftBrace">
              <a:avLst>
                <a:gd name="adj1" fmla="val 40786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11" name="Line 45"/>
          <p:cNvSpPr>
            <a:spLocks noChangeShapeType="1"/>
          </p:cNvSpPr>
          <p:nvPr/>
        </p:nvSpPr>
        <p:spPr bwMode="auto">
          <a:xfrm flipH="1">
            <a:off x="1762125" y="2679700"/>
            <a:ext cx="1588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2" name="Line 46"/>
          <p:cNvSpPr>
            <a:spLocks noChangeShapeType="1"/>
          </p:cNvSpPr>
          <p:nvPr/>
        </p:nvSpPr>
        <p:spPr bwMode="auto">
          <a:xfrm flipH="1">
            <a:off x="323850" y="2733675"/>
            <a:ext cx="28733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3" name="Line 47"/>
          <p:cNvSpPr>
            <a:spLocks noChangeShapeType="1"/>
          </p:cNvSpPr>
          <p:nvPr/>
        </p:nvSpPr>
        <p:spPr bwMode="auto">
          <a:xfrm flipH="1">
            <a:off x="827088" y="2733675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051050" y="4408488"/>
            <a:ext cx="7021513" cy="701675"/>
            <a:chOff x="1292" y="3612"/>
            <a:chExt cx="4423" cy="589"/>
          </a:xfrm>
        </p:grpSpPr>
        <p:sp>
          <p:nvSpPr>
            <p:cNvPr id="46119" name="AutoShape 44"/>
            <p:cNvSpPr>
              <a:spLocks/>
            </p:cNvSpPr>
            <p:nvPr/>
          </p:nvSpPr>
          <p:spPr bwMode="auto">
            <a:xfrm rot="-5400000">
              <a:off x="3435" y="1583"/>
              <a:ext cx="227" cy="4286"/>
            </a:xfrm>
            <a:prstGeom prst="leftBrace">
              <a:avLst>
                <a:gd name="adj1" fmla="val 157342"/>
                <a:gd name="adj2" fmla="val 50000"/>
              </a:avLst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0" name="Rectangle 48"/>
            <p:cNvSpPr>
              <a:spLocks noChangeArrowheads="1"/>
            </p:cNvSpPr>
            <p:nvPr/>
          </p:nvSpPr>
          <p:spPr bwMode="auto">
            <a:xfrm>
              <a:off x="1292" y="3929"/>
              <a:ext cx="4423" cy="2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 dirty="0">
                  <a:solidFill>
                    <a:srgbClr val="000000"/>
                  </a:solidFill>
                  <a:latin typeface="Comic Sans MS" pitchFamily="66" charset="0"/>
                </a:rPr>
                <a:t>Суммирующее (</a:t>
              </a:r>
              <a:r>
                <a:rPr lang="ru-RU" sz="1400" dirty="0" smtClean="0">
                  <a:solidFill>
                    <a:srgbClr val="000000"/>
                  </a:solidFill>
                  <a:latin typeface="Comic Sans MS" pitchFamily="66" charset="0"/>
                </a:rPr>
                <a:t>итоговое) оценивание</a:t>
              </a:r>
              <a:endParaRPr lang="ru-RU" sz="1400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6115" name="Text Box 49"/>
          <p:cNvSpPr txBox="1">
            <a:spLocks noChangeArrowheads="1"/>
          </p:cNvSpPr>
          <p:nvPr/>
        </p:nvSpPr>
        <p:spPr bwMode="auto">
          <a:xfrm rot="10800000">
            <a:off x="69850" y="3579813"/>
            <a:ext cx="4000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вопросы</a:t>
            </a:r>
          </a:p>
        </p:txBody>
      </p:sp>
      <p:sp>
        <p:nvSpPr>
          <p:cNvPr id="46116" name="Text Box 50"/>
          <p:cNvSpPr txBox="1">
            <a:spLocks noChangeArrowheads="1"/>
          </p:cNvSpPr>
          <p:nvPr/>
        </p:nvSpPr>
        <p:spPr bwMode="auto">
          <a:xfrm rot="10800000">
            <a:off x="573088" y="3651250"/>
            <a:ext cx="4000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тесты</a:t>
            </a:r>
          </a:p>
        </p:txBody>
      </p:sp>
      <p:sp>
        <p:nvSpPr>
          <p:cNvPr id="46117" name="Text Box 51"/>
          <p:cNvSpPr txBox="1">
            <a:spLocks noChangeArrowheads="1"/>
          </p:cNvSpPr>
          <p:nvPr/>
        </p:nvSpPr>
        <p:spPr bwMode="auto">
          <a:xfrm rot="10800000">
            <a:off x="1509713" y="3363913"/>
            <a:ext cx="4000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наблюдения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7056438" y="3706813"/>
            <a:ext cx="2195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Международные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сравнительные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75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-20538"/>
            <a:ext cx="8964488" cy="1080120"/>
          </a:xfrm>
        </p:spPr>
        <p:txBody>
          <a:bodyPr/>
          <a:lstStyle/>
          <a:p>
            <a:pPr lvl="0" algn="l"/>
            <a:r>
              <a:rPr lang="ru-RU" sz="3600" dirty="0" smtClean="0">
                <a:solidFill>
                  <a:schemeClr val="bg1"/>
                </a:solidFill>
              </a:rPr>
              <a:t>НАЦИОНАЛЬНЫЕ ЭКЗАМЕНЫ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t3.gstatic.com/images?q=tbn:ANd9GcRLHZOHZY-f8juDKc1c8irtyvVYU7dhPwaQeswrqtlPXT7VhnJc&amp;t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87155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oogle.com/images?q=tbn:ANd9GcT4r78pczdeNYF_IGHce9OBGwU1XgG7OCuTYWzkcIBY4Ixq4kI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604" y="2643758"/>
            <a:ext cx="221109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static.edvantage.com.sg/site/servlet/linkableblob/edvantage/1060222/topImage/Nerves_cheating_fears_mark_buildup_to_national_exams-topImag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75769"/>
            <a:ext cx="3048273" cy="19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thejakartaglobe.com/media/images/medium2/2012052420173499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345" y="3207190"/>
            <a:ext cx="2005846" cy="132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fme.gov.ng/images/stories/inspection_neco_exam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88080"/>
            <a:ext cx="2254173" cy="151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3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ГОСУДАРСТВЕННЫЕ ЭКЗАМЕНЫ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1276350"/>
            <a:ext cx="8642350" cy="485775"/>
          </a:xfrm>
          <a:prstGeom prst="rect">
            <a:avLst/>
          </a:prstGeom>
        </p:spPr>
        <p:txBody>
          <a:bodyPr/>
          <a:lstStyle/>
          <a:p>
            <a:pPr marL="533400" indent="-533400" algn="just" eaLnBrk="0" hangingPunct="0">
              <a:spcBef>
                <a:spcPct val="20000"/>
              </a:spcBef>
              <a:defRPr/>
            </a:pPr>
            <a:r>
              <a:rPr lang="ru-RU" sz="2700" kern="0" dirty="0">
                <a:latin typeface="+mn-lt"/>
                <a:cs typeface="+mn-cs"/>
              </a:rPr>
              <a:t>Выпускной экзамен</a:t>
            </a:r>
          </a:p>
        </p:txBody>
      </p:sp>
      <p:sp>
        <p:nvSpPr>
          <p:cNvPr id="52228" name="Text Box 9"/>
          <p:cNvSpPr txBox="1">
            <a:spLocks noChangeArrowheads="1"/>
          </p:cNvSpPr>
          <p:nvPr/>
        </p:nvSpPr>
        <p:spPr bwMode="auto">
          <a:xfrm>
            <a:off x="107950" y="3306763"/>
            <a:ext cx="88931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/>
              <a:t>Цель: Селекция/отбор для продолжения образования </a:t>
            </a:r>
            <a:r>
              <a:rPr lang="ru-RU" sz="2400"/>
              <a:t>(например, при поступлении в Вуз) </a:t>
            </a:r>
          </a:p>
          <a:p>
            <a:pPr algn="just"/>
            <a:r>
              <a:rPr lang="ru-RU" sz="2400"/>
              <a:t>Кто из учащихся может продолжать обучение на следующей ступени образования?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79388" y="1663700"/>
            <a:ext cx="8893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Цель: Сертификация учащихся</a:t>
            </a:r>
          </a:p>
          <a:p>
            <a:pPr algn="just"/>
            <a:r>
              <a:rPr lang="ru-RU" sz="2400" dirty="0"/>
              <a:t>Как осв</a:t>
            </a:r>
            <a:r>
              <a:rPr lang="ru-RU" sz="2400" dirty="0">
                <a:latin typeface="+mn-lt"/>
              </a:rPr>
              <a:t>оил</a:t>
            </a:r>
            <a:r>
              <a:rPr lang="ru-RU" sz="2400" dirty="0"/>
              <a:t> государственный образовательный стандарт /образовательную программу конкретный учащийся</a:t>
            </a:r>
            <a:r>
              <a:rPr lang="en-US" sz="2400" dirty="0"/>
              <a:t>? </a:t>
            </a:r>
            <a:endParaRPr lang="ru-RU" sz="2400" i="1" dirty="0"/>
          </a:p>
          <a:p>
            <a:pPr algn="just"/>
            <a:endParaRPr lang="ru-RU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388" y="2878138"/>
            <a:ext cx="8642350" cy="485775"/>
          </a:xfrm>
          <a:prstGeom prst="rect">
            <a:avLst/>
          </a:prstGeom>
        </p:spPr>
        <p:txBody>
          <a:bodyPr/>
          <a:lstStyle/>
          <a:p>
            <a:pPr marL="533400" indent="-533400" algn="just" eaLnBrk="0" hangingPunct="0">
              <a:spcBef>
                <a:spcPct val="20000"/>
              </a:spcBef>
              <a:defRPr/>
            </a:pPr>
            <a:r>
              <a:rPr lang="ru-RU" sz="2700" kern="0" dirty="0">
                <a:latin typeface="+mn-lt"/>
                <a:cs typeface="+mn-cs"/>
              </a:rPr>
              <a:t>Вступительный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61907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Сингапур. Национальные экзамены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36504" y="1347614"/>
          <a:ext cx="4499992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92"/>
              </a:tblGrid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Национальные экзамены</a:t>
                      </a:r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 повышенного уровня на получение сертификата о</a:t>
                      </a:r>
                      <a:r>
                        <a:rPr lang="ru-RU" sz="1600" baseline="0" dirty="0" smtClean="0"/>
                        <a:t> среднем образовании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(12-й класс)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28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</a:t>
                      </a:r>
                      <a:endParaRPr lang="ru-RU" sz="16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 обычного уровня на получение сертификата о</a:t>
                      </a:r>
                      <a:r>
                        <a:rPr lang="ru-RU" sz="1600" baseline="0" dirty="0" smtClean="0"/>
                        <a:t> среднем образовании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(10-й класс)</a:t>
                      </a:r>
                      <a:endParaRPr lang="ru-RU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225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 по окончании начальной школы</a:t>
                      </a:r>
                    </a:p>
                    <a:p>
                      <a:pPr algn="ctr"/>
                      <a:r>
                        <a:rPr lang="ru-RU" sz="1600" dirty="0" smtClean="0"/>
                        <a:t>(6-й класс)</a:t>
                      </a:r>
                      <a:endParaRPr lang="ru-RU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442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200355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Школьное образование в Сингапуре</a:t>
            </a:r>
            <a:endParaRPr lang="ru-RU" dirty="0" smtClean="0"/>
          </a:p>
          <a:p>
            <a:r>
              <a:rPr lang="ru-RU" dirty="0" smtClean="0"/>
              <a:t>500 000 учащихся</a:t>
            </a:r>
          </a:p>
          <a:p>
            <a:r>
              <a:rPr lang="ru-RU" dirty="0" smtClean="0"/>
              <a:t>30 000 учителей</a:t>
            </a:r>
          </a:p>
          <a:p>
            <a:r>
              <a:rPr lang="ru-RU" dirty="0" smtClean="0"/>
              <a:t>900 директоров и заместителей школ</a:t>
            </a:r>
          </a:p>
          <a:p>
            <a:r>
              <a:rPr lang="ru-RU" dirty="0" smtClean="0"/>
              <a:t>Школы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173 </a:t>
            </a:r>
            <a:r>
              <a:rPr lang="ru-RU" dirty="0" smtClean="0"/>
              <a:t>начальные школы </a:t>
            </a:r>
            <a:r>
              <a:rPr lang="en-US" dirty="0" smtClean="0"/>
              <a:t>(1 –</a:t>
            </a:r>
            <a:r>
              <a:rPr lang="ru-RU" dirty="0" smtClean="0"/>
              <a:t> </a:t>
            </a:r>
            <a:r>
              <a:rPr lang="en-US" dirty="0" smtClean="0"/>
              <a:t>6</a:t>
            </a:r>
            <a:r>
              <a:rPr lang="ru-RU" dirty="0" smtClean="0"/>
              <a:t> классы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155 </a:t>
            </a:r>
            <a:r>
              <a:rPr lang="ru-RU" dirty="0" smtClean="0"/>
              <a:t>средних школ </a:t>
            </a:r>
            <a:r>
              <a:rPr lang="en-US" dirty="0" smtClean="0"/>
              <a:t>(1–</a:t>
            </a:r>
            <a:r>
              <a:rPr lang="ru-RU" dirty="0" smtClean="0"/>
              <a:t> </a:t>
            </a:r>
            <a:r>
              <a:rPr lang="en-US" dirty="0" smtClean="0"/>
              <a:t>4</a:t>
            </a:r>
            <a:r>
              <a:rPr lang="ru-RU" dirty="0" smtClean="0"/>
              <a:t> классы</a:t>
            </a:r>
            <a:r>
              <a:rPr lang="en-US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13 </a:t>
            </a:r>
            <a:r>
              <a:rPr lang="ru-RU" dirty="0" smtClean="0"/>
              <a:t>Начальных колледжей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15 </a:t>
            </a:r>
            <a:r>
              <a:rPr lang="ru-RU" dirty="0" smtClean="0"/>
              <a:t>Школ смешанного уровня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12" name="Picture 7" descr="http://im8-tub-ru.yandex.net/i?id=606960657-05-7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846653"/>
            <a:ext cx="1080120" cy="1080120"/>
          </a:xfrm>
          <a:prstGeom prst="rect">
            <a:avLst/>
          </a:prstGeom>
          <a:noFill/>
        </p:spPr>
      </p:pic>
      <p:pic>
        <p:nvPicPr>
          <p:cNvPr id="13" name="Picture 9" descr="http://upload.wikimedia.org/wikipedia/commons/thumb/4/43/Esplanade_Singapore_01.jpg/230px-Esplanade_Singapore_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4062677"/>
            <a:ext cx="1152128" cy="866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62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1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Сингапур. Изменение подходов к использованию результатов экзаменов.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496" y="987574"/>
          <a:ext cx="9036496" cy="417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482"/>
                <a:gridCol w="533301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 …</a:t>
                      </a:r>
                      <a:endParaRPr lang="ru-RU" dirty="0"/>
                    </a:p>
                  </a:txBody>
                  <a:tcPr/>
                </a:tc>
              </a:tr>
              <a:tr h="6932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Ограниченное использование результатов национальных экзаменов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Многовариантные</a:t>
                      </a:r>
                      <a:r>
                        <a:rPr lang="ru-RU" sz="1400" baseline="0" dirty="0" smtClean="0"/>
                        <a:t> способы оценки школьников.  Несмотря на то, что результаты национальных экзаменов остаются важными, всё больше используются и другие инструменты.</a:t>
                      </a:r>
                      <a:endParaRPr lang="ru-RU" sz="1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Пример: </a:t>
                      </a:r>
                      <a:r>
                        <a:rPr lang="en-US" sz="1400" b="0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Direct School Admission - Secondary (DSA-Sec)</a:t>
                      </a:r>
                      <a:r>
                        <a:rPr lang="ru-RU" sz="1400" b="0" i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– испытание для поступления в среднюю школу (учитывает разные достижения и таланты учащихся).</a:t>
                      </a:r>
                      <a:endParaRPr lang="en-US" sz="1400" b="0" i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32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результатов экзаменов для распределения учащихся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экзаменов используются для поддержки обучения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Пример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Специализированные школы.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69328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 имеет тенденцию «подражать» национальным экзаменам.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 более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целостная и всесторонняя. Пример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Целостная оценка</a:t>
                      </a:r>
                      <a:r>
                        <a:rPr lang="en-US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HAPpe</a:t>
                      </a:r>
                      <a:r>
                        <a:rPr lang="en-US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328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Школы оцениваются в основном по результатам экзаменов.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Школы оцениваются на основании широкого</a:t>
                      </a:r>
                      <a:r>
                        <a:rPr lang="ru-RU" sz="1600" baseline="0" dirty="0" smtClean="0"/>
                        <a:t> списка критериев.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Пример</a:t>
                      </a:r>
                      <a:r>
                        <a:rPr lang="ru-RU" sz="1600" baseline="0" dirty="0" smtClean="0">
                          <a:solidFill>
                            <a:srgbClr val="00B050"/>
                          </a:solidFill>
                        </a:rPr>
                        <a:t>: Модель совершенной школы.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99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6087</TotalTime>
  <Words>1606</Words>
  <Application>Microsoft Office PowerPoint</Application>
  <PresentationFormat>Экран (16:9)</PresentationFormat>
  <Paragraphs>293</Paragraphs>
  <Slides>32</Slides>
  <Notes>32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Экзамены и мониторинги качества образования: роль и место в системе оценки качества образования</vt:lpstr>
      <vt:lpstr>ВОПРОСЫ ДЛЯ ОБСУЖДЕНИЯ</vt:lpstr>
      <vt:lpstr>ЭФФЕКТИВНЫЕ СИСТЕМЫ ОЦЕНКИ</vt:lpstr>
      <vt:lpstr>ЦЕЛИ СИСТЕМЫ ОКО</vt:lpstr>
      <vt:lpstr>ВИДЫ ПРОГРАММ ОЦЕНКИ</vt:lpstr>
      <vt:lpstr>НАЦИОНАЛЬНЫЕ ЭКЗАМЕНЫ</vt:lpstr>
      <vt:lpstr>ГОСУДАРСТВЕННЫЕ ЭКЗАМЕНЫ</vt:lpstr>
      <vt:lpstr>Сингапур. Национальные экзамены</vt:lpstr>
      <vt:lpstr>Сингапур. Изменение подходов к использованию результатов экзаменов.</vt:lpstr>
      <vt:lpstr>Сингапур. Роль национальных экзаменов</vt:lpstr>
      <vt:lpstr>МОНИТОРИНГИ КАЧЕСТВА ОБРАЗОВАНИЯ</vt:lpstr>
      <vt:lpstr>Определение. Мониторинг учебных достижений</vt:lpstr>
      <vt:lpstr>Виды мониторингов учебных достижений</vt:lpstr>
      <vt:lpstr>Цели и ключевые вопросы</vt:lpstr>
      <vt:lpstr>Характеристика.</vt:lpstr>
      <vt:lpstr>Характеристика.</vt:lpstr>
      <vt:lpstr>Для чего проводится?</vt:lpstr>
      <vt:lpstr>ПРИМЕР: NAEP (США) – национальная оценка прогресса образования</vt:lpstr>
      <vt:lpstr>ПРИМЕР: NAPLAN (Австралия)</vt:lpstr>
      <vt:lpstr>ПРИМЕР: Национальная программа оценки качества образования SIMCE</vt:lpstr>
      <vt:lpstr>Пользователи результатов</vt:lpstr>
      <vt:lpstr>Международные сравнительные исследования качества образования</vt:lpstr>
      <vt:lpstr>ЗАЧЕМ УЧАСТВОВАТЬ В МСИ?</vt:lpstr>
      <vt:lpstr>ЧТО ДАЁТ РОССИИ УЧАСТИЕ В МСИ?</vt:lpstr>
      <vt:lpstr>ЧТО ДАЁТ РОССИИ УЧАСТИЕ В МСИ?</vt:lpstr>
      <vt:lpstr>ПОВЫШЕНИЕ ЭФФЕКТИВНОСТИ ИСПОЛЬЗОВАНИЯ РЕЗУЛЬТАТОВ В МСИ В РОССИИ</vt:lpstr>
      <vt:lpstr>Что может дать нашим странам и регионам участие в  совместном исследовании качества образования?</vt:lpstr>
      <vt:lpstr>Опыт Белоруссии, Казахстана, Кыргызстана, России,  Таджикистана</vt:lpstr>
      <vt:lpstr>Основные отличия экзаменов и мониторингов</vt:lpstr>
      <vt:lpstr>Основные отличия экзаменов и мониторингов</vt:lpstr>
      <vt:lpstr>Другие виды мониторингов</vt:lpstr>
      <vt:lpstr>Ваши вопросы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213</cp:revision>
  <dcterms:created xsi:type="dcterms:W3CDTF">2011-08-25T06:09:31Z</dcterms:created>
  <dcterms:modified xsi:type="dcterms:W3CDTF">2013-05-12T10:44:41Z</dcterms:modified>
</cp:coreProperties>
</file>