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376" r:id="rId3"/>
    <p:sldId id="392" r:id="rId4"/>
    <p:sldId id="393" r:id="rId5"/>
    <p:sldId id="377" r:id="rId6"/>
    <p:sldId id="394" r:id="rId7"/>
    <p:sldId id="378" r:id="rId8"/>
    <p:sldId id="385" r:id="rId9"/>
    <p:sldId id="395" r:id="rId10"/>
    <p:sldId id="384" r:id="rId11"/>
    <p:sldId id="396" r:id="rId12"/>
    <p:sldId id="383" r:id="rId13"/>
    <p:sldId id="379" r:id="rId14"/>
    <p:sldId id="389" r:id="rId15"/>
    <p:sldId id="399" r:id="rId16"/>
    <p:sldId id="400" r:id="rId17"/>
    <p:sldId id="341" r:id="rId1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72" y="-2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01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hyperlink" Target="https://twitter.com/intent/user?screen_name=mhs548" TargetMode="External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hyperlink" Target="http://www.ria.ru/ratings/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://www.hse.ru/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563638"/>
            <a:ext cx="8100392" cy="1872208"/>
          </a:xfrm>
        </p:spPr>
        <p:txBody>
          <a:bodyPr/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Подходы к организации системы внутришкольной оценки в Армении.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923928" y="3476379"/>
            <a:ext cx="502577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en-US" sz="1600" b="1" dirty="0" err="1" smtClean="0">
                <a:solidFill>
                  <a:schemeClr val="bg1"/>
                </a:solidFill>
              </a:rPr>
              <a:t>Парсамян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Вардан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Размикович</a:t>
            </a:r>
            <a:endParaRPr lang="ru-RU" sz="1600" b="1" dirty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az-Cyrl-AZ" sz="1600" dirty="0" smtClean="0">
                <a:solidFill>
                  <a:schemeClr val="bg1"/>
                </a:solidFill>
              </a:rPr>
              <a:t>Г</a:t>
            </a:r>
            <a:r>
              <a:rPr lang="en-US" sz="1600" dirty="0" err="1" smtClean="0">
                <a:solidFill>
                  <a:schemeClr val="bg1"/>
                </a:solidFill>
              </a:rPr>
              <a:t>лавный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специалист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отдела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smtClean="0">
                <a:solidFill>
                  <a:schemeClr val="bg1"/>
                </a:solidFill>
              </a:rPr>
              <a:t>тестологии </a:t>
            </a:r>
            <a:r>
              <a:rPr lang="en-US" sz="1600" dirty="0" smtClean="0">
                <a:solidFill>
                  <a:schemeClr val="bg1"/>
                </a:solidFill>
              </a:rPr>
              <a:t>ЦОТ </a:t>
            </a:r>
            <a:r>
              <a:rPr lang="en-US" sz="1600" dirty="0" err="1" smtClean="0">
                <a:solidFill>
                  <a:schemeClr val="bg1"/>
                </a:solidFill>
              </a:rPr>
              <a:t>Армении</a:t>
            </a:r>
            <a:endParaRPr 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-108520" y="-20538"/>
            <a:ext cx="7812392" cy="115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Семинар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i="1" dirty="0">
                <a:solidFill>
                  <a:schemeClr val="bg1"/>
                </a:solidFill>
              </a:rPr>
              <a:t>Актуальные вопросы </a:t>
            </a:r>
            <a:r>
              <a:rPr lang="ru-RU" sz="1600" b="1" i="1" dirty="0" smtClean="0">
                <a:solidFill>
                  <a:schemeClr val="bg1"/>
                </a:solidFill>
              </a:rPr>
              <a:t>организации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 dirty="0" err="1" smtClean="0">
                <a:solidFill>
                  <a:schemeClr val="bg1"/>
                </a:solidFill>
              </a:rPr>
              <a:t>внутришкольной</a:t>
            </a:r>
            <a:r>
              <a:rPr lang="ru-RU" sz="1600" b="1" i="1" dirty="0" smtClean="0">
                <a:solidFill>
                  <a:schemeClr val="bg1"/>
                </a:solidFill>
              </a:rPr>
              <a:t> </a:t>
            </a:r>
            <a:r>
              <a:rPr lang="ru-RU" sz="1600" b="1" i="1" dirty="0">
                <a:solidFill>
                  <a:schemeClr val="bg1"/>
                </a:solidFill>
              </a:rPr>
              <a:t>системы оценки качества образования</a:t>
            </a:r>
            <a:r>
              <a:rPr lang="ru-RU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28-29 марта 2013 года, г. Москва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512753" y="1252456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СЕССИЯ </a:t>
            </a:r>
            <a:r>
              <a:rPr lang="en-US" sz="2400" b="1" dirty="0" smtClean="0">
                <a:solidFill>
                  <a:srgbClr val="FFFF00"/>
                </a:solidFill>
              </a:rPr>
              <a:t>6</a:t>
            </a:r>
            <a:endParaRPr lang="ru-RU" sz="2400" b="1" dirty="0" smtClean="0">
              <a:solidFill>
                <a:srgbClr val="FFFF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1985" y="4577088"/>
            <a:ext cx="428628" cy="428628"/>
          </a:xfrm>
          <a:prstGeom prst="rect">
            <a:avLst/>
          </a:prstGeom>
          <a:noFill/>
        </p:spPr>
      </p:pic>
      <p:pic>
        <p:nvPicPr>
          <p:cNvPr id="26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04106" y="4600076"/>
            <a:ext cx="959881" cy="405701"/>
          </a:xfrm>
          <a:prstGeom prst="rect">
            <a:avLst/>
          </a:prstGeom>
          <a:noFill/>
        </p:spPr>
      </p:pic>
      <p:pic>
        <p:nvPicPr>
          <p:cNvPr id="27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6439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Прямоугольник 33"/>
          <p:cNvSpPr/>
          <p:nvPr/>
        </p:nvSpPr>
        <p:spPr>
          <a:xfrm>
            <a:off x="3933355" y="4659166"/>
            <a:ext cx="931910" cy="3134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Рисунок 34" descr="Описание: social-240-100.gif">
            <a:hlinkClick r:id="rId11" tgtFrame="&quot;_blank&quot;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33355" y="4620258"/>
            <a:ext cx="936104" cy="37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6" name="Picture 2" descr="profile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566" y="4625715"/>
            <a:ext cx="385761" cy="38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Национальный исследовательский университет «Высшая школа экономики»">
            <a:hlinkClick r:id="rId15" tooltip="На главную страницу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41" y="4631645"/>
            <a:ext cx="396077" cy="36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082" y="4615101"/>
            <a:ext cx="431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816" y="4600076"/>
            <a:ext cx="421104" cy="40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Обучающее оценивание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214313" y="1263650"/>
            <a:ext cx="8715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95536" y="1084258"/>
            <a:ext cx="8534152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Цель обучающего оценивания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just" defTabSz="360000">
              <a:spcBef>
                <a:spcPts val="1200"/>
              </a:spcBef>
            </a:pPr>
            <a:r>
              <a:rPr lang="en-US" sz="2400" dirty="0" smtClean="0">
                <a:latin typeface="+mn-lt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latin typeface="+mn-lt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+mn-lt"/>
                <a:ea typeface="Times New Roman" pitchFamily="18" charset="0"/>
                <a:cs typeface="Times New Roman" pitchFamily="18" charset="0"/>
              </a:rPr>
              <a:t>уточнение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содержания, объема преподаваемого предмета,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just" defTabSz="360000">
              <a:lnSpc>
                <a:spcPct val="150000"/>
              </a:lnSpc>
            </a:pPr>
            <a:r>
              <a:rPr lang="en-US" sz="2400" dirty="0" smtClean="0">
                <a:latin typeface="+mn-lt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latin typeface="+mn-lt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+mn-lt"/>
                <a:ea typeface="Times New Roman" pitchFamily="18" charset="0"/>
                <a:cs typeface="Times New Roman" pitchFamily="18" charset="0"/>
              </a:rPr>
              <a:t>уточнение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эффективных способов преподавания,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just" defTabSz="360000"/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+mn-lt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периодическое выявление картины освоения преподаваемого материала,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just" defTabSz="360000">
              <a:lnSpc>
                <a:spcPct val="150000"/>
              </a:lnSpc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latin typeface="+mn-lt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улучшение процессов обучения,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just" defTabSz="360000">
              <a:lnSpc>
                <a:spcPct val="150000"/>
              </a:lnSpc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latin typeface="+mn-lt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повышение понимания целей обучения для учеников.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5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r>
              <a:rPr lang="ru-RU" sz="3600" b="1" dirty="0">
                <a:solidFill>
                  <a:schemeClr val="bg1"/>
                </a:solidFill>
              </a:rPr>
              <a:t>Сущность обучающего оценивания </a:t>
            </a: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214313" y="1263650"/>
            <a:ext cx="8715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1450980"/>
            <a:ext cx="856895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pPr algn="just">
              <a:buNone/>
            </a:pPr>
            <a:r>
              <a:rPr lang="en-US" sz="2800" b="1" dirty="0" smtClean="0"/>
              <a:t>-</a:t>
            </a:r>
            <a:r>
              <a:rPr lang="ru-RU" sz="2800" b="1" dirty="0" smtClean="0"/>
              <a:t> </a:t>
            </a:r>
            <a:r>
              <a:rPr lang="ru-RU" sz="4000" dirty="0" smtClean="0"/>
              <a:t>стимулировании</a:t>
            </a:r>
            <a:r>
              <a:rPr lang="en-US" sz="4000" dirty="0"/>
              <a:t>е</a:t>
            </a:r>
            <a:r>
              <a:rPr lang="ru-RU" sz="4000" dirty="0"/>
              <a:t> учебы всеми возможными </a:t>
            </a:r>
            <a:r>
              <a:rPr lang="ru-RU" sz="4000" dirty="0" smtClean="0"/>
              <a:t>способами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4454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bg1"/>
                </a:solidFill>
              </a:rPr>
              <a:t>Формативное оценивание</a:t>
            </a: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214313" y="1263650"/>
            <a:ext cx="8715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1694587"/>
            <a:ext cx="8643968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/>
              <a:t>Формативное (формирующее) оценивание- это часть обучающего оценивания, направленное на выявление и устранение упущений и ошибок, совершенных учениками в процессе обучения и освоения материала.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125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712646" cy="828675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Р</a:t>
            </a:r>
            <a:r>
              <a:rPr lang="ru-RU" sz="3200" b="1" dirty="0">
                <a:solidFill>
                  <a:schemeClr val="bg1"/>
                </a:solidFill>
              </a:rPr>
              <a:t>азновидности работ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</a:rPr>
              <a:t>обучающего </a:t>
            </a:r>
            <a:r>
              <a:rPr lang="ru-RU" sz="3200" b="1" dirty="0" smtClean="0">
                <a:solidFill>
                  <a:schemeClr val="bg1"/>
                </a:solidFill>
              </a:rPr>
              <a:t>оценивания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214313" y="1263650"/>
            <a:ext cx="8715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313" y="1254695"/>
            <a:ext cx="8929687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Работа предусмотренная к выполнению в короткие сроки;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Устный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опрос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Домашнее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задание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Групповая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работа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сотрудничество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проект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Самостоятельные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работы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Обсуждения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открытыми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вопросами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Взаимное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оценивание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Практические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работы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Реферат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5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>
                <a:solidFill>
                  <a:schemeClr val="bg1"/>
                </a:solidFill>
              </a:rPr>
              <a:t>Характерные особенности баллового и обучающего оценивания</a:t>
            </a:r>
            <a:r>
              <a:rPr lang="en-US" sz="3200" b="1" dirty="0">
                <a:solidFill>
                  <a:schemeClr val="bg1"/>
                </a:solidFill>
              </a:rPr>
              <a:t/>
            </a:r>
            <a:br>
              <a:rPr lang="en-US" sz="3200" b="1" dirty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214313" y="1263650"/>
            <a:ext cx="8715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1478270"/>
            <a:ext cx="3600000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Балловое оценивание осуществляется в конце преподаваемого материала и обучения, дает заключительное суждение об успеваемости ученика.</a:t>
            </a:r>
            <a:endParaRPr lang="ru-RU" sz="2400" dirty="0"/>
          </a:p>
        </p:txBody>
      </p:sp>
      <p:sp>
        <p:nvSpPr>
          <p:cNvPr id="7" name="Rectangle 6"/>
          <p:cNvSpPr/>
          <p:nvPr/>
        </p:nvSpPr>
        <p:spPr>
          <a:xfrm>
            <a:off x="4860032" y="1500180"/>
            <a:ext cx="3600000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Обучающее оценивание осуществляется в процессе обучения в целях выявления слабых и сильных сторон ученика.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125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b="1" dirty="0">
                <a:solidFill>
                  <a:schemeClr val="bg1"/>
                </a:solidFill>
              </a:rPr>
              <a:t/>
            </a:r>
            <a:br>
              <a:rPr lang="en-US" sz="3200" b="1" dirty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214313" y="1263650"/>
            <a:ext cx="8715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1491950"/>
            <a:ext cx="3960000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2000" dirty="0"/>
              <a:t>Балловая оценка выставляется</a:t>
            </a:r>
            <a:r>
              <a:rPr lang="en-US" sz="2000" dirty="0"/>
              <a:t> </a:t>
            </a:r>
            <a:r>
              <a:rPr lang="ru-RU" sz="2000" dirty="0"/>
              <a:t>на основе результатов изучения учащимися материала темы на протяжении ее изучения с учетом итоговых полугодовых оценок, различных видов учебных работ (практических, тематических, письменных, контрольных работ) и учебной активности учеников.</a:t>
            </a:r>
          </a:p>
        </p:txBody>
      </p:sp>
      <p:sp>
        <p:nvSpPr>
          <p:cNvPr id="7" name="Rectangle 6"/>
          <p:cNvSpPr/>
          <p:nvPr/>
        </p:nvSpPr>
        <p:spPr>
          <a:xfrm>
            <a:off x="5004448" y="1500180"/>
            <a:ext cx="3600000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/>
              <a:t>Обучающее оценивание осуществляется посредством классовых опросов, групповых или парных дискуссий, интервью с учениками, проведением викторин и решением ребусов, тестами и анализом полученных ответов, а также иных видов.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778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b="1" dirty="0">
                <a:solidFill>
                  <a:schemeClr val="bg1"/>
                </a:solidFill>
              </a:rPr>
              <a:t/>
            </a:r>
            <a:br>
              <a:rPr lang="en-US" sz="3200" b="1" dirty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214313" y="1263650"/>
            <a:ext cx="8715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347614"/>
            <a:ext cx="432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 algn="just">
              <a:buNone/>
            </a:pPr>
            <a:r>
              <a:rPr lang="ru-RU" sz="2400" dirty="0"/>
              <a:t>Важными особенностями баллового оценивания являются обобщенность и окончательность результатов, различная трудность заданий, нечастое проведение, применение закрытых вопросов и процесс осуществления сверху-вниз.</a:t>
            </a:r>
          </a:p>
        </p:txBody>
      </p:sp>
      <p:sp>
        <p:nvSpPr>
          <p:cNvPr id="7" name="Rectangle 6"/>
          <p:cNvSpPr/>
          <p:nvPr/>
        </p:nvSpPr>
        <p:spPr>
          <a:xfrm>
            <a:off x="5220072" y="1339349"/>
            <a:ext cx="360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/>
              <a:t>Работы обучающего оценивания непрерывны, задания более легкие, вопросы открытые, опросы частые, а в процессе проведения работ участвуют все </a:t>
            </a:r>
            <a:r>
              <a:rPr lang="ru-RU" sz="2400" dirty="0" smtClean="0"/>
              <a:t>ученики</a:t>
            </a:r>
            <a:r>
              <a:rPr lang="ru-RU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98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Спасибо за внимание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7150" y="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9550" y="1524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61950" y="304800"/>
            <a:ext cx="1714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14350" y="4572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66750" y="6096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Content Placeholder 18" descr="jfk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3347671" y="1200150"/>
            <a:ext cx="2448658" cy="339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-1"/>
            <a:ext cx="8496622" cy="952501"/>
          </a:xfrm>
        </p:spPr>
        <p:txBody>
          <a:bodyPr/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200" b="1" dirty="0" smtClean="0">
                <a:solidFill>
                  <a:schemeClr val="bg1"/>
                </a:solidFill>
              </a:rPr>
              <a:t>Основные цели, задачи и функции текущего </a:t>
            </a:r>
            <a:r>
              <a:rPr lang="en-US" sz="3200" b="1" dirty="0" err="1" smtClean="0">
                <a:solidFill>
                  <a:schemeClr val="bg1"/>
                </a:solidFill>
              </a:rPr>
              <a:t>внутреннего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оценивания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214313" y="1263650"/>
            <a:ext cx="8715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203598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П</a:t>
            </a:r>
            <a:r>
              <a:rPr lang="ru-RU" sz="2800" dirty="0" smtClean="0"/>
              <a:t>ерво</a:t>
            </a:r>
            <a:r>
              <a:rPr lang="en-US" sz="2800" dirty="0" err="1" smtClean="0"/>
              <a:t>очередные</a:t>
            </a:r>
            <a:r>
              <a:rPr lang="ru-RU" sz="2800" dirty="0" smtClean="0"/>
              <a:t> цели: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214313" y="1779662"/>
            <a:ext cx="860615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sz="2400" dirty="0" smtClean="0"/>
              <a:t>Выявление процессов учебной активности и успеваемости учащегося, учет и анализ достижений и трудностей. </a:t>
            </a:r>
            <a:endParaRPr lang="en-US" sz="2400" dirty="0" smtClean="0"/>
          </a:p>
          <a:p>
            <a:pPr marL="457200" lvl="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ru-RU" sz="2400" dirty="0" smtClean="0"/>
              <a:t>Выявление </a:t>
            </a:r>
            <a:r>
              <a:rPr lang="en-US" sz="2400" dirty="0" err="1" smtClean="0"/>
              <a:t>осуществления</a:t>
            </a:r>
            <a:r>
              <a:rPr lang="en-US" sz="2400" dirty="0" smtClean="0"/>
              <a:t> </a:t>
            </a:r>
            <a:r>
              <a:rPr lang="ru-RU" sz="2400" dirty="0" smtClean="0"/>
              <a:t>содержа</a:t>
            </a:r>
            <a:r>
              <a:rPr lang="en-US" sz="2400" dirty="0" err="1" smtClean="0"/>
              <a:t>тельных</a:t>
            </a:r>
            <a:r>
              <a:rPr lang="en-US" sz="2400" dirty="0" smtClean="0"/>
              <a:t> </a:t>
            </a:r>
            <a:r>
              <a:rPr lang="ru-RU" sz="2400" dirty="0" smtClean="0"/>
              <a:t>компонентов образования в соответствии с критериями</a:t>
            </a:r>
            <a:r>
              <a:rPr lang="en-US" sz="2400" dirty="0" smtClean="0"/>
              <a:t>,</a:t>
            </a:r>
            <a:r>
              <a:rPr lang="ru-RU" sz="2400" dirty="0" smtClean="0"/>
              <a:t> закрепленными в государственн</a:t>
            </a:r>
            <a:r>
              <a:rPr lang="en-US" sz="2400" dirty="0" err="1" smtClean="0"/>
              <a:t>ых</a:t>
            </a:r>
            <a:r>
              <a:rPr lang="en-US" sz="2400" dirty="0" smtClean="0"/>
              <a:t> </a:t>
            </a:r>
            <a:r>
              <a:rPr lang="en-US" sz="2400" dirty="0" err="1" smtClean="0"/>
              <a:t>обще</a:t>
            </a:r>
            <a:r>
              <a:rPr lang="ru-RU" sz="2400" dirty="0" smtClean="0"/>
              <a:t>образовательны</a:t>
            </a:r>
            <a:r>
              <a:rPr lang="en-US" sz="2400" dirty="0" smtClean="0"/>
              <a:t>х </a:t>
            </a:r>
            <a:r>
              <a:rPr lang="en-US" sz="2400" dirty="0" err="1" smtClean="0"/>
              <a:t>стандартах</a:t>
            </a:r>
            <a:r>
              <a:rPr lang="en-US" sz="2400" dirty="0" smtClean="0"/>
              <a:t> и </a:t>
            </a:r>
            <a:r>
              <a:rPr lang="en-US" sz="2400" dirty="0" err="1" smtClean="0"/>
              <a:t>курикулуме</a:t>
            </a:r>
            <a:r>
              <a:rPr lang="en-US" sz="2400" dirty="0" smtClean="0"/>
              <a:t>,  </a:t>
            </a:r>
            <a:r>
              <a:rPr lang="ru-RU" sz="2400" dirty="0" smtClean="0"/>
              <a:t>последовательная </a:t>
            </a:r>
            <a:r>
              <a:rPr lang="en-US" sz="2400" dirty="0" err="1" smtClean="0"/>
              <a:t>поэтапная</a:t>
            </a:r>
            <a:r>
              <a:rPr lang="en-US" sz="2400" dirty="0" smtClean="0"/>
              <a:t> </a:t>
            </a:r>
            <a:r>
              <a:rPr lang="ru-RU" sz="2400" dirty="0" smtClean="0"/>
              <a:t>проверка </a:t>
            </a:r>
            <a:r>
              <a:rPr lang="en-US" sz="2400" dirty="0" smtClean="0"/>
              <a:t>и </a:t>
            </a:r>
            <a:r>
              <a:rPr lang="ru-RU" sz="2400" dirty="0" smtClean="0"/>
              <a:t>оценка уровня освоения учащ</a:t>
            </a:r>
            <a:r>
              <a:rPr lang="en-US" sz="2400" dirty="0" err="1" smtClean="0"/>
              <a:t>имися</a:t>
            </a:r>
            <a:r>
              <a:rPr lang="en-US" sz="2400" dirty="0" smtClean="0"/>
              <a:t> </a:t>
            </a:r>
            <a:r>
              <a:rPr lang="en-US" sz="2400" dirty="0" err="1" smtClean="0"/>
              <a:t>этих</a:t>
            </a:r>
            <a:r>
              <a:rPr lang="en-US" sz="2400" dirty="0" smtClean="0"/>
              <a:t> </a:t>
            </a:r>
            <a:r>
              <a:rPr lang="en-US" sz="2400" dirty="0" err="1" smtClean="0"/>
              <a:t>компонентов</a:t>
            </a:r>
            <a:r>
              <a:rPr lang="en-US" sz="2400" dirty="0" smtClean="0"/>
              <a:t> и </a:t>
            </a:r>
            <a:r>
              <a:rPr lang="en-US" sz="2400" dirty="0" err="1" smtClean="0"/>
              <a:t>владения</a:t>
            </a:r>
            <a:r>
              <a:rPr lang="en-US" sz="2400" dirty="0" smtClean="0"/>
              <a:t> </a:t>
            </a:r>
            <a:r>
              <a:rPr lang="en-US" sz="2400" dirty="0" err="1" smtClean="0"/>
              <a:t>ими</a:t>
            </a:r>
            <a:r>
              <a:rPr lang="en-US" sz="2400" dirty="0" smtClean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25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2895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-1"/>
            <a:ext cx="8496622" cy="952501"/>
          </a:xfrm>
        </p:spPr>
        <p:txBody>
          <a:bodyPr/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600" b="1" dirty="0">
                <a:solidFill>
                  <a:schemeClr val="bg1"/>
                </a:solidFill>
              </a:rPr>
              <a:t>К</a:t>
            </a:r>
            <a:r>
              <a:rPr lang="ru-RU" sz="3600" b="1" dirty="0" err="1">
                <a:solidFill>
                  <a:schemeClr val="bg1"/>
                </a:solidFill>
              </a:rPr>
              <a:t>лючевые</a:t>
            </a:r>
            <a:r>
              <a:rPr lang="ru-RU" sz="3600" b="1" dirty="0">
                <a:solidFill>
                  <a:schemeClr val="bg1"/>
                </a:solidFill>
              </a:rPr>
              <a:t> задачи:</a:t>
            </a:r>
            <a:r>
              <a:rPr lang="en-US" sz="3600" b="1" dirty="0">
                <a:solidFill>
                  <a:schemeClr val="bg1"/>
                </a:solidFill>
              </a:rPr>
              <a:t/>
            </a:r>
            <a:br>
              <a:rPr lang="en-US" sz="3600" b="1" dirty="0">
                <a:solidFill>
                  <a:schemeClr val="bg1"/>
                </a:solidFill>
              </a:rPr>
            </a:b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520" y="1059582"/>
            <a:ext cx="867816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+mj-lt"/>
              <a:buAutoNum type="arabicPeriod"/>
            </a:pPr>
            <a:r>
              <a:rPr lang="ru-RU" sz="2000" dirty="0"/>
              <a:t>Посредством систематизированного применения</a:t>
            </a:r>
            <a:r>
              <a:rPr lang="en-US" sz="2000" dirty="0"/>
              <a:t> </a:t>
            </a:r>
            <a:r>
              <a:rPr lang="en-US" sz="2000" dirty="0" err="1"/>
              <a:t>различних</a:t>
            </a:r>
            <a:r>
              <a:rPr lang="en-US" sz="2000" dirty="0"/>
              <a:t> </a:t>
            </a:r>
            <a:r>
              <a:rPr lang="en-US" sz="2000" dirty="0" err="1"/>
              <a:t>форм</a:t>
            </a:r>
            <a:r>
              <a:rPr lang="en-US" sz="2000" dirty="0"/>
              <a:t> </a:t>
            </a:r>
            <a:r>
              <a:rPr lang="ru-RU" sz="2000" dirty="0"/>
              <a:t>и видов </a:t>
            </a:r>
            <a:r>
              <a:rPr lang="ru-RU" sz="2000" dirty="0" err="1"/>
              <a:t>оцен</a:t>
            </a:r>
            <a:r>
              <a:rPr lang="en-US" sz="2000" dirty="0" err="1"/>
              <a:t>ивания</a:t>
            </a:r>
            <a:r>
              <a:rPr lang="en-US" sz="2000" dirty="0"/>
              <a:t> </a:t>
            </a:r>
            <a:r>
              <a:rPr lang="ru-RU" sz="2000" dirty="0"/>
              <a:t>дать возможность учащимся в большей степени показать свои знания, </a:t>
            </a:r>
            <a:r>
              <a:rPr lang="en-US" sz="2000" dirty="0" err="1"/>
              <a:t>умения</a:t>
            </a:r>
            <a:r>
              <a:rPr lang="ru-RU" sz="2000" dirty="0"/>
              <a:t> и навыки.</a:t>
            </a:r>
            <a:endParaRPr lang="en-US" sz="2000" dirty="0"/>
          </a:p>
          <a:p>
            <a:pPr marL="285750" lvl="0" indent="-285750" algn="just">
              <a:buFont typeface="+mj-lt"/>
              <a:buAutoNum type="arabicPeriod"/>
            </a:pPr>
            <a:r>
              <a:rPr lang="ru-RU" sz="2000" dirty="0"/>
              <a:t>Повысить эффективность учебного процесса, четко определяя критерии оценки.</a:t>
            </a:r>
          </a:p>
          <a:p>
            <a:pPr marL="285750" indent="-285750" algn="just">
              <a:buFont typeface="+mj-lt"/>
              <a:buAutoNum type="arabicPeriod"/>
            </a:pPr>
            <a:r>
              <a:rPr lang="ru-RU" sz="2000" dirty="0"/>
              <a:t>Регламентируя обучающее (формирующее) оценивание, повысить интерес учащихся к преподаваемым предметам, повысить эффективность </a:t>
            </a:r>
            <a:r>
              <a:rPr lang="en-US" sz="2000" dirty="0" err="1"/>
              <a:t>обучения</a:t>
            </a:r>
            <a:r>
              <a:rPr lang="ru-RU" sz="2000" dirty="0"/>
              <a:t>.</a:t>
            </a:r>
          </a:p>
          <a:p>
            <a:pPr marL="285750" lvl="0" indent="-285750" algn="just">
              <a:buFont typeface="+mj-lt"/>
              <a:buAutoNum type="arabicPeriod"/>
            </a:pPr>
            <a:r>
              <a:rPr lang="ru-RU" sz="2000" dirty="0"/>
              <a:t>Способствовать выявлению и формированию </a:t>
            </a:r>
            <a:r>
              <a:rPr lang="en-US" sz="2000" dirty="0" err="1"/>
              <a:t>положительних</a:t>
            </a:r>
            <a:r>
              <a:rPr lang="en-US" sz="2000" dirty="0"/>
              <a:t> </a:t>
            </a:r>
            <a:r>
              <a:rPr lang="ru-RU" sz="2000" dirty="0"/>
              <a:t>личностных и поведенческих качеств учащихся, стимулировать развитие способностей саморазвития, самопознания и самооценки.</a:t>
            </a:r>
            <a:endParaRPr lang="en-US" sz="2000" dirty="0"/>
          </a:p>
          <a:p>
            <a:pPr marL="285750" lvl="0" indent="-285750" algn="just">
              <a:buFont typeface="+mj-lt"/>
              <a:buAutoNum type="arabicPeriod"/>
            </a:pPr>
            <a:r>
              <a:rPr lang="ru-RU" sz="2000" dirty="0"/>
              <a:t>Повысить профессиональную подготовку и ответственность учителей путем внедрения новой системы оценки знаний учащихся.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61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-1"/>
            <a:ext cx="8496622" cy="952501"/>
          </a:xfrm>
        </p:spPr>
        <p:txBody>
          <a:bodyPr/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2800" b="1" dirty="0">
                <a:solidFill>
                  <a:schemeClr val="bg1"/>
                </a:solidFill>
              </a:rPr>
              <a:t>Для осуществления системы текущего оценивания закреплены следующие важные функции:</a:t>
            </a: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214313" y="1263650"/>
            <a:ext cx="8715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1264568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60000">
              <a:buNone/>
            </a:pPr>
            <a:r>
              <a:rPr lang="ru-RU" sz="2800" dirty="0" smtClean="0"/>
              <a:t>а)	определение </a:t>
            </a:r>
            <a:r>
              <a:rPr lang="ru-RU" sz="2800" dirty="0"/>
              <a:t>содержания и объема работ, проводимых с каждым учеником, мотивирование активности </a:t>
            </a:r>
            <a:r>
              <a:rPr lang="ru-RU" sz="2800" dirty="0" smtClean="0"/>
              <a:t>учащихся;</a:t>
            </a:r>
            <a:endParaRPr lang="en-US" sz="2800" dirty="0"/>
          </a:p>
          <a:p>
            <a:pPr algn="just" defTabSz="360000">
              <a:buNone/>
            </a:pPr>
            <a:r>
              <a:rPr lang="ru-RU" sz="2800" dirty="0" smtClean="0"/>
              <a:t>б)	определение </a:t>
            </a:r>
            <a:r>
              <a:rPr lang="ru-RU" sz="2800" dirty="0"/>
              <a:t>процесса и результатов </a:t>
            </a:r>
            <a:r>
              <a:rPr lang="ru-RU" sz="2800" dirty="0" smtClean="0"/>
              <a:t>обучения;</a:t>
            </a:r>
            <a:endParaRPr lang="en-US" sz="2800" dirty="0"/>
          </a:p>
          <a:p>
            <a:pPr algn="just" defTabSz="360000">
              <a:buNone/>
            </a:pPr>
            <a:r>
              <a:rPr lang="en-US" sz="2800" dirty="0"/>
              <a:t>в</a:t>
            </a:r>
            <a:r>
              <a:rPr lang="ru-RU" sz="2800" dirty="0" smtClean="0"/>
              <a:t>)	установление </a:t>
            </a:r>
            <a:r>
              <a:rPr lang="ru-RU" sz="2800" dirty="0"/>
              <a:t>взаимосвязи с учениками и </a:t>
            </a:r>
            <a:r>
              <a:rPr lang="ru-RU" sz="2800" dirty="0" smtClean="0"/>
              <a:t>родителями;</a:t>
            </a:r>
            <a:endParaRPr lang="en-US" sz="2800" dirty="0"/>
          </a:p>
          <a:p>
            <a:pPr algn="just" defTabSz="360000">
              <a:buNone/>
            </a:pPr>
            <a:r>
              <a:rPr lang="en-US" sz="2800" dirty="0"/>
              <a:t>г</a:t>
            </a:r>
            <a:r>
              <a:rPr lang="ru-RU" sz="2800" dirty="0" smtClean="0"/>
              <a:t>)	ведение </a:t>
            </a:r>
            <a:r>
              <a:rPr lang="ru-RU" sz="2800" dirty="0"/>
              <a:t>учета прогресса успеваемости </a:t>
            </a:r>
            <a:r>
              <a:rPr lang="ru-RU" sz="2800" dirty="0" smtClean="0"/>
              <a:t>учащегося;</a:t>
            </a:r>
            <a:endParaRPr lang="en-US" sz="2800" dirty="0">
              <a:solidFill>
                <a:srgbClr val="FF0000"/>
              </a:solidFill>
            </a:endParaRPr>
          </a:p>
          <a:p>
            <a:pPr algn="just" defTabSz="360000">
              <a:buNone/>
            </a:pPr>
            <a:r>
              <a:rPr lang="en-US" sz="2800" dirty="0"/>
              <a:t>д</a:t>
            </a:r>
            <a:r>
              <a:rPr lang="ru-RU" sz="2800" dirty="0" smtClean="0"/>
              <a:t>)	мониторинг </a:t>
            </a:r>
            <a:r>
              <a:rPr lang="ru-RU" sz="2800" dirty="0"/>
              <a:t>функций и результатов обучения</a:t>
            </a:r>
            <a:r>
              <a:rPr lang="ru-RU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936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98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200" b="1" dirty="0" smtClean="0">
                <a:solidFill>
                  <a:schemeClr val="bg1"/>
                </a:solidFill>
              </a:rPr>
              <a:t>Способы и виды текущего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внутреннего</a:t>
            </a:r>
            <a:r>
              <a:rPr lang="ru-RU" sz="3200" b="1" dirty="0" smtClean="0">
                <a:solidFill>
                  <a:schemeClr val="bg1"/>
                </a:solidFill>
              </a:rPr>
              <a:t> оценивания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107504" y="2283718"/>
            <a:ext cx="8678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403920" y="1416050"/>
            <a:ext cx="8678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179512" y="2283718"/>
            <a:ext cx="8678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51520" y="1275606"/>
            <a:ext cx="8678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395536" y="1419622"/>
            <a:ext cx="83445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6"/>
          <p:cNvSpPr>
            <a:spLocks noChangeArrowheads="1"/>
          </p:cNvSpPr>
          <p:nvPr/>
        </p:nvSpPr>
        <p:spPr bwMode="auto">
          <a:xfrm>
            <a:off x="179512" y="1131590"/>
            <a:ext cx="8678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1131591"/>
            <a:ext cx="7992888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Способы</a:t>
            </a:r>
            <a:endParaRPr lang="en-US" sz="2800" b="1" dirty="0" smtClean="0"/>
          </a:p>
          <a:p>
            <a:endParaRPr lang="en-US" b="1" dirty="0" smtClean="0"/>
          </a:p>
          <a:p>
            <a:pPr algn="just" defTabSz="360000">
              <a:spcBef>
                <a:spcPts val="600"/>
              </a:spcBef>
            </a:pPr>
            <a:r>
              <a:rPr lang="ru-RU" sz="2400" dirty="0" smtClean="0"/>
              <a:t>а)	Оценка без выставления отметок, что обычно сопровождается предложениями, комментариями и замечаниями учителя относительно выполнения учащимися учебного задания и освоения материала.</a:t>
            </a:r>
            <a:endParaRPr lang="en-US" sz="2400" dirty="0" smtClean="0"/>
          </a:p>
          <a:p>
            <a:pPr algn="just" defTabSz="360000">
              <a:spcBef>
                <a:spcPts val="1200"/>
              </a:spcBef>
            </a:pPr>
            <a:r>
              <a:rPr lang="ru-RU" sz="2400" dirty="0" smtClean="0"/>
              <a:t>б)	Балловая оценка, применяемая для проверки уровня освоения материала в целом, посредством учета выставленной оценки.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125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98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Формы проверки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107504" y="2283718"/>
            <a:ext cx="8678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403920" y="1416050"/>
            <a:ext cx="8678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179512" y="2283718"/>
            <a:ext cx="8678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51520" y="1275606"/>
            <a:ext cx="8678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395536" y="1419622"/>
            <a:ext cx="83445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6"/>
          <p:cNvSpPr>
            <a:spLocks noChangeArrowheads="1"/>
          </p:cNvSpPr>
          <p:nvPr/>
        </p:nvSpPr>
        <p:spPr bwMode="auto">
          <a:xfrm>
            <a:off x="179512" y="1131590"/>
            <a:ext cx="8678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1059582"/>
            <a:ext cx="83445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/>
              <a:t>устные </a:t>
            </a:r>
            <a:r>
              <a:rPr lang="ru-RU" sz="2400" dirty="0"/>
              <a:t>опросы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/>
              <a:t>самостоятельные работы (выполняемые дома или в школе</a:t>
            </a:r>
            <a:r>
              <a:rPr lang="ru-RU" sz="2400" dirty="0" smtClean="0"/>
              <a:t>)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/>
              <a:t>письменные работы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/>
              <a:t>тематические письменные работы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/>
              <a:t>п</a:t>
            </a:r>
            <a:r>
              <a:rPr lang="ru-RU" sz="2400" dirty="0" err="1"/>
              <a:t>рактические</a:t>
            </a:r>
            <a:r>
              <a:rPr lang="en-US" sz="2400" dirty="0"/>
              <a:t> </a:t>
            </a:r>
            <a:r>
              <a:rPr lang="ru-RU" sz="2400" dirty="0"/>
              <a:t>работы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/>
              <a:t>групповые обсуждения и дискуссии 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/>
              <a:t>полугодовые обобщающие (итоговые контрольные) работы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135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08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r>
              <a:rPr lang="en-US" sz="3200" b="1" dirty="0" err="1">
                <a:solidFill>
                  <a:schemeClr val="bg1"/>
                </a:solidFill>
              </a:rPr>
              <a:t>Применяемые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виды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баллового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оценивания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214313" y="1263650"/>
            <a:ext cx="8715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11560" y="1417295"/>
            <a:ext cx="784887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lvl="1" indent="-228600" eaLnBrk="0" hangingPunct="0">
              <a:lnSpc>
                <a:spcPct val="150000"/>
              </a:lnSpc>
            </a:pPr>
            <a:r>
              <a:rPr lang="en-US" sz="2800" dirty="0"/>
              <a:t>1. </a:t>
            </a:r>
            <a:r>
              <a:rPr lang="ru-RU" sz="2800" dirty="0"/>
              <a:t>Устный опрос;</a:t>
            </a:r>
            <a:endParaRPr lang="en-US" sz="28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/>
              <a:t>2. </a:t>
            </a:r>
            <a:r>
              <a:rPr lang="ru-RU" sz="2800" dirty="0"/>
              <a:t>Практическая работа;</a:t>
            </a:r>
            <a:endParaRPr lang="en-US" sz="28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/>
              <a:t>3. </a:t>
            </a:r>
            <a:r>
              <a:rPr lang="ru-RU" sz="2800" dirty="0"/>
              <a:t>Тематическая письменная работа;</a:t>
            </a:r>
            <a:endParaRPr lang="en-US" sz="28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/>
              <a:t>4. </a:t>
            </a:r>
            <a:r>
              <a:rPr lang="ru-RU" sz="2800" dirty="0"/>
              <a:t>Полугодовая итоговая (обо</a:t>
            </a:r>
            <a:r>
              <a:rPr lang="en-US" sz="2800" dirty="0"/>
              <a:t>б</a:t>
            </a:r>
            <a:r>
              <a:rPr lang="ru-RU" sz="2800" dirty="0"/>
              <a:t>щающая)</a:t>
            </a:r>
            <a:r>
              <a:rPr lang="en-US" sz="2800" dirty="0"/>
              <a:t> </a:t>
            </a:r>
            <a:r>
              <a:rPr lang="ru-RU" sz="2800" dirty="0"/>
              <a:t>работа.</a:t>
            </a:r>
            <a:endParaRPr lang="en-US" sz="2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5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Формирование полугодовых и годовых оценок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214313" y="1263650"/>
            <a:ext cx="8715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1366773"/>
            <a:ext cx="8606159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ПО=к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.У+к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.П+к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.Т+к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.П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pPr algn="just">
              <a:lnSpc>
                <a:spcPct val="150000"/>
              </a:lnSpc>
            </a:pPr>
            <a:r>
              <a:rPr lang="ru-RU" sz="2600" dirty="0" smtClean="0"/>
              <a:t>У - устный опрос (с коэффициентом </a:t>
            </a:r>
            <a:r>
              <a:rPr lang="en-US" sz="2600" dirty="0" smtClean="0"/>
              <a:t>к</a:t>
            </a:r>
            <a:r>
              <a:rPr lang="ru-RU" sz="2600" baseline="-25000" dirty="0" smtClean="0"/>
              <a:t>1</a:t>
            </a:r>
            <a:r>
              <a:rPr lang="ru-RU" sz="2600" dirty="0" smtClean="0"/>
              <a:t>);</a:t>
            </a:r>
            <a:endParaRPr lang="en-US" sz="2600" dirty="0" smtClean="0"/>
          </a:p>
          <a:p>
            <a:pPr algn="just">
              <a:lnSpc>
                <a:spcPct val="150000"/>
              </a:lnSpc>
            </a:pPr>
            <a:r>
              <a:rPr lang="ru-RU" sz="2600" dirty="0" smtClean="0"/>
              <a:t>П - практическая работа (с коэффициентом </a:t>
            </a:r>
            <a:r>
              <a:rPr lang="en-US" sz="2600" dirty="0" smtClean="0"/>
              <a:t>к</a:t>
            </a:r>
            <a:r>
              <a:rPr lang="ru-RU" sz="2600" baseline="-25000" dirty="0" smtClean="0"/>
              <a:t>2</a:t>
            </a:r>
            <a:r>
              <a:rPr lang="ru-RU" sz="2600" dirty="0" smtClean="0"/>
              <a:t>);</a:t>
            </a:r>
            <a:endParaRPr lang="en-US" sz="2600" dirty="0" smtClean="0"/>
          </a:p>
          <a:p>
            <a:pPr algn="just">
              <a:lnSpc>
                <a:spcPct val="150000"/>
              </a:lnSpc>
            </a:pPr>
            <a:r>
              <a:rPr lang="ru-RU" sz="2600" dirty="0" smtClean="0"/>
              <a:t>Т - тематическая письменная работа (с коэффициентом </a:t>
            </a:r>
            <a:r>
              <a:rPr lang="en-US" sz="2600" dirty="0" smtClean="0"/>
              <a:t>к</a:t>
            </a:r>
            <a:r>
              <a:rPr lang="ru-RU" sz="2600" baseline="-25000" dirty="0" smtClean="0"/>
              <a:t>3</a:t>
            </a:r>
            <a:r>
              <a:rPr lang="ru-RU" sz="2600" dirty="0" smtClean="0"/>
              <a:t>);</a:t>
            </a:r>
            <a:endParaRPr lang="en-US" sz="2600" dirty="0" smtClean="0"/>
          </a:p>
          <a:p>
            <a:pPr algn="just">
              <a:lnSpc>
                <a:spcPct val="150000"/>
              </a:lnSpc>
            </a:pPr>
            <a:r>
              <a:rPr lang="ru-RU" sz="2600" dirty="0" smtClean="0"/>
              <a:t>П - итоговая полугодовая работа (с коэффициентом </a:t>
            </a:r>
            <a:r>
              <a:rPr lang="en-US" sz="2600" dirty="0" smtClean="0"/>
              <a:t>к</a:t>
            </a:r>
            <a:r>
              <a:rPr lang="ru-RU" sz="2600" baseline="-25000" dirty="0" smtClean="0"/>
              <a:t>4</a:t>
            </a:r>
            <a:r>
              <a:rPr lang="ru-RU" sz="2600" dirty="0" smtClean="0"/>
              <a:t>).</a:t>
            </a:r>
            <a:endParaRPr kumimoji="0" lang="en-US" sz="2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5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214313" y="1263650"/>
            <a:ext cx="8715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2166993"/>
            <a:ext cx="835292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sz="7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ГО=(ПО</a:t>
            </a:r>
            <a:r>
              <a:rPr lang="en-US" sz="72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7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+ПО</a:t>
            </a:r>
            <a:r>
              <a:rPr lang="en-US" sz="72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7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):2</a:t>
            </a:r>
            <a:endParaRPr lang="en-US" sz="7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414454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6460</TotalTime>
  <Words>566</Words>
  <Application>Microsoft Office PowerPoint</Application>
  <PresentationFormat>Экран (16:9)</PresentationFormat>
  <Paragraphs>110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Подходы к организации системы внутришкольной оценки в Армении.</vt:lpstr>
      <vt:lpstr> Основные цели, задачи и функции текущего внутреннего оценивания </vt:lpstr>
      <vt:lpstr> Ключевые задачи: </vt:lpstr>
      <vt:lpstr> Для осуществления системы текущего оценивания закреплены следующие важные функции: </vt:lpstr>
      <vt:lpstr> Способы и виды текущего внутреннего оценивания </vt:lpstr>
      <vt:lpstr>Формы проверки</vt:lpstr>
      <vt:lpstr>Применяемые виды баллового оценивания</vt:lpstr>
      <vt:lpstr>Формирование полугодовых и годовых оценок </vt:lpstr>
      <vt:lpstr>Презентация PowerPoint</vt:lpstr>
      <vt:lpstr>Обучающее оценивание</vt:lpstr>
      <vt:lpstr>Сущность обучающего оценивания </vt:lpstr>
      <vt:lpstr>Формативное оценивание</vt:lpstr>
      <vt:lpstr>Разновидности работ обучающего оценивания</vt:lpstr>
      <vt:lpstr> Характерные особенности баллового и обучающего оценивания </vt:lpstr>
      <vt:lpstr>  </vt:lpstr>
      <vt:lpstr>  </vt:lpstr>
      <vt:lpstr>Спасибо за внимание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270</cp:revision>
  <dcterms:created xsi:type="dcterms:W3CDTF">2011-08-25T06:09:31Z</dcterms:created>
  <dcterms:modified xsi:type="dcterms:W3CDTF">2013-03-25T16:03:10Z</dcterms:modified>
</cp:coreProperties>
</file>