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77" r:id="rId3"/>
    <p:sldId id="379" r:id="rId4"/>
    <p:sldId id="380" r:id="rId5"/>
    <p:sldId id="382" r:id="rId6"/>
    <p:sldId id="381" r:id="rId7"/>
    <p:sldId id="384" r:id="rId8"/>
    <p:sldId id="383" r:id="rId9"/>
    <p:sldId id="385" r:id="rId10"/>
    <p:sldId id="386" r:id="rId11"/>
    <p:sldId id="387" r:id="rId12"/>
    <p:sldId id="388" r:id="rId13"/>
    <p:sldId id="389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9C5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97" d="100"/>
          <a:sy n="97" d="100"/>
        </p:scale>
        <p:origin x="-102" y="-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ice%20(Leopard-Old):Desktop:Final%20Impact%20Assessment%20(Creative%20Assciates):Indicator%2022%20(Kyrgyzstan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ru-RU" sz="2000" b="1" u="none" dirty="0" smtClean="0"/>
              <a:t>Понимание</a:t>
            </a:r>
            <a:r>
              <a:rPr lang="ru-RU" sz="2000" b="1" u="none" baseline="0" dirty="0" smtClean="0"/>
              <a:t> и поддержка </a:t>
            </a:r>
            <a:r>
              <a:rPr lang="ru-RU" sz="2000" b="1" u="none" baseline="0" dirty="0" err="1" smtClean="0"/>
              <a:t>формативного</a:t>
            </a:r>
            <a:r>
              <a:rPr lang="ru-RU" sz="2000" b="1" u="none" baseline="0" dirty="0" smtClean="0"/>
              <a:t>  оценивания руководителями методических объединений в школах</a:t>
            </a:r>
            <a:endParaRPr lang="en-US" sz="2000" b="1" u="none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96378267638"/>
          <c:y val="0.19003115264797499"/>
          <c:w val="0.57805865915243004"/>
          <c:h val="0.542253870051957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'Kyrgyzstan-MUs (Cohort 1)'!$B$2</c:f>
              <c:strCache>
                <c:ptCount val="1"/>
                <c:pt idx="0">
                  <c:v>Below Standard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'Kyrgyzstan-MUs (Cohort 1)'!$A$3:$A$4</c:f>
              <c:strCache>
                <c:ptCount val="2"/>
                <c:pt idx="0">
                  <c:v>Year 2012</c:v>
                </c:pt>
                <c:pt idx="1">
                  <c:v>Year 2009</c:v>
                </c:pt>
              </c:strCache>
            </c:strRef>
          </c:cat>
          <c:val>
            <c:numRef>
              <c:f>'Kyrgyzstan-MUs (Cohort 1)'!$B$3:$B$4</c:f>
              <c:numCache>
                <c:formatCode>0%</c:formatCode>
                <c:ptCount val="2"/>
                <c:pt idx="0">
                  <c:v>0.53</c:v>
                </c:pt>
                <c:pt idx="1">
                  <c:v>0.97000000000000064</c:v>
                </c:pt>
              </c:numCache>
            </c:numRef>
          </c:val>
        </c:ser>
        <c:ser>
          <c:idx val="1"/>
          <c:order val="1"/>
          <c:tx>
            <c:strRef>
              <c:f>'Kyrgyzstan-MUs (Cohort 1)'!$C$2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'Kyrgyzstan-MUs (Cohort 1)'!$A$3:$A$4</c:f>
              <c:strCache>
                <c:ptCount val="2"/>
                <c:pt idx="0">
                  <c:v>Year 2012</c:v>
                </c:pt>
                <c:pt idx="1">
                  <c:v>Year 2009</c:v>
                </c:pt>
              </c:strCache>
            </c:strRef>
          </c:cat>
          <c:val>
            <c:numRef>
              <c:f>'Kyrgyzstan-MUs (Cohort 1)'!$C$3:$C$4</c:f>
              <c:numCache>
                <c:formatCode>0%</c:formatCode>
                <c:ptCount val="2"/>
                <c:pt idx="0">
                  <c:v>0.47000000000000008</c:v>
                </c:pt>
                <c:pt idx="1">
                  <c:v>3.0000000000000002E-2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914112"/>
        <c:axId val="163917184"/>
      </c:barChart>
      <c:catAx>
        <c:axId val="163914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3917184"/>
        <c:crosses val="autoZero"/>
        <c:auto val="1"/>
        <c:lblAlgn val="ctr"/>
        <c:lblOffset val="100"/>
        <c:noMultiLvlLbl val="0"/>
      </c:catAx>
      <c:valAx>
        <c:axId val="1639171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 dirty="0" smtClean="0"/>
                  <a:t>Кыргызстан:</a:t>
                </a:r>
                <a:r>
                  <a:rPr lang="ru-RU" sz="1800" baseline="0" dirty="0" smtClean="0"/>
                  <a:t> целевые школы проекта </a:t>
                </a:r>
                <a:endParaRPr lang="en-US" sz="18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6391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5017747313583"/>
          <c:y val="0.31905634459243998"/>
          <c:w val="0.19383187649881087"/>
          <c:h val="0.4115964299105490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539D-FCF2-4858-AB7E-32882C9C54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905FC-93D3-4A2B-8D17-4DE3D005CC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hyperlink" Target="https://twitter.com/intent/user?screen_name=mhs548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://www.hse.ru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err="1">
                <a:solidFill>
                  <a:schemeClr val="bg1"/>
                </a:solidFill>
              </a:rPr>
              <a:t>Формативное</a:t>
            </a:r>
            <a:r>
              <a:rPr lang="ru-RU" sz="3600" dirty="0">
                <a:solidFill>
                  <a:schemeClr val="bg1"/>
                </a:solidFill>
              </a:rPr>
              <a:t> оценивание: опыт разработки и использования в школах Кыргызстана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err="1" smtClean="0">
                <a:solidFill>
                  <a:schemeClr val="bg1"/>
                </a:solidFill>
              </a:rPr>
              <a:t>Хамзина</a:t>
            </a:r>
            <a:r>
              <a:rPr lang="ru-RU" sz="1600" b="1" dirty="0" smtClean="0">
                <a:solidFill>
                  <a:schemeClr val="bg1"/>
                </a:solidFill>
              </a:rPr>
              <a:t> С.А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КГУ им. </a:t>
            </a:r>
            <a:r>
              <a:rPr lang="ru-RU" sz="1600" dirty="0" err="1" smtClean="0">
                <a:solidFill>
                  <a:schemeClr val="bg1"/>
                </a:solidFill>
              </a:rPr>
              <a:t>Арабаева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08520" y="-20538"/>
            <a:ext cx="7812392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>
                <a:solidFill>
                  <a:schemeClr val="bg1"/>
                </a:solidFill>
              </a:rPr>
              <a:t>Актуальные вопросы </a:t>
            </a:r>
            <a:r>
              <a:rPr lang="ru-RU" sz="1600" b="1" i="1" dirty="0" smtClean="0">
                <a:solidFill>
                  <a:schemeClr val="bg1"/>
                </a:solidFill>
              </a:rPr>
              <a:t>организации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i="1" dirty="0" err="1" smtClean="0">
                <a:solidFill>
                  <a:schemeClr val="bg1"/>
                </a:solidFill>
              </a:rPr>
              <a:t>внутришкольной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системы оценки качества образования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28-29 марта 2013 года, г. Москва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</a:t>
            </a:r>
            <a:r>
              <a:rPr lang="ru-RU" sz="2400" b="1" dirty="0" smtClean="0">
                <a:solidFill>
                  <a:srgbClr val="FFFF00"/>
                </a:solidFill>
              </a:rPr>
              <a:t>6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933355" y="465916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33355" y="462025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profil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66" y="4625715"/>
            <a:ext cx="385761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Национальный исследовательский университет «Высшая школа экономики»">
            <a:hlinkClick r:id="rId15" tooltip="На главную страницу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41" y="4631645"/>
            <a:ext cx="396077" cy="3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82" y="4615101"/>
            <a:ext cx="431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16" y="4600076"/>
            <a:ext cx="421104" cy="40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Плюсы использованного подхода (2):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Основан на уже существовавшей практике, поэтому принимается учителями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Используется как часть процесса обучения на уроке, не требует дополнительных временных затрат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Эффективен, влияние на результаты учащихся учителя начинают отмечать очень  скоро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9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При этом пришлось долго учиться: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Пониманию результатов, умению формулировать цели (в том числе урока) с позиции учащихся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Разработке критериев оценивания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Методикам и техникам оценивания, обратной связи и др.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Анализу и использованию полученной информации в результате оценивания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0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Пример прогресса в освоении ФО за 3 года (много? мало?)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681023"/>
              </p:ext>
            </p:extLst>
          </p:nvPr>
        </p:nvGraphicFramePr>
        <p:xfrm>
          <a:off x="179512" y="1157288"/>
          <a:ext cx="8534400" cy="386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17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Продолжение следует…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READ</a:t>
            </a:r>
            <a:r>
              <a:rPr lang="ru-RU" sz="2800" dirty="0"/>
              <a:t>, другие образовательные проекты</a:t>
            </a:r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Все школы имеют материалы (Руководства, видеоматериалы)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Часть предметных </a:t>
            </a:r>
            <a:r>
              <a:rPr lang="ru-RU" sz="2800" dirty="0" err="1"/>
              <a:t>куррикулумов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Включено в программы подготовки и повышения квалификации педагогов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Включено в критерии оценивания деятельности учителей (для распределения стимулирующей части зарплаты)</a:t>
            </a:r>
          </a:p>
        </p:txBody>
      </p:sp>
    </p:spTree>
    <p:extLst>
      <p:ext uri="{BB962C8B-B14F-4D97-AF65-F5344CB8AC3E}">
        <p14:creationId xmlns:p14="http://schemas.microsoft.com/office/powerpoint/2010/main" val="35873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Рамочный национальный </a:t>
            </a:r>
            <a:r>
              <a:rPr lang="ru-RU" sz="3200" dirty="0" err="1">
                <a:solidFill>
                  <a:schemeClr val="bg1"/>
                </a:solidFill>
              </a:rPr>
              <a:t>куррикулум</a:t>
            </a:r>
            <a:r>
              <a:rPr lang="ru-RU" sz="3200" dirty="0">
                <a:solidFill>
                  <a:schemeClr val="bg1"/>
                </a:solidFill>
              </a:rPr>
              <a:t> (утвержден в 2009 году)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8520" y="1071563"/>
            <a:ext cx="9036496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r>
              <a:rPr lang="ru-RU" sz="2800" dirty="0" smtClean="0"/>
              <a:t>	</a:t>
            </a:r>
            <a:r>
              <a:rPr lang="ru-RU" sz="2800" dirty="0" err="1" smtClean="0"/>
              <a:t>Формативное</a:t>
            </a:r>
            <a:r>
              <a:rPr lang="ru-RU" sz="2800" dirty="0" smtClean="0"/>
              <a:t> </a:t>
            </a:r>
            <a:r>
              <a:rPr lang="ru-RU" sz="2800" dirty="0"/>
              <a:t>оценивание  -  для «определения успешности и индивидуальных особенностей усвоения учащимися материала», «выработки рекомендаций», «своевременной корректировки обучения», фокусирует внимание на достижениях и прогрессе учащегося (Рамочный национальный </a:t>
            </a:r>
            <a:r>
              <a:rPr lang="ru-RU" sz="2800" dirty="0" err="1"/>
              <a:t>куррикулум</a:t>
            </a:r>
            <a:r>
              <a:rPr lang="ru-RU" sz="2800" dirty="0"/>
              <a:t> среднего общего образования КР, стр. 25</a:t>
            </a:r>
            <a:r>
              <a:rPr lang="ru-RU" sz="2800" dirty="0" smtClean="0"/>
              <a:t>)</a:t>
            </a:r>
            <a:endParaRPr lang="ru-RU" sz="2800" dirty="0"/>
          </a:p>
          <a:p>
            <a:pPr marL="609600" indent="-609600" algn="just">
              <a:spcBef>
                <a:spcPct val="20000"/>
              </a:spcBef>
            </a:pPr>
            <a:r>
              <a:rPr lang="ru-RU" sz="2800" dirty="0"/>
              <a:t>	</a:t>
            </a:r>
          </a:p>
          <a:p>
            <a:pPr marL="609600" indent="-609600" algn="just">
              <a:spcBef>
                <a:spcPct val="20000"/>
              </a:spcBef>
            </a:pPr>
            <a:r>
              <a:rPr lang="ru-RU" sz="2800" dirty="0"/>
              <a:t>	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118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Поддержка со стороны международных проектов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6625" y="1161250"/>
            <a:ext cx="9117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Проект «Сельское образование» (Всемирный банк) -  2005-2009 гг.</a:t>
            </a:r>
            <a:r>
              <a:rPr lang="en-US" sz="2800" dirty="0"/>
              <a:t>: </a:t>
            </a:r>
            <a:r>
              <a:rPr lang="ru-RU" sz="2800" dirty="0"/>
              <a:t> охват около 25% школ страны  (2 области из семи)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Проект «Качественное образование» (</a:t>
            </a:r>
            <a:r>
              <a:rPr lang="en-US" sz="2800" dirty="0"/>
              <a:t>USAID) </a:t>
            </a:r>
            <a:r>
              <a:rPr lang="ru-RU" sz="2800" dirty="0"/>
              <a:t> 2008-2012 гг. (через государственную  систему повышения квалификации и </a:t>
            </a:r>
            <a:r>
              <a:rPr lang="ru-RU" sz="2800" dirty="0" err="1"/>
              <a:t>пед.вузы</a:t>
            </a:r>
            <a:r>
              <a:rPr lang="ru-RU" sz="2800" dirty="0"/>
              <a:t>, пилотирование в 50 школах)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READ  (</a:t>
            </a:r>
            <a:r>
              <a:rPr lang="ru-RU" sz="2800" dirty="0"/>
              <a:t>Российское правительство) – 2012 -2014 гг.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62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Две интерпретации ФО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/>
              <a:t>1.  </a:t>
            </a:r>
            <a:r>
              <a:rPr lang="ru-RU" sz="2400" b="1" dirty="0" err="1"/>
              <a:t>Формативное</a:t>
            </a:r>
            <a:r>
              <a:rPr lang="ru-RU" sz="2400" b="1" dirty="0"/>
              <a:t> оценивание </a:t>
            </a:r>
            <a:r>
              <a:rPr lang="ru-RU" sz="2400" dirty="0"/>
              <a:t>как </a:t>
            </a:r>
            <a:r>
              <a:rPr lang="ru-RU" sz="2400" b="1" dirty="0"/>
              <a:t>периодическое отслеживание прогресса </a:t>
            </a:r>
            <a:r>
              <a:rPr lang="ru-RU" sz="2400" dirty="0"/>
              <a:t>учащихся  с последующей  совместной постановкой задач обучения, позволяющее  достигать и улучшать образовательные результаты учащихся</a:t>
            </a:r>
          </a:p>
          <a:p>
            <a:pPr algn="just">
              <a:buNone/>
            </a:pPr>
            <a:r>
              <a:rPr lang="ru-RU" sz="2400" dirty="0"/>
              <a:t>2. </a:t>
            </a:r>
            <a:r>
              <a:rPr lang="ru-RU" sz="2400" b="1" dirty="0" err="1"/>
              <a:t>Формативное</a:t>
            </a:r>
            <a:r>
              <a:rPr lang="ru-RU" sz="2400" b="1" dirty="0"/>
              <a:t> оценивание </a:t>
            </a:r>
            <a:r>
              <a:rPr lang="ru-RU" sz="2400" dirty="0"/>
              <a:t>как </a:t>
            </a:r>
            <a:r>
              <a:rPr lang="ru-RU" sz="2400" b="1" dirty="0"/>
              <a:t>непрерывный процесс </a:t>
            </a:r>
            <a:r>
              <a:rPr lang="ru-RU" sz="2400" dirty="0"/>
              <a:t>наблюдения и  </a:t>
            </a:r>
            <a:r>
              <a:rPr lang="ru-RU" sz="2400" b="1" dirty="0"/>
              <a:t>часть процесса обучения,  </a:t>
            </a:r>
            <a:r>
              <a:rPr lang="ru-RU" sz="2400" dirty="0"/>
              <a:t>позволяющая  достигать и улучшать образовательные результаты учащихся. Цель заключается не в констатации уровня достигнутого учебного результата, а в улучшении процесса обучения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1202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b="1" dirty="0">
                <a:solidFill>
                  <a:schemeClr val="bg1"/>
                </a:solidFill>
              </a:rPr>
              <a:t>В обоих вариантах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6625" y="1161250"/>
            <a:ext cx="9117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Ориентация на результаты (от целей урока – до  результатов обучения в школе)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Повышение вовлеченности учащегося в процесс оценивания и ответственности за результаты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Индивидуализация 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2038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1. Фокус на отслеживании прогресса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Плюсы: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сравнение учащегося с самим собой, на предыдущей  стадии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анализ и совместная постановка задач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включение ФО в перечень критериев при оценке деятельности и поощрении учителей</a:t>
            </a:r>
          </a:p>
          <a:p>
            <a:pPr>
              <a:buNone/>
            </a:pPr>
            <a:r>
              <a:rPr lang="ru-RU" sz="2000" b="1" dirty="0"/>
              <a:t>Проблемы:</a:t>
            </a:r>
          </a:p>
          <a:p>
            <a:pPr algn="just"/>
            <a:r>
              <a:rPr lang="ru-RU" sz="2000" dirty="0"/>
              <a:t> разработка образовательных результатов только началась, трудности с пониманием целей обучения  учащихся</a:t>
            </a:r>
          </a:p>
          <a:p>
            <a:pPr algn="just"/>
            <a:r>
              <a:rPr lang="ru-RU" sz="2000" dirty="0"/>
              <a:t>периодичность замеров примерно  один раз в 2 месяца – меньше возможностей для корректировки </a:t>
            </a:r>
          </a:p>
          <a:p>
            <a:pPr algn="just"/>
            <a:r>
              <a:rPr lang="ru-RU" sz="2000" dirty="0"/>
              <a:t>учителя затрачивали много времени на заполнение форм, жаловались на увеличение объема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566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2. ФО как часть процесса обучения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6121" y="1161250"/>
            <a:ext cx="900987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Составляющие  </a:t>
            </a:r>
            <a:r>
              <a:rPr lang="ru-RU" sz="2400" b="1" dirty="0" err="1"/>
              <a:t>формативного</a:t>
            </a:r>
            <a:r>
              <a:rPr lang="ru-RU" sz="2400" b="1" dirty="0"/>
              <a:t> оценивания</a:t>
            </a:r>
            <a:r>
              <a:rPr lang="ru-RU" sz="2400" dirty="0"/>
              <a:t>*</a:t>
            </a:r>
          </a:p>
          <a:p>
            <a:pPr algn="just"/>
            <a:r>
              <a:rPr lang="ru-RU" sz="2400" dirty="0"/>
              <a:t>Обеспечение учителем эффективной обратной связи учащимся</a:t>
            </a:r>
          </a:p>
          <a:p>
            <a:pPr algn="just"/>
            <a:r>
              <a:rPr lang="ru-RU" sz="2400" dirty="0"/>
              <a:t>Активное участие учащихся в процессе собственного учения</a:t>
            </a:r>
          </a:p>
          <a:p>
            <a:pPr algn="just"/>
            <a:r>
              <a:rPr lang="ru-RU" sz="2400" dirty="0"/>
              <a:t>Корректировка процесса обучения с учетом результатов оценивания.</a:t>
            </a:r>
          </a:p>
          <a:p>
            <a:pPr algn="just"/>
            <a:r>
              <a:rPr lang="ru-RU" sz="2400" dirty="0"/>
              <a:t>Признание глубокого влияния оценивания на мотивацию и самоуважение учащихся, которые, в свою очередь, оказывают важное влияние на учебу</a:t>
            </a:r>
          </a:p>
          <a:p>
            <a:r>
              <a:rPr lang="ru-RU" sz="2400" dirty="0"/>
              <a:t>Умение учащихся оценивать свои знания самостоятельно</a:t>
            </a:r>
          </a:p>
          <a:p>
            <a:pPr>
              <a:buNone/>
            </a:pPr>
            <a:endParaRPr lang="ru-RU" sz="800" dirty="0"/>
          </a:p>
          <a:p>
            <a:pPr>
              <a:buNone/>
            </a:pPr>
            <a:r>
              <a:rPr lang="ru-RU" sz="1600" dirty="0"/>
              <a:t>* «Черный ящик: что там внутри? Оценка знаний учащихся как способ повышения эффективности учебно-воспитательного процесса» П. Блек и Д. Уильям</a:t>
            </a:r>
          </a:p>
        </p:txBody>
      </p:sp>
    </p:spTree>
    <p:extLst>
      <p:ext uri="{BB962C8B-B14F-4D97-AF65-F5344CB8AC3E}">
        <p14:creationId xmlns:p14="http://schemas.microsoft.com/office/powerpoint/2010/main" val="6610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Техники и приемы ФО ( подробнее см. Руководство или видеофильм)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47243"/>
              </p:ext>
            </p:extLst>
          </p:nvPr>
        </p:nvGraphicFramePr>
        <p:xfrm>
          <a:off x="107504" y="1306688"/>
          <a:ext cx="8928992" cy="342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45"/>
                <a:gridCol w="7027447"/>
              </a:tblGrid>
              <a:tr h="3068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</a:tr>
              <a:tr h="639023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Светофор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каждого ученика имеются карточки трех цветов светофора (все понятно – зеленый, остались вопросы – желтый, непонятно –красный)</a:t>
                      </a:r>
                      <a:endParaRPr lang="ru-RU" sz="1600" dirty="0"/>
                    </a:p>
                  </a:txBody>
                  <a:tcPr/>
                </a:tc>
              </a:tr>
              <a:tr h="69727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Письменные комментарии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письменной обратной связи, на  соответствие заранее  известным  критериям. Используется два цвета пасты – для положительных и для комментариев о необходимости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доработки</a:t>
                      </a: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97559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Две звезды и желание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взаимооценивание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предлагает проверить работу одноклассника. Когда учащиеся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комментируют работы друг друга, они не оценивают работы, а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ляют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указывают на два положительных момента –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«две звезды» – и на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момент, который заслуживает доработки, –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«желание».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3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-20538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Пример письменной обратной связи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9542"/>
            <a:ext cx="3168352" cy="44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655</Words>
  <Application>Microsoft Office PowerPoint</Application>
  <PresentationFormat>Экран (16:9)</PresentationFormat>
  <Paragraphs>88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Формативное оценивание: опыт разработки и использования в школах Кыргызстана</vt:lpstr>
      <vt:lpstr>Рамочный национальный куррикулум (утвержден в 2009 году)</vt:lpstr>
      <vt:lpstr>Поддержка со стороны международных проектов</vt:lpstr>
      <vt:lpstr>Две интерпретации ФО</vt:lpstr>
      <vt:lpstr>В обоих вариантах</vt:lpstr>
      <vt:lpstr>1. Фокус на отслеживании прогресса</vt:lpstr>
      <vt:lpstr>2. ФО как часть процесса обучения</vt:lpstr>
      <vt:lpstr>Техники и приемы ФО ( подробнее см. Руководство или видеофильм)</vt:lpstr>
      <vt:lpstr>Пример письменной обратной связи</vt:lpstr>
      <vt:lpstr>Плюсы использованного подхода (2):</vt:lpstr>
      <vt:lpstr>При этом пришлось долго учиться:</vt:lpstr>
      <vt:lpstr>Пример прогресса в освоении ФО за 3 года (много? мало?)</vt:lpstr>
      <vt:lpstr>Продолжение следует…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234</cp:revision>
  <dcterms:created xsi:type="dcterms:W3CDTF">2011-08-25T06:09:31Z</dcterms:created>
  <dcterms:modified xsi:type="dcterms:W3CDTF">2013-03-26T05:55:10Z</dcterms:modified>
</cp:coreProperties>
</file>