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87" r:id="rId3"/>
    <p:sldId id="388" r:id="rId4"/>
    <p:sldId id="377" r:id="rId5"/>
    <p:sldId id="390" r:id="rId6"/>
    <p:sldId id="386" r:id="rId7"/>
    <p:sldId id="380" r:id="rId8"/>
    <p:sldId id="381" r:id="rId9"/>
    <p:sldId id="391" r:id="rId10"/>
    <p:sldId id="384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USSIAN%20TRAINING%20CENTER\&#1059;&#1095;&#1077;&#1073;&#1085;&#1099;&#1077;%20&#1084;&#1077;&#1088;&#1086;&#1087;&#1088;&#1080;&#1103;&#1090;&#1080;&#1103;\&#1057;&#1077;&#1084;&#1080;&#1085;&#1072;&#1088;%205_&#1042;&#1085;&#1091;&#1090;&#1088;&#1080;&#1096;&#1082;&#1086;&#1083;&#1100;&#1085;&#1072;&#1103;%20&#1086;&#1094;&#1077;&#1085;&#1082;&#1072;_28-29.03.2013\&#1057;&#1090;&#1072;&#1090;&#1080;&#1089;&#1090;&#1080;&#1082;&#1072;%20&#1091;&#1095;&#1072;&#1089;&#1090;&#1085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Статистика!$B$6:$B$8</c:f>
              <c:strCache>
                <c:ptCount val="3"/>
                <c:pt idx="0">
                  <c:v>Учреждения ВПО и ДПО</c:v>
                </c:pt>
                <c:pt idx="1">
                  <c:v>Центры ОКО</c:v>
                </c:pt>
                <c:pt idx="2">
                  <c:v>Школы</c:v>
                </c:pt>
              </c:strCache>
            </c:strRef>
          </c:cat>
          <c:val>
            <c:numRef>
              <c:f>Статистика!$C$6:$C$8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86694383354994"/>
          <c:y val="0.30053656025856723"/>
          <c:w val="0.28613470658547979"/>
          <c:h val="0.42001295050030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s://twitter.com/intent/user?screen_name=mhs548" TargetMode="External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hse.ru/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Представление семинара и РТЦ</a:t>
            </a:r>
            <a:endParaRPr lang="ru-RU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Вальдман И.А.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</a:rPr>
              <a:t>д</a:t>
            </a:r>
            <a:r>
              <a:rPr lang="ru-RU" sz="1600" dirty="0" smtClean="0">
                <a:solidFill>
                  <a:schemeClr val="bg1"/>
                </a:solidFill>
              </a:rPr>
              <a:t>иректор Российского тренингового  центра ИУО РАО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-20538"/>
            <a:ext cx="7812392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i="1" dirty="0">
                <a:solidFill>
                  <a:schemeClr val="bg1"/>
                </a:solidFill>
              </a:rPr>
              <a:t>Актуальные вопросы </a:t>
            </a:r>
            <a:r>
              <a:rPr lang="ru-RU" sz="1600" b="1" i="1" dirty="0" smtClean="0">
                <a:solidFill>
                  <a:schemeClr val="bg1"/>
                </a:solidFill>
              </a:rPr>
              <a:t>организации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 dirty="0" err="1" smtClean="0">
                <a:solidFill>
                  <a:schemeClr val="bg1"/>
                </a:solidFill>
              </a:rPr>
              <a:t>внутришкольной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системы оценки качества образования</a:t>
            </a:r>
            <a:r>
              <a:rPr lang="ru-R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28-29 марта 2013 года, г. Москва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985" y="4577088"/>
            <a:ext cx="428628" cy="428628"/>
          </a:xfrm>
          <a:prstGeom prst="rect">
            <a:avLst/>
          </a:prstGeom>
          <a:noFill/>
        </p:spPr>
      </p:pic>
      <p:pic>
        <p:nvPicPr>
          <p:cNvPr id="2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4106" y="4600076"/>
            <a:ext cx="959881" cy="405701"/>
          </a:xfrm>
          <a:prstGeom prst="rect">
            <a:avLst/>
          </a:prstGeom>
          <a:noFill/>
        </p:spPr>
      </p:pic>
      <p:pic>
        <p:nvPicPr>
          <p:cNvPr id="2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6439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3933355" y="4659166"/>
            <a:ext cx="931910" cy="3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33355" y="4620258"/>
            <a:ext cx="936104" cy="3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profile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566" y="4625715"/>
            <a:ext cx="385761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Национальный исследовательский университет «Высшая школа экономики»">
            <a:hlinkClick r:id="rId15" tooltip="На главную страницу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41" y="4631645"/>
            <a:ext cx="396077" cy="3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82" y="4615101"/>
            <a:ext cx="431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16" y="4600076"/>
            <a:ext cx="421104" cy="40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ЦЕЛИ ДЕЯТЕЛЬНОСТИ РТЦ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b="1" dirty="0" smtClean="0"/>
              <a:t>Стратегической целью РТЦ </a:t>
            </a:r>
            <a:r>
              <a:rPr lang="ru-RU" sz="2800" dirty="0" smtClean="0"/>
              <a:t>является развитие национального кадрового потенциала в области образования в России и странах СНГ на основе лучшего международного и российского опыта.</a:t>
            </a:r>
            <a:endParaRPr lang="en-US" sz="1200" dirty="0" smtClean="0"/>
          </a:p>
          <a:p>
            <a:pPr algn="just"/>
            <a:r>
              <a:rPr lang="ru-RU" sz="2800" b="1" dirty="0" smtClean="0"/>
              <a:t>Основная задача -</a:t>
            </a:r>
            <a:r>
              <a:rPr lang="ru-RU" sz="2800" dirty="0" smtClean="0"/>
              <a:t> распространение современных знаний, разработок и методик в области образования, ориентированных на потребности развивающихся стран.</a:t>
            </a:r>
          </a:p>
        </p:txBody>
      </p:sp>
    </p:spTree>
    <p:extLst>
      <p:ext uri="{BB962C8B-B14F-4D97-AF65-F5344CB8AC3E}">
        <p14:creationId xmlns:p14="http://schemas.microsoft.com/office/powerpoint/2010/main" val="24662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ЦЕЛЕВАЯ АУДИТОРИЯ И ТЕМАТИКА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i="1" dirty="0" smtClean="0">
                <a:latin typeface="+mn-lt"/>
                <a:cs typeface="+mn-cs"/>
              </a:rPr>
              <a:t>Целевая аудитория</a:t>
            </a:r>
            <a:r>
              <a:rPr lang="ru-RU" sz="2800" dirty="0" smtClean="0">
                <a:latin typeface="+mn-lt"/>
                <a:cs typeface="+mn-cs"/>
              </a:rPr>
              <a:t>. Специалисты системы образования регионов РФ и 	СНГ (управленцы, специалисты системы	ОКО, 	эксперты и исследователи, представители системы ПК).</a:t>
            </a:r>
          </a:p>
          <a:p>
            <a:pPr marL="457200" indent="-457200" algn="just" defTabSz="3600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Основная тематика.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Оценка и управление качеством 	образования (школьное образование).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2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МЕРОПРИЯТИЙ РТЦ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53784" y="1131590"/>
            <a:ext cx="9001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dirty="0"/>
              <a:t>В период с мая 2011 года по 15 марта 2013 г. Российским </a:t>
            </a:r>
            <a:r>
              <a:rPr lang="ru-RU" sz="2400" dirty="0" err="1"/>
              <a:t>тренинговым</a:t>
            </a:r>
            <a:r>
              <a:rPr lang="ru-RU" sz="2400" dirty="0"/>
              <a:t> центром проведено </a:t>
            </a:r>
            <a:r>
              <a:rPr lang="ru-RU" sz="2400" b="1" dirty="0"/>
              <a:t>6</a:t>
            </a:r>
            <a:r>
              <a:rPr lang="ru-RU" sz="2400" dirty="0"/>
              <a:t> учебных курсов, </a:t>
            </a:r>
            <a:r>
              <a:rPr lang="ru-RU" sz="2400" b="1" dirty="0"/>
              <a:t>4</a:t>
            </a:r>
            <a:r>
              <a:rPr lang="ru-RU" sz="2400" dirty="0"/>
              <a:t> семинара и </a:t>
            </a:r>
            <a:r>
              <a:rPr lang="ru-RU" sz="2400" b="1" dirty="0"/>
              <a:t>10</a:t>
            </a:r>
            <a:r>
              <a:rPr lang="ru-RU" sz="2400" dirty="0"/>
              <a:t>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этих учебных мероприятиях приняли участие </a:t>
            </a:r>
            <a:r>
              <a:rPr lang="ru-RU" sz="2400" b="1" dirty="0"/>
              <a:t>4602</a:t>
            </a:r>
            <a:r>
              <a:rPr lang="ru-RU" sz="2400" dirty="0"/>
              <a:t>  специалиста, среди которых 3696 участников – представители регионов Российской Федерации и 906 - специалисты системы образования из 8 стран СНГ (Азербайджан, Армения, Казахстан, Кыргызстан, Приднестровье, Таджикистан, Туркменистан</a:t>
            </a:r>
            <a:r>
              <a:rPr lang="ru-RU" sz="2400" dirty="0" smtClean="0"/>
              <a:t>).</a:t>
            </a:r>
          </a:p>
          <a:p>
            <a:pPr algn="just"/>
            <a:endParaRPr lang="ru-RU" sz="1200" dirty="0"/>
          </a:p>
          <a:p>
            <a:r>
              <a:rPr lang="ru-RU" sz="2400" dirty="0"/>
              <a:t>При этом 366 специалиста приняло участие в очных мероприятиях и 4236 - в </a:t>
            </a:r>
            <a:r>
              <a:rPr lang="ru-RU" sz="2400" dirty="0" err="1"/>
              <a:t>вебинарах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37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0538"/>
            <a:ext cx="8496176" cy="648072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WWW.RTC-EDU.RU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872" y="530619"/>
            <a:ext cx="7677816" cy="461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6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СЕМИНАРА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1190238"/>
            <a:ext cx="35283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34 специалиста из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Армении (1),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России (25, 14 регионов),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Казахстана (3)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Кыргызстана (1),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Приднестровской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Молдавской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Республики (4).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681848"/>
              </p:ext>
            </p:extLst>
          </p:nvPr>
        </p:nvGraphicFramePr>
        <p:xfrm>
          <a:off x="3059832" y="1190238"/>
          <a:ext cx="5976664" cy="36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25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ЦЕЛЬ СЕМИНАРА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000" b="1" dirty="0" smtClean="0"/>
              <a:t>Цель </a:t>
            </a:r>
            <a:r>
              <a:rPr lang="ru-RU" sz="3000" b="1" dirty="0"/>
              <a:t>семинара </a:t>
            </a:r>
            <a:r>
              <a:rPr lang="ru-RU" sz="3000" dirty="0"/>
              <a:t>- обсудить назначение, возможности и перспективные подходы организации системы оценки учебных достижений учащихся на уровне школы и класса</a:t>
            </a:r>
            <a:r>
              <a:rPr lang="ru-RU" sz="3000" dirty="0" smtClean="0"/>
              <a:t>.</a:t>
            </a:r>
          </a:p>
          <a:p>
            <a:pPr algn="just"/>
            <a:r>
              <a:rPr lang="ru-RU" sz="3000" b="1" dirty="0"/>
              <a:t>Ключевой вопрос</a:t>
            </a:r>
            <a:r>
              <a:rPr lang="ru-RU" sz="3000" dirty="0"/>
              <a:t> для обсуждения: какие подходы и практические решения целесообразно использовать для организации справедливой и поддерживающей ученика системы оценки учебных достижений?</a:t>
            </a:r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7863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ВОПРОСЫ ДЛЯ </a:t>
            </a:r>
            <a:r>
              <a:rPr lang="ru-RU" sz="3200" dirty="0">
                <a:solidFill>
                  <a:schemeClr val="bg1"/>
                </a:solidFill>
              </a:rPr>
              <a:t>АНАЛИЗА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8064" y="1142990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Насколько на Ваш взгляд предоставленная система критериального оценивания сочетается на практике с традиционной системой оценивания, принятой в вашей стране?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Какие изменения в педагогических технологиях требуется проводить для перехода на  новую систему оценивания?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В чём вы видите трудности такого перехода для учителей? учеников? администрации школы?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Насколько возможно применение представленной системы оценивания в условиях иной дидактики, учебного плана, учебных пособий?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ru-RU" sz="2000" dirty="0"/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0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1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ВОПРОСЫ ДЛЯ АНАЛИЗА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8064" y="1142990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/>
              <a:t>Насколько </a:t>
            </a:r>
            <a:r>
              <a:rPr lang="ru-RU" sz="2800" dirty="0"/>
              <a:t>ясно и </a:t>
            </a:r>
            <a:r>
              <a:rPr lang="ru-RU" sz="2800" dirty="0" err="1"/>
              <a:t>операционально</a:t>
            </a:r>
            <a:r>
              <a:rPr lang="ru-RU" sz="2800" dirty="0"/>
              <a:t> на Ваш взгляд сформулированы критерии оценивания?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Как организована система обратной связи по результатам оценки для ученика и учителя? В каком виде фиксируются и сообщаются результаты оценки?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Как организована система повышения квалификации учителей (особенно вновь пришедших в школу) на уровне школы для использования </a:t>
            </a:r>
            <a:r>
              <a:rPr lang="ru-RU" sz="2800" dirty="0" err="1"/>
              <a:t>критериальной</a:t>
            </a:r>
            <a:r>
              <a:rPr lang="ru-RU" sz="2800" dirty="0"/>
              <a:t> системы оценивания?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ru-RU" sz="2000" dirty="0"/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0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7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6214</TotalTime>
  <Words>365</Words>
  <Application>Microsoft Office PowerPoint</Application>
  <PresentationFormat>Экран (16:9)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Представление семинара и РТЦ</vt:lpstr>
      <vt:lpstr>ЦЕЛИ ДЕЯТЕЛЬНОСТИ РТЦ</vt:lpstr>
      <vt:lpstr>ЦЕЛЕВАЯ АУДИТОРИЯ И ТЕМАТИКА</vt:lpstr>
      <vt:lpstr>УЧАСТНИКИ МЕРОПРИЯТИЙ РТЦ</vt:lpstr>
      <vt:lpstr>WWW.RTC-EDU.RU</vt:lpstr>
      <vt:lpstr>УЧАСТНИКИ СЕМИНАРА</vt:lpstr>
      <vt:lpstr>ЦЕЛЬ СЕМИНАРА</vt:lpstr>
      <vt:lpstr>ВОПРОСЫ ДЛЯ АНАЛИЗА</vt:lpstr>
      <vt:lpstr>ВОПРОСЫ ДЛЯ АНАЛИЗА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230</cp:revision>
  <dcterms:created xsi:type="dcterms:W3CDTF">2011-08-25T06:09:31Z</dcterms:created>
  <dcterms:modified xsi:type="dcterms:W3CDTF">2013-03-30T07:11:03Z</dcterms:modified>
</cp:coreProperties>
</file>