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26" r:id="rId3"/>
    <p:sldId id="342" r:id="rId4"/>
    <p:sldId id="343" r:id="rId5"/>
    <p:sldId id="344" r:id="rId6"/>
    <p:sldId id="345" r:id="rId7"/>
    <p:sldId id="346" r:id="rId8"/>
    <p:sldId id="347" r:id="rId9"/>
    <p:sldId id="349" r:id="rId10"/>
    <p:sldId id="352" r:id="rId11"/>
    <p:sldId id="348" r:id="rId12"/>
    <p:sldId id="351" r:id="rId13"/>
    <p:sldId id="350" r:id="rId14"/>
    <p:sldId id="359" r:id="rId15"/>
    <p:sldId id="353" r:id="rId16"/>
    <p:sldId id="354" r:id="rId17"/>
    <p:sldId id="341" r:id="rId18"/>
    <p:sldId id="355" r:id="rId19"/>
    <p:sldId id="360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2240" autoAdjust="0"/>
  </p:normalViewPr>
  <p:slideViewPr>
    <p:cSldViewPr>
      <p:cViewPr>
        <p:scale>
          <a:sx n="100" d="100"/>
          <a:sy n="100" d="100"/>
        </p:scale>
        <p:origin x="-1002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Прогресс</a:t>
            </a:r>
            <a:r>
              <a:rPr lang="ru-RU" baseline="0" dirty="0" smtClean="0"/>
              <a:t> учеников = добавочная стоимость. Выше 1000 – показатели выше среднего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+mj-lt"/>
              <a:buNone/>
              <a:defRPr/>
            </a:pPr>
            <a:r>
              <a:rPr lang="ru-RU" b="1" dirty="0" smtClean="0"/>
              <a:t>Более подробно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0" dirty="0" smtClean="0"/>
              <a:t>Ненадежность рейтингов как индикатора качества школьной программы и преподавания, </a:t>
            </a:r>
            <a:r>
              <a:rPr lang="ru-RU" dirty="0" smtClean="0"/>
              <a:t>т.к.: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dirty="0" smtClean="0"/>
              <a:t>не учитывают внешкольных влияний на учебные достижения 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b="1" dirty="0" smtClean="0">
                <a:solidFill>
                  <a:srgbClr val="FFC000"/>
                </a:solidFill>
              </a:rPr>
              <a:t>репетиторство, вовлеченность родителей в занятия дома, прогулы, смена</a:t>
            </a:r>
            <a:r>
              <a:rPr lang="ru-RU" b="1" baseline="0" dirty="0" smtClean="0">
                <a:solidFill>
                  <a:srgbClr val="FFC000"/>
                </a:solidFill>
              </a:rPr>
              <a:t> школы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r>
              <a:rPr lang="ru-RU" dirty="0" smtClean="0"/>
              <a:t>; 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dirty="0" smtClean="0"/>
              <a:t>нередко становятся объектом манипуляций и мошенничества </a:t>
            </a:r>
            <a:r>
              <a:rPr lang="ru-RU" b="1" dirty="0" smtClean="0"/>
              <a:t>(подделка результатов, завышение</a:t>
            </a:r>
            <a:r>
              <a:rPr lang="ru-RU" b="1" baseline="0" dirty="0" smtClean="0"/>
              <a:t> оценок, </a:t>
            </a:r>
            <a:r>
              <a:rPr lang="ru-RU" b="1" dirty="0" smtClean="0"/>
              <a:t>не допуск неуспевающих учеников в школу в дни теста и прочие «хитрости») 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dirty="0" smtClean="0"/>
              <a:t>не учитывают статистических погрешностей в результатах тестов</a:t>
            </a: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ru-RU" b="0" dirty="0" smtClean="0"/>
              <a:t>Рейтинги скорее вредят преподаванию, чем помогают ему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200" b="0" dirty="0" smtClean="0"/>
              <a:t>приоритет у предметов, по которым проводится тест, в ущерб остальным </a:t>
            </a:r>
            <a:r>
              <a:rPr lang="ru-RU" sz="1200" b="1" dirty="0" smtClean="0"/>
              <a:t>(несбалансированность</a:t>
            </a:r>
            <a:r>
              <a:rPr lang="ru-RU" sz="1200" b="1" baseline="0" dirty="0" smtClean="0"/>
              <a:t> учебного процесса</a:t>
            </a:r>
            <a:r>
              <a:rPr lang="ru-RU" sz="1200" b="1" dirty="0" smtClean="0"/>
              <a:t>) 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200" b="0" dirty="0" smtClean="0"/>
              <a:t>стандартизированная подготовка к тестам вместо углублённого изучения предметов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200" b="0" dirty="0" smtClean="0"/>
              <a:t>ставка на успешных учеников в ущерб работе с неуспевающими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200" b="0" dirty="0" smtClean="0"/>
              <a:t>«инфляция» результатов теста – т.е. с каждым годом результаты «завышаются»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endParaRPr lang="ru-RU" sz="100" b="0" dirty="0" smtClean="0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ru-RU" b="0" dirty="0" smtClean="0"/>
              <a:t>Социальная сегрегация школ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sz="1200" b="0" dirty="0" smtClean="0"/>
              <a:t>выборочный прием школами учеников из обеспеченных </a:t>
            </a:r>
            <a:r>
              <a:rPr lang="ru-RU" sz="1200" b="1" dirty="0" smtClean="0"/>
              <a:t>«белых» </a:t>
            </a:r>
            <a:r>
              <a:rPr lang="ru-RU" sz="1200" b="0" dirty="0" smtClean="0"/>
              <a:t>семей, и с обратной стороны, выбор «статусной» школы</a:t>
            </a:r>
            <a:r>
              <a:rPr lang="en-US" sz="1200" b="0" dirty="0" smtClean="0"/>
              <a:t> </a:t>
            </a:r>
            <a:r>
              <a:rPr lang="ru-RU" sz="1200" b="0" dirty="0" smtClean="0"/>
              <a:t>родителями</a:t>
            </a:r>
          </a:p>
          <a:p>
            <a:endParaRPr lang="ru-RU" sz="1100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hyperlink" Target="http://www.mamso.ru/" TargetMode="External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19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stuwa.org.au/sstuwa/naplan-tests-a-league-tables/sstuwa-league-tables-a-naplan-articles-research/7605-school-league-tables-success-or-disast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eform.ntf.ru/p20aa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hyperlink" Target="http://www.rtc-edu.ru/resources/publica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://www.educom.ru/ru/works/grant/rate/index.php?sphrase_id=8119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91630"/>
            <a:ext cx="8100392" cy="1944216"/>
          </a:xfrm>
        </p:spPr>
        <p:txBody>
          <a:bodyPr/>
          <a:lstStyle/>
          <a:p>
            <a:pPr algn="r"/>
            <a:r>
              <a:rPr lang="ru-RU" sz="4000" dirty="0">
                <a:solidFill>
                  <a:schemeClr val="bg1"/>
                </a:solidFill>
              </a:rPr>
              <a:t>Рейтинги в образовании: назначение и модели. 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В.А. </a:t>
            </a:r>
            <a:r>
              <a:rPr lang="ru-RU" sz="1600" b="1" dirty="0" err="1">
                <a:solidFill>
                  <a:schemeClr val="bg1"/>
                </a:solidFill>
              </a:rPr>
              <a:t>Болотов</a:t>
            </a: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вице-президент РАО, академик РАО, </a:t>
            </a:r>
            <a:r>
              <a:rPr lang="ru-RU" sz="1600" dirty="0" err="1">
                <a:solidFill>
                  <a:schemeClr val="bg1"/>
                </a:solidFill>
              </a:rPr>
              <a:t>д.п.н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7261649" y="4575193"/>
            <a:ext cx="924694" cy="403800"/>
            <a:chOff x="7308304" y="4587692"/>
            <a:chExt cx="1084314" cy="42862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308304" y="4626099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Описание: social-240-100.gif">
              <a:hlinkClick r:id="rId11" tgtFrame="&quot;_blank&quot;"/>
            </p:cNvPr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12498" y="4587692"/>
              <a:ext cx="108012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71976" y="150422"/>
            <a:ext cx="7380344" cy="68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вопросы проектирования и формирования рейтингов в образовании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 октября - 1 ноября 2012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30" descr="http://www.rtc-edu.ru/sites/default/files/pict/mamc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0420" y="4597305"/>
            <a:ext cx="937195" cy="3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mag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960" y="4587611"/>
            <a:ext cx="999620" cy="396757"/>
          </a:xfrm>
          <a:prstGeom prst="rect">
            <a:avLst/>
          </a:prstGeom>
          <a:noFill/>
        </p:spPr>
      </p:pic>
      <p:pic>
        <p:nvPicPr>
          <p:cNvPr id="1026" name="Picture 2" descr="i?id=228804683-59-72&amp;n=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15" y="4575515"/>
            <a:ext cx="337614" cy="4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chelindustry.ru/img/logob/1_ChelObl_L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47" y="4570961"/>
            <a:ext cx="334683" cy="4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07" y="4604214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2" y="4612517"/>
            <a:ext cx="1057829" cy="35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302768"/>
            <a:ext cx="8893176" cy="828822"/>
          </a:xfrm>
        </p:spPr>
        <p:txBody>
          <a:bodyPr/>
          <a:lstStyle/>
          <a:p>
            <a:pPr lvl="0" algn="l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Пример 2.</a:t>
            </a:r>
            <a:r>
              <a:rPr lang="ru-RU" sz="2800" dirty="0" smtClean="0">
                <a:solidFill>
                  <a:schemeClr val="bg1"/>
                </a:solidFill>
              </a:rPr>
              <a:t> Рейтинг 300 московских школ по результатам образовательной деятельности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http://www.educom.ru/ru/official/detail/?ID=16546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119372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Рейтинг школ составляется на основании двух объективных показателей: результаты ЕГЭ и результаты участия школьников в олимпиадах. </a:t>
            </a:r>
          </a:p>
          <a:p>
            <a:pPr algn="just"/>
            <a:endParaRPr lang="ru-RU" sz="900" dirty="0" smtClean="0"/>
          </a:p>
          <a:p>
            <a:pPr algn="just"/>
            <a:r>
              <a:rPr lang="ru-RU" b="1" dirty="0" smtClean="0"/>
              <a:t>1 балл </a:t>
            </a:r>
            <a:r>
              <a:rPr lang="ru-RU" dirty="0" smtClean="0"/>
              <a:t>– за каждого обучающегося, набравшего в сумме за три ЕГЭ не менее </a:t>
            </a:r>
            <a:r>
              <a:rPr lang="ru-RU" b="1" dirty="0" smtClean="0"/>
              <a:t>220</a:t>
            </a:r>
            <a:r>
              <a:rPr lang="ru-RU" dirty="0" smtClean="0"/>
              <a:t> баллов; </a:t>
            </a:r>
          </a:p>
          <a:p>
            <a:pPr algn="just"/>
            <a:r>
              <a:rPr lang="ru-RU" b="1" dirty="0" smtClean="0"/>
              <a:t>1 балл </a:t>
            </a:r>
            <a:r>
              <a:rPr lang="ru-RU" dirty="0" smtClean="0"/>
              <a:t>– за каждого призера регионального этапа Всероссийской олимпиады школьников и Московской городской олимпиады школьников; </a:t>
            </a:r>
          </a:p>
          <a:p>
            <a:pPr algn="just"/>
            <a:r>
              <a:rPr lang="ru-RU" b="1" dirty="0" smtClean="0"/>
              <a:t>3 балла </a:t>
            </a:r>
            <a:r>
              <a:rPr lang="ru-RU" dirty="0" smtClean="0"/>
              <a:t>– за каждого победителя регионального этапа данных олимпиад; </a:t>
            </a:r>
          </a:p>
          <a:p>
            <a:pPr algn="just"/>
            <a:r>
              <a:rPr lang="ru-RU" b="1" dirty="0" smtClean="0"/>
              <a:t>5 баллов </a:t>
            </a:r>
            <a:r>
              <a:rPr lang="ru-RU" dirty="0" smtClean="0"/>
              <a:t>– за каждого призера заключительного этапа Всероссийской олимпиады школьников; </a:t>
            </a:r>
          </a:p>
          <a:p>
            <a:pPr algn="just"/>
            <a:r>
              <a:rPr lang="ru-RU" b="1" dirty="0" smtClean="0"/>
              <a:t>10 баллов </a:t>
            </a:r>
            <a:r>
              <a:rPr lang="ru-RU" dirty="0" smtClean="0"/>
              <a:t>– за каждого победителя заключительного этапа Всероссийской олимпиады школьников. </a:t>
            </a:r>
          </a:p>
          <a:p>
            <a:pPr algn="just"/>
            <a:endParaRPr lang="ru-RU" sz="900" dirty="0" smtClean="0"/>
          </a:p>
          <a:p>
            <a:pPr algn="just"/>
            <a:r>
              <a:rPr lang="ru-RU" dirty="0" smtClean="0"/>
              <a:t>При одинаковом количестве баллов в рейтинге учитываются результаты ГИА-9: </a:t>
            </a:r>
          </a:p>
          <a:p>
            <a:pPr algn="just"/>
            <a:r>
              <a:rPr lang="ru-RU" b="1" dirty="0" smtClean="0"/>
              <a:t>1 балл </a:t>
            </a:r>
            <a:r>
              <a:rPr lang="ru-RU" dirty="0" smtClean="0"/>
              <a:t>– за каждого обучающегося, получившего по двум обязательным предметам (русский язык и математика) не менее 9 баллов в сумме по 5-балльной шкале. </a:t>
            </a:r>
          </a:p>
        </p:txBody>
      </p:sp>
    </p:spTree>
    <p:extLst>
      <p:ext uri="{BB962C8B-B14F-4D97-AF65-F5344CB8AC3E}">
        <p14:creationId xmlns:p14="http://schemas.microsoft.com/office/powerpoint/2010/main" val="30095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123478"/>
            <a:ext cx="897934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ЧАСТНЫЙ РЕЙТИНГ.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Пример 3.</a:t>
            </a:r>
            <a:r>
              <a:rPr lang="ru-RU" sz="2400" dirty="0" smtClean="0">
                <a:solidFill>
                  <a:schemeClr val="bg1"/>
                </a:solidFill>
              </a:rPr>
              <a:t> РИА Новости, рейтинг школ повышенного уровня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06" y="1178431"/>
            <a:ext cx="6318338" cy="393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4" y="158752"/>
            <a:ext cx="8713663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Пример 4.</a:t>
            </a:r>
            <a:r>
              <a:rPr lang="ru-RU" sz="2800" dirty="0" smtClean="0">
                <a:solidFill>
                  <a:schemeClr val="bg1"/>
                </a:solidFill>
              </a:rPr>
              <a:t> Единый портал пермского образования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http://permedu.ru/pages/analytics/SchoolRating2011.aspx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03598"/>
            <a:ext cx="83314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160415" y="4506441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94323" y="4011910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84368" y="451596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84368" y="4011910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293493" y="3761978"/>
            <a:ext cx="278507" cy="2975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3968" y="4290417"/>
            <a:ext cx="278507" cy="2975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4" y="158752"/>
            <a:ext cx="8713663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Пример 4.</a:t>
            </a:r>
            <a:r>
              <a:rPr lang="ru-RU" sz="2800" dirty="0" smtClean="0">
                <a:solidFill>
                  <a:schemeClr val="bg1"/>
                </a:solidFill>
              </a:rPr>
              <a:t> Единый портал пермского образования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1800" b="1" u="sng" dirty="0" smtClean="0">
                <a:solidFill>
                  <a:schemeClr val="bg1"/>
                </a:solidFill>
              </a:rPr>
              <a:t>Качество образования учащихся</a:t>
            </a:r>
            <a:endParaRPr lang="ru-RU" sz="1800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34" y="1186021"/>
            <a:ext cx="884544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0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" y="1053446"/>
            <a:ext cx="9144000" cy="4099357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81280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23478"/>
            <a:ext cx="89289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000" dirty="0" smtClean="0">
                <a:solidFill>
                  <a:srgbClr val="FFFF00"/>
                </a:solidFill>
              </a:rPr>
              <a:t>Пример 5</a:t>
            </a:r>
            <a:r>
              <a:rPr lang="ru-RU" sz="3000" dirty="0" smtClean="0">
                <a:solidFill>
                  <a:schemeClr val="bg1"/>
                </a:solidFill>
              </a:rPr>
              <a:t>.  </a:t>
            </a:r>
            <a:r>
              <a:rPr lang="ru-RU" sz="3000" dirty="0">
                <a:solidFill>
                  <a:schemeClr val="bg1"/>
                </a:solidFill>
              </a:rPr>
              <a:t>Р</a:t>
            </a:r>
            <a:r>
              <a:rPr lang="ru-RU" sz="3000" dirty="0" smtClean="0">
                <a:solidFill>
                  <a:schemeClr val="bg1"/>
                </a:solidFill>
              </a:rPr>
              <a:t>ейтинг средних школ графства Корнуолл на 2011 </a:t>
            </a:r>
            <a:r>
              <a:rPr lang="en-US" sz="3000" dirty="0" smtClean="0">
                <a:solidFill>
                  <a:schemeClr val="bg1"/>
                </a:solidFill>
              </a:rPr>
              <a:t>(league tables, </a:t>
            </a:r>
            <a:r>
              <a:rPr lang="ru-RU" sz="3000" dirty="0" smtClean="0">
                <a:solidFill>
                  <a:schemeClr val="bg1"/>
                </a:solidFill>
              </a:rPr>
              <a:t>сайт </a:t>
            </a:r>
            <a:r>
              <a:rPr lang="en-US" sz="3000" dirty="0" smtClean="0">
                <a:solidFill>
                  <a:schemeClr val="bg1"/>
                </a:solidFill>
              </a:rPr>
              <a:t>BBC News)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31590"/>
            <a:ext cx="2160240" cy="6848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050" b="1" dirty="0" smtClean="0"/>
          </a:p>
          <a:p>
            <a:pPr algn="ctr"/>
            <a:r>
              <a:rPr lang="ru-RU" b="1" dirty="0" smtClean="0"/>
              <a:t>Название школы</a:t>
            </a:r>
          </a:p>
          <a:p>
            <a:pPr algn="ctr"/>
            <a:r>
              <a:rPr lang="ru-RU" sz="1000" b="1" dirty="0"/>
              <a:t> </a:t>
            </a:r>
            <a:endParaRPr lang="ru-RU" sz="9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627678" y="1140392"/>
            <a:ext cx="1080120" cy="677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+mn-lt"/>
              </a:rPr>
              <a:t>%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200" b="1" dirty="0" smtClean="0">
                <a:latin typeface="+mn-lt"/>
              </a:rPr>
              <a:t>сдавших</a:t>
            </a:r>
          </a:p>
          <a:p>
            <a:pPr algn="ctr"/>
            <a:r>
              <a:rPr lang="en-US" sz="1200" b="1" dirty="0">
                <a:latin typeface="+mn-lt"/>
              </a:rPr>
              <a:t>English Baccalaureate</a:t>
            </a:r>
            <a:endParaRPr lang="ru-RU" sz="1200" b="1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0080" y="1113536"/>
            <a:ext cx="108012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+mn-lt"/>
              </a:rPr>
              <a:t>%</a:t>
            </a:r>
            <a:r>
              <a:rPr lang="en-US" sz="1000" b="1" dirty="0" smtClean="0">
                <a:latin typeface="+mn-lt"/>
              </a:rPr>
              <a:t> </a:t>
            </a:r>
            <a:r>
              <a:rPr lang="ru-RU" sz="1000" b="1" dirty="0" smtClean="0">
                <a:latin typeface="+mn-lt"/>
              </a:rPr>
              <a:t>успешно сдавших 5 </a:t>
            </a:r>
            <a:r>
              <a:rPr lang="en-US" sz="1000" b="1" dirty="0" smtClean="0">
                <a:latin typeface="+mn-lt"/>
              </a:rPr>
              <a:t>GCSE </a:t>
            </a:r>
            <a:r>
              <a:rPr lang="ru-RU" sz="900" b="1" dirty="0" smtClean="0">
                <a:latin typeface="+mn-lt"/>
              </a:rPr>
              <a:t>или аналогичных экзаменов</a:t>
            </a:r>
            <a:endParaRPr lang="ru-RU" sz="8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3180" y="1131590"/>
            <a:ext cx="1088338" cy="677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%</a:t>
            </a:r>
            <a:r>
              <a:rPr lang="en-US" sz="1200" b="1" dirty="0" smtClean="0">
                <a:latin typeface="+mn-lt"/>
              </a:rPr>
              <a:t> </a:t>
            </a:r>
            <a:r>
              <a:rPr lang="ru-RU" sz="1200" b="1" dirty="0" smtClean="0">
                <a:latin typeface="+mn-lt"/>
              </a:rPr>
              <a:t>успешно сдавших 5 </a:t>
            </a:r>
            <a:r>
              <a:rPr lang="en-US" sz="1200" b="1" dirty="0" smtClean="0">
                <a:latin typeface="+mn-lt"/>
              </a:rPr>
              <a:t>GCSE</a:t>
            </a:r>
            <a:endParaRPr lang="ru-RU" sz="1200" b="1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8716" y="1131590"/>
            <a:ext cx="1088338" cy="677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latin typeface="+mn-lt"/>
            </a:endParaRPr>
          </a:p>
          <a:p>
            <a:pPr algn="ctr"/>
            <a:r>
              <a:rPr lang="ru-RU" sz="1200" b="1" dirty="0" smtClean="0">
                <a:latin typeface="+mn-lt"/>
              </a:rPr>
              <a:t>Прогресс учеников</a:t>
            </a:r>
          </a:p>
          <a:p>
            <a:pPr algn="ctr"/>
            <a:endParaRPr lang="ru-RU" sz="800" b="1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3880" y="1123895"/>
            <a:ext cx="1080120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%</a:t>
            </a:r>
            <a:r>
              <a:rPr lang="ru-RU" sz="1200" b="1" dirty="0" smtClean="0">
                <a:latin typeface="+mn-lt"/>
              </a:rPr>
              <a:t> </a:t>
            </a:r>
            <a:r>
              <a:rPr lang="ru-RU" sz="1050" b="1" dirty="0" smtClean="0">
                <a:latin typeface="+mn-lt"/>
              </a:rPr>
              <a:t>получивших </a:t>
            </a:r>
            <a:r>
              <a:rPr lang="ru-RU" sz="1100" b="1" dirty="0" smtClean="0">
                <a:latin typeface="+mn-lt"/>
              </a:rPr>
              <a:t>3 оценки «А» или аналог</a:t>
            </a:r>
          </a:p>
          <a:p>
            <a:pPr algn="ctr"/>
            <a:r>
              <a:rPr lang="ru-RU" sz="300" b="1" dirty="0">
                <a:latin typeface="+mn-lt"/>
              </a:rPr>
              <a:t> </a:t>
            </a:r>
            <a:endParaRPr lang="ru-RU" sz="200" b="1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9906" y="1128925"/>
            <a:ext cx="1104051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+mn-lt"/>
              </a:rPr>
              <a:t>Среднее число  </a:t>
            </a:r>
            <a:r>
              <a:rPr lang="ru-RU" sz="950" b="1" dirty="0" smtClean="0">
                <a:latin typeface="+mn-lt"/>
              </a:rPr>
              <a:t>пунктов при сдаче экз. </a:t>
            </a:r>
          </a:p>
          <a:p>
            <a:pPr algn="ctr"/>
            <a:r>
              <a:rPr lang="en-US" sz="1000" b="1" dirty="0" smtClean="0">
                <a:latin typeface="+mn-lt"/>
              </a:rPr>
              <a:t>A/AS </a:t>
            </a:r>
            <a:r>
              <a:rPr lang="ru-RU" sz="1000" b="1" dirty="0" smtClean="0">
                <a:latin typeface="+mn-lt"/>
              </a:rPr>
              <a:t>уровня</a:t>
            </a:r>
          </a:p>
        </p:txBody>
      </p:sp>
    </p:spTree>
    <p:extLst>
      <p:ext uri="{BB962C8B-B14F-4D97-AF65-F5344CB8AC3E}">
        <p14:creationId xmlns:p14="http://schemas.microsoft.com/office/powerpoint/2010/main" val="8826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01" y="1314425"/>
            <a:ext cx="6762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9289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результатов </a:t>
            </a:r>
            <a:r>
              <a:rPr lang="ru-RU" sz="3200" dirty="0" err="1" smtClean="0">
                <a:solidFill>
                  <a:schemeClr val="bg1"/>
                </a:solidFill>
              </a:rPr>
              <a:t>рейтингования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64088" y="3651870"/>
            <a:ext cx="13888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1347614"/>
            <a:ext cx="48245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 «верхней» частью рейтинга.</a:t>
            </a:r>
          </a:p>
          <a:p>
            <a:pPr algn="just"/>
            <a:r>
              <a:rPr lang="ru-RU" sz="1600" dirty="0" smtClean="0"/>
              <a:t>Определение «лидеров» для: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оощрения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ропаганды успешного опыта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информирования родителей (выбор школы)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оздания позитивного имиджа ОУ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7754" y="3291830"/>
            <a:ext cx="899570" cy="86178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364088" y="1995686"/>
            <a:ext cx="13888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11455" y="1563638"/>
            <a:ext cx="899570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8372" y="2946306"/>
            <a:ext cx="480366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 «</a:t>
            </a:r>
            <a:r>
              <a:rPr lang="ru-RU" sz="1600" b="1" dirty="0">
                <a:solidFill>
                  <a:srgbClr val="FF0000"/>
                </a:solidFill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</a:rPr>
              <a:t>ижней» частью рейтинга.</a:t>
            </a:r>
          </a:p>
          <a:p>
            <a:pPr algn="just"/>
            <a:r>
              <a:rPr lang="ru-RU" sz="1600" dirty="0" smtClean="0"/>
              <a:t>Определение «неуспешных» для: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казания целевой помощи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аложения санкций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стимулирования </a:t>
            </a:r>
            <a:r>
              <a:rPr lang="ru-RU" sz="1600" dirty="0" smtClean="0"/>
              <a:t>улучшения работы ОУ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информирования родителей (выбор школы)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222" y="4609460"/>
            <a:ext cx="817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со всеми объектами рейтинга требует использования кластеризации.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563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9289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результатов: возможные решения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331388"/>
            <a:ext cx="3290714" cy="1200329"/>
          </a:xfrm>
          <a:prstGeom prst="rect">
            <a:avLst/>
          </a:prstGeom>
          <a:solidFill>
            <a:srgbClr val="FDFA8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Родители</a:t>
            </a:r>
          </a:p>
          <a:p>
            <a:pPr algn="just"/>
            <a:r>
              <a:rPr lang="ru-RU" dirty="0" smtClean="0"/>
              <a:t>Выбор или смена школы </a:t>
            </a:r>
          </a:p>
          <a:p>
            <a:pPr algn="just"/>
            <a:r>
              <a:rPr lang="ru-RU" dirty="0" smtClean="0"/>
              <a:t>(с учётом и других источников информации)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1317417"/>
            <a:ext cx="414403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Учителя</a:t>
            </a:r>
          </a:p>
          <a:p>
            <a:pPr algn="just"/>
            <a:r>
              <a:rPr lang="ru-RU" dirty="0" smtClean="0"/>
              <a:t>Корректировка собственной работы и методического объединения по предмету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2787774"/>
            <a:ext cx="3888432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Администрация школы и Управляющий совет ОУ</a:t>
            </a:r>
            <a:endParaRPr lang="ru-RU" dirty="0" smtClean="0"/>
          </a:p>
          <a:p>
            <a:pPr algn="just"/>
            <a:r>
              <a:rPr lang="ru-RU" dirty="0" smtClean="0"/>
              <a:t>Планирование мероприятий по улучшению качества работы школы и/или поддержка сильных сторон деятельности.</a:t>
            </a:r>
          </a:p>
          <a:p>
            <a:pPr algn="just"/>
            <a:r>
              <a:rPr lang="ru-RU" dirty="0" smtClean="0"/>
              <a:t>Учёт при проведении самооценки.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6016" y="2787774"/>
            <a:ext cx="41116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Органы управления образованием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Выработка образовательной политики</a:t>
            </a:r>
          </a:p>
          <a:p>
            <a:pPr algn="just"/>
            <a:r>
              <a:rPr lang="ru-RU" dirty="0" smtClean="0"/>
              <a:t>Пропаганда позитивного опыта</a:t>
            </a:r>
          </a:p>
          <a:p>
            <a:pPr algn="just"/>
            <a:r>
              <a:rPr lang="ru-RU" dirty="0" smtClean="0"/>
              <a:t>Формирование целевых программ поддержки конкретных ОУ.</a:t>
            </a:r>
          </a:p>
        </p:txBody>
      </p:sp>
    </p:spTree>
    <p:extLst>
      <p:ext uri="{BB962C8B-B14F-4D97-AF65-F5344CB8AC3E}">
        <p14:creationId xmlns:p14="http://schemas.microsoft.com/office/powerpoint/2010/main" val="8264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23478"/>
            <a:ext cx="89289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результатов: ваши варианты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112" y="1635646"/>
            <a:ext cx="60011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Кто?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</a:p>
          <a:p>
            <a:pPr algn="just"/>
            <a:r>
              <a:rPr lang="ru-RU" sz="3600" b="1" dirty="0" smtClean="0"/>
              <a:t>Какие решения?</a:t>
            </a:r>
          </a:p>
          <a:p>
            <a:pPr algn="just"/>
            <a:r>
              <a:rPr lang="ru-RU" sz="36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23478"/>
            <a:ext cx="89289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результатов: проблемные </a:t>
            </a:r>
            <a:r>
              <a:rPr lang="ru-RU" sz="3200" dirty="0" smtClean="0">
                <a:solidFill>
                  <a:schemeClr val="bg1"/>
                </a:solidFill>
              </a:rPr>
              <a:t>вопросы*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1059582"/>
            <a:ext cx="910850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Три основных аргумента «против» публикации рейтингов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/>
              <a:t>Ненадежность рейтингов как индикатора </a:t>
            </a:r>
            <a:r>
              <a:rPr lang="ru-RU" sz="1600" b="1" dirty="0"/>
              <a:t>качества школьной программы и </a:t>
            </a:r>
            <a:r>
              <a:rPr lang="ru-RU" sz="1600" b="1" dirty="0" smtClean="0"/>
              <a:t>преподавания</a:t>
            </a:r>
            <a:r>
              <a:rPr lang="ru-RU" sz="1600" dirty="0" smtClean="0"/>
              <a:t>, </a:t>
            </a:r>
            <a:r>
              <a:rPr lang="ru-RU" sz="1600" b="1" dirty="0" smtClean="0"/>
              <a:t>поскольку они</a:t>
            </a:r>
            <a:r>
              <a:rPr lang="ru-RU" sz="1600" dirty="0" smtClean="0"/>
              <a:t>: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sz="1600" dirty="0" smtClean="0"/>
              <a:t>не </a:t>
            </a:r>
            <a:r>
              <a:rPr lang="ru-RU" sz="1600" dirty="0"/>
              <a:t>учитывают внешкольных влияний на учебные </a:t>
            </a:r>
            <a:r>
              <a:rPr lang="ru-RU" sz="1600" dirty="0" smtClean="0"/>
              <a:t>достижения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sz="1600" dirty="0" smtClean="0"/>
              <a:t>нередко </a:t>
            </a:r>
            <a:r>
              <a:rPr lang="ru-RU" sz="1600" dirty="0"/>
              <a:t>становятся объектом манипуляций и </a:t>
            </a:r>
            <a:r>
              <a:rPr lang="ru-RU" sz="1600" dirty="0" smtClean="0"/>
              <a:t>мошенничества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sz="1600" dirty="0"/>
              <a:t>н</a:t>
            </a:r>
            <a:r>
              <a:rPr lang="ru-RU" sz="1600" dirty="0" smtClean="0"/>
              <a:t>е учитывают статистических погрешностей </a:t>
            </a:r>
            <a:r>
              <a:rPr lang="ru-RU" sz="1600" dirty="0"/>
              <a:t>в результатах </a:t>
            </a:r>
            <a:r>
              <a:rPr lang="ru-RU" sz="1600" dirty="0" smtClean="0"/>
              <a:t>тестов</a:t>
            </a:r>
            <a:endParaRPr lang="ru-RU" sz="1600" dirty="0" smtClean="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ru-RU" sz="1600" b="1" dirty="0" smtClean="0"/>
              <a:t>Рейтинги скорее вредят преподаванию, чем помогают ему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600" dirty="0"/>
              <a:t>приоритет у предметов, по которым проводится тест, в ущерб остальным 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600" dirty="0" smtClean="0"/>
              <a:t>стандартизированная </a:t>
            </a:r>
            <a:r>
              <a:rPr lang="ru-RU" sz="1600" dirty="0"/>
              <a:t>подготовка к тестам вместо углублённого изучения предметов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600" dirty="0" smtClean="0"/>
              <a:t>ставка </a:t>
            </a:r>
            <a:r>
              <a:rPr lang="ru-RU" sz="1600" dirty="0"/>
              <a:t>на успешных учеников в ущерб работе с неуспевающими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600" dirty="0" smtClean="0"/>
              <a:t>«</a:t>
            </a:r>
            <a:r>
              <a:rPr lang="ru-RU" sz="1600" dirty="0"/>
              <a:t>инфляция» результатов теста – т.е. с каждым годом результаты «завышаются</a:t>
            </a:r>
            <a:r>
              <a:rPr lang="ru-RU" sz="1600" dirty="0" smtClean="0"/>
              <a:t>»</a:t>
            </a:r>
          </a:p>
          <a:p>
            <a:pPr marL="627063" indent="-265113">
              <a:buFont typeface="Arial" pitchFamily="34" charset="0"/>
              <a:buChar char="•"/>
            </a:pPr>
            <a:r>
              <a:rPr lang="ru-RU" sz="1600" dirty="0" smtClean="0"/>
              <a:t>конкуренция школ вместо </a:t>
            </a:r>
            <a:r>
              <a:rPr lang="ru-RU" sz="1600" dirty="0" smtClean="0"/>
              <a:t>сотрудничества</a:t>
            </a:r>
            <a:endParaRPr lang="ru-RU" sz="1600" dirty="0" smtClean="0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ru-RU" sz="1600" b="1" dirty="0" smtClean="0"/>
              <a:t>Социальная сегрегация школ</a:t>
            </a:r>
          </a:p>
          <a:p>
            <a:pPr marL="627063" indent="-265113">
              <a:buFont typeface="Arial" pitchFamily="34" charset="0"/>
              <a:buChar char="•"/>
              <a:defRPr/>
            </a:pPr>
            <a:r>
              <a:rPr lang="ru-RU" sz="1600" dirty="0"/>
              <a:t>выборочный </a:t>
            </a:r>
            <a:r>
              <a:rPr lang="ru-RU" sz="1600" dirty="0" smtClean="0"/>
              <a:t>прием школами </a:t>
            </a:r>
            <a:r>
              <a:rPr lang="ru-RU" sz="1600" dirty="0"/>
              <a:t>учеников из обеспеченных семей, и </a:t>
            </a:r>
            <a:r>
              <a:rPr lang="ru-RU" sz="1600" dirty="0" smtClean="0"/>
              <a:t>наоборот, </a:t>
            </a:r>
            <a:r>
              <a:rPr lang="ru-RU" sz="1600" dirty="0"/>
              <a:t>выбор «статусной» </a:t>
            </a:r>
            <a:r>
              <a:rPr lang="ru-RU" sz="1600" dirty="0" smtClean="0"/>
              <a:t>школы</a:t>
            </a:r>
            <a:r>
              <a:rPr lang="en-US" sz="1600" dirty="0" smtClean="0"/>
              <a:t> </a:t>
            </a:r>
            <a:r>
              <a:rPr lang="ru-RU" sz="1600" dirty="0" smtClean="0"/>
              <a:t>родителями</a:t>
            </a:r>
            <a:endParaRPr lang="ru-RU" sz="1600" dirty="0"/>
          </a:p>
          <a:p>
            <a:pPr marL="361950">
              <a:defRPr/>
            </a:pPr>
            <a:r>
              <a:rPr lang="ru-RU" sz="1600" dirty="0" smtClean="0"/>
              <a:t>*Источник </a:t>
            </a:r>
            <a:r>
              <a:rPr lang="en-US" sz="1600" u="sng" cap="all" dirty="0" smtClean="0">
                <a:hlinkClick r:id="rId4"/>
              </a:rPr>
              <a:t> </a:t>
            </a:r>
            <a:r>
              <a:rPr lang="en-US" sz="1600" u="sng" cap="all" dirty="0">
                <a:hlinkClick r:id="rId4"/>
              </a:rPr>
              <a:t>SCHOOL LEAGUE TABLES – SUCCESS OR DISASTER?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2046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23478"/>
            <a:ext cx="89289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Для каких целей целесообразно  использовать рейтинги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1" y="1223337"/>
            <a:ext cx="9108504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 smtClean="0"/>
              <a:t>Для </a:t>
            </a:r>
            <a:r>
              <a:rPr lang="ru-RU" sz="2400" b="1" dirty="0" smtClean="0"/>
              <a:t>обеспечения подотчётности </a:t>
            </a:r>
            <a:r>
              <a:rPr lang="ru-RU" sz="2400" b="1" dirty="0" smtClean="0"/>
              <a:t>перед </a:t>
            </a:r>
            <a:r>
              <a:rPr lang="ru-RU" sz="2200" b="1" dirty="0" smtClean="0"/>
              <a:t>обществом (</a:t>
            </a:r>
            <a:r>
              <a:rPr lang="ru-RU" sz="2200" dirty="0" smtClean="0"/>
              <a:t>информирование потребителей образовательных услуг для осознанного выбора ОУ</a:t>
            </a:r>
            <a:r>
              <a:rPr lang="ru-RU" sz="2200" b="1" dirty="0" smtClean="0"/>
              <a:t>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200" b="1" dirty="0" smtClean="0"/>
              <a:t>Для задания приоритетов деятельности ОУ и образовательных систем (ОС).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200" b="1" dirty="0" smtClean="0"/>
              <a:t>Для </a:t>
            </a:r>
            <a:r>
              <a:rPr lang="ru-RU" sz="2200" b="1" dirty="0" smtClean="0"/>
              <a:t>повышения </a:t>
            </a:r>
            <a:r>
              <a:rPr lang="ru-RU" sz="2200" b="1" dirty="0" smtClean="0"/>
              <a:t>мотивации в достижении значимых результатов.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200" b="1" dirty="0" smtClean="0"/>
              <a:t>Для определения лидеров</a:t>
            </a:r>
            <a:r>
              <a:rPr lang="ru-RU" sz="2200" dirty="0"/>
              <a:t> </a:t>
            </a:r>
            <a:r>
              <a:rPr lang="ru-RU" sz="2200" dirty="0" smtClean="0"/>
              <a:t>(с целью распространения их опыта, поощрений).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200" b="1" dirty="0" smtClean="0"/>
              <a:t>Для определения наиболее «слабых» ОУ </a:t>
            </a:r>
            <a:r>
              <a:rPr lang="ru-RU" sz="2200" b="1" dirty="0"/>
              <a:t>и ОС </a:t>
            </a:r>
            <a:r>
              <a:rPr lang="ru-RU" sz="2200" dirty="0"/>
              <a:t>(с целью </a:t>
            </a:r>
            <a:r>
              <a:rPr lang="ru-RU" sz="2200" dirty="0" smtClean="0"/>
              <a:t>оказания поддержки и преодоления имеющихся проблем).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200" dirty="0" smtClean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1071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ОПРЕДЕЛЕНИЕ РЕЙТИНГА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203598"/>
            <a:ext cx="9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Рейтинг</a:t>
            </a:r>
            <a:r>
              <a:rPr lang="ru-RU" sz="2800" dirty="0" smtClean="0"/>
              <a:t> (англ. </a:t>
            </a:r>
            <a:r>
              <a:rPr lang="en-US" sz="2800" i="1" dirty="0" smtClean="0"/>
              <a:t>rating</a:t>
            </a:r>
            <a:r>
              <a:rPr lang="ru-RU" sz="2800" dirty="0" smtClean="0"/>
              <a:t>) – классификация или ранжирование кого-либо или чего-либо, основывающееся на сравнительной оценке его качества, соответствия стандарту или достижений.</a:t>
            </a:r>
          </a:p>
          <a:p>
            <a:r>
              <a:rPr lang="ru-RU" sz="2000" i="1" dirty="0" smtClean="0"/>
              <a:t>Оксфордский словарь </a:t>
            </a:r>
          </a:p>
          <a:p>
            <a:endParaRPr lang="ru-RU" sz="2000" i="1" dirty="0"/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Рейтинг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– классификация или </a:t>
            </a:r>
            <a:r>
              <a:rPr lang="ru-RU" sz="2800" dirty="0" smtClean="0">
                <a:solidFill>
                  <a:srgbClr val="FF0000"/>
                </a:solidFill>
              </a:rPr>
              <a:t>упорядочивание объектов посредством присвоения им некоторого числового значения на основе оценки их свойств.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Подходы к упорядочиванию объектов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2745561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Подмножества, кластеры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20557" y="2150358"/>
            <a:ext cx="1152128" cy="595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2330621"/>
            <a:ext cx="108012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4261033"/>
            <a:ext cx="334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КЛАСТЕРИЗАЦИЯ.</a:t>
            </a:r>
          </a:p>
          <a:p>
            <a:pPr algn="just"/>
            <a:r>
              <a:rPr lang="ru-RU" sz="1600" dirty="0" smtClean="0"/>
              <a:t>Строится на основе совокупности характеристик или признаков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9012" y="4155926"/>
            <a:ext cx="381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РЕЙТИНГОВАНИЕ.</a:t>
            </a:r>
          </a:p>
          <a:p>
            <a:pPr algn="just"/>
            <a:r>
              <a:rPr lang="ru-RU" sz="1600" dirty="0" smtClean="0"/>
              <a:t>Строится на основе линейного упорядочивания по числовому значению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82" y="1203598"/>
            <a:ext cx="18954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2" y="3038226"/>
            <a:ext cx="15144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13123"/>
            <a:ext cx="6762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123478"/>
            <a:ext cx="897934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КЛАСТЕРИЗАЦИЯ.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Пример 1.</a:t>
            </a:r>
            <a:r>
              <a:rPr lang="ru-RU" sz="2400" dirty="0" smtClean="0">
                <a:solidFill>
                  <a:schemeClr val="bg1"/>
                </a:solidFill>
              </a:rPr>
              <a:t> Доступность качественного общего образования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131590"/>
            <a:ext cx="9108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Кластеризация проводилась на основе двух групп параметров.</a:t>
            </a:r>
          </a:p>
          <a:p>
            <a:r>
              <a:rPr lang="ru-RU" sz="2000" b="1" i="1" dirty="0" smtClean="0"/>
              <a:t>Группы ОУ по процессу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Школы не имеющие ни статуса, ни специализации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Школы </a:t>
            </a:r>
            <a:r>
              <a:rPr lang="ru-RU" sz="2000" dirty="0" smtClean="0"/>
              <a:t>имеющие статус или специализацию, с низкой долей учителей с вышей категорией (УВК)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Школы имеющие </a:t>
            </a:r>
            <a:r>
              <a:rPr lang="ru-RU" sz="2000" dirty="0" smtClean="0"/>
              <a:t>или статус </a:t>
            </a:r>
            <a:r>
              <a:rPr lang="ru-RU" sz="2000" dirty="0"/>
              <a:t>или специализацию, с </a:t>
            </a:r>
            <a:r>
              <a:rPr lang="ru-RU" sz="2000" dirty="0" smtClean="0"/>
              <a:t>высокой долей УВК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Школы имеющие </a:t>
            </a:r>
            <a:r>
              <a:rPr lang="ru-RU" sz="2000" dirty="0" smtClean="0"/>
              <a:t>и статус и </a:t>
            </a:r>
            <a:r>
              <a:rPr lang="ru-RU" sz="2000" dirty="0"/>
              <a:t>специализацию, </a:t>
            </a:r>
            <a:r>
              <a:rPr lang="ru-RU" sz="2000" dirty="0" smtClean="0"/>
              <a:t>в подавляющем большинстве имеющие высокую долю УВК</a:t>
            </a:r>
            <a:endParaRPr lang="ru-RU" sz="2000" i="1" dirty="0"/>
          </a:p>
          <a:p>
            <a:endParaRPr lang="ru-RU" sz="800" b="1" i="1" dirty="0" smtClean="0"/>
          </a:p>
          <a:p>
            <a:r>
              <a:rPr lang="ru-RU" sz="2000" b="1" i="1" dirty="0" smtClean="0"/>
              <a:t>Группы </a:t>
            </a:r>
            <a:r>
              <a:rPr lang="ru-RU" sz="2000" b="1" i="1" dirty="0"/>
              <a:t>ОУ по </a:t>
            </a:r>
            <a:r>
              <a:rPr lang="ru-RU" sz="2000" b="1" i="1" dirty="0" smtClean="0"/>
              <a:t>результату</a:t>
            </a:r>
            <a:endParaRPr lang="ru-RU" sz="2000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Доля учащихся, имеющих более 70 баллов по ЕГЭ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Доля учащихся поступивших в вуз</a:t>
            </a:r>
          </a:p>
          <a:p>
            <a:endParaRPr lang="ru-RU" sz="800" i="1" dirty="0"/>
          </a:p>
          <a:p>
            <a:r>
              <a:rPr lang="ru-RU" sz="1600" i="1" dirty="0" smtClean="0"/>
              <a:t>Проект НФПК по оценке доступности качественного общего образования </a:t>
            </a:r>
            <a:r>
              <a:rPr lang="en-US" sz="1200" dirty="0">
                <a:hlinkClick r:id="rId4"/>
              </a:rPr>
              <a:t>http://reform.ntf.ru/p20aa1.html</a:t>
            </a:r>
            <a:endParaRPr lang="ru-RU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4330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123478"/>
            <a:ext cx="897934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КЛАСТЕРИЗАЦИЯ.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Пример 2.</a:t>
            </a:r>
            <a:r>
              <a:rPr lang="ru-RU" sz="2400" dirty="0" smtClean="0">
                <a:solidFill>
                  <a:schemeClr val="bg1"/>
                </a:solidFill>
              </a:rPr>
              <a:t> Анализ результатов ЕГЭ в Чувашской Республике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250613"/>
            <a:ext cx="9001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1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инновационные ОУ: лицеи, гимназии, школы с углубленным изучением отдельных </a:t>
            </a:r>
            <a:endParaRPr lang="ru-RU" sz="1600" dirty="0" smtClean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2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общеобразовательные школы (более 50 выпускников 11 </a:t>
            </a:r>
            <a:r>
              <a:rPr lang="ru-RU" sz="1600" b="1" dirty="0" smtClean="0"/>
              <a:t>классов)</a:t>
            </a:r>
            <a:endParaRPr lang="ru-RU" sz="1600" dirty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3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общеобразовательные школы (менее 50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4 </a:t>
            </a:r>
            <a:r>
              <a:rPr lang="ru-RU" sz="1600" b="1" dirty="0" smtClean="0"/>
              <a:t>Сельские </a:t>
            </a:r>
            <a:r>
              <a:rPr lang="ru-RU" sz="1600" b="1" dirty="0"/>
              <a:t>инновационные ОУ: лицеи, гимназии, школы с углубленным изучением отдельных предметов, </a:t>
            </a:r>
            <a:r>
              <a:rPr lang="ru-RU" sz="1600" b="1" dirty="0" smtClean="0"/>
              <a:t>ресурсные центры </a:t>
            </a:r>
            <a:endParaRPr lang="ru-RU" sz="1600" dirty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5 </a:t>
            </a:r>
            <a:r>
              <a:rPr lang="ru-RU" sz="1600" b="1" dirty="0" smtClean="0"/>
              <a:t>Сельская </a:t>
            </a:r>
            <a:r>
              <a:rPr lang="ru-RU" sz="1600" b="1" dirty="0"/>
              <a:t>общеобразовательная школа (25 и более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6 </a:t>
            </a:r>
            <a:r>
              <a:rPr lang="ru-RU" sz="1600" b="1" dirty="0" smtClean="0"/>
              <a:t>Сельская </a:t>
            </a:r>
            <a:r>
              <a:rPr lang="ru-RU" sz="1600" b="1" dirty="0"/>
              <a:t>общеобразовательная школа (от 15 до 25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7 </a:t>
            </a:r>
            <a:r>
              <a:rPr lang="ru-RU" sz="1600" b="1" dirty="0" smtClean="0"/>
              <a:t>Малочисленные </a:t>
            </a:r>
            <a:r>
              <a:rPr lang="ru-RU" sz="1600" b="1" dirty="0"/>
              <a:t>сельские общеобразовательные школы (менее 15 выпускников 11 классов</a:t>
            </a:r>
            <a:r>
              <a:rPr lang="ru-RU" sz="1600" b="1" dirty="0" smtClean="0"/>
              <a:t>)</a:t>
            </a:r>
            <a:endParaRPr lang="ru-RU" sz="1400" dirty="0" smtClean="0"/>
          </a:p>
          <a:p>
            <a:endParaRPr lang="ru-RU" sz="800" i="1" dirty="0"/>
          </a:p>
          <a:p>
            <a:r>
              <a:rPr lang="ru-RU" sz="1400" i="1" dirty="0" err="1" smtClean="0"/>
              <a:t>Боченков</a:t>
            </a:r>
            <a:r>
              <a:rPr lang="ru-RU" sz="1400" i="1" dirty="0" smtClean="0"/>
              <a:t> С.А. Анализ и интерпретация результатов ЕГЭ.</a:t>
            </a:r>
            <a:r>
              <a:rPr lang="ru-RU" sz="1400" dirty="0" smtClean="0"/>
              <a:t> </a:t>
            </a:r>
            <a:r>
              <a:rPr lang="en-US" sz="1400" dirty="0">
                <a:hlinkClick r:id="rId4"/>
              </a:rPr>
              <a:t>http://www.rtc-edu.ru/resources/publications</a:t>
            </a:r>
            <a:endParaRPr lang="ru-RU" sz="1400" i="1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-8558" y="1059582"/>
            <a:ext cx="8396982" cy="10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Параметры кластеризации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образовательного учреждения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Вид образовательного учреждения 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местности, размер населённого пункта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Размер образовательного учреждения по числу выпускников (наличие условий для профильной подготовки)</a:t>
            </a:r>
          </a:p>
        </p:txBody>
      </p:sp>
    </p:spTree>
    <p:extLst>
      <p:ext uri="{BB962C8B-B14F-4D97-AF65-F5344CB8AC3E}">
        <p14:creationId xmlns:p14="http://schemas.microsoft.com/office/powerpoint/2010/main" val="39198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51470"/>
            <a:ext cx="8979346" cy="103381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КЛАСТЕРИЗАЦИЯ.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Пример 3.</a:t>
            </a:r>
            <a:r>
              <a:rPr lang="ru-RU" sz="2400" dirty="0" smtClean="0">
                <a:solidFill>
                  <a:schemeClr val="bg1"/>
                </a:solidFill>
              </a:rPr>
              <a:t> Национальный мониторинг  учебных достижений школьников </a:t>
            </a:r>
            <a:r>
              <a:rPr lang="en-US" sz="2400" dirty="0" smtClean="0">
                <a:solidFill>
                  <a:schemeClr val="bg1"/>
                </a:solidFill>
              </a:rPr>
              <a:t>NAPLAN</a:t>
            </a:r>
            <a:r>
              <a:rPr lang="ru-RU" sz="2400" dirty="0" smtClean="0">
                <a:solidFill>
                  <a:schemeClr val="bg1"/>
                </a:solidFill>
              </a:rPr>
              <a:t>, Австралия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6" y="1131590"/>
            <a:ext cx="91085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целях представления результатов национального мониторинга по группам школ </a:t>
            </a:r>
            <a:r>
              <a:rPr lang="ru-RU" sz="2200" dirty="0"/>
              <a:t>со статистически сходным контингентом учащихся </a:t>
            </a:r>
            <a:r>
              <a:rPr lang="ru-RU" sz="2200" dirty="0" smtClean="0"/>
              <a:t>специально разработан </a:t>
            </a:r>
            <a:r>
              <a:rPr lang="ru-RU" sz="2200" b="1" dirty="0" smtClean="0"/>
              <a:t>Индекс </a:t>
            </a:r>
            <a:r>
              <a:rPr lang="ru-RU" sz="2200" b="1" dirty="0"/>
              <a:t>местных социально-образовательных условий </a:t>
            </a:r>
            <a:r>
              <a:rPr lang="ru-RU" sz="2200" dirty="0"/>
              <a:t>(</a:t>
            </a:r>
            <a:r>
              <a:rPr lang="ru-RU" sz="2200" dirty="0" err="1" smtClean="0"/>
              <a:t>Index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/>
              <a:t>Community</a:t>
            </a:r>
            <a:r>
              <a:rPr lang="ru-RU" sz="2200" dirty="0"/>
              <a:t> </a:t>
            </a:r>
            <a:r>
              <a:rPr lang="ru-RU" sz="2200" dirty="0" err="1"/>
              <a:t>Socio-Educational</a:t>
            </a:r>
            <a:r>
              <a:rPr lang="ru-RU" sz="2200" dirty="0"/>
              <a:t> </a:t>
            </a:r>
            <a:r>
              <a:rPr lang="ru-RU" sz="2200" dirty="0" err="1" smtClean="0"/>
              <a:t>Advantage</a:t>
            </a:r>
            <a:r>
              <a:rPr lang="ru-RU" sz="2200" dirty="0" smtClean="0"/>
              <a:t>) – </a:t>
            </a:r>
            <a:r>
              <a:rPr lang="ru-RU" sz="2200" b="1" dirty="0" smtClean="0">
                <a:solidFill>
                  <a:srgbClr val="FF0000"/>
                </a:solidFill>
              </a:rPr>
              <a:t>ICSEA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1000" dirty="0"/>
          </a:p>
          <a:p>
            <a:r>
              <a:rPr lang="ru-RU" sz="2000" dirty="0" smtClean="0"/>
              <a:t>ICSEA учитывает следующие </a:t>
            </a:r>
            <a:r>
              <a:rPr lang="ru-RU" sz="2000" b="1" dirty="0" smtClean="0"/>
              <a:t>параметры</a:t>
            </a:r>
            <a:r>
              <a:rPr lang="ru-RU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количество учащихся в школе;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данные по занятости и образованию родителей учеников;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/>
              <a:t>социо</a:t>
            </a:r>
            <a:r>
              <a:rPr lang="ru-RU" sz="2000" dirty="0" smtClean="0"/>
              <a:t>-экономические характеристики места проживания ученика;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местонахождение школы (столица, регион либо удаленная территория);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семей, где английский язык не является родным;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коренного населения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284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Модели </a:t>
            </a:r>
            <a:r>
              <a:rPr lang="ru-RU" sz="3600" dirty="0" err="1" smtClean="0">
                <a:solidFill>
                  <a:schemeClr val="bg1"/>
                </a:solidFill>
              </a:rPr>
              <a:t>рейтингования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725906" y="2566083"/>
            <a:ext cx="41829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516" y="1325217"/>
            <a:ext cx="334837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Интегральный рейтинг.</a:t>
            </a:r>
          </a:p>
          <a:p>
            <a:pPr algn="just"/>
            <a:r>
              <a:rPr lang="ru-RU" sz="1600" dirty="0" smtClean="0"/>
              <a:t>Строится на основе сводного индекса, агрегирующего базовые индикаторы.</a:t>
            </a:r>
          </a:p>
          <a:p>
            <a:pPr algn="just"/>
            <a:r>
              <a:rPr lang="ru-RU" sz="1600" dirty="0" smtClean="0"/>
              <a:t>Каждый из базовых индикаторов должен иметь свой весовой коэффициент (веса устанавливаются в зависимости от приоритетов).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Используется для выработки или реализации политики.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854664" y="2566083"/>
            <a:ext cx="4374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44108" y="1589767"/>
            <a:ext cx="3348372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Частный рейтинг.</a:t>
            </a:r>
          </a:p>
          <a:p>
            <a:pPr algn="just"/>
            <a:r>
              <a:rPr lang="ru-RU" sz="1600" dirty="0" smtClean="0"/>
              <a:t>Строится на основе отдельных индикаторов.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Ориентирован на конкретную группу пользователей информации.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39" y="1279798"/>
            <a:ext cx="6762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123478"/>
            <a:ext cx="897934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ИНТЕГРАЛЬНЫЙ РЕЙТИНГ.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Пример 1.</a:t>
            </a:r>
            <a:r>
              <a:rPr lang="ru-RU" sz="2400" dirty="0" smtClean="0">
                <a:solidFill>
                  <a:schemeClr val="bg1"/>
                </a:solidFill>
              </a:rPr>
              <a:t> РИА Новости, «Социальный навигатор»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85" y="966276"/>
            <a:ext cx="4032448" cy="415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158" y="1137596"/>
            <a:ext cx="4680520" cy="15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" y="2649764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6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302768"/>
            <a:ext cx="8893176" cy="828822"/>
          </a:xfrm>
        </p:spPr>
        <p:txBody>
          <a:bodyPr/>
          <a:lstStyle/>
          <a:p>
            <a:pPr lvl="0" algn="l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Пример 2.</a:t>
            </a:r>
            <a:r>
              <a:rPr lang="ru-RU" sz="2800" dirty="0" smtClean="0">
                <a:solidFill>
                  <a:schemeClr val="bg1"/>
                </a:solidFill>
              </a:rPr>
              <a:t> Рейтинг 300 московских школ по результатам образовательной деятельности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hlinkClick r:id="rId4"/>
              </a:rPr>
              <a:t>http://www.educom.ru/ru/works/grant/rate/index.php?sphrase_id=811950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23950"/>
            <a:ext cx="63341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4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1259</Words>
  <Application>Microsoft Office PowerPoint</Application>
  <PresentationFormat>Экран (16:9)</PresentationFormat>
  <Paragraphs>198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Рейтинги в образовании: назначение и модели. </vt:lpstr>
      <vt:lpstr>ОПРЕДЕЛЕНИЕ РЕЙТИНГА</vt:lpstr>
      <vt:lpstr>Подходы к упорядочиванию объектов</vt:lpstr>
      <vt:lpstr>КЛАСТЕРИЗАЦИЯ. Пример 1. Доступность качественного общего образования</vt:lpstr>
      <vt:lpstr>КЛАСТЕРИЗАЦИЯ. Пример 2. Анализ результатов ЕГЭ в Чувашской Республике</vt:lpstr>
      <vt:lpstr>КЛАСТЕРИЗАЦИЯ. Пример 3. Национальный мониторинг  учебных достижений школьников NAPLAN, Австралия</vt:lpstr>
      <vt:lpstr>Модели рейтингования</vt:lpstr>
      <vt:lpstr>ИНТЕГРАЛЬНЫЙ РЕЙТИНГ. Пример 1. РИА Новости, «Социальный навигатор»</vt:lpstr>
      <vt:lpstr>Пример 2. Рейтинг 300 московских школ по результатам образовательной деятельности http://www.educom.ru/ru/works/grant/rate/index.php?sphrase_id=811950 </vt:lpstr>
      <vt:lpstr>Пример 2. Рейтинг 300 московских школ по результатам образовательной деятельности http://www.educom.ru/ru/official/detail/?ID=16546 </vt:lpstr>
      <vt:lpstr>ЧАСТНЫЙ РЕЙТИНГ. Пример 3. РИА Новости, рейтинг школ повышенного уровня</vt:lpstr>
      <vt:lpstr>Пример 4. Единый портал пермского образования  http://permedu.ru/pages/analytics/SchoolRating2011.aspx</vt:lpstr>
      <vt:lpstr>Пример 4. Единый портал пермского образования  Качество образования учащихся</vt:lpstr>
      <vt:lpstr>Презентация PowerPoint</vt:lpstr>
      <vt:lpstr>Использование результатов рейтингования</vt:lpstr>
      <vt:lpstr>Использование результатов: возможные решения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Igor</cp:lastModifiedBy>
  <cp:revision>224</cp:revision>
  <dcterms:created xsi:type="dcterms:W3CDTF">2011-08-25T06:09:31Z</dcterms:created>
  <dcterms:modified xsi:type="dcterms:W3CDTF">2012-10-29T11:41:52Z</dcterms:modified>
</cp:coreProperties>
</file>