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2.xml" ContentType="application/vnd.openxmlformats-officedocument.themeOverride+xml"/>
  <Override PartName="/ppt/charts/chart2.xml" ContentType="application/vnd.openxmlformats-officedocument.drawingml.chart+xml"/>
  <Override PartName="/ppt/theme/themeOverride13.xml" ContentType="application/vnd.openxmlformats-officedocument.themeOverride+xml"/>
  <Override PartName="/ppt/theme/themeOverride14.xml" ContentType="application/vnd.openxmlformats-officedocument.themeOverride+xml"/>
  <Override PartName="/ppt/notesSlides/notesSlide13.xml" ContentType="application/vnd.openxmlformats-officedocument.presentationml.notesSlide+xml"/>
  <Override PartName="/ppt/theme/themeOverride15.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16.xml" ContentType="application/vnd.openxmlformats-officedocument.themeOverride+xml"/>
  <Override PartName="/ppt/charts/chart4.xml" ContentType="application/vnd.openxmlformats-officedocument.drawingml.chart+xml"/>
  <Override PartName="/ppt/theme/themeOverride17.xml" ContentType="application/vnd.openxmlformats-officedocument.themeOverride+xml"/>
  <Override PartName="/ppt/theme/themeOverride18.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theme/themeOverride19.xml" ContentType="application/vnd.openxmlformats-officedocument.themeOverride+xml"/>
  <Override PartName="/ppt/theme/themeOverride20.xml" ContentType="application/vnd.openxmlformats-officedocument.themeOverride+xml"/>
  <Override PartName="/ppt/notesSlides/notesSlide16.xml" ContentType="application/vnd.openxmlformats-officedocument.presentationml.notesSlide+xml"/>
  <Override PartName="/ppt/theme/themeOverride21.xml" ContentType="application/vnd.openxmlformats-officedocument.themeOverr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2.xml" ContentType="application/vnd.openxmlformats-officedocument.themeOverride+xml"/>
  <Override PartName="/ppt/notesSlides/notesSlide18.xml" ContentType="application/vnd.openxmlformats-officedocument.presentationml.notesSlide+xml"/>
  <Override PartName="/ppt/theme/themeOverride23.xml" ContentType="application/vnd.openxmlformats-officedocument.themeOverr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25.xml" ContentType="application/vnd.openxmlformats-officedocument.themeOverride+xml"/>
  <Override PartName="/ppt/notesSlides/notesSlide24.xml" ContentType="application/vnd.openxmlformats-officedocument.presentationml.notesSlide+xml"/>
  <Override PartName="/ppt/theme/themeOverride26.xml" ContentType="application/vnd.openxmlformats-officedocument.themeOverride+xml"/>
  <Override PartName="/ppt/notesSlides/notesSlide25.xml" ContentType="application/vnd.openxmlformats-officedocument.presentationml.notesSlide+xml"/>
  <Override PartName="/ppt/theme/themeOverride27.xml" ContentType="application/vnd.openxmlformats-officedocument.themeOverride+xml"/>
  <Override PartName="/ppt/notesSlides/notesSlide26.xml" ContentType="application/vnd.openxmlformats-officedocument.presentationml.notesSlide+xml"/>
  <Override PartName="/ppt/theme/themeOverride28.xml" ContentType="application/vnd.openxmlformats-officedocument.themeOverr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29.xml" ContentType="application/vnd.openxmlformats-officedocument.themeOverride+xml"/>
  <Override PartName="/ppt/notesSlides/notesSlide28.xml" ContentType="application/vnd.openxmlformats-officedocument.presentationml.notesSlide+xml"/>
  <Override PartName="/ppt/charts/chart6.xml" ContentType="application/vnd.openxmlformats-officedocument.drawingml.chart+xml"/>
  <Override PartName="/ppt/theme/themeOverride30.xml" ContentType="application/vnd.openxmlformats-officedocument.themeOverride+xml"/>
  <Override PartName="/ppt/notesSlides/notesSlide29.xml" ContentType="application/vnd.openxmlformats-officedocument.presentationml.notesSlide+xml"/>
  <Override PartName="/ppt/charts/chart7.xml" ContentType="application/vnd.openxmlformats-officedocument.drawingml.chart+xml"/>
  <Override PartName="/ppt/theme/themeOverride31.xml" ContentType="application/vnd.openxmlformats-officedocument.themeOverride+xml"/>
  <Override PartName="/ppt/notesSlides/notesSlide30.xml" ContentType="application/vnd.openxmlformats-officedocument.presentationml.notesSlide+xml"/>
  <Override PartName="/ppt/theme/themeOverride32.xml" ContentType="application/vnd.openxmlformats-officedocument.themeOverride+xml"/>
  <Override PartName="/ppt/notesSlides/notesSlide31.xml" ContentType="application/vnd.openxmlformats-officedocument.presentationml.notesSlide+xml"/>
  <Override PartName="/ppt/theme/themeOverride33.xml" ContentType="application/vnd.openxmlformats-officedocument.themeOverr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7" r:id="rId3"/>
    <p:sldMasterId id="2147483699" r:id="rId4"/>
    <p:sldMasterId id="2147483711" r:id="rId5"/>
    <p:sldMasterId id="2147483723" r:id="rId6"/>
    <p:sldMasterId id="2147483762" r:id="rId7"/>
    <p:sldMasterId id="2147483787" r:id="rId8"/>
    <p:sldMasterId id="2147483829" r:id="rId9"/>
    <p:sldMasterId id="2147483853" r:id="rId10"/>
    <p:sldMasterId id="2147483868" r:id="rId11"/>
    <p:sldMasterId id="2147483883" r:id="rId12"/>
  </p:sldMasterIdLst>
  <p:notesMasterIdLst>
    <p:notesMasterId r:id="rId45"/>
  </p:notesMasterIdLst>
  <p:sldIdLst>
    <p:sldId id="258" r:id="rId13"/>
    <p:sldId id="347" r:id="rId14"/>
    <p:sldId id="381" r:id="rId15"/>
    <p:sldId id="345" r:id="rId16"/>
    <p:sldId id="350" r:id="rId17"/>
    <p:sldId id="348" r:id="rId18"/>
    <p:sldId id="349" r:id="rId19"/>
    <p:sldId id="364" r:id="rId20"/>
    <p:sldId id="361" r:id="rId21"/>
    <p:sldId id="362" r:id="rId22"/>
    <p:sldId id="365" r:id="rId23"/>
    <p:sldId id="380" r:id="rId24"/>
    <p:sldId id="369" r:id="rId25"/>
    <p:sldId id="382" r:id="rId26"/>
    <p:sldId id="367" r:id="rId27"/>
    <p:sldId id="344" r:id="rId28"/>
    <p:sldId id="371" r:id="rId29"/>
    <p:sldId id="372" r:id="rId30"/>
    <p:sldId id="370" r:id="rId31"/>
    <p:sldId id="374" r:id="rId32"/>
    <p:sldId id="376" r:id="rId33"/>
    <p:sldId id="377" r:id="rId34"/>
    <p:sldId id="378" r:id="rId35"/>
    <p:sldId id="363" r:id="rId36"/>
    <p:sldId id="357" r:id="rId37"/>
    <p:sldId id="351" r:id="rId38"/>
    <p:sldId id="356" r:id="rId39"/>
    <p:sldId id="358" r:id="rId40"/>
    <p:sldId id="355" r:id="rId41"/>
    <p:sldId id="354" r:id="rId42"/>
    <p:sldId id="379" r:id="rId43"/>
    <p:sldId id="343" r:id="rId44"/>
  </p:sldIdLst>
  <p:sldSz cx="9144000" cy="5143500" type="screen16x9"/>
  <p:notesSz cx="6794500" cy="99822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FF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49" autoAdjust="0"/>
  </p:normalViewPr>
  <p:slideViewPr>
    <p:cSldViewPr>
      <p:cViewPr varScale="1">
        <p:scale>
          <a:sx n="93" d="100"/>
          <a:sy n="93" d="100"/>
        </p:scale>
        <p:origin x="-168"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16.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17.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19.xml"/></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625361761461707"/>
          <c:y val="7.0702935468219305E-2"/>
          <c:w val="0.60825787558414124"/>
          <c:h val="0.58884454466636438"/>
        </c:manualLayout>
      </c:layout>
      <c:barChart>
        <c:barDir val="col"/>
        <c:grouping val="percentStacked"/>
        <c:varyColors val="0"/>
        <c:ser>
          <c:idx val="0"/>
          <c:order val="0"/>
          <c:tx>
            <c:strRef>
              <c:f>Лист1!$B$1</c:f>
              <c:strCache>
                <c:ptCount val="1"/>
                <c:pt idx="0">
                  <c:v>ниже минимального порога</c:v>
                </c:pt>
              </c:strCache>
            </c:strRef>
          </c:tx>
          <c:spPr>
            <a:solidFill>
              <a:schemeClr val="tx1">
                <a:lumMod val="75000"/>
                <a:lumOff val="25000"/>
              </a:schemeClr>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Лист1!$B$2:$B$12</c:f>
              <c:numCache>
                <c:formatCode>General</c:formatCode>
                <c:ptCount val="11"/>
                <c:pt idx="0">
                  <c:v>35</c:v>
                </c:pt>
                <c:pt idx="1">
                  <c:v>23</c:v>
                </c:pt>
                <c:pt idx="2">
                  <c:v>35</c:v>
                </c:pt>
                <c:pt idx="3">
                  <c:v>35</c:v>
                </c:pt>
                <c:pt idx="4">
                  <c:v>35</c:v>
                </c:pt>
                <c:pt idx="5">
                  <c:v>36</c:v>
                </c:pt>
                <c:pt idx="6">
                  <c:v>39</c:v>
                </c:pt>
                <c:pt idx="7">
                  <c:v>38</c:v>
                </c:pt>
                <c:pt idx="8">
                  <c:v>31</c:v>
                </c:pt>
                <c:pt idx="9">
                  <c:v>31</c:v>
                </c:pt>
                <c:pt idx="10">
                  <c:v>19</c:v>
                </c:pt>
              </c:numCache>
            </c:numRef>
          </c:val>
        </c:ser>
        <c:ser>
          <c:idx val="1"/>
          <c:order val="1"/>
          <c:tx>
            <c:strRef>
              <c:f>Лист1!$C$1</c:f>
              <c:strCache>
                <c:ptCount val="1"/>
                <c:pt idx="0">
                  <c:v>выше минимального порога</c:v>
                </c:pt>
              </c:strCache>
            </c:strRef>
          </c:tx>
          <c:spPr>
            <a:solidFill>
              <a:srgbClr val="CCFF99"/>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Лист1!$C$2:$C$12</c:f>
              <c:numCache>
                <c:formatCode>General</c:formatCode>
                <c:ptCount val="11"/>
                <c:pt idx="0">
                  <c:v>37</c:v>
                </c:pt>
                <c:pt idx="1">
                  <c:v>39</c:v>
                </c:pt>
                <c:pt idx="2">
                  <c:v>26</c:v>
                </c:pt>
                <c:pt idx="3">
                  <c:v>44</c:v>
                </c:pt>
                <c:pt idx="4">
                  <c:v>43</c:v>
                </c:pt>
                <c:pt idx="5">
                  <c:v>32</c:v>
                </c:pt>
                <c:pt idx="6">
                  <c:v>44</c:v>
                </c:pt>
                <c:pt idx="7">
                  <c:v>33</c:v>
                </c:pt>
                <c:pt idx="8">
                  <c:v>40</c:v>
                </c:pt>
                <c:pt idx="9">
                  <c:v>41</c:v>
                </c:pt>
                <c:pt idx="10">
                  <c:v>62</c:v>
                </c:pt>
              </c:numCache>
            </c:numRef>
          </c:val>
        </c:ser>
        <c:ser>
          <c:idx val="2"/>
          <c:order val="2"/>
          <c:tx>
            <c:strRef>
              <c:f>Лист1!$D$1</c:f>
              <c:strCache>
                <c:ptCount val="1"/>
                <c:pt idx="0">
                  <c:v>ТБ2 и выше</c:v>
                </c:pt>
              </c:strCache>
            </c:strRef>
          </c:tx>
          <c:spPr>
            <a:solidFill>
              <a:srgbClr val="FF9999"/>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Лист1!$D$2:$D$12</c:f>
              <c:numCache>
                <c:formatCode>General</c:formatCode>
                <c:ptCount val="11"/>
                <c:pt idx="0">
                  <c:v>28</c:v>
                </c:pt>
                <c:pt idx="1">
                  <c:v>38</c:v>
                </c:pt>
                <c:pt idx="2">
                  <c:v>39</c:v>
                </c:pt>
                <c:pt idx="3">
                  <c:v>21</c:v>
                </c:pt>
                <c:pt idx="4">
                  <c:v>22</c:v>
                </c:pt>
                <c:pt idx="5">
                  <c:v>32</c:v>
                </c:pt>
                <c:pt idx="6">
                  <c:v>17</c:v>
                </c:pt>
                <c:pt idx="7">
                  <c:v>29</c:v>
                </c:pt>
                <c:pt idx="8">
                  <c:v>29</c:v>
                </c:pt>
                <c:pt idx="9">
                  <c:v>28</c:v>
                </c:pt>
                <c:pt idx="10">
                  <c:v>19</c:v>
                </c:pt>
              </c:numCache>
            </c:numRef>
          </c:val>
        </c:ser>
        <c:dLbls>
          <c:showLegendKey val="0"/>
          <c:showVal val="0"/>
          <c:showCatName val="0"/>
          <c:showSerName val="0"/>
          <c:showPercent val="0"/>
          <c:showBubbleSize val="0"/>
        </c:dLbls>
        <c:gapWidth val="36"/>
        <c:overlap val="100"/>
        <c:axId val="183820800"/>
        <c:axId val="33118400"/>
      </c:barChart>
      <c:catAx>
        <c:axId val="183820800"/>
        <c:scaling>
          <c:orientation val="minMax"/>
        </c:scaling>
        <c:delete val="0"/>
        <c:axPos val="b"/>
        <c:majorTickMark val="out"/>
        <c:minorTickMark val="none"/>
        <c:tickLblPos val="nextTo"/>
        <c:txPr>
          <a:bodyPr rot="-5400000" vert="horz"/>
          <a:lstStyle/>
          <a:p>
            <a:pPr>
              <a:defRPr sz="1200"/>
            </a:pPr>
            <a:endParaRPr lang="ru-RU"/>
          </a:p>
        </c:txPr>
        <c:crossAx val="33118400"/>
        <c:crosses val="autoZero"/>
        <c:auto val="1"/>
        <c:lblAlgn val="ctr"/>
        <c:lblOffset val="100"/>
        <c:noMultiLvlLbl val="0"/>
      </c:catAx>
      <c:valAx>
        <c:axId val="33118400"/>
        <c:scaling>
          <c:orientation val="minMax"/>
        </c:scaling>
        <c:delete val="1"/>
        <c:axPos val="l"/>
        <c:numFmt formatCode="#,##0" sourceLinked="0"/>
        <c:majorTickMark val="out"/>
        <c:minorTickMark val="none"/>
        <c:tickLblPos val="nextTo"/>
        <c:crossAx val="183820800"/>
        <c:crosses val="autoZero"/>
        <c:crossBetween val="between"/>
      </c:valAx>
    </c:plotArea>
    <c:legend>
      <c:legendPos val="r"/>
      <c:layout>
        <c:manualLayout>
          <c:xMode val="edge"/>
          <c:yMode val="edge"/>
          <c:x val="1.8283377207615841E-4"/>
          <c:y val="0.83240445756813697"/>
          <c:w val="0.40337050759274501"/>
          <c:h val="0.15049703137725767"/>
        </c:manualLayout>
      </c:layout>
      <c:overlay val="0"/>
      <c:txPr>
        <a:bodyPr/>
        <a:lstStyle/>
        <a:p>
          <a:pPr>
            <a:defRPr sz="110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502776259639487E-3"/>
          <c:y val="2.6376919572297399E-2"/>
          <c:w val="0.65591986305332473"/>
          <c:h val="0.61738682706049153"/>
        </c:manualLayout>
      </c:layout>
      <c:barChart>
        <c:barDir val="col"/>
        <c:grouping val="percentStacked"/>
        <c:varyColors val="0"/>
        <c:ser>
          <c:idx val="0"/>
          <c:order val="0"/>
          <c:tx>
            <c:strRef>
              <c:f>Лист1!$B$1</c:f>
              <c:strCache>
                <c:ptCount val="1"/>
                <c:pt idx="0">
                  <c:v>ниже минимального порога</c:v>
                </c:pt>
              </c:strCache>
            </c:strRef>
          </c:tx>
          <c:spPr>
            <a:solidFill>
              <a:schemeClr val="tx1">
                <a:lumMod val="75000"/>
                <a:lumOff val="25000"/>
              </a:schemeClr>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Лист1!$B$2:$B$12</c:f>
              <c:numCache>
                <c:formatCode>General</c:formatCode>
                <c:ptCount val="11"/>
                <c:pt idx="0">
                  <c:v>35</c:v>
                </c:pt>
                <c:pt idx="1">
                  <c:v>23</c:v>
                </c:pt>
                <c:pt idx="2">
                  <c:v>35</c:v>
                </c:pt>
                <c:pt idx="3">
                  <c:v>35</c:v>
                </c:pt>
                <c:pt idx="4">
                  <c:v>35</c:v>
                </c:pt>
                <c:pt idx="5">
                  <c:v>36</c:v>
                </c:pt>
                <c:pt idx="6">
                  <c:v>39</c:v>
                </c:pt>
                <c:pt idx="7">
                  <c:v>38</c:v>
                </c:pt>
                <c:pt idx="8">
                  <c:v>31</c:v>
                </c:pt>
                <c:pt idx="9">
                  <c:v>31</c:v>
                </c:pt>
                <c:pt idx="10">
                  <c:v>19</c:v>
                </c:pt>
              </c:numCache>
            </c:numRef>
          </c:val>
        </c:ser>
        <c:ser>
          <c:idx val="1"/>
          <c:order val="1"/>
          <c:tx>
            <c:strRef>
              <c:f>Лист1!$C$1</c:f>
              <c:strCache>
                <c:ptCount val="1"/>
                <c:pt idx="0">
                  <c:v>минимальный</c:v>
                </c:pt>
              </c:strCache>
            </c:strRef>
          </c:tx>
          <c:spPr>
            <a:solidFill>
              <a:srgbClr val="808080"/>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Лист1!$C$2:$C$12</c:f>
              <c:numCache>
                <c:formatCode>General</c:formatCode>
                <c:ptCount val="11"/>
                <c:pt idx="0">
                  <c:v>16</c:v>
                </c:pt>
                <c:pt idx="1">
                  <c:v>12</c:v>
                </c:pt>
                <c:pt idx="2">
                  <c:v>5</c:v>
                </c:pt>
                <c:pt idx="3">
                  <c:v>8</c:v>
                </c:pt>
                <c:pt idx="4">
                  <c:v>7</c:v>
                </c:pt>
                <c:pt idx="5">
                  <c:v>9</c:v>
                </c:pt>
                <c:pt idx="6">
                  <c:v>9</c:v>
                </c:pt>
                <c:pt idx="7">
                  <c:v>8</c:v>
                </c:pt>
                <c:pt idx="8">
                  <c:v>5</c:v>
                </c:pt>
                <c:pt idx="9">
                  <c:v>15</c:v>
                </c:pt>
                <c:pt idx="10">
                  <c:v>25</c:v>
                </c:pt>
              </c:numCache>
            </c:numRef>
          </c:val>
        </c:ser>
        <c:ser>
          <c:idx val="2"/>
          <c:order val="2"/>
          <c:tx>
            <c:strRef>
              <c:f>Лист1!$D$1</c:f>
              <c:strCache>
                <c:ptCount val="1"/>
                <c:pt idx="0">
                  <c:v>низкий (25% худших)</c:v>
                </c:pt>
              </c:strCache>
            </c:strRef>
          </c:tx>
          <c:spPr>
            <a:solidFill>
              <a:sysClr val="window" lastClr="FFFFFF">
                <a:lumMod val="95000"/>
              </a:sysClr>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Лист1!$D$2:$D$12</c:f>
              <c:numCache>
                <c:formatCode>General</c:formatCode>
                <c:ptCount val="11"/>
                <c:pt idx="0">
                  <c:v>9</c:v>
                </c:pt>
                <c:pt idx="1">
                  <c:v>8</c:v>
                </c:pt>
                <c:pt idx="2">
                  <c:v>5</c:v>
                </c:pt>
                <c:pt idx="3">
                  <c:v>14</c:v>
                </c:pt>
                <c:pt idx="4">
                  <c:v>10</c:v>
                </c:pt>
                <c:pt idx="5">
                  <c:v>10</c:v>
                </c:pt>
                <c:pt idx="6">
                  <c:v>14</c:v>
                </c:pt>
                <c:pt idx="7">
                  <c:v>8</c:v>
                </c:pt>
                <c:pt idx="8">
                  <c:v>14</c:v>
                </c:pt>
                <c:pt idx="9">
                  <c:v>10</c:v>
                </c:pt>
                <c:pt idx="10">
                  <c:v>19</c:v>
                </c:pt>
              </c:numCache>
            </c:numRef>
          </c:val>
        </c:ser>
        <c:ser>
          <c:idx val="3"/>
          <c:order val="3"/>
          <c:tx>
            <c:strRef>
              <c:f>Лист1!$E$1</c:f>
              <c:strCache>
                <c:ptCount val="1"/>
                <c:pt idx="0">
                  <c:v>удовлетворительный (50%)</c:v>
                </c:pt>
              </c:strCache>
            </c:strRef>
          </c:tx>
          <c:spPr>
            <a:solidFill>
              <a:srgbClr val="92D050"/>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Лист1!$E$2:$E$12</c:f>
              <c:numCache>
                <c:formatCode>General</c:formatCode>
                <c:ptCount val="11"/>
                <c:pt idx="0">
                  <c:v>9</c:v>
                </c:pt>
                <c:pt idx="1">
                  <c:v>12</c:v>
                </c:pt>
                <c:pt idx="2">
                  <c:v>8</c:v>
                </c:pt>
                <c:pt idx="3">
                  <c:v>14</c:v>
                </c:pt>
                <c:pt idx="4">
                  <c:v>12</c:v>
                </c:pt>
                <c:pt idx="5">
                  <c:v>9</c:v>
                </c:pt>
                <c:pt idx="6">
                  <c:v>13</c:v>
                </c:pt>
                <c:pt idx="7">
                  <c:v>9</c:v>
                </c:pt>
                <c:pt idx="8">
                  <c:v>14</c:v>
                </c:pt>
                <c:pt idx="9">
                  <c:v>11</c:v>
                </c:pt>
                <c:pt idx="10">
                  <c:v>15</c:v>
                </c:pt>
              </c:numCache>
            </c:numRef>
          </c:val>
        </c:ser>
        <c:ser>
          <c:idx val="4"/>
          <c:order val="4"/>
          <c:tx>
            <c:strRef>
              <c:f>Лист1!$F$1</c:f>
              <c:strCache>
                <c:ptCount val="1"/>
                <c:pt idx="0">
                  <c:v>хороший (25% лучших)</c:v>
                </c:pt>
              </c:strCache>
            </c:strRef>
          </c:tx>
          <c:spPr>
            <a:solidFill>
              <a:srgbClr val="00B050"/>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Лист1!$F$2:$F$12</c:f>
              <c:numCache>
                <c:formatCode>General</c:formatCode>
                <c:ptCount val="11"/>
                <c:pt idx="0">
                  <c:v>12</c:v>
                </c:pt>
                <c:pt idx="1">
                  <c:v>10</c:v>
                </c:pt>
                <c:pt idx="2">
                  <c:v>8</c:v>
                </c:pt>
                <c:pt idx="3">
                  <c:v>8</c:v>
                </c:pt>
                <c:pt idx="4">
                  <c:v>10</c:v>
                </c:pt>
                <c:pt idx="5">
                  <c:v>14</c:v>
                </c:pt>
                <c:pt idx="6">
                  <c:v>8</c:v>
                </c:pt>
                <c:pt idx="7">
                  <c:v>7</c:v>
                </c:pt>
                <c:pt idx="8">
                  <c:v>14</c:v>
                </c:pt>
                <c:pt idx="9">
                  <c:v>10</c:v>
                </c:pt>
                <c:pt idx="10">
                  <c:v>9</c:v>
                </c:pt>
              </c:numCache>
            </c:numRef>
          </c:val>
        </c:ser>
        <c:ser>
          <c:idx val="5"/>
          <c:order val="5"/>
          <c:tx>
            <c:strRef>
              <c:f>Лист1!$G$1</c:f>
              <c:strCache>
                <c:ptCount val="1"/>
                <c:pt idx="0">
                  <c:v>отличный (10% лучших)</c:v>
                </c:pt>
              </c:strCache>
            </c:strRef>
          </c:tx>
          <c:spPr>
            <a:solidFill>
              <a:srgbClr val="C00000"/>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Лист1!$G$2:$G$12</c:f>
              <c:numCache>
                <c:formatCode>General</c:formatCode>
                <c:ptCount val="11"/>
                <c:pt idx="0">
                  <c:v>19</c:v>
                </c:pt>
                <c:pt idx="1">
                  <c:v>35</c:v>
                </c:pt>
                <c:pt idx="2">
                  <c:v>39</c:v>
                </c:pt>
                <c:pt idx="3">
                  <c:v>21</c:v>
                </c:pt>
                <c:pt idx="4">
                  <c:v>26</c:v>
                </c:pt>
                <c:pt idx="5">
                  <c:v>22</c:v>
                </c:pt>
                <c:pt idx="6">
                  <c:v>17</c:v>
                </c:pt>
                <c:pt idx="7">
                  <c:v>30</c:v>
                </c:pt>
                <c:pt idx="8">
                  <c:v>22</c:v>
                </c:pt>
                <c:pt idx="9">
                  <c:v>23</c:v>
                </c:pt>
                <c:pt idx="10">
                  <c:v>13</c:v>
                </c:pt>
              </c:numCache>
            </c:numRef>
          </c:val>
        </c:ser>
        <c:dLbls>
          <c:showLegendKey val="0"/>
          <c:showVal val="0"/>
          <c:showCatName val="0"/>
          <c:showSerName val="0"/>
          <c:showPercent val="0"/>
          <c:showBubbleSize val="0"/>
        </c:dLbls>
        <c:gapWidth val="36"/>
        <c:overlap val="100"/>
        <c:axId val="183649280"/>
        <c:axId val="33112640"/>
      </c:barChart>
      <c:catAx>
        <c:axId val="183649280"/>
        <c:scaling>
          <c:orientation val="minMax"/>
        </c:scaling>
        <c:delete val="0"/>
        <c:axPos val="b"/>
        <c:majorTickMark val="out"/>
        <c:minorTickMark val="none"/>
        <c:tickLblPos val="nextTo"/>
        <c:txPr>
          <a:bodyPr rot="-5400000" vert="horz"/>
          <a:lstStyle/>
          <a:p>
            <a:pPr>
              <a:defRPr sz="1200"/>
            </a:pPr>
            <a:endParaRPr lang="ru-RU"/>
          </a:p>
        </c:txPr>
        <c:crossAx val="33112640"/>
        <c:crosses val="autoZero"/>
        <c:auto val="1"/>
        <c:lblAlgn val="ctr"/>
        <c:lblOffset val="100"/>
        <c:noMultiLvlLbl val="0"/>
      </c:catAx>
      <c:valAx>
        <c:axId val="33112640"/>
        <c:scaling>
          <c:orientation val="minMax"/>
        </c:scaling>
        <c:delete val="1"/>
        <c:axPos val="l"/>
        <c:numFmt formatCode="#,##0" sourceLinked="0"/>
        <c:majorTickMark val="out"/>
        <c:minorTickMark val="none"/>
        <c:tickLblPos val="nextTo"/>
        <c:crossAx val="183649280"/>
        <c:crosses val="autoZero"/>
        <c:crossBetween val="between"/>
      </c:valAx>
    </c:plotArea>
    <c:legend>
      <c:legendPos val="r"/>
      <c:layout>
        <c:manualLayout>
          <c:xMode val="edge"/>
          <c:yMode val="edge"/>
          <c:x val="0.65830016207912778"/>
          <c:y val="0.23164447771966695"/>
          <c:w val="0.34039156483076927"/>
          <c:h val="0.41327023812667402"/>
        </c:manualLayout>
      </c:layout>
      <c:overlay val="0"/>
      <c:txPr>
        <a:bodyPr/>
        <a:lstStyle/>
        <a:p>
          <a:pPr>
            <a:defRPr sz="110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6510161345951582E-2"/>
          <c:y val="4.8605394086906721E-2"/>
          <c:w val="0.60825787558414124"/>
          <c:h val="0.61094208604767697"/>
        </c:manualLayout>
      </c:layout>
      <c:barChart>
        <c:barDir val="col"/>
        <c:grouping val="percentStacked"/>
        <c:varyColors val="0"/>
        <c:ser>
          <c:idx val="0"/>
          <c:order val="0"/>
          <c:tx>
            <c:strRef>
              <c:f>Лист1!$B$1</c:f>
              <c:strCache>
                <c:ptCount val="1"/>
                <c:pt idx="0">
                  <c:v>ниже минимального порога</c:v>
                </c:pt>
              </c:strCache>
            </c:strRef>
          </c:tx>
          <c:spPr>
            <a:solidFill>
              <a:schemeClr val="tx1">
                <a:lumMod val="75000"/>
                <a:lumOff val="25000"/>
              </a:schemeClr>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Лист1!$B$2:$B$12</c:f>
              <c:numCache>
                <c:formatCode>General</c:formatCode>
                <c:ptCount val="11"/>
                <c:pt idx="0">
                  <c:v>35</c:v>
                </c:pt>
                <c:pt idx="1">
                  <c:v>23</c:v>
                </c:pt>
                <c:pt idx="2">
                  <c:v>35</c:v>
                </c:pt>
                <c:pt idx="3">
                  <c:v>35</c:v>
                </c:pt>
                <c:pt idx="4">
                  <c:v>35</c:v>
                </c:pt>
                <c:pt idx="5">
                  <c:v>36</c:v>
                </c:pt>
                <c:pt idx="6">
                  <c:v>39</c:v>
                </c:pt>
                <c:pt idx="7">
                  <c:v>38</c:v>
                </c:pt>
                <c:pt idx="8">
                  <c:v>31</c:v>
                </c:pt>
                <c:pt idx="9">
                  <c:v>31</c:v>
                </c:pt>
                <c:pt idx="10">
                  <c:v>19</c:v>
                </c:pt>
              </c:numCache>
            </c:numRef>
          </c:val>
        </c:ser>
        <c:ser>
          <c:idx val="1"/>
          <c:order val="1"/>
          <c:tx>
            <c:strRef>
              <c:f>Лист1!$C$1</c:f>
              <c:strCache>
                <c:ptCount val="1"/>
                <c:pt idx="0">
                  <c:v>выше минимального порога</c:v>
                </c:pt>
              </c:strCache>
            </c:strRef>
          </c:tx>
          <c:spPr>
            <a:solidFill>
              <a:srgbClr val="CCFF99"/>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Лист1!$C$2:$C$12</c:f>
              <c:numCache>
                <c:formatCode>General</c:formatCode>
                <c:ptCount val="11"/>
                <c:pt idx="0">
                  <c:v>37</c:v>
                </c:pt>
                <c:pt idx="1">
                  <c:v>39</c:v>
                </c:pt>
                <c:pt idx="2">
                  <c:v>26</c:v>
                </c:pt>
                <c:pt idx="3">
                  <c:v>44</c:v>
                </c:pt>
                <c:pt idx="4">
                  <c:v>43</c:v>
                </c:pt>
                <c:pt idx="5">
                  <c:v>32</c:v>
                </c:pt>
                <c:pt idx="6">
                  <c:v>44</c:v>
                </c:pt>
                <c:pt idx="7">
                  <c:v>33</c:v>
                </c:pt>
                <c:pt idx="8">
                  <c:v>40</c:v>
                </c:pt>
                <c:pt idx="9">
                  <c:v>41</c:v>
                </c:pt>
                <c:pt idx="10">
                  <c:v>62</c:v>
                </c:pt>
              </c:numCache>
            </c:numRef>
          </c:val>
        </c:ser>
        <c:ser>
          <c:idx val="2"/>
          <c:order val="2"/>
          <c:tx>
            <c:strRef>
              <c:f>Лист1!$D$1</c:f>
              <c:strCache>
                <c:ptCount val="1"/>
                <c:pt idx="0">
                  <c:v>ТБ2 и выше</c:v>
                </c:pt>
              </c:strCache>
            </c:strRef>
          </c:tx>
          <c:spPr>
            <a:solidFill>
              <a:srgbClr val="FF9999"/>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Лист1!$D$2:$D$12</c:f>
              <c:numCache>
                <c:formatCode>General</c:formatCode>
                <c:ptCount val="11"/>
                <c:pt idx="0">
                  <c:v>28</c:v>
                </c:pt>
                <c:pt idx="1">
                  <c:v>38</c:v>
                </c:pt>
                <c:pt idx="2">
                  <c:v>39</c:v>
                </c:pt>
                <c:pt idx="3">
                  <c:v>21</c:v>
                </c:pt>
                <c:pt idx="4">
                  <c:v>22</c:v>
                </c:pt>
                <c:pt idx="5">
                  <c:v>32</c:v>
                </c:pt>
                <c:pt idx="6">
                  <c:v>17</c:v>
                </c:pt>
                <c:pt idx="7">
                  <c:v>29</c:v>
                </c:pt>
                <c:pt idx="8">
                  <c:v>29</c:v>
                </c:pt>
                <c:pt idx="9">
                  <c:v>28</c:v>
                </c:pt>
                <c:pt idx="10">
                  <c:v>19</c:v>
                </c:pt>
              </c:numCache>
            </c:numRef>
          </c:val>
        </c:ser>
        <c:dLbls>
          <c:showLegendKey val="0"/>
          <c:showVal val="0"/>
          <c:showCatName val="0"/>
          <c:showSerName val="0"/>
          <c:showPercent val="0"/>
          <c:showBubbleSize val="0"/>
        </c:dLbls>
        <c:gapWidth val="36"/>
        <c:overlap val="100"/>
        <c:axId val="132949504"/>
        <c:axId val="153242432"/>
      </c:barChart>
      <c:catAx>
        <c:axId val="132949504"/>
        <c:scaling>
          <c:orientation val="minMax"/>
        </c:scaling>
        <c:delete val="0"/>
        <c:axPos val="b"/>
        <c:majorTickMark val="out"/>
        <c:minorTickMark val="none"/>
        <c:tickLblPos val="nextTo"/>
        <c:txPr>
          <a:bodyPr rot="-5400000" vert="horz"/>
          <a:lstStyle/>
          <a:p>
            <a:pPr>
              <a:defRPr sz="1200"/>
            </a:pPr>
            <a:endParaRPr lang="ru-RU"/>
          </a:p>
        </c:txPr>
        <c:crossAx val="153242432"/>
        <c:crosses val="autoZero"/>
        <c:auto val="1"/>
        <c:lblAlgn val="ctr"/>
        <c:lblOffset val="100"/>
        <c:noMultiLvlLbl val="0"/>
      </c:catAx>
      <c:valAx>
        <c:axId val="153242432"/>
        <c:scaling>
          <c:orientation val="minMax"/>
        </c:scaling>
        <c:delete val="1"/>
        <c:axPos val="l"/>
        <c:numFmt formatCode="#,##0" sourceLinked="0"/>
        <c:majorTickMark val="out"/>
        <c:minorTickMark val="none"/>
        <c:tickLblPos val="nextTo"/>
        <c:crossAx val="132949504"/>
        <c:crosses val="autoZero"/>
        <c:crossBetween val="between"/>
      </c:valAx>
    </c:plotArea>
    <c:legend>
      <c:legendPos val="r"/>
      <c:layout>
        <c:manualLayout>
          <c:xMode val="edge"/>
          <c:yMode val="edge"/>
          <c:x val="0.59423732017706543"/>
          <c:y val="0.82293406630554966"/>
          <c:w val="0.40337050759274501"/>
          <c:h val="0.15049703137725767"/>
        </c:manualLayout>
      </c:layout>
      <c:overlay val="0"/>
      <c:txPr>
        <a:bodyPr/>
        <a:lstStyle/>
        <a:p>
          <a:pPr>
            <a:defRPr sz="110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3590555319422866"/>
          <c:y val="5.9255180398132525E-2"/>
          <c:w val="0.65591986305332473"/>
          <c:h val="0.61738682706049153"/>
        </c:manualLayout>
      </c:layout>
      <c:barChart>
        <c:barDir val="col"/>
        <c:grouping val="percentStacked"/>
        <c:varyColors val="0"/>
        <c:ser>
          <c:idx val="0"/>
          <c:order val="0"/>
          <c:tx>
            <c:strRef>
              <c:f>Лист1!$B$1</c:f>
              <c:strCache>
                <c:ptCount val="1"/>
                <c:pt idx="0">
                  <c:v>минимальный</c:v>
                </c:pt>
              </c:strCache>
            </c:strRef>
          </c:tx>
          <c:spPr>
            <a:solidFill>
              <a:schemeClr val="tx1">
                <a:lumMod val="75000"/>
                <a:lumOff val="25000"/>
              </a:schemeClr>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Лист1!$B$2:$B$12</c:f>
              <c:numCache>
                <c:formatCode>General</c:formatCode>
                <c:ptCount val="11"/>
                <c:pt idx="0">
                  <c:v>36</c:v>
                </c:pt>
                <c:pt idx="1">
                  <c:v>24</c:v>
                </c:pt>
                <c:pt idx="2">
                  <c:v>35</c:v>
                </c:pt>
                <c:pt idx="3">
                  <c:v>36</c:v>
                </c:pt>
                <c:pt idx="4">
                  <c:v>34</c:v>
                </c:pt>
                <c:pt idx="5">
                  <c:v>39</c:v>
                </c:pt>
                <c:pt idx="6">
                  <c:v>40</c:v>
                </c:pt>
                <c:pt idx="7">
                  <c:v>37</c:v>
                </c:pt>
                <c:pt idx="8">
                  <c:v>32</c:v>
                </c:pt>
                <c:pt idx="9">
                  <c:v>28</c:v>
                </c:pt>
                <c:pt idx="10">
                  <c:v>19</c:v>
                </c:pt>
              </c:numCache>
            </c:numRef>
          </c:val>
        </c:ser>
        <c:ser>
          <c:idx val="1"/>
          <c:order val="1"/>
          <c:tx>
            <c:strRef>
              <c:f>Лист1!$C$1</c:f>
              <c:strCache>
                <c:ptCount val="1"/>
                <c:pt idx="0">
                  <c:v>низкий</c:v>
                </c:pt>
              </c:strCache>
            </c:strRef>
          </c:tx>
          <c:spPr>
            <a:solidFill>
              <a:sysClr val="window" lastClr="FFFFFF">
                <a:lumMod val="85000"/>
              </a:sysClr>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Лист1!$C$2:$C$12</c:f>
              <c:numCache>
                <c:formatCode>General</c:formatCode>
                <c:ptCount val="11"/>
                <c:pt idx="0">
                  <c:v>24</c:v>
                </c:pt>
                <c:pt idx="1">
                  <c:v>36</c:v>
                </c:pt>
                <c:pt idx="2">
                  <c:v>18</c:v>
                </c:pt>
                <c:pt idx="3">
                  <c:v>19</c:v>
                </c:pt>
                <c:pt idx="4">
                  <c:v>20</c:v>
                </c:pt>
                <c:pt idx="5">
                  <c:v>18</c:v>
                </c:pt>
                <c:pt idx="6">
                  <c:v>25</c:v>
                </c:pt>
                <c:pt idx="7">
                  <c:v>21</c:v>
                </c:pt>
                <c:pt idx="8">
                  <c:v>30</c:v>
                </c:pt>
                <c:pt idx="9">
                  <c:v>24</c:v>
                </c:pt>
                <c:pt idx="10">
                  <c:v>31</c:v>
                </c:pt>
              </c:numCache>
            </c:numRef>
          </c:val>
        </c:ser>
        <c:ser>
          <c:idx val="2"/>
          <c:order val="2"/>
          <c:tx>
            <c:strRef>
              <c:f>Лист1!$D$1</c:f>
              <c:strCache>
                <c:ptCount val="1"/>
                <c:pt idx="0">
                  <c:v>средний</c:v>
                </c:pt>
              </c:strCache>
            </c:strRef>
          </c:tx>
          <c:spPr>
            <a:solidFill>
              <a:srgbClr val="92D050"/>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Лист1!$D$2:$D$12</c:f>
              <c:numCache>
                <c:formatCode>General</c:formatCode>
                <c:ptCount val="11"/>
                <c:pt idx="0">
                  <c:v>19</c:v>
                </c:pt>
                <c:pt idx="1">
                  <c:v>21</c:v>
                </c:pt>
                <c:pt idx="2">
                  <c:v>8</c:v>
                </c:pt>
                <c:pt idx="3">
                  <c:v>24</c:v>
                </c:pt>
                <c:pt idx="4">
                  <c:v>24</c:v>
                </c:pt>
                <c:pt idx="5">
                  <c:v>12</c:v>
                </c:pt>
                <c:pt idx="6">
                  <c:v>13</c:v>
                </c:pt>
                <c:pt idx="7">
                  <c:v>13</c:v>
                </c:pt>
                <c:pt idx="8">
                  <c:v>17</c:v>
                </c:pt>
                <c:pt idx="9">
                  <c:v>19</c:v>
                </c:pt>
                <c:pt idx="10">
                  <c:v>30</c:v>
                </c:pt>
              </c:numCache>
            </c:numRef>
          </c:val>
        </c:ser>
        <c:ser>
          <c:idx val="3"/>
          <c:order val="3"/>
          <c:tx>
            <c:strRef>
              <c:f>Лист1!$E$1</c:f>
              <c:strCache>
                <c:ptCount val="1"/>
                <c:pt idx="0">
                  <c:v>высокий</c:v>
                </c:pt>
              </c:strCache>
            </c:strRef>
          </c:tx>
          <c:spPr>
            <a:solidFill>
              <a:srgbClr val="C00000"/>
            </a:solidFill>
            <a:ln>
              <a:solidFill>
                <a:sysClr val="windowText" lastClr="000000"/>
              </a:solidFill>
            </a:ln>
          </c:spPr>
          <c:invertIfNegative val="0"/>
          <c:cat>
            <c:strRef>
              <c:f>Лист1!$A$2:$A$12</c:f>
              <c:strCache>
                <c:ptCount val="11"/>
                <c:pt idx="0">
                  <c:v>Русский язык</c:v>
                </c:pt>
                <c:pt idx="1">
                  <c:v>Математика </c:v>
                </c:pt>
                <c:pt idx="2">
                  <c:v>Физика</c:v>
                </c:pt>
                <c:pt idx="3">
                  <c:v>Химия </c:v>
                </c:pt>
                <c:pt idx="4">
                  <c:v>Биология</c:v>
                </c:pt>
                <c:pt idx="5">
                  <c:v>География</c:v>
                </c:pt>
                <c:pt idx="6">
                  <c:v>Информатика</c:v>
                </c:pt>
                <c:pt idx="7">
                  <c:v>Обществознание</c:v>
                </c:pt>
                <c:pt idx="8">
                  <c:v>История </c:v>
                </c:pt>
                <c:pt idx="9">
                  <c:v>Литература</c:v>
                </c:pt>
                <c:pt idx="10">
                  <c:v>Английский язык</c:v>
                </c:pt>
              </c:strCache>
            </c:strRef>
          </c:cat>
          <c:val>
            <c:numRef>
              <c:f>Лист1!$E$2:$E$12</c:f>
              <c:numCache>
                <c:formatCode>General</c:formatCode>
                <c:ptCount val="11"/>
                <c:pt idx="0">
                  <c:v>21</c:v>
                </c:pt>
                <c:pt idx="1">
                  <c:v>19</c:v>
                </c:pt>
                <c:pt idx="2">
                  <c:v>39</c:v>
                </c:pt>
                <c:pt idx="3">
                  <c:v>21</c:v>
                </c:pt>
                <c:pt idx="4">
                  <c:v>22</c:v>
                </c:pt>
                <c:pt idx="5">
                  <c:v>31</c:v>
                </c:pt>
                <c:pt idx="6">
                  <c:v>22</c:v>
                </c:pt>
                <c:pt idx="7">
                  <c:v>29</c:v>
                </c:pt>
                <c:pt idx="8">
                  <c:v>21</c:v>
                </c:pt>
                <c:pt idx="9">
                  <c:v>29</c:v>
                </c:pt>
                <c:pt idx="10">
                  <c:v>20</c:v>
                </c:pt>
              </c:numCache>
            </c:numRef>
          </c:val>
        </c:ser>
        <c:dLbls>
          <c:showLegendKey val="0"/>
          <c:showVal val="0"/>
          <c:showCatName val="0"/>
          <c:showSerName val="0"/>
          <c:showPercent val="0"/>
          <c:showBubbleSize val="0"/>
        </c:dLbls>
        <c:gapWidth val="36"/>
        <c:overlap val="100"/>
        <c:axId val="183112704"/>
        <c:axId val="2449984"/>
      </c:barChart>
      <c:catAx>
        <c:axId val="183112704"/>
        <c:scaling>
          <c:orientation val="minMax"/>
        </c:scaling>
        <c:delete val="0"/>
        <c:axPos val="b"/>
        <c:majorTickMark val="out"/>
        <c:minorTickMark val="none"/>
        <c:tickLblPos val="nextTo"/>
        <c:txPr>
          <a:bodyPr rot="-5400000" vert="horz"/>
          <a:lstStyle/>
          <a:p>
            <a:pPr>
              <a:defRPr sz="1200"/>
            </a:pPr>
            <a:endParaRPr lang="ru-RU"/>
          </a:p>
        </c:txPr>
        <c:crossAx val="2449984"/>
        <c:crosses val="autoZero"/>
        <c:auto val="1"/>
        <c:lblAlgn val="ctr"/>
        <c:lblOffset val="100"/>
        <c:noMultiLvlLbl val="0"/>
      </c:catAx>
      <c:valAx>
        <c:axId val="2449984"/>
        <c:scaling>
          <c:orientation val="minMax"/>
        </c:scaling>
        <c:delete val="1"/>
        <c:axPos val="l"/>
        <c:numFmt formatCode="#,##0" sourceLinked="0"/>
        <c:majorTickMark val="out"/>
        <c:minorTickMark val="none"/>
        <c:tickLblPos val="nextTo"/>
        <c:crossAx val="183112704"/>
        <c:crosses val="autoZero"/>
        <c:crossBetween val="between"/>
      </c:valAx>
    </c:plotArea>
    <c:legend>
      <c:legendPos val="r"/>
      <c:layout>
        <c:manualLayout>
          <c:xMode val="edge"/>
          <c:yMode val="edge"/>
          <c:x val="0.12746015481290354"/>
          <c:y val="5.0814008937710951E-2"/>
          <c:w val="0.21048135208207305"/>
          <c:h val="0.23901542275497098"/>
        </c:manualLayout>
      </c:layout>
      <c:overlay val="0"/>
      <c:txPr>
        <a:bodyPr/>
        <a:lstStyle/>
        <a:p>
          <a:pPr>
            <a:defRPr sz="110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09"/>
    </mc:Choice>
    <mc:Fallback>
      <c:style val="9"/>
    </mc:Fallback>
  </mc:AlternateContent>
  <c:clrMapOvr bg1="lt1" tx1="dk1" bg2="lt2" tx2="dk2" accent1="accent1" accent2="accent2" accent3="accent3" accent4="accent4" accent5="accent5" accent6="accent6" hlink="hlink" folHlink="folHlink"/>
  <c:chart>
    <c:title>
      <c:tx>
        <c:rich>
          <a:bodyPr/>
          <a:lstStyle/>
          <a:p>
            <a:pPr>
              <a:defRPr sz="1203" b="0">
                <a:solidFill>
                  <a:sysClr val="windowText" lastClr="000000"/>
                </a:solidFill>
              </a:defRPr>
            </a:pPr>
            <a:r>
              <a:rPr lang="ru-RU" sz="1203" b="0" dirty="0">
                <a:solidFill>
                  <a:sysClr val="windowText" lastClr="000000"/>
                </a:solidFill>
              </a:rPr>
              <a:t>Качество подготовки выпускников </a:t>
            </a:r>
            <a:r>
              <a:rPr lang="ru-RU" sz="1203" b="0" baseline="0" dirty="0">
                <a:solidFill>
                  <a:sysClr val="windowText" lastClr="000000"/>
                </a:solidFill>
              </a:rPr>
              <a:t>школ </a:t>
            </a:r>
            <a:r>
              <a:rPr lang="ru-RU" sz="1203" b="0" baseline="0" dirty="0" smtClean="0">
                <a:solidFill>
                  <a:sysClr val="windowText" lastClr="000000"/>
                </a:solidFill>
              </a:rPr>
              <a:t>Чувашии </a:t>
            </a:r>
            <a:r>
              <a:rPr lang="ru-RU" sz="1203" b="0" baseline="0" dirty="0">
                <a:solidFill>
                  <a:sysClr val="windowText" lastClr="000000"/>
                </a:solidFill>
              </a:rPr>
              <a:t>по общеобразовательным предметам</a:t>
            </a:r>
            <a:r>
              <a:rPr lang="ru-RU" sz="1203" b="0" dirty="0">
                <a:solidFill>
                  <a:sysClr val="windowText" lastClr="000000"/>
                </a:solidFill>
              </a:rPr>
              <a:t>.</a:t>
            </a:r>
          </a:p>
        </c:rich>
      </c:tx>
      <c:layout>
        <c:manualLayout>
          <c:xMode val="edge"/>
          <c:yMode val="edge"/>
          <c:x val="0.13189818683592322"/>
          <c:y val="5.822936547058864E-6"/>
        </c:manualLayout>
      </c:layout>
      <c:overlay val="0"/>
    </c:title>
    <c:autoTitleDeleted val="0"/>
    <c:plotArea>
      <c:layout>
        <c:manualLayout>
          <c:layoutTarget val="inner"/>
          <c:xMode val="edge"/>
          <c:yMode val="edge"/>
          <c:x val="1.2201692610205902E-3"/>
          <c:y val="0.22817056385100912"/>
          <c:w val="0.98742826638195647"/>
          <c:h val="0.51493814707195951"/>
        </c:manualLayout>
      </c:layout>
      <c:barChart>
        <c:barDir val="col"/>
        <c:grouping val="percentStacked"/>
        <c:varyColors val="0"/>
        <c:ser>
          <c:idx val="0"/>
          <c:order val="0"/>
          <c:tx>
            <c:strRef>
              <c:f>Лист1!$B$1</c:f>
              <c:strCache>
                <c:ptCount val="1"/>
                <c:pt idx="0">
                  <c:v>ниже минимального</c:v>
                </c:pt>
              </c:strCache>
            </c:strRef>
          </c:tx>
          <c:spPr>
            <a:solidFill>
              <a:schemeClr val="tx1"/>
            </a:solidFill>
          </c:spPr>
          <c:invertIfNegative val="0"/>
          <c:dLbls>
            <c:dLbl>
              <c:idx val="0"/>
              <c:layout>
                <c:manualLayout>
                  <c:x val="0"/>
                  <c:y val="1.5296452727292806E-2"/>
                </c:manualLayout>
              </c:layout>
              <c:dLblPos val="ctr"/>
              <c:showLegendKey val="0"/>
              <c:showVal val="1"/>
              <c:showCatName val="0"/>
              <c:showSerName val="0"/>
              <c:showPercent val="0"/>
              <c:showBubbleSize val="0"/>
            </c:dLbl>
            <c:dLbl>
              <c:idx val="1"/>
              <c:layout>
                <c:manualLayout>
                  <c:x val="0"/>
                  <c:y val="2.0395156150414276E-2"/>
                </c:manualLayout>
              </c:layout>
              <c:dLblPos val="ctr"/>
              <c:showLegendKey val="0"/>
              <c:showVal val="1"/>
              <c:showCatName val="0"/>
              <c:showSerName val="0"/>
              <c:showPercent val="0"/>
              <c:showBubbleSize val="0"/>
            </c:dLbl>
            <c:dLbl>
              <c:idx val="2"/>
              <c:layout>
                <c:manualLayout>
                  <c:x val="-2.2242982339072056E-7"/>
                  <c:y val="2.8043339706819655E-2"/>
                </c:manualLayout>
              </c:layout>
              <c:dLblPos val="ctr"/>
              <c:showLegendKey val="0"/>
              <c:showVal val="1"/>
              <c:showCatName val="0"/>
              <c:showSerName val="0"/>
              <c:showPercent val="0"/>
              <c:showBubbleSize val="0"/>
            </c:dLbl>
            <c:dLbl>
              <c:idx val="3"/>
              <c:layout>
                <c:manualLayout>
                  <c:x val="-7.3995401477130558E-3"/>
                  <c:y val="2.8033022073949285E-2"/>
                </c:manualLayout>
              </c:layout>
              <c:dLblPos val="ctr"/>
              <c:showLegendKey val="0"/>
              <c:showVal val="1"/>
              <c:showCatName val="0"/>
              <c:showSerName val="0"/>
              <c:showPercent val="0"/>
              <c:showBubbleSize val="0"/>
            </c:dLbl>
            <c:dLbl>
              <c:idx val="4"/>
              <c:layout>
                <c:manualLayout>
                  <c:x val="2.5560767000124447E-3"/>
                  <c:y val="2.2940161295342352E-2"/>
                </c:manualLayout>
              </c:layout>
              <c:dLblPos val="ctr"/>
              <c:showLegendKey val="0"/>
              <c:showVal val="1"/>
              <c:showCatName val="0"/>
              <c:showSerName val="0"/>
              <c:showPercent val="0"/>
              <c:showBubbleSize val="0"/>
            </c:dLbl>
            <c:dLbl>
              <c:idx val="5"/>
              <c:layout>
                <c:manualLayout>
                  <c:x val="-2.0126588189074E-7"/>
                  <c:y val="3.0590094381769791E-2"/>
                </c:manualLayout>
              </c:layout>
              <c:dLblPos val="ctr"/>
              <c:showLegendKey val="0"/>
              <c:showVal val="1"/>
              <c:showCatName val="0"/>
              <c:showSerName val="0"/>
              <c:showPercent val="0"/>
              <c:showBubbleSize val="0"/>
            </c:dLbl>
            <c:dLbl>
              <c:idx val="6"/>
              <c:layout>
                <c:manualLayout>
                  <c:x val="2.6868995232413791E-4"/>
                  <c:y val="3.0613586918873534E-2"/>
                </c:manualLayout>
              </c:layout>
              <c:dLblPos val="ctr"/>
              <c:showLegendKey val="0"/>
              <c:showVal val="1"/>
              <c:showCatName val="0"/>
              <c:showSerName val="0"/>
              <c:showPercent val="0"/>
              <c:showBubbleSize val="0"/>
            </c:dLbl>
            <c:dLbl>
              <c:idx val="7"/>
              <c:layout>
                <c:manualLayout>
                  <c:x val="-2.5560767000123979E-3"/>
                  <c:y val="3.0593307036416537E-2"/>
                </c:manualLayout>
              </c:layout>
              <c:dLblPos val="ctr"/>
              <c:showLegendKey val="0"/>
              <c:showVal val="1"/>
              <c:showCatName val="0"/>
              <c:showSerName val="0"/>
              <c:showPercent val="0"/>
              <c:showBubbleSize val="0"/>
            </c:dLbl>
            <c:dLbl>
              <c:idx val="8"/>
              <c:layout>
                <c:manualLayout>
                  <c:x val="5.1121534000247958E-3"/>
                  <c:y val="2.2942369995411927E-2"/>
                </c:manualLayout>
              </c:layout>
              <c:dLblPos val="ctr"/>
              <c:showLegendKey val="0"/>
              <c:showVal val="1"/>
              <c:showCatName val="0"/>
              <c:showSerName val="0"/>
              <c:showPercent val="0"/>
              <c:showBubbleSize val="0"/>
            </c:dLbl>
            <c:dLbl>
              <c:idx val="9"/>
              <c:layout>
                <c:manualLayout>
                  <c:x val="0"/>
                  <c:y val="1.784576163161251E-2"/>
                </c:manualLayout>
              </c:layout>
              <c:dLblPos val="ctr"/>
              <c:showLegendKey val="0"/>
              <c:showVal val="1"/>
              <c:showCatName val="0"/>
              <c:showSerName val="0"/>
              <c:showPercent val="0"/>
              <c:showBubbleSize val="0"/>
            </c:dLbl>
            <c:dLbl>
              <c:idx val="10"/>
              <c:layout>
                <c:manualLayout>
                  <c:x val="3.0936578705425643E-3"/>
                  <c:y val="2.8068762856893397E-2"/>
                </c:manualLayout>
              </c:layout>
              <c:dLblPos val="ctr"/>
              <c:showLegendKey val="0"/>
              <c:showVal val="1"/>
              <c:showCatName val="0"/>
              <c:showSerName val="0"/>
              <c:showPercent val="0"/>
              <c:showBubbleSize val="0"/>
            </c:dLbl>
            <c:numFmt formatCode="0.0%" sourceLinked="0"/>
            <c:txPr>
              <a:bodyPr rot="0" vert="horz"/>
              <a:lstStyle/>
              <a:p>
                <a:pPr>
                  <a:defRPr sz="802"/>
                </a:pPr>
                <a:endParaRPr lang="ru-RU"/>
              </a:p>
            </c:txPr>
            <c:dLblPos val="ctr"/>
            <c:showLegendKey val="0"/>
            <c:showVal val="1"/>
            <c:showCatName val="0"/>
            <c:showSerName val="0"/>
            <c:showPercent val="0"/>
            <c:showBubbleSize val="0"/>
            <c:showLeaderLines val="0"/>
          </c:dLbls>
          <c:cat>
            <c:strRef>
              <c:f>Лист1!$A$2:$A$12</c:f>
              <c:strCache>
                <c:ptCount val="11"/>
                <c:pt idx="0">
                  <c:v>Русский язык</c:v>
                </c:pt>
                <c:pt idx="1">
                  <c:v>Математика</c:v>
                </c:pt>
                <c:pt idx="2">
                  <c:v>Информатика и ИКТ</c:v>
                </c:pt>
                <c:pt idx="3">
                  <c:v>Физика</c:v>
                </c:pt>
                <c:pt idx="4">
                  <c:v>Химия</c:v>
                </c:pt>
                <c:pt idx="5">
                  <c:v>Биология</c:v>
                </c:pt>
                <c:pt idx="6">
                  <c:v>География</c:v>
                </c:pt>
                <c:pt idx="7">
                  <c:v>История</c:v>
                </c:pt>
                <c:pt idx="8">
                  <c:v>Обществознание</c:v>
                </c:pt>
                <c:pt idx="9">
                  <c:v>Английский язык</c:v>
                </c:pt>
                <c:pt idx="10">
                  <c:v>Литература</c:v>
                </c:pt>
              </c:strCache>
            </c:strRef>
          </c:cat>
          <c:val>
            <c:numRef>
              <c:f>Лист1!$B$2:$B$12</c:f>
              <c:numCache>
                <c:formatCode>0.00%</c:formatCode>
                <c:ptCount val="11"/>
                <c:pt idx="0">
                  <c:v>1.1900000000000001E-2</c:v>
                </c:pt>
                <c:pt idx="1">
                  <c:v>2.92E-2</c:v>
                </c:pt>
                <c:pt idx="2">
                  <c:v>5.5E-2</c:v>
                </c:pt>
                <c:pt idx="3">
                  <c:v>6.2399999999999997E-2</c:v>
                </c:pt>
                <c:pt idx="4">
                  <c:v>4.8399999999999999E-2</c:v>
                </c:pt>
                <c:pt idx="5">
                  <c:v>7.0900000000000005E-2</c:v>
                </c:pt>
                <c:pt idx="6">
                  <c:v>3.1199999999999999E-2</c:v>
                </c:pt>
                <c:pt idx="7">
                  <c:v>8.09E-2</c:v>
                </c:pt>
                <c:pt idx="8">
                  <c:v>4.2500000000000003E-2</c:v>
                </c:pt>
                <c:pt idx="9">
                  <c:v>1.47E-2</c:v>
                </c:pt>
                <c:pt idx="10">
                  <c:v>2.0199999999999999E-2</c:v>
                </c:pt>
              </c:numCache>
            </c:numRef>
          </c:val>
        </c:ser>
        <c:ser>
          <c:idx val="1"/>
          <c:order val="1"/>
          <c:tx>
            <c:strRef>
              <c:f>Лист1!$C$1</c:f>
              <c:strCache>
                <c:ptCount val="1"/>
                <c:pt idx="0">
                  <c:v>выше минимального</c:v>
                </c:pt>
              </c:strCache>
            </c:strRef>
          </c:tx>
          <c:spPr>
            <a:solidFill>
              <a:schemeClr val="bg2">
                <a:lumMod val="75000"/>
              </a:schemeClr>
            </a:solidFill>
          </c:spPr>
          <c:invertIfNegative val="0"/>
          <c:dLbls>
            <c:dLbl>
              <c:idx val="8"/>
              <c:layout>
                <c:manualLayout>
                  <c:x val="0"/>
                  <c:y val="5.0987890376035704E-2"/>
                </c:manualLayout>
              </c:layout>
              <c:dLblPos val="ctr"/>
              <c:showLegendKey val="0"/>
              <c:showVal val="1"/>
              <c:showCatName val="0"/>
              <c:showSerName val="0"/>
              <c:showPercent val="0"/>
              <c:showBubbleSize val="0"/>
            </c:dLbl>
            <c:numFmt formatCode="0.0%" sourceLinked="0"/>
            <c:txPr>
              <a:bodyPr rot="0" vert="horz"/>
              <a:lstStyle/>
              <a:p>
                <a:pPr>
                  <a:defRPr sz="802"/>
                </a:pPr>
                <a:endParaRPr lang="ru-RU"/>
              </a:p>
            </c:txPr>
            <c:dLblPos val="ctr"/>
            <c:showLegendKey val="0"/>
            <c:showVal val="1"/>
            <c:showCatName val="0"/>
            <c:showSerName val="0"/>
            <c:showPercent val="0"/>
            <c:showBubbleSize val="0"/>
            <c:showLeaderLines val="0"/>
          </c:dLbls>
          <c:cat>
            <c:strRef>
              <c:f>Лист1!$A$2:$A$12</c:f>
              <c:strCache>
                <c:ptCount val="11"/>
                <c:pt idx="0">
                  <c:v>Русский язык</c:v>
                </c:pt>
                <c:pt idx="1">
                  <c:v>Математика</c:v>
                </c:pt>
                <c:pt idx="2">
                  <c:v>Информатика и ИКТ</c:v>
                </c:pt>
                <c:pt idx="3">
                  <c:v>Физика</c:v>
                </c:pt>
                <c:pt idx="4">
                  <c:v>Химия</c:v>
                </c:pt>
                <c:pt idx="5">
                  <c:v>Биология</c:v>
                </c:pt>
                <c:pt idx="6">
                  <c:v>География</c:v>
                </c:pt>
                <c:pt idx="7">
                  <c:v>История</c:v>
                </c:pt>
                <c:pt idx="8">
                  <c:v>Обществознание</c:v>
                </c:pt>
                <c:pt idx="9">
                  <c:v>Английский язык</c:v>
                </c:pt>
                <c:pt idx="10">
                  <c:v>Литература</c:v>
                </c:pt>
              </c:strCache>
            </c:strRef>
          </c:cat>
          <c:val>
            <c:numRef>
              <c:f>Лист1!$C$2:$C$12</c:f>
              <c:numCache>
                <c:formatCode>0.00%</c:formatCode>
                <c:ptCount val="11"/>
                <c:pt idx="0">
                  <c:v>0.70109999999999995</c:v>
                </c:pt>
                <c:pt idx="1">
                  <c:v>0.72170000000000001</c:v>
                </c:pt>
                <c:pt idx="2">
                  <c:v>0.85860000000000003</c:v>
                </c:pt>
                <c:pt idx="3">
                  <c:v>0.72019999999999995</c:v>
                </c:pt>
                <c:pt idx="4">
                  <c:v>0.83809999999999996</c:v>
                </c:pt>
                <c:pt idx="5">
                  <c:v>0.85880000000000001</c:v>
                </c:pt>
                <c:pt idx="6">
                  <c:v>0.70840000000000003</c:v>
                </c:pt>
                <c:pt idx="7">
                  <c:v>0.69989999999999997</c:v>
                </c:pt>
                <c:pt idx="8">
                  <c:v>0.82550000000000001</c:v>
                </c:pt>
                <c:pt idx="9">
                  <c:v>0.78349999999999997</c:v>
                </c:pt>
                <c:pt idx="10">
                  <c:v>0.72470000000000001</c:v>
                </c:pt>
              </c:numCache>
            </c:numRef>
          </c:val>
        </c:ser>
        <c:ser>
          <c:idx val="2"/>
          <c:order val="2"/>
          <c:tx>
            <c:strRef>
              <c:f>Лист1!$D$1</c:f>
              <c:strCache>
                <c:ptCount val="1"/>
                <c:pt idx="0">
                  <c:v>высокий (ТБ2 и выше)</c:v>
                </c:pt>
              </c:strCache>
            </c:strRef>
          </c:tx>
          <c:spPr>
            <a:solidFill>
              <a:srgbClr val="00B050"/>
            </a:solidFill>
          </c:spPr>
          <c:invertIfNegative val="0"/>
          <c:dLbls>
            <c:dLbl>
              <c:idx val="0"/>
              <c:layout>
                <c:manualLayout>
                  <c:x val="-2.8248587570621495E-3"/>
                  <c:y val="5.6086679413639311E-2"/>
                </c:manualLayout>
              </c:layout>
              <c:dLblPos val="ctr"/>
              <c:showLegendKey val="0"/>
              <c:showVal val="1"/>
              <c:showCatName val="0"/>
              <c:showSerName val="0"/>
              <c:showPercent val="0"/>
              <c:showBubbleSize val="0"/>
            </c:dLbl>
            <c:dLbl>
              <c:idx val="1"/>
              <c:layout>
                <c:manualLayout>
                  <c:x val="0"/>
                  <c:y val="4.5889101338432117E-2"/>
                </c:manualLayout>
              </c:layout>
              <c:dLblPos val="ctr"/>
              <c:showLegendKey val="0"/>
              <c:showVal val="1"/>
              <c:showCatName val="0"/>
              <c:showSerName val="0"/>
              <c:showPercent val="0"/>
              <c:showBubbleSize val="0"/>
            </c:dLbl>
            <c:dLbl>
              <c:idx val="2"/>
              <c:layout>
                <c:manualLayout>
                  <c:x val="-2.5894239473939071E-17"/>
                  <c:y val="3.3142128744423204E-2"/>
                </c:manualLayout>
              </c:layout>
              <c:dLblPos val="ctr"/>
              <c:showLegendKey val="0"/>
              <c:showVal val="1"/>
              <c:showCatName val="0"/>
              <c:showSerName val="0"/>
              <c:showPercent val="0"/>
              <c:showBubbleSize val="0"/>
            </c:dLbl>
            <c:dLbl>
              <c:idx val="3"/>
              <c:layout>
                <c:manualLayout>
                  <c:x val="0"/>
                  <c:y val="3.3142128744423204E-2"/>
                </c:manualLayout>
              </c:layout>
              <c:dLblPos val="ctr"/>
              <c:showLegendKey val="0"/>
              <c:showVal val="1"/>
              <c:showCatName val="0"/>
              <c:showSerName val="0"/>
              <c:showPercent val="0"/>
              <c:showBubbleSize val="0"/>
            </c:dLbl>
            <c:dLbl>
              <c:idx val="4"/>
              <c:layout>
                <c:manualLayout>
                  <c:x val="4.6860864826184696E-17"/>
                  <c:y val="5.0928607786069327E-3"/>
                </c:manualLayout>
              </c:layout>
              <c:dLblPos val="ctr"/>
              <c:showLegendKey val="0"/>
              <c:showVal val="1"/>
              <c:showCatName val="0"/>
              <c:showSerName val="0"/>
              <c:showPercent val="0"/>
              <c:showBubbleSize val="0"/>
            </c:dLbl>
            <c:dLbl>
              <c:idx val="5"/>
              <c:layout>
                <c:manualLayout>
                  <c:x val="2.5560767000123979E-3"/>
                  <c:y val="2.5436193164876447E-3"/>
                </c:manualLayout>
              </c:layout>
              <c:dLblPos val="ctr"/>
              <c:showLegendKey val="0"/>
              <c:showVal val="1"/>
              <c:showCatName val="0"/>
              <c:showSerName val="0"/>
              <c:showPercent val="0"/>
              <c:showBubbleSize val="0"/>
            </c:dLbl>
            <c:dLbl>
              <c:idx val="6"/>
              <c:layout>
                <c:manualLayout>
                  <c:x val="7.9369200523613324E-3"/>
                  <c:y val="5.3530858049858389E-2"/>
                </c:manualLayout>
              </c:layout>
              <c:dLblPos val="ctr"/>
              <c:showLegendKey val="0"/>
              <c:showVal val="1"/>
              <c:showCatName val="0"/>
              <c:showSerName val="0"/>
              <c:showPercent val="0"/>
              <c:showBubbleSize val="0"/>
            </c:dLbl>
            <c:dLbl>
              <c:idx val="7"/>
              <c:layout>
                <c:manualLayout>
                  <c:x val="5.1121534000247958E-3"/>
                  <c:y val="3.5688978887839201E-2"/>
                </c:manualLayout>
              </c:layout>
              <c:dLblPos val="ctr"/>
              <c:showLegendKey val="0"/>
              <c:showVal val="1"/>
              <c:showCatName val="0"/>
              <c:showSerName val="0"/>
              <c:showPercent val="0"/>
              <c:showBubbleSize val="0"/>
            </c:dLbl>
            <c:dLbl>
              <c:idx val="8"/>
              <c:layout>
                <c:manualLayout>
                  <c:x val="2.5560767000123979E-3"/>
                  <c:y val="1.5290428999830331E-2"/>
                </c:manualLayout>
              </c:layout>
              <c:dLblPos val="ctr"/>
              <c:showLegendKey val="0"/>
              <c:showVal val="1"/>
              <c:showCatName val="0"/>
              <c:showSerName val="0"/>
              <c:showPercent val="0"/>
              <c:showBubbleSize val="0"/>
            </c:dLbl>
            <c:dLbl>
              <c:idx val="9"/>
              <c:layout>
                <c:manualLayout>
                  <c:x val="1.3049073452386128E-2"/>
                  <c:y val="2.5488800384715394E-2"/>
                </c:manualLayout>
              </c:layout>
              <c:dLblPos val="ctr"/>
              <c:showLegendKey val="0"/>
              <c:showVal val="1"/>
              <c:showCatName val="0"/>
              <c:showSerName val="0"/>
              <c:showPercent val="0"/>
              <c:showBubbleSize val="0"/>
            </c:dLbl>
            <c:dLbl>
              <c:idx val="10"/>
              <c:layout>
                <c:manualLayout>
                  <c:x val="0"/>
                  <c:y val="4.0780634920953636E-2"/>
                </c:manualLayout>
              </c:layout>
              <c:dLblPos val="ctr"/>
              <c:showLegendKey val="0"/>
              <c:showVal val="1"/>
              <c:showCatName val="0"/>
              <c:showSerName val="0"/>
              <c:showPercent val="0"/>
              <c:showBubbleSize val="0"/>
            </c:dLbl>
            <c:numFmt formatCode="0.0%" sourceLinked="0"/>
            <c:txPr>
              <a:bodyPr rot="0" vert="horz"/>
              <a:lstStyle/>
              <a:p>
                <a:pPr>
                  <a:defRPr sz="802" b="1"/>
                </a:pPr>
                <a:endParaRPr lang="ru-RU"/>
              </a:p>
            </c:txPr>
            <c:dLblPos val="ctr"/>
            <c:showLegendKey val="0"/>
            <c:showVal val="1"/>
            <c:showCatName val="0"/>
            <c:showSerName val="0"/>
            <c:showPercent val="0"/>
            <c:showBubbleSize val="0"/>
            <c:showLeaderLines val="0"/>
          </c:dLbls>
          <c:cat>
            <c:strRef>
              <c:f>Лист1!$A$2:$A$12</c:f>
              <c:strCache>
                <c:ptCount val="11"/>
                <c:pt idx="0">
                  <c:v>Русский язык</c:v>
                </c:pt>
                <c:pt idx="1">
                  <c:v>Математика</c:v>
                </c:pt>
                <c:pt idx="2">
                  <c:v>Информатика и ИКТ</c:v>
                </c:pt>
                <c:pt idx="3">
                  <c:v>Физика</c:v>
                </c:pt>
                <c:pt idx="4">
                  <c:v>Химия</c:v>
                </c:pt>
                <c:pt idx="5">
                  <c:v>Биология</c:v>
                </c:pt>
                <c:pt idx="6">
                  <c:v>География</c:v>
                </c:pt>
                <c:pt idx="7">
                  <c:v>История</c:v>
                </c:pt>
                <c:pt idx="8">
                  <c:v>Обществознание</c:v>
                </c:pt>
                <c:pt idx="9">
                  <c:v>Английский язык</c:v>
                </c:pt>
                <c:pt idx="10">
                  <c:v>Литература</c:v>
                </c:pt>
              </c:strCache>
            </c:strRef>
          </c:cat>
          <c:val>
            <c:numRef>
              <c:f>Лист1!$D$2:$D$12</c:f>
              <c:numCache>
                <c:formatCode>0.00%</c:formatCode>
                <c:ptCount val="11"/>
                <c:pt idx="0">
                  <c:v>0.28699999999999998</c:v>
                </c:pt>
                <c:pt idx="1">
                  <c:v>0.24909999999999999</c:v>
                </c:pt>
                <c:pt idx="2">
                  <c:v>8.6400000000000005E-2</c:v>
                </c:pt>
                <c:pt idx="3">
                  <c:v>0.21740000000000001</c:v>
                </c:pt>
                <c:pt idx="4">
                  <c:v>0.1135</c:v>
                </c:pt>
                <c:pt idx="5">
                  <c:v>7.0300000000000001E-2</c:v>
                </c:pt>
                <c:pt idx="6">
                  <c:v>0.26040000000000002</c:v>
                </c:pt>
                <c:pt idx="7">
                  <c:v>0.21920000000000001</c:v>
                </c:pt>
                <c:pt idx="8">
                  <c:v>0.13200000000000001</c:v>
                </c:pt>
                <c:pt idx="9">
                  <c:v>0.20180000000000001</c:v>
                </c:pt>
                <c:pt idx="10">
                  <c:v>0.25509999999999999</c:v>
                </c:pt>
              </c:numCache>
            </c:numRef>
          </c:val>
        </c:ser>
        <c:dLbls>
          <c:showLegendKey val="0"/>
          <c:showVal val="1"/>
          <c:showCatName val="0"/>
          <c:showSerName val="0"/>
          <c:showPercent val="0"/>
          <c:showBubbleSize val="0"/>
        </c:dLbls>
        <c:gapWidth val="27"/>
        <c:overlap val="100"/>
        <c:axId val="189629952"/>
        <c:axId val="2458752"/>
      </c:barChart>
      <c:lineChart>
        <c:grouping val="standard"/>
        <c:varyColors val="0"/>
        <c:ser>
          <c:idx val="3"/>
          <c:order val="3"/>
          <c:tx>
            <c:strRef>
              <c:f>Лист1!$E$1</c:f>
              <c:strCache>
                <c:ptCount val="1"/>
                <c:pt idx="0">
                  <c:v>Доля выпускников, выбравших предмет в форме ЕГЭ</c:v>
                </c:pt>
              </c:strCache>
            </c:strRef>
          </c:tx>
          <c:spPr>
            <a:ln w="22225">
              <a:solidFill>
                <a:srgbClr val="C00000"/>
              </a:solidFill>
              <a:prstDash val="sysDot"/>
            </a:ln>
          </c:spPr>
          <c:marker>
            <c:symbol val="square"/>
            <c:size val="9"/>
            <c:spPr>
              <a:solidFill>
                <a:sysClr val="window" lastClr="FFFFFF">
                  <a:lumMod val="95000"/>
                </a:sysClr>
              </a:solidFill>
              <a:ln w="22225">
                <a:solidFill>
                  <a:srgbClr val="C00000"/>
                </a:solidFill>
              </a:ln>
            </c:spPr>
          </c:marker>
          <c:dLbls>
            <c:dLbl>
              <c:idx val="6"/>
              <c:layout>
                <c:manualLayout>
                  <c:x val="-3.5344301518832853E-2"/>
                  <c:y val="-2.295040163202856E-2"/>
                </c:manualLayout>
              </c:layout>
              <c:dLblPos val="r"/>
              <c:showLegendKey val="0"/>
              <c:showVal val="1"/>
              <c:showCatName val="0"/>
              <c:showSerName val="0"/>
              <c:showPercent val="0"/>
              <c:showBubbleSize val="0"/>
            </c:dLbl>
            <c:dLbl>
              <c:idx val="9"/>
              <c:layout>
                <c:manualLayout>
                  <c:x val="-4.0456656184739537E-2"/>
                  <c:y val="-1.5300468545601123E-2"/>
                </c:manualLayout>
              </c:layout>
              <c:dLblPos val="r"/>
              <c:showLegendKey val="0"/>
              <c:showVal val="1"/>
              <c:showCatName val="0"/>
              <c:showSerName val="0"/>
              <c:showPercent val="0"/>
              <c:showBubbleSize val="0"/>
            </c:dLbl>
            <c:dLbl>
              <c:idx val="10"/>
              <c:layout>
                <c:manualLayout>
                  <c:x val="-3.0232148118808054E-2"/>
                  <c:y val="-1.7850312380466752E-2"/>
                </c:manualLayout>
              </c:layout>
              <c:dLblPos val="r"/>
              <c:showLegendKey val="0"/>
              <c:showVal val="1"/>
              <c:showCatName val="0"/>
              <c:showSerName val="0"/>
              <c:showPercent val="0"/>
              <c:showBubbleSize val="0"/>
            </c:dLbl>
            <c:numFmt formatCode="0.0%" sourceLinked="0"/>
            <c:spPr>
              <a:solidFill>
                <a:sysClr val="window" lastClr="FFFFFF">
                  <a:lumMod val="95000"/>
                </a:sysClr>
              </a:solidFill>
              <a:ln w="19050">
                <a:solidFill>
                  <a:srgbClr val="C00000"/>
                </a:solidFill>
              </a:ln>
            </c:spPr>
            <c:txPr>
              <a:bodyPr rot="-5400000" vert="horz"/>
              <a:lstStyle/>
              <a:p>
                <a:pPr>
                  <a:defRPr sz="800" b="1">
                    <a:solidFill>
                      <a:srgbClr val="C00000"/>
                    </a:solidFill>
                  </a:defRPr>
                </a:pPr>
                <a:endParaRPr lang="ru-RU"/>
              </a:p>
            </c:txPr>
            <c:dLblPos val="ctr"/>
            <c:showLegendKey val="0"/>
            <c:showVal val="1"/>
            <c:showCatName val="0"/>
            <c:showSerName val="0"/>
            <c:showPercent val="0"/>
            <c:showBubbleSize val="0"/>
            <c:showLeaderLines val="0"/>
          </c:dLbls>
          <c:cat>
            <c:strRef>
              <c:f>Лист1!$A$2:$A$12</c:f>
              <c:strCache>
                <c:ptCount val="11"/>
                <c:pt idx="0">
                  <c:v>Русский язык</c:v>
                </c:pt>
                <c:pt idx="1">
                  <c:v>Математика</c:v>
                </c:pt>
                <c:pt idx="2">
                  <c:v>Информатика и ИКТ</c:v>
                </c:pt>
                <c:pt idx="3">
                  <c:v>Физика</c:v>
                </c:pt>
                <c:pt idx="4">
                  <c:v>Химия</c:v>
                </c:pt>
                <c:pt idx="5">
                  <c:v>Биология</c:v>
                </c:pt>
                <c:pt idx="6">
                  <c:v>География</c:v>
                </c:pt>
                <c:pt idx="7">
                  <c:v>История</c:v>
                </c:pt>
                <c:pt idx="8">
                  <c:v>Обществознание</c:v>
                </c:pt>
                <c:pt idx="9">
                  <c:v>Английский язык</c:v>
                </c:pt>
                <c:pt idx="10">
                  <c:v>Литература</c:v>
                </c:pt>
              </c:strCache>
            </c:strRef>
          </c:cat>
          <c:val>
            <c:numRef>
              <c:f>Лист1!$E$2:$E$12</c:f>
              <c:numCache>
                <c:formatCode>0.00%</c:formatCode>
                <c:ptCount val="11"/>
                <c:pt idx="0">
                  <c:v>0.99970000000000003</c:v>
                </c:pt>
                <c:pt idx="1">
                  <c:v>0.99870000000000003</c:v>
                </c:pt>
                <c:pt idx="2">
                  <c:v>5.8500000000000003E-2</c:v>
                </c:pt>
                <c:pt idx="3">
                  <c:v>0.25569999999999998</c:v>
                </c:pt>
                <c:pt idx="4">
                  <c:v>0.1164</c:v>
                </c:pt>
                <c:pt idx="5">
                  <c:v>0.19270000000000001</c:v>
                </c:pt>
                <c:pt idx="6">
                  <c:v>2.2100000000000002E-2</c:v>
                </c:pt>
                <c:pt idx="7">
                  <c:v>0.13619999999999999</c:v>
                </c:pt>
                <c:pt idx="8">
                  <c:v>0.52390000000000003</c:v>
                </c:pt>
                <c:pt idx="9">
                  <c:v>6.2600000000000003E-2</c:v>
                </c:pt>
                <c:pt idx="10">
                  <c:v>2.8400000000000002E-2</c:v>
                </c:pt>
              </c:numCache>
            </c:numRef>
          </c:val>
          <c:smooth val="0"/>
        </c:ser>
        <c:dLbls>
          <c:showLegendKey val="0"/>
          <c:showVal val="0"/>
          <c:showCatName val="0"/>
          <c:showSerName val="0"/>
          <c:showPercent val="0"/>
          <c:showBubbleSize val="0"/>
        </c:dLbls>
        <c:marker val="1"/>
        <c:smooth val="0"/>
        <c:axId val="189629952"/>
        <c:axId val="2458752"/>
      </c:lineChart>
      <c:catAx>
        <c:axId val="189629952"/>
        <c:scaling>
          <c:orientation val="minMax"/>
        </c:scaling>
        <c:delete val="0"/>
        <c:axPos val="b"/>
        <c:numFmt formatCode="0.00" sourceLinked="1"/>
        <c:majorTickMark val="none"/>
        <c:minorTickMark val="none"/>
        <c:tickLblPos val="nextTo"/>
        <c:txPr>
          <a:bodyPr rot="-5400000" vert="horz"/>
          <a:lstStyle/>
          <a:p>
            <a:pPr>
              <a:defRPr sz="1000"/>
            </a:pPr>
            <a:endParaRPr lang="ru-RU"/>
          </a:p>
        </c:txPr>
        <c:crossAx val="2458752"/>
        <c:crosses val="autoZero"/>
        <c:auto val="1"/>
        <c:lblAlgn val="ctr"/>
        <c:lblOffset val="300"/>
        <c:noMultiLvlLbl val="0"/>
      </c:catAx>
      <c:valAx>
        <c:axId val="2458752"/>
        <c:scaling>
          <c:orientation val="minMax"/>
        </c:scaling>
        <c:delete val="1"/>
        <c:axPos val="l"/>
        <c:numFmt formatCode="0%" sourceLinked="1"/>
        <c:majorTickMark val="out"/>
        <c:minorTickMark val="none"/>
        <c:tickLblPos val="none"/>
        <c:crossAx val="189629952"/>
        <c:crosses val="autoZero"/>
        <c:crossBetween val="between"/>
        <c:minorUnit val="0.1"/>
      </c:valAx>
    </c:plotArea>
    <c:legend>
      <c:legendPos val="b"/>
      <c:layout>
        <c:manualLayout>
          <c:xMode val="edge"/>
          <c:yMode val="edge"/>
          <c:x val="0.19711241603274171"/>
          <c:y val="9.5081124549600896E-2"/>
          <c:w val="0.78792384002847182"/>
          <c:h val="0.11583364698915512"/>
        </c:manualLayout>
      </c:layout>
      <c:overlay val="0"/>
      <c:txPr>
        <a:bodyPr/>
        <a:lstStyle/>
        <a:p>
          <a:pPr>
            <a:defRPr sz="900"/>
          </a:pPr>
          <a:endParaRPr lang="ru-RU"/>
        </a:p>
      </c:txPr>
    </c:legend>
    <c:plotVisOnly val="1"/>
    <c:dispBlanksAs val="gap"/>
    <c:showDLblsOverMax val="0"/>
  </c:chart>
  <c:spPr>
    <a:solidFill>
      <a:srgbClr val="FFFFFF"/>
    </a:solidFill>
    <a:ln>
      <a:prstDash val="sysDot"/>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980030846659694E-2"/>
          <c:y val="0.11089115556691477"/>
          <c:w val="0.6806238576977286"/>
          <c:h val="0.78089304016253991"/>
        </c:manualLayout>
      </c:layout>
      <c:stockChart>
        <c:ser>
          <c:idx val="0"/>
          <c:order val="0"/>
          <c:tx>
            <c:strRef>
              <c:f>Лист1!$B$1</c:f>
              <c:strCache>
                <c:ptCount val="1"/>
                <c:pt idx="0">
                  <c:v>Средний балл лучшей школы</c:v>
                </c:pt>
              </c:strCache>
            </c:strRef>
          </c:tx>
          <c:spPr>
            <a:ln w="47625">
              <a:noFill/>
            </a:ln>
          </c:spPr>
          <c:marker>
            <c:symbol val="none"/>
          </c:marker>
          <c:dLbls>
            <c:numFmt formatCode="#,##0.0" sourceLinked="0"/>
            <c:txPr>
              <a:bodyPr rot="-5400000" vert="horz"/>
              <a:lstStyle/>
              <a:p>
                <a:pPr>
                  <a:defRPr sz="900" b="1">
                    <a:solidFill>
                      <a:srgbClr val="00B050"/>
                    </a:solidFill>
                  </a:defRPr>
                </a:pPr>
                <a:endParaRPr lang="ru-RU"/>
              </a:p>
            </c:txPr>
            <c:dLblPos val="t"/>
            <c:showLegendKey val="0"/>
            <c:showVal val="1"/>
            <c:showCatName val="0"/>
            <c:showSerName val="0"/>
            <c:showPercent val="0"/>
            <c:showBubbleSize val="0"/>
            <c:showLeaderLines val="0"/>
          </c:dLbls>
          <c:cat>
            <c:strRef>
              <c:f>Лист1!$A$2:$A$16</c:f>
              <c:strCache>
                <c:ptCount val="15"/>
                <c:pt idx="0">
                  <c:v>Г1</c:v>
                </c:pt>
                <c:pt idx="1">
                  <c:v>А1</c:v>
                </c:pt>
                <c:pt idx="2">
                  <c:v>А2</c:v>
                </c:pt>
                <c:pt idx="3">
                  <c:v>В</c:v>
                </c:pt>
                <c:pt idx="4">
                  <c:v>Г2</c:v>
                </c:pt>
                <c:pt idx="5">
                  <c:v>Г3</c:v>
                </c:pt>
                <c:pt idx="6">
                  <c:v>К</c:v>
                </c:pt>
                <c:pt idx="7">
                  <c:v>Н1</c:v>
                </c:pt>
                <c:pt idx="8">
                  <c:v>Н2</c:v>
                </c:pt>
                <c:pt idx="9">
                  <c:v>Н3</c:v>
                </c:pt>
                <c:pt idx="10">
                  <c:v>С</c:v>
                </c:pt>
                <c:pt idx="11">
                  <c:v>У</c:v>
                </c:pt>
                <c:pt idx="12">
                  <c:v>Ш1</c:v>
                </c:pt>
                <c:pt idx="13">
                  <c:v>Ш2</c:v>
                </c:pt>
                <c:pt idx="14">
                  <c:v>Ш3</c:v>
                </c:pt>
              </c:strCache>
            </c:strRef>
          </c:cat>
          <c:val>
            <c:numRef>
              <c:f>Лист1!$B$2:$B$16</c:f>
              <c:numCache>
                <c:formatCode>0.00</c:formatCode>
                <c:ptCount val="15"/>
                <c:pt idx="0">
                  <c:v>63.03</c:v>
                </c:pt>
                <c:pt idx="1">
                  <c:v>43.12</c:v>
                </c:pt>
                <c:pt idx="2">
                  <c:v>51.47</c:v>
                </c:pt>
                <c:pt idx="3">
                  <c:v>51.13</c:v>
                </c:pt>
                <c:pt idx="4">
                  <c:v>48.7</c:v>
                </c:pt>
                <c:pt idx="5">
                  <c:v>55.81</c:v>
                </c:pt>
                <c:pt idx="6">
                  <c:v>55.88</c:v>
                </c:pt>
                <c:pt idx="7">
                  <c:v>53.93</c:v>
                </c:pt>
                <c:pt idx="8">
                  <c:v>56.82</c:v>
                </c:pt>
                <c:pt idx="9">
                  <c:v>47.79</c:v>
                </c:pt>
                <c:pt idx="10">
                  <c:v>53.38</c:v>
                </c:pt>
                <c:pt idx="11">
                  <c:v>52.54</c:v>
                </c:pt>
                <c:pt idx="12">
                  <c:v>50.15</c:v>
                </c:pt>
                <c:pt idx="13">
                  <c:v>44.56</c:v>
                </c:pt>
                <c:pt idx="14">
                  <c:v>53.41</c:v>
                </c:pt>
              </c:numCache>
            </c:numRef>
          </c:val>
          <c:smooth val="0"/>
        </c:ser>
        <c:ser>
          <c:idx val="2"/>
          <c:order val="1"/>
          <c:tx>
            <c:strRef>
              <c:f>Лист1!$D$1</c:f>
              <c:strCache>
                <c:ptCount val="1"/>
                <c:pt idx="0">
                  <c:v>Средний балл по району</c:v>
                </c:pt>
              </c:strCache>
            </c:strRef>
          </c:tx>
          <c:spPr>
            <a:ln w="47625">
              <a:noFill/>
            </a:ln>
          </c:spPr>
          <c:marker>
            <c:symbol val="circle"/>
            <c:size val="6"/>
            <c:spPr>
              <a:solidFill>
                <a:srgbClr val="C00000"/>
              </a:solidFill>
            </c:spPr>
          </c:marker>
          <c:dLbls>
            <c:dLbl>
              <c:idx val="14"/>
              <c:layout>
                <c:manualLayout>
                  <c:x val="-5.1873321264958756E-3"/>
                  <c:y val="-2.8509662979865891E-2"/>
                </c:manualLayout>
              </c:layout>
              <c:showLegendKey val="0"/>
              <c:showVal val="1"/>
              <c:showCatName val="0"/>
              <c:showSerName val="0"/>
              <c:showPercent val="0"/>
              <c:showBubbleSize val="0"/>
            </c:dLbl>
            <c:txPr>
              <a:bodyPr/>
              <a:lstStyle/>
              <a:p>
                <a:pPr>
                  <a:defRPr sz="850" baseline="0"/>
                </a:pPr>
                <a:endParaRPr lang="ru-RU"/>
              </a:p>
            </c:txPr>
            <c:showLegendKey val="0"/>
            <c:showVal val="1"/>
            <c:showCatName val="0"/>
            <c:showSerName val="0"/>
            <c:showPercent val="0"/>
            <c:showBubbleSize val="0"/>
            <c:showLeaderLines val="0"/>
          </c:dLbls>
          <c:cat>
            <c:strRef>
              <c:f>Лист1!$A$2:$A$16</c:f>
              <c:strCache>
                <c:ptCount val="15"/>
                <c:pt idx="0">
                  <c:v>Г1</c:v>
                </c:pt>
                <c:pt idx="1">
                  <c:v>А1</c:v>
                </c:pt>
                <c:pt idx="2">
                  <c:v>А2</c:v>
                </c:pt>
                <c:pt idx="3">
                  <c:v>В</c:v>
                </c:pt>
                <c:pt idx="4">
                  <c:v>Г2</c:v>
                </c:pt>
                <c:pt idx="5">
                  <c:v>Г3</c:v>
                </c:pt>
                <c:pt idx="6">
                  <c:v>К</c:v>
                </c:pt>
                <c:pt idx="7">
                  <c:v>Н1</c:v>
                </c:pt>
                <c:pt idx="8">
                  <c:v>Н2</c:v>
                </c:pt>
                <c:pt idx="9">
                  <c:v>Н3</c:v>
                </c:pt>
                <c:pt idx="10">
                  <c:v>С</c:v>
                </c:pt>
                <c:pt idx="11">
                  <c:v>У</c:v>
                </c:pt>
                <c:pt idx="12">
                  <c:v>Ш1</c:v>
                </c:pt>
                <c:pt idx="13">
                  <c:v>Ш2</c:v>
                </c:pt>
                <c:pt idx="14">
                  <c:v>Ш3</c:v>
                </c:pt>
              </c:strCache>
            </c:strRef>
          </c:cat>
          <c:val>
            <c:numRef>
              <c:f>Лист1!$D$2:$D$16</c:f>
              <c:numCache>
                <c:formatCode>0.0</c:formatCode>
                <c:ptCount val="15"/>
                <c:pt idx="0">
                  <c:v>44.972068584070797</c:v>
                </c:pt>
                <c:pt idx="1">
                  <c:v>40.012068965517244</c:v>
                </c:pt>
                <c:pt idx="2">
                  <c:v>43.852986217457889</c:v>
                </c:pt>
                <c:pt idx="3">
                  <c:v>38.204710144927539</c:v>
                </c:pt>
                <c:pt idx="4">
                  <c:v>41.929245283018865</c:v>
                </c:pt>
                <c:pt idx="5">
                  <c:v>40.640879478827358</c:v>
                </c:pt>
                <c:pt idx="6">
                  <c:v>41.561046511627907</c:v>
                </c:pt>
                <c:pt idx="7">
                  <c:v>45.871031746031747</c:v>
                </c:pt>
                <c:pt idx="8">
                  <c:v>48.872727272727275</c:v>
                </c:pt>
                <c:pt idx="9">
                  <c:v>38.967479674796749</c:v>
                </c:pt>
                <c:pt idx="10">
                  <c:v>49.309090909090912</c:v>
                </c:pt>
                <c:pt idx="11">
                  <c:v>42.82434944237918</c:v>
                </c:pt>
                <c:pt idx="12">
                  <c:v>43.745708154506438</c:v>
                </c:pt>
                <c:pt idx="13">
                  <c:v>38.057471264367813</c:v>
                </c:pt>
                <c:pt idx="14">
                  <c:v>44.961741424802113</c:v>
                </c:pt>
              </c:numCache>
            </c:numRef>
          </c:val>
          <c:smooth val="0"/>
        </c:ser>
        <c:ser>
          <c:idx val="1"/>
          <c:order val="2"/>
          <c:tx>
            <c:strRef>
              <c:f>Лист1!$C$1</c:f>
              <c:strCache>
                <c:ptCount val="1"/>
                <c:pt idx="0">
                  <c:v>Средний балл худшей школы</c:v>
                </c:pt>
              </c:strCache>
            </c:strRef>
          </c:tx>
          <c:spPr>
            <a:ln w="47625">
              <a:noFill/>
            </a:ln>
          </c:spPr>
          <c:marker>
            <c:symbol val="none"/>
          </c:marker>
          <c:dLbls>
            <c:dLbl>
              <c:idx val="8"/>
              <c:layout>
                <c:manualLayout>
                  <c:x val="-1.9856181557168964E-2"/>
                  <c:y val="4.5932234800895047E-2"/>
                </c:manualLayout>
              </c:layout>
              <c:dLblPos val="r"/>
              <c:showLegendKey val="0"/>
              <c:showVal val="1"/>
              <c:showCatName val="0"/>
              <c:showSerName val="0"/>
              <c:showPercent val="0"/>
              <c:showBubbleSize val="0"/>
            </c:dLbl>
            <c:numFmt formatCode="#,##0.0" sourceLinked="0"/>
            <c:txPr>
              <a:bodyPr rot="-5400000" vert="horz"/>
              <a:lstStyle/>
              <a:p>
                <a:pPr>
                  <a:defRPr sz="900" b="1">
                    <a:solidFill>
                      <a:srgbClr val="C00000"/>
                    </a:solidFill>
                  </a:defRPr>
                </a:pPr>
                <a:endParaRPr lang="ru-RU"/>
              </a:p>
            </c:txPr>
            <c:dLblPos val="b"/>
            <c:showLegendKey val="0"/>
            <c:showVal val="1"/>
            <c:showCatName val="0"/>
            <c:showSerName val="0"/>
            <c:showPercent val="0"/>
            <c:showBubbleSize val="0"/>
            <c:showLeaderLines val="0"/>
          </c:dLbls>
          <c:cat>
            <c:strRef>
              <c:f>Лист1!$A$2:$A$16</c:f>
              <c:strCache>
                <c:ptCount val="15"/>
                <c:pt idx="0">
                  <c:v>Г1</c:v>
                </c:pt>
                <c:pt idx="1">
                  <c:v>А1</c:v>
                </c:pt>
                <c:pt idx="2">
                  <c:v>А2</c:v>
                </c:pt>
                <c:pt idx="3">
                  <c:v>В</c:v>
                </c:pt>
                <c:pt idx="4">
                  <c:v>Г2</c:v>
                </c:pt>
                <c:pt idx="5">
                  <c:v>Г3</c:v>
                </c:pt>
                <c:pt idx="6">
                  <c:v>К</c:v>
                </c:pt>
                <c:pt idx="7">
                  <c:v>Н1</c:v>
                </c:pt>
                <c:pt idx="8">
                  <c:v>Н2</c:v>
                </c:pt>
                <c:pt idx="9">
                  <c:v>Н3</c:v>
                </c:pt>
                <c:pt idx="10">
                  <c:v>С</c:v>
                </c:pt>
                <c:pt idx="11">
                  <c:v>У</c:v>
                </c:pt>
                <c:pt idx="12">
                  <c:v>Ш1</c:v>
                </c:pt>
                <c:pt idx="13">
                  <c:v>Ш2</c:v>
                </c:pt>
                <c:pt idx="14">
                  <c:v>Ш3</c:v>
                </c:pt>
              </c:strCache>
            </c:strRef>
          </c:cat>
          <c:val>
            <c:numRef>
              <c:f>Лист1!$C$2:$C$16</c:f>
              <c:numCache>
                <c:formatCode>0.00</c:formatCode>
                <c:ptCount val="15"/>
                <c:pt idx="0">
                  <c:v>31.27</c:v>
                </c:pt>
                <c:pt idx="1">
                  <c:v>35.15</c:v>
                </c:pt>
                <c:pt idx="2">
                  <c:v>35.92</c:v>
                </c:pt>
                <c:pt idx="3">
                  <c:v>24.5</c:v>
                </c:pt>
                <c:pt idx="4">
                  <c:v>32.56</c:v>
                </c:pt>
                <c:pt idx="5">
                  <c:v>25.07</c:v>
                </c:pt>
                <c:pt idx="6">
                  <c:v>34.630000000000003</c:v>
                </c:pt>
                <c:pt idx="7">
                  <c:v>37.22</c:v>
                </c:pt>
                <c:pt idx="8">
                  <c:v>43.54</c:v>
                </c:pt>
                <c:pt idx="9">
                  <c:v>26.64</c:v>
                </c:pt>
                <c:pt idx="10">
                  <c:v>38.590000000000003</c:v>
                </c:pt>
                <c:pt idx="11">
                  <c:v>29.79</c:v>
                </c:pt>
                <c:pt idx="12">
                  <c:v>36</c:v>
                </c:pt>
                <c:pt idx="13">
                  <c:v>28.2</c:v>
                </c:pt>
                <c:pt idx="14">
                  <c:v>35.5</c:v>
                </c:pt>
              </c:numCache>
            </c:numRef>
          </c:val>
          <c:smooth val="0"/>
        </c:ser>
        <c:dLbls>
          <c:showLegendKey val="0"/>
          <c:showVal val="0"/>
          <c:showCatName val="0"/>
          <c:showSerName val="0"/>
          <c:showPercent val="0"/>
          <c:showBubbleSize val="0"/>
        </c:dLbls>
        <c:hiLowLines>
          <c:spPr>
            <a:ln w="31750" cmpd="sng">
              <a:solidFill>
                <a:schemeClr val="tx1">
                  <a:lumMod val="50000"/>
                  <a:lumOff val="50000"/>
                </a:schemeClr>
              </a:solidFill>
              <a:prstDash val="solid"/>
            </a:ln>
            <a:effectLst/>
          </c:spPr>
        </c:hiLowLines>
        <c:axId val="208879104"/>
        <c:axId val="33107328"/>
      </c:stockChart>
      <c:catAx>
        <c:axId val="208879104"/>
        <c:scaling>
          <c:orientation val="minMax"/>
        </c:scaling>
        <c:delete val="0"/>
        <c:axPos val="b"/>
        <c:title>
          <c:tx>
            <c:rich>
              <a:bodyPr/>
              <a:lstStyle/>
              <a:p>
                <a:pPr>
                  <a:defRPr/>
                </a:pPr>
                <a:r>
                  <a:rPr lang="ru-RU" dirty="0" smtClean="0"/>
                  <a:t>Муниципальные образования</a:t>
                </a:r>
                <a:endParaRPr lang="ru-RU" dirty="0"/>
              </a:p>
            </c:rich>
          </c:tx>
          <c:layout/>
          <c:overlay val="0"/>
        </c:title>
        <c:numFmt formatCode="dd/mm/yyyy" sourceLinked="1"/>
        <c:majorTickMark val="out"/>
        <c:minorTickMark val="none"/>
        <c:tickLblPos val="nextTo"/>
        <c:txPr>
          <a:bodyPr rot="-5400000" vert="horz"/>
          <a:lstStyle/>
          <a:p>
            <a:pPr>
              <a:defRPr sz="900"/>
            </a:pPr>
            <a:endParaRPr lang="ru-RU"/>
          </a:p>
        </c:txPr>
        <c:crossAx val="33107328"/>
        <c:crosses val="autoZero"/>
        <c:auto val="1"/>
        <c:lblAlgn val="ctr"/>
        <c:lblOffset val="100"/>
        <c:noMultiLvlLbl val="0"/>
      </c:catAx>
      <c:valAx>
        <c:axId val="33107328"/>
        <c:scaling>
          <c:orientation val="minMax"/>
        </c:scaling>
        <c:delete val="1"/>
        <c:axPos val="l"/>
        <c:majorGridlines>
          <c:spPr>
            <a:ln w="6350">
              <a:prstDash val="sysDot"/>
            </a:ln>
          </c:spPr>
        </c:majorGridlines>
        <c:title>
          <c:tx>
            <c:rich>
              <a:bodyPr rot="-5400000" vert="horz"/>
              <a:lstStyle/>
              <a:p>
                <a:pPr>
                  <a:defRPr sz="900" b="0"/>
                </a:pPr>
                <a:r>
                  <a:rPr lang="ru-RU" sz="900" b="0"/>
                  <a:t>Средний балл по 100-балльной шкале, русский язык и математика</a:t>
                </a:r>
              </a:p>
            </c:rich>
          </c:tx>
          <c:layout>
            <c:manualLayout>
              <c:xMode val="edge"/>
              <c:yMode val="edge"/>
              <c:x val="6.2614660280866999E-3"/>
              <c:y val="0.13157406300351268"/>
            </c:manualLayout>
          </c:layout>
          <c:overlay val="0"/>
        </c:title>
        <c:numFmt formatCode="0" sourceLinked="0"/>
        <c:majorTickMark val="out"/>
        <c:minorTickMark val="none"/>
        <c:tickLblPos val="nextTo"/>
        <c:crossAx val="208879104"/>
        <c:crosses val="autoZero"/>
        <c:crossBetween val="between"/>
      </c:valAx>
    </c:plotArea>
    <c:legend>
      <c:legendPos val="r"/>
      <c:layout>
        <c:manualLayout>
          <c:xMode val="edge"/>
          <c:yMode val="edge"/>
          <c:x val="0.7371393646893265"/>
          <c:y val="0.3388312335205792"/>
          <c:w val="0.26011134928363078"/>
          <c:h val="0.11083734678796213"/>
        </c:manualLayout>
      </c:layout>
      <c:overlay val="0"/>
    </c:legend>
    <c:plotVisOnly val="1"/>
    <c:dispBlanksAs val="gap"/>
    <c:showDLblsOverMax val="0"/>
  </c:chart>
  <c:spPr>
    <a:ln>
      <a:prstDash val="sysDot"/>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980030846659694E-2"/>
          <c:y val="0.11089115556691477"/>
          <c:w val="0.91924108141190874"/>
          <c:h val="0.78089304016253991"/>
        </c:manualLayout>
      </c:layout>
      <c:stockChart>
        <c:ser>
          <c:idx val="0"/>
          <c:order val="0"/>
          <c:tx>
            <c:strRef>
              <c:f>Лист1!$B$1</c:f>
              <c:strCache>
                <c:ptCount val="1"/>
                <c:pt idx="0">
                  <c:v>Средний балл лучшей школы</c:v>
                </c:pt>
              </c:strCache>
            </c:strRef>
          </c:tx>
          <c:spPr>
            <a:ln w="47625">
              <a:noFill/>
            </a:ln>
          </c:spPr>
          <c:marker>
            <c:symbol val="none"/>
          </c:marker>
          <c:dLbls>
            <c:numFmt formatCode="#,##0.0" sourceLinked="0"/>
            <c:txPr>
              <a:bodyPr rot="-5400000" vert="horz"/>
              <a:lstStyle/>
              <a:p>
                <a:pPr>
                  <a:defRPr sz="900" b="1">
                    <a:solidFill>
                      <a:srgbClr val="00B050"/>
                    </a:solidFill>
                  </a:defRPr>
                </a:pPr>
                <a:endParaRPr lang="ru-RU"/>
              </a:p>
            </c:txPr>
            <c:dLblPos val="t"/>
            <c:showLegendKey val="0"/>
            <c:showVal val="1"/>
            <c:showCatName val="0"/>
            <c:showSerName val="0"/>
            <c:showPercent val="0"/>
            <c:showBubbleSize val="0"/>
            <c:showLeaderLines val="0"/>
          </c:dLbls>
          <c:cat>
            <c:strRef>
              <c:f>Лист1!$A$2:$A$16</c:f>
              <c:strCache>
                <c:ptCount val="15"/>
                <c:pt idx="0">
                  <c:v>Г1</c:v>
                </c:pt>
                <c:pt idx="1">
                  <c:v>А1</c:v>
                </c:pt>
                <c:pt idx="2">
                  <c:v>А2</c:v>
                </c:pt>
                <c:pt idx="3">
                  <c:v>В</c:v>
                </c:pt>
                <c:pt idx="4">
                  <c:v>Г2</c:v>
                </c:pt>
                <c:pt idx="5">
                  <c:v>Г3</c:v>
                </c:pt>
                <c:pt idx="6">
                  <c:v>К</c:v>
                </c:pt>
                <c:pt idx="7">
                  <c:v>Н1</c:v>
                </c:pt>
                <c:pt idx="8">
                  <c:v>Н2</c:v>
                </c:pt>
                <c:pt idx="9">
                  <c:v>Н3</c:v>
                </c:pt>
                <c:pt idx="10">
                  <c:v>С</c:v>
                </c:pt>
                <c:pt idx="11">
                  <c:v>У</c:v>
                </c:pt>
                <c:pt idx="12">
                  <c:v>Ш1</c:v>
                </c:pt>
                <c:pt idx="13">
                  <c:v>Ш2</c:v>
                </c:pt>
                <c:pt idx="14">
                  <c:v>Ш3</c:v>
                </c:pt>
              </c:strCache>
            </c:strRef>
          </c:cat>
          <c:val>
            <c:numRef>
              <c:f>Лист1!$B$2:$B$16</c:f>
              <c:numCache>
                <c:formatCode>0.00</c:formatCode>
                <c:ptCount val="15"/>
                <c:pt idx="0">
                  <c:v>63.03</c:v>
                </c:pt>
                <c:pt idx="1">
                  <c:v>43.12</c:v>
                </c:pt>
                <c:pt idx="2">
                  <c:v>51.47</c:v>
                </c:pt>
                <c:pt idx="3">
                  <c:v>51.13</c:v>
                </c:pt>
                <c:pt idx="4">
                  <c:v>48.7</c:v>
                </c:pt>
                <c:pt idx="5">
                  <c:v>55.81</c:v>
                </c:pt>
                <c:pt idx="6">
                  <c:v>55.88</c:v>
                </c:pt>
                <c:pt idx="7">
                  <c:v>53.93</c:v>
                </c:pt>
                <c:pt idx="8">
                  <c:v>56.82</c:v>
                </c:pt>
                <c:pt idx="9">
                  <c:v>47.79</c:v>
                </c:pt>
                <c:pt idx="10">
                  <c:v>53.38</c:v>
                </c:pt>
                <c:pt idx="11">
                  <c:v>52.54</c:v>
                </c:pt>
                <c:pt idx="12">
                  <c:v>50.15</c:v>
                </c:pt>
                <c:pt idx="13">
                  <c:v>44.56</c:v>
                </c:pt>
                <c:pt idx="14">
                  <c:v>53.41</c:v>
                </c:pt>
              </c:numCache>
            </c:numRef>
          </c:val>
          <c:smooth val="0"/>
        </c:ser>
        <c:ser>
          <c:idx val="2"/>
          <c:order val="1"/>
          <c:tx>
            <c:strRef>
              <c:f>Лист1!$D$1</c:f>
              <c:strCache>
                <c:ptCount val="1"/>
                <c:pt idx="0">
                  <c:v>Средний балл по району</c:v>
                </c:pt>
              </c:strCache>
            </c:strRef>
          </c:tx>
          <c:spPr>
            <a:ln w="47625">
              <a:noFill/>
            </a:ln>
          </c:spPr>
          <c:marker>
            <c:symbol val="circle"/>
            <c:size val="6"/>
            <c:spPr>
              <a:solidFill>
                <a:srgbClr val="C00000"/>
              </a:solidFill>
            </c:spPr>
          </c:marker>
          <c:cat>
            <c:strRef>
              <c:f>Лист1!$A$2:$A$16</c:f>
              <c:strCache>
                <c:ptCount val="15"/>
                <c:pt idx="0">
                  <c:v>Г1</c:v>
                </c:pt>
                <c:pt idx="1">
                  <c:v>А1</c:v>
                </c:pt>
                <c:pt idx="2">
                  <c:v>А2</c:v>
                </c:pt>
                <c:pt idx="3">
                  <c:v>В</c:v>
                </c:pt>
                <c:pt idx="4">
                  <c:v>Г2</c:v>
                </c:pt>
                <c:pt idx="5">
                  <c:v>Г3</c:v>
                </c:pt>
                <c:pt idx="6">
                  <c:v>К</c:v>
                </c:pt>
                <c:pt idx="7">
                  <c:v>Н1</c:v>
                </c:pt>
                <c:pt idx="8">
                  <c:v>Н2</c:v>
                </c:pt>
                <c:pt idx="9">
                  <c:v>Н3</c:v>
                </c:pt>
                <c:pt idx="10">
                  <c:v>С</c:v>
                </c:pt>
                <c:pt idx="11">
                  <c:v>У</c:v>
                </c:pt>
                <c:pt idx="12">
                  <c:v>Ш1</c:v>
                </c:pt>
                <c:pt idx="13">
                  <c:v>Ш2</c:v>
                </c:pt>
                <c:pt idx="14">
                  <c:v>Ш3</c:v>
                </c:pt>
              </c:strCache>
            </c:strRef>
          </c:cat>
          <c:val>
            <c:numRef>
              <c:f>Лист1!$D$2:$D$16</c:f>
              <c:numCache>
                <c:formatCode>0.0</c:formatCode>
                <c:ptCount val="15"/>
                <c:pt idx="0">
                  <c:v>44.972068584070797</c:v>
                </c:pt>
                <c:pt idx="1">
                  <c:v>40.012068965517244</c:v>
                </c:pt>
                <c:pt idx="2">
                  <c:v>43.852986217457889</c:v>
                </c:pt>
                <c:pt idx="3">
                  <c:v>38.204710144927539</c:v>
                </c:pt>
                <c:pt idx="4">
                  <c:v>41.929245283018865</c:v>
                </c:pt>
                <c:pt idx="5">
                  <c:v>40.640879478827358</c:v>
                </c:pt>
                <c:pt idx="6">
                  <c:v>41.561046511627907</c:v>
                </c:pt>
                <c:pt idx="7">
                  <c:v>45.871031746031747</c:v>
                </c:pt>
                <c:pt idx="8">
                  <c:v>48.872727272727275</c:v>
                </c:pt>
                <c:pt idx="9">
                  <c:v>38.967479674796749</c:v>
                </c:pt>
                <c:pt idx="10">
                  <c:v>49.309090909090912</c:v>
                </c:pt>
                <c:pt idx="11">
                  <c:v>42.82434944237918</c:v>
                </c:pt>
                <c:pt idx="12">
                  <c:v>43.745708154506438</c:v>
                </c:pt>
                <c:pt idx="13">
                  <c:v>38.057471264367813</c:v>
                </c:pt>
                <c:pt idx="14">
                  <c:v>44.961741424802113</c:v>
                </c:pt>
              </c:numCache>
            </c:numRef>
          </c:val>
          <c:smooth val="0"/>
        </c:ser>
        <c:ser>
          <c:idx val="1"/>
          <c:order val="2"/>
          <c:tx>
            <c:strRef>
              <c:f>Лист1!$C$1</c:f>
              <c:strCache>
                <c:ptCount val="1"/>
                <c:pt idx="0">
                  <c:v>Средний балл худшей школы</c:v>
                </c:pt>
              </c:strCache>
            </c:strRef>
          </c:tx>
          <c:spPr>
            <a:ln w="47625">
              <a:noFill/>
            </a:ln>
          </c:spPr>
          <c:marker>
            <c:symbol val="none"/>
          </c:marker>
          <c:dLbls>
            <c:dLbl>
              <c:idx val="8"/>
              <c:layout>
                <c:manualLayout>
                  <c:x val="-1.2939750244223884E-2"/>
                  <c:y val="1.1087091158836736E-2"/>
                </c:manualLayout>
              </c:layout>
              <c:dLblPos val="r"/>
              <c:showLegendKey val="0"/>
              <c:showVal val="1"/>
              <c:showCatName val="0"/>
              <c:showSerName val="0"/>
              <c:showPercent val="0"/>
              <c:showBubbleSize val="0"/>
            </c:dLbl>
            <c:numFmt formatCode="#,##0.0" sourceLinked="0"/>
            <c:txPr>
              <a:bodyPr rot="-5400000" vert="horz"/>
              <a:lstStyle/>
              <a:p>
                <a:pPr>
                  <a:defRPr sz="900" b="1">
                    <a:solidFill>
                      <a:srgbClr val="C00000"/>
                    </a:solidFill>
                  </a:defRPr>
                </a:pPr>
                <a:endParaRPr lang="ru-RU"/>
              </a:p>
            </c:txPr>
            <c:dLblPos val="b"/>
            <c:showLegendKey val="0"/>
            <c:showVal val="1"/>
            <c:showCatName val="0"/>
            <c:showSerName val="0"/>
            <c:showPercent val="0"/>
            <c:showBubbleSize val="0"/>
            <c:showLeaderLines val="0"/>
          </c:dLbls>
          <c:cat>
            <c:strRef>
              <c:f>Лист1!$A$2:$A$16</c:f>
              <c:strCache>
                <c:ptCount val="15"/>
                <c:pt idx="0">
                  <c:v>Г1</c:v>
                </c:pt>
                <c:pt idx="1">
                  <c:v>А1</c:v>
                </c:pt>
                <c:pt idx="2">
                  <c:v>А2</c:v>
                </c:pt>
                <c:pt idx="3">
                  <c:v>В</c:v>
                </c:pt>
                <c:pt idx="4">
                  <c:v>Г2</c:v>
                </c:pt>
                <c:pt idx="5">
                  <c:v>Г3</c:v>
                </c:pt>
                <c:pt idx="6">
                  <c:v>К</c:v>
                </c:pt>
                <c:pt idx="7">
                  <c:v>Н1</c:v>
                </c:pt>
                <c:pt idx="8">
                  <c:v>Н2</c:v>
                </c:pt>
                <c:pt idx="9">
                  <c:v>Н3</c:v>
                </c:pt>
                <c:pt idx="10">
                  <c:v>С</c:v>
                </c:pt>
                <c:pt idx="11">
                  <c:v>У</c:v>
                </c:pt>
                <c:pt idx="12">
                  <c:v>Ш1</c:v>
                </c:pt>
                <c:pt idx="13">
                  <c:v>Ш2</c:v>
                </c:pt>
                <c:pt idx="14">
                  <c:v>Ш3</c:v>
                </c:pt>
              </c:strCache>
            </c:strRef>
          </c:cat>
          <c:val>
            <c:numRef>
              <c:f>Лист1!$C$2:$C$16</c:f>
              <c:numCache>
                <c:formatCode>0.00</c:formatCode>
                <c:ptCount val="15"/>
                <c:pt idx="0">
                  <c:v>31.27</c:v>
                </c:pt>
                <c:pt idx="1">
                  <c:v>35.15</c:v>
                </c:pt>
                <c:pt idx="2">
                  <c:v>35.92</c:v>
                </c:pt>
                <c:pt idx="3">
                  <c:v>24.5</c:v>
                </c:pt>
                <c:pt idx="4">
                  <c:v>32.56</c:v>
                </c:pt>
                <c:pt idx="5">
                  <c:v>25.07</c:v>
                </c:pt>
                <c:pt idx="6">
                  <c:v>34.630000000000003</c:v>
                </c:pt>
                <c:pt idx="7">
                  <c:v>37.22</c:v>
                </c:pt>
                <c:pt idx="8">
                  <c:v>43.54</c:v>
                </c:pt>
                <c:pt idx="9">
                  <c:v>26.64</c:v>
                </c:pt>
                <c:pt idx="10">
                  <c:v>38.590000000000003</c:v>
                </c:pt>
                <c:pt idx="11">
                  <c:v>29.79</c:v>
                </c:pt>
                <c:pt idx="12">
                  <c:v>36</c:v>
                </c:pt>
                <c:pt idx="13">
                  <c:v>28.2</c:v>
                </c:pt>
                <c:pt idx="14">
                  <c:v>35.5</c:v>
                </c:pt>
              </c:numCache>
            </c:numRef>
          </c:val>
          <c:smooth val="0"/>
        </c:ser>
        <c:dLbls>
          <c:showLegendKey val="0"/>
          <c:showVal val="0"/>
          <c:showCatName val="0"/>
          <c:showSerName val="0"/>
          <c:showPercent val="0"/>
          <c:showBubbleSize val="0"/>
        </c:dLbls>
        <c:hiLowLines>
          <c:spPr>
            <a:ln w="31750" cmpd="sng">
              <a:solidFill>
                <a:schemeClr val="tx1">
                  <a:lumMod val="50000"/>
                  <a:lumOff val="50000"/>
                </a:schemeClr>
              </a:solidFill>
              <a:prstDash val="solid"/>
            </a:ln>
            <a:effectLst/>
          </c:spPr>
        </c:hiLowLines>
        <c:axId val="202139648"/>
        <c:axId val="148848640"/>
      </c:stockChart>
      <c:catAx>
        <c:axId val="202139648"/>
        <c:scaling>
          <c:orientation val="minMax"/>
        </c:scaling>
        <c:delete val="0"/>
        <c:axPos val="b"/>
        <c:title>
          <c:tx>
            <c:rich>
              <a:bodyPr/>
              <a:lstStyle/>
              <a:p>
                <a:pPr>
                  <a:defRPr/>
                </a:pPr>
                <a:r>
                  <a:rPr lang="ru-RU" dirty="0" smtClean="0"/>
                  <a:t>Муниципальные образования</a:t>
                </a:r>
                <a:endParaRPr lang="ru-RU" dirty="0"/>
              </a:p>
            </c:rich>
          </c:tx>
          <c:layout/>
          <c:overlay val="0"/>
        </c:title>
        <c:numFmt formatCode="dd/mm/yyyy" sourceLinked="1"/>
        <c:majorTickMark val="out"/>
        <c:minorTickMark val="none"/>
        <c:tickLblPos val="nextTo"/>
        <c:txPr>
          <a:bodyPr rot="-5400000" vert="horz"/>
          <a:lstStyle/>
          <a:p>
            <a:pPr>
              <a:defRPr sz="900"/>
            </a:pPr>
            <a:endParaRPr lang="ru-RU"/>
          </a:p>
        </c:txPr>
        <c:crossAx val="148848640"/>
        <c:crosses val="autoZero"/>
        <c:auto val="1"/>
        <c:lblAlgn val="ctr"/>
        <c:lblOffset val="100"/>
        <c:noMultiLvlLbl val="0"/>
      </c:catAx>
      <c:valAx>
        <c:axId val="148848640"/>
        <c:scaling>
          <c:orientation val="minMax"/>
        </c:scaling>
        <c:delete val="1"/>
        <c:axPos val="l"/>
        <c:majorGridlines>
          <c:spPr>
            <a:ln w="6350">
              <a:prstDash val="sysDot"/>
            </a:ln>
          </c:spPr>
        </c:majorGridlines>
        <c:title>
          <c:tx>
            <c:rich>
              <a:bodyPr rot="-5400000" vert="horz"/>
              <a:lstStyle/>
              <a:p>
                <a:pPr>
                  <a:defRPr sz="900" b="0"/>
                </a:pPr>
                <a:r>
                  <a:rPr lang="ru-RU" sz="900" b="0"/>
                  <a:t>Средний балл по 100-балльной шкале, русский язык и математика</a:t>
                </a:r>
              </a:p>
            </c:rich>
          </c:tx>
          <c:layout>
            <c:manualLayout>
              <c:xMode val="edge"/>
              <c:yMode val="edge"/>
              <c:x val="6.2614660280866999E-3"/>
              <c:y val="0.13157406300351268"/>
            </c:manualLayout>
          </c:layout>
          <c:overlay val="0"/>
        </c:title>
        <c:numFmt formatCode="0" sourceLinked="0"/>
        <c:majorTickMark val="out"/>
        <c:minorTickMark val="none"/>
        <c:tickLblPos val="nextTo"/>
        <c:crossAx val="202139648"/>
        <c:crosses val="autoZero"/>
        <c:crossBetween val="between"/>
      </c:valAx>
    </c:plotArea>
    <c:legend>
      <c:legendPos val="r"/>
      <c:layout>
        <c:manualLayout>
          <c:xMode val="edge"/>
          <c:yMode val="edge"/>
          <c:x val="0.49465437896496123"/>
          <c:y val="5.6902344053016508E-2"/>
          <c:w val="0.50045776535997466"/>
          <c:h val="0.11083734678796213"/>
        </c:manualLayout>
      </c:layout>
      <c:overlay val="0"/>
    </c:legend>
    <c:plotVisOnly val="1"/>
    <c:dispBlanksAs val="gap"/>
    <c:showDLblsOverMax val="0"/>
  </c:chart>
  <c:spPr>
    <a:ln>
      <a:prstDash val="sysDot"/>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49773-6E62-43C1-9EBC-F1E6066CAB35}" type="doc">
      <dgm:prSet loTypeId="urn:microsoft.com/office/officeart/2005/8/layout/matrix1" loCatId="matrix" qsTypeId="urn:microsoft.com/office/officeart/2005/8/quickstyle/3d4" qsCatId="3D" csTypeId="urn:microsoft.com/office/officeart/2005/8/colors/accent1_2" csCatId="accent1" phldr="1"/>
      <dgm:spPr/>
      <dgm:t>
        <a:bodyPr/>
        <a:lstStyle/>
        <a:p>
          <a:endParaRPr lang="ru-RU"/>
        </a:p>
      </dgm:t>
    </dgm:pt>
    <dgm:pt modelId="{147DF5A1-F3BA-4287-82A0-219F86E85F55}">
      <dgm:prSet phldrT="[Текст]" custT="1"/>
      <dgm:spPr/>
      <dgm:t>
        <a:bodyPr/>
        <a:lstStyle/>
        <a:p>
          <a:r>
            <a:rPr lang="ru-RU" sz="1600" b="1" dirty="0" smtClean="0">
              <a:solidFill>
                <a:srgbClr val="C00000"/>
              </a:solidFill>
              <a:effectLst>
                <a:outerShdw blurRad="38100" dist="38100" dir="2700000" algn="tl">
                  <a:srgbClr val="000000">
                    <a:alpha val="43137"/>
                  </a:srgbClr>
                </a:outerShdw>
              </a:effectLst>
            </a:rPr>
            <a:t>Модель построения рейтинга</a:t>
          </a:r>
          <a:endParaRPr lang="ru-RU" sz="1600" b="1" dirty="0">
            <a:solidFill>
              <a:srgbClr val="C00000"/>
            </a:solidFill>
            <a:effectLst>
              <a:outerShdw blurRad="38100" dist="38100" dir="2700000" algn="tl">
                <a:srgbClr val="000000">
                  <a:alpha val="43137"/>
                </a:srgbClr>
              </a:outerShdw>
            </a:effectLst>
          </a:endParaRPr>
        </a:p>
      </dgm:t>
    </dgm:pt>
    <dgm:pt modelId="{D0D2D67E-60ED-4EE5-BB01-D8BF31018C7C}" type="parTrans" cxnId="{A5F718CD-E7D1-4F91-AE8D-48B437A2B057}">
      <dgm:prSet/>
      <dgm:spPr/>
      <dgm:t>
        <a:bodyPr/>
        <a:lstStyle/>
        <a:p>
          <a:endParaRPr lang="ru-RU">
            <a:effectLst>
              <a:outerShdw blurRad="38100" dist="38100" dir="2700000" algn="tl">
                <a:srgbClr val="000000">
                  <a:alpha val="43137"/>
                </a:srgbClr>
              </a:outerShdw>
            </a:effectLst>
          </a:endParaRPr>
        </a:p>
      </dgm:t>
    </dgm:pt>
    <dgm:pt modelId="{A6330651-DCF7-43A6-B1E6-6A659F084777}" type="sibTrans" cxnId="{A5F718CD-E7D1-4F91-AE8D-48B437A2B057}">
      <dgm:prSet/>
      <dgm:spPr/>
      <dgm:t>
        <a:bodyPr/>
        <a:lstStyle/>
        <a:p>
          <a:endParaRPr lang="ru-RU">
            <a:effectLst>
              <a:outerShdw blurRad="38100" dist="38100" dir="2700000" algn="tl">
                <a:srgbClr val="000000">
                  <a:alpha val="43137"/>
                </a:srgbClr>
              </a:outerShdw>
            </a:effectLst>
          </a:endParaRPr>
        </a:p>
      </dgm:t>
    </dgm:pt>
    <dgm:pt modelId="{B3506DE2-B5B1-4F6B-9656-33B27F43376D}">
      <dgm:prSet phldrT="[Текст]" custT="1"/>
      <dgm:spPr/>
      <dgm:t>
        <a:bodyPr/>
        <a:lstStyle/>
        <a:p>
          <a:r>
            <a:rPr lang="ru-RU" sz="1400" b="1" dirty="0" smtClean="0">
              <a:effectLst>
                <a:outerShdw blurRad="38100" dist="38100" dir="2700000" algn="tl">
                  <a:srgbClr val="000000">
                    <a:alpha val="43137"/>
                  </a:srgbClr>
                </a:outerShdw>
              </a:effectLst>
            </a:rPr>
            <a:t>Проектирование рейтинга</a:t>
          </a:r>
          <a:endParaRPr lang="ru-RU" sz="1400" b="1" dirty="0">
            <a:effectLst>
              <a:outerShdw blurRad="38100" dist="38100" dir="2700000" algn="tl">
                <a:srgbClr val="000000">
                  <a:alpha val="43137"/>
                </a:srgbClr>
              </a:outerShdw>
            </a:effectLst>
          </a:endParaRPr>
        </a:p>
      </dgm:t>
    </dgm:pt>
    <dgm:pt modelId="{5DE9E8B3-CF10-4AD3-8232-55E527DB3913}" type="parTrans" cxnId="{CE3682CE-0E8A-4B00-9775-AD9904879CF1}">
      <dgm:prSet/>
      <dgm:spPr/>
      <dgm:t>
        <a:bodyPr/>
        <a:lstStyle/>
        <a:p>
          <a:endParaRPr lang="ru-RU">
            <a:effectLst>
              <a:outerShdw blurRad="38100" dist="38100" dir="2700000" algn="tl">
                <a:srgbClr val="000000">
                  <a:alpha val="43137"/>
                </a:srgbClr>
              </a:outerShdw>
            </a:effectLst>
          </a:endParaRPr>
        </a:p>
      </dgm:t>
    </dgm:pt>
    <dgm:pt modelId="{C35FA218-B80C-4329-B2C5-9F31E479E605}" type="sibTrans" cxnId="{CE3682CE-0E8A-4B00-9775-AD9904879CF1}">
      <dgm:prSet/>
      <dgm:spPr/>
      <dgm:t>
        <a:bodyPr/>
        <a:lstStyle/>
        <a:p>
          <a:endParaRPr lang="ru-RU">
            <a:effectLst>
              <a:outerShdw blurRad="38100" dist="38100" dir="2700000" algn="tl">
                <a:srgbClr val="000000">
                  <a:alpha val="43137"/>
                </a:srgbClr>
              </a:outerShdw>
            </a:effectLst>
          </a:endParaRPr>
        </a:p>
      </dgm:t>
    </dgm:pt>
    <dgm:pt modelId="{A7B78ACB-9FFC-4B42-98E2-B0C9466D45E8}">
      <dgm:prSet phldrT="[Текст]" custT="1"/>
      <dgm:spPr/>
      <dgm:t>
        <a:bodyPr/>
        <a:lstStyle/>
        <a:p>
          <a:r>
            <a:rPr lang="ru-RU" sz="1400" b="1" dirty="0" smtClean="0">
              <a:effectLst>
                <a:outerShdw blurRad="38100" dist="38100" dir="2700000" algn="tl">
                  <a:srgbClr val="000000">
                    <a:alpha val="43137"/>
                  </a:srgbClr>
                </a:outerShdw>
              </a:effectLst>
            </a:rPr>
            <a:t>Регламент представления результатов:</a:t>
          </a:r>
          <a:endParaRPr lang="ru-RU" sz="1400" b="1" dirty="0">
            <a:effectLst>
              <a:outerShdw blurRad="38100" dist="38100" dir="2700000" algn="tl">
                <a:srgbClr val="000000">
                  <a:alpha val="43137"/>
                </a:srgbClr>
              </a:outerShdw>
            </a:effectLst>
          </a:endParaRPr>
        </a:p>
      </dgm:t>
    </dgm:pt>
    <dgm:pt modelId="{33FABCC7-AD12-44FD-A7A8-B1B99CEDF06B}" type="parTrans" cxnId="{4B8B706A-5FE2-4931-9D5A-CEA5136EE985}">
      <dgm:prSet/>
      <dgm:spPr/>
      <dgm:t>
        <a:bodyPr/>
        <a:lstStyle/>
        <a:p>
          <a:endParaRPr lang="ru-RU">
            <a:effectLst>
              <a:outerShdw blurRad="38100" dist="38100" dir="2700000" algn="tl">
                <a:srgbClr val="000000">
                  <a:alpha val="43137"/>
                </a:srgbClr>
              </a:outerShdw>
            </a:effectLst>
          </a:endParaRPr>
        </a:p>
      </dgm:t>
    </dgm:pt>
    <dgm:pt modelId="{63EDAB73-6A13-4982-81C3-E0F591A44918}" type="sibTrans" cxnId="{4B8B706A-5FE2-4931-9D5A-CEA5136EE985}">
      <dgm:prSet/>
      <dgm:spPr/>
      <dgm:t>
        <a:bodyPr/>
        <a:lstStyle/>
        <a:p>
          <a:endParaRPr lang="ru-RU">
            <a:effectLst>
              <a:outerShdw blurRad="38100" dist="38100" dir="2700000" algn="tl">
                <a:srgbClr val="000000">
                  <a:alpha val="43137"/>
                </a:srgbClr>
              </a:outerShdw>
            </a:effectLst>
          </a:endParaRPr>
        </a:p>
      </dgm:t>
    </dgm:pt>
    <dgm:pt modelId="{00B7BBFE-9E8B-41DB-8F5D-8D5EDAFDE7D6}">
      <dgm:prSet phldrT="[Текст]" custT="1"/>
      <dgm:spPr/>
      <dgm:t>
        <a:bodyPr/>
        <a:lstStyle/>
        <a:p>
          <a:r>
            <a:rPr lang="ru-RU" sz="1400" b="1" dirty="0" smtClean="0">
              <a:effectLst>
                <a:outerShdw blurRad="38100" dist="38100" dir="2700000" algn="tl">
                  <a:srgbClr val="000000">
                    <a:alpha val="43137"/>
                  </a:srgbClr>
                </a:outerShdw>
              </a:effectLst>
            </a:rPr>
            <a:t>Формирование рейтинга</a:t>
          </a:r>
          <a:endParaRPr lang="ru-RU" sz="1400" b="1" dirty="0">
            <a:effectLst>
              <a:outerShdw blurRad="38100" dist="38100" dir="2700000" algn="tl">
                <a:srgbClr val="000000">
                  <a:alpha val="43137"/>
                </a:srgbClr>
              </a:outerShdw>
            </a:effectLst>
          </a:endParaRPr>
        </a:p>
      </dgm:t>
    </dgm:pt>
    <dgm:pt modelId="{8A251DA4-D522-446B-ABF6-A11017BD75AD}" type="parTrans" cxnId="{43910B58-EB89-40EE-8E05-F94E4803AE2E}">
      <dgm:prSet/>
      <dgm:spPr/>
      <dgm:t>
        <a:bodyPr/>
        <a:lstStyle/>
        <a:p>
          <a:endParaRPr lang="ru-RU">
            <a:effectLst>
              <a:outerShdw blurRad="38100" dist="38100" dir="2700000" algn="tl">
                <a:srgbClr val="000000">
                  <a:alpha val="43137"/>
                </a:srgbClr>
              </a:outerShdw>
            </a:effectLst>
          </a:endParaRPr>
        </a:p>
      </dgm:t>
    </dgm:pt>
    <dgm:pt modelId="{B01360F8-1AE5-4046-B2D1-CF4ABFA44C77}" type="sibTrans" cxnId="{43910B58-EB89-40EE-8E05-F94E4803AE2E}">
      <dgm:prSet/>
      <dgm:spPr/>
      <dgm:t>
        <a:bodyPr/>
        <a:lstStyle/>
        <a:p>
          <a:endParaRPr lang="ru-RU">
            <a:effectLst>
              <a:outerShdw blurRad="38100" dist="38100" dir="2700000" algn="tl">
                <a:srgbClr val="000000">
                  <a:alpha val="43137"/>
                </a:srgbClr>
              </a:outerShdw>
            </a:effectLst>
          </a:endParaRPr>
        </a:p>
      </dgm:t>
    </dgm:pt>
    <dgm:pt modelId="{635A6331-2AAE-44C8-A670-046DCAD6BC19}">
      <dgm:prSet phldrT="[Текст]" custT="1"/>
      <dgm:spPr/>
      <dgm:t>
        <a:bodyPr/>
        <a:lstStyle/>
        <a:p>
          <a:r>
            <a:rPr lang="ru-RU" sz="1400" b="1" dirty="0" smtClean="0">
              <a:effectLst>
                <a:outerShdw blurRad="38100" dist="38100" dir="2700000" algn="tl">
                  <a:srgbClr val="000000">
                    <a:alpha val="43137"/>
                  </a:srgbClr>
                </a:outerShdw>
              </a:effectLst>
            </a:rPr>
            <a:t>Последействия и последствия:</a:t>
          </a:r>
          <a:endParaRPr lang="ru-RU" sz="1400" b="1" dirty="0">
            <a:effectLst>
              <a:outerShdw blurRad="38100" dist="38100" dir="2700000" algn="tl">
                <a:srgbClr val="000000">
                  <a:alpha val="43137"/>
                </a:srgbClr>
              </a:outerShdw>
            </a:effectLst>
          </a:endParaRPr>
        </a:p>
      </dgm:t>
    </dgm:pt>
    <dgm:pt modelId="{EC412B9F-3DE9-4783-B8E1-2DD8A28ED8BE}" type="parTrans" cxnId="{2AFA133B-4A7B-494D-973D-0B8E958D9FD2}">
      <dgm:prSet/>
      <dgm:spPr/>
      <dgm:t>
        <a:bodyPr/>
        <a:lstStyle/>
        <a:p>
          <a:endParaRPr lang="ru-RU">
            <a:effectLst>
              <a:outerShdw blurRad="38100" dist="38100" dir="2700000" algn="tl">
                <a:srgbClr val="000000">
                  <a:alpha val="43137"/>
                </a:srgbClr>
              </a:outerShdw>
            </a:effectLst>
          </a:endParaRPr>
        </a:p>
      </dgm:t>
    </dgm:pt>
    <dgm:pt modelId="{C441B40C-EE1B-4CD0-91E4-90F6CBD720DF}" type="sibTrans" cxnId="{2AFA133B-4A7B-494D-973D-0B8E958D9FD2}">
      <dgm:prSet/>
      <dgm:spPr/>
      <dgm:t>
        <a:bodyPr/>
        <a:lstStyle/>
        <a:p>
          <a:endParaRPr lang="ru-RU">
            <a:effectLst>
              <a:outerShdw blurRad="38100" dist="38100" dir="2700000" algn="tl">
                <a:srgbClr val="000000">
                  <a:alpha val="43137"/>
                </a:srgbClr>
              </a:outerShdw>
            </a:effectLst>
          </a:endParaRPr>
        </a:p>
      </dgm:t>
    </dgm:pt>
    <dgm:pt modelId="{77E1F31A-27DA-4C06-B57B-B81768D05810}">
      <dgm:prSet phldrT="[Текст]" custT="1"/>
      <dgm:spPr/>
      <dgm:t>
        <a:bodyPr/>
        <a:lstStyle/>
        <a:p>
          <a:r>
            <a:rPr lang="ru-RU" sz="1400" dirty="0" smtClean="0">
              <a:effectLst>
                <a:outerShdw blurRad="38100" dist="38100" dir="2700000" algn="tl">
                  <a:srgbClr val="000000">
                    <a:alpha val="43137"/>
                  </a:srgbClr>
                </a:outerShdw>
              </a:effectLst>
            </a:rPr>
            <a:t>Кто является заказчиком?</a:t>
          </a:r>
          <a:endParaRPr lang="ru-RU" sz="1400" dirty="0">
            <a:effectLst>
              <a:outerShdw blurRad="38100" dist="38100" dir="2700000" algn="tl">
                <a:srgbClr val="000000">
                  <a:alpha val="43137"/>
                </a:srgbClr>
              </a:outerShdw>
            </a:effectLst>
          </a:endParaRPr>
        </a:p>
      </dgm:t>
    </dgm:pt>
    <dgm:pt modelId="{4997DE10-B95C-4856-B7F3-C930CDC661F6}" type="parTrans" cxnId="{79944CCB-CAB2-4E15-B851-8815E56D5B1F}">
      <dgm:prSet/>
      <dgm:spPr/>
      <dgm:t>
        <a:bodyPr/>
        <a:lstStyle/>
        <a:p>
          <a:endParaRPr lang="ru-RU">
            <a:effectLst>
              <a:outerShdw blurRad="38100" dist="38100" dir="2700000" algn="tl">
                <a:srgbClr val="000000">
                  <a:alpha val="43137"/>
                </a:srgbClr>
              </a:outerShdw>
            </a:effectLst>
          </a:endParaRPr>
        </a:p>
      </dgm:t>
    </dgm:pt>
    <dgm:pt modelId="{5ABCE94B-625C-4FB8-9552-45FFF65AB541}" type="sibTrans" cxnId="{79944CCB-CAB2-4E15-B851-8815E56D5B1F}">
      <dgm:prSet/>
      <dgm:spPr/>
      <dgm:t>
        <a:bodyPr/>
        <a:lstStyle/>
        <a:p>
          <a:endParaRPr lang="ru-RU">
            <a:effectLst>
              <a:outerShdw blurRad="38100" dist="38100" dir="2700000" algn="tl">
                <a:srgbClr val="000000">
                  <a:alpha val="43137"/>
                </a:srgbClr>
              </a:outerShdw>
            </a:effectLst>
          </a:endParaRPr>
        </a:p>
      </dgm:t>
    </dgm:pt>
    <dgm:pt modelId="{70A8D25D-7EA4-44DA-8CBB-1DA1BC870584}">
      <dgm:prSet custT="1"/>
      <dgm:spPr/>
      <dgm:t>
        <a:bodyPr/>
        <a:lstStyle/>
        <a:p>
          <a:r>
            <a:rPr lang="ru-RU" sz="1300" dirty="0" smtClean="0">
              <a:effectLst>
                <a:outerShdw blurRad="38100" dist="38100" dir="2700000" algn="tl">
                  <a:srgbClr val="000000">
                    <a:alpha val="43137"/>
                  </a:srgbClr>
                </a:outerShdw>
              </a:effectLst>
            </a:rPr>
            <a:t>Кому предоставляется информация? </a:t>
          </a:r>
          <a:endParaRPr lang="ru-RU" sz="1300" dirty="0">
            <a:effectLst>
              <a:outerShdw blurRad="38100" dist="38100" dir="2700000" algn="tl">
                <a:srgbClr val="000000">
                  <a:alpha val="43137"/>
                </a:srgbClr>
              </a:outerShdw>
            </a:effectLst>
          </a:endParaRPr>
        </a:p>
      </dgm:t>
    </dgm:pt>
    <dgm:pt modelId="{3AA74FF8-6999-401E-A132-0562F476B476}" type="parTrans" cxnId="{5A57A78B-2BE4-4C8E-BC7D-8D72853501B7}">
      <dgm:prSet/>
      <dgm:spPr/>
      <dgm:t>
        <a:bodyPr/>
        <a:lstStyle/>
        <a:p>
          <a:endParaRPr lang="ru-RU"/>
        </a:p>
      </dgm:t>
    </dgm:pt>
    <dgm:pt modelId="{034EDD7D-428B-4828-915D-A3D55DC540E7}" type="sibTrans" cxnId="{5A57A78B-2BE4-4C8E-BC7D-8D72853501B7}">
      <dgm:prSet/>
      <dgm:spPr/>
      <dgm:t>
        <a:bodyPr/>
        <a:lstStyle/>
        <a:p>
          <a:endParaRPr lang="ru-RU"/>
        </a:p>
      </dgm:t>
    </dgm:pt>
    <dgm:pt modelId="{82BD26F2-371E-4DCC-9413-7016F3ADB2A1}">
      <dgm:prSet custT="1"/>
      <dgm:spPr/>
      <dgm:t>
        <a:bodyPr/>
        <a:lstStyle/>
        <a:p>
          <a:r>
            <a:rPr lang="ru-RU" sz="1300" dirty="0" smtClean="0">
              <a:effectLst>
                <a:outerShdw blurRad="38100" dist="38100" dir="2700000" algn="tl">
                  <a:srgbClr val="000000">
                    <a:alpha val="43137"/>
                  </a:srgbClr>
                </a:outerShdw>
              </a:effectLst>
            </a:rPr>
            <a:t>В каком формате?</a:t>
          </a:r>
          <a:endParaRPr lang="ru-RU" sz="1300" dirty="0">
            <a:effectLst>
              <a:outerShdw blurRad="38100" dist="38100" dir="2700000" algn="tl">
                <a:srgbClr val="000000">
                  <a:alpha val="43137"/>
                </a:srgbClr>
              </a:outerShdw>
            </a:effectLst>
          </a:endParaRPr>
        </a:p>
      </dgm:t>
    </dgm:pt>
    <dgm:pt modelId="{0F36F90D-C225-4EFC-938F-89DF35747439}" type="parTrans" cxnId="{B008F719-7A93-4225-AB32-51572C295D4A}">
      <dgm:prSet/>
      <dgm:spPr/>
      <dgm:t>
        <a:bodyPr/>
        <a:lstStyle/>
        <a:p>
          <a:endParaRPr lang="ru-RU"/>
        </a:p>
      </dgm:t>
    </dgm:pt>
    <dgm:pt modelId="{F1A9D293-CD39-470C-B05C-FAACF6D0F864}" type="sibTrans" cxnId="{B008F719-7A93-4225-AB32-51572C295D4A}">
      <dgm:prSet/>
      <dgm:spPr/>
      <dgm:t>
        <a:bodyPr/>
        <a:lstStyle/>
        <a:p>
          <a:endParaRPr lang="ru-RU"/>
        </a:p>
      </dgm:t>
    </dgm:pt>
    <dgm:pt modelId="{C73CE63A-BFB3-4AEC-B9A6-50A6D2EC3FC6}">
      <dgm:prSet custT="1"/>
      <dgm:spPr/>
      <dgm:t>
        <a:bodyPr/>
        <a:lstStyle/>
        <a:p>
          <a:r>
            <a:rPr lang="ru-RU" sz="1300" dirty="0" smtClean="0">
              <a:effectLst>
                <a:outerShdw blurRad="38100" dist="38100" dir="2700000" algn="tl">
                  <a:srgbClr val="000000">
                    <a:alpha val="43137"/>
                  </a:srgbClr>
                </a:outerShdw>
              </a:effectLst>
            </a:rPr>
            <a:t>Какая степень полноты информации?</a:t>
          </a:r>
          <a:endParaRPr lang="ru-RU" sz="1300" dirty="0">
            <a:effectLst>
              <a:outerShdw blurRad="38100" dist="38100" dir="2700000" algn="tl">
                <a:srgbClr val="000000">
                  <a:alpha val="43137"/>
                </a:srgbClr>
              </a:outerShdw>
            </a:effectLst>
          </a:endParaRPr>
        </a:p>
      </dgm:t>
    </dgm:pt>
    <dgm:pt modelId="{59D493C8-68B3-4FF4-A1C8-0F74DDD0A88A}" type="parTrans" cxnId="{53481FFF-E2CE-48EF-A140-815E12FE5377}">
      <dgm:prSet/>
      <dgm:spPr/>
      <dgm:t>
        <a:bodyPr/>
        <a:lstStyle/>
        <a:p>
          <a:endParaRPr lang="ru-RU"/>
        </a:p>
      </dgm:t>
    </dgm:pt>
    <dgm:pt modelId="{F355E954-DAA0-40D5-B346-3D34D6B58606}" type="sibTrans" cxnId="{53481FFF-E2CE-48EF-A140-815E12FE5377}">
      <dgm:prSet/>
      <dgm:spPr/>
      <dgm:t>
        <a:bodyPr/>
        <a:lstStyle/>
        <a:p>
          <a:endParaRPr lang="ru-RU"/>
        </a:p>
      </dgm:t>
    </dgm:pt>
    <dgm:pt modelId="{71214DBE-2CA7-4B70-B9FC-4393F1513388}">
      <dgm:prSet custT="1"/>
      <dgm:spPr/>
      <dgm:t>
        <a:bodyPr/>
        <a:lstStyle/>
        <a:p>
          <a:r>
            <a:rPr lang="ru-RU" sz="1300" dirty="0" smtClean="0">
              <a:effectLst>
                <a:outerShdw blurRad="38100" dist="38100" dir="2700000" algn="tl">
                  <a:srgbClr val="000000">
                    <a:alpha val="43137"/>
                  </a:srgbClr>
                </a:outerShdw>
              </a:effectLst>
            </a:rPr>
            <a:t>В какой очерёдности?</a:t>
          </a:r>
          <a:endParaRPr lang="ru-RU" sz="1300" dirty="0">
            <a:effectLst>
              <a:outerShdw blurRad="38100" dist="38100" dir="2700000" algn="tl">
                <a:srgbClr val="000000">
                  <a:alpha val="43137"/>
                </a:srgbClr>
              </a:outerShdw>
            </a:effectLst>
          </a:endParaRPr>
        </a:p>
      </dgm:t>
    </dgm:pt>
    <dgm:pt modelId="{2CCEAF38-870F-4CCA-B339-34A1848AFD07}" type="parTrans" cxnId="{5A6DEE41-940A-4285-A34C-7C3A4F64ED3E}">
      <dgm:prSet/>
      <dgm:spPr/>
      <dgm:t>
        <a:bodyPr/>
        <a:lstStyle/>
        <a:p>
          <a:endParaRPr lang="ru-RU"/>
        </a:p>
      </dgm:t>
    </dgm:pt>
    <dgm:pt modelId="{2A5A50E9-1E93-46E4-8B62-FBB6257C74B7}" type="sibTrans" cxnId="{5A6DEE41-940A-4285-A34C-7C3A4F64ED3E}">
      <dgm:prSet/>
      <dgm:spPr/>
      <dgm:t>
        <a:bodyPr/>
        <a:lstStyle/>
        <a:p>
          <a:endParaRPr lang="ru-RU"/>
        </a:p>
      </dgm:t>
    </dgm:pt>
    <dgm:pt modelId="{DDDC192E-0991-4B1D-ADAC-B843EA6614AF}">
      <dgm:prSet custT="1"/>
      <dgm:spPr/>
      <dgm:t>
        <a:bodyPr/>
        <a:lstStyle/>
        <a:p>
          <a:r>
            <a:rPr lang="ru-RU" sz="1300" dirty="0" smtClean="0">
              <a:effectLst>
                <a:outerShdw blurRad="38100" dist="38100" dir="2700000" algn="tl">
                  <a:srgbClr val="000000">
                    <a:alpha val="43137"/>
                  </a:srgbClr>
                </a:outerShdw>
              </a:effectLst>
            </a:rPr>
            <a:t>Кто и по отношению к кому принимает решения по результатам?</a:t>
          </a:r>
          <a:endParaRPr lang="ru-RU" sz="1300" dirty="0">
            <a:effectLst>
              <a:outerShdw blurRad="38100" dist="38100" dir="2700000" algn="tl">
                <a:srgbClr val="000000">
                  <a:alpha val="43137"/>
                </a:srgbClr>
              </a:outerShdw>
            </a:effectLst>
          </a:endParaRPr>
        </a:p>
      </dgm:t>
    </dgm:pt>
    <dgm:pt modelId="{FD75DD6A-B164-4261-BC3D-E003514F8E05}" type="parTrans" cxnId="{99039FF8-19EB-4FCB-BD76-9C89AABF2FBA}">
      <dgm:prSet/>
      <dgm:spPr/>
      <dgm:t>
        <a:bodyPr/>
        <a:lstStyle/>
        <a:p>
          <a:endParaRPr lang="ru-RU"/>
        </a:p>
      </dgm:t>
    </dgm:pt>
    <dgm:pt modelId="{4E734A72-5560-489E-9684-23EE9687730F}" type="sibTrans" cxnId="{99039FF8-19EB-4FCB-BD76-9C89AABF2FBA}">
      <dgm:prSet/>
      <dgm:spPr/>
      <dgm:t>
        <a:bodyPr/>
        <a:lstStyle/>
        <a:p>
          <a:endParaRPr lang="ru-RU"/>
        </a:p>
      </dgm:t>
    </dgm:pt>
    <dgm:pt modelId="{5A165046-303A-4167-AA91-93EC6AB1E986}">
      <dgm:prSet custT="1"/>
      <dgm:spPr/>
      <dgm:t>
        <a:bodyPr/>
        <a:lstStyle/>
        <a:p>
          <a:r>
            <a:rPr lang="ru-RU" sz="1300" dirty="0" smtClean="0">
              <a:effectLst>
                <a:outerShdw blurRad="38100" dist="38100" dir="2700000" algn="tl">
                  <a:srgbClr val="000000">
                    <a:alpha val="43137"/>
                  </a:srgbClr>
                </a:outerShdw>
              </a:effectLst>
            </a:rPr>
            <a:t>Каково возможное развитие ситуации?</a:t>
          </a:r>
          <a:endParaRPr lang="ru-RU" sz="1300" dirty="0">
            <a:effectLst>
              <a:outerShdw blurRad="38100" dist="38100" dir="2700000" algn="tl">
                <a:srgbClr val="000000">
                  <a:alpha val="43137"/>
                </a:srgbClr>
              </a:outerShdw>
            </a:effectLst>
          </a:endParaRPr>
        </a:p>
      </dgm:t>
    </dgm:pt>
    <dgm:pt modelId="{EF6ED452-D78D-40C6-8E91-7A28A827E84F}" type="parTrans" cxnId="{256B4083-152D-4E77-A71D-424570F609D3}">
      <dgm:prSet/>
      <dgm:spPr/>
      <dgm:t>
        <a:bodyPr/>
        <a:lstStyle/>
        <a:p>
          <a:endParaRPr lang="ru-RU"/>
        </a:p>
      </dgm:t>
    </dgm:pt>
    <dgm:pt modelId="{BD7494D5-F208-4722-A52D-493687112460}" type="sibTrans" cxnId="{256B4083-152D-4E77-A71D-424570F609D3}">
      <dgm:prSet/>
      <dgm:spPr/>
      <dgm:t>
        <a:bodyPr/>
        <a:lstStyle/>
        <a:p>
          <a:endParaRPr lang="ru-RU"/>
        </a:p>
      </dgm:t>
    </dgm:pt>
    <dgm:pt modelId="{F24EADD3-3D56-4B66-9CD0-79C08EB8F9E7}">
      <dgm:prSet custT="1"/>
      <dgm:spPr/>
      <dgm:t>
        <a:bodyPr/>
        <a:lstStyle/>
        <a:p>
          <a:r>
            <a:rPr lang="ru-RU" sz="1300" dirty="0" smtClean="0">
              <a:effectLst>
                <a:outerShdw blurRad="38100" dist="38100" dir="2700000" algn="tl">
                  <a:srgbClr val="000000">
                    <a:alpha val="43137"/>
                  </a:srgbClr>
                </a:outerShdw>
              </a:effectLst>
            </a:rPr>
            <a:t>Какие возможны риски и эффекты? </a:t>
          </a:r>
          <a:endParaRPr lang="ru-RU" sz="1300" dirty="0">
            <a:effectLst>
              <a:outerShdw blurRad="38100" dist="38100" dir="2700000" algn="tl">
                <a:srgbClr val="000000">
                  <a:alpha val="43137"/>
                </a:srgbClr>
              </a:outerShdw>
            </a:effectLst>
          </a:endParaRPr>
        </a:p>
      </dgm:t>
    </dgm:pt>
    <dgm:pt modelId="{4DEBD4BF-777E-4FFB-B93C-1C3424A5F42F}" type="parTrans" cxnId="{4ADD9A52-CF68-4E5F-AA72-40F715E524EE}">
      <dgm:prSet/>
      <dgm:spPr/>
      <dgm:t>
        <a:bodyPr/>
        <a:lstStyle/>
        <a:p>
          <a:endParaRPr lang="ru-RU"/>
        </a:p>
      </dgm:t>
    </dgm:pt>
    <dgm:pt modelId="{37DB2D08-F0E0-4EBE-BD45-768EB7C95103}" type="sibTrans" cxnId="{4ADD9A52-CF68-4E5F-AA72-40F715E524EE}">
      <dgm:prSet/>
      <dgm:spPr/>
      <dgm:t>
        <a:bodyPr/>
        <a:lstStyle/>
        <a:p>
          <a:endParaRPr lang="ru-RU"/>
        </a:p>
      </dgm:t>
    </dgm:pt>
    <dgm:pt modelId="{9FF1F933-7F56-47D6-8427-8D329B23B412}">
      <dgm:prSet phldrT="[Текст]" custT="1"/>
      <dgm:spPr/>
      <dgm:t>
        <a:bodyPr/>
        <a:lstStyle/>
        <a:p>
          <a:r>
            <a:rPr lang="ru-RU" sz="1400" dirty="0" smtClean="0">
              <a:effectLst>
                <a:outerShdw blurRad="38100" dist="38100" dir="2700000" algn="tl">
                  <a:srgbClr val="000000">
                    <a:alpha val="43137"/>
                  </a:srgbClr>
                </a:outerShdw>
              </a:effectLst>
            </a:rPr>
            <a:t>Кто может быть исполнителем?</a:t>
          </a:r>
          <a:endParaRPr lang="ru-RU" sz="1400" dirty="0">
            <a:effectLst>
              <a:outerShdw blurRad="38100" dist="38100" dir="2700000" algn="tl">
                <a:srgbClr val="000000">
                  <a:alpha val="43137"/>
                </a:srgbClr>
              </a:outerShdw>
            </a:effectLst>
          </a:endParaRPr>
        </a:p>
      </dgm:t>
    </dgm:pt>
    <dgm:pt modelId="{7050C100-8E53-4AEF-93E9-AD4EB51502BB}" type="parTrans" cxnId="{6E34F9E6-F33A-43C9-AB8A-A9FCF71995F1}">
      <dgm:prSet/>
      <dgm:spPr/>
      <dgm:t>
        <a:bodyPr/>
        <a:lstStyle/>
        <a:p>
          <a:endParaRPr lang="ru-RU"/>
        </a:p>
      </dgm:t>
    </dgm:pt>
    <dgm:pt modelId="{61967E28-DAEB-45F4-B096-53F17AA0627A}" type="sibTrans" cxnId="{6E34F9E6-F33A-43C9-AB8A-A9FCF71995F1}">
      <dgm:prSet/>
      <dgm:spPr/>
      <dgm:t>
        <a:bodyPr/>
        <a:lstStyle/>
        <a:p>
          <a:endParaRPr lang="ru-RU"/>
        </a:p>
      </dgm:t>
    </dgm:pt>
    <dgm:pt modelId="{1C646A72-E485-4630-AB0C-1F9CA7B702B7}">
      <dgm:prSet phldrT="[Текст]" custT="1"/>
      <dgm:spPr/>
      <dgm:t>
        <a:bodyPr/>
        <a:lstStyle/>
        <a:p>
          <a:endParaRPr lang="ru-RU" sz="1400" dirty="0">
            <a:effectLst>
              <a:outerShdw blurRad="38100" dist="38100" dir="2700000" algn="tl">
                <a:srgbClr val="000000">
                  <a:alpha val="43137"/>
                </a:srgbClr>
              </a:outerShdw>
            </a:effectLst>
          </a:endParaRPr>
        </a:p>
      </dgm:t>
    </dgm:pt>
    <dgm:pt modelId="{488F82A6-7F61-4457-BA3D-A34D332F06FA}" type="parTrans" cxnId="{40B72544-7AFC-4CB0-AADA-476C5FE04626}">
      <dgm:prSet/>
      <dgm:spPr/>
      <dgm:t>
        <a:bodyPr/>
        <a:lstStyle/>
        <a:p>
          <a:endParaRPr lang="ru-RU"/>
        </a:p>
      </dgm:t>
    </dgm:pt>
    <dgm:pt modelId="{5A6B50FB-7F4F-4460-BB91-8BEBAF7384AF}" type="sibTrans" cxnId="{40B72544-7AFC-4CB0-AADA-476C5FE04626}">
      <dgm:prSet/>
      <dgm:spPr/>
      <dgm:t>
        <a:bodyPr/>
        <a:lstStyle/>
        <a:p>
          <a:endParaRPr lang="ru-RU"/>
        </a:p>
      </dgm:t>
    </dgm:pt>
    <dgm:pt modelId="{04CDAB96-5E15-4BC2-8FC9-D22F80DE362B}">
      <dgm:prSet phldrT="[Текст]" custT="1"/>
      <dgm:spPr/>
      <dgm:t>
        <a:bodyPr/>
        <a:lstStyle/>
        <a:p>
          <a:r>
            <a:rPr lang="ru-RU" sz="1400" dirty="0" smtClean="0">
              <a:effectLst>
                <a:outerShdw blurRad="38100" dist="38100" dir="2700000" algn="tl">
                  <a:srgbClr val="000000">
                    <a:alpha val="43137"/>
                  </a:srgbClr>
                </a:outerShdw>
              </a:effectLst>
            </a:rPr>
            <a:t>Какова цель рейтинга?</a:t>
          </a:r>
          <a:endParaRPr lang="ru-RU" sz="1400" dirty="0">
            <a:effectLst>
              <a:outerShdw blurRad="38100" dist="38100" dir="2700000" algn="tl">
                <a:srgbClr val="000000">
                  <a:alpha val="43137"/>
                </a:srgbClr>
              </a:outerShdw>
            </a:effectLst>
          </a:endParaRPr>
        </a:p>
      </dgm:t>
    </dgm:pt>
    <dgm:pt modelId="{F99A98AC-D7A6-452A-8D83-94C4466B430D}" type="parTrans" cxnId="{C749F8BD-6DF8-4476-BEED-D27079F31B63}">
      <dgm:prSet/>
      <dgm:spPr/>
      <dgm:t>
        <a:bodyPr/>
        <a:lstStyle/>
        <a:p>
          <a:endParaRPr lang="ru-RU"/>
        </a:p>
      </dgm:t>
    </dgm:pt>
    <dgm:pt modelId="{F7810D71-26FD-450C-A283-40B783974D4F}" type="sibTrans" cxnId="{C749F8BD-6DF8-4476-BEED-D27079F31B63}">
      <dgm:prSet/>
      <dgm:spPr/>
      <dgm:t>
        <a:bodyPr/>
        <a:lstStyle/>
        <a:p>
          <a:endParaRPr lang="ru-RU"/>
        </a:p>
      </dgm:t>
    </dgm:pt>
    <dgm:pt modelId="{4D07055F-387E-4B2F-8881-C3380AE579FD}">
      <dgm:prSet/>
      <dgm:spPr/>
      <dgm:t>
        <a:bodyPr/>
        <a:lstStyle/>
        <a:p>
          <a:r>
            <a:rPr lang="ru-RU" sz="1400" b="0" dirty="0" smtClean="0">
              <a:effectLst>
                <a:outerShdw blurRad="38100" dist="38100" dir="2700000" algn="tl">
                  <a:srgbClr val="000000">
                    <a:alpha val="43137"/>
                  </a:srgbClr>
                </a:outerShdw>
              </a:effectLst>
            </a:rPr>
            <a:t>Достоверность используемых данных</a:t>
          </a:r>
          <a:endParaRPr lang="ru-RU" sz="1400" b="0" dirty="0">
            <a:effectLst>
              <a:outerShdw blurRad="38100" dist="38100" dir="2700000" algn="tl">
                <a:srgbClr val="000000">
                  <a:alpha val="43137"/>
                </a:srgbClr>
              </a:outerShdw>
            </a:effectLst>
          </a:endParaRPr>
        </a:p>
      </dgm:t>
    </dgm:pt>
    <dgm:pt modelId="{6C6CE25F-1F67-4A84-B313-36CA06EB6760}" type="parTrans" cxnId="{DA7DB207-3658-4F6A-9B1C-78AB48AF2F77}">
      <dgm:prSet/>
      <dgm:spPr/>
      <dgm:t>
        <a:bodyPr/>
        <a:lstStyle/>
        <a:p>
          <a:endParaRPr lang="ru-RU"/>
        </a:p>
      </dgm:t>
    </dgm:pt>
    <dgm:pt modelId="{B0396769-CD01-4401-8E1E-80300DBB283B}" type="sibTrans" cxnId="{DA7DB207-3658-4F6A-9B1C-78AB48AF2F77}">
      <dgm:prSet/>
      <dgm:spPr/>
      <dgm:t>
        <a:bodyPr/>
        <a:lstStyle/>
        <a:p>
          <a:endParaRPr lang="ru-RU"/>
        </a:p>
      </dgm:t>
    </dgm:pt>
    <dgm:pt modelId="{CED4AA37-C8A2-4C43-94B2-5122852D6F4C}">
      <dgm:prSet phldrT="[Текст]" custT="1"/>
      <dgm:spPr/>
      <dgm:t>
        <a:bodyPr/>
        <a:lstStyle/>
        <a:p>
          <a:r>
            <a:rPr lang="ru-RU" sz="1400" dirty="0" smtClean="0">
              <a:effectLst>
                <a:outerShdw blurRad="38100" dist="38100" dir="2700000" algn="tl">
                  <a:srgbClr val="000000">
                    <a:alpha val="43137"/>
                  </a:srgbClr>
                </a:outerShdw>
              </a:effectLst>
            </a:rPr>
            <a:t>Какие критерии качества задаются этим рейтингом?</a:t>
          </a:r>
          <a:endParaRPr lang="ru-RU" sz="1400" dirty="0">
            <a:effectLst>
              <a:outerShdw blurRad="38100" dist="38100" dir="2700000" algn="tl">
                <a:srgbClr val="000000">
                  <a:alpha val="43137"/>
                </a:srgbClr>
              </a:outerShdw>
            </a:effectLst>
          </a:endParaRPr>
        </a:p>
      </dgm:t>
    </dgm:pt>
    <dgm:pt modelId="{19D009F6-1C34-449F-A5BE-14397B2BD32D}" type="parTrans" cxnId="{A7403770-3EA9-4B9B-89B1-287EDD8B59F0}">
      <dgm:prSet/>
      <dgm:spPr/>
      <dgm:t>
        <a:bodyPr/>
        <a:lstStyle/>
        <a:p>
          <a:endParaRPr lang="ru-RU"/>
        </a:p>
      </dgm:t>
    </dgm:pt>
    <dgm:pt modelId="{DEC7E2FD-0480-44C7-8D15-3A4E7EBB5819}" type="sibTrans" cxnId="{A7403770-3EA9-4B9B-89B1-287EDD8B59F0}">
      <dgm:prSet/>
      <dgm:spPr/>
      <dgm:t>
        <a:bodyPr/>
        <a:lstStyle/>
        <a:p>
          <a:endParaRPr lang="ru-RU"/>
        </a:p>
      </dgm:t>
    </dgm:pt>
    <dgm:pt modelId="{3D5256F3-448A-4034-AC19-C88A1F910913}">
      <dgm:prSet/>
      <dgm:spPr/>
      <dgm:t>
        <a:bodyPr/>
        <a:lstStyle/>
        <a:p>
          <a:r>
            <a:rPr lang="ru-RU" sz="1400" b="0" dirty="0" smtClean="0">
              <a:effectLst>
                <a:outerShdw blurRad="38100" dist="38100" dir="2700000" algn="tl">
                  <a:srgbClr val="000000">
                    <a:alpha val="43137"/>
                  </a:srgbClr>
                </a:outerShdw>
              </a:effectLst>
            </a:rPr>
            <a:t>Комплекс показателей</a:t>
          </a:r>
          <a:endParaRPr lang="ru-RU" sz="1400" b="0" dirty="0">
            <a:effectLst>
              <a:outerShdw blurRad="38100" dist="38100" dir="2700000" algn="tl">
                <a:srgbClr val="000000">
                  <a:alpha val="43137"/>
                </a:srgbClr>
              </a:outerShdw>
            </a:effectLst>
          </a:endParaRPr>
        </a:p>
      </dgm:t>
    </dgm:pt>
    <dgm:pt modelId="{A2D88E59-9B2B-4C39-8794-69962E6091DE}" type="parTrans" cxnId="{827F4205-5409-4815-9492-52FAE9099C46}">
      <dgm:prSet/>
      <dgm:spPr/>
      <dgm:t>
        <a:bodyPr/>
        <a:lstStyle/>
        <a:p>
          <a:endParaRPr lang="ru-RU"/>
        </a:p>
      </dgm:t>
    </dgm:pt>
    <dgm:pt modelId="{7A798756-90DD-483E-B5EC-847CFD8E772B}" type="sibTrans" cxnId="{827F4205-5409-4815-9492-52FAE9099C46}">
      <dgm:prSet/>
      <dgm:spPr/>
      <dgm:t>
        <a:bodyPr/>
        <a:lstStyle/>
        <a:p>
          <a:endParaRPr lang="ru-RU"/>
        </a:p>
      </dgm:t>
    </dgm:pt>
    <dgm:pt modelId="{9451B22F-BB0C-4851-941B-918B37711894}">
      <dgm:prSet/>
      <dgm:spPr/>
      <dgm:t>
        <a:bodyPr/>
        <a:lstStyle/>
        <a:p>
          <a:r>
            <a:rPr lang="ru-RU" sz="1400" b="0" dirty="0" smtClean="0">
              <a:effectLst>
                <a:outerShdw blurRad="38100" dist="38100" dir="2700000" algn="tl">
                  <a:srgbClr val="000000">
                    <a:alpha val="43137"/>
                  </a:srgbClr>
                </a:outerShdw>
              </a:effectLst>
            </a:rPr>
            <a:t>Сопоставимость показателей и вес в общих результатах</a:t>
          </a:r>
          <a:endParaRPr lang="ru-RU" sz="1400" b="0" dirty="0">
            <a:effectLst>
              <a:outerShdw blurRad="38100" dist="38100" dir="2700000" algn="tl">
                <a:srgbClr val="000000">
                  <a:alpha val="43137"/>
                </a:srgbClr>
              </a:outerShdw>
            </a:effectLst>
          </a:endParaRPr>
        </a:p>
      </dgm:t>
    </dgm:pt>
    <dgm:pt modelId="{A0FEEC54-9C4A-4AD7-816C-5F3CCD4478A1}" type="parTrans" cxnId="{89CCBC47-DA67-489A-AB38-FB7F90ABDD5F}">
      <dgm:prSet/>
      <dgm:spPr/>
      <dgm:t>
        <a:bodyPr/>
        <a:lstStyle/>
        <a:p>
          <a:endParaRPr lang="ru-RU"/>
        </a:p>
      </dgm:t>
    </dgm:pt>
    <dgm:pt modelId="{2C6D35C1-3CF0-4362-8EE0-B54263CB340B}" type="sibTrans" cxnId="{89CCBC47-DA67-489A-AB38-FB7F90ABDD5F}">
      <dgm:prSet/>
      <dgm:spPr/>
      <dgm:t>
        <a:bodyPr/>
        <a:lstStyle/>
        <a:p>
          <a:endParaRPr lang="ru-RU"/>
        </a:p>
      </dgm:t>
    </dgm:pt>
    <dgm:pt modelId="{7545A640-2415-4178-A0D9-98AD8BA0D555}" type="pres">
      <dgm:prSet presAssocID="{31949773-6E62-43C1-9EBC-F1E6066CAB35}" presName="diagram" presStyleCnt="0">
        <dgm:presLayoutVars>
          <dgm:chMax val="1"/>
          <dgm:dir/>
          <dgm:animLvl val="ctr"/>
          <dgm:resizeHandles val="exact"/>
        </dgm:presLayoutVars>
      </dgm:prSet>
      <dgm:spPr/>
      <dgm:t>
        <a:bodyPr/>
        <a:lstStyle/>
        <a:p>
          <a:endParaRPr lang="ru-RU"/>
        </a:p>
      </dgm:t>
    </dgm:pt>
    <dgm:pt modelId="{95D0D62E-FF38-4124-97F4-002DF8634BDB}" type="pres">
      <dgm:prSet presAssocID="{31949773-6E62-43C1-9EBC-F1E6066CAB35}" presName="matrix" presStyleCnt="0"/>
      <dgm:spPr/>
    </dgm:pt>
    <dgm:pt modelId="{10976BE3-3F8A-4193-85B6-F7A306FC385D}" type="pres">
      <dgm:prSet presAssocID="{31949773-6E62-43C1-9EBC-F1E6066CAB35}" presName="tile1" presStyleLbl="node1" presStyleIdx="0" presStyleCnt="4"/>
      <dgm:spPr/>
      <dgm:t>
        <a:bodyPr/>
        <a:lstStyle/>
        <a:p>
          <a:endParaRPr lang="ru-RU"/>
        </a:p>
      </dgm:t>
    </dgm:pt>
    <dgm:pt modelId="{2C9CB314-D479-4BC7-87FF-6F6568BE39A6}" type="pres">
      <dgm:prSet presAssocID="{31949773-6E62-43C1-9EBC-F1E6066CAB35}" presName="tile1text" presStyleLbl="node1" presStyleIdx="0" presStyleCnt="4">
        <dgm:presLayoutVars>
          <dgm:chMax val="0"/>
          <dgm:chPref val="0"/>
          <dgm:bulletEnabled val="1"/>
        </dgm:presLayoutVars>
      </dgm:prSet>
      <dgm:spPr/>
      <dgm:t>
        <a:bodyPr/>
        <a:lstStyle/>
        <a:p>
          <a:endParaRPr lang="ru-RU"/>
        </a:p>
      </dgm:t>
    </dgm:pt>
    <dgm:pt modelId="{E45615E2-E42C-4A51-B6B9-997E806EC3B8}" type="pres">
      <dgm:prSet presAssocID="{31949773-6E62-43C1-9EBC-F1E6066CAB35}" presName="tile2" presStyleLbl="node1" presStyleIdx="1" presStyleCnt="4"/>
      <dgm:spPr/>
      <dgm:t>
        <a:bodyPr/>
        <a:lstStyle/>
        <a:p>
          <a:endParaRPr lang="ru-RU"/>
        </a:p>
      </dgm:t>
    </dgm:pt>
    <dgm:pt modelId="{E519D199-17F8-4F02-8CDC-B1C9D05C8F9A}" type="pres">
      <dgm:prSet presAssocID="{31949773-6E62-43C1-9EBC-F1E6066CAB35}" presName="tile2text" presStyleLbl="node1" presStyleIdx="1" presStyleCnt="4">
        <dgm:presLayoutVars>
          <dgm:chMax val="0"/>
          <dgm:chPref val="0"/>
          <dgm:bulletEnabled val="1"/>
        </dgm:presLayoutVars>
      </dgm:prSet>
      <dgm:spPr/>
      <dgm:t>
        <a:bodyPr/>
        <a:lstStyle/>
        <a:p>
          <a:endParaRPr lang="ru-RU"/>
        </a:p>
      </dgm:t>
    </dgm:pt>
    <dgm:pt modelId="{50A04ECC-C236-4AB4-A3EB-5B250B8CED81}" type="pres">
      <dgm:prSet presAssocID="{31949773-6E62-43C1-9EBC-F1E6066CAB35}" presName="tile3" presStyleLbl="node1" presStyleIdx="2" presStyleCnt="4"/>
      <dgm:spPr/>
      <dgm:t>
        <a:bodyPr/>
        <a:lstStyle/>
        <a:p>
          <a:endParaRPr lang="ru-RU"/>
        </a:p>
      </dgm:t>
    </dgm:pt>
    <dgm:pt modelId="{15C3032D-5F25-4062-8D13-EED05D3209D5}" type="pres">
      <dgm:prSet presAssocID="{31949773-6E62-43C1-9EBC-F1E6066CAB35}" presName="tile3text" presStyleLbl="node1" presStyleIdx="2" presStyleCnt="4">
        <dgm:presLayoutVars>
          <dgm:chMax val="0"/>
          <dgm:chPref val="0"/>
          <dgm:bulletEnabled val="1"/>
        </dgm:presLayoutVars>
      </dgm:prSet>
      <dgm:spPr/>
      <dgm:t>
        <a:bodyPr/>
        <a:lstStyle/>
        <a:p>
          <a:endParaRPr lang="ru-RU"/>
        </a:p>
      </dgm:t>
    </dgm:pt>
    <dgm:pt modelId="{50AC6E3A-036A-42F6-A28B-5E75161DB8AA}" type="pres">
      <dgm:prSet presAssocID="{31949773-6E62-43C1-9EBC-F1E6066CAB35}" presName="tile4" presStyleLbl="node1" presStyleIdx="3" presStyleCnt="4"/>
      <dgm:spPr/>
      <dgm:t>
        <a:bodyPr/>
        <a:lstStyle/>
        <a:p>
          <a:endParaRPr lang="ru-RU"/>
        </a:p>
      </dgm:t>
    </dgm:pt>
    <dgm:pt modelId="{EFD10938-C6EA-4EAA-BD41-2712DAF4753C}" type="pres">
      <dgm:prSet presAssocID="{31949773-6E62-43C1-9EBC-F1E6066CAB35}" presName="tile4text" presStyleLbl="node1" presStyleIdx="3" presStyleCnt="4">
        <dgm:presLayoutVars>
          <dgm:chMax val="0"/>
          <dgm:chPref val="0"/>
          <dgm:bulletEnabled val="1"/>
        </dgm:presLayoutVars>
      </dgm:prSet>
      <dgm:spPr/>
      <dgm:t>
        <a:bodyPr/>
        <a:lstStyle/>
        <a:p>
          <a:endParaRPr lang="ru-RU"/>
        </a:p>
      </dgm:t>
    </dgm:pt>
    <dgm:pt modelId="{5A1C2F40-49C2-47D0-B237-63931369F3D1}" type="pres">
      <dgm:prSet presAssocID="{31949773-6E62-43C1-9EBC-F1E6066CAB35}" presName="centerTile" presStyleLbl="fgShp" presStyleIdx="0" presStyleCnt="1" custScaleX="131285" custScaleY="78023">
        <dgm:presLayoutVars>
          <dgm:chMax val="0"/>
          <dgm:chPref val="0"/>
        </dgm:presLayoutVars>
      </dgm:prSet>
      <dgm:spPr/>
      <dgm:t>
        <a:bodyPr/>
        <a:lstStyle/>
        <a:p>
          <a:endParaRPr lang="ru-RU"/>
        </a:p>
      </dgm:t>
    </dgm:pt>
  </dgm:ptLst>
  <dgm:cxnLst>
    <dgm:cxn modelId="{3A6E6A74-E4C3-49D8-817B-95B386882BCC}" type="presOf" srcId="{31949773-6E62-43C1-9EBC-F1E6066CAB35}" destId="{7545A640-2415-4178-A0D9-98AD8BA0D555}" srcOrd="0" destOrd="0" presId="urn:microsoft.com/office/officeart/2005/8/layout/matrix1"/>
    <dgm:cxn modelId="{5A6DEE41-940A-4285-A34C-7C3A4F64ED3E}" srcId="{A7B78ACB-9FFC-4B42-98E2-B0C9466D45E8}" destId="{71214DBE-2CA7-4B70-B9FC-4393F1513388}" srcOrd="2" destOrd="0" parTransId="{2CCEAF38-870F-4CCA-B339-34A1848AFD07}" sibTransId="{2A5A50E9-1E93-46E4-8B62-FBB6257C74B7}"/>
    <dgm:cxn modelId="{BC2BF9DD-0FAD-4021-A263-A42DB2EB71E7}" type="presOf" srcId="{82BD26F2-371E-4DCC-9413-7016F3ADB2A1}" destId="{E45615E2-E42C-4A51-B6B9-997E806EC3B8}" srcOrd="0" destOrd="2" presId="urn:microsoft.com/office/officeart/2005/8/layout/matrix1"/>
    <dgm:cxn modelId="{C99DAA23-E5D2-4F4B-8A92-42EC37CCEE7A}" type="presOf" srcId="{B3506DE2-B5B1-4F6B-9656-33B27F43376D}" destId="{10976BE3-3F8A-4193-85B6-F7A306FC385D}" srcOrd="0" destOrd="0" presId="urn:microsoft.com/office/officeart/2005/8/layout/matrix1"/>
    <dgm:cxn modelId="{FD563D1C-82C2-4054-9F3B-26DFA253BDF8}" type="presOf" srcId="{C73CE63A-BFB3-4AEC-B9A6-50A6D2EC3FC6}" destId="{E519D199-17F8-4F02-8CDC-B1C9D05C8F9A}" srcOrd="1" destOrd="4" presId="urn:microsoft.com/office/officeart/2005/8/layout/matrix1"/>
    <dgm:cxn modelId="{4ADD9A52-CF68-4E5F-AA72-40F715E524EE}" srcId="{635A6331-2AAE-44C8-A670-046DCAD6BC19}" destId="{F24EADD3-3D56-4B66-9CD0-79C08EB8F9E7}" srcOrd="2" destOrd="0" parTransId="{4DEBD4BF-777E-4FFB-B93C-1C3424A5F42F}" sibTransId="{37DB2D08-F0E0-4EBE-BD45-768EB7C95103}"/>
    <dgm:cxn modelId="{47F01F72-4850-46AD-ABEF-2241343DD65B}" type="presOf" srcId="{A7B78ACB-9FFC-4B42-98E2-B0C9466D45E8}" destId="{E519D199-17F8-4F02-8CDC-B1C9D05C8F9A}" srcOrd="1" destOrd="0" presId="urn:microsoft.com/office/officeart/2005/8/layout/matrix1"/>
    <dgm:cxn modelId="{99039FF8-19EB-4FCB-BD76-9C89AABF2FBA}" srcId="{635A6331-2AAE-44C8-A670-046DCAD6BC19}" destId="{DDDC192E-0991-4B1D-ADAC-B843EA6614AF}" srcOrd="0" destOrd="0" parTransId="{FD75DD6A-B164-4261-BC3D-E003514F8E05}" sibTransId="{4E734A72-5560-489E-9684-23EE9687730F}"/>
    <dgm:cxn modelId="{129CE42D-52CC-469B-8EE9-EE5EB02B7AE5}" type="presOf" srcId="{CED4AA37-C8A2-4C43-94B2-5122852D6F4C}" destId="{2C9CB314-D479-4BC7-87FF-6F6568BE39A6}" srcOrd="1" destOrd="4" presId="urn:microsoft.com/office/officeart/2005/8/layout/matrix1"/>
    <dgm:cxn modelId="{579006D8-0465-48FE-9BB2-02219CE60DD6}" type="presOf" srcId="{3D5256F3-448A-4034-AC19-C88A1F910913}" destId="{50A04ECC-C236-4AB4-A3EB-5B250B8CED81}" srcOrd="0" destOrd="2" presId="urn:microsoft.com/office/officeart/2005/8/layout/matrix1"/>
    <dgm:cxn modelId="{827F4205-5409-4815-9492-52FAE9099C46}" srcId="{00B7BBFE-9E8B-41DB-8F5D-8D5EDAFDE7D6}" destId="{3D5256F3-448A-4034-AC19-C88A1F910913}" srcOrd="1" destOrd="0" parTransId="{A2D88E59-9B2B-4C39-8794-69962E6091DE}" sibTransId="{7A798756-90DD-483E-B5EC-847CFD8E772B}"/>
    <dgm:cxn modelId="{5A57A78B-2BE4-4C8E-BC7D-8D72853501B7}" srcId="{A7B78ACB-9FFC-4B42-98E2-B0C9466D45E8}" destId="{70A8D25D-7EA4-44DA-8CBB-1DA1BC870584}" srcOrd="0" destOrd="0" parTransId="{3AA74FF8-6999-401E-A132-0562F476B476}" sibTransId="{034EDD7D-428B-4828-915D-A3D55DC540E7}"/>
    <dgm:cxn modelId="{43910B58-EB89-40EE-8E05-F94E4803AE2E}" srcId="{147DF5A1-F3BA-4287-82A0-219F86E85F55}" destId="{00B7BBFE-9E8B-41DB-8F5D-8D5EDAFDE7D6}" srcOrd="2" destOrd="0" parTransId="{8A251DA4-D522-446B-ABF6-A11017BD75AD}" sibTransId="{B01360F8-1AE5-4046-B2D1-CF4ABFA44C77}"/>
    <dgm:cxn modelId="{800371B8-9DCD-4B1E-9E3D-F8F94D7D6A5B}" type="presOf" srcId="{00B7BBFE-9E8B-41DB-8F5D-8D5EDAFDE7D6}" destId="{15C3032D-5F25-4062-8D13-EED05D3209D5}" srcOrd="1" destOrd="0" presId="urn:microsoft.com/office/officeart/2005/8/layout/matrix1"/>
    <dgm:cxn modelId="{939CC254-D97C-4D34-928A-EAFEC65477AE}" type="presOf" srcId="{147DF5A1-F3BA-4287-82A0-219F86E85F55}" destId="{5A1C2F40-49C2-47D0-B237-63931369F3D1}" srcOrd="0" destOrd="0" presId="urn:microsoft.com/office/officeart/2005/8/layout/matrix1"/>
    <dgm:cxn modelId="{A5F718CD-E7D1-4F91-AE8D-48B437A2B057}" srcId="{31949773-6E62-43C1-9EBC-F1E6066CAB35}" destId="{147DF5A1-F3BA-4287-82A0-219F86E85F55}" srcOrd="0" destOrd="0" parTransId="{D0D2D67E-60ED-4EE5-BB01-D8BF31018C7C}" sibTransId="{A6330651-DCF7-43A6-B1E6-6A659F084777}"/>
    <dgm:cxn modelId="{3C7C8D66-00B3-4193-9764-E01B920FDBE0}" type="presOf" srcId="{9451B22F-BB0C-4851-941B-918B37711894}" destId="{15C3032D-5F25-4062-8D13-EED05D3209D5}" srcOrd="1" destOrd="3" presId="urn:microsoft.com/office/officeart/2005/8/layout/matrix1"/>
    <dgm:cxn modelId="{2627DDCF-73A6-4D44-9B38-CADA48A1B1F2}" type="presOf" srcId="{A7B78ACB-9FFC-4B42-98E2-B0C9466D45E8}" destId="{E45615E2-E42C-4A51-B6B9-997E806EC3B8}" srcOrd="0" destOrd="0" presId="urn:microsoft.com/office/officeart/2005/8/layout/matrix1"/>
    <dgm:cxn modelId="{EB4B290A-F7B2-4509-A303-F65A43A7B17F}" type="presOf" srcId="{9FF1F933-7F56-47D6-8427-8D329B23B412}" destId="{2C9CB314-D479-4BC7-87FF-6F6568BE39A6}" srcOrd="1" destOrd="3" presId="urn:microsoft.com/office/officeart/2005/8/layout/matrix1"/>
    <dgm:cxn modelId="{CD40BC75-2A43-409B-AFEC-9550B5242DA5}" type="presOf" srcId="{82BD26F2-371E-4DCC-9413-7016F3ADB2A1}" destId="{E519D199-17F8-4F02-8CDC-B1C9D05C8F9A}" srcOrd="1" destOrd="2" presId="urn:microsoft.com/office/officeart/2005/8/layout/matrix1"/>
    <dgm:cxn modelId="{C3477C66-7E4A-47D7-9B22-34E158C30739}" type="presOf" srcId="{4D07055F-387E-4B2F-8881-C3380AE579FD}" destId="{50A04ECC-C236-4AB4-A3EB-5B250B8CED81}" srcOrd="0" destOrd="1" presId="urn:microsoft.com/office/officeart/2005/8/layout/matrix1"/>
    <dgm:cxn modelId="{DA7DB207-3658-4F6A-9B1C-78AB48AF2F77}" srcId="{00B7BBFE-9E8B-41DB-8F5D-8D5EDAFDE7D6}" destId="{4D07055F-387E-4B2F-8881-C3380AE579FD}" srcOrd="0" destOrd="0" parTransId="{6C6CE25F-1F67-4A84-B313-36CA06EB6760}" sibTransId="{B0396769-CD01-4401-8E1E-80300DBB283B}"/>
    <dgm:cxn modelId="{4B8B706A-5FE2-4931-9D5A-CEA5136EE985}" srcId="{147DF5A1-F3BA-4287-82A0-219F86E85F55}" destId="{A7B78ACB-9FFC-4B42-98E2-B0C9466D45E8}" srcOrd="1" destOrd="0" parTransId="{33FABCC7-AD12-44FD-A7A8-B1B99CEDF06B}" sibTransId="{63EDAB73-6A13-4982-81C3-E0F591A44918}"/>
    <dgm:cxn modelId="{C9F1E90E-2D25-4054-BFC8-2133FAEBA03E}" type="presOf" srcId="{5A165046-303A-4167-AA91-93EC6AB1E986}" destId="{50AC6E3A-036A-42F6-A28B-5E75161DB8AA}" srcOrd="0" destOrd="2" presId="urn:microsoft.com/office/officeart/2005/8/layout/matrix1"/>
    <dgm:cxn modelId="{583922E5-BF6C-4C8E-A011-4388A94A570F}" type="presOf" srcId="{04CDAB96-5E15-4BC2-8FC9-D22F80DE362B}" destId="{10976BE3-3F8A-4193-85B6-F7A306FC385D}" srcOrd="0" destOrd="1" presId="urn:microsoft.com/office/officeart/2005/8/layout/matrix1"/>
    <dgm:cxn modelId="{6E34F9E6-F33A-43C9-AB8A-A9FCF71995F1}" srcId="{B3506DE2-B5B1-4F6B-9656-33B27F43376D}" destId="{9FF1F933-7F56-47D6-8427-8D329B23B412}" srcOrd="2" destOrd="0" parTransId="{7050C100-8E53-4AEF-93E9-AD4EB51502BB}" sibTransId="{61967E28-DAEB-45F4-B096-53F17AA0627A}"/>
    <dgm:cxn modelId="{A7403770-3EA9-4B9B-89B1-287EDD8B59F0}" srcId="{B3506DE2-B5B1-4F6B-9656-33B27F43376D}" destId="{CED4AA37-C8A2-4C43-94B2-5122852D6F4C}" srcOrd="3" destOrd="0" parTransId="{19D009F6-1C34-449F-A5BE-14397B2BD32D}" sibTransId="{DEC7E2FD-0480-44C7-8D15-3A4E7EBB5819}"/>
    <dgm:cxn modelId="{79944CCB-CAB2-4E15-B851-8815E56D5B1F}" srcId="{B3506DE2-B5B1-4F6B-9656-33B27F43376D}" destId="{77E1F31A-27DA-4C06-B57B-B81768D05810}" srcOrd="1" destOrd="0" parTransId="{4997DE10-B95C-4856-B7F3-C930CDC661F6}" sibTransId="{5ABCE94B-625C-4FB8-9552-45FFF65AB541}"/>
    <dgm:cxn modelId="{40B72544-7AFC-4CB0-AADA-476C5FE04626}" srcId="{B3506DE2-B5B1-4F6B-9656-33B27F43376D}" destId="{1C646A72-E485-4630-AB0C-1F9CA7B702B7}" srcOrd="4" destOrd="0" parTransId="{488F82A6-7F61-4457-BA3D-A34D332F06FA}" sibTransId="{5A6B50FB-7F4F-4460-BB91-8BEBAF7384AF}"/>
    <dgm:cxn modelId="{C749F8BD-6DF8-4476-BEED-D27079F31B63}" srcId="{B3506DE2-B5B1-4F6B-9656-33B27F43376D}" destId="{04CDAB96-5E15-4BC2-8FC9-D22F80DE362B}" srcOrd="0" destOrd="0" parTransId="{F99A98AC-D7A6-452A-8D83-94C4466B430D}" sibTransId="{F7810D71-26FD-450C-A283-40B783974D4F}"/>
    <dgm:cxn modelId="{B2960D19-D21F-4C7B-A380-B732273AFF59}" type="presOf" srcId="{1C646A72-E485-4630-AB0C-1F9CA7B702B7}" destId="{2C9CB314-D479-4BC7-87FF-6F6568BE39A6}" srcOrd="1" destOrd="5" presId="urn:microsoft.com/office/officeart/2005/8/layout/matrix1"/>
    <dgm:cxn modelId="{B008F719-7A93-4225-AB32-51572C295D4A}" srcId="{A7B78ACB-9FFC-4B42-98E2-B0C9466D45E8}" destId="{82BD26F2-371E-4DCC-9413-7016F3ADB2A1}" srcOrd="1" destOrd="0" parTransId="{0F36F90D-C225-4EFC-938F-89DF35747439}" sibTransId="{F1A9D293-CD39-470C-B05C-FAACF6D0F864}"/>
    <dgm:cxn modelId="{38DC235A-D82B-412E-9997-E855F89FCD4F}" type="presOf" srcId="{4D07055F-387E-4B2F-8881-C3380AE579FD}" destId="{15C3032D-5F25-4062-8D13-EED05D3209D5}" srcOrd="1" destOrd="1" presId="urn:microsoft.com/office/officeart/2005/8/layout/matrix1"/>
    <dgm:cxn modelId="{50A31225-574C-4586-A5FF-A105B0CDBD92}" type="presOf" srcId="{F24EADD3-3D56-4B66-9CD0-79C08EB8F9E7}" destId="{50AC6E3A-036A-42F6-A28B-5E75161DB8AA}" srcOrd="0" destOrd="3" presId="urn:microsoft.com/office/officeart/2005/8/layout/matrix1"/>
    <dgm:cxn modelId="{A3B99221-141D-45AA-98EE-7FAF2AE2406B}" type="presOf" srcId="{77E1F31A-27DA-4C06-B57B-B81768D05810}" destId="{2C9CB314-D479-4BC7-87FF-6F6568BE39A6}" srcOrd="1" destOrd="2" presId="urn:microsoft.com/office/officeart/2005/8/layout/matrix1"/>
    <dgm:cxn modelId="{256B4083-152D-4E77-A71D-424570F609D3}" srcId="{635A6331-2AAE-44C8-A670-046DCAD6BC19}" destId="{5A165046-303A-4167-AA91-93EC6AB1E986}" srcOrd="1" destOrd="0" parTransId="{EF6ED452-D78D-40C6-8E91-7A28A827E84F}" sibTransId="{BD7494D5-F208-4722-A52D-493687112460}"/>
    <dgm:cxn modelId="{334BD6E5-F06B-4EEF-8399-68BC77317C2E}" type="presOf" srcId="{77E1F31A-27DA-4C06-B57B-B81768D05810}" destId="{10976BE3-3F8A-4193-85B6-F7A306FC385D}" srcOrd="0" destOrd="2" presId="urn:microsoft.com/office/officeart/2005/8/layout/matrix1"/>
    <dgm:cxn modelId="{59C06644-037B-40D1-A1C2-83EF53D85461}" type="presOf" srcId="{635A6331-2AAE-44C8-A670-046DCAD6BC19}" destId="{EFD10938-C6EA-4EAA-BD41-2712DAF4753C}" srcOrd="1" destOrd="0" presId="urn:microsoft.com/office/officeart/2005/8/layout/matrix1"/>
    <dgm:cxn modelId="{F62DB4CC-6091-423A-9438-75930D9DC2A4}" type="presOf" srcId="{C73CE63A-BFB3-4AEC-B9A6-50A6D2EC3FC6}" destId="{E45615E2-E42C-4A51-B6B9-997E806EC3B8}" srcOrd="0" destOrd="4" presId="urn:microsoft.com/office/officeart/2005/8/layout/matrix1"/>
    <dgm:cxn modelId="{C95487E4-2ACC-451F-A7D9-1336B71C631B}" type="presOf" srcId="{04CDAB96-5E15-4BC2-8FC9-D22F80DE362B}" destId="{2C9CB314-D479-4BC7-87FF-6F6568BE39A6}" srcOrd="1" destOrd="1" presId="urn:microsoft.com/office/officeart/2005/8/layout/matrix1"/>
    <dgm:cxn modelId="{DDEB63B8-EAFC-4CC1-9B43-6612E9DD714B}" type="presOf" srcId="{B3506DE2-B5B1-4F6B-9656-33B27F43376D}" destId="{2C9CB314-D479-4BC7-87FF-6F6568BE39A6}" srcOrd="1" destOrd="0" presId="urn:microsoft.com/office/officeart/2005/8/layout/matrix1"/>
    <dgm:cxn modelId="{53481FFF-E2CE-48EF-A140-815E12FE5377}" srcId="{A7B78ACB-9FFC-4B42-98E2-B0C9466D45E8}" destId="{C73CE63A-BFB3-4AEC-B9A6-50A6D2EC3FC6}" srcOrd="3" destOrd="0" parTransId="{59D493C8-68B3-4FF4-A1C8-0F74DDD0A88A}" sibTransId="{F355E954-DAA0-40D5-B346-3D34D6B58606}"/>
    <dgm:cxn modelId="{9C540B96-C482-4BE0-BABC-AE5B32DCE3C4}" type="presOf" srcId="{5A165046-303A-4167-AA91-93EC6AB1E986}" destId="{EFD10938-C6EA-4EAA-BD41-2712DAF4753C}" srcOrd="1" destOrd="2" presId="urn:microsoft.com/office/officeart/2005/8/layout/matrix1"/>
    <dgm:cxn modelId="{69522C98-6CB5-451C-B488-520DB55E6C9C}" type="presOf" srcId="{00B7BBFE-9E8B-41DB-8F5D-8D5EDAFDE7D6}" destId="{50A04ECC-C236-4AB4-A3EB-5B250B8CED81}" srcOrd="0" destOrd="0" presId="urn:microsoft.com/office/officeart/2005/8/layout/matrix1"/>
    <dgm:cxn modelId="{EC29664D-D0BB-491C-9C48-DA41B3F31DF5}" type="presOf" srcId="{F24EADD3-3D56-4B66-9CD0-79C08EB8F9E7}" destId="{EFD10938-C6EA-4EAA-BD41-2712DAF4753C}" srcOrd="1" destOrd="3" presId="urn:microsoft.com/office/officeart/2005/8/layout/matrix1"/>
    <dgm:cxn modelId="{865414D4-FDB1-4D2E-A40B-BB4E6524EE38}" type="presOf" srcId="{DDDC192E-0991-4B1D-ADAC-B843EA6614AF}" destId="{50AC6E3A-036A-42F6-A28B-5E75161DB8AA}" srcOrd="0" destOrd="1" presId="urn:microsoft.com/office/officeart/2005/8/layout/matrix1"/>
    <dgm:cxn modelId="{2AFA133B-4A7B-494D-973D-0B8E958D9FD2}" srcId="{147DF5A1-F3BA-4287-82A0-219F86E85F55}" destId="{635A6331-2AAE-44C8-A670-046DCAD6BC19}" srcOrd="3" destOrd="0" parTransId="{EC412B9F-3DE9-4783-B8E1-2DD8A28ED8BE}" sibTransId="{C441B40C-EE1B-4CD0-91E4-90F6CBD720DF}"/>
    <dgm:cxn modelId="{D8675038-2DB6-42EC-BA8C-AF64099417E5}" type="presOf" srcId="{71214DBE-2CA7-4B70-B9FC-4393F1513388}" destId="{E45615E2-E42C-4A51-B6B9-997E806EC3B8}" srcOrd="0" destOrd="3" presId="urn:microsoft.com/office/officeart/2005/8/layout/matrix1"/>
    <dgm:cxn modelId="{7A4B42FC-530A-44FC-80A9-F864891C8628}" type="presOf" srcId="{71214DBE-2CA7-4B70-B9FC-4393F1513388}" destId="{E519D199-17F8-4F02-8CDC-B1C9D05C8F9A}" srcOrd="1" destOrd="3" presId="urn:microsoft.com/office/officeart/2005/8/layout/matrix1"/>
    <dgm:cxn modelId="{7D494421-8AFE-4C7B-898A-AD37B082AEDE}" type="presOf" srcId="{1C646A72-E485-4630-AB0C-1F9CA7B702B7}" destId="{10976BE3-3F8A-4193-85B6-F7A306FC385D}" srcOrd="0" destOrd="5" presId="urn:microsoft.com/office/officeart/2005/8/layout/matrix1"/>
    <dgm:cxn modelId="{18742EA9-E8F0-4B81-ACAB-F6540C1B9E1B}" type="presOf" srcId="{9FF1F933-7F56-47D6-8427-8D329B23B412}" destId="{10976BE3-3F8A-4193-85B6-F7A306FC385D}" srcOrd="0" destOrd="3" presId="urn:microsoft.com/office/officeart/2005/8/layout/matrix1"/>
    <dgm:cxn modelId="{9E21EF07-B5BD-4B5E-BB1F-C209185BFD99}" type="presOf" srcId="{DDDC192E-0991-4B1D-ADAC-B843EA6614AF}" destId="{EFD10938-C6EA-4EAA-BD41-2712DAF4753C}" srcOrd="1" destOrd="1" presId="urn:microsoft.com/office/officeart/2005/8/layout/matrix1"/>
    <dgm:cxn modelId="{FA1943AF-D308-4B77-9F7F-73CA0B0FF55A}" type="presOf" srcId="{70A8D25D-7EA4-44DA-8CBB-1DA1BC870584}" destId="{E45615E2-E42C-4A51-B6B9-997E806EC3B8}" srcOrd="0" destOrd="1" presId="urn:microsoft.com/office/officeart/2005/8/layout/matrix1"/>
    <dgm:cxn modelId="{CE3682CE-0E8A-4B00-9775-AD9904879CF1}" srcId="{147DF5A1-F3BA-4287-82A0-219F86E85F55}" destId="{B3506DE2-B5B1-4F6B-9656-33B27F43376D}" srcOrd="0" destOrd="0" parTransId="{5DE9E8B3-CF10-4AD3-8232-55E527DB3913}" sibTransId="{C35FA218-B80C-4329-B2C5-9F31E479E605}"/>
    <dgm:cxn modelId="{18F64027-E397-45C6-B798-56D581E921BD}" type="presOf" srcId="{70A8D25D-7EA4-44DA-8CBB-1DA1BC870584}" destId="{E519D199-17F8-4F02-8CDC-B1C9D05C8F9A}" srcOrd="1" destOrd="1" presId="urn:microsoft.com/office/officeart/2005/8/layout/matrix1"/>
    <dgm:cxn modelId="{89CCBC47-DA67-489A-AB38-FB7F90ABDD5F}" srcId="{00B7BBFE-9E8B-41DB-8F5D-8D5EDAFDE7D6}" destId="{9451B22F-BB0C-4851-941B-918B37711894}" srcOrd="2" destOrd="0" parTransId="{A0FEEC54-9C4A-4AD7-816C-5F3CCD4478A1}" sibTransId="{2C6D35C1-3CF0-4362-8EE0-B54263CB340B}"/>
    <dgm:cxn modelId="{C8076117-C260-4B26-B2CA-7B4FF57632B2}" type="presOf" srcId="{635A6331-2AAE-44C8-A670-046DCAD6BC19}" destId="{50AC6E3A-036A-42F6-A28B-5E75161DB8AA}" srcOrd="0" destOrd="0" presId="urn:microsoft.com/office/officeart/2005/8/layout/matrix1"/>
    <dgm:cxn modelId="{130D51D9-686A-4423-821E-D61C48BBA7B3}" type="presOf" srcId="{9451B22F-BB0C-4851-941B-918B37711894}" destId="{50A04ECC-C236-4AB4-A3EB-5B250B8CED81}" srcOrd="0" destOrd="3" presId="urn:microsoft.com/office/officeart/2005/8/layout/matrix1"/>
    <dgm:cxn modelId="{9F6A73CE-B7B3-41F8-9FA7-6C5F5F2AA278}" type="presOf" srcId="{CED4AA37-C8A2-4C43-94B2-5122852D6F4C}" destId="{10976BE3-3F8A-4193-85B6-F7A306FC385D}" srcOrd="0" destOrd="4" presId="urn:microsoft.com/office/officeart/2005/8/layout/matrix1"/>
    <dgm:cxn modelId="{D0019246-C9D1-4597-A7BA-F61D82CDC234}" type="presOf" srcId="{3D5256F3-448A-4034-AC19-C88A1F910913}" destId="{15C3032D-5F25-4062-8D13-EED05D3209D5}" srcOrd="1" destOrd="2" presId="urn:microsoft.com/office/officeart/2005/8/layout/matrix1"/>
    <dgm:cxn modelId="{41FFF969-5D8B-4A78-A9F8-5261ACE4E4DE}" type="presParOf" srcId="{7545A640-2415-4178-A0D9-98AD8BA0D555}" destId="{95D0D62E-FF38-4124-97F4-002DF8634BDB}" srcOrd="0" destOrd="0" presId="urn:microsoft.com/office/officeart/2005/8/layout/matrix1"/>
    <dgm:cxn modelId="{84408C0C-DE6C-4508-9E71-4746B9A4B756}" type="presParOf" srcId="{95D0D62E-FF38-4124-97F4-002DF8634BDB}" destId="{10976BE3-3F8A-4193-85B6-F7A306FC385D}" srcOrd="0" destOrd="0" presId="urn:microsoft.com/office/officeart/2005/8/layout/matrix1"/>
    <dgm:cxn modelId="{E439C82D-7707-4321-B4A1-C4DAA96542BA}" type="presParOf" srcId="{95D0D62E-FF38-4124-97F4-002DF8634BDB}" destId="{2C9CB314-D479-4BC7-87FF-6F6568BE39A6}" srcOrd="1" destOrd="0" presId="urn:microsoft.com/office/officeart/2005/8/layout/matrix1"/>
    <dgm:cxn modelId="{8353EA86-E2F3-41A2-86B1-3A185536FADD}" type="presParOf" srcId="{95D0D62E-FF38-4124-97F4-002DF8634BDB}" destId="{E45615E2-E42C-4A51-B6B9-997E806EC3B8}" srcOrd="2" destOrd="0" presId="urn:microsoft.com/office/officeart/2005/8/layout/matrix1"/>
    <dgm:cxn modelId="{43253AEC-1546-46E8-BCCB-983B1553B3EC}" type="presParOf" srcId="{95D0D62E-FF38-4124-97F4-002DF8634BDB}" destId="{E519D199-17F8-4F02-8CDC-B1C9D05C8F9A}" srcOrd="3" destOrd="0" presId="urn:microsoft.com/office/officeart/2005/8/layout/matrix1"/>
    <dgm:cxn modelId="{22CCD996-A811-46A3-98BF-02860D494839}" type="presParOf" srcId="{95D0D62E-FF38-4124-97F4-002DF8634BDB}" destId="{50A04ECC-C236-4AB4-A3EB-5B250B8CED81}" srcOrd="4" destOrd="0" presId="urn:microsoft.com/office/officeart/2005/8/layout/matrix1"/>
    <dgm:cxn modelId="{F68F7D5C-FE88-48A8-998C-9E9EECA56704}" type="presParOf" srcId="{95D0D62E-FF38-4124-97F4-002DF8634BDB}" destId="{15C3032D-5F25-4062-8D13-EED05D3209D5}" srcOrd="5" destOrd="0" presId="urn:microsoft.com/office/officeart/2005/8/layout/matrix1"/>
    <dgm:cxn modelId="{099AB6FF-2324-494D-A3E2-CF985FF29CF5}" type="presParOf" srcId="{95D0D62E-FF38-4124-97F4-002DF8634BDB}" destId="{50AC6E3A-036A-42F6-A28B-5E75161DB8AA}" srcOrd="6" destOrd="0" presId="urn:microsoft.com/office/officeart/2005/8/layout/matrix1"/>
    <dgm:cxn modelId="{3B2728A4-4C59-44E7-87A8-AAA967DCE1E2}" type="presParOf" srcId="{95D0D62E-FF38-4124-97F4-002DF8634BDB}" destId="{EFD10938-C6EA-4EAA-BD41-2712DAF4753C}" srcOrd="7" destOrd="0" presId="urn:microsoft.com/office/officeart/2005/8/layout/matrix1"/>
    <dgm:cxn modelId="{C19CAD20-EB56-44EA-B0DA-BFFE9D42F441}" type="presParOf" srcId="{7545A640-2415-4178-A0D9-98AD8BA0D555}" destId="{5A1C2F40-49C2-47D0-B237-63931369F3D1}"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60591-A81D-4070-9826-E4ED6FC515D4}" type="doc">
      <dgm:prSet loTypeId="urn:microsoft.com/office/officeart/2008/layout/NameandTitleOrganizationalChart" loCatId="hierarchy" qsTypeId="urn:microsoft.com/office/officeart/2005/8/quickstyle/3d2" qsCatId="3D" csTypeId="urn:microsoft.com/office/officeart/2005/8/colors/accent1_2" csCatId="accent1" phldr="1"/>
      <dgm:spPr/>
      <dgm:t>
        <a:bodyPr/>
        <a:lstStyle/>
        <a:p>
          <a:endParaRPr lang="ru-RU"/>
        </a:p>
      </dgm:t>
    </dgm:pt>
    <dgm:pt modelId="{F2BCD5D9-C272-4731-A602-E10257945AD7}">
      <dgm:prSet phldrT="[Текст]" custT="1"/>
      <dgm:spPr>
        <a:xfrm>
          <a:off x="1772305" y="1436272"/>
          <a:ext cx="3080124" cy="1008431"/>
        </a:xfrm>
      </dgm:spPr>
      <dgm:t>
        <a:bodyPr/>
        <a:lstStyle/>
        <a:p>
          <a:r>
            <a:rPr lang="ru-RU" sz="1600" dirty="0" smtClean="0"/>
            <a:t>Подходы к </a:t>
          </a:r>
          <a:r>
            <a:rPr lang="ru-RU" sz="1600" dirty="0" err="1" smtClean="0"/>
            <a:t>рейтингованию</a:t>
          </a:r>
          <a:endParaRPr lang="ru-RU" sz="1600" dirty="0"/>
        </a:p>
      </dgm:t>
    </dgm:pt>
    <dgm:pt modelId="{029E46E7-FC5D-4893-8141-B6768A7CB857}" type="parTrans" cxnId="{9CA1C6E1-F16F-4941-8155-8B8A79104A2D}">
      <dgm:prSet/>
      <dgm:spPr/>
      <dgm:t>
        <a:bodyPr/>
        <a:lstStyle/>
        <a:p>
          <a:endParaRPr lang="ru-RU"/>
        </a:p>
      </dgm:t>
    </dgm:pt>
    <dgm:pt modelId="{52879F28-2026-46A8-AE8C-614AFF862FF7}" type="sibTrans" cxnId="{9CA1C6E1-F16F-4941-8155-8B8A79104A2D}">
      <dgm:prSet/>
      <dgm:spPr>
        <a:xfrm>
          <a:off x="2467304" y="2277661"/>
          <a:ext cx="1685799" cy="323271"/>
        </a:xfrm>
      </dgm:spPr>
      <dgm:t>
        <a:bodyPr/>
        <a:lstStyle/>
        <a:p>
          <a:endParaRPr lang="ru-RU"/>
        </a:p>
      </dgm:t>
    </dgm:pt>
    <dgm:pt modelId="{93CC1CF2-F02C-4D5D-AD85-26B9CCDE1A1C}">
      <dgm:prSet phldrT="[Текст]" custT="1"/>
      <dgm:spPr>
        <a:xfrm>
          <a:off x="72935" y="2985732"/>
          <a:ext cx="3019061" cy="1549393"/>
        </a:xfrm>
      </dgm:spPr>
      <dgm:t>
        <a:bodyPr/>
        <a:lstStyle/>
        <a:p>
          <a:r>
            <a:rPr lang="ru-RU" sz="1000" dirty="0" smtClean="0"/>
            <a:t>Положение в рейтинге определяется достижением максимального значения показателя, далее – в зависимости от его абсолютного значения от большего к меньшему</a:t>
          </a:r>
          <a:endParaRPr lang="ru-RU" sz="1000" dirty="0"/>
        </a:p>
      </dgm:t>
    </dgm:pt>
    <dgm:pt modelId="{075F26CF-71B0-4592-B983-C3D8965A86C5}" type="parTrans" cxnId="{AE64A492-673A-4B77-9726-2B3D9CF0FFFA}">
      <dgm:prSet/>
      <dgm:spPr>
        <a:xfrm>
          <a:off x="1582466" y="2444704"/>
          <a:ext cx="1729901" cy="541027"/>
        </a:xfrm>
      </dgm:spPr>
      <dgm:t>
        <a:bodyPr/>
        <a:lstStyle/>
        <a:p>
          <a:endParaRPr lang="ru-RU"/>
        </a:p>
      </dgm:t>
    </dgm:pt>
    <dgm:pt modelId="{4E8AE320-667F-4D66-B653-AD787DEB2A77}" type="sibTrans" cxnId="{AE64A492-673A-4B77-9726-2B3D9CF0FFFA}">
      <dgm:prSet custT="1"/>
      <dgm:spPr>
        <a:xfrm>
          <a:off x="423262" y="4108647"/>
          <a:ext cx="2327533" cy="1487516"/>
        </a:xfrm>
      </dgm:spPr>
      <dgm:t>
        <a:bodyPr/>
        <a:lstStyle/>
        <a:p>
          <a:pPr algn="ctr"/>
          <a:r>
            <a:rPr lang="ru-RU" sz="900" dirty="0" smtClean="0"/>
            <a:t>В верхней части рейтинга оказываются гимназии и лицеи, в нижней – вечерние школы и малочисленные сельские школы </a:t>
          </a:r>
          <a:endParaRPr lang="ru-RU" sz="900" dirty="0"/>
        </a:p>
      </dgm:t>
    </dgm:pt>
    <dgm:pt modelId="{54333F90-2F59-4A40-B495-AA716E9301E6}">
      <dgm:prSet phldrT="[Текст]" custT="1"/>
      <dgm:spPr>
        <a:xfrm>
          <a:off x="3544576" y="2985732"/>
          <a:ext cx="3007223" cy="1530307"/>
        </a:xfrm>
      </dgm:spPr>
      <dgm:t>
        <a:bodyPr/>
        <a:lstStyle/>
        <a:p>
          <a:r>
            <a:rPr lang="ru-RU" sz="1000" dirty="0" smtClean="0"/>
            <a:t>Положение в рейтинге определяется достижением максимального значения показателя, далее – в зависимости от величины превышения показателя над средним для данного кластера школ</a:t>
          </a:r>
          <a:endParaRPr lang="ru-RU" sz="1000" dirty="0"/>
        </a:p>
      </dgm:t>
    </dgm:pt>
    <dgm:pt modelId="{E0590B2E-5848-4E78-AAE1-C6D0D419EB38}" type="parTrans" cxnId="{196D1E5F-7297-464E-8F39-05AB8AAF83C9}">
      <dgm:prSet/>
      <dgm:spPr>
        <a:xfrm>
          <a:off x="3312368" y="2444704"/>
          <a:ext cx="1735820" cy="541027"/>
        </a:xfrm>
      </dgm:spPr>
      <dgm:t>
        <a:bodyPr/>
        <a:lstStyle/>
        <a:p>
          <a:endParaRPr lang="ru-RU"/>
        </a:p>
      </dgm:t>
    </dgm:pt>
    <dgm:pt modelId="{103125C9-B5C6-4351-901A-8EE7A8A8F445}" type="sibTrans" cxnId="{196D1E5F-7297-464E-8F39-05AB8AAF83C9}">
      <dgm:prSet custT="1"/>
      <dgm:spPr>
        <a:xfrm>
          <a:off x="4032446" y="4361176"/>
          <a:ext cx="2172574" cy="1869080"/>
        </a:xfrm>
      </dgm:spPr>
      <dgm:t>
        <a:bodyPr/>
        <a:lstStyle/>
        <a:p>
          <a:pPr algn="ctr"/>
          <a:r>
            <a:rPr lang="ru-RU" sz="900" dirty="0" smtClean="0"/>
            <a:t>В верхней части рейтинга оказываются (как и в первом случае) школы с максимально-возможными показателями, далее те, чьи показатели заметно превышают средние для данного кластера школ</a:t>
          </a:r>
          <a:endParaRPr lang="ru-RU" sz="900" dirty="0"/>
        </a:p>
      </dgm:t>
    </dgm:pt>
    <dgm:pt modelId="{1BA53E11-F8E6-43C8-BF40-758DEEAD7FFD}" type="pres">
      <dgm:prSet presAssocID="{7BC60591-A81D-4070-9826-E4ED6FC515D4}" presName="hierChild1" presStyleCnt="0">
        <dgm:presLayoutVars>
          <dgm:orgChart val="1"/>
          <dgm:chPref val="1"/>
          <dgm:dir/>
          <dgm:animOne val="branch"/>
          <dgm:animLvl val="lvl"/>
          <dgm:resizeHandles/>
        </dgm:presLayoutVars>
      </dgm:prSet>
      <dgm:spPr/>
      <dgm:t>
        <a:bodyPr/>
        <a:lstStyle/>
        <a:p>
          <a:endParaRPr lang="ru-RU"/>
        </a:p>
      </dgm:t>
    </dgm:pt>
    <dgm:pt modelId="{A7678FFB-7F80-4C58-A4C8-D57F7DBE5009}" type="pres">
      <dgm:prSet presAssocID="{F2BCD5D9-C272-4731-A602-E10257945AD7}" presName="hierRoot1" presStyleCnt="0">
        <dgm:presLayoutVars>
          <dgm:hierBranch val="init"/>
        </dgm:presLayoutVars>
      </dgm:prSet>
      <dgm:spPr/>
      <dgm:t>
        <a:bodyPr/>
        <a:lstStyle/>
        <a:p>
          <a:endParaRPr lang="ru-RU"/>
        </a:p>
      </dgm:t>
    </dgm:pt>
    <dgm:pt modelId="{FE2FB558-F14B-43FB-8133-26DE8D8600FA}" type="pres">
      <dgm:prSet presAssocID="{F2BCD5D9-C272-4731-A602-E10257945AD7}" presName="rootComposite1" presStyleCnt="0"/>
      <dgm:spPr/>
      <dgm:t>
        <a:bodyPr/>
        <a:lstStyle/>
        <a:p>
          <a:endParaRPr lang="ru-RU"/>
        </a:p>
      </dgm:t>
    </dgm:pt>
    <dgm:pt modelId="{BCCF790A-5AFC-4B01-9991-ADF8F4702796}" type="pres">
      <dgm:prSet presAssocID="{F2BCD5D9-C272-4731-A602-E10257945AD7}" presName="rootText1" presStyleLbl="node0" presStyleIdx="0" presStyleCnt="1" custLinFactNeighborX="22673" custLinFactNeighborY="-34368">
        <dgm:presLayoutVars>
          <dgm:chMax/>
          <dgm:chPref val="3"/>
        </dgm:presLayoutVars>
      </dgm:prSet>
      <dgm:spPr>
        <a:prstGeom prst="rect">
          <a:avLst/>
        </a:prstGeom>
      </dgm:spPr>
      <dgm:t>
        <a:bodyPr/>
        <a:lstStyle/>
        <a:p>
          <a:endParaRPr lang="ru-RU"/>
        </a:p>
      </dgm:t>
    </dgm:pt>
    <dgm:pt modelId="{D557E236-41A9-4FC9-B53B-CE30517A7AC5}" type="pres">
      <dgm:prSet presAssocID="{F2BCD5D9-C272-4731-A602-E10257945AD7}" presName="titleText1" presStyleLbl="fgAcc0" presStyleIdx="0" presStyleCnt="1" custScaleX="75023" custLinFactNeighborX="7081" custLinFactNeighborY="-54540">
        <dgm:presLayoutVars>
          <dgm:chMax val="0"/>
          <dgm:chPref val="0"/>
        </dgm:presLayoutVars>
      </dgm:prSet>
      <dgm:spPr>
        <a:prstGeom prst="rect">
          <a:avLst/>
        </a:prstGeom>
      </dgm:spPr>
      <dgm:t>
        <a:bodyPr/>
        <a:lstStyle/>
        <a:p>
          <a:endParaRPr lang="ru-RU"/>
        </a:p>
      </dgm:t>
    </dgm:pt>
    <dgm:pt modelId="{344B691D-2167-49F8-AEE3-8216265887C8}" type="pres">
      <dgm:prSet presAssocID="{F2BCD5D9-C272-4731-A602-E10257945AD7}" presName="rootConnector1" presStyleLbl="node1" presStyleIdx="0" presStyleCnt="2"/>
      <dgm:spPr/>
      <dgm:t>
        <a:bodyPr/>
        <a:lstStyle/>
        <a:p>
          <a:endParaRPr lang="ru-RU"/>
        </a:p>
      </dgm:t>
    </dgm:pt>
    <dgm:pt modelId="{2904A5F5-6362-4341-9455-71589F4A5D99}" type="pres">
      <dgm:prSet presAssocID="{F2BCD5D9-C272-4731-A602-E10257945AD7}" presName="hierChild2" presStyleCnt="0"/>
      <dgm:spPr/>
      <dgm:t>
        <a:bodyPr/>
        <a:lstStyle/>
        <a:p>
          <a:endParaRPr lang="ru-RU"/>
        </a:p>
      </dgm:t>
    </dgm:pt>
    <dgm:pt modelId="{B3859182-714E-48DA-B4BE-0CD4A9ED9124}" type="pres">
      <dgm:prSet presAssocID="{075F26CF-71B0-4592-B983-C3D8965A86C5}" presName="Name37" presStyleLbl="parChTrans1D2" presStyleIdx="0" presStyleCnt="2"/>
      <dgm:spPr>
        <a:custGeom>
          <a:avLst/>
          <a:gdLst/>
          <a:ahLst/>
          <a:cxnLst/>
          <a:rect l="0" t="0" r="0" b="0"/>
          <a:pathLst>
            <a:path>
              <a:moveTo>
                <a:pt x="1729901" y="0"/>
              </a:moveTo>
              <a:lnTo>
                <a:pt x="1729901" y="314737"/>
              </a:lnTo>
              <a:lnTo>
                <a:pt x="0" y="314737"/>
              </a:lnTo>
              <a:lnTo>
                <a:pt x="0" y="541027"/>
              </a:lnTo>
            </a:path>
          </a:pathLst>
        </a:custGeom>
      </dgm:spPr>
      <dgm:t>
        <a:bodyPr/>
        <a:lstStyle/>
        <a:p>
          <a:endParaRPr lang="ru-RU"/>
        </a:p>
      </dgm:t>
    </dgm:pt>
    <dgm:pt modelId="{BEA866B2-C6D3-4E08-AFF4-1691EA977E97}" type="pres">
      <dgm:prSet presAssocID="{93CC1CF2-F02C-4D5D-AD85-26B9CCDE1A1C}" presName="hierRoot2" presStyleCnt="0">
        <dgm:presLayoutVars>
          <dgm:hierBranch val="init"/>
        </dgm:presLayoutVars>
      </dgm:prSet>
      <dgm:spPr/>
      <dgm:t>
        <a:bodyPr/>
        <a:lstStyle/>
        <a:p>
          <a:endParaRPr lang="ru-RU"/>
        </a:p>
      </dgm:t>
    </dgm:pt>
    <dgm:pt modelId="{B6D5E8F4-5C4F-4674-B3FE-64A5582CA0AB}" type="pres">
      <dgm:prSet presAssocID="{93CC1CF2-F02C-4D5D-AD85-26B9CCDE1A1C}" presName="rootComposite" presStyleCnt="0"/>
      <dgm:spPr/>
      <dgm:t>
        <a:bodyPr/>
        <a:lstStyle/>
        <a:p>
          <a:endParaRPr lang="ru-RU"/>
        </a:p>
      </dgm:t>
    </dgm:pt>
    <dgm:pt modelId="{E3A35346-7B6B-43E5-9AEF-3B617A5F7EAA}" type="pres">
      <dgm:prSet presAssocID="{93CC1CF2-F02C-4D5D-AD85-26B9CCDE1A1C}" presName="rootText" presStyleLbl="node1" presStyleIdx="0" presStyleCnt="2" custScaleY="169708" custLinFactNeighborX="3090" custLinFactNeighborY="-42413">
        <dgm:presLayoutVars>
          <dgm:chMax/>
          <dgm:chPref val="3"/>
        </dgm:presLayoutVars>
      </dgm:prSet>
      <dgm:spPr>
        <a:prstGeom prst="rect">
          <a:avLst/>
        </a:prstGeom>
      </dgm:spPr>
      <dgm:t>
        <a:bodyPr/>
        <a:lstStyle/>
        <a:p>
          <a:endParaRPr lang="ru-RU"/>
        </a:p>
      </dgm:t>
    </dgm:pt>
    <dgm:pt modelId="{C85BE420-85B7-41B9-A377-D9D309D86BEC}" type="pres">
      <dgm:prSet presAssocID="{93CC1CF2-F02C-4D5D-AD85-26B9CCDE1A1C}" presName="titleText2" presStyleLbl="fgAcc1" presStyleIdx="0" presStyleCnt="2" custScaleX="94596" custScaleY="256759" custLinFactNeighborX="-15609" custLinFactNeighborY="61124">
        <dgm:presLayoutVars>
          <dgm:chMax val="0"/>
          <dgm:chPref val="0"/>
        </dgm:presLayoutVars>
      </dgm:prSet>
      <dgm:spPr>
        <a:prstGeom prst="rect">
          <a:avLst/>
        </a:prstGeom>
      </dgm:spPr>
      <dgm:t>
        <a:bodyPr/>
        <a:lstStyle/>
        <a:p>
          <a:endParaRPr lang="ru-RU"/>
        </a:p>
      </dgm:t>
    </dgm:pt>
    <dgm:pt modelId="{633CC26F-6F85-4047-9381-338E755AA7F3}" type="pres">
      <dgm:prSet presAssocID="{93CC1CF2-F02C-4D5D-AD85-26B9CCDE1A1C}" presName="rootConnector" presStyleLbl="node2" presStyleIdx="0" presStyleCnt="0"/>
      <dgm:spPr/>
      <dgm:t>
        <a:bodyPr/>
        <a:lstStyle/>
        <a:p>
          <a:endParaRPr lang="ru-RU"/>
        </a:p>
      </dgm:t>
    </dgm:pt>
    <dgm:pt modelId="{618F4FDE-1560-4298-A9BD-94D10676EEEC}" type="pres">
      <dgm:prSet presAssocID="{93CC1CF2-F02C-4D5D-AD85-26B9CCDE1A1C}" presName="hierChild4" presStyleCnt="0"/>
      <dgm:spPr/>
      <dgm:t>
        <a:bodyPr/>
        <a:lstStyle/>
        <a:p>
          <a:endParaRPr lang="ru-RU"/>
        </a:p>
      </dgm:t>
    </dgm:pt>
    <dgm:pt modelId="{7429FDE0-1DB4-4937-808E-3A3E4A8AF3DF}" type="pres">
      <dgm:prSet presAssocID="{93CC1CF2-F02C-4D5D-AD85-26B9CCDE1A1C}" presName="hierChild5" presStyleCnt="0"/>
      <dgm:spPr/>
      <dgm:t>
        <a:bodyPr/>
        <a:lstStyle/>
        <a:p>
          <a:endParaRPr lang="ru-RU"/>
        </a:p>
      </dgm:t>
    </dgm:pt>
    <dgm:pt modelId="{B3A72785-199F-4DFC-A6A5-B0690900E797}" type="pres">
      <dgm:prSet presAssocID="{E0590B2E-5848-4E78-AAE1-C6D0D419EB38}" presName="Name37" presStyleLbl="parChTrans1D2" presStyleIdx="1" presStyleCnt="2"/>
      <dgm:spPr>
        <a:custGeom>
          <a:avLst/>
          <a:gdLst/>
          <a:ahLst/>
          <a:cxnLst/>
          <a:rect l="0" t="0" r="0" b="0"/>
          <a:pathLst>
            <a:path>
              <a:moveTo>
                <a:pt x="0" y="0"/>
              </a:moveTo>
              <a:lnTo>
                <a:pt x="0" y="314737"/>
              </a:lnTo>
              <a:lnTo>
                <a:pt x="1735820" y="314737"/>
              </a:lnTo>
              <a:lnTo>
                <a:pt x="1735820" y="541027"/>
              </a:lnTo>
            </a:path>
          </a:pathLst>
        </a:custGeom>
      </dgm:spPr>
      <dgm:t>
        <a:bodyPr/>
        <a:lstStyle/>
        <a:p>
          <a:endParaRPr lang="ru-RU"/>
        </a:p>
      </dgm:t>
    </dgm:pt>
    <dgm:pt modelId="{B4E85B06-39B8-4DB8-9CF0-F15B9FF7074F}" type="pres">
      <dgm:prSet presAssocID="{54333F90-2F59-4A40-B495-AA716E9301E6}" presName="hierRoot2" presStyleCnt="0">
        <dgm:presLayoutVars>
          <dgm:hierBranch val="init"/>
        </dgm:presLayoutVars>
      </dgm:prSet>
      <dgm:spPr/>
      <dgm:t>
        <a:bodyPr/>
        <a:lstStyle/>
        <a:p>
          <a:endParaRPr lang="ru-RU"/>
        </a:p>
      </dgm:t>
    </dgm:pt>
    <dgm:pt modelId="{4754463F-E059-4CF0-97FC-2AEE86638091}" type="pres">
      <dgm:prSet presAssocID="{54333F90-2F59-4A40-B495-AA716E9301E6}" presName="rootComposite" presStyleCnt="0"/>
      <dgm:spPr/>
      <dgm:t>
        <a:bodyPr/>
        <a:lstStyle/>
        <a:p>
          <a:endParaRPr lang="ru-RU"/>
        </a:p>
      </dgm:t>
    </dgm:pt>
    <dgm:pt modelId="{2F5E6000-4F62-4C83-90CF-B09F621F80FB}" type="pres">
      <dgm:prSet presAssocID="{54333F90-2F59-4A40-B495-AA716E9301E6}" presName="rootText" presStyleLbl="node1" presStyleIdx="1" presStyleCnt="2" custScaleY="160237" custLinFactNeighborX="11953" custLinFactNeighborY="-34661">
        <dgm:presLayoutVars>
          <dgm:chMax/>
          <dgm:chPref val="3"/>
        </dgm:presLayoutVars>
      </dgm:prSet>
      <dgm:spPr>
        <a:prstGeom prst="rect">
          <a:avLst/>
        </a:prstGeom>
      </dgm:spPr>
      <dgm:t>
        <a:bodyPr/>
        <a:lstStyle/>
        <a:p>
          <a:endParaRPr lang="ru-RU"/>
        </a:p>
      </dgm:t>
    </dgm:pt>
    <dgm:pt modelId="{BCFC84B8-5A29-4A52-ABDE-4B1C09E1F879}" type="pres">
      <dgm:prSet presAssocID="{54333F90-2F59-4A40-B495-AA716E9301E6}" presName="titleText2" presStyleLbl="fgAcc1" presStyleIdx="1" presStyleCnt="2" custScaleY="383608" custLinFactY="38057" custLinFactNeighborX="-3981" custLinFactNeighborY="100000">
        <dgm:presLayoutVars>
          <dgm:chMax val="0"/>
          <dgm:chPref val="0"/>
        </dgm:presLayoutVars>
      </dgm:prSet>
      <dgm:spPr>
        <a:prstGeom prst="rect">
          <a:avLst/>
        </a:prstGeom>
      </dgm:spPr>
      <dgm:t>
        <a:bodyPr/>
        <a:lstStyle/>
        <a:p>
          <a:endParaRPr lang="ru-RU"/>
        </a:p>
      </dgm:t>
    </dgm:pt>
    <dgm:pt modelId="{0BCCDF2E-B45C-45E0-818A-0244D223D28D}" type="pres">
      <dgm:prSet presAssocID="{54333F90-2F59-4A40-B495-AA716E9301E6}" presName="rootConnector" presStyleLbl="node2" presStyleIdx="0" presStyleCnt="0"/>
      <dgm:spPr/>
      <dgm:t>
        <a:bodyPr/>
        <a:lstStyle/>
        <a:p>
          <a:endParaRPr lang="ru-RU"/>
        </a:p>
      </dgm:t>
    </dgm:pt>
    <dgm:pt modelId="{112F7BA0-3D64-43DE-A118-DA835B58FA7C}" type="pres">
      <dgm:prSet presAssocID="{54333F90-2F59-4A40-B495-AA716E9301E6}" presName="hierChild4" presStyleCnt="0"/>
      <dgm:spPr/>
      <dgm:t>
        <a:bodyPr/>
        <a:lstStyle/>
        <a:p>
          <a:endParaRPr lang="ru-RU"/>
        </a:p>
      </dgm:t>
    </dgm:pt>
    <dgm:pt modelId="{36350F55-8599-4D38-A626-EC59F64FF59B}" type="pres">
      <dgm:prSet presAssocID="{54333F90-2F59-4A40-B495-AA716E9301E6}" presName="hierChild5" presStyleCnt="0"/>
      <dgm:spPr/>
      <dgm:t>
        <a:bodyPr/>
        <a:lstStyle/>
        <a:p>
          <a:endParaRPr lang="ru-RU"/>
        </a:p>
      </dgm:t>
    </dgm:pt>
    <dgm:pt modelId="{DBC68CEF-AD2D-445D-AE26-133A175EB123}" type="pres">
      <dgm:prSet presAssocID="{F2BCD5D9-C272-4731-A602-E10257945AD7}" presName="hierChild3" presStyleCnt="0"/>
      <dgm:spPr/>
      <dgm:t>
        <a:bodyPr/>
        <a:lstStyle/>
        <a:p>
          <a:endParaRPr lang="ru-RU"/>
        </a:p>
      </dgm:t>
    </dgm:pt>
  </dgm:ptLst>
  <dgm:cxnLst>
    <dgm:cxn modelId="{B72DEDA9-94D8-4B5B-9A9C-CD950DE6427B}" type="presOf" srcId="{54333F90-2F59-4A40-B495-AA716E9301E6}" destId="{2F5E6000-4F62-4C83-90CF-B09F621F80FB}" srcOrd="0" destOrd="0" presId="urn:microsoft.com/office/officeart/2008/layout/NameandTitleOrganizationalChart"/>
    <dgm:cxn modelId="{FBADBB67-9916-41BC-B35F-FBF9643351A3}" type="presOf" srcId="{54333F90-2F59-4A40-B495-AA716E9301E6}" destId="{0BCCDF2E-B45C-45E0-818A-0244D223D28D}" srcOrd="1" destOrd="0" presId="urn:microsoft.com/office/officeart/2008/layout/NameandTitleOrganizationalChart"/>
    <dgm:cxn modelId="{CBBE818A-FD4E-4C87-93D3-3FABE31F02FF}" type="presOf" srcId="{F2BCD5D9-C272-4731-A602-E10257945AD7}" destId="{344B691D-2167-49F8-AEE3-8216265887C8}" srcOrd="1" destOrd="0" presId="urn:microsoft.com/office/officeart/2008/layout/NameandTitleOrganizationalChart"/>
    <dgm:cxn modelId="{82509E0B-A7ED-4988-A81D-A2399FEEF2CA}" type="presOf" srcId="{103125C9-B5C6-4351-901A-8EE7A8A8F445}" destId="{BCFC84B8-5A29-4A52-ABDE-4B1C09E1F879}" srcOrd="0" destOrd="0" presId="urn:microsoft.com/office/officeart/2008/layout/NameandTitleOrganizationalChart"/>
    <dgm:cxn modelId="{C1046DCD-93E4-4C54-A406-7F2DC3DEA71B}" type="presOf" srcId="{4E8AE320-667F-4D66-B653-AD787DEB2A77}" destId="{C85BE420-85B7-41B9-A377-D9D309D86BEC}" srcOrd="0" destOrd="0" presId="urn:microsoft.com/office/officeart/2008/layout/NameandTitleOrganizationalChart"/>
    <dgm:cxn modelId="{67DE25C0-6757-4E8C-851A-0016BF0997B4}" type="presOf" srcId="{52879F28-2026-46A8-AE8C-614AFF862FF7}" destId="{D557E236-41A9-4FC9-B53B-CE30517A7AC5}" srcOrd="0" destOrd="0" presId="urn:microsoft.com/office/officeart/2008/layout/NameandTitleOrganizationalChart"/>
    <dgm:cxn modelId="{D56B2B53-5D5B-4BF8-B807-82C87E168A32}" type="presOf" srcId="{93CC1CF2-F02C-4D5D-AD85-26B9CCDE1A1C}" destId="{E3A35346-7B6B-43E5-9AEF-3B617A5F7EAA}" srcOrd="0" destOrd="0" presId="urn:microsoft.com/office/officeart/2008/layout/NameandTitleOrganizationalChart"/>
    <dgm:cxn modelId="{196D1E5F-7297-464E-8F39-05AB8AAF83C9}" srcId="{F2BCD5D9-C272-4731-A602-E10257945AD7}" destId="{54333F90-2F59-4A40-B495-AA716E9301E6}" srcOrd="1" destOrd="0" parTransId="{E0590B2E-5848-4E78-AAE1-C6D0D419EB38}" sibTransId="{103125C9-B5C6-4351-901A-8EE7A8A8F445}"/>
    <dgm:cxn modelId="{2E79BA0D-D515-48D0-BBA1-F0F4C75A5BD5}" type="presOf" srcId="{93CC1CF2-F02C-4D5D-AD85-26B9CCDE1A1C}" destId="{633CC26F-6F85-4047-9381-338E755AA7F3}" srcOrd="1" destOrd="0" presId="urn:microsoft.com/office/officeart/2008/layout/NameandTitleOrganizationalChart"/>
    <dgm:cxn modelId="{A8E4FB86-577B-4D59-B667-51F2E7961844}" type="presOf" srcId="{E0590B2E-5848-4E78-AAE1-C6D0D419EB38}" destId="{B3A72785-199F-4DFC-A6A5-B0690900E797}" srcOrd="0" destOrd="0" presId="urn:microsoft.com/office/officeart/2008/layout/NameandTitleOrganizationalChart"/>
    <dgm:cxn modelId="{5FEC292F-85C1-436A-BDE1-1A7835B4FBF6}" type="presOf" srcId="{7BC60591-A81D-4070-9826-E4ED6FC515D4}" destId="{1BA53E11-F8E6-43C8-BF40-758DEEAD7FFD}" srcOrd="0" destOrd="0" presId="urn:microsoft.com/office/officeart/2008/layout/NameandTitleOrganizationalChart"/>
    <dgm:cxn modelId="{D55A1EB2-536E-4BD4-96DB-1336B0388148}" type="presOf" srcId="{075F26CF-71B0-4592-B983-C3D8965A86C5}" destId="{B3859182-714E-48DA-B4BE-0CD4A9ED9124}" srcOrd="0" destOrd="0" presId="urn:microsoft.com/office/officeart/2008/layout/NameandTitleOrganizationalChart"/>
    <dgm:cxn modelId="{1367077B-9216-4EC8-98A4-A38B8BCE046C}" type="presOf" srcId="{F2BCD5D9-C272-4731-A602-E10257945AD7}" destId="{BCCF790A-5AFC-4B01-9991-ADF8F4702796}" srcOrd="0" destOrd="0" presId="urn:microsoft.com/office/officeart/2008/layout/NameandTitleOrganizationalChart"/>
    <dgm:cxn modelId="{AE64A492-673A-4B77-9726-2B3D9CF0FFFA}" srcId="{F2BCD5D9-C272-4731-A602-E10257945AD7}" destId="{93CC1CF2-F02C-4D5D-AD85-26B9CCDE1A1C}" srcOrd="0" destOrd="0" parTransId="{075F26CF-71B0-4592-B983-C3D8965A86C5}" sibTransId="{4E8AE320-667F-4D66-B653-AD787DEB2A77}"/>
    <dgm:cxn modelId="{9CA1C6E1-F16F-4941-8155-8B8A79104A2D}" srcId="{7BC60591-A81D-4070-9826-E4ED6FC515D4}" destId="{F2BCD5D9-C272-4731-A602-E10257945AD7}" srcOrd="0" destOrd="0" parTransId="{029E46E7-FC5D-4893-8141-B6768A7CB857}" sibTransId="{52879F28-2026-46A8-AE8C-614AFF862FF7}"/>
    <dgm:cxn modelId="{7627917C-9CE1-49FC-9663-6E7B44351DFA}" type="presParOf" srcId="{1BA53E11-F8E6-43C8-BF40-758DEEAD7FFD}" destId="{A7678FFB-7F80-4C58-A4C8-D57F7DBE5009}" srcOrd="0" destOrd="0" presId="urn:microsoft.com/office/officeart/2008/layout/NameandTitleOrganizationalChart"/>
    <dgm:cxn modelId="{E5696B60-D4E8-4419-94E3-C3990F83CDEF}" type="presParOf" srcId="{A7678FFB-7F80-4C58-A4C8-D57F7DBE5009}" destId="{FE2FB558-F14B-43FB-8133-26DE8D8600FA}" srcOrd="0" destOrd="0" presId="urn:microsoft.com/office/officeart/2008/layout/NameandTitleOrganizationalChart"/>
    <dgm:cxn modelId="{1B0D16E4-3077-4A2D-8556-7E17EF1E9AAB}" type="presParOf" srcId="{FE2FB558-F14B-43FB-8133-26DE8D8600FA}" destId="{BCCF790A-5AFC-4B01-9991-ADF8F4702796}" srcOrd="0" destOrd="0" presId="urn:microsoft.com/office/officeart/2008/layout/NameandTitleOrganizationalChart"/>
    <dgm:cxn modelId="{091C6498-1DFE-4D94-BBFA-0AD5C630AA30}" type="presParOf" srcId="{FE2FB558-F14B-43FB-8133-26DE8D8600FA}" destId="{D557E236-41A9-4FC9-B53B-CE30517A7AC5}" srcOrd="1" destOrd="0" presId="urn:microsoft.com/office/officeart/2008/layout/NameandTitleOrganizationalChart"/>
    <dgm:cxn modelId="{16F3F082-A2B1-4B5E-BB26-EAED095F2BA2}" type="presParOf" srcId="{FE2FB558-F14B-43FB-8133-26DE8D8600FA}" destId="{344B691D-2167-49F8-AEE3-8216265887C8}" srcOrd="2" destOrd="0" presId="urn:microsoft.com/office/officeart/2008/layout/NameandTitleOrganizationalChart"/>
    <dgm:cxn modelId="{2F210B92-70CE-4C5D-AA40-AA4AC490AE81}" type="presParOf" srcId="{A7678FFB-7F80-4C58-A4C8-D57F7DBE5009}" destId="{2904A5F5-6362-4341-9455-71589F4A5D99}" srcOrd="1" destOrd="0" presId="urn:microsoft.com/office/officeart/2008/layout/NameandTitleOrganizationalChart"/>
    <dgm:cxn modelId="{C295D6B0-3859-4B26-95AE-A501391EB944}" type="presParOf" srcId="{2904A5F5-6362-4341-9455-71589F4A5D99}" destId="{B3859182-714E-48DA-B4BE-0CD4A9ED9124}" srcOrd="0" destOrd="0" presId="urn:microsoft.com/office/officeart/2008/layout/NameandTitleOrganizationalChart"/>
    <dgm:cxn modelId="{907C7AEF-DA0A-49A8-A1D8-C965CFAB4174}" type="presParOf" srcId="{2904A5F5-6362-4341-9455-71589F4A5D99}" destId="{BEA866B2-C6D3-4E08-AFF4-1691EA977E97}" srcOrd="1" destOrd="0" presId="urn:microsoft.com/office/officeart/2008/layout/NameandTitleOrganizationalChart"/>
    <dgm:cxn modelId="{70A4F0D0-C230-403D-9171-B235B5BCF1D4}" type="presParOf" srcId="{BEA866B2-C6D3-4E08-AFF4-1691EA977E97}" destId="{B6D5E8F4-5C4F-4674-B3FE-64A5582CA0AB}" srcOrd="0" destOrd="0" presId="urn:microsoft.com/office/officeart/2008/layout/NameandTitleOrganizationalChart"/>
    <dgm:cxn modelId="{05D42B17-A4A2-4676-BE1E-8EA3AD9E947B}" type="presParOf" srcId="{B6D5E8F4-5C4F-4674-B3FE-64A5582CA0AB}" destId="{E3A35346-7B6B-43E5-9AEF-3B617A5F7EAA}" srcOrd="0" destOrd="0" presId="urn:microsoft.com/office/officeart/2008/layout/NameandTitleOrganizationalChart"/>
    <dgm:cxn modelId="{04A10B61-8F27-423F-991A-6F76F379DC56}" type="presParOf" srcId="{B6D5E8F4-5C4F-4674-B3FE-64A5582CA0AB}" destId="{C85BE420-85B7-41B9-A377-D9D309D86BEC}" srcOrd="1" destOrd="0" presId="urn:microsoft.com/office/officeart/2008/layout/NameandTitleOrganizationalChart"/>
    <dgm:cxn modelId="{193076E3-8E16-46D0-B2D3-E986379F1521}" type="presParOf" srcId="{B6D5E8F4-5C4F-4674-B3FE-64A5582CA0AB}" destId="{633CC26F-6F85-4047-9381-338E755AA7F3}" srcOrd="2" destOrd="0" presId="urn:microsoft.com/office/officeart/2008/layout/NameandTitleOrganizationalChart"/>
    <dgm:cxn modelId="{7A4E9BD0-C377-4757-A1FC-91FBB74370C2}" type="presParOf" srcId="{BEA866B2-C6D3-4E08-AFF4-1691EA977E97}" destId="{618F4FDE-1560-4298-A9BD-94D10676EEEC}" srcOrd="1" destOrd="0" presId="urn:microsoft.com/office/officeart/2008/layout/NameandTitleOrganizationalChart"/>
    <dgm:cxn modelId="{6417D72F-B707-4567-9FD9-25DB23D04A50}" type="presParOf" srcId="{BEA866B2-C6D3-4E08-AFF4-1691EA977E97}" destId="{7429FDE0-1DB4-4937-808E-3A3E4A8AF3DF}" srcOrd="2" destOrd="0" presId="urn:microsoft.com/office/officeart/2008/layout/NameandTitleOrganizationalChart"/>
    <dgm:cxn modelId="{79CD738A-3EA0-4891-ACE2-100328622223}" type="presParOf" srcId="{2904A5F5-6362-4341-9455-71589F4A5D99}" destId="{B3A72785-199F-4DFC-A6A5-B0690900E797}" srcOrd="2" destOrd="0" presId="urn:microsoft.com/office/officeart/2008/layout/NameandTitleOrganizationalChart"/>
    <dgm:cxn modelId="{E0F76F4A-8AAF-4484-A8D0-A20AC98B0F05}" type="presParOf" srcId="{2904A5F5-6362-4341-9455-71589F4A5D99}" destId="{B4E85B06-39B8-4DB8-9CF0-F15B9FF7074F}" srcOrd="3" destOrd="0" presId="urn:microsoft.com/office/officeart/2008/layout/NameandTitleOrganizationalChart"/>
    <dgm:cxn modelId="{3672176B-E80F-44CD-A149-B0D45EB726AB}" type="presParOf" srcId="{B4E85B06-39B8-4DB8-9CF0-F15B9FF7074F}" destId="{4754463F-E059-4CF0-97FC-2AEE86638091}" srcOrd="0" destOrd="0" presId="urn:microsoft.com/office/officeart/2008/layout/NameandTitleOrganizationalChart"/>
    <dgm:cxn modelId="{A75A32D9-1DAE-40A8-B311-3D930EF76309}" type="presParOf" srcId="{4754463F-E059-4CF0-97FC-2AEE86638091}" destId="{2F5E6000-4F62-4C83-90CF-B09F621F80FB}" srcOrd="0" destOrd="0" presId="urn:microsoft.com/office/officeart/2008/layout/NameandTitleOrganizationalChart"/>
    <dgm:cxn modelId="{38A0E553-CE4A-4344-AEA0-BC051245ADCD}" type="presParOf" srcId="{4754463F-E059-4CF0-97FC-2AEE86638091}" destId="{BCFC84B8-5A29-4A52-ABDE-4B1C09E1F879}" srcOrd="1" destOrd="0" presId="urn:microsoft.com/office/officeart/2008/layout/NameandTitleOrganizationalChart"/>
    <dgm:cxn modelId="{FAEA394C-42CA-4E74-89D6-EC55CA3545F8}" type="presParOf" srcId="{4754463F-E059-4CF0-97FC-2AEE86638091}" destId="{0BCCDF2E-B45C-45E0-818A-0244D223D28D}" srcOrd="2" destOrd="0" presId="urn:microsoft.com/office/officeart/2008/layout/NameandTitleOrganizationalChart"/>
    <dgm:cxn modelId="{35F98E7A-9AA9-4CD6-95C6-AEF909D3D6A9}" type="presParOf" srcId="{B4E85B06-39B8-4DB8-9CF0-F15B9FF7074F}" destId="{112F7BA0-3D64-43DE-A118-DA835B58FA7C}" srcOrd="1" destOrd="0" presId="urn:microsoft.com/office/officeart/2008/layout/NameandTitleOrganizationalChart"/>
    <dgm:cxn modelId="{C4A7DD37-16FD-4E6C-8C52-D808E4DB61D3}" type="presParOf" srcId="{B4E85B06-39B8-4DB8-9CF0-F15B9FF7074F}" destId="{36350F55-8599-4D38-A626-EC59F64FF59B}" srcOrd="2" destOrd="0" presId="urn:microsoft.com/office/officeart/2008/layout/NameandTitleOrganizationalChart"/>
    <dgm:cxn modelId="{EB79D9DC-45AC-487F-AE84-849416523340}" type="presParOf" srcId="{A7678FFB-7F80-4C58-A4C8-D57F7DBE5009}" destId="{DBC68CEF-AD2D-445D-AE26-133A175EB123}" srcOrd="2" destOrd="0" presId="urn:microsoft.com/office/officeart/2008/layout/NameandTitleOrganizational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A52914-0F82-4F84-BDE3-90AB5425D1BC}"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CA91A938-FF7A-4ED4-B755-9212E9DF0129}">
      <dgm:prSet phldrT="[Текст]" custT="1"/>
      <dgm:spPr/>
      <dgm:t>
        <a:bodyPr/>
        <a:lstStyle/>
        <a:p>
          <a:r>
            <a:rPr lang="ru-RU" sz="1100" dirty="0" smtClean="0"/>
            <a:t>Рейтинг школ по активности участия выпускников в ЕГЭ-2011 </a:t>
          </a:r>
          <a:endParaRPr lang="ru-RU" sz="1100" dirty="0"/>
        </a:p>
      </dgm:t>
    </dgm:pt>
    <dgm:pt modelId="{8424B4D3-5A2E-424A-92EE-634F45C71310}" type="parTrans" cxnId="{8FB8DF4A-B820-46C4-84B1-D0684BAB3A8B}">
      <dgm:prSet/>
      <dgm:spPr/>
      <dgm:t>
        <a:bodyPr/>
        <a:lstStyle/>
        <a:p>
          <a:endParaRPr lang="ru-RU"/>
        </a:p>
      </dgm:t>
    </dgm:pt>
    <dgm:pt modelId="{0FBACF64-6845-4DBD-8270-C06E8081A720}" type="sibTrans" cxnId="{8FB8DF4A-B820-46C4-84B1-D0684BAB3A8B}">
      <dgm:prSet/>
      <dgm:spPr/>
      <dgm:t>
        <a:bodyPr/>
        <a:lstStyle/>
        <a:p>
          <a:endParaRPr lang="ru-RU"/>
        </a:p>
      </dgm:t>
    </dgm:pt>
    <dgm:pt modelId="{C0D2EE8D-5F52-499D-AE2E-85E5FEE2D66A}">
      <dgm:prSet phldrT="[Текст]" custT="1"/>
      <dgm:spPr/>
      <dgm:t>
        <a:bodyPr/>
        <a:lstStyle/>
        <a:p>
          <a:r>
            <a:rPr lang="ru-RU" sz="1100" dirty="0" smtClean="0">
              <a:solidFill>
                <a:srgbClr val="C00000"/>
              </a:solidFill>
              <a:effectLst/>
            </a:rPr>
            <a:t>Доля выпускников, сдававших три и более предмета в форме ЕГЭ, %</a:t>
          </a:r>
          <a:endParaRPr lang="ru-RU" sz="1100" dirty="0">
            <a:solidFill>
              <a:srgbClr val="C00000"/>
            </a:solidFill>
            <a:effectLst/>
          </a:endParaRPr>
        </a:p>
      </dgm:t>
    </dgm:pt>
    <dgm:pt modelId="{4EDC1AB4-D685-4A26-A65D-F83BE29CA62C}" type="parTrans" cxnId="{4CBF10E5-9C93-402B-B03B-20E47D9C5294}">
      <dgm:prSet/>
      <dgm:spPr/>
      <dgm:t>
        <a:bodyPr/>
        <a:lstStyle/>
        <a:p>
          <a:endParaRPr lang="ru-RU"/>
        </a:p>
      </dgm:t>
    </dgm:pt>
    <dgm:pt modelId="{502A31B3-E4B6-423A-B206-900D7EFF8AAB}" type="sibTrans" cxnId="{4CBF10E5-9C93-402B-B03B-20E47D9C5294}">
      <dgm:prSet/>
      <dgm:spPr/>
      <dgm:t>
        <a:bodyPr/>
        <a:lstStyle/>
        <a:p>
          <a:endParaRPr lang="ru-RU"/>
        </a:p>
      </dgm:t>
    </dgm:pt>
    <dgm:pt modelId="{2586AB52-F71F-4651-AFE3-4CD8ABCD8784}">
      <dgm:prSet phldrT="[Текст]"/>
      <dgm:spPr/>
      <dgm:t>
        <a:bodyPr/>
        <a:lstStyle/>
        <a:p>
          <a:r>
            <a:rPr lang="ru-RU" dirty="0" smtClean="0"/>
            <a:t>Рейтинг школ по уровню освоения образовательного стандарта общего образования в ЕГЭ-2011 </a:t>
          </a:r>
          <a:endParaRPr lang="ru-RU" dirty="0"/>
        </a:p>
      </dgm:t>
    </dgm:pt>
    <dgm:pt modelId="{27CF9721-2201-442C-854C-B2500BDD01C5}" type="parTrans" cxnId="{066B6D38-F870-4D60-BBEB-BDC085B719B6}">
      <dgm:prSet/>
      <dgm:spPr/>
      <dgm:t>
        <a:bodyPr/>
        <a:lstStyle/>
        <a:p>
          <a:endParaRPr lang="ru-RU"/>
        </a:p>
      </dgm:t>
    </dgm:pt>
    <dgm:pt modelId="{EA73A0D5-A7F9-48F4-9BA6-045B94819742}" type="sibTrans" cxnId="{066B6D38-F870-4D60-BBEB-BDC085B719B6}">
      <dgm:prSet/>
      <dgm:spPr/>
      <dgm:t>
        <a:bodyPr/>
        <a:lstStyle/>
        <a:p>
          <a:endParaRPr lang="ru-RU"/>
        </a:p>
      </dgm:t>
    </dgm:pt>
    <dgm:pt modelId="{35225A33-1692-42C6-98B9-C61A71224EA8}">
      <dgm:prSet phldrT="[Текст]" custT="1"/>
      <dgm:spPr/>
      <dgm:t>
        <a:bodyPr/>
        <a:lstStyle/>
        <a:p>
          <a:r>
            <a:rPr lang="ru-RU" sz="1100" dirty="0" smtClean="0">
              <a:solidFill>
                <a:srgbClr val="C00000"/>
              </a:solidFill>
              <a:effectLst/>
            </a:rPr>
            <a:t>Доля выпускников, успешно сдавших два обязательных экзамена (выше минимального порога), %</a:t>
          </a:r>
          <a:endParaRPr lang="ru-RU" sz="1100" dirty="0">
            <a:solidFill>
              <a:srgbClr val="C00000"/>
            </a:solidFill>
            <a:effectLst/>
          </a:endParaRPr>
        </a:p>
      </dgm:t>
    </dgm:pt>
    <dgm:pt modelId="{FF03E088-6541-4801-A0F9-6B650C77BA70}" type="parTrans" cxnId="{E8EB988F-C342-470B-96B8-A8AE0D3D4EEB}">
      <dgm:prSet/>
      <dgm:spPr/>
      <dgm:t>
        <a:bodyPr/>
        <a:lstStyle/>
        <a:p>
          <a:endParaRPr lang="ru-RU"/>
        </a:p>
      </dgm:t>
    </dgm:pt>
    <dgm:pt modelId="{6B565B8E-9AFC-4AAB-B613-5933CAC0F2DD}" type="sibTrans" cxnId="{E8EB988F-C342-470B-96B8-A8AE0D3D4EEB}">
      <dgm:prSet/>
      <dgm:spPr/>
      <dgm:t>
        <a:bodyPr/>
        <a:lstStyle/>
        <a:p>
          <a:endParaRPr lang="ru-RU"/>
        </a:p>
      </dgm:t>
    </dgm:pt>
    <dgm:pt modelId="{4A24534C-C12E-4153-B9D4-DCB789BC218B}">
      <dgm:prSet phldrT="[Текст]"/>
      <dgm:spPr/>
      <dgm:t>
        <a:bodyPr/>
        <a:lstStyle/>
        <a:p>
          <a:r>
            <a:rPr lang="ru-RU" dirty="0" smtClean="0"/>
            <a:t>Рейтинг школ по качеству учебных достижений в ЕГЭ-2011 </a:t>
          </a:r>
          <a:endParaRPr lang="ru-RU" dirty="0"/>
        </a:p>
      </dgm:t>
    </dgm:pt>
    <dgm:pt modelId="{6FBE1DC6-6CE2-47C0-993D-BF36C5F0C497}" type="parTrans" cxnId="{06EB6145-2CCA-471F-8BD5-051A88A67871}">
      <dgm:prSet/>
      <dgm:spPr/>
      <dgm:t>
        <a:bodyPr/>
        <a:lstStyle/>
        <a:p>
          <a:endParaRPr lang="ru-RU"/>
        </a:p>
      </dgm:t>
    </dgm:pt>
    <dgm:pt modelId="{8D17518B-5AF8-4471-9208-2637B4975966}" type="sibTrans" cxnId="{06EB6145-2CCA-471F-8BD5-051A88A67871}">
      <dgm:prSet/>
      <dgm:spPr/>
      <dgm:t>
        <a:bodyPr/>
        <a:lstStyle/>
        <a:p>
          <a:endParaRPr lang="ru-RU"/>
        </a:p>
      </dgm:t>
    </dgm:pt>
    <dgm:pt modelId="{CF97A0E4-45A5-4C57-AD53-A04BE38F2C16}">
      <dgm:prSet phldrT="[Текст]" custT="1"/>
      <dgm:spPr/>
      <dgm:t>
        <a:bodyPr/>
        <a:lstStyle/>
        <a:p>
          <a:r>
            <a:rPr lang="ru-RU" sz="1100" dirty="0" smtClean="0">
              <a:solidFill>
                <a:srgbClr val="C00000"/>
              </a:solidFill>
              <a:effectLst/>
            </a:rPr>
            <a:t>Доля экзаменов, результаты которых соответствуют отличному уровню (по РФ - 10%), %</a:t>
          </a:r>
          <a:endParaRPr lang="ru-RU" sz="1100" dirty="0">
            <a:solidFill>
              <a:srgbClr val="C00000"/>
            </a:solidFill>
            <a:effectLst/>
          </a:endParaRPr>
        </a:p>
      </dgm:t>
    </dgm:pt>
    <dgm:pt modelId="{B22F63C3-EF72-4CFA-AAA8-121863309DD0}" type="parTrans" cxnId="{5AEA4EBE-C53A-48F8-B411-291AC124CCAF}">
      <dgm:prSet/>
      <dgm:spPr/>
      <dgm:t>
        <a:bodyPr/>
        <a:lstStyle/>
        <a:p>
          <a:endParaRPr lang="ru-RU"/>
        </a:p>
      </dgm:t>
    </dgm:pt>
    <dgm:pt modelId="{EE98116F-C808-4ACE-BDED-D18B54E2109A}" type="sibTrans" cxnId="{5AEA4EBE-C53A-48F8-B411-291AC124CCAF}">
      <dgm:prSet/>
      <dgm:spPr/>
      <dgm:t>
        <a:bodyPr/>
        <a:lstStyle/>
        <a:p>
          <a:endParaRPr lang="ru-RU"/>
        </a:p>
      </dgm:t>
    </dgm:pt>
    <dgm:pt modelId="{53A6099D-44AA-4C75-88F8-A99F079E92D7}">
      <dgm:prSet/>
      <dgm:spPr/>
      <dgm:t>
        <a:bodyPr/>
        <a:lstStyle/>
        <a:p>
          <a:r>
            <a:rPr lang="ru-RU" dirty="0" smtClean="0"/>
            <a:t>Рейтинг школ по уровню освоения образовательного стандарта для получения профессионального образования в ЕГЭ-2011</a:t>
          </a:r>
          <a:endParaRPr lang="ru-RU" dirty="0"/>
        </a:p>
      </dgm:t>
    </dgm:pt>
    <dgm:pt modelId="{6609375D-98CF-41DE-A8BD-493F838E77FD}" type="parTrans" cxnId="{1FF65C68-5651-47D9-B989-46BC099FE722}">
      <dgm:prSet/>
      <dgm:spPr/>
      <dgm:t>
        <a:bodyPr/>
        <a:lstStyle/>
        <a:p>
          <a:endParaRPr lang="ru-RU"/>
        </a:p>
      </dgm:t>
    </dgm:pt>
    <dgm:pt modelId="{96802857-BFA0-4124-966B-A7ACBF5BCE77}" type="sibTrans" cxnId="{1FF65C68-5651-47D9-B989-46BC099FE722}">
      <dgm:prSet/>
      <dgm:spPr/>
      <dgm:t>
        <a:bodyPr/>
        <a:lstStyle/>
        <a:p>
          <a:endParaRPr lang="ru-RU"/>
        </a:p>
      </dgm:t>
    </dgm:pt>
    <dgm:pt modelId="{DD6AB052-645E-4582-B7C3-7674AD7D5625}">
      <dgm:prSet custT="1"/>
      <dgm:spPr/>
      <dgm:t>
        <a:bodyPr/>
        <a:lstStyle/>
        <a:p>
          <a:r>
            <a:rPr lang="ru-RU" sz="1100" dirty="0" smtClean="0">
              <a:solidFill>
                <a:srgbClr val="C00000"/>
              </a:solidFill>
              <a:effectLst/>
            </a:rPr>
            <a:t>Доля выпускников, успешно сдавших все экзамены в форме ЕГЭ (выше минимального порога), %</a:t>
          </a:r>
          <a:endParaRPr lang="ru-RU" sz="1100" dirty="0">
            <a:solidFill>
              <a:srgbClr val="C00000"/>
            </a:solidFill>
            <a:effectLst/>
          </a:endParaRPr>
        </a:p>
      </dgm:t>
    </dgm:pt>
    <dgm:pt modelId="{8E04784A-282E-4D34-B012-0B39F40FA3C9}" type="parTrans" cxnId="{C9F3E8B5-44C8-4FA1-BD24-49BE3FBD5124}">
      <dgm:prSet/>
      <dgm:spPr/>
      <dgm:t>
        <a:bodyPr/>
        <a:lstStyle/>
        <a:p>
          <a:endParaRPr lang="ru-RU"/>
        </a:p>
      </dgm:t>
    </dgm:pt>
    <dgm:pt modelId="{6C8BA23B-41C7-4F42-B49D-61AE53A6CA07}" type="sibTrans" cxnId="{C9F3E8B5-44C8-4FA1-BD24-49BE3FBD5124}">
      <dgm:prSet/>
      <dgm:spPr/>
      <dgm:t>
        <a:bodyPr/>
        <a:lstStyle/>
        <a:p>
          <a:endParaRPr lang="ru-RU"/>
        </a:p>
      </dgm:t>
    </dgm:pt>
    <dgm:pt modelId="{25ABF980-D69A-40A0-AD4E-31D8BFE5F73B}" type="pres">
      <dgm:prSet presAssocID="{FCA52914-0F82-4F84-BDE3-90AB5425D1BC}" presName="Name0" presStyleCnt="0">
        <dgm:presLayoutVars>
          <dgm:chMax val="7"/>
          <dgm:dir/>
          <dgm:animLvl val="lvl"/>
          <dgm:resizeHandles val="exact"/>
        </dgm:presLayoutVars>
      </dgm:prSet>
      <dgm:spPr/>
      <dgm:t>
        <a:bodyPr/>
        <a:lstStyle/>
        <a:p>
          <a:endParaRPr lang="ru-RU"/>
        </a:p>
      </dgm:t>
    </dgm:pt>
    <dgm:pt modelId="{5B9A6B27-3458-46C8-B243-196AD9756B62}" type="pres">
      <dgm:prSet presAssocID="{CA91A938-FF7A-4ED4-B755-9212E9DF0129}" presName="circle1" presStyleLbl="node1" presStyleIdx="0" presStyleCnt="4"/>
      <dgm:spPr/>
    </dgm:pt>
    <dgm:pt modelId="{3D00B3EB-8F79-4813-80FE-B6C4BB216A1D}" type="pres">
      <dgm:prSet presAssocID="{CA91A938-FF7A-4ED4-B755-9212E9DF0129}" presName="space" presStyleCnt="0"/>
      <dgm:spPr/>
    </dgm:pt>
    <dgm:pt modelId="{FC351509-037C-4087-9729-140A09EFA9A4}" type="pres">
      <dgm:prSet presAssocID="{CA91A938-FF7A-4ED4-B755-9212E9DF0129}" presName="rect1" presStyleLbl="alignAcc1" presStyleIdx="0" presStyleCnt="4"/>
      <dgm:spPr/>
      <dgm:t>
        <a:bodyPr/>
        <a:lstStyle/>
        <a:p>
          <a:endParaRPr lang="ru-RU"/>
        </a:p>
      </dgm:t>
    </dgm:pt>
    <dgm:pt modelId="{3DE97C0F-6FB5-425F-AE17-5CB65C2D71D6}" type="pres">
      <dgm:prSet presAssocID="{2586AB52-F71F-4651-AFE3-4CD8ABCD8784}" presName="vertSpace2" presStyleLbl="node1" presStyleIdx="0" presStyleCnt="4"/>
      <dgm:spPr/>
    </dgm:pt>
    <dgm:pt modelId="{4F8E5B29-77E9-47ED-AE7F-297114EFF8E9}" type="pres">
      <dgm:prSet presAssocID="{2586AB52-F71F-4651-AFE3-4CD8ABCD8784}" presName="circle2" presStyleLbl="node1" presStyleIdx="1" presStyleCnt="4"/>
      <dgm:spPr/>
    </dgm:pt>
    <dgm:pt modelId="{CDD5B578-02D7-49D1-BA4A-44D55A2CD04E}" type="pres">
      <dgm:prSet presAssocID="{2586AB52-F71F-4651-AFE3-4CD8ABCD8784}" presName="rect2" presStyleLbl="alignAcc1" presStyleIdx="1" presStyleCnt="4" custLinFactNeighborX="-116" custLinFactNeighborY="481"/>
      <dgm:spPr/>
      <dgm:t>
        <a:bodyPr/>
        <a:lstStyle/>
        <a:p>
          <a:endParaRPr lang="ru-RU"/>
        </a:p>
      </dgm:t>
    </dgm:pt>
    <dgm:pt modelId="{E2C04658-9A46-4EF8-8086-95D1E3FD71CB}" type="pres">
      <dgm:prSet presAssocID="{53A6099D-44AA-4C75-88F8-A99F079E92D7}" presName="vertSpace3" presStyleLbl="node1" presStyleIdx="1" presStyleCnt="4"/>
      <dgm:spPr/>
    </dgm:pt>
    <dgm:pt modelId="{37755037-5A67-49CA-A0D9-A276CA8442CF}" type="pres">
      <dgm:prSet presAssocID="{53A6099D-44AA-4C75-88F8-A99F079E92D7}" presName="circle3" presStyleLbl="node1" presStyleIdx="2" presStyleCnt="4"/>
      <dgm:spPr/>
    </dgm:pt>
    <dgm:pt modelId="{E61A3EAE-EAC0-43C6-99FC-CF5483883C16}" type="pres">
      <dgm:prSet presAssocID="{53A6099D-44AA-4C75-88F8-A99F079E92D7}" presName="rect3" presStyleLbl="alignAcc1" presStyleIdx="2" presStyleCnt="4"/>
      <dgm:spPr/>
      <dgm:t>
        <a:bodyPr/>
        <a:lstStyle/>
        <a:p>
          <a:endParaRPr lang="ru-RU"/>
        </a:p>
      </dgm:t>
    </dgm:pt>
    <dgm:pt modelId="{D3502FB5-E9B0-4778-86A3-483327C65513}" type="pres">
      <dgm:prSet presAssocID="{4A24534C-C12E-4153-B9D4-DCB789BC218B}" presName="vertSpace4" presStyleLbl="node1" presStyleIdx="2" presStyleCnt="4"/>
      <dgm:spPr/>
    </dgm:pt>
    <dgm:pt modelId="{2E26CD6F-7653-4ABE-BFA3-B113980E732B}" type="pres">
      <dgm:prSet presAssocID="{4A24534C-C12E-4153-B9D4-DCB789BC218B}" presName="circle4" presStyleLbl="node1" presStyleIdx="3" presStyleCnt="4"/>
      <dgm:spPr/>
    </dgm:pt>
    <dgm:pt modelId="{539262A1-D09D-449C-9C0E-4EF877BB4F26}" type="pres">
      <dgm:prSet presAssocID="{4A24534C-C12E-4153-B9D4-DCB789BC218B}" presName="rect4" presStyleLbl="alignAcc1" presStyleIdx="3" presStyleCnt="4" custScaleX="100000" custLinFactNeighborX="221" custLinFactNeighborY="9410"/>
      <dgm:spPr/>
      <dgm:t>
        <a:bodyPr/>
        <a:lstStyle/>
        <a:p>
          <a:endParaRPr lang="ru-RU"/>
        </a:p>
      </dgm:t>
    </dgm:pt>
    <dgm:pt modelId="{9E51BCFE-EE03-4B4C-890D-2F2AFD50BDA5}" type="pres">
      <dgm:prSet presAssocID="{CA91A938-FF7A-4ED4-B755-9212E9DF0129}" presName="rect1ParTx" presStyleLbl="alignAcc1" presStyleIdx="3" presStyleCnt="4">
        <dgm:presLayoutVars>
          <dgm:chMax val="1"/>
          <dgm:bulletEnabled val="1"/>
        </dgm:presLayoutVars>
      </dgm:prSet>
      <dgm:spPr/>
      <dgm:t>
        <a:bodyPr/>
        <a:lstStyle/>
        <a:p>
          <a:endParaRPr lang="ru-RU"/>
        </a:p>
      </dgm:t>
    </dgm:pt>
    <dgm:pt modelId="{B6B9D9E8-02A8-4052-80E3-BDE0172C9C94}" type="pres">
      <dgm:prSet presAssocID="{CA91A938-FF7A-4ED4-B755-9212E9DF0129}" presName="rect1ChTx" presStyleLbl="alignAcc1" presStyleIdx="3" presStyleCnt="4" custScaleX="106056">
        <dgm:presLayoutVars>
          <dgm:bulletEnabled val="1"/>
        </dgm:presLayoutVars>
      </dgm:prSet>
      <dgm:spPr/>
      <dgm:t>
        <a:bodyPr/>
        <a:lstStyle/>
        <a:p>
          <a:endParaRPr lang="ru-RU"/>
        </a:p>
      </dgm:t>
    </dgm:pt>
    <dgm:pt modelId="{03ADEACA-74D8-4DE4-8503-9BE4DBF35409}" type="pres">
      <dgm:prSet presAssocID="{2586AB52-F71F-4651-AFE3-4CD8ABCD8784}" presName="rect2ParTx" presStyleLbl="alignAcc1" presStyleIdx="3" presStyleCnt="4">
        <dgm:presLayoutVars>
          <dgm:chMax val="1"/>
          <dgm:bulletEnabled val="1"/>
        </dgm:presLayoutVars>
      </dgm:prSet>
      <dgm:spPr/>
      <dgm:t>
        <a:bodyPr/>
        <a:lstStyle/>
        <a:p>
          <a:endParaRPr lang="ru-RU"/>
        </a:p>
      </dgm:t>
    </dgm:pt>
    <dgm:pt modelId="{A6457243-8D36-4CAC-B146-EC1EB056FF12}" type="pres">
      <dgm:prSet presAssocID="{2586AB52-F71F-4651-AFE3-4CD8ABCD8784}" presName="rect2ChTx" presStyleLbl="alignAcc1" presStyleIdx="3" presStyleCnt="4" custScaleX="106056">
        <dgm:presLayoutVars>
          <dgm:bulletEnabled val="1"/>
        </dgm:presLayoutVars>
      </dgm:prSet>
      <dgm:spPr/>
      <dgm:t>
        <a:bodyPr/>
        <a:lstStyle/>
        <a:p>
          <a:endParaRPr lang="ru-RU"/>
        </a:p>
      </dgm:t>
    </dgm:pt>
    <dgm:pt modelId="{8679F713-5A01-42C4-97AF-757C9E4645A3}" type="pres">
      <dgm:prSet presAssocID="{53A6099D-44AA-4C75-88F8-A99F079E92D7}" presName="rect3ParTx" presStyleLbl="alignAcc1" presStyleIdx="3" presStyleCnt="4">
        <dgm:presLayoutVars>
          <dgm:chMax val="1"/>
          <dgm:bulletEnabled val="1"/>
        </dgm:presLayoutVars>
      </dgm:prSet>
      <dgm:spPr/>
      <dgm:t>
        <a:bodyPr/>
        <a:lstStyle/>
        <a:p>
          <a:endParaRPr lang="ru-RU"/>
        </a:p>
      </dgm:t>
    </dgm:pt>
    <dgm:pt modelId="{955C8558-64CA-4D84-A1CD-5016F62C2E7B}" type="pres">
      <dgm:prSet presAssocID="{53A6099D-44AA-4C75-88F8-A99F079E92D7}" presName="rect3ChTx" presStyleLbl="alignAcc1" presStyleIdx="3" presStyleCnt="4" custScaleX="104046">
        <dgm:presLayoutVars>
          <dgm:bulletEnabled val="1"/>
        </dgm:presLayoutVars>
      </dgm:prSet>
      <dgm:spPr/>
      <dgm:t>
        <a:bodyPr/>
        <a:lstStyle/>
        <a:p>
          <a:endParaRPr lang="ru-RU"/>
        </a:p>
      </dgm:t>
    </dgm:pt>
    <dgm:pt modelId="{BC105F56-C4CB-4FAF-BA65-9024521AC1D2}" type="pres">
      <dgm:prSet presAssocID="{4A24534C-C12E-4153-B9D4-DCB789BC218B}" presName="rect4ParTx" presStyleLbl="alignAcc1" presStyleIdx="3" presStyleCnt="4">
        <dgm:presLayoutVars>
          <dgm:chMax val="1"/>
          <dgm:bulletEnabled val="1"/>
        </dgm:presLayoutVars>
      </dgm:prSet>
      <dgm:spPr/>
      <dgm:t>
        <a:bodyPr/>
        <a:lstStyle/>
        <a:p>
          <a:endParaRPr lang="ru-RU"/>
        </a:p>
      </dgm:t>
    </dgm:pt>
    <dgm:pt modelId="{293DD3F1-AB3F-467F-BB7C-0D6315017947}" type="pres">
      <dgm:prSet presAssocID="{4A24534C-C12E-4153-B9D4-DCB789BC218B}" presName="rect4ChTx" presStyleLbl="alignAcc1" presStyleIdx="3" presStyleCnt="4" custScaleX="104046" custLinFactNeighborY="10147">
        <dgm:presLayoutVars>
          <dgm:bulletEnabled val="1"/>
        </dgm:presLayoutVars>
      </dgm:prSet>
      <dgm:spPr/>
      <dgm:t>
        <a:bodyPr/>
        <a:lstStyle/>
        <a:p>
          <a:endParaRPr lang="ru-RU"/>
        </a:p>
      </dgm:t>
    </dgm:pt>
  </dgm:ptLst>
  <dgm:cxnLst>
    <dgm:cxn modelId="{A32E30C9-F020-4087-B4BB-6F5BCB429015}" type="presOf" srcId="{35225A33-1692-42C6-98B9-C61A71224EA8}" destId="{A6457243-8D36-4CAC-B146-EC1EB056FF12}" srcOrd="0" destOrd="0" presId="urn:microsoft.com/office/officeart/2005/8/layout/target3"/>
    <dgm:cxn modelId="{4CBF10E5-9C93-402B-B03B-20E47D9C5294}" srcId="{CA91A938-FF7A-4ED4-B755-9212E9DF0129}" destId="{C0D2EE8D-5F52-499D-AE2E-85E5FEE2D66A}" srcOrd="0" destOrd="0" parTransId="{4EDC1AB4-D685-4A26-A65D-F83BE29CA62C}" sibTransId="{502A31B3-E4B6-423A-B206-900D7EFF8AAB}"/>
    <dgm:cxn modelId="{FAD16D00-6356-4BE7-B0BD-5234E14931BC}" type="presOf" srcId="{4A24534C-C12E-4153-B9D4-DCB789BC218B}" destId="{BC105F56-C4CB-4FAF-BA65-9024521AC1D2}" srcOrd="1" destOrd="0" presId="urn:microsoft.com/office/officeart/2005/8/layout/target3"/>
    <dgm:cxn modelId="{066B6D38-F870-4D60-BBEB-BDC085B719B6}" srcId="{FCA52914-0F82-4F84-BDE3-90AB5425D1BC}" destId="{2586AB52-F71F-4651-AFE3-4CD8ABCD8784}" srcOrd="1" destOrd="0" parTransId="{27CF9721-2201-442C-854C-B2500BDD01C5}" sibTransId="{EA73A0D5-A7F9-48F4-9BA6-045B94819742}"/>
    <dgm:cxn modelId="{5AEA4EBE-C53A-48F8-B411-291AC124CCAF}" srcId="{4A24534C-C12E-4153-B9D4-DCB789BC218B}" destId="{CF97A0E4-45A5-4C57-AD53-A04BE38F2C16}" srcOrd="0" destOrd="0" parTransId="{B22F63C3-EF72-4CFA-AAA8-121863309DD0}" sibTransId="{EE98116F-C808-4ACE-BDED-D18B54E2109A}"/>
    <dgm:cxn modelId="{2E6C6C43-9DBA-4AEC-9AA6-3A093DD3E773}" type="presOf" srcId="{FCA52914-0F82-4F84-BDE3-90AB5425D1BC}" destId="{25ABF980-D69A-40A0-AD4E-31D8BFE5F73B}" srcOrd="0" destOrd="0" presId="urn:microsoft.com/office/officeart/2005/8/layout/target3"/>
    <dgm:cxn modelId="{1516C979-947A-46C6-AA7B-AD97BE2DD59A}" type="presOf" srcId="{53A6099D-44AA-4C75-88F8-A99F079E92D7}" destId="{E61A3EAE-EAC0-43C6-99FC-CF5483883C16}" srcOrd="0" destOrd="0" presId="urn:microsoft.com/office/officeart/2005/8/layout/target3"/>
    <dgm:cxn modelId="{E8EB988F-C342-470B-96B8-A8AE0D3D4EEB}" srcId="{2586AB52-F71F-4651-AFE3-4CD8ABCD8784}" destId="{35225A33-1692-42C6-98B9-C61A71224EA8}" srcOrd="0" destOrd="0" parTransId="{FF03E088-6541-4801-A0F9-6B650C77BA70}" sibTransId="{6B565B8E-9AFC-4AAB-B613-5933CAC0F2DD}"/>
    <dgm:cxn modelId="{C9F3E8B5-44C8-4FA1-BD24-49BE3FBD5124}" srcId="{53A6099D-44AA-4C75-88F8-A99F079E92D7}" destId="{DD6AB052-645E-4582-B7C3-7674AD7D5625}" srcOrd="0" destOrd="0" parTransId="{8E04784A-282E-4D34-B012-0B39F40FA3C9}" sibTransId="{6C8BA23B-41C7-4F42-B49D-61AE53A6CA07}"/>
    <dgm:cxn modelId="{06EB6145-2CCA-471F-8BD5-051A88A67871}" srcId="{FCA52914-0F82-4F84-BDE3-90AB5425D1BC}" destId="{4A24534C-C12E-4153-B9D4-DCB789BC218B}" srcOrd="3" destOrd="0" parTransId="{6FBE1DC6-6CE2-47C0-993D-BF36C5F0C497}" sibTransId="{8D17518B-5AF8-4471-9208-2637B4975966}"/>
    <dgm:cxn modelId="{3AEB9F46-63B9-4AB0-B4E0-04810115580E}" type="presOf" srcId="{4A24534C-C12E-4153-B9D4-DCB789BC218B}" destId="{539262A1-D09D-449C-9C0E-4EF877BB4F26}" srcOrd="0" destOrd="0" presId="urn:microsoft.com/office/officeart/2005/8/layout/target3"/>
    <dgm:cxn modelId="{CB85FEA4-8FA3-4463-B9BC-2D3A6E1A2004}" type="presOf" srcId="{CF97A0E4-45A5-4C57-AD53-A04BE38F2C16}" destId="{293DD3F1-AB3F-467F-BB7C-0D6315017947}" srcOrd="0" destOrd="0" presId="urn:microsoft.com/office/officeart/2005/8/layout/target3"/>
    <dgm:cxn modelId="{567ED1F6-9087-45C5-8A8F-872C5EE3EA63}" type="presOf" srcId="{2586AB52-F71F-4651-AFE3-4CD8ABCD8784}" destId="{03ADEACA-74D8-4DE4-8503-9BE4DBF35409}" srcOrd="1" destOrd="0" presId="urn:microsoft.com/office/officeart/2005/8/layout/target3"/>
    <dgm:cxn modelId="{8FB8DF4A-B820-46C4-84B1-D0684BAB3A8B}" srcId="{FCA52914-0F82-4F84-BDE3-90AB5425D1BC}" destId="{CA91A938-FF7A-4ED4-B755-9212E9DF0129}" srcOrd="0" destOrd="0" parTransId="{8424B4D3-5A2E-424A-92EE-634F45C71310}" sibTransId="{0FBACF64-6845-4DBD-8270-C06E8081A720}"/>
    <dgm:cxn modelId="{57D5CE47-58FA-48DE-B5C4-83205749EA03}" type="presOf" srcId="{C0D2EE8D-5F52-499D-AE2E-85E5FEE2D66A}" destId="{B6B9D9E8-02A8-4052-80E3-BDE0172C9C94}" srcOrd="0" destOrd="0" presId="urn:microsoft.com/office/officeart/2005/8/layout/target3"/>
    <dgm:cxn modelId="{7E1F0763-3998-45D2-AE5C-4E2A18EB4FDB}" type="presOf" srcId="{2586AB52-F71F-4651-AFE3-4CD8ABCD8784}" destId="{CDD5B578-02D7-49D1-BA4A-44D55A2CD04E}" srcOrd="0" destOrd="0" presId="urn:microsoft.com/office/officeart/2005/8/layout/target3"/>
    <dgm:cxn modelId="{1FF65C68-5651-47D9-B989-46BC099FE722}" srcId="{FCA52914-0F82-4F84-BDE3-90AB5425D1BC}" destId="{53A6099D-44AA-4C75-88F8-A99F079E92D7}" srcOrd="2" destOrd="0" parTransId="{6609375D-98CF-41DE-A8BD-493F838E77FD}" sibTransId="{96802857-BFA0-4124-966B-A7ACBF5BCE77}"/>
    <dgm:cxn modelId="{648D4E91-5DE2-458B-B5F2-B35E34F1B649}" type="presOf" srcId="{CA91A938-FF7A-4ED4-B755-9212E9DF0129}" destId="{9E51BCFE-EE03-4B4C-890D-2F2AFD50BDA5}" srcOrd="1" destOrd="0" presId="urn:microsoft.com/office/officeart/2005/8/layout/target3"/>
    <dgm:cxn modelId="{ECDB4432-6BBC-4E61-BD64-3B8B00403EAD}" type="presOf" srcId="{DD6AB052-645E-4582-B7C3-7674AD7D5625}" destId="{955C8558-64CA-4D84-A1CD-5016F62C2E7B}" srcOrd="0" destOrd="0" presId="urn:microsoft.com/office/officeart/2005/8/layout/target3"/>
    <dgm:cxn modelId="{01D2BCF1-B0AA-4C0F-8C5A-65C40ABA742D}" type="presOf" srcId="{CA91A938-FF7A-4ED4-B755-9212E9DF0129}" destId="{FC351509-037C-4087-9729-140A09EFA9A4}" srcOrd="0" destOrd="0" presId="urn:microsoft.com/office/officeart/2005/8/layout/target3"/>
    <dgm:cxn modelId="{B9C3E308-470B-4D7B-ACD9-B812C137FC88}" type="presOf" srcId="{53A6099D-44AA-4C75-88F8-A99F079E92D7}" destId="{8679F713-5A01-42C4-97AF-757C9E4645A3}" srcOrd="1" destOrd="0" presId="urn:microsoft.com/office/officeart/2005/8/layout/target3"/>
    <dgm:cxn modelId="{6AFAA5D3-9AC3-4865-B6D7-81AE075F2643}" type="presParOf" srcId="{25ABF980-D69A-40A0-AD4E-31D8BFE5F73B}" destId="{5B9A6B27-3458-46C8-B243-196AD9756B62}" srcOrd="0" destOrd="0" presId="urn:microsoft.com/office/officeart/2005/8/layout/target3"/>
    <dgm:cxn modelId="{BBA1BE0C-CECA-496E-9C60-6A8E57A1624A}" type="presParOf" srcId="{25ABF980-D69A-40A0-AD4E-31D8BFE5F73B}" destId="{3D00B3EB-8F79-4813-80FE-B6C4BB216A1D}" srcOrd="1" destOrd="0" presId="urn:microsoft.com/office/officeart/2005/8/layout/target3"/>
    <dgm:cxn modelId="{E7CFBC4A-C0B4-4C84-A5ED-D45FB0CF94D4}" type="presParOf" srcId="{25ABF980-D69A-40A0-AD4E-31D8BFE5F73B}" destId="{FC351509-037C-4087-9729-140A09EFA9A4}" srcOrd="2" destOrd="0" presId="urn:microsoft.com/office/officeart/2005/8/layout/target3"/>
    <dgm:cxn modelId="{73001DE6-DAE5-40B6-A97F-752E8EBDB1D5}" type="presParOf" srcId="{25ABF980-D69A-40A0-AD4E-31D8BFE5F73B}" destId="{3DE97C0F-6FB5-425F-AE17-5CB65C2D71D6}" srcOrd="3" destOrd="0" presId="urn:microsoft.com/office/officeart/2005/8/layout/target3"/>
    <dgm:cxn modelId="{7FC70722-5C60-41C9-9F76-C801244BC91A}" type="presParOf" srcId="{25ABF980-D69A-40A0-AD4E-31D8BFE5F73B}" destId="{4F8E5B29-77E9-47ED-AE7F-297114EFF8E9}" srcOrd="4" destOrd="0" presId="urn:microsoft.com/office/officeart/2005/8/layout/target3"/>
    <dgm:cxn modelId="{242141FE-429A-4C7E-8B0B-EF6E85C65A99}" type="presParOf" srcId="{25ABF980-D69A-40A0-AD4E-31D8BFE5F73B}" destId="{CDD5B578-02D7-49D1-BA4A-44D55A2CD04E}" srcOrd="5" destOrd="0" presId="urn:microsoft.com/office/officeart/2005/8/layout/target3"/>
    <dgm:cxn modelId="{80F27137-73A2-42ED-9B8E-2A838D1672FA}" type="presParOf" srcId="{25ABF980-D69A-40A0-AD4E-31D8BFE5F73B}" destId="{E2C04658-9A46-4EF8-8086-95D1E3FD71CB}" srcOrd="6" destOrd="0" presId="urn:microsoft.com/office/officeart/2005/8/layout/target3"/>
    <dgm:cxn modelId="{F389BC1C-0F84-4E5D-A38A-A6C796A0F8AE}" type="presParOf" srcId="{25ABF980-D69A-40A0-AD4E-31D8BFE5F73B}" destId="{37755037-5A67-49CA-A0D9-A276CA8442CF}" srcOrd="7" destOrd="0" presId="urn:microsoft.com/office/officeart/2005/8/layout/target3"/>
    <dgm:cxn modelId="{FD850404-68BD-4273-9C95-7D100147530F}" type="presParOf" srcId="{25ABF980-D69A-40A0-AD4E-31D8BFE5F73B}" destId="{E61A3EAE-EAC0-43C6-99FC-CF5483883C16}" srcOrd="8" destOrd="0" presId="urn:microsoft.com/office/officeart/2005/8/layout/target3"/>
    <dgm:cxn modelId="{47335369-AFA2-40C4-871E-CEE94BEB7F20}" type="presParOf" srcId="{25ABF980-D69A-40A0-AD4E-31D8BFE5F73B}" destId="{D3502FB5-E9B0-4778-86A3-483327C65513}" srcOrd="9" destOrd="0" presId="urn:microsoft.com/office/officeart/2005/8/layout/target3"/>
    <dgm:cxn modelId="{8AC0C106-1E93-48A0-87EE-65298B1153A0}" type="presParOf" srcId="{25ABF980-D69A-40A0-AD4E-31D8BFE5F73B}" destId="{2E26CD6F-7653-4ABE-BFA3-B113980E732B}" srcOrd="10" destOrd="0" presId="urn:microsoft.com/office/officeart/2005/8/layout/target3"/>
    <dgm:cxn modelId="{CED5269B-7993-426F-BF66-43D931F3292E}" type="presParOf" srcId="{25ABF980-D69A-40A0-AD4E-31D8BFE5F73B}" destId="{539262A1-D09D-449C-9C0E-4EF877BB4F26}" srcOrd="11" destOrd="0" presId="urn:microsoft.com/office/officeart/2005/8/layout/target3"/>
    <dgm:cxn modelId="{E5C4A196-1B6A-4E05-B641-266C27F77E04}" type="presParOf" srcId="{25ABF980-D69A-40A0-AD4E-31D8BFE5F73B}" destId="{9E51BCFE-EE03-4B4C-890D-2F2AFD50BDA5}" srcOrd="12" destOrd="0" presId="urn:microsoft.com/office/officeart/2005/8/layout/target3"/>
    <dgm:cxn modelId="{8B8956CC-875F-4A5D-BA77-A4A6EE4994F2}" type="presParOf" srcId="{25ABF980-D69A-40A0-AD4E-31D8BFE5F73B}" destId="{B6B9D9E8-02A8-4052-80E3-BDE0172C9C94}" srcOrd="13" destOrd="0" presId="urn:microsoft.com/office/officeart/2005/8/layout/target3"/>
    <dgm:cxn modelId="{CCD639EF-2CBD-4762-98D5-6B00BE590314}" type="presParOf" srcId="{25ABF980-D69A-40A0-AD4E-31D8BFE5F73B}" destId="{03ADEACA-74D8-4DE4-8503-9BE4DBF35409}" srcOrd="14" destOrd="0" presId="urn:microsoft.com/office/officeart/2005/8/layout/target3"/>
    <dgm:cxn modelId="{51F96769-F490-42E7-9D14-FC72C9F14530}" type="presParOf" srcId="{25ABF980-D69A-40A0-AD4E-31D8BFE5F73B}" destId="{A6457243-8D36-4CAC-B146-EC1EB056FF12}" srcOrd="15" destOrd="0" presId="urn:microsoft.com/office/officeart/2005/8/layout/target3"/>
    <dgm:cxn modelId="{7D12CEB9-0B65-4879-A082-58F18A2709E9}" type="presParOf" srcId="{25ABF980-D69A-40A0-AD4E-31D8BFE5F73B}" destId="{8679F713-5A01-42C4-97AF-757C9E4645A3}" srcOrd="16" destOrd="0" presId="urn:microsoft.com/office/officeart/2005/8/layout/target3"/>
    <dgm:cxn modelId="{5DCD2067-5FAD-4CEA-9622-50B4919049FC}" type="presParOf" srcId="{25ABF980-D69A-40A0-AD4E-31D8BFE5F73B}" destId="{955C8558-64CA-4D84-A1CD-5016F62C2E7B}" srcOrd="17" destOrd="0" presId="urn:microsoft.com/office/officeart/2005/8/layout/target3"/>
    <dgm:cxn modelId="{06620082-FC7F-4DE5-B74F-F61087F8E9D3}" type="presParOf" srcId="{25ABF980-D69A-40A0-AD4E-31D8BFE5F73B}" destId="{BC105F56-C4CB-4FAF-BA65-9024521AC1D2}" srcOrd="18" destOrd="0" presId="urn:microsoft.com/office/officeart/2005/8/layout/target3"/>
    <dgm:cxn modelId="{0B2195D4-71F9-404E-A9C7-637372F2FC15}" type="presParOf" srcId="{25ABF980-D69A-40A0-AD4E-31D8BFE5F73B}" destId="{293DD3F1-AB3F-467F-BB7C-0D6315017947}" srcOrd="19"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A52914-0F82-4F84-BDE3-90AB5425D1BC}"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CA91A938-FF7A-4ED4-B755-9212E9DF0129}">
      <dgm:prSet phldrT="[Текст]" custT="1"/>
      <dgm:spPr/>
      <dgm:t>
        <a:bodyPr/>
        <a:lstStyle/>
        <a:p>
          <a:r>
            <a:rPr lang="ru-RU" sz="1100" dirty="0" smtClean="0"/>
            <a:t>Рейтинг по уровню освоения образовательного стандарта общего образования</a:t>
          </a:r>
          <a:endParaRPr lang="ru-RU" sz="1100" dirty="0"/>
        </a:p>
      </dgm:t>
    </dgm:pt>
    <dgm:pt modelId="{8424B4D3-5A2E-424A-92EE-634F45C71310}" type="parTrans" cxnId="{8FB8DF4A-B820-46C4-84B1-D0684BAB3A8B}">
      <dgm:prSet/>
      <dgm:spPr/>
      <dgm:t>
        <a:bodyPr/>
        <a:lstStyle/>
        <a:p>
          <a:endParaRPr lang="ru-RU"/>
        </a:p>
      </dgm:t>
    </dgm:pt>
    <dgm:pt modelId="{0FBACF64-6845-4DBD-8270-C06E8081A720}" type="sibTrans" cxnId="{8FB8DF4A-B820-46C4-84B1-D0684BAB3A8B}">
      <dgm:prSet/>
      <dgm:spPr/>
      <dgm:t>
        <a:bodyPr/>
        <a:lstStyle/>
        <a:p>
          <a:endParaRPr lang="ru-RU"/>
        </a:p>
      </dgm:t>
    </dgm:pt>
    <dgm:pt modelId="{C0D2EE8D-5F52-499D-AE2E-85E5FEE2D66A}">
      <dgm:prSet phldrT="[Текст]" custT="1"/>
      <dgm:spPr/>
      <dgm:t>
        <a:bodyPr/>
        <a:lstStyle/>
        <a:p>
          <a:r>
            <a:rPr lang="ru-RU" sz="1100" dirty="0" smtClean="0">
              <a:solidFill>
                <a:srgbClr val="C00000"/>
              </a:solidFill>
              <a:effectLst/>
            </a:rPr>
            <a:t>Доля выпускников, успешно сдавших два обязательных экзамена в форме ЕГЭ (выше порога), %</a:t>
          </a:r>
          <a:endParaRPr lang="ru-RU" sz="1100" dirty="0">
            <a:solidFill>
              <a:srgbClr val="C00000"/>
            </a:solidFill>
            <a:effectLst/>
          </a:endParaRPr>
        </a:p>
      </dgm:t>
    </dgm:pt>
    <dgm:pt modelId="{4EDC1AB4-D685-4A26-A65D-F83BE29CA62C}" type="parTrans" cxnId="{4CBF10E5-9C93-402B-B03B-20E47D9C5294}">
      <dgm:prSet/>
      <dgm:spPr/>
      <dgm:t>
        <a:bodyPr/>
        <a:lstStyle/>
        <a:p>
          <a:endParaRPr lang="ru-RU"/>
        </a:p>
      </dgm:t>
    </dgm:pt>
    <dgm:pt modelId="{502A31B3-E4B6-423A-B206-900D7EFF8AAB}" type="sibTrans" cxnId="{4CBF10E5-9C93-402B-B03B-20E47D9C5294}">
      <dgm:prSet/>
      <dgm:spPr/>
      <dgm:t>
        <a:bodyPr/>
        <a:lstStyle/>
        <a:p>
          <a:endParaRPr lang="ru-RU"/>
        </a:p>
      </dgm:t>
    </dgm:pt>
    <dgm:pt modelId="{2586AB52-F71F-4651-AFE3-4CD8ABCD8784}">
      <dgm:prSet phldrT="[Текст]" custT="1"/>
      <dgm:spPr/>
      <dgm:t>
        <a:bodyPr/>
        <a:lstStyle/>
        <a:p>
          <a:r>
            <a:rPr lang="ru-RU" sz="1100" dirty="0" smtClean="0"/>
            <a:t>Рейтинг по уровню готовности к продолжению образования</a:t>
          </a:r>
          <a:endParaRPr lang="ru-RU" sz="1100" dirty="0"/>
        </a:p>
      </dgm:t>
    </dgm:pt>
    <dgm:pt modelId="{27CF9721-2201-442C-854C-B2500BDD01C5}" type="parTrans" cxnId="{066B6D38-F870-4D60-BBEB-BDC085B719B6}">
      <dgm:prSet/>
      <dgm:spPr/>
      <dgm:t>
        <a:bodyPr/>
        <a:lstStyle/>
        <a:p>
          <a:endParaRPr lang="ru-RU"/>
        </a:p>
      </dgm:t>
    </dgm:pt>
    <dgm:pt modelId="{EA73A0D5-A7F9-48F4-9BA6-045B94819742}" type="sibTrans" cxnId="{066B6D38-F870-4D60-BBEB-BDC085B719B6}">
      <dgm:prSet/>
      <dgm:spPr/>
      <dgm:t>
        <a:bodyPr/>
        <a:lstStyle/>
        <a:p>
          <a:endParaRPr lang="ru-RU"/>
        </a:p>
      </dgm:t>
    </dgm:pt>
    <dgm:pt modelId="{35225A33-1692-42C6-98B9-C61A71224EA8}">
      <dgm:prSet phldrT="[Текст]" custT="1"/>
      <dgm:spPr/>
      <dgm:t>
        <a:bodyPr/>
        <a:lstStyle/>
        <a:p>
          <a:r>
            <a:rPr lang="ru-RU" sz="1100" dirty="0" smtClean="0">
              <a:solidFill>
                <a:srgbClr val="C00000"/>
              </a:solidFill>
              <a:effectLst/>
            </a:rPr>
            <a:t>Доля выпускников, успешно сдавших все экзамены в форме ЕГЭ (выше минимального порога), %</a:t>
          </a:r>
          <a:endParaRPr lang="ru-RU" sz="1100" dirty="0">
            <a:solidFill>
              <a:srgbClr val="C00000"/>
            </a:solidFill>
            <a:effectLst/>
          </a:endParaRPr>
        </a:p>
      </dgm:t>
    </dgm:pt>
    <dgm:pt modelId="{FF03E088-6541-4801-A0F9-6B650C77BA70}" type="parTrans" cxnId="{E8EB988F-C342-470B-96B8-A8AE0D3D4EEB}">
      <dgm:prSet/>
      <dgm:spPr/>
      <dgm:t>
        <a:bodyPr/>
        <a:lstStyle/>
        <a:p>
          <a:endParaRPr lang="ru-RU"/>
        </a:p>
      </dgm:t>
    </dgm:pt>
    <dgm:pt modelId="{6B565B8E-9AFC-4AAB-B613-5933CAC0F2DD}" type="sibTrans" cxnId="{E8EB988F-C342-470B-96B8-A8AE0D3D4EEB}">
      <dgm:prSet/>
      <dgm:spPr/>
      <dgm:t>
        <a:bodyPr/>
        <a:lstStyle/>
        <a:p>
          <a:endParaRPr lang="ru-RU"/>
        </a:p>
      </dgm:t>
    </dgm:pt>
    <dgm:pt modelId="{4A24534C-C12E-4153-B9D4-DCB789BC218B}">
      <dgm:prSet phldrT="[Текст]" custT="1"/>
      <dgm:spPr/>
      <dgm:t>
        <a:bodyPr/>
        <a:lstStyle/>
        <a:p>
          <a:pPr>
            <a:spcAft>
              <a:spcPts val="0"/>
            </a:spcAft>
          </a:pPr>
          <a:r>
            <a:rPr lang="ru-RU" sz="1100" dirty="0" smtClean="0"/>
            <a:t> Рейтинг качества подготовки по профильным предметам </a:t>
          </a:r>
        </a:p>
        <a:p>
          <a:pPr>
            <a:spcAft>
              <a:spcPts val="0"/>
            </a:spcAft>
          </a:pPr>
          <a:r>
            <a:rPr lang="ru-RU" sz="1100" dirty="0" smtClean="0"/>
            <a:t>(экзамены по выбору) </a:t>
          </a:r>
          <a:endParaRPr lang="ru-RU" sz="1100" dirty="0"/>
        </a:p>
      </dgm:t>
    </dgm:pt>
    <dgm:pt modelId="{6FBE1DC6-6CE2-47C0-993D-BF36C5F0C497}" type="parTrans" cxnId="{06EB6145-2CCA-471F-8BD5-051A88A67871}">
      <dgm:prSet/>
      <dgm:spPr/>
      <dgm:t>
        <a:bodyPr/>
        <a:lstStyle/>
        <a:p>
          <a:endParaRPr lang="ru-RU"/>
        </a:p>
      </dgm:t>
    </dgm:pt>
    <dgm:pt modelId="{8D17518B-5AF8-4471-9208-2637B4975966}" type="sibTrans" cxnId="{06EB6145-2CCA-471F-8BD5-051A88A67871}">
      <dgm:prSet/>
      <dgm:spPr/>
      <dgm:t>
        <a:bodyPr/>
        <a:lstStyle/>
        <a:p>
          <a:endParaRPr lang="ru-RU"/>
        </a:p>
      </dgm:t>
    </dgm:pt>
    <dgm:pt modelId="{CF97A0E4-45A5-4C57-AD53-A04BE38F2C16}">
      <dgm:prSet phldrT="[Текст]" custT="1"/>
      <dgm:spPr/>
      <dgm:t>
        <a:bodyPr/>
        <a:lstStyle/>
        <a:p>
          <a:r>
            <a:rPr lang="ru-RU" sz="1100" dirty="0" smtClean="0">
              <a:solidFill>
                <a:srgbClr val="C00000"/>
              </a:solidFill>
              <a:effectLst/>
            </a:rPr>
            <a:t>Разница среднего балла по обязательным предметам по региону и среднего балла «худшей» школы</a:t>
          </a:r>
          <a:endParaRPr lang="ru-RU" sz="1100" dirty="0">
            <a:solidFill>
              <a:srgbClr val="C00000"/>
            </a:solidFill>
            <a:effectLst/>
          </a:endParaRPr>
        </a:p>
      </dgm:t>
    </dgm:pt>
    <dgm:pt modelId="{B22F63C3-EF72-4CFA-AAA8-121863309DD0}" type="parTrans" cxnId="{5AEA4EBE-C53A-48F8-B411-291AC124CCAF}">
      <dgm:prSet/>
      <dgm:spPr/>
      <dgm:t>
        <a:bodyPr/>
        <a:lstStyle/>
        <a:p>
          <a:endParaRPr lang="ru-RU"/>
        </a:p>
      </dgm:t>
    </dgm:pt>
    <dgm:pt modelId="{EE98116F-C808-4ACE-BDED-D18B54E2109A}" type="sibTrans" cxnId="{5AEA4EBE-C53A-48F8-B411-291AC124CCAF}">
      <dgm:prSet/>
      <dgm:spPr/>
      <dgm:t>
        <a:bodyPr/>
        <a:lstStyle/>
        <a:p>
          <a:endParaRPr lang="ru-RU"/>
        </a:p>
      </dgm:t>
    </dgm:pt>
    <dgm:pt modelId="{53A6099D-44AA-4C75-88F8-A99F079E92D7}">
      <dgm:prSet custT="1"/>
      <dgm:spPr/>
      <dgm:t>
        <a:bodyPr/>
        <a:lstStyle/>
        <a:p>
          <a:r>
            <a:rPr lang="ru-RU" sz="1100" dirty="0" smtClean="0"/>
            <a:t>Рейтинг по качеству общеобразовательной подготовки</a:t>
          </a:r>
          <a:endParaRPr lang="ru-RU" sz="1100" dirty="0"/>
        </a:p>
      </dgm:t>
    </dgm:pt>
    <dgm:pt modelId="{6609375D-98CF-41DE-A8BD-493F838E77FD}" type="parTrans" cxnId="{1FF65C68-5651-47D9-B989-46BC099FE722}">
      <dgm:prSet/>
      <dgm:spPr/>
      <dgm:t>
        <a:bodyPr/>
        <a:lstStyle/>
        <a:p>
          <a:endParaRPr lang="ru-RU"/>
        </a:p>
      </dgm:t>
    </dgm:pt>
    <dgm:pt modelId="{96802857-BFA0-4124-966B-A7ACBF5BCE77}" type="sibTrans" cxnId="{1FF65C68-5651-47D9-B989-46BC099FE722}">
      <dgm:prSet/>
      <dgm:spPr/>
      <dgm:t>
        <a:bodyPr/>
        <a:lstStyle/>
        <a:p>
          <a:endParaRPr lang="ru-RU"/>
        </a:p>
      </dgm:t>
    </dgm:pt>
    <dgm:pt modelId="{DD6AB052-645E-4582-B7C3-7674AD7D5625}">
      <dgm:prSet custT="1"/>
      <dgm:spPr/>
      <dgm:t>
        <a:bodyPr/>
        <a:lstStyle/>
        <a:p>
          <a:r>
            <a:rPr lang="ru-RU" sz="1100" dirty="0" smtClean="0">
              <a:solidFill>
                <a:srgbClr val="C00000"/>
              </a:solidFill>
              <a:effectLst/>
            </a:rPr>
            <a:t>Средний балл по обязательным предметам (русский язык + математика)</a:t>
          </a:r>
          <a:endParaRPr lang="ru-RU" sz="1100" dirty="0">
            <a:solidFill>
              <a:srgbClr val="C00000"/>
            </a:solidFill>
            <a:effectLst/>
          </a:endParaRPr>
        </a:p>
      </dgm:t>
    </dgm:pt>
    <dgm:pt modelId="{8E04784A-282E-4D34-B012-0B39F40FA3C9}" type="parTrans" cxnId="{C9F3E8B5-44C8-4FA1-BD24-49BE3FBD5124}">
      <dgm:prSet/>
      <dgm:spPr/>
      <dgm:t>
        <a:bodyPr/>
        <a:lstStyle/>
        <a:p>
          <a:endParaRPr lang="ru-RU"/>
        </a:p>
      </dgm:t>
    </dgm:pt>
    <dgm:pt modelId="{6C8BA23B-41C7-4F42-B49D-61AE53A6CA07}" type="sibTrans" cxnId="{C9F3E8B5-44C8-4FA1-BD24-49BE3FBD5124}">
      <dgm:prSet/>
      <dgm:spPr/>
      <dgm:t>
        <a:bodyPr/>
        <a:lstStyle/>
        <a:p>
          <a:endParaRPr lang="ru-RU"/>
        </a:p>
      </dgm:t>
    </dgm:pt>
    <dgm:pt modelId="{0495A31F-4DC3-426E-86DC-3D777A01D36C}">
      <dgm:prSet phldrT="[Текст]" custT="1"/>
      <dgm:spPr/>
      <dgm:t>
        <a:bodyPr/>
        <a:lstStyle/>
        <a:p>
          <a:r>
            <a:rPr lang="ru-RU" sz="1100" dirty="0" smtClean="0"/>
            <a:t>Рейтинг по доступности образования соответствующего качества </a:t>
          </a:r>
          <a:endParaRPr lang="ru-RU" sz="1100" dirty="0"/>
        </a:p>
      </dgm:t>
    </dgm:pt>
    <dgm:pt modelId="{4BE531F1-9744-40A5-BA22-48BF5F06376F}" type="parTrans" cxnId="{A3233A80-4E20-4031-A014-3C245C3AFC99}">
      <dgm:prSet/>
      <dgm:spPr/>
      <dgm:t>
        <a:bodyPr/>
        <a:lstStyle/>
        <a:p>
          <a:endParaRPr lang="ru-RU"/>
        </a:p>
      </dgm:t>
    </dgm:pt>
    <dgm:pt modelId="{BEDD83CD-8C1C-479F-AEDE-7EEB57414613}" type="sibTrans" cxnId="{A3233A80-4E20-4031-A014-3C245C3AFC99}">
      <dgm:prSet/>
      <dgm:spPr/>
      <dgm:t>
        <a:bodyPr/>
        <a:lstStyle/>
        <a:p>
          <a:endParaRPr lang="ru-RU"/>
        </a:p>
      </dgm:t>
    </dgm:pt>
    <dgm:pt modelId="{ECF7577E-2A2A-400A-9071-33411285A59D}">
      <dgm:prSet phldrT="[Текст]" custT="1"/>
      <dgm:spPr/>
      <dgm:t>
        <a:bodyPr/>
        <a:lstStyle/>
        <a:p>
          <a:pPr>
            <a:spcAft>
              <a:spcPts val="0"/>
            </a:spcAft>
          </a:pPr>
          <a:r>
            <a:rPr lang="ru-RU" sz="1100" dirty="0" smtClean="0">
              <a:solidFill>
                <a:srgbClr val="C00000"/>
              </a:solidFill>
            </a:rPr>
            <a:t>Доля выпускников, сдавших все экзамены по выбору с результатом выше профильного уровня</a:t>
          </a:r>
          <a:endParaRPr lang="ru-RU" sz="1100" dirty="0">
            <a:solidFill>
              <a:srgbClr val="C00000"/>
            </a:solidFill>
          </a:endParaRPr>
        </a:p>
      </dgm:t>
    </dgm:pt>
    <dgm:pt modelId="{39D56B42-207E-4D5C-B4B5-5FE5E5482CC4}" type="parTrans" cxnId="{32F42D48-B877-48C7-BDE2-C5F7515D84B7}">
      <dgm:prSet/>
      <dgm:spPr/>
      <dgm:t>
        <a:bodyPr/>
        <a:lstStyle/>
        <a:p>
          <a:endParaRPr lang="ru-RU"/>
        </a:p>
      </dgm:t>
    </dgm:pt>
    <dgm:pt modelId="{A1F57F66-CF77-46CC-B0B3-574871E8EACB}" type="sibTrans" cxnId="{32F42D48-B877-48C7-BDE2-C5F7515D84B7}">
      <dgm:prSet/>
      <dgm:spPr/>
      <dgm:t>
        <a:bodyPr/>
        <a:lstStyle/>
        <a:p>
          <a:endParaRPr lang="ru-RU"/>
        </a:p>
      </dgm:t>
    </dgm:pt>
    <dgm:pt modelId="{25ABF980-D69A-40A0-AD4E-31D8BFE5F73B}" type="pres">
      <dgm:prSet presAssocID="{FCA52914-0F82-4F84-BDE3-90AB5425D1BC}" presName="Name0" presStyleCnt="0">
        <dgm:presLayoutVars>
          <dgm:chMax val="7"/>
          <dgm:dir/>
          <dgm:animLvl val="lvl"/>
          <dgm:resizeHandles val="exact"/>
        </dgm:presLayoutVars>
      </dgm:prSet>
      <dgm:spPr/>
      <dgm:t>
        <a:bodyPr/>
        <a:lstStyle/>
        <a:p>
          <a:endParaRPr lang="ru-RU"/>
        </a:p>
      </dgm:t>
    </dgm:pt>
    <dgm:pt modelId="{5B9A6B27-3458-46C8-B243-196AD9756B62}" type="pres">
      <dgm:prSet presAssocID="{CA91A938-FF7A-4ED4-B755-9212E9DF0129}" presName="circle1" presStyleLbl="node1" presStyleIdx="0" presStyleCnt="5"/>
      <dgm:spPr/>
    </dgm:pt>
    <dgm:pt modelId="{3D00B3EB-8F79-4813-80FE-B6C4BB216A1D}" type="pres">
      <dgm:prSet presAssocID="{CA91A938-FF7A-4ED4-B755-9212E9DF0129}" presName="space" presStyleCnt="0"/>
      <dgm:spPr/>
    </dgm:pt>
    <dgm:pt modelId="{FC351509-037C-4087-9729-140A09EFA9A4}" type="pres">
      <dgm:prSet presAssocID="{CA91A938-FF7A-4ED4-B755-9212E9DF0129}" presName="rect1" presStyleLbl="alignAcc1" presStyleIdx="0" presStyleCnt="5"/>
      <dgm:spPr/>
      <dgm:t>
        <a:bodyPr/>
        <a:lstStyle/>
        <a:p>
          <a:endParaRPr lang="ru-RU"/>
        </a:p>
      </dgm:t>
    </dgm:pt>
    <dgm:pt modelId="{3DE97C0F-6FB5-425F-AE17-5CB65C2D71D6}" type="pres">
      <dgm:prSet presAssocID="{2586AB52-F71F-4651-AFE3-4CD8ABCD8784}" presName="vertSpace2" presStyleLbl="node1" presStyleIdx="0" presStyleCnt="5"/>
      <dgm:spPr/>
    </dgm:pt>
    <dgm:pt modelId="{4F8E5B29-77E9-47ED-AE7F-297114EFF8E9}" type="pres">
      <dgm:prSet presAssocID="{2586AB52-F71F-4651-AFE3-4CD8ABCD8784}" presName="circle2" presStyleLbl="node1" presStyleIdx="1" presStyleCnt="5"/>
      <dgm:spPr/>
    </dgm:pt>
    <dgm:pt modelId="{CDD5B578-02D7-49D1-BA4A-44D55A2CD04E}" type="pres">
      <dgm:prSet presAssocID="{2586AB52-F71F-4651-AFE3-4CD8ABCD8784}" presName="rect2" presStyleLbl="alignAcc1" presStyleIdx="1" presStyleCnt="5" custLinFactNeighborX="-116" custLinFactNeighborY="481"/>
      <dgm:spPr/>
      <dgm:t>
        <a:bodyPr/>
        <a:lstStyle/>
        <a:p>
          <a:endParaRPr lang="ru-RU"/>
        </a:p>
      </dgm:t>
    </dgm:pt>
    <dgm:pt modelId="{E2C04658-9A46-4EF8-8086-95D1E3FD71CB}" type="pres">
      <dgm:prSet presAssocID="{53A6099D-44AA-4C75-88F8-A99F079E92D7}" presName="vertSpace3" presStyleLbl="node1" presStyleIdx="1" presStyleCnt="5"/>
      <dgm:spPr/>
    </dgm:pt>
    <dgm:pt modelId="{37755037-5A67-49CA-A0D9-A276CA8442CF}" type="pres">
      <dgm:prSet presAssocID="{53A6099D-44AA-4C75-88F8-A99F079E92D7}" presName="circle3" presStyleLbl="node1" presStyleIdx="2" presStyleCnt="5"/>
      <dgm:spPr/>
    </dgm:pt>
    <dgm:pt modelId="{E61A3EAE-EAC0-43C6-99FC-CF5483883C16}" type="pres">
      <dgm:prSet presAssocID="{53A6099D-44AA-4C75-88F8-A99F079E92D7}" presName="rect3" presStyleLbl="alignAcc1" presStyleIdx="2" presStyleCnt="5"/>
      <dgm:spPr/>
      <dgm:t>
        <a:bodyPr/>
        <a:lstStyle/>
        <a:p>
          <a:endParaRPr lang="ru-RU"/>
        </a:p>
      </dgm:t>
    </dgm:pt>
    <dgm:pt modelId="{D3502FB5-E9B0-4778-86A3-483327C65513}" type="pres">
      <dgm:prSet presAssocID="{4A24534C-C12E-4153-B9D4-DCB789BC218B}" presName="vertSpace4" presStyleLbl="node1" presStyleIdx="2" presStyleCnt="5"/>
      <dgm:spPr/>
    </dgm:pt>
    <dgm:pt modelId="{2E26CD6F-7653-4ABE-BFA3-B113980E732B}" type="pres">
      <dgm:prSet presAssocID="{4A24534C-C12E-4153-B9D4-DCB789BC218B}" presName="circle4" presStyleLbl="node1" presStyleIdx="3" presStyleCnt="5"/>
      <dgm:spPr/>
    </dgm:pt>
    <dgm:pt modelId="{539262A1-D09D-449C-9C0E-4EF877BB4F26}" type="pres">
      <dgm:prSet presAssocID="{4A24534C-C12E-4153-B9D4-DCB789BC218B}" presName="rect4" presStyleLbl="alignAcc1" presStyleIdx="3" presStyleCnt="5" custScaleX="100000" custScaleY="96083" custLinFactNeighborX="-204" custLinFactNeighborY="-271"/>
      <dgm:spPr/>
      <dgm:t>
        <a:bodyPr/>
        <a:lstStyle/>
        <a:p>
          <a:endParaRPr lang="ru-RU"/>
        </a:p>
      </dgm:t>
    </dgm:pt>
    <dgm:pt modelId="{3C85D7FD-87E0-4701-B2AB-7A2E30751ED9}" type="pres">
      <dgm:prSet presAssocID="{0495A31F-4DC3-426E-86DC-3D777A01D36C}" presName="vertSpace5" presStyleLbl="node1" presStyleIdx="3" presStyleCnt="5"/>
      <dgm:spPr/>
    </dgm:pt>
    <dgm:pt modelId="{65CCD057-3A43-4DB5-885C-C1F288F8E7E0}" type="pres">
      <dgm:prSet presAssocID="{0495A31F-4DC3-426E-86DC-3D777A01D36C}" presName="circle5" presStyleLbl="node1" presStyleIdx="4" presStyleCnt="5"/>
      <dgm:spPr/>
    </dgm:pt>
    <dgm:pt modelId="{A8627012-80E3-43CA-8371-9A3109EA8DF4}" type="pres">
      <dgm:prSet presAssocID="{0495A31F-4DC3-426E-86DC-3D777A01D36C}" presName="rect5" presStyleLbl="alignAcc1" presStyleIdx="4" presStyleCnt="5"/>
      <dgm:spPr/>
      <dgm:t>
        <a:bodyPr/>
        <a:lstStyle/>
        <a:p>
          <a:endParaRPr lang="ru-RU"/>
        </a:p>
      </dgm:t>
    </dgm:pt>
    <dgm:pt modelId="{9E51BCFE-EE03-4B4C-890D-2F2AFD50BDA5}" type="pres">
      <dgm:prSet presAssocID="{CA91A938-FF7A-4ED4-B755-9212E9DF0129}" presName="rect1ParTx" presStyleLbl="alignAcc1" presStyleIdx="4" presStyleCnt="5">
        <dgm:presLayoutVars>
          <dgm:chMax val="1"/>
          <dgm:bulletEnabled val="1"/>
        </dgm:presLayoutVars>
      </dgm:prSet>
      <dgm:spPr/>
      <dgm:t>
        <a:bodyPr/>
        <a:lstStyle/>
        <a:p>
          <a:endParaRPr lang="ru-RU"/>
        </a:p>
      </dgm:t>
    </dgm:pt>
    <dgm:pt modelId="{B6B9D9E8-02A8-4052-80E3-BDE0172C9C94}" type="pres">
      <dgm:prSet presAssocID="{CA91A938-FF7A-4ED4-B755-9212E9DF0129}" presName="rect1ChTx" presStyleLbl="alignAcc1" presStyleIdx="4" presStyleCnt="5" custScaleX="106056">
        <dgm:presLayoutVars>
          <dgm:bulletEnabled val="1"/>
        </dgm:presLayoutVars>
      </dgm:prSet>
      <dgm:spPr/>
      <dgm:t>
        <a:bodyPr/>
        <a:lstStyle/>
        <a:p>
          <a:endParaRPr lang="ru-RU"/>
        </a:p>
      </dgm:t>
    </dgm:pt>
    <dgm:pt modelId="{03ADEACA-74D8-4DE4-8503-9BE4DBF35409}" type="pres">
      <dgm:prSet presAssocID="{2586AB52-F71F-4651-AFE3-4CD8ABCD8784}" presName="rect2ParTx" presStyleLbl="alignAcc1" presStyleIdx="4" presStyleCnt="5">
        <dgm:presLayoutVars>
          <dgm:chMax val="1"/>
          <dgm:bulletEnabled val="1"/>
        </dgm:presLayoutVars>
      </dgm:prSet>
      <dgm:spPr/>
      <dgm:t>
        <a:bodyPr/>
        <a:lstStyle/>
        <a:p>
          <a:endParaRPr lang="ru-RU"/>
        </a:p>
      </dgm:t>
    </dgm:pt>
    <dgm:pt modelId="{A6457243-8D36-4CAC-B146-EC1EB056FF12}" type="pres">
      <dgm:prSet presAssocID="{2586AB52-F71F-4651-AFE3-4CD8ABCD8784}" presName="rect2ChTx" presStyleLbl="alignAcc1" presStyleIdx="4" presStyleCnt="5" custScaleX="106056">
        <dgm:presLayoutVars>
          <dgm:bulletEnabled val="1"/>
        </dgm:presLayoutVars>
      </dgm:prSet>
      <dgm:spPr/>
      <dgm:t>
        <a:bodyPr/>
        <a:lstStyle/>
        <a:p>
          <a:endParaRPr lang="ru-RU"/>
        </a:p>
      </dgm:t>
    </dgm:pt>
    <dgm:pt modelId="{8679F713-5A01-42C4-97AF-757C9E4645A3}" type="pres">
      <dgm:prSet presAssocID="{53A6099D-44AA-4C75-88F8-A99F079E92D7}" presName="rect3ParTx" presStyleLbl="alignAcc1" presStyleIdx="4" presStyleCnt="5">
        <dgm:presLayoutVars>
          <dgm:chMax val="1"/>
          <dgm:bulletEnabled val="1"/>
        </dgm:presLayoutVars>
      </dgm:prSet>
      <dgm:spPr/>
      <dgm:t>
        <a:bodyPr/>
        <a:lstStyle/>
        <a:p>
          <a:endParaRPr lang="ru-RU"/>
        </a:p>
      </dgm:t>
    </dgm:pt>
    <dgm:pt modelId="{955C8558-64CA-4D84-A1CD-5016F62C2E7B}" type="pres">
      <dgm:prSet presAssocID="{53A6099D-44AA-4C75-88F8-A99F079E92D7}" presName="rect3ChTx" presStyleLbl="alignAcc1" presStyleIdx="4" presStyleCnt="5" custScaleX="104046">
        <dgm:presLayoutVars>
          <dgm:bulletEnabled val="1"/>
        </dgm:presLayoutVars>
      </dgm:prSet>
      <dgm:spPr/>
      <dgm:t>
        <a:bodyPr/>
        <a:lstStyle/>
        <a:p>
          <a:endParaRPr lang="ru-RU"/>
        </a:p>
      </dgm:t>
    </dgm:pt>
    <dgm:pt modelId="{BC105F56-C4CB-4FAF-BA65-9024521AC1D2}" type="pres">
      <dgm:prSet presAssocID="{4A24534C-C12E-4153-B9D4-DCB789BC218B}" presName="rect4ParTx" presStyleLbl="alignAcc1" presStyleIdx="4" presStyleCnt="5">
        <dgm:presLayoutVars>
          <dgm:chMax val="1"/>
          <dgm:bulletEnabled val="1"/>
        </dgm:presLayoutVars>
      </dgm:prSet>
      <dgm:spPr/>
      <dgm:t>
        <a:bodyPr/>
        <a:lstStyle/>
        <a:p>
          <a:endParaRPr lang="ru-RU"/>
        </a:p>
      </dgm:t>
    </dgm:pt>
    <dgm:pt modelId="{293DD3F1-AB3F-467F-BB7C-0D6315017947}" type="pres">
      <dgm:prSet presAssocID="{4A24534C-C12E-4153-B9D4-DCB789BC218B}" presName="rect4ChTx" presStyleLbl="alignAcc1" presStyleIdx="4" presStyleCnt="5" custScaleX="104046" custLinFactNeighborY="3903">
        <dgm:presLayoutVars>
          <dgm:bulletEnabled val="1"/>
        </dgm:presLayoutVars>
      </dgm:prSet>
      <dgm:spPr/>
      <dgm:t>
        <a:bodyPr/>
        <a:lstStyle/>
        <a:p>
          <a:endParaRPr lang="ru-RU"/>
        </a:p>
      </dgm:t>
    </dgm:pt>
    <dgm:pt modelId="{A8F26DA4-252D-4565-9D59-2FD58B78D8D5}" type="pres">
      <dgm:prSet presAssocID="{0495A31F-4DC3-426E-86DC-3D777A01D36C}" presName="rect5ParTx" presStyleLbl="alignAcc1" presStyleIdx="4" presStyleCnt="5">
        <dgm:presLayoutVars>
          <dgm:chMax val="1"/>
          <dgm:bulletEnabled val="1"/>
        </dgm:presLayoutVars>
      </dgm:prSet>
      <dgm:spPr/>
      <dgm:t>
        <a:bodyPr/>
        <a:lstStyle/>
        <a:p>
          <a:endParaRPr lang="ru-RU"/>
        </a:p>
      </dgm:t>
    </dgm:pt>
    <dgm:pt modelId="{9F277730-B6C5-450C-8DD0-11FA42E2F418}" type="pres">
      <dgm:prSet presAssocID="{0495A31F-4DC3-426E-86DC-3D777A01D36C}" presName="rect5ChTx" presStyleLbl="alignAcc1" presStyleIdx="4" presStyleCnt="5" custScaleX="106402" custLinFactNeighborX="1115">
        <dgm:presLayoutVars>
          <dgm:bulletEnabled val="1"/>
        </dgm:presLayoutVars>
      </dgm:prSet>
      <dgm:spPr/>
      <dgm:t>
        <a:bodyPr/>
        <a:lstStyle/>
        <a:p>
          <a:endParaRPr lang="ru-RU"/>
        </a:p>
      </dgm:t>
    </dgm:pt>
  </dgm:ptLst>
  <dgm:cxnLst>
    <dgm:cxn modelId="{604FDCD5-6D5B-4804-9E9C-3AF1DE7A3C31}" type="presOf" srcId="{2586AB52-F71F-4651-AFE3-4CD8ABCD8784}" destId="{03ADEACA-74D8-4DE4-8503-9BE4DBF35409}" srcOrd="1" destOrd="0" presId="urn:microsoft.com/office/officeart/2005/8/layout/target3"/>
    <dgm:cxn modelId="{4CCF6EFC-36EB-49E1-A4FF-2A2D8671663A}" type="presOf" srcId="{2586AB52-F71F-4651-AFE3-4CD8ABCD8784}" destId="{CDD5B578-02D7-49D1-BA4A-44D55A2CD04E}" srcOrd="0" destOrd="0" presId="urn:microsoft.com/office/officeart/2005/8/layout/target3"/>
    <dgm:cxn modelId="{4CBF10E5-9C93-402B-B03B-20E47D9C5294}" srcId="{CA91A938-FF7A-4ED4-B755-9212E9DF0129}" destId="{C0D2EE8D-5F52-499D-AE2E-85E5FEE2D66A}" srcOrd="0" destOrd="0" parTransId="{4EDC1AB4-D685-4A26-A65D-F83BE29CA62C}" sibTransId="{502A31B3-E4B6-423A-B206-900D7EFF8AAB}"/>
    <dgm:cxn modelId="{066B6D38-F870-4D60-BBEB-BDC085B719B6}" srcId="{FCA52914-0F82-4F84-BDE3-90AB5425D1BC}" destId="{2586AB52-F71F-4651-AFE3-4CD8ABCD8784}" srcOrd="1" destOrd="0" parTransId="{27CF9721-2201-442C-854C-B2500BDD01C5}" sibTransId="{EA73A0D5-A7F9-48F4-9BA6-045B94819742}"/>
    <dgm:cxn modelId="{3832ECB0-6F4C-44B8-870F-44970D5E89CE}" type="presOf" srcId="{DD6AB052-645E-4582-B7C3-7674AD7D5625}" destId="{955C8558-64CA-4D84-A1CD-5016F62C2E7B}" srcOrd="0" destOrd="0" presId="urn:microsoft.com/office/officeart/2005/8/layout/target3"/>
    <dgm:cxn modelId="{ADF4D45B-64B1-46A3-9EB6-BB6D8873281C}" type="presOf" srcId="{0495A31F-4DC3-426E-86DC-3D777A01D36C}" destId="{A8627012-80E3-43CA-8371-9A3109EA8DF4}" srcOrd="0" destOrd="0" presId="urn:microsoft.com/office/officeart/2005/8/layout/target3"/>
    <dgm:cxn modelId="{5AEA4EBE-C53A-48F8-B411-291AC124CCAF}" srcId="{0495A31F-4DC3-426E-86DC-3D777A01D36C}" destId="{CF97A0E4-45A5-4C57-AD53-A04BE38F2C16}" srcOrd="0" destOrd="0" parTransId="{B22F63C3-EF72-4CFA-AAA8-121863309DD0}" sibTransId="{EE98116F-C808-4ACE-BDED-D18B54E2109A}"/>
    <dgm:cxn modelId="{50C0CE08-2F9B-4260-8460-47A98906853C}" type="presOf" srcId="{FCA52914-0F82-4F84-BDE3-90AB5425D1BC}" destId="{25ABF980-D69A-40A0-AD4E-31D8BFE5F73B}" srcOrd="0" destOrd="0" presId="urn:microsoft.com/office/officeart/2005/8/layout/target3"/>
    <dgm:cxn modelId="{27435FE3-7CE6-48F3-9D51-0780CCD6517A}" type="presOf" srcId="{35225A33-1692-42C6-98B9-C61A71224EA8}" destId="{A6457243-8D36-4CAC-B146-EC1EB056FF12}" srcOrd="0" destOrd="0" presId="urn:microsoft.com/office/officeart/2005/8/layout/target3"/>
    <dgm:cxn modelId="{32F42D48-B877-48C7-BDE2-C5F7515D84B7}" srcId="{4A24534C-C12E-4153-B9D4-DCB789BC218B}" destId="{ECF7577E-2A2A-400A-9071-33411285A59D}" srcOrd="0" destOrd="0" parTransId="{39D56B42-207E-4D5C-B4B5-5FE5E5482CC4}" sibTransId="{A1F57F66-CF77-46CC-B0B3-574871E8EACB}"/>
    <dgm:cxn modelId="{91FA4E9B-F5AF-493B-A9E5-563E668A2866}" type="presOf" srcId="{CA91A938-FF7A-4ED4-B755-9212E9DF0129}" destId="{9E51BCFE-EE03-4B4C-890D-2F2AFD50BDA5}" srcOrd="1" destOrd="0" presId="urn:microsoft.com/office/officeart/2005/8/layout/target3"/>
    <dgm:cxn modelId="{2B88F3AA-F22E-4946-A0CF-0C45DFD0EB87}" type="presOf" srcId="{0495A31F-4DC3-426E-86DC-3D777A01D36C}" destId="{A8F26DA4-252D-4565-9D59-2FD58B78D8D5}" srcOrd="1" destOrd="0" presId="urn:microsoft.com/office/officeart/2005/8/layout/target3"/>
    <dgm:cxn modelId="{9E789817-95B2-4951-BE16-203937F1DBB1}" type="presOf" srcId="{CA91A938-FF7A-4ED4-B755-9212E9DF0129}" destId="{FC351509-037C-4087-9729-140A09EFA9A4}" srcOrd="0" destOrd="0" presId="urn:microsoft.com/office/officeart/2005/8/layout/target3"/>
    <dgm:cxn modelId="{E8EB988F-C342-470B-96B8-A8AE0D3D4EEB}" srcId="{2586AB52-F71F-4651-AFE3-4CD8ABCD8784}" destId="{35225A33-1692-42C6-98B9-C61A71224EA8}" srcOrd="0" destOrd="0" parTransId="{FF03E088-6541-4801-A0F9-6B650C77BA70}" sibTransId="{6B565B8E-9AFC-4AAB-B613-5933CAC0F2DD}"/>
    <dgm:cxn modelId="{C9F3E8B5-44C8-4FA1-BD24-49BE3FBD5124}" srcId="{53A6099D-44AA-4C75-88F8-A99F079E92D7}" destId="{DD6AB052-645E-4582-B7C3-7674AD7D5625}" srcOrd="0" destOrd="0" parTransId="{8E04784A-282E-4D34-B012-0B39F40FA3C9}" sibTransId="{6C8BA23B-41C7-4F42-B49D-61AE53A6CA07}"/>
    <dgm:cxn modelId="{06EB6145-2CCA-471F-8BD5-051A88A67871}" srcId="{FCA52914-0F82-4F84-BDE3-90AB5425D1BC}" destId="{4A24534C-C12E-4153-B9D4-DCB789BC218B}" srcOrd="3" destOrd="0" parTransId="{6FBE1DC6-6CE2-47C0-993D-BF36C5F0C497}" sibTransId="{8D17518B-5AF8-4471-9208-2637B4975966}"/>
    <dgm:cxn modelId="{A3233A80-4E20-4031-A014-3C245C3AFC99}" srcId="{FCA52914-0F82-4F84-BDE3-90AB5425D1BC}" destId="{0495A31F-4DC3-426E-86DC-3D777A01D36C}" srcOrd="4" destOrd="0" parTransId="{4BE531F1-9744-40A5-BA22-48BF5F06376F}" sibTransId="{BEDD83CD-8C1C-479F-AEDE-7EEB57414613}"/>
    <dgm:cxn modelId="{93A03648-40B4-401F-AC0A-BE0E7A0EE103}" type="presOf" srcId="{CF97A0E4-45A5-4C57-AD53-A04BE38F2C16}" destId="{9F277730-B6C5-450C-8DD0-11FA42E2F418}" srcOrd="0" destOrd="0" presId="urn:microsoft.com/office/officeart/2005/8/layout/target3"/>
    <dgm:cxn modelId="{160078D3-2A02-48F3-94DB-DBE010617D91}" type="presOf" srcId="{53A6099D-44AA-4C75-88F8-A99F079E92D7}" destId="{E61A3EAE-EAC0-43C6-99FC-CF5483883C16}" srcOrd="0" destOrd="0" presId="urn:microsoft.com/office/officeart/2005/8/layout/target3"/>
    <dgm:cxn modelId="{8FB8DF4A-B820-46C4-84B1-D0684BAB3A8B}" srcId="{FCA52914-0F82-4F84-BDE3-90AB5425D1BC}" destId="{CA91A938-FF7A-4ED4-B755-9212E9DF0129}" srcOrd="0" destOrd="0" parTransId="{8424B4D3-5A2E-424A-92EE-634F45C71310}" sibTransId="{0FBACF64-6845-4DBD-8270-C06E8081A720}"/>
    <dgm:cxn modelId="{8ADAABE9-54AB-4AF4-80BB-F4BAAF5348E1}" type="presOf" srcId="{4A24534C-C12E-4153-B9D4-DCB789BC218B}" destId="{539262A1-D09D-449C-9C0E-4EF877BB4F26}" srcOrd="0" destOrd="0" presId="urn:microsoft.com/office/officeart/2005/8/layout/target3"/>
    <dgm:cxn modelId="{220FBE5D-E4CE-422F-9DC8-6E2822424A93}" type="presOf" srcId="{53A6099D-44AA-4C75-88F8-A99F079E92D7}" destId="{8679F713-5A01-42C4-97AF-757C9E4645A3}" srcOrd="1" destOrd="0" presId="urn:microsoft.com/office/officeart/2005/8/layout/target3"/>
    <dgm:cxn modelId="{91E0F953-CCB0-4621-84EC-E1264EBCA45D}" type="presOf" srcId="{C0D2EE8D-5F52-499D-AE2E-85E5FEE2D66A}" destId="{B6B9D9E8-02A8-4052-80E3-BDE0172C9C94}" srcOrd="0" destOrd="0" presId="urn:microsoft.com/office/officeart/2005/8/layout/target3"/>
    <dgm:cxn modelId="{1FF65C68-5651-47D9-B989-46BC099FE722}" srcId="{FCA52914-0F82-4F84-BDE3-90AB5425D1BC}" destId="{53A6099D-44AA-4C75-88F8-A99F079E92D7}" srcOrd="2" destOrd="0" parTransId="{6609375D-98CF-41DE-A8BD-493F838E77FD}" sibTransId="{96802857-BFA0-4124-966B-A7ACBF5BCE77}"/>
    <dgm:cxn modelId="{A87D9ADE-EA71-4A56-8186-EDB804C735B2}" type="presOf" srcId="{4A24534C-C12E-4153-B9D4-DCB789BC218B}" destId="{BC105F56-C4CB-4FAF-BA65-9024521AC1D2}" srcOrd="1" destOrd="0" presId="urn:microsoft.com/office/officeart/2005/8/layout/target3"/>
    <dgm:cxn modelId="{4F3F6998-F97C-4394-8FEF-BE5ADDF01D6F}" type="presOf" srcId="{ECF7577E-2A2A-400A-9071-33411285A59D}" destId="{293DD3F1-AB3F-467F-BB7C-0D6315017947}" srcOrd="0" destOrd="0" presId="urn:microsoft.com/office/officeart/2005/8/layout/target3"/>
    <dgm:cxn modelId="{BBC7C6D0-5B3C-4BE3-9711-AD0B2EE009A6}" type="presParOf" srcId="{25ABF980-D69A-40A0-AD4E-31D8BFE5F73B}" destId="{5B9A6B27-3458-46C8-B243-196AD9756B62}" srcOrd="0" destOrd="0" presId="urn:microsoft.com/office/officeart/2005/8/layout/target3"/>
    <dgm:cxn modelId="{70190954-5267-4CB9-B4A1-15B29E124CF6}" type="presParOf" srcId="{25ABF980-D69A-40A0-AD4E-31D8BFE5F73B}" destId="{3D00B3EB-8F79-4813-80FE-B6C4BB216A1D}" srcOrd="1" destOrd="0" presId="urn:microsoft.com/office/officeart/2005/8/layout/target3"/>
    <dgm:cxn modelId="{401A8D55-3424-4CA1-B5E6-D9639480FFEE}" type="presParOf" srcId="{25ABF980-D69A-40A0-AD4E-31D8BFE5F73B}" destId="{FC351509-037C-4087-9729-140A09EFA9A4}" srcOrd="2" destOrd="0" presId="urn:microsoft.com/office/officeart/2005/8/layout/target3"/>
    <dgm:cxn modelId="{176A5E78-7C35-45EF-9722-59BBC241A1EC}" type="presParOf" srcId="{25ABF980-D69A-40A0-AD4E-31D8BFE5F73B}" destId="{3DE97C0F-6FB5-425F-AE17-5CB65C2D71D6}" srcOrd="3" destOrd="0" presId="urn:microsoft.com/office/officeart/2005/8/layout/target3"/>
    <dgm:cxn modelId="{E7FC27B4-85A5-4B9A-82ED-E37492FB459E}" type="presParOf" srcId="{25ABF980-D69A-40A0-AD4E-31D8BFE5F73B}" destId="{4F8E5B29-77E9-47ED-AE7F-297114EFF8E9}" srcOrd="4" destOrd="0" presId="urn:microsoft.com/office/officeart/2005/8/layout/target3"/>
    <dgm:cxn modelId="{72B9C7E7-1E10-4808-9D10-ADE30FE9673D}" type="presParOf" srcId="{25ABF980-D69A-40A0-AD4E-31D8BFE5F73B}" destId="{CDD5B578-02D7-49D1-BA4A-44D55A2CD04E}" srcOrd="5" destOrd="0" presId="urn:microsoft.com/office/officeart/2005/8/layout/target3"/>
    <dgm:cxn modelId="{BF5BEA8E-D2F4-4824-AC96-EE3693165936}" type="presParOf" srcId="{25ABF980-D69A-40A0-AD4E-31D8BFE5F73B}" destId="{E2C04658-9A46-4EF8-8086-95D1E3FD71CB}" srcOrd="6" destOrd="0" presId="urn:microsoft.com/office/officeart/2005/8/layout/target3"/>
    <dgm:cxn modelId="{592EDD21-C7F1-4326-BB0C-ABDF37509574}" type="presParOf" srcId="{25ABF980-D69A-40A0-AD4E-31D8BFE5F73B}" destId="{37755037-5A67-49CA-A0D9-A276CA8442CF}" srcOrd="7" destOrd="0" presId="urn:microsoft.com/office/officeart/2005/8/layout/target3"/>
    <dgm:cxn modelId="{1B2445C9-5686-4063-91A2-5EC77F02CE38}" type="presParOf" srcId="{25ABF980-D69A-40A0-AD4E-31D8BFE5F73B}" destId="{E61A3EAE-EAC0-43C6-99FC-CF5483883C16}" srcOrd="8" destOrd="0" presId="urn:microsoft.com/office/officeart/2005/8/layout/target3"/>
    <dgm:cxn modelId="{9DD131AE-A729-4836-B0C9-79157C7394BF}" type="presParOf" srcId="{25ABF980-D69A-40A0-AD4E-31D8BFE5F73B}" destId="{D3502FB5-E9B0-4778-86A3-483327C65513}" srcOrd="9" destOrd="0" presId="urn:microsoft.com/office/officeart/2005/8/layout/target3"/>
    <dgm:cxn modelId="{47F8111B-377A-4023-BA80-1F53661E4A11}" type="presParOf" srcId="{25ABF980-D69A-40A0-AD4E-31D8BFE5F73B}" destId="{2E26CD6F-7653-4ABE-BFA3-B113980E732B}" srcOrd="10" destOrd="0" presId="urn:microsoft.com/office/officeart/2005/8/layout/target3"/>
    <dgm:cxn modelId="{14769DA7-B132-428A-8D57-9875FEDED19D}" type="presParOf" srcId="{25ABF980-D69A-40A0-AD4E-31D8BFE5F73B}" destId="{539262A1-D09D-449C-9C0E-4EF877BB4F26}" srcOrd="11" destOrd="0" presId="urn:microsoft.com/office/officeart/2005/8/layout/target3"/>
    <dgm:cxn modelId="{59BFADB7-36BF-42B1-B6D7-7E5C4CDACA6A}" type="presParOf" srcId="{25ABF980-D69A-40A0-AD4E-31D8BFE5F73B}" destId="{3C85D7FD-87E0-4701-B2AB-7A2E30751ED9}" srcOrd="12" destOrd="0" presId="urn:microsoft.com/office/officeart/2005/8/layout/target3"/>
    <dgm:cxn modelId="{CB2DB9A7-7736-42D1-BC7A-28EA313CC2E7}" type="presParOf" srcId="{25ABF980-D69A-40A0-AD4E-31D8BFE5F73B}" destId="{65CCD057-3A43-4DB5-885C-C1F288F8E7E0}" srcOrd="13" destOrd="0" presId="urn:microsoft.com/office/officeart/2005/8/layout/target3"/>
    <dgm:cxn modelId="{A72C3CEB-DD19-48E4-AD00-952E2CA6211F}" type="presParOf" srcId="{25ABF980-D69A-40A0-AD4E-31D8BFE5F73B}" destId="{A8627012-80E3-43CA-8371-9A3109EA8DF4}" srcOrd="14" destOrd="0" presId="urn:microsoft.com/office/officeart/2005/8/layout/target3"/>
    <dgm:cxn modelId="{152AC589-257A-4B42-8422-A2C32C22E7A3}" type="presParOf" srcId="{25ABF980-D69A-40A0-AD4E-31D8BFE5F73B}" destId="{9E51BCFE-EE03-4B4C-890D-2F2AFD50BDA5}" srcOrd="15" destOrd="0" presId="urn:microsoft.com/office/officeart/2005/8/layout/target3"/>
    <dgm:cxn modelId="{1AD720A8-8996-41B3-A073-FDAF4A9167AC}" type="presParOf" srcId="{25ABF980-D69A-40A0-AD4E-31D8BFE5F73B}" destId="{B6B9D9E8-02A8-4052-80E3-BDE0172C9C94}" srcOrd="16" destOrd="0" presId="urn:microsoft.com/office/officeart/2005/8/layout/target3"/>
    <dgm:cxn modelId="{54F74075-0140-4868-85FC-EA19211011E8}" type="presParOf" srcId="{25ABF980-D69A-40A0-AD4E-31D8BFE5F73B}" destId="{03ADEACA-74D8-4DE4-8503-9BE4DBF35409}" srcOrd="17" destOrd="0" presId="urn:microsoft.com/office/officeart/2005/8/layout/target3"/>
    <dgm:cxn modelId="{CEF2902F-E170-419D-AD3D-0A018DADE253}" type="presParOf" srcId="{25ABF980-D69A-40A0-AD4E-31D8BFE5F73B}" destId="{A6457243-8D36-4CAC-B146-EC1EB056FF12}" srcOrd="18" destOrd="0" presId="urn:microsoft.com/office/officeart/2005/8/layout/target3"/>
    <dgm:cxn modelId="{AAD57A2D-E9CC-49DD-AF76-BBDECC9CE3E5}" type="presParOf" srcId="{25ABF980-D69A-40A0-AD4E-31D8BFE5F73B}" destId="{8679F713-5A01-42C4-97AF-757C9E4645A3}" srcOrd="19" destOrd="0" presId="urn:microsoft.com/office/officeart/2005/8/layout/target3"/>
    <dgm:cxn modelId="{034BDD31-0930-4847-AF64-321F039ED37A}" type="presParOf" srcId="{25ABF980-D69A-40A0-AD4E-31D8BFE5F73B}" destId="{955C8558-64CA-4D84-A1CD-5016F62C2E7B}" srcOrd="20" destOrd="0" presId="urn:microsoft.com/office/officeart/2005/8/layout/target3"/>
    <dgm:cxn modelId="{6323E82C-0067-4254-8D32-0C02108C817B}" type="presParOf" srcId="{25ABF980-D69A-40A0-AD4E-31D8BFE5F73B}" destId="{BC105F56-C4CB-4FAF-BA65-9024521AC1D2}" srcOrd="21" destOrd="0" presId="urn:microsoft.com/office/officeart/2005/8/layout/target3"/>
    <dgm:cxn modelId="{7FB83E70-37F1-4747-ADA6-D0F611D376FE}" type="presParOf" srcId="{25ABF980-D69A-40A0-AD4E-31D8BFE5F73B}" destId="{293DD3F1-AB3F-467F-BB7C-0D6315017947}" srcOrd="22" destOrd="0" presId="urn:microsoft.com/office/officeart/2005/8/layout/target3"/>
    <dgm:cxn modelId="{665E53C5-DBA1-4D2D-A229-390B07E0E043}" type="presParOf" srcId="{25ABF980-D69A-40A0-AD4E-31D8BFE5F73B}" destId="{A8F26DA4-252D-4565-9D59-2FD58B78D8D5}" srcOrd="23" destOrd="0" presId="urn:microsoft.com/office/officeart/2005/8/layout/target3"/>
    <dgm:cxn modelId="{B2F0BDBE-BFD5-4872-A179-0B57693BF7BE}" type="presParOf" srcId="{25ABF980-D69A-40A0-AD4E-31D8BFE5F73B}" destId="{9F277730-B6C5-450C-8DD0-11FA42E2F418}" srcOrd="2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76BE3-3F8A-4193-85B6-F7A306FC385D}">
      <dsp:nvSpPr>
        <dsp:cNvPr id="0" name=""/>
        <dsp:cNvSpPr/>
      </dsp:nvSpPr>
      <dsp:spPr>
        <a:xfrm rot="16200000">
          <a:off x="796236" y="-796236"/>
          <a:ext cx="1915318" cy="3507792"/>
        </a:xfrm>
        <a:prstGeom prst="round1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Проектирование рейтинга</a:t>
          </a:r>
          <a:endParaRPr lang="ru-RU"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ru-RU" sz="1400" kern="1200" dirty="0" smtClean="0">
              <a:effectLst>
                <a:outerShdw blurRad="38100" dist="38100" dir="2700000" algn="tl">
                  <a:srgbClr val="000000">
                    <a:alpha val="43137"/>
                  </a:srgbClr>
                </a:outerShdw>
              </a:effectLst>
            </a:rPr>
            <a:t>Какова цель рейтинга?</a:t>
          </a:r>
          <a:endParaRPr lang="ru-RU" sz="1400"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ru-RU" sz="1400" kern="1200" dirty="0" smtClean="0">
              <a:effectLst>
                <a:outerShdw blurRad="38100" dist="38100" dir="2700000" algn="tl">
                  <a:srgbClr val="000000">
                    <a:alpha val="43137"/>
                  </a:srgbClr>
                </a:outerShdw>
              </a:effectLst>
            </a:rPr>
            <a:t>Кто является заказчиком?</a:t>
          </a:r>
          <a:endParaRPr lang="ru-RU" sz="1400"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ru-RU" sz="1400" kern="1200" dirty="0" smtClean="0">
              <a:effectLst>
                <a:outerShdw blurRad="38100" dist="38100" dir="2700000" algn="tl">
                  <a:srgbClr val="000000">
                    <a:alpha val="43137"/>
                  </a:srgbClr>
                </a:outerShdw>
              </a:effectLst>
            </a:rPr>
            <a:t>Кто может быть исполнителем?</a:t>
          </a:r>
          <a:endParaRPr lang="ru-RU" sz="1400"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ru-RU" sz="1400" kern="1200" dirty="0" smtClean="0">
              <a:effectLst>
                <a:outerShdw blurRad="38100" dist="38100" dir="2700000" algn="tl">
                  <a:srgbClr val="000000">
                    <a:alpha val="43137"/>
                  </a:srgbClr>
                </a:outerShdw>
              </a:effectLst>
            </a:rPr>
            <a:t>Какие критерии качества задаются этим рейтингом?</a:t>
          </a:r>
          <a:endParaRPr lang="ru-RU" sz="1400"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endParaRPr lang="ru-RU" sz="1400" kern="1200" dirty="0">
            <a:effectLst>
              <a:outerShdw blurRad="38100" dist="38100" dir="2700000" algn="tl">
                <a:srgbClr val="000000">
                  <a:alpha val="43137"/>
                </a:srgbClr>
              </a:outerShdw>
            </a:effectLst>
          </a:endParaRPr>
        </a:p>
      </dsp:txBody>
      <dsp:txXfrm rot="5400000">
        <a:off x="-1" y="1"/>
        <a:ext cx="3507792" cy="1436488"/>
      </dsp:txXfrm>
    </dsp:sp>
    <dsp:sp modelId="{E45615E2-E42C-4A51-B6B9-997E806EC3B8}">
      <dsp:nvSpPr>
        <dsp:cNvPr id="0" name=""/>
        <dsp:cNvSpPr/>
      </dsp:nvSpPr>
      <dsp:spPr>
        <a:xfrm>
          <a:off x="3507792" y="0"/>
          <a:ext cx="3507792" cy="1915318"/>
        </a:xfrm>
        <a:prstGeom prst="round1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Регламент представления результатов:</a:t>
          </a:r>
          <a:endParaRPr lang="ru-RU" sz="1400" b="1" kern="1200" dirty="0">
            <a:effectLst>
              <a:outerShdw blurRad="38100" dist="38100" dir="2700000" algn="tl">
                <a:srgbClr val="000000">
                  <a:alpha val="43137"/>
                </a:srgbClr>
              </a:outerShdw>
            </a:effectLst>
          </a:endParaRPr>
        </a:p>
        <a:p>
          <a:pPr marL="114300" lvl="1" indent="-114300" algn="l" defTabSz="577850">
            <a:lnSpc>
              <a:spcPct val="90000"/>
            </a:lnSpc>
            <a:spcBef>
              <a:spcPct val="0"/>
            </a:spcBef>
            <a:spcAft>
              <a:spcPct val="15000"/>
            </a:spcAft>
            <a:buChar char="••"/>
          </a:pPr>
          <a:r>
            <a:rPr lang="ru-RU" sz="1300" kern="1200" dirty="0" smtClean="0">
              <a:effectLst>
                <a:outerShdw blurRad="38100" dist="38100" dir="2700000" algn="tl">
                  <a:srgbClr val="000000">
                    <a:alpha val="43137"/>
                  </a:srgbClr>
                </a:outerShdw>
              </a:effectLst>
            </a:rPr>
            <a:t>Кому предоставляется информация? </a:t>
          </a:r>
          <a:endParaRPr lang="ru-RU" sz="1300" kern="1200" dirty="0">
            <a:effectLst>
              <a:outerShdw blurRad="38100" dist="38100" dir="2700000" algn="tl">
                <a:srgbClr val="000000">
                  <a:alpha val="43137"/>
                </a:srgbClr>
              </a:outerShdw>
            </a:effectLst>
          </a:endParaRPr>
        </a:p>
        <a:p>
          <a:pPr marL="114300" lvl="1" indent="-114300" algn="l" defTabSz="577850">
            <a:lnSpc>
              <a:spcPct val="90000"/>
            </a:lnSpc>
            <a:spcBef>
              <a:spcPct val="0"/>
            </a:spcBef>
            <a:spcAft>
              <a:spcPct val="15000"/>
            </a:spcAft>
            <a:buChar char="••"/>
          </a:pPr>
          <a:r>
            <a:rPr lang="ru-RU" sz="1300" kern="1200" dirty="0" smtClean="0">
              <a:effectLst>
                <a:outerShdw blurRad="38100" dist="38100" dir="2700000" algn="tl">
                  <a:srgbClr val="000000">
                    <a:alpha val="43137"/>
                  </a:srgbClr>
                </a:outerShdw>
              </a:effectLst>
            </a:rPr>
            <a:t>В каком формате?</a:t>
          </a:r>
          <a:endParaRPr lang="ru-RU" sz="1300" kern="1200" dirty="0">
            <a:effectLst>
              <a:outerShdw blurRad="38100" dist="38100" dir="2700000" algn="tl">
                <a:srgbClr val="000000">
                  <a:alpha val="43137"/>
                </a:srgbClr>
              </a:outerShdw>
            </a:effectLst>
          </a:endParaRPr>
        </a:p>
        <a:p>
          <a:pPr marL="114300" lvl="1" indent="-114300" algn="l" defTabSz="577850">
            <a:lnSpc>
              <a:spcPct val="90000"/>
            </a:lnSpc>
            <a:spcBef>
              <a:spcPct val="0"/>
            </a:spcBef>
            <a:spcAft>
              <a:spcPct val="15000"/>
            </a:spcAft>
            <a:buChar char="••"/>
          </a:pPr>
          <a:r>
            <a:rPr lang="ru-RU" sz="1300" kern="1200" dirty="0" smtClean="0">
              <a:effectLst>
                <a:outerShdw blurRad="38100" dist="38100" dir="2700000" algn="tl">
                  <a:srgbClr val="000000">
                    <a:alpha val="43137"/>
                  </a:srgbClr>
                </a:outerShdw>
              </a:effectLst>
            </a:rPr>
            <a:t>В какой очерёдности?</a:t>
          </a:r>
          <a:endParaRPr lang="ru-RU" sz="1300" kern="1200" dirty="0">
            <a:effectLst>
              <a:outerShdw blurRad="38100" dist="38100" dir="2700000" algn="tl">
                <a:srgbClr val="000000">
                  <a:alpha val="43137"/>
                </a:srgbClr>
              </a:outerShdw>
            </a:effectLst>
          </a:endParaRPr>
        </a:p>
        <a:p>
          <a:pPr marL="114300" lvl="1" indent="-114300" algn="l" defTabSz="577850">
            <a:lnSpc>
              <a:spcPct val="90000"/>
            </a:lnSpc>
            <a:spcBef>
              <a:spcPct val="0"/>
            </a:spcBef>
            <a:spcAft>
              <a:spcPct val="15000"/>
            </a:spcAft>
            <a:buChar char="••"/>
          </a:pPr>
          <a:r>
            <a:rPr lang="ru-RU" sz="1300" kern="1200" dirty="0" smtClean="0">
              <a:effectLst>
                <a:outerShdw blurRad="38100" dist="38100" dir="2700000" algn="tl">
                  <a:srgbClr val="000000">
                    <a:alpha val="43137"/>
                  </a:srgbClr>
                </a:outerShdw>
              </a:effectLst>
            </a:rPr>
            <a:t>Какая степень полноты информации?</a:t>
          </a:r>
          <a:endParaRPr lang="ru-RU" sz="1300" kern="1200" dirty="0">
            <a:effectLst>
              <a:outerShdw blurRad="38100" dist="38100" dir="2700000" algn="tl">
                <a:srgbClr val="000000">
                  <a:alpha val="43137"/>
                </a:srgbClr>
              </a:outerShdw>
            </a:effectLst>
          </a:endParaRPr>
        </a:p>
      </dsp:txBody>
      <dsp:txXfrm>
        <a:off x="3507792" y="0"/>
        <a:ext cx="3507792" cy="1436488"/>
      </dsp:txXfrm>
    </dsp:sp>
    <dsp:sp modelId="{50A04ECC-C236-4AB4-A3EB-5B250B8CED81}">
      <dsp:nvSpPr>
        <dsp:cNvPr id="0" name=""/>
        <dsp:cNvSpPr/>
      </dsp:nvSpPr>
      <dsp:spPr>
        <a:xfrm rot="10800000">
          <a:off x="0" y="1915318"/>
          <a:ext cx="3507792" cy="1915318"/>
        </a:xfrm>
        <a:prstGeom prst="round1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Формирование рейтинга</a:t>
          </a:r>
          <a:endParaRPr lang="ru-RU"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ru-RU" sz="1400" b="0" kern="1200" dirty="0" smtClean="0">
              <a:effectLst>
                <a:outerShdw blurRad="38100" dist="38100" dir="2700000" algn="tl">
                  <a:srgbClr val="000000">
                    <a:alpha val="43137"/>
                  </a:srgbClr>
                </a:outerShdw>
              </a:effectLst>
            </a:rPr>
            <a:t>Достоверность используемых данных</a:t>
          </a:r>
          <a:endParaRPr lang="ru-RU" sz="1400" b="0"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ru-RU" sz="1400" b="0" kern="1200" dirty="0" smtClean="0">
              <a:effectLst>
                <a:outerShdw blurRad="38100" dist="38100" dir="2700000" algn="tl">
                  <a:srgbClr val="000000">
                    <a:alpha val="43137"/>
                  </a:srgbClr>
                </a:outerShdw>
              </a:effectLst>
            </a:rPr>
            <a:t>Комплекс показателей</a:t>
          </a:r>
          <a:endParaRPr lang="ru-RU" sz="1400" b="0"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ru-RU" sz="1400" b="0" kern="1200" dirty="0" smtClean="0">
              <a:effectLst>
                <a:outerShdw blurRad="38100" dist="38100" dir="2700000" algn="tl">
                  <a:srgbClr val="000000">
                    <a:alpha val="43137"/>
                  </a:srgbClr>
                </a:outerShdw>
              </a:effectLst>
            </a:rPr>
            <a:t>Сопоставимость показателей и вес в общих результатах</a:t>
          </a:r>
          <a:endParaRPr lang="ru-RU" sz="1400" b="0" kern="1200" dirty="0">
            <a:effectLst>
              <a:outerShdw blurRad="38100" dist="38100" dir="2700000" algn="tl">
                <a:srgbClr val="000000">
                  <a:alpha val="43137"/>
                </a:srgbClr>
              </a:outerShdw>
            </a:effectLst>
          </a:endParaRPr>
        </a:p>
      </dsp:txBody>
      <dsp:txXfrm rot="10800000">
        <a:off x="0" y="2394148"/>
        <a:ext cx="3507792" cy="1436488"/>
      </dsp:txXfrm>
    </dsp:sp>
    <dsp:sp modelId="{50AC6E3A-036A-42F6-A28B-5E75161DB8AA}">
      <dsp:nvSpPr>
        <dsp:cNvPr id="0" name=""/>
        <dsp:cNvSpPr/>
      </dsp:nvSpPr>
      <dsp:spPr>
        <a:xfrm rot="5400000">
          <a:off x="4304028" y="1119081"/>
          <a:ext cx="1915318" cy="3507792"/>
        </a:xfrm>
        <a:prstGeom prst="round1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Последействия и последствия:</a:t>
          </a:r>
          <a:endParaRPr lang="ru-RU" sz="1400" b="1" kern="1200" dirty="0">
            <a:effectLst>
              <a:outerShdw blurRad="38100" dist="38100" dir="2700000" algn="tl">
                <a:srgbClr val="000000">
                  <a:alpha val="43137"/>
                </a:srgbClr>
              </a:outerShdw>
            </a:effectLst>
          </a:endParaRPr>
        </a:p>
        <a:p>
          <a:pPr marL="114300" lvl="1" indent="-114300" algn="l" defTabSz="577850">
            <a:lnSpc>
              <a:spcPct val="90000"/>
            </a:lnSpc>
            <a:spcBef>
              <a:spcPct val="0"/>
            </a:spcBef>
            <a:spcAft>
              <a:spcPct val="15000"/>
            </a:spcAft>
            <a:buChar char="••"/>
          </a:pPr>
          <a:r>
            <a:rPr lang="ru-RU" sz="1300" kern="1200" dirty="0" smtClean="0">
              <a:effectLst>
                <a:outerShdw blurRad="38100" dist="38100" dir="2700000" algn="tl">
                  <a:srgbClr val="000000">
                    <a:alpha val="43137"/>
                  </a:srgbClr>
                </a:outerShdw>
              </a:effectLst>
            </a:rPr>
            <a:t>Кто и по отношению к кому принимает решения по результатам?</a:t>
          </a:r>
          <a:endParaRPr lang="ru-RU" sz="1300" kern="1200" dirty="0">
            <a:effectLst>
              <a:outerShdw blurRad="38100" dist="38100" dir="2700000" algn="tl">
                <a:srgbClr val="000000">
                  <a:alpha val="43137"/>
                </a:srgbClr>
              </a:outerShdw>
            </a:effectLst>
          </a:endParaRPr>
        </a:p>
        <a:p>
          <a:pPr marL="114300" lvl="1" indent="-114300" algn="l" defTabSz="577850">
            <a:lnSpc>
              <a:spcPct val="90000"/>
            </a:lnSpc>
            <a:spcBef>
              <a:spcPct val="0"/>
            </a:spcBef>
            <a:spcAft>
              <a:spcPct val="15000"/>
            </a:spcAft>
            <a:buChar char="••"/>
          </a:pPr>
          <a:r>
            <a:rPr lang="ru-RU" sz="1300" kern="1200" dirty="0" smtClean="0">
              <a:effectLst>
                <a:outerShdw blurRad="38100" dist="38100" dir="2700000" algn="tl">
                  <a:srgbClr val="000000">
                    <a:alpha val="43137"/>
                  </a:srgbClr>
                </a:outerShdw>
              </a:effectLst>
            </a:rPr>
            <a:t>Каково возможное развитие ситуации?</a:t>
          </a:r>
          <a:endParaRPr lang="ru-RU" sz="1300" kern="1200" dirty="0">
            <a:effectLst>
              <a:outerShdw blurRad="38100" dist="38100" dir="2700000" algn="tl">
                <a:srgbClr val="000000">
                  <a:alpha val="43137"/>
                </a:srgbClr>
              </a:outerShdw>
            </a:effectLst>
          </a:endParaRPr>
        </a:p>
        <a:p>
          <a:pPr marL="114300" lvl="1" indent="-114300" algn="l" defTabSz="577850">
            <a:lnSpc>
              <a:spcPct val="90000"/>
            </a:lnSpc>
            <a:spcBef>
              <a:spcPct val="0"/>
            </a:spcBef>
            <a:spcAft>
              <a:spcPct val="15000"/>
            </a:spcAft>
            <a:buChar char="••"/>
          </a:pPr>
          <a:r>
            <a:rPr lang="ru-RU" sz="1300" kern="1200" dirty="0" smtClean="0">
              <a:effectLst>
                <a:outerShdw blurRad="38100" dist="38100" dir="2700000" algn="tl">
                  <a:srgbClr val="000000">
                    <a:alpha val="43137"/>
                  </a:srgbClr>
                </a:outerShdw>
              </a:effectLst>
            </a:rPr>
            <a:t>Какие возможны риски и эффекты? </a:t>
          </a:r>
          <a:endParaRPr lang="ru-RU" sz="1300" kern="1200" dirty="0">
            <a:effectLst>
              <a:outerShdw blurRad="38100" dist="38100" dir="2700000" algn="tl">
                <a:srgbClr val="000000">
                  <a:alpha val="43137"/>
                </a:srgbClr>
              </a:outerShdw>
            </a:effectLst>
          </a:endParaRPr>
        </a:p>
      </dsp:txBody>
      <dsp:txXfrm rot="-5400000">
        <a:off x="3507791" y="2394148"/>
        <a:ext cx="3507792" cy="1436488"/>
      </dsp:txXfrm>
    </dsp:sp>
    <dsp:sp modelId="{5A1C2F40-49C2-47D0-B237-63931369F3D1}">
      <dsp:nvSpPr>
        <dsp:cNvPr id="0" name=""/>
        <dsp:cNvSpPr/>
      </dsp:nvSpPr>
      <dsp:spPr>
        <a:xfrm>
          <a:off x="2126230" y="1541721"/>
          <a:ext cx="2763122" cy="747194"/>
        </a:xfrm>
        <a:prstGeom prst="roundRect">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C00000"/>
              </a:solidFill>
              <a:effectLst>
                <a:outerShdw blurRad="38100" dist="38100" dir="2700000" algn="tl">
                  <a:srgbClr val="000000">
                    <a:alpha val="43137"/>
                  </a:srgbClr>
                </a:outerShdw>
              </a:effectLst>
            </a:rPr>
            <a:t>Модель построения рейтинга</a:t>
          </a:r>
          <a:endParaRPr lang="ru-RU" sz="1600" b="1" kern="1200" dirty="0">
            <a:solidFill>
              <a:srgbClr val="C00000"/>
            </a:solidFill>
            <a:effectLst>
              <a:outerShdw blurRad="38100" dist="38100" dir="2700000" algn="tl">
                <a:srgbClr val="000000">
                  <a:alpha val="43137"/>
                </a:srgbClr>
              </a:outerShdw>
            </a:effectLst>
          </a:endParaRPr>
        </a:p>
      </dsp:txBody>
      <dsp:txXfrm>
        <a:off x="2162705" y="1578196"/>
        <a:ext cx="2690172" cy="674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72785-199F-4DFC-A6A5-B0690900E797}">
      <dsp:nvSpPr>
        <dsp:cNvPr id="0" name=""/>
        <dsp:cNvSpPr/>
      </dsp:nvSpPr>
      <dsp:spPr>
        <a:xfrm>
          <a:off x="2407776" y="1013684"/>
          <a:ext cx="826731" cy="490697"/>
        </a:xfrm>
        <a:custGeom>
          <a:avLst/>
          <a:gdLst/>
          <a:ahLst/>
          <a:cxnLst/>
          <a:rect l="0" t="0" r="0" b="0"/>
          <a:pathLst>
            <a:path>
              <a:moveTo>
                <a:pt x="0" y="0"/>
              </a:moveTo>
              <a:lnTo>
                <a:pt x="0" y="314737"/>
              </a:lnTo>
              <a:lnTo>
                <a:pt x="1735820" y="314737"/>
              </a:lnTo>
              <a:lnTo>
                <a:pt x="1735820" y="54102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859182-714E-48DA-B4BE-0CD4A9ED9124}">
      <dsp:nvSpPr>
        <dsp:cNvPr id="0" name=""/>
        <dsp:cNvSpPr/>
      </dsp:nvSpPr>
      <dsp:spPr>
        <a:xfrm>
          <a:off x="916578" y="1013684"/>
          <a:ext cx="1491197" cy="424525"/>
        </a:xfrm>
        <a:custGeom>
          <a:avLst/>
          <a:gdLst/>
          <a:ahLst/>
          <a:cxnLst/>
          <a:rect l="0" t="0" r="0" b="0"/>
          <a:pathLst>
            <a:path>
              <a:moveTo>
                <a:pt x="1729901" y="0"/>
              </a:moveTo>
              <a:lnTo>
                <a:pt x="1729901" y="314737"/>
              </a:lnTo>
              <a:lnTo>
                <a:pt x="0" y="314737"/>
              </a:lnTo>
              <a:lnTo>
                <a:pt x="0" y="54102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CCF790A-5AFC-4B01-9991-ADF8F4702796}">
      <dsp:nvSpPr>
        <dsp:cNvPr id="0" name=""/>
        <dsp:cNvSpPr/>
      </dsp:nvSpPr>
      <dsp:spPr>
        <a:xfrm>
          <a:off x="1583437" y="160071"/>
          <a:ext cx="1648678" cy="85361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20454" numCol="1" spcCol="1270" anchor="ctr" anchorCtr="0">
          <a:noAutofit/>
        </a:bodyPr>
        <a:lstStyle/>
        <a:p>
          <a:pPr lvl="0" algn="ctr" defTabSz="711200">
            <a:lnSpc>
              <a:spcPct val="90000"/>
            </a:lnSpc>
            <a:spcBef>
              <a:spcPct val="0"/>
            </a:spcBef>
            <a:spcAft>
              <a:spcPct val="35000"/>
            </a:spcAft>
          </a:pPr>
          <a:r>
            <a:rPr lang="ru-RU" sz="1600" kern="1200" dirty="0" smtClean="0"/>
            <a:t>Подходы к </a:t>
          </a:r>
          <a:r>
            <a:rPr lang="ru-RU" sz="1600" kern="1200" dirty="0" err="1" smtClean="0"/>
            <a:t>рейтингованию</a:t>
          </a:r>
          <a:endParaRPr lang="ru-RU" sz="1600" kern="1200" dirty="0"/>
        </a:p>
      </dsp:txBody>
      <dsp:txXfrm>
        <a:off x="1583437" y="160071"/>
        <a:ext cx="1648678" cy="853612"/>
      </dsp:txXfrm>
    </dsp:sp>
    <dsp:sp modelId="{D557E236-41A9-4FC9-B53B-CE30517A7AC5}">
      <dsp:nvSpPr>
        <dsp:cNvPr id="0" name=""/>
        <dsp:cNvSpPr/>
      </dsp:nvSpPr>
      <dsp:spPr>
        <a:xfrm>
          <a:off x="1829742" y="962175"/>
          <a:ext cx="1113199" cy="28453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ru-RU" sz="1800" kern="1200"/>
        </a:p>
      </dsp:txBody>
      <dsp:txXfrm>
        <a:off x="1829742" y="962175"/>
        <a:ext cx="1113199" cy="284537"/>
      </dsp:txXfrm>
    </dsp:sp>
    <dsp:sp modelId="{E3A35346-7B6B-43E5-9AEF-3B617A5F7EAA}">
      <dsp:nvSpPr>
        <dsp:cNvPr id="0" name=""/>
        <dsp:cNvSpPr/>
      </dsp:nvSpPr>
      <dsp:spPr>
        <a:xfrm>
          <a:off x="92239" y="1438210"/>
          <a:ext cx="1648678" cy="14486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120454" numCol="1" spcCol="1270" anchor="ctr" anchorCtr="0">
          <a:noAutofit/>
        </a:bodyPr>
        <a:lstStyle/>
        <a:p>
          <a:pPr lvl="0" algn="ctr" defTabSz="444500">
            <a:lnSpc>
              <a:spcPct val="90000"/>
            </a:lnSpc>
            <a:spcBef>
              <a:spcPct val="0"/>
            </a:spcBef>
            <a:spcAft>
              <a:spcPct val="35000"/>
            </a:spcAft>
          </a:pPr>
          <a:r>
            <a:rPr lang="ru-RU" sz="1000" kern="1200" dirty="0" smtClean="0"/>
            <a:t>Положение в рейтинге определяется достижением максимального значения показателя, далее – в зависимости от его абсолютного значения от большего к меньшему</a:t>
          </a:r>
          <a:endParaRPr lang="ru-RU" sz="1000" kern="1200" dirty="0"/>
        </a:p>
      </dsp:txBody>
      <dsp:txXfrm>
        <a:off x="92239" y="1438210"/>
        <a:ext cx="1648678" cy="1448649"/>
      </dsp:txXfrm>
    </dsp:sp>
    <dsp:sp modelId="{C85BE420-85B7-41B9-A377-D9D309D86BEC}">
      <dsp:nvSpPr>
        <dsp:cNvPr id="0" name=""/>
        <dsp:cNvSpPr/>
      </dsp:nvSpPr>
      <dsp:spPr>
        <a:xfrm>
          <a:off x="179515" y="2712593"/>
          <a:ext cx="1403625" cy="7305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ctr" defTabSz="400050">
            <a:lnSpc>
              <a:spcPct val="90000"/>
            </a:lnSpc>
            <a:spcBef>
              <a:spcPct val="0"/>
            </a:spcBef>
            <a:spcAft>
              <a:spcPct val="35000"/>
            </a:spcAft>
          </a:pPr>
          <a:r>
            <a:rPr lang="ru-RU" sz="900" kern="1200" dirty="0" smtClean="0"/>
            <a:t>В верхней части рейтинга оказываются гимназии и лицеи, в нижней – вечерние школы и малочисленные сельские школы </a:t>
          </a:r>
          <a:endParaRPr lang="ru-RU" sz="900" kern="1200" dirty="0"/>
        </a:p>
      </dsp:txBody>
      <dsp:txXfrm>
        <a:off x="179515" y="2712593"/>
        <a:ext cx="1403625" cy="730575"/>
      </dsp:txXfrm>
    </dsp:sp>
    <dsp:sp modelId="{2F5E6000-4F62-4C83-90CF-B09F621F80FB}">
      <dsp:nvSpPr>
        <dsp:cNvPr id="0" name=""/>
        <dsp:cNvSpPr/>
      </dsp:nvSpPr>
      <dsp:spPr>
        <a:xfrm>
          <a:off x="2410168" y="1504382"/>
          <a:ext cx="1648678" cy="136780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120454" numCol="1" spcCol="1270" anchor="ctr" anchorCtr="0">
          <a:noAutofit/>
        </a:bodyPr>
        <a:lstStyle/>
        <a:p>
          <a:pPr lvl="0" algn="ctr" defTabSz="444500">
            <a:lnSpc>
              <a:spcPct val="90000"/>
            </a:lnSpc>
            <a:spcBef>
              <a:spcPct val="0"/>
            </a:spcBef>
            <a:spcAft>
              <a:spcPct val="35000"/>
            </a:spcAft>
          </a:pPr>
          <a:r>
            <a:rPr lang="ru-RU" sz="1000" kern="1200" dirty="0" smtClean="0"/>
            <a:t>Положение в рейтинге определяется достижением максимального значения показателя, далее – в зависимости от величины превышения показателя над средним для данного кластера школ</a:t>
          </a:r>
          <a:endParaRPr lang="ru-RU" sz="1000" kern="1200" dirty="0"/>
        </a:p>
      </dsp:txBody>
      <dsp:txXfrm>
        <a:off x="2410168" y="1504382"/>
        <a:ext cx="1648678" cy="1367803"/>
      </dsp:txXfrm>
    </dsp:sp>
    <dsp:sp modelId="{BCFC84B8-5A29-4A52-ABDE-4B1C09E1F879}">
      <dsp:nvSpPr>
        <dsp:cNvPr id="0" name=""/>
        <dsp:cNvSpPr/>
      </dsp:nvSpPr>
      <dsp:spPr>
        <a:xfrm>
          <a:off x="2483767" y="2710607"/>
          <a:ext cx="1483810" cy="109150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ctr" defTabSz="400050">
            <a:lnSpc>
              <a:spcPct val="90000"/>
            </a:lnSpc>
            <a:spcBef>
              <a:spcPct val="0"/>
            </a:spcBef>
            <a:spcAft>
              <a:spcPct val="35000"/>
            </a:spcAft>
          </a:pPr>
          <a:r>
            <a:rPr lang="ru-RU" sz="900" kern="1200" dirty="0" smtClean="0"/>
            <a:t>В верхней части рейтинга оказываются (как и в первом случае) школы с максимально-возможными показателями, далее те, чьи показатели заметно превышают средние для данного кластера школ</a:t>
          </a:r>
          <a:endParaRPr lang="ru-RU" sz="900" kern="1200" dirty="0"/>
        </a:p>
      </dsp:txBody>
      <dsp:txXfrm>
        <a:off x="2483767" y="2710607"/>
        <a:ext cx="1483810" cy="1091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A6B27-3458-46C8-B243-196AD9756B62}">
      <dsp:nvSpPr>
        <dsp:cNvPr id="0" name=""/>
        <dsp:cNvSpPr/>
      </dsp:nvSpPr>
      <dsp:spPr>
        <a:xfrm>
          <a:off x="-36326" y="0"/>
          <a:ext cx="3363838" cy="336383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51509-037C-4087-9729-140A09EFA9A4}">
      <dsp:nvSpPr>
        <dsp:cNvPr id="0" name=""/>
        <dsp:cNvSpPr/>
      </dsp:nvSpPr>
      <dsp:spPr>
        <a:xfrm>
          <a:off x="1645592" y="0"/>
          <a:ext cx="4798801" cy="336383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Рейтинг школ по активности участия выпускников в ЕГЭ-2011 </a:t>
          </a:r>
          <a:endParaRPr lang="ru-RU" sz="1100" kern="1200" dirty="0"/>
        </a:p>
      </dsp:txBody>
      <dsp:txXfrm>
        <a:off x="1645592" y="0"/>
        <a:ext cx="2399400" cy="714815"/>
      </dsp:txXfrm>
    </dsp:sp>
    <dsp:sp modelId="{4F8E5B29-77E9-47ED-AE7F-297114EFF8E9}">
      <dsp:nvSpPr>
        <dsp:cNvPr id="0" name=""/>
        <dsp:cNvSpPr/>
      </dsp:nvSpPr>
      <dsp:spPr>
        <a:xfrm>
          <a:off x="405176" y="714815"/>
          <a:ext cx="2480830" cy="248083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5B578-02D7-49D1-BA4A-44D55A2CD04E}">
      <dsp:nvSpPr>
        <dsp:cNvPr id="0" name=""/>
        <dsp:cNvSpPr/>
      </dsp:nvSpPr>
      <dsp:spPr>
        <a:xfrm>
          <a:off x="1640025" y="726748"/>
          <a:ext cx="4798801" cy="248083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Рейтинг школ по уровню освоения образовательного стандарта общего образования в ЕГЭ-2011 </a:t>
          </a:r>
          <a:endParaRPr lang="ru-RU" sz="1100" kern="1200" dirty="0"/>
        </a:p>
      </dsp:txBody>
      <dsp:txXfrm>
        <a:off x="1640025" y="726748"/>
        <a:ext cx="2399400" cy="714815"/>
      </dsp:txXfrm>
    </dsp:sp>
    <dsp:sp modelId="{37755037-5A67-49CA-A0D9-A276CA8442CF}">
      <dsp:nvSpPr>
        <dsp:cNvPr id="0" name=""/>
        <dsp:cNvSpPr/>
      </dsp:nvSpPr>
      <dsp:spPr>
        <a:xfrm>
          <a:off x="846680" y="1429631"/>
          <a:ext cx="1597823" cy="159782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A3EAE-EAC0-43C6-99FC-CF5483883C16}">
      <dsp:nvSpPr>
        <dsp:cNvPr id="0" name=""/>
        <dsp:cNvSpPr/>
      </dsp:nvSpPr>
      <dsp:spPr>
        <a:xfrm>
          <a:off x="1645592" y="1429631"/>
          <a:ext cx="4798801" cy="159782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Рейтинг школ по уровню освоения образовательного стандарта для получения профессионального образования в ЕГЭ-2011</a:t>
          </a:r>
          <a:endParaRPr lang="ru-RU" sz="1100" kern="1200" dirty="0"/>
        </a:p>
      </dsp:txBody>
      <dsp:txXfrm>
        <a:off x="1645592" y="1429631"/>
        <a:ext cx="2399400" cy="714815"/>
      </dsp:txXfrm>
    </dsp:sp>
    <dsp:sp modelId="{2E26CD6F-7653-4ABE-BFA3-B113980E732B}">
      <dsp:nvSpPr>
        <dsp:cNvPr id="0" name=""/>
        <dsp:cNvSpPr/>
      </dsp:nvSpPr>
      <dsp:spPr>
        <a:xfrm>
          <a:off x="1288184" y="2144446"/>
          <a:ext cx="714815" cy="71481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262A1-D09D-449C-9C0E-4EF877BB4F26}">
      <dsp:nvSpPr>
        <dsp:cNvPr id="0" name=""/>
        <dsp:cNvSpPr/>
      </dsp:nvSpPr>
      <dsp:spPr>
        <a:xfrm>
          <a:off x="1656197" y="2211710"/>
          <a:ext cx="4798801" cy="71481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Рейтинг школ по качеству учебных достижений в ЕГЭ-2011 </a:t>
          </a:r>
          <a:endParaRPr lang="ru-RU" sz="1100" kern="1200" dirty="0"/>
        </a:p>
      </dsp:txBody>
      <dsp:txXfrm>
        <a:off x="1656197" y="2211710"/>
        <a:ext cx="2399400" cy="714815"/>
      </dsp:txXfrm>
    </dsp:sp>
    <dsp:sp modelId="{B6B9D9E8-02A8-4052-80E3-BDE0172C9C94}">
      <dsp:nvSpPr>
        <dsp:cNvPr id="0" name=""/>
        <dsp:cNvSpPr/>
      </dsp:nvSpPr>
      <dsp:spPr>
        <a:xfrm>
          <a:off x="3972338" y="0"/>
          <a:ext cx="2544708" cy="7148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solidFill>
                <a:srgbClr val="C00000"/>
              </a:solidFill>
              <a:effectLst/>
            </a:rPr>
            <a:t>Доля выпускников, сдававших три и более предмета в форме ЕГЭ, %</a:t>
          </a:r>
          <a:endParaRPr lang="ru-RU" sz="1100" kern="1200" dirty="0">
            <a:solidFill>
              <a:srgbClr val="C00000"/>
            </a:solidFill>
            <a:effectLst/>
          </a:endParaRPr>
        </a:p>
      </dsp:txBody>
      <dsp:txXfrm>
        <a:off x="3972338" y="0"/>
        <a:ext cx="2544708" cy="714815"/>
      </dsp:txXfrm>
    </dsp:sp>
    <dsp:sp modelId="{A6457243-8D36-4CAC-B146-EC1EB056FF12}">
      <dsp:nvSpPr>
        <dsp:cNvPr id="0" name=""/>
        <dsp:cNvSpPr/>
      </dsp:nvSpPr>
      <dsp:spPr>
        <a:xfrm>
          <a:off x="3972338" y="714815"/>
          <a:ext cx="2544708" cy="7148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solidFill>
                <a:srgbClr val="C00000"/>
              </a:solidFill>
              <a:effectLst/>
            </a:rPr>
            <a:t>Доля выпускников, успешно сдавших два обязательных экзамена (выше минимального порога), %</a:t>
          </a:r>
          <a:endParaRPr lang="ru-RU" sz="1100" kern="1200" dirty="0">
            <a:solidFill>
              <a:srgbClr val="C00000"/>
            </a:solidFill>
            <a:effectLst/>
          </a:endParaRPr>
        </a:p>
      </dsp:txBody>
      <dsp:txXfrm>
        <a:off x="3972338" y="714815"/>
        <a:ext cx="2544708" cy="714815"/>
      </dsp:txXfrm>
    </dsp:sp>
    <dsp:sp modelId="{955C8558-64CA-4D84-A1CD-5016F62C2E7B}">
      <dsp:nvSpPr>
        <dsp:cNvPr id="0" name=""/>
        <dsp:cNvSpPr/>
      </dsp:nvSpPr>
      <dsp:spPr>
        <a:xfrm>
          <a:off x="3996452" y="1429631"/>
          <a:ext cx="2496480" cy="7148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solidFill>
                <a:srgbClr val="C00000"/>
              </a:solidFill>
              <a:effectLst/>
            </a:rPr>
            <a:t>Доля выпускников, успешно сдавших все экзамены в форме ЕГЭ (выше минимального порога), %</a:t>
          </a:r>
          <a:endParaRPr lang="ru-RU" sz="1100" kern="1200" dirty="0">
            <a:solidFill>
              <a:srgbClr val="C00000"/>
            </a:solidFill>
            <a:effectLst/>
          </a:endParaRPr>
        </a:p>
      </dsp:txBody>
      <dsp:txXfrm>
        <a:off x="3996452" y="1429631"/>
        <a:ext cx="2496480" cy="714815"/>
      </dsp:txXfrm>
    </dsp:sp>
    <dsp:sp modelId="{293DD3F1-AB3F-467F-BB7C-0D6315017947}">
      <dsp:nvSpPr>
        <dsp:cNvPr id="0" name=""/>
        <dsp:cNvSpPr/>
      </dsp:nvSpPr>
      <dsp:spPr>
        <a:xfrm>
          <a:off x="3996452" y="2216979"/>
          <a:ext cx="2496480" cy="7148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solidFill>
                <a:srgbClr val="C00000"/>
              </a:solidFill>
              <a:effectLst/>
            </a:rPr>
            <a:t>Доля экзаменов, результаты которых соответствуют отличному уровню (по РФ - 10%), %</a:t>
          </a:r>
          <a:endParaRPr lang="ru-RU" sz="1100" kern="1200" dirty="0">
            <a:solidFill>
              <a:srgbClr val="C00000"/>
            </a:solidFill>
            <a:effectLst/>
          </a:endParaRPr>
        </a:p>
      </dsp:txBody>
      <dsp:txXfrm>
        <a:off x="3996452" y="2216979"/>
        <a:ext cx="2496480" cy="714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A6B27-3458-46C8-B243-196AD9756B62}">
      <dsp:nvSpPr>
        <dsp:cNvPr id="0" name=""/>
        <dsp:cNvSpPr/>
      </dsp:nvSpPr>
      <dsp:spPr>
        <a:xfrm>
          <a:off x="-42436" y="0"/>
          <a:ext cx="3363838" cy="336383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51509-037C-4087-9729-140A09EFA9A4}">
      <dsp:nvSpPr>
        <dsp:cNvPr id="0" name=""/>
        <dsp:cNvSpPr/>
      </dsp:nvSpPr>
      <dsp:spPr>
        <a:xfrm>
          <a:off x="1639482" y="0"/>
          <a:ext cx="5302857" cy="336383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Рейтинг по уровню освоения образовательного стандарта общего образования</a:t>
          </a:r>
          <a:endParaRPr lang="ru-RU" sz="1100" kern="1200" dirty="0"/>
        </a:p>
      </dsp:txBody>
      <dsp:txXfrm>
        <a:off x="1639482" y="0"/>
        <a:ext cx="2651428" cy="538214"/>
      </dsp:txXfrm>
    </dsp:sp>
    <dsp:sp modelId="{4F8E5B29-77E9-47ED-AE7F-297114EFF8E9}">
      <dsp:nvSpPr>
        <dsp:cNvPr id="0" name=""/>
        <dsp:cNvSpPr/>
      </dsp:nvSpPr>
      <dsp:spPr>
        <a:xfrm>
          <a:off x="310766" y="538214"/>
          <a:ext cx="2657432" cy="26574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5B578-02D7-49D1-BA4A-44D55A2CD04E}">
      <dsp:nvSpPr>
        <dsp:cNvPr id="0" name=""/>
        <dsp:cNvSpPr/>
      </dsp:nvSpPr>
      <dsp:spPr>
        <a:xfrm>
          <a:off x="1633331" y="550996"/>
          <a:ext cx="5302857" cy="26574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Рейтинг по уровню готовности к продолжению образования</a:t>
          </a:r>
          <a:endParaRPr lang="ru-RU" sz="1100" kern="1200" dirty="0"/>
        </a:p>
      </dsp:txBody>
      <dsp:txXfrm>
        <a:off x="1633331" y="550996"/>
        <a:ext cx="2651428" cy="538214"/>
      </dsp:txXfrm>
    </dsp:sp>
    <dsp:sp modelId="{37755037-5A67-49CA-A0D9-A276CA8442CF}">
      <dsp:nvSpPr>
        <dsp:cNvPr id="0" name=""/>
        <dsp:cNvSpPr/>
      </dsp:nvSpPr>
      <dsp:spPr>
        <a:xfrm>
          <a:off x="663969" y="1076428"/>
          <a:ext cx="1951026" cy="195102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A3EAE-EAC0-43C6-99FC-CF5483883C16}">
      <dsp:nvSpPr>
        <dsp:cNvPr id="0" name=""/>
        <dsp:cNvSpPr/>
      </dsp:nvSpPr>
      <dsp:spPr>
        <a:xfrm>
          <a:off x="1639482" y="1076428"/>
          <a:ext cx="5302857" cy="195102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Рейтинг по качеству общеобразовательной подготовки</a:t>
          </a:r>
          <a:endParaRPr lang="ru-RU" sz="1100" kern="1200" dirty="0"/>
        </a:p>
      </dsp:txBody>
      <dsp:txXfrm>
        <a:off x="1639482" y="1076428"/>
        <a:ext cx="2651428" cy="538214"/>
      </dsp:txXfrm>
    </dsp:sp>
    <dsp:sp modelId="{2E26CD6F-7653-4ABE-BFA3-B113980E732B}">
      <dsp:nvSpPr>
        <dsp:cNvPr id="0" name=""/>
        <dsp:cNvSpPr/>
      </dsp:nvSpPr>
      <dsp:spPr>
        <a:xfrm>
          <a:off x="1017172" y="1614642"/>
          <a:ext cx="1244620" cy="124462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262A1-D09D-449C-9C0E-4EF877BB4F26}">
      <dsp:nvSpPr>
        <dsp:cNvPr id="0" name=""/>
        <dsp:cNvSpPr/>
      </dsp:nvSpPr>
      <dsp:spPr>
        <a:xfrm>
          <a:off x="1628665" y="1635645"/>
          <a:ext cx="5302857" cy="119586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ts val="0"/>
            </a:spcAft>
          </a:pPr>
          <a:r>
            <a:rPr lang="ru-RU" sz="1100" kern="1200" dirty="0" smtClean="0"/>
            <a:t> Рейтинг качества подготовки по профильным предметам </a:t>
          </a:r>
        </a:p>
        <a:p>
          <a:pPr lvl="0" algn="ctr" defTabSz="488950">
            <a:lnSpc>
              <a:spcPct val="90000"/>
            </a:lnSpc>
            <a:spcBef>
              <a:spcPct val="0"/>
            </a:spcBef>
            <a:spcAft>
              <a:spcPts val="0"/>
            </a:spcAft>
          </a:pPr>
          <a:r>
            <a:rPr lang="ru-RU" sz="1100" kern="1200" dirty="0" smtClean="0"/>
            <a:t>(экзамены по выбору) </a:t>
          </a:r>
          <a:endParaRPr lang="ru-RU" sz="1100" kern="1200" dirty="0"/>
        </a:p>
      </dsp:txBody>
      <dsp:txXfrm>
        <a:off x="1628665" y="1635645"/>
        <a:ext cx="2651428" cy="517132"/>
      </dsp:txXfrm>
    </dsp:sp>
    <dsp:sp modelId="{65CCD057-3A43-4DB5-885C-C1F288F8E7E0}">
      <dsp:nvSpPr>
        <dsp:cNvPr id="0" name=""/>
        <dsp:cNvSpPr/>
      </dsp:nvSpPr>
      <dsp:spPr>
        <a:xfrm>
          <a:off x="1370375" y="2152856"/>
          <a:ext cx="538214" cy="53821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627012-80E3-43CA-8371-9A3109EA8DF4}">
      <dsp:nvSpPr>
        <dsp:cNvPr id="0" name=""/>
        <dsp:cNvSpPr/>
      </dsp:nvSpPr>
      <dsp:spPr>
        <a:xfrm>
          <a:off x="1639482" y="2152856"/>
          <a:ext cx="5302857" cy="53821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Рейтинг по доступности образования соответствующего качества </a:t>
          </a:r>
          <a:endParaRPr lang="ru-RU" sz="1100" kern="1200" dirty="0"/>
        </a:p>
      </dsp:txBody>
      <dsp:txXfrm>
        <a:off x="1639482" y="2152856"/>
        <a:ext cx="2651428" cy="538214"/>
      </dsp:txXfrm>
    </dsp:sp>
    <dsp:sp modelId="{B6B9D9E8-02A8-4052-80E3-BDE0172C9C94}">
      <dsp:nvSpPr>
        <dsp:cNvPr id="0" name=""/>
        <dsp:cNvSpPr/>
      </dsp:nvSpPr>
      <dsp:spPr>
        <a:xfrm>
          <a:off x="4210626" y="0"/>
          <a:ext cx="2811999" cy="53821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solidFill>
                <a:srgbClr val="C00000"/>
              </a:solidFill>
              <a:effectLst/>
            </a:rPr>
            <a:t>Доля выпускников, успешно сдавших два обязательных экзамена в форме ЕГЭ (выше порога), %</a:t>
          </a:r>
          <a:endParaRPr lang="ru-RU" sz="1100" kern="1200" dirty="0">
            <a:solidFill>
              <a:srgbClr val="C00000"/>
            </a:solidFill>
            <a:effectLst/>
          </a:endParaRPr>
        </a:p>
      </dsp:txBody>
      <dsp:txXfrm>
        <a:off x="4210626" y="0"/>
        <a:ext cx="2811999" cy="538214"/>
      </dsp:txXfrm>
    </dsp:sp>
    <dsp:sp modelId="{A6457243-8D36-4CAC-B146-EC1EB056FF12}">
      <dsp:nvSpPr>
        <dsp:cNvPr id="0" name=""/>
        <dsp:cNvSpPr/>
      </dsp:nvSpPr>
      <dsp:spPr>
        <a:xfrm>
          <a:off x="4210626" y="538214"/>
          <a:ext cx="2811999" cy="53821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solidFill>
                <a:srgbClr val="C00000"/>
              </a:solidFill>
              <a:effectLst/>
            </a:rPr>
            <a:t>Доля выпускников, успешно сдавших все экзамены в форме ЕГЭ (выше минимального порога), %</a:t>
          </a:r>
          <a:endParaRPr lang="ru-RU" sz="1100" kern="1200" dirty="0">
            <a:solidFill>
              <a:srgbClr val="C00000"/>
            </a:solidFill>
            <a:effectLst/>
          </a:endParaRPr>
        </a:p>
      </dsp:txBody>
      <dsp:txXfrm>
        <a:off x="4210626" y="538214"/>
        <a:ext cx="2811999" cy="538214"/>
      </dsp:txXfrm>
    </dsp:sp>
    <dsp:sp modelId="{955C8558-64CA-4D84-A1CD-5016F62C2E7B}">
      <dsp:nvSpPr>
        <dsp:cNvPr id="0" name=""/>
        <dsp:cNvSpPr/>
      </dsp:nvSpPr>
      <dsp:spPr>
        <a:xfrm>
          <a:off x="4237272" y="1076428"/>
          <a:ext cx="2758705" cy="53821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solidFill>
                <a:srgbClr val="C00000"/>
              </a:solidFill>
              <a:effectLst/>
            </a:rPr>
            <a:t>Средний балл по обязательным предметам (русский язык + математика)</a:t>
          </a:r>
          <a:endParaRPr lang="ru-RU" sz="1100" kern="1200" dirty="0">
            <a:solidFill>
              <a:srgbClr val="C00000"/>
            </a:solidFill>
            <a:effectLst/>
          </a:endParaRPr>
        </a:p>
      </dsp:txBody>
      <dsp:txXfrm>
        <a:off x="4237272" y="1076428"/>
        <a:ext cx="2758705" cy="538214"/>
      </dsp:txXfrm>
    </dsp:sp>
    <dsp:sp modelId="{293DD3F1-AB3F-467F-BB7C-0D6315017947}">
      <dsp:nvSpPr>
        <dsp:cNvPr id="0" name=""/>
        <dsp:cNvSpPr/>
      </dsp:nvSpPr>
      <dsp:spPr>
        <a:xfrm>
          <a:off x="4237272" y="1635648"/>
          <a:ext cx="2758705" cy="53821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88950">
            <a:lnSpc>
              <a:spcPct val="90000"/>
            </a:lnSpc>
            <a:spcBef>
              <a:spcPct val="0"/>
            </a:spcBef>
            <a:spcAft>
              <a:spcPts val="0"/>
            </a:spcAft>
            <a:buChar char="••"/>
          </a:pPr>
          <a:r>
            <a:rPr lang="ru-RU" sz="1100" kern="1200" dirty="0" smtClean="0">
              <a:solidFill>
                <a:srgbClr val="C00000"/>
              </a:solidFill>
            </a:rPr>
            <a:t>Доля выпускников, сдавших все экзамены по выбору с результатом выше профильного уровня</a:t>
          </a:r>
          <a:endParaRPr lang="ru-RU" sz="1100" kern="1200" dirty="0">
            <a:solidFill>
              <a:srgbClr val="C00000"/>
            </a:solidFill>
          </a:endParaRPr>
        </a:p>
      </dsp:txBody>
      <dsp:txXfrm>
        <a:off x="4237272" y="1635648"/>
        <a:ext cx="2758705" cy="538214"/>
      </dsp:txXfrm>
    </dsp:sp>
    <dsp:sp modelId="{9F277730-B6C5-450C-8DD0-11FA42E2F418}">
      <dsp:nvSpPr>
        <dsp:cNvPr id="0" name=""/>
        <dsp:cNvSpPr/>
      </dsp:nvSpPr>
      <dsp:spPr>
        <a:xfrm>
          <a:off x="4206039" y="2152856"/>
          <a:ext cx="2821172" cy="53821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solidFill>
                <a:srgbClr val="C00000"/>
              </a:solidFill>
              <a:effectLst/>
            </a:rPr>
            <a:t>Разница среднего балла по обязательным предметам по региону и среднего балла «худшей» школы</a:t>
          </a:r>
          <a:endParaRPr lang="ru-RU" sz="1100" kern="1200" dirty="0">
            <a:solidFill>
              <a:srgbClr val="C00000"/>
            </a:solidFill>
            <a:effectLst/>
          </a:endParaRPr>
        </a:p>
      </dsp:txBody>
      <dsp:txXfrm>
        <a:off x="4206039" y="2152856"/>
        <a:ext cx="2821172" cy="53821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283" cy="49911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ru-RU"/>
          </a:p>
        </p:txBody>
      </p:sp>
      <p:sp>
        <p:nvSpPr>
          <p:cNvPr id="3" name="Дата 2"/>
          <p:cNvSpPr>
            <a:spLocks noGrp="1"/>
          </p:cNvSpPr>
          <p:nvPr>
            <p:ph type="dt" idx="1"/>
          </p:nvPr>
        </p:nvSpPr>
        <p:spPr>
          <a:xfrm>
            <a:off x="3848645" y="0"/>
            <a:ext cx="2944283" cy="49911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585B478-45A3-44FE-A797-85530663857D}" type="datetimeFigureOut">
              <a:rPr lang="ru-RU"/>
              <a:pPr>
                <a:defRPr/>
              </a:pPr>
              <a:t>31.10.2012</a:t>
            </a:fld>
            <a:endParaRPr lang="ru-RU"/>
          </a:p>
        </p:txBody>
      </p:sp>
      <p:sp>
        <p:nvSpPr>
          <p:cNvPr id="4" name="Образ слайда 3"/>
          <p:cNvSpPr>
            <a:spLocks noGrp="1" noRot="1" noChangeAspect="1"/>
          </p:cNvSpPr>
          <p:nvPr>
            <p:ph type="sldImg" idx="2"/>
          </p:nvPr>
        </p:nvSpPr>
        <p:spPr>
          <a:xfrm>
            <a:off x="69850" y="749300"/>
            <a:ext cx="6654800" cy="3743325"/>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0" y="4741545"/>
            <a:ext cx="5435600" cy="449199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81358"/>
            <a:ext cx="2944283" cy="49911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48645" y="9481358"/>
            <a:ext cx="2944283" cy="49911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B711EA1-CB36-4DD8-A530-6E6A46C01152}" type="slidenum">
              <a:rPr lang="ru-RU"/>
              <a:pPr>
                <a:defRPr/>
              </a:pPr>
              <a:t>‹#›</a:t>
            </a:fld>
            <a:endParaRPr lang="ru-RU"/>
          </a:p>
        </p:txBody>
      </p:sp>
    </p:spTree>
    <p:extLst>
      <p:ext uri="{BB962C8B-B14F-4D97-AF65-F5344CB8AC3E}">
        <p14:creationId xmlns:p14="http://schemas.microsoft.com/office/powerpoint/2010/main" val="5484933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noFill/>
          <a:ln>
            <a:solidFill>
              <a:srgbClr val="000000"/>
            </a:solidFill>
            <a:miter lim="800000"/>
            <a:headEnd/>
            <a:tailEnd/>
          </a:ln>
        </p:spPr>
      </p:sp>
      <p:sp>
        <p:nvSpPr>
          <p:cNvPr id="717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1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29D77B-0100-4A97-87E1-541ED23B006E}"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10</a:t>
            </a:fld>
            <a:endParaRPr lang="ru-RU">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11</a:t>
            </a:fld>
            <a:endParaRPr lang="ru-RU">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12</a:t>
            </a:fld>
            <a:endParaRPr lang="ru-RU">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13</a:t>
            </a:fld>
            <a:endParaRPr lang="ru-RU">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14</a:t>
            </a:fld>
            <a:endParaRPr lang="ru-RU">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15</a:t>
            </a:fld>
            <a:endParaRPr lang="ru-RU">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16</a:t>
            </a:fld>
            <a:endParaRPr lang="ru-RU">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17</a:t>
            </a:fld>
            <a:endParaRPr lang="ru-RU">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18</a:t>
            </a:fld>
            <a:endParaRPr lang="ru-RU">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19</a:t>
            </a:fld>
            <a:endParaRPr lang="ru-R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2</a:t>
            </a:fld>
            <a:endParaRPr lang="ru-RU">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20</a:t>
            </a:fld>
            <a:endParaRPr lang="ru-RU">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21</a:t>
            </a:fld>
            <a:endParaRPr lang="ru-RU">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22</a:t>
            </a:fld>
            <a:endParaRPr lang="ru-RU">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23</a:t>
            </a:fld>
            <a:endParaRPr lang="ru-RU">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24</a:t>
            </a:fld>
            <a:endParaRPr lang="ru-RU">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25</a:t>
            </a:fld>
            <a:endParaRPr lang="ru-RU">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26</a:t>
            </a:fld>
            <a:endParaRPr lang="ru-RU">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27</a:t>
            </a:fld>
            <a:endParaRPr lang="ru-RU">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28</a:t>
            </a:fld>
            <a:endParaRPr lang="ru-RU">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29</a:t>
            </a:fld>
            <a:endParaRPr lang="ru-R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3</a:t>
            </a:fld>
            <a:endParaRPr lang="ru-RU">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30</a:t>
            </a:fld>
            <a:endParaRPr lang="ru-RU">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31</a:t>
            </a:fld>
            <a:endParaRPr lang="ru-RU">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32</a:t>
            </a:fld>
            <a:endParaRPr lang="ru-R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4</a:t>
            </a:fld>
            <a:endParaRPr lang="ru-R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5</a:t>
            </a:fld>
            <a:endParaRPr lang="ru-RU">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6</a:t>
            </a:fld>
            <a:endParaRPr lang="ru-RU">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7</a:t>
            </a:fld>
            <a:endParaRPr lang="ru-RU">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Шесть мудрых, слепых слонов поспорили о том, на что похожи люди. Не </a:t>
            </a:r>
            <a:r>
              <a:rPr lang="ru-RU" dirty="0" err="1" smtClean="0"/>
              <a:t>прийдя</a:t>
            </a:r>
            <a:r>
              <a:rPr lang="ru-RU" dirty="0" smtClean="0"/>
              <a:t> к общему мнению, они решили определить, что представляют из себя люди, на опыте.</a:t>
            </a:r>
          </a:p>
          <a:p>
            <a:pPr>
              <a:spcBef>
                <a:spcPct val="0"/>
              </a:spcBef>
            </a:pPr>
            <a:r>
              <a:rPr lang="ru-RU" dirty="0" smtClean="0"/>
              <a:t> Первый мудрый слепой слон потрогал человека, и объявил: "Люди плоские".</a:t>
            </a:r>
          </a:p>
          <a:p>
            <a:pPr>
              <a:spcBef>
                <a:spcPct val="0"/>
              </a:spcBef>
            </a:pPr>
            <a:r>
              <a:rPr lang="ru-RU" dirty="0" smtClean="0"/>
              <a:t> Остальные мудрые, слепые слоны, тоже потрогав человека, согласились с ним.</a:t>
            </a:r>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8</a:t>
            </a:fld>
            <a:endParaRPr lang="ru-RU">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noFill/>
          <a:ln>
            <a:solidFill>
              <a:srgbClr val="000000"/>
            </a:solidFill>
            <a:miter lim="800000"/>
            <a:headEnd/>
            <a:tailEnd/>
          </a:ln>
        </p:spPr>
      </p:sp>
      <p:sp>
        <p:nvSpPr>
          <p:cNvPr id="92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2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45C5AF-9097-4B7A-8129-81F191459DB4}" type="slidenum">
              <a:rPr lang="ru-RU">
                <a:solidFill>
                  <a:prstClr val="black"/>
                </a:solidFill>
              </a:rPr>
              <a:pPr/>
              <a:t>9</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a:pPr>
                <a:defRPr/>
              </a:pPr>
              <a:t>31.10.2012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a:pPr>
                <a:defRPr/>
              </a:pPr>
              <a:t>31.10.2012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a:pPr>
                <a:defRPr/>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917968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69548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a:solidFill>
                  <a:prstClr val="black">
                    <a:tint val="75000"/>
                  </a:prstClr>
                </a:solidFill>
              </a:rPr>
              <a:pPr>
                <a:defRPr/>
              </a:pPr>
              <a:t>31.10.2012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526053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a:solidFill>
                  <a:prstClr val="black">
                    <a:tint val="75000"/>
                  </a:prstClr>
                </a:solidFill>
              </a:rPr>
              <a:pPr>
                <a:defRPr/>
              </a:pPr>
              <a:t>31.10.2012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924347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a:solidFill>
                  <a:prstClr val="black">
                    <a:tint val="75000"/>
                  </a:prstClr>
                </a:solidFill>
              </a:rPr>
              <a:pPr>
                <a:defRPr/>
              </a:pPr>
              <a:t>31.10.2012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134789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661231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53030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983326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327253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6674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a:pPr>
                <a:defRPr/>
              </a:pPr>
              <a:t>31.10.2012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a:pPr>
                <a:defRPr/>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28615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353379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65969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a:solidFill>
                  <a:prstClr val="black">
                    <a:tint val="75000"/>
                  </a:prstClr>
                </a:solidFill>
              </a:rPr>
              <a:pPr>
                <a:defRPr/>
              </a:pPr>
              <a:t>31.10.2012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474015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a:solidFill>
                  <a:prstClr val="black">
                    <a:tint val="75000"/>
                  </a:prstClr>
                </a:solidFill>
              </a:rPr>
              <a:pPr>
                <a:defRPr/>
              </a:pPr>
              <a:t>31.10.2012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68802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a:solidFill>
                  <a:prstClr val="black">
                    <a:tint val="75000"/>
                  </a:prstClr>
                </a:solidFill>
              </a:rPr>
              <a:pPr>
                <a:defRPr/>
              </a:pPr>
              <a:t>31.10.2012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769975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512652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488953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942660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9230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752388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348615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075BA6BE-7F97-411F-9CC5-5AB35133F2B3}" type="datetime1">
              <a:rPr lang="en-US">
                <a:solidFill>
                  <a:prstClr val="black">
                    <a:tint val="75000"/>
                  </a:prstClr>
                </a:solidFill>
              </a:rPr>
              <a:pPr/>
              <a:t>10/31/2012</a:t>
            </a:fld>
            <a:endParaRPr lang="en-US">
              <a:solidFill>
                <a:prstClr val="black">
                  <a:tint val="75000"/>
                </a:prstClr>
              </a:solidFill>
            </a:endParaRPr>
          </a:p>
        </p:txBody>
      </p:sp>
      <p:sp>
        <p:nvSpPr>
          <p:cNvPr id="11" name="Slide Number Placeholder 10"/>
          <p:cNvSpPr>
            <a:spLocks noGrp="1"/>
          </p:cNvSpPr>
          <p:nvPr>
            <p:ph type="sldNum" sz="quarter" idx="11"/>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
        <p:nvSpPr>
          <p:cNvPr id="12" name="Footer Placeholder 11"/>
          <p:cNvSpPr>
            <a:spLocks noGrp="1"/>
          </p:cNvSpPr>
          <p:nvPr>
            <p:ph type="ftr" sz="quarter" idx="12"/>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Tree>
    <p:extLst>
      <p:ext uri="{BB962C8B-B14F-4D97-AF65-F5344CB8AC3E}">
        <p14:creationId xmlns:p14="http://schemas.microsoft.com/office/powerpoint/2010/main" val="224255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354330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143001"/>
            <a:ext cx="4038600" cy="354330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Date Placeholder 8"/>
          <p:cNvSpPr>
            <a:spLocks noGrp="1"/>
          </p:cNvSpPr>
          <p:nvPr>
            <p:ph type="dt" sz="half" idx="10"/>
          </p:nvPr>
        </p:nvSpPr>
        <p:spPr/>
        <p:txBody>
          <a:bodyPr/>
          <a:lstStyle/>
          <a:p>
            <a:fld id="{BB81A9FF-1E9C-4B66-B4A0-EADB765782FB}" type="datetime1">
              <a:rPr lang="en-US">
                <a:solidFill>
                  <a:prstClr val="black">
                    <a:tint val="75000"/>
                  </a:prstClr>
                </a:solidFill>
              </a:rPr>
              <a:pPr/>
              <a:t>10/31/2012</a:t>
            </a:fld>
            <a:endParaRPr lang="en-US">
              <a:solidFill>
                <a:prstClr val="black">
                  <a:tint val="75000"/>
                </a:prstClr>
              </a:solidFill>
            </a:endParaRPr>
          </a:p>
        </p:txBody>
      </p:sp>
      <p:sp>
        <p:nvSpPr>
          <p:cNvPr id="10" name="Slide Number Placeholder 9"/>
          <p:cNvSpPr>
            <a:spLocks noGrp="1"/>
          </p:cNvSpPr>
          <p:nvPr>
            <p:ph type="sldNum" sz="quarter" idx="11"/>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
        <p:nvSpPr>
          <p:cNvPr id="11" name="Footer Placeholder 10"/>
          <p:cNvSpPr>
            <a:spLocks noGrp="1"/>
          </p:cNvSpPr>
          <p:nvPr>
            <p:ph type="ftr" sz="quarter" idx="12"/>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Tree>
    <p:extLst>
      <p:ext uri="{BB962C8B-B14F-4D97-AF65-F5344CB8AC3E}">
        <p14:creationId xmlns:p14="http://schemas.microsoft.com/office/powerpoint/2010/main" val="76484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Заголовок и вертикальный текст">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D6514FD-1763-45C1-AED0-FF855CD2E095}" type="datetime1">
              <a:rPr lang="en-US">
                <a:solidFill>
                  <a:prstClr val="black">
                    <a:tint val="75000"/>
                  </a:prstClr>
                </a:solidFill>
              </a:rPr>
              <a:pPr/>
              <a:t>10/31/2012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7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960281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381924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412369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632980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a:solidFill>
                  <a:prstClr val="black">
                    <a:tint val="75000"/>
                  </a:prstClr>
                </a:solidFill>
              </a:rPr>
              <a:pPr>
                <a:defRPr/>
              </a:pPr>
              <a:t>31.10.2012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426690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a:solidFill>
                  <a:prstClr val="black">
                    <a:tint val="75000"/>
                  </a:prstClr>
                </a:solidFill>
              </a:rPr>
              <a:pPr>
                <a:defRPr/>
              </a:pPr>
              <a:t>31.10.2012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737129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a:solidFill>
                  <a:prstClr val="black">
                    <a:tint val="75000"/>
                  </a:prstClr>
                </a:solidFill>
              </a:rPr>
              <a:pPr>
                <a:defRPr/>
              </a:pPr>
              <a:t>31.10.2012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26895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724077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417403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661559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237726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865452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348615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075BA6BE-7F97-411F-9CC5-5AB35133F2B3}" type="datetime1">
              <a:rPr lang="en-US">
                <a:solidFill>
                  <a:prstClr val="black">
                    <a:tint val="75000"/>
                  </a:prstClr>
                </a:solidFill>
              </a:rPr>
              <a:pPr/>
              <a:t>10/31/2012</a:t>
            </a:fld>
            <a:endParaRPr lang="en-US">
              <a:solidFill>
                <a:prstClr val="black">
                  <a:tint val="75000"/>
                </a:prstClr>
              </a:solidFill>
            </a:endParaRPr>
          </a:p>
        </p:txBody>
      </p:sp>
      <p:sp>
        <p:nvSpPr>
          <p:cNvPr id="11" name="Slide Number Placeholder 10"/>
          <p:cNvSpPr>
            <a:spLocks noGrp="1"/>
          </p:cNvSpPr>
          <p:nvPr>
            <p:ph type="sldNum" sz="quarter" idx="11"/>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
        <p:nvSpPr>
          <p:cNvPr id="12" name="Footer Placeholder 11"/>
          <p:cNvSpPr>
            <a:spLocks noGrp="1"/>
          </p:cNvSpPr>
          <p:nvPr>
            <p:ph type="ftr" sz="quarter" idx="12"/>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Tree>
    <p:extLst>
      <p:ext uri="{BB962C8B-B14F-4D97-AF65-F5344CB8AC3E}">
        <p14:creationId xmlns:p14="http://schemas.microsoft.com/office/powerpoint/2010/main" val="381316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354330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143001"/>
            <a:ext cx="4038600" cy="354330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Date Placeholder 8"/>
          <p:cNvSpPr>
            <a:spLocks noGrp="1"/>
          </p:cNvSpPr>
          <p:nvPr>
            <p:ph type="dt" sz="half" idx="10"/>
          </p:nvPr>
        </p:nvSpPr>
        <p:spPr/>
        <p:txBody>
          <a:bodyPr/>
          <a:lstStyle/>
          <a:p>
            <a:fld id="{BB81A9FF-1E9C-4B66-B4A0-EADB765782FB}" type="datetime1">
              <a:rPr lang="en-US">
                <a:solidFill>
                  <a:prstClr val="black">
                    <a:tint val="75000"/>
                  </a:prstClr>
                </a:solidFill>
              </a:rPr>
              <a:pPr/>
              <a:t>10/31/2012</a:t>
            </a:fld>
            <a:endParaRPr lang="en-US">
              <a:solidFill>
                <a:prstClr val="black">
                  <a:tint val="75000"/>
                </a:prstClr>
              </a:solidFill>
            </a:endParaRPr>
          </a:p>
        </p:txBody>
      </p:sp>
      <p:sp>
        <p:nvSpPr>
          <p:cNvPr id="10" name="Slide Number Placeholder 9"/>
          <p:cNvSpPr>
            <a:spLocks noGrp="1"/>
          </p:cNvSpPr>
          <p:nvPr>
            <p:ph type="sldNum" sz="quarter" idx="11"/>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
        <p:nvSpPr>
          <p:cNvPr id="11" name="Footer Placeholder 10"/>
          <p:cNvSpPr>
            <a:spLocks noGrp="1"/>
          </p:cNvSpPr>
          <p:nvPr>
            <p:ph type="ftr" sz="quarter" idx="12"/>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Tree>
    <p:extLst>
      <p:ext uri="{BB962C8B-B14F-4D97-AF65-F5344CB8AC3E}">
        <p14:creationId xmlns:p14="http://schemas.microsoft.com/office/powerpoint/2010/main" val="200856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Заголовок и вертикальный текст">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D6514FD-1763-45C1-AED0-FF855CD2E095}" type="datetime1">
              <a:rPr lang="en-US">
                <a:solidFill>
                  <a:prstClr val="black">
                    <a:tint val="75000"/>
                  </a:prstClr>
                </a:solidFill>
              </a:rPr>
              <a:pPr/>
              <a:t>10/31/2012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953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28523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889472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9405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210040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418339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a:solidFill>
                  <a:prstClr val="black">
                    <a:tint val="75000"/>
                  </a:prstClr>
                </a:solidFill>
              </a:rPr>
              <a:pPr>
                <a:defRPr/>
              </a:pPr>
              <a:t>31.10.2012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738573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a:solidFill>
                  <a:prstClr val="black">
                    <a:tint val="75000"/>
                  </a:prstClr>
                </a:solidFill>
              </a:rPr>
              <a:pPr>
                <a:defRPr/>
              </a:pPr>
              <a:t>31.10.2012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6843590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a:solidFill>
                  <a:prstClr val="black">
                    <a:tint val="75000"/>
                  </a:prstClr>
                </a:solidFill>
              </a:rPr>
              <a:pPr>
                <a:defRPr/>
              </a:pPr>
              <a:t>31.10.2012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6147440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371552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2707646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91571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22391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27734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a:solidFill>
                  <a:prstClr val="black">
                    <a:tint val="75000"/>
                  </a:prstClr>
                </a:solidFill>
              </a:rPr>
              <a:pPr>
                <a:defRPr/>
              </a:pPr>
              <a:t>31.10.2012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1369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a:solidFill>
                  <a:prstClr val="black">
                    <a:tint val="75000"/>
                  </a:prstClr>
                </a:solidFill>
              </a:rPr>
              <a:pPr>
                <a:defRPr/>
              </a:pPr>
              <a:t>31.10.2012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16203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a:solidFill>
                  <a:prstClr val="black">
                    <a:tint val="75000"/>
                  </a:prstClr>
                </a:solidFill>
              </a:rPr>
              <a:pPr>
                <a:defRPr/>
              </a:pPr>
              <a:t>31.10.2012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97238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02791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a:pPr>
                <a:defRPr/>
              </a:pPr>
              <a:t>31.10.2012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84201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01569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97197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348615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075BA6BE-7F97-411F-9CC5-5AB35133F2B3}" type="datetime1">
              <a:rPr lang="en-US">
                <a:solidFill>
                  <a:prstClr val="black">
                    <a:tint val="75000"/>
                  </a:prstClr>
                </a:solidFill>
              </a:rPr>
              <a:pPr/>
              <a:t>10/31/2012</a:t>
            </a:fld>
            <a:endParaRPr lang="en-US">
              <a:solidFill>
                <a:prstClr val="black">
                  <a:tint val="75000"/>
                </a:prstClr>
              </a:solidFill>
            </a:endParaRPr>
          </a:p>
        </p:txBody>
      </p:sp>
      <p:sp>
        <p:nvSpPr>
          <p:cNvPr id="11" name="Slide Number Placeholder 10"/>
          <p:cNvSpPr>
            <a:spLocks noGrp="1"/>
          </p:cNvSpPr>
          <p:nvPr>
            <p:ph type="sldNum" sz="quarter" idx="11"/>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
        <p:nvSpPr>
          <p:cNvPr id="12" name="Footer Placeholder 11"/>
          <p:cNvSpPr>
            <a:spLocks noGrp="1"/>
          </p:cNvSpPr>
          <p:nvPr>
            <p:ph type="ftr" sz="quarter" idx="12"/>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Tree>
    <p:extLst>
      <p:ext uri="{BB962C8B-B14F-4D97-AF65-F5344CB8AC3E}">
        <p14:creationId xmlns:p14="http://schemas.microsoft.com/office/powerpoint/2010/main" val="49246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354330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143001"/>
            <a:ext cx="4038600" cy="354330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Date Placeholder 8"/>
          <p:cNvSpPr>
            <a:spLocks noGrp="1"/>
          </p:cNvSpPr>
          <p:nvPr>
            <p:ph type="dt" sz="half" idx="10"/>
          </p:nvPr>
        </p:nvSpPr>
        <p:spPr/>
        <p:txBody>
          <a:bodyPr/>
          <a:lstStyle/>
          <a:p>
            <a:fld id="{BB81A9FF-1E9C-4B66-B4A0-EADB765782FB}" type="datetime1">
              <a:rPr lang="en-US">
                <a:solidFill>
                  <a:prstClr val="black">
                    <a:tint val="75000"/>
                  </a:prstClr>
                </a:solidFill>
              </a:rPr>
              <a:pPr/>
              <a:t>10/31/2012</a:t>
            </a:fld>
            <a:endParaRPr lang="en-US">
              <a:solidFill>
                <a:prstClr val="black">
                  <a:tint val="75000"/>
                </a:prstClr>
              </a:solidFill>
            </a:endParaRPr>
          </a:p>
        </p:txBody>
      </p:sp>
      <p:sp>
        <p:nvSpPr>
          <p:cNvPr id="10" name="Slide Number Placeholder 9"/>
          <p:cNvSpPr>
            <a:spLocks noGrp="1"/>
          </p:cNvSpPr>
          <p:nvPr>
            <p:ph type="sldNum" sz="quarter" idx="11"/>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
        <p:nvSpPr>
          <p:cNvPr id="11" name="Footer Placeholder 10"/>
          <p:cNvSpPr>
            <a:spLocks noGrp="1"/>
          </p:cNvSpPr>
          <p:nvPr>
            <p:ph type="ftr" sz="quarter" idx="12"/>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Tree>
    <p:extLst>
      <p:ext uri="{BB962C8B-B14F-4D97-AF65-F5344CB8AC3E}">
        <p14:creationId xmlns:p14="http://schemas.microsoft.com/office/powerpoint/2010/main" val="2004148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Заголовок и вертикальный текст">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D6514FD-1763-45C1-AED0-FF855CD2E095}" type="datetime1">
              <a:rPr lang="en-US">
                <a:solidFill>
                  <a:prstClr val="black">
                    <a:tint val="75000"/>
                  </a:prstClr>
                </a:solidFill>
              </a:rPr>
              <a:pPr/>
              <a:t>10/31/2012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382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92672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99016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29986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6394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a:pPr>
                <a:defRPr/>
              </a:pPr>
              <a:t>31.10.2012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a:solidFill>
                  <a:prstClr val="black">
                    <a:tint val="75000"/>
                  </a:prstClr>
                </a:solidFill>
              </a:rPr>
              <a:pPr>
                <a:defRPr/>
              </a:pPr>
              <a:t>31.10.2012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473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a:solidFill>
                  <a:prstClr val="black">
                    <a:tint val="75000"/>
                  </a:prstClr>
                </a:solidFill>
              </a:rPr>
              <a:pPr>
                <a:defRPr/>
              </a:pPr>
              <a:t>31.10.2012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36423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a:solidFill>
                  <a:prstClr val="black">
                    <a:tint val="75000"/>
                  </a:prstClr>
                </a:solidFill>
              </a:rPr>
              <a:pPr>
                <a:defRPr/>
              </a:pPr>
              <a:t>31.10.2012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1185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09501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94211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40627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0737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92672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9901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2998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a:pPr>
                <a:defRPr/>
              </a:pPr>
              <a:t>31.10.2012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63943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a:solidFill>
                  <a:prstClr val="black">
                    <a:tint val="75000"/>
                  </a:prstClr>
                </a:solidFill>
              </a:rPr>
              <a:pPr>
                <a:defRPr/>
              </a:pPr>
              <a:t>31.10.2012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473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a:solidFill>
                  <a:prstClr val="black">
                    <a:tint val="75000"/>
                  </a:prstClr>
                </a:solidFill>
              </a:rPr>
              <a:pPr>
                <a:defRPr/>
              </a:pPr>
              <a:t>31.10.2012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36423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a:solidFill>
                  <a:prstClr val="black">
                    <a:tint val="75000"/>
                  </a:prstClr>
                </a:solidFill>
              </a:rPr>
              <a:pPr>
                <a:defRPr/>
              </a:pPr>
              <a:t>31.10.2012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1185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09501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94211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406275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0737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92672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9901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a:pPr>
                <a:defRPr/>
              </a:pPr>
              <a:t>31.10.2012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299866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639433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a:solidFill>
                  <a:prstClr val="black">
                    <a:tint val="75000"/>
                  </a:prstClr>
                </a:solidFill>
              </a:rPr>
              <a:pPr>
                <a:defRPr/>
              </a:pPr>
              <a:t>31.10.2012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4734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a:solidFill>
                  <a:prstClr val="black">
                    <a:tint val="75000"/>
                  </a:prstClr>
                </a:solidFill>
              </a:rPr>
              <a:pPr>
                <a:defRPr/>
              </a:pPr>
              <a:t>31.10.2012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36423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a:solidFill>
                  <a:prstClr val="black">
                    <a:tint val="75000"/>
                  </a:prstClr>
                </a:solidFill>
              </a:rPr>
              <a:pPr>
                <a:defRPr/>
              </a:pPr>
              <a:t>31.10.2012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11853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09501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94211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406275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0737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9267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a:pPr>
                <a:defRPr/>
              </a:pPr>
              <a:t>31.10.2012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990165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299866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639433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a:solidFill>
                  <a:prstClr val="black">
                    <a:tint val="75000"/>
                  </a:prstClr>
                </a:solidFill>
              </a:rPr>
              <a:pPr>
                <a:defRPr/>
              </a:pPr>
              <a:t>31.10.2012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4734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a:solidFill>
                  <a:prstClr val="black">
                    <a:tint val="75000"/>
                  </a:prstClr>
                </a:solidFill>
              </a:rPr>
              <a:pPr>
                <a:defRPr/>
              </a:pPr>
              <a:t>31.10.2012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364230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a:solidFill>
                  <a:prstClr val="black">
                    <a:tint val="75000"/>
                  </a:prstClr>
                </a:solidFill>
              </a:rPr>
              <a:pPr>
                <a:defRPr/>
              </a:pPr>
              <a:t>31.10.2012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1185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095013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942117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406275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073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a:pPr>
                <a:defRPr/>
              </a:pPr>
              <a:t>31.10.2012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348615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075BA6BE-7F97-411F-9CC5-5AB35133F2B3}" type="datetime1">
              <a:rPr lang="en-US">
                <a:solidFill>
                  <a:prstClr val="black">
                    <a:tint val="75000"/>
                  </a:prstClr>
                </a:solidFill>
              </a:rPr>
              <a:pPr/>
              <a:t>10/31/2012</a:t>
            </a:fld>
            <a:endParaRPr lang="en-US">
              <a:solidFill>
                <a:prstClr val="black">
                  <a:tint val="75000"/>
                </a:prstClr>
              </a:solidFill>
            </a:endParaRPr>
          </a:p>
        </p:txBody>
      </p:sp>
      <p:sp>
        <p:nvSpPr>
          <p:cNvPr id="11" name="Slide Number Placeholder 10"/>
          <p:cNvSpPr>
            <a:spLocks noGrp="1"/>
          </p:cNvSpPr>
          <p:nvPr>
            <p:ph type="sldNum" sz="quarter" idx="11"/>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
        <p:nvSpPr>
          <p:cNvPr id="12" name="Footer Placeholder 11"/>
          <p:cNvSpPr>
            <a:spLocks noGrp="1"/>
          </p:cNvSpPr>
          <p:nvPr>
            <p:ph type="ftr" sz="quarter" idx="12"/>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Tree>
    <p:extLst>
      <p:ext uri="{BB962C8B-B14F-4D97-AF65-F5344CB8AC3E}">
        <p14:creationId xmlns:p14="http://schemas.microsoft.com/office/powerpoint/2010/main" val="266569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354330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143001"/>
            <a:ext cx="4038600" cy="354330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Date Placeholder 8"/>
          <p:cNvSpPr>
            <a:spLocks noGrp="1"/>
          </p:cNvSpPr>
          <p:nvPr>
            <p:ph type="dt" sz="half" idx="10"/>
          </p:nvPr>
        </p:nvSpPr>
        <p:spPr/>
        <p:txBody>
          <a:bodyPr/>
          <a:lstStyle/>
          <a:p>
            <a:fld id="{BB81A9FF-1E9C-4B66-B4A0-EADB765782FB}" type="datetime1">
              <a:rPr lang="en-US">
                <a:solidFill>
                  <a:prstClr val="black">
                    <a:tint val="75000"/>
                  </a:prstClr>
                </a:solidFill>
              </a:rPr>
              <a:pPr/>
              <a:t>10/31/2012</a:t>
            </a:fld>
            <a:endParaRPr lang="en-US">
              <a:solidFill>
                <a:prstClr val="black">
                  <a:tint val="75000"/>
                </a:prstClr>
              </a:solidFill>
            </a:endParaRPr>
          </a:p>
        </p:txBody>
      </p:sp>
      <p:sp>
        <p:nvSpPr>
          <p:cNvPr id="10" name="Slide Number Placeholder 9"/>
          <p:cNvSpPr>
            <a:spLocks noGrp="1"/>
          </p:cNvSpPr>
          <p:nvPr>
            <p:ph type="sldNum" sz="quarter" idx="11"/>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
        <p:nvSpPr>
          <p:cNvPr id="11" name="Footer Placeholder 10"/>
          <p:cNvSpPr>
            <a:spLocks noGrp="1"/>
          </p:cNvSpPr>
          <p:nvPr>
            <p:ph type="ftr" sz="quarter" idx="12"/>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Tree>
    <p:extLst>
      <p:ext uri="{BB962C8B-B14F-4D97-AF65-F5344CB8AC3E}">
        <p14:creationId xmlns:p14="http://schemas.microsoft.com/office/powerpoint/2010/main" val="93151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Заголовок и вертикальный текст">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D6514FD-1763-45C1-AED0-FF855CD2E095}" type="datetime1">
              <a:rPr lang="en-US">
                <a:solidFill>
                  <a:prstClr val="black">
                    <a:tint val="75000"/>
                  </a:prstClr>
                </a:solidFill>
              </a:rPr>
              <a:pPr/>
              <a:t>10/31/2012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091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27101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032310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146603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410080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a:solidFill>
                  <a:prstClr val="black">
                    <a:tint val="75000"/>
                  </a:prstClr>
                </a:solidFill>
              </a:rPr>
              <a:pPr>
                <a:defRPr/>
              </a:pPr>
              <a:t>31.10.2012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37324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a:solidFill>
                  <a:prstClr val="black">
                    <a:tint val="75000"/>
                  </a:prstClr>
                </a:solidFill>
              </a:rPr>
              <a:pPr>
                <a:defRPr/>
              </a:pPr>
              <a:t>31.10.2012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236631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a:solidFill>
                  <a:prstClr val="black">
                    <a:tint val="75000"/>
                  </a:prstClr>
                </a:solidFill>
              </a:rPr>
              <a:pPr>
                <a:defRPr/>
              </a:pPr>
              <a:t>31.10.2012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4455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a:pPr>
                <a:defRPr/>
              </a:pPr>
              <a:t>31.10.2012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133163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4835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853433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514703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171893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253088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613963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642950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a:solidFill>
                  <a:prstClr val="black">
                    <a:tint val="75000"/>
                  </a:prstClr>
                </a:solidFill>
              </a:rPr>
              <a:pPr>
                <a:defRPr/>
              </a:pPr>
              <a:t>31.10.2012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053701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a:solidFill>
                  <a:prstClr val="black">
                    <a:tint val="75000"/>
                  </a:prstClr>
                </a:solidFill>
              </a:rPr>
              <a:pPr>
                <a:defRPr/>
              </a:pPr>
              <a:t>31.10.2012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5335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a:pPr>
                <a:defRPr/>
              </a:pPr>
              <a:t>31.10.2012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a:pPr>
                <a:defRPr/>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a:solidFill>
                  <a:prstClr val="black">
                    <a:tint val="75000"/>
                  </a:prstClr>
                </a:solidFill>
              </a:rPr>
              <a:pPr>
                <a:defRPr/>
              </a:pPr>
              <a:t>31.10.2012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779495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654179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a:solidFill>
                  <a:prstClr val="black">
                    <a:tint val="75000"/>
                  </a:prstClr>
                </a:solidFill>
              </a:rPr>
              <a:pPr>
                <a:defRPr/>
              </a:pPr>
              <a:t>31.10.2012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070354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448118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019049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348615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075BA6BE-7F97-411F-9CC5-5AB35133F2B3}" type="datetime1">
              <a:rPr lang="en-US">
                <a:solidFill>
                  <a:prstClr val="black">
                    <a:tint val="75000"/>
                  </a:prstClr>
                </a:solidFill>
              </a:rPr>
              <a:pPr/>
              <a:t>10/31/2012</a:t>
            </a:fld>
            <a:endParaRPr lang="en-US">
              <a:solidFill>
                <a:prstClr val="black">
                  <a:tint val="75000"/>
                </a:prstClr>
              </a:solidFill>
            </a:endParaRPr>
          </a:p>
        </p:txBody>
      </p:sp>
      <p:sp>
        <p:nvSpPr>
          <p:cNvPr id="11" name="Slide Number Placeholder 10"/>
          <p:cNvSpPr>
            <a:spLocks noGrp="1"/>
          </p:cNvSpPr>
          <p:nvPr>
            <p:ph type="sldNum" sz="quarter" idx="11"/>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
        <p:nvSpPr>
          <p:cNvPr id="12" name="Footer Placeholder 11"/>
          <p:cNvSpPr>
            <a:spLocks noGrp="1"/>
          </p:cNvSpPr>
          <p:nvPr>
            <p:ph type="ftr" sz="quarter" idx="12"/>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Tree>
    <p:extLst>
      <p:ext uri="{BB962C8B-B14F-4D97-AF65-F5344CB8AC3E}">
        <p14:creationId xmlns:p14="http://schemas.microsoft.com/office/powerpoint/2010/main" val="2591131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354330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143001"/>
            <a:ext cx="4038600" cy="354330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Date Placeholder 8"/>
          <p:cNvSpPr>
            <a:spLocks noGrp="1"/>
          </p:cNvSpPr>
          <p:nvPr>
            <p:ph type="dt" sz="half" idx="10"/>
          </p:nvPr>
        </p:nvSpPr>
        <p:spPr/>
        <p:txBody>
          <a:bodyPr/>
          <a:lstStyle/>
          <a:p>
            <a:fld id="{BB81A9FF-1E9C-4B66-B4A0-EADB765782FB}" type="datetime1">
              <a:rPr lang="en-US">
                <a:solidFill>
                  <a:prstClr val="black">
                    <a:tint val="75000"/>
                  </a:prstClr>
                </a:solidFill>
              </a:rPr>
              <a:pPr/>
              <a:t>10/31/2012</a:t>
            </a:fld>
            <a:endParaRPr lang="en-US">
              <a:solidFill>
                <a:prstClr val="black">
                  <a:tint val="75000"/>
                </a:prstClr>
              </a:solidFill>
            </a:endParaRPr>
          </a:p>
        </p:txBody>
      </p:sp>
      <p:sp>
        <p:nvSpPr>
          <p:cNvPr id="10" name="Slide Number Placeholder 9"/>
          <p:cNvSpPr>
            <a:spLocks noGrp="1"/>
          </p:cNvSpPr>
          <p:nvPr>
            <p:ph type="sldNum" sz="quarter" idx="11"/>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
        <p:nvSpPr>
          <p:cNvPr id="11" name="Footer Placeholder 10"/>
          <p:cNvSpPr>
            <a:spLocks noGrp="1"/>
          </p:cNvSpPr>
          <p:nvPr>
            <p:ph type="ftr" sz="quarter" idx="12"/>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Tree>
    <p:extLst>
      <p:ext uri="{BB962C8B-B14F-4D97-AF65-F5344CB8AC3E}">
        <p14:creationId xmlns:p14="http://schemas.microsoft.com/office/powerpoint/2010/main" val="727911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Заголовок и вертикальный текст">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D6514FD-1763-45C1-AED0-FF855CD2E095}" type="datetime1">
              <a:rPr lang="en-US">
                <a:solidFill>
                  <a:prstClr val="black">
                    <a:tint val="75000"/>
                  </a:prstClr>
                </a:solidFill>
              </a:rPr>
              <a:pPr/>
              <a:t>10/31/2012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Your logo here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FD205-8D79-439C-A802-2377436AEC8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4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194981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52887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10.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heme" Target="../theme/theme11.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a:pPr>
                <a:defRPr/>
              </a:pPr>
              <a:t>31.10.2012</a:t>
            </a:fld>
            <a:endParaRPr lang="ru-RU"/>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0232656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4809730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1301205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39548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528963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528963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5289634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5289634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59" r:id="rId12"/>
    <p:sldLayoutId id="2147483760" r:id="rId13"/>
    <p:sldLayoutId id="2147483761"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9350435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3817549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26" r:id="rId12"/>
    <p:sldLayoutId id="2147483827" r:id="rId13"/>
    <p:sldLayoutId id="2147483828"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a:solidFill>
                  <a:prstClr val="black">
                    <a:tint val="75000"/>
                  </a:prstClr>
                </a:solidFill>
              </a:rPr>
              <a:pPr>
                <a:defRPr/>
              </a:pPr>
              <a:t>31.10.2012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6987685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iuorao.ru/" TargetMode="External"/><Relationship Id="rId13" Type="http://schemas.openxmlformats.org/officeDocument/2006/relationships/hyperlink" Target="http://www.mamso.ru/" TargetMode="External"/><Relationship Id="rId1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7.gif"/><Relationship Id="rId17" Type="http://schemas.openxmlformats.org/officeDocument/2006/relationships/image" Target="../media/image11.jpeg"/><Relationship Id="rId2" Type="http://schemas.openxmlformats.org/officeDocument/2006/relationships/notesSlide" Target="../notesSlides/notesSlide1.xml"/><Relationship Id="rId16"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hyperlink" Target="http://www.worldbank.org/" TargetMode="External"/><Relationship Id="rId11" Type="http://schemas.openxmlformats.org/officeDocument/2006/relationships/hyperlink" Target="http://www.ria.ru/ratings/" TargetMode="External"/><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6.jpeg"/><Relationship Id="rId19" Type="http://schemas.openxmlformats.org/officeDocument/2006/relationships/image" Target="../media/image13.jpeg"/><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4.xml"/><Relationship Id="rId1" Type="http://schemas.openxmlformats.org/officeDocument/2006/relationships/themeOverride" Target="../theme/themeOverride9.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chart" Target="../charts/chart4.xml"/><Relationship Id="rId2" Type="http://schemas.openxmlformats.org/officeDocument/2006/relationships/slideLayout" Target="../slideLayouts/slideLayout137.xml"/><Relationship Id="rId1" Type="http://schemas.openxmlformats.org/officeDocument/2006/relationships/themeOverride" Target="../theme/themeOverride15.xml"/><Relationship Id="rId6" Type="http://schemas.openxmlformats.org/officeDocument/2006/relationships/image" Target="../media/image2.png"/><Relationship Id="rId5" Type="http://schemas.openxmlformats.org/officeDocument/2006/relationships/chart" Target="../charts/char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chart" Target="../charts/chart5.xml"/><Relationship Id="rId2" Type="http://schemas.openxmlformats.org/officeDocument/2006/relationships/slideLayout" Target="../slideLayouts/slideLayout1.xml"/><Relationship Id="rId1" Type="http://schemas.openxmlformats.org/officeDocument/2006/relationships/themeOverride" Target="../theme/themeOverride18.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notesSlide" Target="../notesSlides/notesSlide16.xml"/><Relationship Id="rId7"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hemeOverride" Target="../theme/themeOverride20.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notesSlide" Target="../notesSlides/notesSlide17.xml"/><Relationship Id="rId7" Type="http://schemas.openxmlformats.org/officeDocument/2006/relationships/diagramData" Target="../diagrams/data2.xml"/><Relationship Id="rId2" Type="http://schemas.openxmlformats.org/officeDocument/2006/relationships/slideLayout" Target="../slideLayouts/slideLayout1.xml"/><Relationship Id="rId1" Type="http://schemas.openxmlformats.org/officeDocument/2006/relationships/themeOverride" Target="../theme/themeOverride21.xml"/><Relationship Id="rId6" Type="http://schemas.openxmlformats.org/officeDocument/2006/relationships/image" Target="../media/image15.png"/><Relationship Id="rId11" Type="http://schemas.microsoft.com/office/2007/relationships/diagramDrawing" Target="../diagrams/drawing2.xml"/><Relationship Id="rId5" Type="http://schemas.openxmlformats.org/officeDocument/2006/relationships/image" Target="../media/image2.png"/><Relationship Id="rId10" Type="http://schemas.openxmlformats.org/officeDocument/2006/relationships/diagramColors" Target="../diagrams/colors2.xml"/><Relationship Id="rId4" Type="http://schemas.openxmlformats.org/officeDocument/2006/relationships/image" Target="../media/image14.png"/><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3.png"/><Relationship Id="rId2" Type="http://schemas.openxmlformats.org/officeDocument/2006/relationships/slideLayout" Target="../slideLayouts/slideLayout98.xml"/><Relationship Id="rId1" Type="http://schemas.openxmlformats.org/officeDocument/2006/relationships/themeOverride" Target="../theme/themeOverride2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notesSlide" Target="../notesSlides/notesSlide19.xml"/><Relationship Id="rId7" Type="http://schemas.openxmlformats.org/officeDocument/2006/relationships/diagramData" Target="../diagrams/data3.xml"/><Relationship Id="rId12" Type="http://schemas.openxmlformats.org/officeDocument/2006/relationships/image" Target="../media/image34.emf"/><Relationship Id="rId2" Type="http://schemas.openxmlformats.org/officeDocument/2006/relationships/slideLayout" Target="../slideLayouts/slideLayout84.xml"/><Relationship Id="rId1" Type="http://schemas.openxmlformats.org/officeDocument/2006/relationships/themeOverride" Target="../theme/themeOverride23.xml"/><Relationship Id="rId6" Type="http://schemas.openxmlformats.org/officeDocument/2006/relationships/image" Target="../media/image15.png"/><Relationship Id="rId11" Type="http://schemas.microsoft.com/office/2007/relationships/diagramDrawing" Target="../diagrams/drawing3.xml"/><Relationship Id="rId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image" Target="../media/image14.png"/><Relationship Id="rId9"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0.xml"/><Relationship Id="rId7" Type="http://schemas.openxmlformats.org/officeDocument/2006/relationships/image" Target="../media/image32.gif"/><Relationship Id="rId2" Type="http://schemas.openxmlformats.org/officeDocument/2006/relationships/slideLayout" Target="../slideLayouts/slideLayout98.xml"/><Relationship Id="rId1" Type="http://schemas.openxmlformats.org/officeDocument/2006/relationships/themeOverride" Target="../theme/themeOverride24.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09.xml"/><Relationship Id="rId6" Type="http://schemas.openxmlformats.org/officeDocument/2006/relationships/image" Target="../media/image36.png"/><Relationship Id="rId5" Type="http://schemas.openxmlformats.org/officeDocument/2006/relationships/image" Target="../media/image32.gif"/><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09.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09.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4.xml"/><Relationship Id="rId1" Type="http://schemas.openxmlformats.org/officeDocument/2006/relationships/themeOverride" Target="../theme/themeOverride25.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9.png"/><Relationship Id="rId2" Type="http://schemas.openxmlformats.org/officeDocument/2006/relationships/slideLayout" Target="../slideLayouts/slideLayout48.xml"/><Relationship Id="rId1" Type="http://schemas.openxmlformats.org/officeDocument/2006/relationships/themeOverride" Target="../theme/themeOverride26.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9.xml"/><Relationship Id="rId1" Type="http://schemas.openxmlformats.org/officeDocument/2006/relationships/themeOverride" Target="../theme/themeOverride27.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notesSlide" Target="../notesSlides/notesSlide27.xml"/><Relationship Id="rId7" Type="http://schemas.openxmlformats.org/officeDocument/2006/relationships/diagramData" Target="../diagrams/data4.xml"/><Relationship Id="rId12" Type="http://schemas.openxmlformats.org/officeDocument/2006/relationships/image" Target="../media/image34.emf"/><Relationship Id="rId2" Type="http://schemas.openxmlformats.org/officeDocument/2006/relationships/slideLayout" Target="../slideLayouts/slideLayout59.xml"/><Relationship Id="rId1" Type="http://schemas.openxmlformats.org/officeDocument/2006/relationships/themeOverride" Target="../theme/themeOverride28.xml"/><Relationship Id="rId6" Type="http://schemas.openxmlformats.org/officeDocument/2006/relationships/image" Target="../media/image15.png"/><Relationship Id="rId11" Type="http://schemas.microsoft.com/office/2007/relationships/diagramDrawing" Target="../diagrams/drawing4.xml"/><Relationship Id="rId5" Type="http://schemas.openxmlformats.org/officeDocument/2006/relationships/image" Target="../media/image2.png"/><Relationship Id="rId10" Type="http://schemas.openxmlformats.org/officeDocument/2006/relationships/diagramColors" Target="../diagrams/colors4.xml"/><Relationship Id="rId4" Type="http://schemas.openxmlformats.org/officeDocument/2006/relationships/image" Target="../media/image14.png"/><Relationship Id="rId9"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chart" Target="../charts/chart6.xml"/><Relationship Id="rId2" Type="http://schemas.openxmlformats.org/officeDocument/2006/relationships/slideLayout" Target="../slideLayouts/slideLayout73.xml"/><Relationship Id="rId1" Type="http://schemas.openxmlformats.org/officeDocument/2006/relationships/themeOverride" Target="../theme/themeOverride29.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chart" Target="../charts/chart7.xml"/><Relationship Id="rId2" Type="http://schemas.openxmlformats.org/officeDocument/2006/relationships/slideLayout" Target="../slideLayouts/slideLayout1.xml"/><Relationship Id="rId1" Type="http://schemas.openxmlformats.org/officeDocument/2006/relationships/themeOverride" Target="../theme/themeOverride30.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gov.cap.ru/home/13/2012/avg_konf/&#1082;-270%20&#1084;&#1086;%20&#1088;&#1080;&#1089;.pdf" TargetMode="Externa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hemeOverride" Target="../theme/themeOverride31.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2.gif"/><Relationship Id="rId2" Type="http://schemas.openxmlformats.org/officeDocument/2006/relationships/slideLayout" Target="../slideLayouts/slideLayout128.xml"/><Relationship Id="rId1" Type="http://schemas.openxmlformats.org/officeDocument/2006/relationships/themeOverride" Target="../theme/themeOverride3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32.xml"/><Relationship Id="rId7" Type="http://schemas.openxmlformats.org/officeDocument/2006/relationships/image" Target="../media/image40.png"/><Relationship Id="rId2" Type="http://schemas.openxmlformats.org/officeDocument/2006/relationships/slideLayout" Target="../slideLayouts/slideLayout17.xml"/><Relationship Id="rId1" Type="http://schemas.openxmlformats.org/officeDocument/2006/relationships/themeOverride" Target="../theme/themeOverride3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4.xml"/><Relationship Id="rId7" Type="http://schemas.openxmlformats.org/officeDocument/2006/relationships/diagramData" Target="../diagrams/data1.xml"/><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5.png"/><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openxmlformats.org/officeDocument/2006/relationships/image" Target="../media/image14.pn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5.xml"/><Relationship Id="rId7" Type="http://schemas.openxmlformats.org/officeDocument/2006/relationships/image" Target="../media/image16.png"/><Relationship Id="rId2" Type="http://schemas.openxmlformats.org/officeDocument/2006/relationships/slideLayout" Target="../slideLayouts/slideLayout48.xml"/><Relationship Id="rId1" Type="http://schemas.openxmlformats.org/officeDocument/2006/relationships/themeOverride" Target="../theme/themeOverride4.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26.xml"/><Relationship Id="rId1" Type="http://schemas.openxmlformats.org/officeDocument/2006/relationships/themeOverride" Target="../theme/themeOverride5.xml"/><Relationship Id="rId6"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7.xml"/><Relationship Id="rId7" Type="http://schemas.openxmlformats.org/officeDocument/2006/relationships/image" Target="../media/image23.emf"/><Relationship Id="rId2" Type="http://schemas.openxmlformats.org/officeDocument/2006/relationships/slideLayout" Target="../slideLayouts/slideLayout37.xml"/><Relationship Id="rId1" Type="http://schemas.openxmlformats.org/officeDocument/2006/relationships/themeOverride" Target="../theme/themeOverride6.xml"/><Relationship Id="rId6"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7.png"/><Relationship Id="rId2" Type="http://schemas.openxmlformats.org/officeDocument/2006/relationships/slideLayout" Target="../slideLayouts/slideLayout48.xml"/><Relationship Id="rId1" Type="http://schemas.openxmlformats.org/officeDocument/2006/relationships/themeOverride" Target="../theme/themeOverride7.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1" name="Picture 3" descr="E:\rtc_prezent_png\rtc_shapka.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701331" y="1059582"/>
            <a:ext cx="8298654" cy="2376264"/>
          </a:xfrm>
        </p:spPr>
        <p:txBody>
          <a:bodyPr/>
          <a:lstStyle/>
          <a:p>
            <a:pPr algn="r"/>
            <a:r>
              <a:rPr lang="ru-RU" sz="2800" dirty="0" err="1">
                <a:solidFill>
                  <a:schemeClr val="bg1"/>
                </a:solidFill>
                <a:effectLst>
                  <a:outerShdw blurRad="38100" dist="38100" dir="2700000" algn="tl">
                    <a:srgbClr val="000000">
                      <a:alpha val="43137"/>
                    </a:srgbClr>
                  </a:outerShdw>
                </a:effectLst>
              </a:rPr>
              <a:t>Рейтингование</a:t>
            </a:r>
            <a:r>
              <a:rPr lang="ru-RU" sz="2800" dirty="0">
                <a:solidFill>
                  <a:schemeClr val="bg1"/>
                </a:solidFill>
                <a:effectLst>
                  <a:outerShdw blurRad="38100" dist="38100" dir="2700000" algn="tl">
                    <a:srgbClr val="000000">
                      <a:alpha val="43137"/>
                    </a:srgbClr>
                  </a:outerShdw>
                </a:effectLst>
              </a:rPr>
              <a:t> школ и муниципалитетов </a:t>
            </a:r>
            <a:br>
              <a:rPr lang="ru-RU" sz="2800" dirty="0">
                <a:solidFill>
                  <a:schemeClr val="bg1"/>
                </a:solidFill>
                <a:effectLst>
                  <a:outerShdw blurRad="38100" dist="38100" dir="2700000" algn="tl">
                    <a:srgbClr val="000000">
                      <a:alpha val="43137"/>
                    </a:srgbClr>
                  </a:outerShdw>
                </a:effectLst>
              </a:rPr>
            </a:br>
            <a:r>
              <a:rPr lang="ru-RU" sz="2800" dirty="0">
                <a:solidFill>
                  <a:schemeClr val="bg1"/>
                </a:solidFill>
                <a:effectLst>
                  <a:outerShdw blurRad="38100" dist="38100" dir="2700000" algn="tl">
                    <a:srgbClr val="000000">
                      <a:alpha val="43137"/>
                    </a:srgbClr>
                  </a:outerShdw>
                </a:effectLst>
              </a:rPr>
              <a:t>по результатам внешних оценочных </a:t>
            </a:r>
            <a:r>
              <a:rPr lang="ru-RU" sz="2800" dirty="0" smtClean="0">
                <a:solidFill>
                  <a:schemeClr val="bg1"/>
                </a:solidFill>
                <a:effectLst>
                  <a:outerShdw blurRad="38100" dist="38100" dir="2700000" algn="tl">
                    <a:srgbClr val="000000">
                      <a:alpha val="43137"/>
                    </a:srgbClr>
                  </a:outerShdw>
                </a:effectLst>
              </a:rPr>
              <a:t>процедур. </a:t>
            </a:r>
            <a:br>
              <a:rPr lang="ru-RU" sz="2800" dirty="0" smtClean="0">
                <a:solidFill>
                  <a:schemeClr val="bg1"/>
                </a:solidFill>
                <a:effectLst>
                  <a:outerShdw blurRad="38100" dist="38100" dir="2700000" algn="tl">
                    <a:srgbClr val="000000">
                      <a:alpha val="43137"/>
                    </a:srgbClr>
                  </a:outerShdw>
                </a:effectLst>
              </a:rPr>
            </a:br>
            <a:r>
              <a:rPr lang="ru-RU" sz="2800" dirty="0" smtClean="0">
                <a:solidFill>
                  <a:schemeClr val="bg1"/>
                </a:solidFill>
                <a:effectLst>
                  <a:outerShdw blurRad="38100" dist="38100" dir="2700000" algn="tl">
                    <a:srgbClr val="000000">
                      <a:alpha val="43137"/>
                    </a:srgbClr>
                  </a:outerShdw>
                </a:effectLst>
              </a:rPr>
              <a:t>Кейс Чувашской Республики.</a:t>
            </a:r>
            <a:endParaRPr lang="ru-RU" sz="2800" dirty="0">
              <a:solidFill>
                <a:schemeClr val="bg1"/>
              </a:solidFill>
              <a:effectLst>
                <a:outerShdw blurRad="38100" dist="38100" dir="2700000" algn="tl">
                  <a:srgbClr val="000000">
                    <a:alpha val="43137"/>
                  </a:srgbClr>
                </a:outerShdw>
              </a:effectLst>
            </a:endParaRPr>
          </a:p>
        </p:txBody>
      </p:sp>
      <p:pic>
        <p:nvPicPr>
          <p:cNvPr id="1028" name="Picture 4" descr="E:\rtc_prezent_png\rtc_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1508" y="190045"/>
            <a:ext cx="1462980" cy="725521"/>
          </a:xfrm>
          <a:prstGeom prst="rect">
            <a:avLst/>
          </a:prstGeom>
          <a:noFill/>
          <a:ln w="9525">
            <a:noFill/>
            <a:miter lim="800000"/>
            <a:headEnd/>
            <a:tailEnd/>
          </a:ln>
        </p:spPr>
      </p:pic>
      <p:pic>
        <p:nvPicPr>
          <p:cNvPr id="14" name="Picture 2" descr="http://www.rtc-edu.ru/sites/default/files/pict/wb.png">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7740" y="4577088"/>
            <a:ext cx="428628" cy="428628"/>
          </a:xfrm>
          <a:prstGeom prst="rect">
            <a:avLst/>
          </a:prstGeom>
          <a:noFill/>
        </p:spPr>
      </p:pic>
      <p:pic>
        <p:nvPicPr>
          <p:cNvPr id="15" name="Picture 4" descr="Описание: лого.jpg">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41582" y="4577088"/>
            <a:ext cx="988516" cy="417804"/>
          </a:xfrm>
          <a:prstGeom prst="rect">
            <a:avLst/>
          </a:prstGeom>
          <a:noFill/>
        </p:spPr>
      </p:pic>
      <p:pic>
        <p:nvPicPr>
          <p:cNvPr id="16" name="Picture 10" descr="img69119"/>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01330" y="4587974"/>
            <a:ext cx="356035" cy="419012"/>
          </a:xfrm>
          <a:prstGeom prst="rect">
            <a:avLst/>
          </a:prstGeom>
          <a:noFill/>
          <a:ln w="9525">
            <a:noFill/>
            <a:miter lim="800000"/>
            <a:headEnd/>
            <a:tailEnd/>
          </a:ln>
        </p:spPr>
      </p:pic>
      <p:grpSp>
        <p:nvGrpSpPr>
          <p:cNvPr id="6" name="Группа 5"/>
          <p:cNvGrpSpPr/>
          <p:nvPr/>
        </p:nvGrpSpPr>
        <p:grpSpPr>
          <a:xfrm>
            <a:off x="7261649" y="4575193"/>
            <a:ext cx="924694" cy="403800"/>
            <a:chOff x="7308304" y="4587692"/>
            <a:chExt cx="1084314" cy="428625"/>
          </a:xfrm>
        </p:grpSpPr>
        <p:sp>
          <p:nvSpPr>
            <p:cNvPr id="13" name="Прямоугольник 12"/>
            <p:cNvSpPr/>
            <p:nvPr/>
          </p:nvSpPr>
          <p:spPr>
            <a:xfrm>
              <a:off x="7308304" y="4626099"/>
              <a:ext cx="1080120" cy="36004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descr="Описание: social-240-100.gif">
              <a:hlinkClick r:id="rId11" tgtFrame="&quot;_blank&quot;"/>
            </p:cNvPr>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312498" y="4587692"/>
              <a:ext cx="1080120" cy="428625"/>
            </a:xfrm>
            <a:prstGeom prst="rect">
              <a:avLst/>
            </a:prstGeom>
            <a:noFill/>
            <a:ln w="9525">
              <a:noFill/>
              <a:miter lim="800000"/>
              <a:headEnd/>
              <a:tailEnd/>
            </a:ln>
          </p:spPr>
        </p:pic>
      </p:grpSp>
      <p:sp>
        <p:nvSpPr>
          <p:cNvPr id="23" name="Прямоугольник 22"/>
          <p:cNvSpPr/>
          <p:nvPr/>
        </p:nvSpPr>
        <p:spPr>
          <a:xfrm>
            <a:off x="71976" y="150422"/>
            <a:ext cx="7380344" cy="686342"/>
          </a:xfrm>
          <a:prstGeom prst="rect">
            <a:avLst/>
          </a:prstGeom>
        </p:spPr>
        <p:txBody>
          <a:bodyPr wrap="square">
            <a:spAutoFit/>
          </a:bodyPr>
          <a:lstStyle/>
          <a:p>
            <a:pPr marL="342900" indent="-342900" algn="ctr">
              <a:spcBef>
                <a:spcPct val="20000"/>
              </a:spcBef>
            </a:pPr>
            <a:r>
              <a:rPr lang="ru-RU" sz="1100" dirty="0" smtClean="0">
                <a:solidFill>
                  <a:schemeClr val="bg1"/>
                </a:solidFill>
                <a:latin typeface="Arial" pitchFamily="34" charset="0"/>
                <a:cs typeface="Arial" pitchFamily="34" charset="0"/>
              </a:rPr>
              <a:t>Семинар</a:t>
            </a:r>
          </a:p>
          <a:p>
            <a:pPr marL="342900" indent="-342900" algn="ctr">
              <a:spcBef>
                <a:spcPct val="20000"/>
              </a:spcBef>
            </a:pPr>
            <a:r>
              <a:rPr lang="ru-RU" sz="1100" i="1" dirty="0" smtClean="0">
                <a:solidFill>
                  <a:schemeClr val="bg1"/>
                </a:solidFill>
                <a:latin typeface="Arial" pitchFamily="34" charset="0"/>
                <a:cs typeface="Arial" pitchFamily="34" charset="0"/>
              </a:rPr>
              <a:t>«</a:t>
            </a:r>
            <a:r>
              <a:rPr lang="ru-RU" sz="1200" b="1" i="1" dirty="0">
                <a:solidFill>
                  <a:schemeClr val="bg1"/>
                </a:solidFill>
                <a:latin typeface="Arial" pitchFamily="34" charset="0"/>
                <a:cs typeface="Arial" pitchFamily="34" charset="0"/>
              </a:rPr>
              <a:t>Актуальные вопросы проектирования и формирования рейтингов в образовании</a:t>
            </a:r>
            <a:r>
              <a:rPr lang="ru-RU" sz="1100" i="1" dirty="0" smtClean="0">
                <a:solidFill>
                  <a:schemeClr val="bg1"/>
                </a:solidFill>
                <a:latin typeface="Arial" pitchFamily="34" charset="0"/>
                <a:cs typeface="Arial" pitchFamily="34" charset="0"/>
              </a:rPr>
              <a:t>»</a:t>
            </a:r>
          </a:p>
          <a:p>
            <a:pPr marL="342900" indent="-342900" algn="ctr">
              <a:spcBef>
                <a:spcPct val="20000"/>
              </a:spcBef>
            </a:pPr>
            <a:r>
              <a:rPr lang="ru-RU" sz="1100" i="1" dirty="0" smtClean="0">
                <a:solidFill>
                  <a:schemeClr val="bg1"/>
                </a:solidFill>
                <a:latin typeface="Arial" pitchFamily="34" charset="0"/>
                <a:cs typeface="Arial" pitchFamily="34" charset="0"/>
              </a:rPr>
              <a:t>31 октября - 1 ноября 2012 года, г. Москва</a:t>
            </a:r>
            <a:endParaRPr lang="ru-RU" sz="1100" i="1" dirty="0">
              <a:solidFill>
                <a:schemeClr val="bg1"/>
              </a:solidFill>
              <a:latin typeface="Arial" pitchFamily="34" charset="0"/>
              <a:cs typeface="Arial" pitchFamily="34" charset="0"/>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9" name="Рисунок 30" descr="http://www.rtc-edu.ru/sites/default/files/pict/mamco.png">
            <a:hlinkClick r:id="rId13"/>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230420" y="4597305"/>
            <a:ext cx="937195" cy="374967"/>
          </a:xfrm>
          <a:prstGeom prst="rect">
            <a:avLst/>
          </a:prstGeom>
          <a:noFill/>
          <a:ln w="9525">
            <a:noFill/>
            <a:miter lim="800000"/>
            <a:headEnd/>
            <a:tailEnd/>
          </a:ln>
        </p:spPr>
      </p:pic>
      <p:pic>
        <p:nvPicPr>
          <p:cNvPr id="20" name="Picture 2" descr="image.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211960" y="4587611"/>
            <a:ext cx="999620" cy="396757"/>
          </a:xfrm>
          <a:prstGeom prst="rect">
            <a:avLst/>
          </a:prstGeom>
          <a:noFill/>
        </p:spPr>
      </p:pic>
      <p:pic>
        <p:nvPicPr>
          <p:cNvPr id="1026" name="Picture 2" descr="i?id=228804683-59-72&amp;n=17"/>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287615" y="4575515"/>
            <a:ext cx="337614" cy="41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chelindustry.ru/img/logob/1_ChelObl_L.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762147" y="4570961"/>
            <a:ext cx="334683" cy="4239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464807" y="4604214"/>
            <a:ext cx="647625" cy="35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5310742" y="4612517"/>
            <a:ext cx="1057829" cy="35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Прямоугольник 23"/>
          <p:cNvSpPr/>
          <p:nvPr/>
        </p:nvSpPr>
        <p:spPr>
          <a:xfrm>
            <a:off x="7512753" y="1252456"/>
            <a:ext cx="1512168" cy="400110"/>
          </a:xfrm>
          <a:prstGeom prst="rect">
            <a:avLst/>
          </a:prstGeom>
        </p:spPr>
        <p:txBody>
          <a:bodyPr wrap="square">
            <a:spAutoFit/>
          </a:bodyPr>
          <a:ls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ru-RU" sz="2000" b="1" dirty="0" smtClean="0">
                <a:solidFill>
                  <a:srgbClr val="FFFF00"/>
                </a:solidFill>
                <a:effectLst>
                  <a:outerShdw blurRad="38100" dist="38100" dir="2700000" algn="tl">
                    <a:srgbClr val="000000">
                      <a:alpha val="43137"/>
                    </a:srgbClr>
                  </a:outerShdw>
                </a:effectLst>
              </a:rPr>
              <a:t>СЕССИЯ 4</a:t>
            </a:r>
          </a:p>
        </p:txBody>
      </p:sp>
      <p:sp>
        <p:nvSpPr>
          <p:cNvPr id="25" name="Прямоугольник 8"/>
          <p:cNvSpPr>
            <a:spLocks noChangeArrowheads="1"/>
          </p:cNvSpPr>
          <p:nvPr/>
        </p:nvSpPr>
        <p:spPr bwMode="auto">
          <a:xfrm>
            <a:off x="3923928" y="3435846"/>
            <a:ext cx="5025773" cy="757130"/>
          </a:xfrm>
          <a:prstGeom prst="rect">
            <a:avLst/>
          </a:prstGeom>
          <a:noFill/>
          <a:ln w="9525">
            <a:noFill/>
            <a:miter lim="800000"/>
            <a:headEnd/>
            <a:tailEnd/>
          </a:ln>
        </p:spPr>
        <p:txBody>
          <a:bodyPr wrap="square">
            <a:spAutoFit/>
          </a:bodyPr>
          <a:lstStyle/>
          <a:p>
            <a:pPr marL="457200" indent="-457200" algn="r">
              <a:lnSpc>
                <a:spcPct val="90000"/>
              </a:lnSpc>
            </a:pPr>
            <a:r>
              <a:rPr lang="ru-RU" sz="1600" b="1" dirty="0" smtClean="0">
                <a:solidFill>
                  <a:prstClr val="white"/>
                </a:solidFill>
                <a:effectLst>
                  <a:outerShdw blurRad="38100" dist="38100" dir="2700000" algn="tl">
                    <a:srgbClr val="000000">
                      <a:alpha val="43137"/>
                    </a:srgbClr>
                  </a:outerShdw>
                </a:effectLst>
              </a:rPr>
              <a:t>С.А. Боченков</a:t>
            </a:r>
          </a:p>
          <a:p>
            <a:pPr marL="457200" indent="-457200" algn="r">
              <a:lnSpc>
                <a:spcPct val="90000"/>
              </a:lnSpc>
            </a:pPr>
            <a:r>
              <a:rPr lang="ru-RU" sz="1600" dirty="0" smtClean="0">
                <a:solidFill>
                  <a:prstClr val="white"/>
                </a:solidFill>
                <a:effectLst>
                  <a:outerShdw blurRad="38100" dist="38100" dir="2700000" algn="tl">
                    <a:srgbClr val="000000">
                      <a:alpha val="43137"/>
                    </a:srgbClr>
                  </a:outerShdw>
                </a:effectLst>
              </a:rPr>
              <a:t>эксперт Независимого агентства</a:t>
            </a:r>
          </a:p>
          <a:p>
            <a:pPr marL="457200" indent="-457200" algn="r">
              <a:lnSpc>
                <a:spcPct val="90000"/>
              </a:lnSpc>
            </a:pPr>
            <a:r>
              <a:rPr lang="ru-RU" sz="1600" dirty="0" smtClean="0">
                <a:solidFill>
                  <a:prstClr val="white"/>
                </a:solidFill>
                <a:effectLst>
                  <a:outerShdw blurRad="38100" dist="38100" dir="2700000" algn="tl">
                    <a:srgbClr val="000000">
                      <a:alpha val="43137"/>
                    </a:srgbClr>
                  </a:outerShdw>
                </a:effectLst>
              </a:rPr>
              <a:t> оценки качества образования «Лидер», г. Чебоксары</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4" name="Заголовок 1"/>
          <p:cNvSpPr txBox="1">
            <a:spLocks/>
          </p:cNvSpPr>
          <p:nvPr/>
        </p:nvSpPr>
        <p:spPr bwMode="auto">
          <a:xfrm>
            <a:off x="143421" y="66640"/>
            <a:ext cx="7308304"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000" dirty="0">
                <a:solidFill>
                  <a:prstClr val="white"/>
                </a:solidFill>
                <a:effectLst>
                  <a:outerShdw blurRad="38100" dist="38100" dir="2700000" algn="tl">
                    <a:srgbClr val="000000">
                      <a:alpha val="43137"/>
                    </a:srgbClr>
                  </a:outerShdw>
                </a:effectLst>
              </a:rPr>
              <a:t>Что значит – «хорошая школа» </a:t>
            </a:r>
            <a:r>
              <a:rPr lang="ru-RU" sz="2000" dirty="0" smtClean="0">
                <a:solidFill>
                  <a:prstClr val="white"/>
                </a:solidFill>
                <a:effectLst>
                  <a:outerShdw blurRad="38100" dist="38100" dir="2700000" algn="tl">
                    <a:srgbClr val="000000">
                      <a:alpha val="43137"/>
                    </a:srgbClr>
                  </a:outerShdw>
                </a:effectLst>
              </a:rPr>
              <a:t>по </a:t>
            </a:r>
            <a:r>
              <a:rPr lang="ru-RU" sz="2000" dirty="0">
                <a:solidFill>
                  <a:prstClr val="white"/>
                </a:solidFill>
                <a:effectLst>
                  <a:outerShdw blurRad="38100" dist="38100" dir="2700000" algn="tl">
                    <a:srgbClr val="000000">
                      <a:alpha val="43137"/>
                    </a:srgbClr>
                  </a:outerShdw>
                </a:effectLst>
              </a:rPr>
              <a:t>результатам ЕГЭ? </a:t>
            </a:r>
            <a:endParaRPr lang="ru-RU" sz="2000" dirty="0" smtClean="0">
              <a:solidFill>
                <a:prstClr val="white"/>
              </a:solidFill>
              <a:effectLst>
                <a:outerShdw blurRad="38100" dist="38100" dir="2700000" algn="tl">
                  <a:srgbClr val="000000">
                    <a:alpha val="43137"/>
                  </a:srgbClr>
                </a:outerShdw>
              </a:effectLst>
            </a:endParaRPr>
          </a:p>
          <a:p>
            <a:pPr algn="l"/>
            <a:r>
              <a:rPr lang="ru-RU" sz="2000" dirty="0" smtClean="0">
                <a:solidFill>
                  <a:prstClr val="white"/>
                </a:solidFill>
                <a:effectLst>
                  <a:outerShdw blurRad="38100" dist="38100" dir="2700000" algn="tl">
                    <a:srgbClr val="000000">
                      <a:alpha val="43137"/>
                    </a:srgbClr>
                  </a:outerShdw>
                </a:effectLst>
              </a:rPr>
              <a:t>Признаки </a:t>
            </a:r>
            <a:r>
              <a:rPr lang="ru-RU" sz="2000" dirty="0">
                <a:solidFill>
                  <a:prstClr val="white"/>
                </a:solidFill>
                <a:effectLst>
                  <a:outerShdw blurRad="38100" dist="38100" dir="2700000" algn="tl">
                    <a:srgbClr val="000000">
                      <a:alpha val="43137"/>
                    </a:srgbClr>
                  </a:outerShdw>
                </a:effectLst>
              </a:rPr>
              <a:t>хорошей по результатам </a:t>
            </a:r>
            <a:r>
              <a:rPr lang="ru-RU" sz="2000" dirty="0" smtClean="0">
                <a:solidFill>
                  <a:prstClr val="white"/>
                </a:solidFill>
                <a:effectLst>
                  <a:outerShdw blurRad="38100" dist="38100" dir="2700000" algn="tl">
                    <a:srgbClr val="000000">
                      <a:alpha val="43137"/>
                    </a:srgbClr>
                  </a:outerShdw>
                </a:effectLst>
              </a:rPr>
              <a:t>ЕГЭ школы:</a:t>
            </a:r>
            <a:endParaRPr lang="ru-RU" sz="2000" dirty="0">
              <a:solidFill>
                <a:prstClr val="white"/>
              </a:solidFill>
              <a:effectLst>
                <a:outerShdw blurRad="38100" dist="38100" dir="2700000" algn="tl">
                  <a:srgbClr val="000000">
                    <a:alpha val="43137"/>
                  </a:srgbClr>
                </a:outerShdw>
              </a:effectLst>
            </a:endParaRPr>
          </a:p>
        </p:txBody>
      </p:sp>
      <p:sp>
        <p:nvSpPr>
          <p:cNvPr id="6" name="Объект 5"/>
          <p:cNvSpPr txBox="1">
            <a:spLocks/>
          </p:cNvSpPr>
          <p:nvPr/>
        </p:nvSpPr>
        <p:spPr bwMode="auto">
          <a:xfrm>
            <a:off x="611560" y="1314450"/>
            <a:ext cx="820891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69900" marR="0" lvl="0" indent="-469900" algn="l" defTabSz="914400" rtl="0" eaLnBrk="1" fontAlgn="base" latinLnBrk="0" hangingPunct="1">
              <a:lnSpc>
                <a:spcPct val="100000"/>
              </a:lnSpc>
              <a:spcBef>
                <a:spcPct val="20000"/>
              </a:spcBef>
              <a:spcAft>
                <a:spcPts val="600"/>
              </a:spcAft>
              <a:buClr>
                <a:srgbClr val="CC0000"/>
              </a:buClr>
              <a:buSzTx/>
              <a:buFont typeface="Wingdings" pitchFamily="2" charset="2"/>
              <a:buChar char="o"/>
              <a:tabLst/>
              <a:defRPr/>
            </a:pPr>
            <a:r>
              <a:rPr kumimoji="0" lang="ru-RU" sz="1400" b="0" i="0" u="none" strike="noStrike" kern="0" cap="none" spc="0" normalizeH="0" baseline="0" noProof="0" smtClean="0">
                <a:ln>
                  <a:noFill/>
                </a:ln>
                <a:solidFill>
                  <a:srgbClr val="000000"/>
                </a:solidFill>
                <a:effectLst/>
                <a:uLnTx/>
                <a:uFillTx/>
                <a:latin typeface="Century Gothic"/>
                <a:ea typeface="+mn-ea"/>
                <a:cs typeface="+mn-cs"/>
              </a:rPr>
              <a:t> Каков уровень освоения образовательного стандарта на профильном уровне (доля выпускников, успешно сдавших все предметы из числа изучавшихся на профильном уровне с результатом, соответствующим профильному уровню (ТБ2) и выше)? </a:t>
            </a:r>
            <a:r>
              <a:rPr kumimoji="0" lang="ru-RU" sz="1400" b="1" i="0" u="none" strike="noStrike" kern="0" cap="none" spc="0" normalizeH="0" baseline="0" noProof="0" smtClean="0">
                <a:ln>
                  <a:noFill/>
                </a:ln>
                <a:solidFill>
                  <a:srgbClr val="000000"/>
                </a:solidFill>
                <a:effectLst/>
                <a:uLnTx/>
                <a:uFillTx/>
                <a:latin typeface="Century Gothic"/>
                <a:ea typeface="+mn-ea"/>
                <a:cs typeface="+mn-cs"/>
              </a:rPr>
              <a:t>Хорошая школа по результатам ЕГЭ - это школа, в которой значительная часть выпускников преодолевают порог профильного уровня по всем предметам, которые они изучали на профильном уровне</a:t>
            </a:r>
            <a:r>
              <a:rPr kumimoji="0" lang="ru-RU" sz="1400" b="0" i="0" u="none" strike="noStrike" kern="0" cap="none" spc="0" normalizeH="0" baseline="0" noProof="0" smtClean="0">
                <a:ln>
                  <a:noFill/>
                </a:ln>
                <a:solidFill>
                  <a:srgbClr val="000000"/>
                </a:solidFill>
                <a:effectLst/>
                <a:uLnTx/>
                <a:uFillTx/>
                <a:latin typeface="Century Gothic"/>
                <a:ea typeface="+mn-ea"/>
                <a:cs typeface="+mn-cs"/>
              </a:rPr>
              <a:t>. </a:t>
            </a:r>
          </a:p>
          <a:p>
            <a:pPr marL="469900" marR="0" lvl="0" indent="-469900" algn="l" defTabSz="914400" rtl="0" eaLnBrk="1" fontAlgn="base" latinLnBrk="0" hangingPunct="1">
              <a:lnSpc>
                <a:spcPct val="100000"/>
              </a:lnSpc>
              <a:spcBef>
                <a:spcPct val="20000"/>
              </a:spcBef>
              <a:spcAft>
                <a:spcPts val="600"/>
              </a:spcAft>
              <a:buClr>
                <a:srgbClr val="CC0000"/>
              </a:buClr>
              <a:buSzTx/>
              <a:buFont typeface="Wingdings" pitchFamily="2" charset="2"/>
              <a:buChar char="o"/>
              <a:tabLst/>
              <a:defRPr/>
            </a:pPr>
            <a:r>
              <a:rPr kumimoji="0" lang="ru-RU" sz="1400" b="0" i="0" u="none" strike="noStrike" kern="0" cap="none" spc="0" normalizeH="0" baseline="0" noProof="0" smtClean="0">
                <a:ln>
                  <a:noFill/>
                </a:ln>
                <a:solidFill>
                  <a:srgbClr val="000000"/>
                </a:solidFill>
                <a:effectLst/>
                <a:uLnTx/>
                <a:uFillTx/>
                <a:latin typeface="Century Gothic"/>
                <a:ea typeface="+mn-ea"/>
                <a:cs typeface="+mn-cs"/>
              </a:rPr>
              <a:t> Соответствует ли применяемая учителями школы система текущего оценивания результатам внешней оценке?</a:t>
            </a:r>
          </a:p>
          <a:p>
            <a:pPr marL="469900" marR="0" lvl="0" indent="-469900" algn="l" defTabSz="914400" rtl="0" eaLnBrk="1" fontAlgn="base" latinLnBrk="0" hangingPunct="1">
              <a:lnSpc>
                <a:spcPct val="100000"/>
              </a:lnSpc>
              <a:spcBef>
                <a:spcPct val="20000"/>
              </a:spcBef>
              <a:spcAft>
                <a:spcPts val="600"/>
              </a:spcAft>
              <a:buClr>
                <a:srgbClr val="CC0000"/>
              </a:buClr>
              <a:buSzTx/>
              <a:buFont typeface="Wingdings" pitchFamily="2" charset="2"/>
              <a:buChar char="o"/>
              <a:tabLst/>
              <a:defRPr/>
            </a:pPr>
            <a:r>
              <a:rPr kumimoji="0" lang="ru-RU" sz="1400" b="0" i="0" u="none" strike="noStrike" kern="0" cap="none" spc="0" normalizeH="0" baseline="0" noProof="0" smtClean="0">
                <a:ln>
                  <a:noFill/>
                </a:ln>
                <a:solidFill>
                  <a:srgbClr val="000000"/>
                </a:solidFill>
                <a:effectLst/>
                <a:uLnTx/>
                <a:uFillTx/>
                <a:latin typeface="Century Gothic"/>
                <a:ea typeface="+mn-ea"/>
                <a:cs typeface="+mn-cs"/>
              </a:rPr>
              <a:t> Каковы позиции школы в рейтинге по вышеназванным показателям среди школ города (района) и среди аналогичных (кластер) школ региона и какова динамика значений ключевых показателей? </a:t>
            </a:r>
            <a:r>
              <a:rPr kumimoji="0" lang="ru-RU" sz="1400" b="1" i="0" u="none" strike="noStrike" kern="0" cap="none" spc="0" normalizeH="0" baseline="0" noProof="0" smtClean="0">
                <a:ln>
                  <a:noFill/>
                </a:ln>
                <a:solidFill>
                  <a:srgbClr val="000000"/>
                </a:solidFill>
                <a:effectLst/>
                <a:uLnTx/>
                <a:uFillTx/>
                <a:latin typeface="Century Gothic"/>
                <a:ea typeface="+mn-ea"/>
                <a:cs typeface="+mn-cs"/>
              </a:rPr>
              <a:t>Хорошая школа по результатам ЕГЭ - это школа, показывающая положительную динамику  или стабильность в высоких результатах по каждой из указанных позиций</a:t>
            </a:r>
            <a:r>
              <a:rPr kumimoji="0" lang="ru-RU" sz="1400" b="0" i="0" u="none" strike="noStrike" kern="0" cap="none" spc="0" normalizeH="0" baseline="0" noProof="0" smtClean="0">
                <a:ln>
                  <a:noFill/>
                </a:ln>
                <a:solidFill>
                  <a:srgbClr val="000000"/>
                </a:solidFill>
                <a:effectLst/>
                <a:uLnTx/>
                <a:uFillTx/>
                <a:latin typeface="Century Gothic"/>
                <a:ea typeface="+mn-ea"/>
                <a:cs typeface="+mn-cs"/>
              </a:rPr>
              <a:t>.</a:t>
            </a:r>
            <a:endParaRPr kumimoji="0" lang="ru-RU" sz="1400" b="0" i="0" u="none" strike="noStrike" kern="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5097405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4" name="Заголовок 1"/>
          <p:cNvSpPr txBox="1">
            <a:spLocks/>
          </p:cNvSpPr>
          <p:nvPr/>
        </p:nvSpPr>
        <p:spPr bwMode="auto">
          <a:xfrm>
            <a:off x="143421" y="66640"/>
            <a:ext cx="7308304"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2000" dirty="0">
                <a:solidFill>
                  <a:prstClr val="white"/>
                </a:solidFill>
                <a:effectLst>
                  <a:outerShdw blurRad="38100" dist="38100" dir="2700000" algn="tl">
                    <a:srgbClr val="000000">
                      <a:alpha val="43137"/>
                    </a:srgbClr>
                  </a:outerShdw>
                </a:effectLst>
              </a:rPr>
              <a:t>Динамика среднего балла по 100-балльной шкале. </a:t>
            </a:r>
            <a:endParaRPr lang="ru-RU" sz="2000" dirty="0" smtClean="0">
              <a:solidFill>
                <a:prstClr val="white"/>
              </a:solidFill>
              <a:effectLst>
                <a:outerShdw blurRad="38100" dist="38100" dir="2700000" algn="tl">
                  <a:srgbClr val="000000">
                    <a:alpha val="43137"/>
                  </a:srgbClr>
                </a:outerShdw>
              </a:effectLst>
            </a:endParaRPr>
          </a:p>
          <a:p>
            <a:r>
              <a:rPr lang="ru-RU" sz="2000" dirty="0" smtClean="0">
                <a:solidFill>
                  <a:prstClr val="white"/>
                </a:solidFill>
                <a:effectLst>
                  <a:outerShdw blurRad="38100" dist="38100" dir="2700000" algn="tl">
                    <a:srgbClr val="000000">
                      <a:alpha val="43137"/>
                    </a:srgbClr>
                  </a:outerShdw>
                </a:effectLst>
              </a:rPr>
              <a:t>Результаты </a:t>
            </a:r>
            <a:r>
              <a:rPr lang="ru-RU" sz="2000" dirty="0">
                <a:solidFill>
                  <a:prstClr val="white"/>
                </a:solidFill>
                <a:effectLst>
                  <a:outerShdw blurRad="38100" dist="38100" dir="2700000" algn="tl">
                    <a:srgbClr val="000000">
                      <a:alpha val="43137"/>
                    </a:srgbClr>
                  </a:outerShdw>
                </a:effectLst>
              </a:rPr>
              <a:t>ЕГЭ по какому предмету лучше?</a:t>
            </a:r>
            <a:endParaRPr lang="ru-RU" sz="2000" dirty="0" smtClean="0">
              <a:solidFill>
                <a:prstClr val="white"/>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51520" y="1131590"/>
            <a:ext cx="8712968" cy="387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7973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3" name="Диаграмма 32"/>
          <p:cNvGraphicFramePr/>
          <p:nvPr>
            <p:extLst>
              <p:ext uri="{D42A27DB-BD31-4B8C-83A1-F6EECF244321}">
                <p14:modId xmlns:p14="http://schemas.microsoft.com/office/powerpoint/2010/main" val="4073986853"/>
              </p:ext>
            </p:extLst>
          </p:nvPr>
        </p:nvGraphicFramePr>
        <p:xfrm>
          <a:off x="3884275" y="996950"/>
          <a:ext cx="5152221" cy="40230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Диаграмма 36"/>
          <p:cNvGraphicFramePr/>
          <p:nvPr>
            <p:extLst>
              <p:ext uri="{D42A27DB-BD31-4B8C-83A1-F6EECF244321}">
                <p14:modId xmlns:p14="http://schemas.microsoft.com/office/powerpoint/2010/main" val="3535602827"/>
              </p:ext>
            </p:extLst>
          </p:nvPr>
        </p:nvGraphicFramePr>
        <p:xfrm>
          <a:off x="138022" y="1157288"/>
          <a:ext cx="5670070" cy="3862734"/>
        </p:xfrm>
        <a:graphic>
          <a:graphicData uri="http://schemas.openxmlformats.org/drawingml/2006/chart">
            <c:chart xmlns:c="http://schemas.openxmlformats.org/drawingml/2006/chart" xmlns:r="http://schemas.openxmlformats.org/officeDocument/2006/relationships" r:id="rId6"/>
          </a:graphicData>
        </a:graphic>
      </p:graphicFrame>
      <p:pic>
        <p:nvPicPr>
          <p:cNvPr id="1027" name="Picture 3" descr="E:\rtc_prezent_png\rtc_shapka.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title" idx="4294967295"/>
          </p:nvPr>
        </p:nvSpPr>
        <p:spPr>
          <a:xfrm>
            <a:off x="0" y="206375"/>
            <a:ext cx="3884275" cy="857250"/>
          </a:xfrm>
        </p:spPr>
        <p:txBody>
          <a:bodyPr/>
          <a:lstStyle/>
          <a:p>
            <a:r>
              <a:rPr lang="ru-RU" sz="2000" dirty="0">
                <a:solidFill>
                  <a:schemeClr val="bg1"/>
                </a:solidFill>
                <a:effectLst>
                  <a:outerShdw blurRad="38100" dist="38100" dir="2700000" algn="tl">
                    <a:srgbClr val="000000">
                      <a:alpha val="43137"/>
                    </a:srgbClr>
                  </a:outerShdw>
                </a:effectLst>
              </a:rPr>
              <a:t>Соотношение 100-балльной </a:t>
            </a:r>
            <a:r>
              <a:rPr lang="ru-RU" sz="2000" dirty="0" smtClean="0">
                <a:solidFill>
                  <a:schemeClr val="bg1"/>
                </a:solidFill>
                <a:effectLst>
                  <a:outerShdw blurRad="38100" dist="38100" dir="2700000" algn="tl">
                    <a:srgbClr val="000000">
                      <a:alpha val="43137"/>
                    </a:srgbClr>
                  </a:outerShdw>
                </a:effectLst>
              </a:rPr>
              <a:t>и процентильной шкал </a:t>
            </a:r>
            <a:br>
              <a:rPr lang="ru-RU" sz="2000" dirty="0" smtClean="0">
                <a:solidFill>
                  <a:schemeClr val="bg1"/>
                </a:solidFill>
                <a:effectLst>
                  <a:outerShdw blurRad="38100" dist="38100" dir="2700000" algn="tl">
                    <a:srgbClr val="000000">
                      <a:alpha val="43137"/>
                    </a:srgbClr>
                  </a:outerShdw>
                </a:effectLst>
              </a:rPr>
            </a:br>
            <a:r>
              <a:rPr lang="ru-RU" sz="2000" dirty="0" smtClean="0">
                <a:solidFill>
                  <a:schemeClr val="bg1"/>
                </a:solidFill>
                <a:effectLst>
                  <a:outerShdw blurRad="38100" dist="38100" dir="2700000" algn="tl">
                    <a:srgbClr val="000000">
                      <a:alpha val="43137"/>
                    </a:srgbClr>
                  </a:outerShdw>
                </a:effectLst>
              </a:rPr>
              <a:t>(</a:t>
            </a:r>
            <a:r>
              <a:rPr lang="ru-RU" sz="2000" dirty="0">
                <a:solidFill>
                  <a:schemeClr val="bg1"/>
                </a:solidFill>
                <a:effectLst>
                  <a:outerShdw blurRad="38100" dist="38100" dir="2700000" algn="tl">
                    <a:srgbClr val="000000">
                      <a:alpha val="43137"/>
                    </a:srgbClr>
                  </a:outerShdw>
                </a:effectLst>
              </a:rPr>
              <a:t>РФ, </a:t>
            </a:r>
            <a:r>
              <a:rPr lang="ru-RU" sz="2000" dirty="0" smtClean="0">
                <a:solidFill>
                  <a:schemeClr val="bg1"/>
                </a:solidFill>
                <a:effectLst>
                  <a:outerShdw blurRad="38100" dist="38100" dir="2700000" algn="tl">
                    <a:srgbClr val="000000">
                      <a:alpha val="43137"/>
                    </a:srgbClr>
                  </a:outerShdw>
                </a:effectLst>
              </a:rPr>
              <a:t>ЕГЭ-2012)</a:t>
            </a:r>
            <a:endParaRPr lang="ru-RU" sz="2000" dirty="0">
              <a:solidFill>
                <a:schemeClr val="bg1"/>
              </a:solidFill>
              <a:effectLst>
                <a:outerShdw blurRad="38100" dist="38100" dir="2700000" algn="tl">
                  <a:srgbClr val="000000">
                    <a:alpha val="43137"/>
                  </a:srgbClr>
                </a:outerShdw>
              </a:effectLst>
            </a:endParaRPr>
          </a:p>
        </p:txBody>
      </p:sp>
      <p:sp>
        <p:nvSpPr>
          <p:cNvPr id="22" name="TextBox 26"/>
          <p:cNvSpPr txBox="1">
            <a:spLocks noChangeArrowheads="1"/>
          </p:cNvSpPr>
          <p:nvPr/>
        </p:nvSpPr>
        <p:spPr bwMode="auto">
          <a:xfrm>
            <a:off x="4273476" y="1625716"/>
            <a:ext cx="12868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sz="1600" b="1" dirty="0">
                <a:solidFill>
                  <a:schemeClr val="tx2"/>
                </a:solidFill>
              </a:rPr>
              <a:t>70 баллов</a:t>
            </a:r>
          </a:p>
        </p:txBody>
      </p:sp>
      <p:sp>
        <p:nvSpPr>
          <p:cNvPr id="24" name="TextBox 14"/>
          <p:cNvSpPr txBox="1">
            <a:spLocks noChangeArrowheads="1"/>
          </p:cNvSpPr>
          <p:nvPr/>
        </p:nvSpPr>
        <p:spPr bwMode="auto">
          <a:xfrm>
            <a:off x="194669" y="2588160"/>
            <a:ext cx="28803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sz="1200" b="1" dirty="0" smtClean="0">
                <a:solidFill>
                  <a:prstClr val="white"/>
                </a:solidFill>
                <a:effectLst>
                  <a:outerShdw blurRad="38100" dist="38100" dir="2700000" algn="tl">
                    <a:srgbClr val="000000">
                      <a:alpha val="43137"/>
                    </a:srgbClr>
                  </a:outerShdw>
                </a:effectLst>
              </a:rPr>
              <a:t>36</a:t>
            </a:r>
            <a:endParaRPr lang="ru-RU" sz="1200" b="1" dirty="0">
              <a:solidFill>
                <a:prstClr val="white"/>
              </a:solidFill>
              <a:effectLst>
                <a:outerShdw blurRad="38100" dist="38100" dir="2700000" algn="tl">
                  <a:srgbClr val="000000">
                    <a:alpha val="43137"/>
                  </a:srgbClr>
                </a:outerShdw>
              </a:effectLst>
            </a:endParaRPr>
          </a:p>
        </p:txBody>
      </p:sp>
      <p:sp>
        <p:nvSpPr>
          <p:cNvPr id="25" name="TextBox 14"/>
          <p:cNvSpPr txBox="1">
            <a:spLocks noChangeArrowheads="1"/>
          </p:cNvSpPr>
          <p:nvPr/>
        </p:nvSpPr>
        <p:spPr bwMode="auto">
          <a:xfrm>
            <a:off x="539552" y="2839096"/>
            <a:ext cx="26188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a:t>24</a:t>
            </a:r>
          </a:p>
        </p:txBody>
      </p:sp>
      <p:sp>
        <p:nvSpPr>
          <p:cNvPr id="26" name="TextBox 14"/>
          <p:cNvSpPr txBox="1">
            <a:spLocks noChangeArrowheads="1"/>
          </p:cNvSpPr>
          <p:nvPr/>
        </p:nvSpPr>
        <p:spPr bwMode="auto">
          <a:xfrm>
            <a:off x="841436" y="2608467"/>
            <a:ext cx="325857"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36</a:t>
            </a:r>
            <a:endParaRPr lang="ru-RU" dirty="0"/>
          </a:p>
        </p:txBody>
      </p:sp>
      <p:sp>
        <p:nvSpPr>
          <p:cNvPr id="27" name="TextBox 14"/>
          <p:cNvSpPr txBox="1">
            <a:spLocks noChangeArrowheads="1"/>
          </p:cNvSpPr>
          <p:nvPr/>
        </p:nvSpPr>
        <p:spPr bwMode="auto">
          <a:xfrm>
            <a:off x="1198945" y="2579436"/>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36</a:t>
            </a:r>
            <a:endParaRPr lang="ru-RU" dirty="0"/>
          </a:p>
        </p:txBody>
      </p:sp>
      <p:sp>
        <p:nvSpPr>
          <p:cNvPr id="35" name="Нижний колонтитул 3"/>
          <p:cNvSpPr>
            <a:spLocks noGrp="1"/>
          </p:cNvSpPr>
          <p:nvPr>
            <p:ph type="ftr" sz="quarter" idx="11"/>
          </p:nvPr>
        </p:nvSpPr>
        <p:spPr>
          <a:xfrm>
            <a:off x="3228870" y="6371523"/>
            <a:ext cx="2790929" cy="263057"/>
          </a:xfrm>
        </p:spPr>
        <p:txBody>
          <a:bodyPr/>
          <a:lstStyle/>
          <a:p>
            <a:pPr>
              <a:defRPr/>
            </a:pPr>
            <a:r>
              <a:rPr lang="ru-RU" sz="1000" i="1" dirty="0" smtClean="0">
                <a:solidFill>
                  <a:srgbClr val="5C92B5">
                    <a:lumMod val="50000"/>
                  </a:srgbClr>
                </a:solidFill>
                <a:effectLst>
                  <a:outerShdw blurRad="38100" dist="38100" dir="2700000" algn="tl">
                    <a:srgbClr val="000000">
                      <a:alpha val="43137"/>
                    </a:srgbClr>
                  </a:outerShdw>
                </a:effectLst>
                <a:latin typeface="Arial" pitchFamily="34" charset="0"/>
                <a:cs typeface="Arial" pitchFamily="34" charset="0"/>
              </a:rPr>
              <a:t>©  С.А. Боченков</a:t>
            </a:r>
            <a:endParaRPr lang="ru-RU" sz="1000" i="1" dirty="0">
              <a:solidFill>
                <a:srgbClr val="5C92B5">
                  <a:lumMod val="50000"/>
                </a:srgbClr>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14"/>
          <p:cNvSpPr txBox="1">
            <a:spLocks noChangeArrowheads="1"/>
          </p:cNvSpPr>
          <p:nvPr/>
        </p:nvSpPr>
        <p:spPr bwMode="auto">
          <a:xfrm>
            <a:off x="1545516" y="2599922"/>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36</a:t>
            </a:r>
            <a:endParaRPr lang="ru-RU" dirty="0"/>
          </a:p>
        </p:txBody>
      </p:sp>
      <p:sp>
        <p:nvSpPr>
          <p:cNvPr id="38" name="TextBox 14"/>
          <p:cNvSpPr txBox="1">
            <a:spLocks noChangeArrowheads="1"/>
          </p:cNvSpPr>
          <p:nvPr/>
        </p:nvSpPr>
        <p:spPr bwMode="auto">
          <a:xfrm>
            <a:off x="1872525" y="2567318"/>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37</a:t>
            </a:r>
            <a:endParaRPr lang="ru-RU" dirty="0"/>
          </a:p>
        </p:txBody>
      </p:sp>
      <p:sp>
        <p:nvSpPr>
          <p:cNvPr id="39" name="TextBox 14"/>
          <p:cNvSpPr txBox="1">
            <a:spLocks noChangeArrowheads="1"/>
          </p:cNvSpPr>
          <p:nvPr/>
        </p:nvSpPr>
        <p:spPr bwMode="auto">
          <a:xfrm>
            <a:off x="2214164" y="2505621"/>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40</a:t>
            </a:r>
            <a:endParaRPr lang="ru-RU" dirty="0"/>
          </a:p>
        </p:txBody>
      </p:sp>
      <p:sp>
        <p:nvSpPr>
          <p:cNvPr id="40" name="TextBox 14"/>
          <p:cNvSpPr txBox="1">
            <a:spLocks noChangeArrowheads="1"/>
          </p:cNvSpPr>
          <p:nvPr/>
        </p:nvSpPr>
        <p:spPr bwMode="auto">
          <a:xfrm>
            <a:off x="2561005" y="2517370"/>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39</a:t>
            </a:r>
            <a:endParaRPr lang="ru-RU" dirty="0"/>
          </a:p>
        </p:txBody>
      </p:sp>
      <p:sp>
        <p:nvSpPr>
          <p:cNvPr id="41" name="TextBox 14"/>
          <p:cNvSpPr txBox="1">
            <a:spLocks noChangeArrowheads="1"/>
          </p:cNvSpPr>
          <p:nvPr/>
        </p:nvSpPr>
        <p:spPr bwMode="auto">
          <a:xfrm>
            <a:off x="2897128" y="2715766"/>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32</a:t>
            </a:r>
            <a:endParaRPr lang="ru-RU" dirty="0"/>
          </a:p>
        </p:txBody>
      </p:sp>
      <p:sp>
        <p:nvSpPr>
          <p:cNvPr id="42" name="TextBox 14"/>
          <p:cNvSpPr txBox="1">
            <a:spLocks noChangeArrowheads="1"/>
          </p:cNvSpPr>
          <p:nvPr/>
        </p:nvSpPr>
        <p:spPr bwMode="auto">
          <a:xfrm>
            <a:off x="3224833" y="2694931"/>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32</a:t>
            </a:r>
            <a:endParaRPr lang="ru-RU" dirty="0"/>
          </a:p>
        </p:txBody>
      </p:sp>
      <p:sp>
        <p:nvSpPr>
          <p:cNvPr id="43" name="TextBox 14"/>
          <p:cNvSpPr txBox="1">
            <a:spLocks noChangeArrowheads="1"/>
          </p:cNvSpPr>
          <p:nvPr/>
        </p:nvSpPr>
        <p:spPr bwMode="auto">
          <a:xfrm>
            <a:off x="3583085" y="2994859"/>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20</a:t>
            </a:r>
            <a:endParaRPr lang="ru-RU" dirty="0"/>
          </a:p>
        </p:txBody>
      </p:sp>
      <p:sp>
        <p:nvSpPr>
          <p:cNvPr id="44" name="TextBox 14"/>
          <p:cNvSpPr txBox="1">
            <a:spLocks noChangeArrowheads="1"/>
          </p:cNvSpPr>
          <p:nvPr/>
        </p:nvSpPr>
        <p:spPr bwMode="auto">
          <a:xfrm>
            <a:off x="188090" y="1473660"/>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82</a:t>
            </a:r>
            <a:endParaRPr lang="ru-RU" dirty="0"/>
          </a:p>
        </p:txBody>
      </p:sp>
      <p:sp>
        <p:nvSpPr>
          <p:cNvPr id="45" name="TextBox 14"/>
          <p:cNvSpPr txBox="1">
            <a:spLocks noChangeArrowheads="1"/>
          </p:cNvSpPr>
          <p:nvPr/>
        </p:nvSpPr>
        <p:spPr bwMode="auto">
          <a:xfrm>
            <a:off x="519899" y="1893017"/>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66</a:t>
            </a:r>
            <a:endParaRPr lang="ru-RU" dirty="0"/>
          </a:p>
        </p:txBody>
      </p:sp>
      <p:sp>
        <p:nvSpPr>
          <p:cNvPr id="46" name="TextBox 14"/>
          <p:cNvSpPr txBox="1">
            <a:spLocks noChangeArrowheads="1"/>
          </p:cNvSpPr>
          <p:nvPr/>
        </p:nvSpPr>
        <p:spPr bwMode="auto">
          <a:xfrm>
            <a:off x="886434" y="1995686"/>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62</a:t>
            </a:r>
            <a:endParaRPr lang="ru-RU" dirty="0"/>
          </a:p>
        </p:txBody>
      </p:sp>
      <p:sp>
        <p:nvSpPr>
          <p:cNvPr id="47" name="TextBox 14"/>
          <p:cNvSpPr txBox="1">
            <a:spLocks noChangeArrowheads="1"/>
          </p:cNvSpPr>
          <p:nvPr/>
        </p:nvSpPr>
        <p:spPr bwMode="auto">
          <a:xfrm>
            <a:off x="1187624" y="1521160"/>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80</a:t>
            </a:r>
            <a:endParaRPr lang="ru-RU" dirty="0"/>
          </a:p>
        </p:txBody>
      </p:sp>
      <p:sp>
        <p:nvSpPr>
          <p:cNvPr id="48" name="TextBox 14"/>
          <p:cNvSpPr txBox="1">
            <a:spLocks noChangeArrowheads="1"/>
          </p:cNvSpPr>
          <p:nvPr/>
        </p:nvSpPr>
        <p:spPr bwMode="auto">
          <a:xfrm>
            <a:off x="1534506" y="1666309"/>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75</a:t>
            </a:r>
            <a:endParaRPr lang="ru-RU" dirty="0"/>
          </a:p>
        </p:txBody>
      </p:sp>
      <p:sp>
        <p:nvSpPr>
          <p:cNvPr id="49" name="TextBox 14"/>
          <p:cNvSpPr txBox="1">
            <a:spLocks noChangeArrowheads="1"/>
          </p:cNvSpPr>
          <p:nvPr/>
        </p:nvSpPr>
        <p:spPr bwMode="auto">
          <a:xfrm>
            <a:off x="1872525" y="1547197"/>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79</a:t>
            </a:r>
            <a:endParaRPr lang="ru-RU" dirty="0"/>
          </a:p>
        </p:txBody>
      </p:sp>
      <p:sp>
        <p:nvSpPr>
          <p:cNvPr id="50" name="TextBox 14"/>
          <p:cNvSpPr txBox="1">
            <a:spLocks noChangeArrowheads="1"/>
          </p:cNvSpPr>
          <p:nvPr/>
        </p:nvSpPr>
        <p:spPr bwMode="auto">
          <a:xfrm>
            <a:off x="2214164" y="1425243"/>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84</a:t>
            </a:r>
            <a:endParaRPr lang="ru-RU" dirty="0"/>
          </a:p>
        </p:txBody>
      </p:sp>
      <p:sp>
        <p:nvSpPr>
          <p:cNvPr id="51" name="TextBox 14"/>
          <p:cNvSpPr txBox="1">
            <a:spLocks noChangeArrowheads="1"/>
          </p:cNvSpPr>
          <p:nvPr/>
        </p:nvSpPr>
        <p:spPr bwMode="auto">
          <a:xfrm>
            <a:off x="2561005" y="1731029"/>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71</a:t>
            </a:r>
            <a:endParaRPr lang="ru-RU" dirty="0"/>
          </a:p>
        </p:txBody>
      </p:sp>
      <p:sp>
        <p:nvSpPr>
          <p:cNvPr id="52" name="TextBox 14"/>
          <p:cNvSpPr txBox="1">
            <a:spLocks noChangeArrowheads="1"/>
          </p:cNvSpPr>
          <p:nvPr/>
        </p:nvSpPr>
        <p:spPr bwMode="auto">
          <a:xfrm>
            <a:off x="2890149" y="1553927"/>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79</a:t>
            </a:r>
            <a:endParaRPr lang="ru-RU" dirty="0"/>
          </a:p>
        </p:txBody>
      </p:sp>
      <p:sp>
        <p:nvSpPr>
          <p:cNvPr id="53" name="TextBox 14"/>
          <p:cNvSpPr txBox="1">
            <a:spLocks noChangeArrowheads="1"/>
          </p:cNvSpPr>
          <p:nvPr/>
        </p:nvSpPr>
        <p:spPr bwMode="auto">
          <a:xfrm>
            <a:off x="3203848" y="1594301"/>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78</a:t>
            </a:r>
            <a:endParaRPr lang="ru-RU" dirty="0"/>
          </a:p>
        </p:txBody>
      </p:sp>
      <p:sp>
        <p:nvSpPr>
          <p:cNvPr id="54" name="TextBox 14"/>
          <p:cNvSpPr txBox="1">
            <a:spLocks noChangeArrowheads="1"/>
          </p:cNvSpPr>
          <p:nvPr/>
        </p:nvSpPr>
        <p:spPr bwMode="auto">
          <a:xfrm>
            <a:off x="3583085" y="1336932"/>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88</a:t>
            </a:r>
            <a:endParaRPr lang="ru-RU" dirty="0"/>
          </a:p>
        </p:txBody>
      </p:sp>
      <p:sp>
        <p:nvSpPr>
          <p:cNvPr id="56" name="Заголовок 1"/>
          <p:cNvSpPr txBox="1">
            <a:spLocks/>
          </p:cNvSpPr>
          <p:nvPr/>
        </p:nvSpPr>
        <p:spPr bwMode="auto">
          <a:xfrm>
            <a:off x="5436096" y="202332"/>
            <a:ext cx="3656859"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ts val="1700"/>
              </a:lnSpc>
            </a:pPr>
            <a:r>
              <a:rPr lang="ru-RU" sz="1800" dirty="0" smtClean="0">
                <a:solidFill>
                  <a:schemeClr val="bg1"/>
                </a:solidFill>
                <a:effectLst>
                  <a:outerShdw blurRad="38100" dist="38100" dir="2700000" algn="tl">
                    <a:srgbClr val="000000">
                      <a:alpha val="43137"/>
                    </a:srgbClr>
                  </a:outerShdw>
                </a:effectLst>
              </a:rPr>
              <a:t>Соотношение 100-балльной шкалы и уровней освоения образовательного стандарта </a:t>
            </a:r>
            <a:br>
              <a:rPr lang="ru-RU" sz="1800" dirty="0" smtClean="0">
                <a:solidFill>
                  <a:schemeClr val="bg1"/>
                </a:solidFill>
                <a:effectLst>
                  <a:outerShdw blurRad="38100" dist="38100" dir="2700000" algn="tl">
                    <a:srgbClr val="000000">
                      <a:alpha val="43137"/>
                    </a:srgbClr>
                  </a:outerShdw>
                </a:effectLst>
              </a:rPr>
            </a:br>
            <a:r>
              <a:rPr lang="ru-RU" sz="1800" dirty="0" smtClean="0">
                <a:solidFill>
                  <a:schemeClr val="bg1"/>
                </a:solidFill>
                <a:effectLst>
                  <a:outerShdw blurRad="38100" dist="38100" dir="2700000" algn="tl">
                    <a:srgbClr val="000000">
                      <a:alpha val="43137"/>
                    </a:srgbClr>
                  </a:outerShdw>
                </a:effectLst>
              </a:rPr>
              <a:t>(РФ, ЕГЭ-2012)</a:t>
            </a:r>
            <a:endParaRPr lang="ru-RU" sz="1800" dirty="0">
              <a:solidFill>
                <a:schemeClr val="bg1"/>
              </a:solidFill>
              <a:effectLst>
                <a:outerShdw blurRad="38100" dist="38100" dir="2700000" algn="tl">
                  <a:srgbClr val="000000">
                    <a:alpha val="43137"/>
                  </a:srgbClr>
                </a:outerShdw>
              </a:effectLst>
            </a:endParaRPr>
          </a:p>
        </p:txBody>
      </p:sp>
      <p:sp>
        <p:nvSpPr>
          <p:cNvPr id="57" name="TextBox 14"/>
          <p:cNvSpPr txBox="1">
            <a:spLocks noChangeArrowheads="1"/>
          </p:cNvSpPr>
          <p:nvPr/>
        </p:nvSpPr>
        <p:spPr bwMode="auto">
          <a:xfrm>
            <a:off x="5868144" y="1738317"/>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73</a:t>
            </a:r>
            <a:endParaRPr lang="ru-RU" dirty="0"/>
          </a:p>
        </p:txBody>
      </p:sp>
      <p:sp>
        <p:nvSpPr>
          <p:cNvPr id="58" name="TextBox 14"/>
          <p:cNvSpPr txBox="1">
            <a:spLocks noChangeArrowheads="1"/>
          </p:cNvSpPr>
          <p:nvPr/>
        </p:nvSpPr>
        <p:spPr bwMode="auto">
          <a:xfrm>
            <a:off x="6156176" y="1954341"/>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63</a:t>
            </a:r>
            <a:endParaRPr lang="ru-RU" dirty="0"/>
          </a:p>
        </p:txBody>
      </p:sp>
      <p:sp>
        <p:nvSpPr>
          <p:cNvPr id="59" name="TextBox 14"/>
          <p:cNvSpPr txBox="1">
            <a:spLocks noChangeArrowheads="1"/>
          </p:cNvSpPr>
          <p:nvPr/>
        </p:nvSpPr>
        <p:spPr bwMode="auto">
          <a:xfrm>
            <a:off x="6444208" y="1985585"/>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62</a:t>
            </a:r>
            <a:endParaRPr lang="ru-RU" dirty="0"/>
          </a:p>
        </p:txBody>
      </p:sp>
      <p:sp>
        <p:nvSpPr>
          <p:cNvPr id="60" name="TextBox 14"/>
          <p:cNvSpPr txBox="1">
            <a:spLocks noChangeArrowheads="1"/>
          </p:cNvSpPr>
          <p:nvPr/>
        </p:nvSpPr>
        <p:spPr bwMode="auto">
          <a:xfrm>
            <a:off x="6732240" y="1594301"/>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80</a:t>
            </a:r>
            <a:endParaRPr lang="ru-RU" dirty="0"/>
          </a:p>
        </p:txBody>
      </p:sp>
      <p:cxnSp>
        <p:nvCxnSpPr>
          <p:cNvPr id="21" name="Прямая соединительная линия 20"/>
          <p:cNvCxnSpPr/>
          <p:nvPr/>
        </p:nvCxnSpPr>
        <p:spPr>
          <a:xfrm>
            <a:off x="35496" y="1995686"/>
            <a:ext cx="9001000" cy="0"/>
          </a:xfrm>
          <a:prstGeom prst="line">
            <a:avLst/>
          </a:prstGeom>
          <a:noFill/>
          <a:ln w="31750" cap="flat" cmpd="sng" algn="ctr">
            <a:solidFill>
              <a:schemeClr val="tx2"/>
            </a:solidFill>
            <a:prstDash val="sysDash"/>
          </a:ln>
          <a:effectLst>
            <a:outerShdw blurRad="40000" dist="23000" dir="5400000" rotWithShape="0">
              <a:srgbClr val="000000">
                <a:alpha val="35000"/>
              </a:srgbClr>
            </a:outerShdw>
          </a:effectLst>
        </p:spPr>
      </p:cxnSp>
      <p:sp>
        <p:nvSpPr>
          <p:cNvPr id="61" name="TextBox 14"/>
          <p:cNvSpPr txBox="1">
            <a:spLocks noChangeArrowheads="1"/>
          </p:cNvSpPr>
          <p:nvPr/>
        </p:nvSpPr>
        <p:spPr bwMode="auto">
          <a:xfrm>
            <a:off x="7007114" y="1594301"/>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79</a:t>
            </a:r>
            <a:endParaRPr lang="ru-RU" dirty="0"/>
          </a:p>
        </p:txBody>
      </p:sp>
      <p:sp>
        <p:nvSpPr>
          <p:cNvPr id="62" name="TextBox 14"/>
          <p:cNvSpPr txBox="1">
            <a:spLocks noChangeArrowheads="1"/>
          </p:cNvSpPr>
          <p:nvPr/>
        </p:nvSpPr>
        <p:spPr bwMode="auto">
          <a:xfrm>
            <a:off x="7300529" y="1851670"/>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69</a:t>
            </a:r>
            <a:endParaRPr lang="ru-RU" dirty="0"/>
          </a:p>
        </p:txBody>
      </p:sp>
      <p:sp>
        <p:nvSpPr>
          <p:cNvPr id="63" name="TextBox 14"/>
          <p:cNvSpPr txBox="1">
            <a:spLocks noChangeArrowheads="1"/>
          </p:cNvSpPr>
          <p:nvPr/>
        </p:nvSpPr>
        <p:spPr bwMode="auto">
          <a:xfrm>
            <a:off x="7583178" y="1488818"/>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84</a:t>
            </a:r>
            <a:endParaRPr lang="ru-RU" dirty="0"/>
          </a:p>
        </p:txBody>
      </p:sp>
      <p:sp>
        <p:nvSpPr>
          <p:cNvPr id="64" name="TextBox 14"/>
          <p:cNvSpPr txBox="1">
            <a:spLocks noChangeArrowheads="1"/>
          </p:cNvSpPr>
          <p:nvPr/>
        </p:nvSpPr>
        <p:spPr bwMode="auto">
          <a:xfrm>
            <a:off x="7871210" y="1734798"/>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72</a:t>
            </a:r>
            <a:endParaRPr lang="ru-RU" dirty="0"/>
          </a:p>
        </p:txBody>
      </p:sp>
      <p:sp>
        <p:nvSpPr>
          <p:cNvPr id="65" name="TextBox 14"/>
          <p:cNvSpPr txBox="1">
            <a:spLocks noChangeArrowheads="1"/>
          </p:cNvSpPr>
          <p:nvPr/>
        </p:nvSpPr>
        <p:spPr bwMode="auto">
          <a:xfrm>
            <a:off x="8159242" y="1738317"/>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72</a:t>
            </a:r>
            <a:endParaRPr lang="ru-RU" dirty="0"/>
          </a:p>
        </p:txBody>
      </p:sp>
      <p:sp>
        <p:nvSpPr>
          <p:cNvPr id="66" name="TextBox 14"/>
          <p:cNvSpPr txBox="1">
            <a:spLocks noChangeArrowheads="1"/>
          </p:cNvSpPr>
          <p:nvPr/>
        </p:nvSpPr>
        <p:spPr bwMode="auto">
          <a:xfrm>
            <a:off x="8447274" y="1738317"/>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73</a:t>
            </a:r>
            <a:endParaRPr lang="ru-RU" dirty="0"/>
          </a:p>
        </p:txBody>
      </p:sp>
      <p:sp>
        <p:nvSpPr>
          <p:cNvPr id="67" name="TextBox 14"/>
          <p:cNvSpPr txBox="1">
            <a:spLocks noChangeArrowheads="1"/>
          </p:cNvSpPr>
          <p:nvPr/>
        </p:nvSpPr>
        <p:spPr bwMode="auto">
          <a:xfrm>
            <a:off x="8735306" y="1522293"/>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82</a:t>
            </a:r>
            <a:endParaRPr lang="ru-RU" dirty="0"/>
          </a:p>
        </p:txBody>
      </p:sp>
    </p:spTree>
    <p:extLst>
      <p:ext uri="{BB962C8B-B14F-4D97-AF65-F5344CB8AC3E}">
        <p14:creationId xmlns:p14="http://schemas.microsoft.com/office/powerpoint/2010/main" val="41470071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P spid="2" grpId="0"/>
      <p:bldP spid="56" grpId="0"/>
      <p:bldP spid="57" grpId="0"/>
      <p:bldP spid="58" grpId="0"/>
      <p:bldP spid="59" grpId="0"/>
      <p:bldP spid="60" grpId="0"/>
      <p:bldP spid="61" grpId="0"/>
      <p:bldP spid="62" grpId="0"/>
      <p:bldP spid="63" grpId="0"/>
      <p:bldP spid="64" grpId="0"/>
      <p:bldP spid="65" grpId="0"/>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4" name="Заголовок 1"/>
          <p:cNvSpPr txBox="1">
            <a:spLocks/>
          </p:cNvSpPr>
          <p:nvPr/>
        </p:nvSpPr>
        <p:spPr bwMode="auto">
          <a:xfrm>
            <a:off x="143421" y="66640"/>
            <a:ext cx="7308304" cy="502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2000" dirty="0">
                <a:solidFill>
                  <a:prstClr val="white"/>
                </a:solidFill>
                <a:effectLst>
                  <a:outerShdw blurRad="38100" dist="38100" dir="2700000" algn="tl">
                    <a:srgbClr val="000000">
                      <a:alpha val="43137"/>
                    </a:srgbClr>
                  </a:outerShdw>
                </a:effectLst>
              </a:rPr>
              <a:t>Два уровня освоения образовательного </a:t>
            </a:r>
            <a:r>
              <a:rPr lang="ru-RU" sz="2000" dirty="0" smtClean="0">
                <a:solidFill>
                  <a:prstClr val="white"/>
                </a:solidFill>
                <a:effectLst>
                  <a:outerShdw blurRad="38100" dist="38100" dir="2700000" algn="tl">
                    <a:srgbClr val="000000">
                      <a:alpha val="43137"/>
                    </a:srgbClr>
                  </a:outerShdw>
                </a:effectLst>
              </a:rPr>
              <a:t>стандарта (ЕГЭ-2012)</a:t>
            </a:r>
          </a:p>
        </p:txBody>
      </p:sp>
      <p:graphicFrame>
        <p:nvGraphicFramePr>
          <p:cNvPr id="5" name="Таблица 4"/>
          <p:cNvGraphicFramePr>
            <a:graphicFrameLocks noGrp="1"/>
          </p:cNvGraphicFramePr>
          <p:nvPr>
            <p:extLst>
              <p:ext uri="{D42A27DB-BD31-4B8C-83A1-F6EECF244321}">
                <p14:modId xmlns:p14="http://schemas.microsoft.com/office/powerpoint/2010/main" val="2220856454"/>
              </p:ext>
            </p:extLst>
          </p:nvPr>
        </p:nvGraphicFramePr>
        <p:xfrm>
          <a:off x="35496" y="771550"/>
          <a:ext cx="6084169" cy="4277562"/>
        </p:xfrm>
        <a:graphic>
          <a:graphicData uri="http://schemas.openxmlformats.org/drawingml/2006/table">
            <a:tbl>
              <a:tblPr>
                <a:tableStyleId>{5940675A-B579-460E-94D1-54222C63F5DA}</a:tableStyleId>
              </a:tblPr>
              <a:tblGrid>
                <a:gridCol w="1529980"/>
                <a:gridCol w="2687718"/>
                <a:gridCol w="1866471"/>
              </a:tblGrid>
              <a:tr h="1842251">
                <a:tc>
                  <a:txBody>
                    <a:bodyPr/>
                    <a:lstStyle/>
                    <a:p>
                      <a:pPr algn="ctr">
                        <a:lnSpc>
                          <a:spcPts val="1200"/>
                        </a:lnSpc>
                        <a:spcBef>
                          <a:spcPts val="1000"/>
                        </a:spcBef>
                        <a:spcAft>
                          <a:spcPts val="0"/>
                        </a:spcAft>
                      </a:pPr>
                      <a:r>
                        <a:rPr lang="ru-RU" sz="1200" dirty="0">
                          <a:effectLst/>
                        </a:rPr>
                        <a:t>Предмет</a:t>
                      </a:r>
                      <a:endParaRPr lang="ru-RU" sz="1200" dirty="0">
                        <a:effectLst/>
                        <a:latin typeface="Calibri"/>
                        <a:ea typeface="Times New Roman"/>
                        <a:cs typeface="Times New Roman"/>
                      </a:endParaRPr>
                    </a:p>
                  </a:txBody>
                  <a:tcPr marL="68057" marR="68057" marT="0" marB="0" anchor="ctr">
                    <a:solidFill>
                      <a:srgbClr val="FFFFFF"/>
                    </a:solidFill>
                  </a:tcPr>
                </a:tc>
                <a:tc>
                  <a:txBody>
                    <a:bodyPr/>
                    <a:lstStyle/>
                    <a:p>
                      <a:pPr algn="l">
                        <a:lnSpc>
                          <a:spcPts val="1200"/>
                        </a:lnSpc>
                        <a:spcBef>
                          <a:spcPts val="1000"/>
                        </a:spcBef>
                        <a:spcAft>
                          <a:spcPts val="600"/>
                        </a:spcAft>
                      </a:pPr>
                      <a:r>
                        <a:rPr lang="ru-RU" sz="1050" dirty="0" smtClean="0">
                          <a:effectLst/>
                        </a:rPr>
                        <a:t>ПБ1 </a:t>
                      </a:r>
                      <a:r>
                        <a:rPr lang="ru-RU" sz="1050" dirty="0">
                          <a:effectLst/>
                        </a:rPr>
                        <a:t>- наименьший первичный балл, получение которого свидетельствует </a:t>
                      </a:r>
                      <a:r>
                        <a:rPr lang="ru-RU" sz="1050" b="1" dirty="0">
                          <a:solidFill>
                            <a:srgbClr val="C00000"/>
                          </a:solidFill>
                          <a:effectLst/>
                        </a:rPr>
                        <a:t>об усвоении участником экзамена основных понятий и методов по соответствующему общеобразовательному предмету </a:t>
                      </a:r>
                      <a:r>
                        <a:rPr lang="ru-RU" sz="1050" dirty="0">
                          <a:effectLst/>
                        </a:rPr>
                        <a:t>(в скобках </a:t>
                      </a:r>
                      <a:r>
                        <a:rPr lang="ru-RU" sz="1050" dirty="0" smtClean="0">
                          <a:effectLst/>
                        </a:rPr>
                        <a:t>ТБ1 </a:t>
                      </a:r>
                      <a:r>
                        <a:rPr lang="ru-RU" sz="1050" dirty="0">
                          <a:effectLst/>
                        </a:rPr>
                        <a:t>– балл по 100-балльной шкале</a:t>
                      </a:r>
                      <a:r>
                        <a:rPr lang="ru-RU" sz="1050" dirty="0" smtClean="0">
                          <a:effectLst/>
                        </a:rPr>
                        <a:t>)</a:t>
                      </a:r>
                    </a:p>
                    <a:p>
                      <a:pPr algn="l">
                        <a:lnSpc>
                          <a:spcPts val="1200"/>
                        </a:lnSpc>
                        <a:spcBef>
                          <a:spcPts val="1000"/>
                        </a:spcBef>
                        <a:spcAft>
                          <a:spcPts val="600"/>
                        </a:spcAft>
                      </a:pPr>
                      <a:r>
                        <a:rPr lang="ru-RU" sz="1050" dirty="0" smtClean="0">
                          <a:effectLst/>
                        </a:rPr>
                        <a:t>Минимальный балл ЕГЭ установленный Распоряжением </a:t>
                      </a:r>
                      <a:r>
                        <a:rPr lang="ru-RU" sz="1050" dirty="0" err="1" smtClean="0">
                          <a:effectLst/>
                        </a:rPr>
                        <a:t>Рособрнадзора</a:t>
                      </a:r>
                      <a:r>
                        <a:rPr lang="ru-RU" sz="1050" dirty="0" smtClean="0">
                          <a:effectLst/>
                        </a:rPr>
                        <a:t> и </a:t>
                      </a:r>
                      <a:r>
                        <a:rPr lang="ru-RU" sz="1050" b="1" dirty="0" smtClean="0">
                          <a:solidFill>
                            <a:srgbClr val="C00000"/>
                          </a:solidFill>
                          <a:effectLst/>
                        </a:rPr>
                        <a:t>подтверждающий освоение выпускником основных общеобразовательных программ среднего (полного) общего образования</a:t>
                      </a:r>
                      <a:r>
                        <a:rPr lang="ru-RU" sz="1050" dirty="0" smtClean="0">
                          <a:effectLst/>
                        </a:rPr>
                        <a:t> по предмету </a:t>
                      </a:r>
                      <a:endParaRPr lang="ru-RU" sz="1050" dirty="0">
                        <a:effectLst/>
                        <a:latin typeface="Calibri"/>
                        <a:ea typeface="Times New Roman"/>
                        <a:cs typeface="Times New Roman"/>
                      </a:endParaRPr>
                    </a:p>
                  </a:txBody>
                  <a:tcPr marL="68057" marR="68057" marT="0" marB="0" anchor="ctr">
                    <a:solidFill>
                      <a:srgbClr val="FFFFFF"/>
                    </a:solidFill>
                  </a:tcPr>
                </a:tc>
                <a:tc>
                  <a:txBody>
                    <a:bodyPr/>
                    <a:lstStyle/>
                    <a:p>
                      <a:pPr algn="l">
                        <a:lnSpc>
                          <a:spcPts val="1200"/>
                        </a:lnSpc>
                        <a:spcBef>
                          <a:spcPts val="1000"/>
                        </a:spcBef>
                        <a:spcAft>
                          <a:spcPts val="600"/>
                        </a:spcAft>
                      </a:pPr>
                      <a:r>
                        <a:rPr lang="ru-RU" sz="1050" dirty="0">
                          <a:effectLst/>
                        </a:rPr>
                        <a:t>ПБ2 - наименьший первичный балл, получение которого свидетельствует </a:t>
                      </a:r>
                      <a:r>
                        <a:rPr lang="ru-RU" sz="1050" b="1" dirty="0">
                          <a:solidFill>
                            <a:srgbClr val="C00000"/>
                          </a:solidFill>
                          <a:effectLst/>
                        </a:rPr>
                        <a:t>о высоком уровне подготовки участника экзамена, а именно, о наличии системных знаний, овладении комплексными умениями, способности выполнять творческие задания </a:t>
                      </a:r>
                      <a:r>
                        <a:rPr lang="ru-RU" sz="1050" dirty="0">
                          <a:effectLst/>
                        </a:rPr>
                        <a:t>по соответствующему общеобразовательному предмету (в скобках ТБ2 – балл по 100-балльной шкале)</a:t>
                      </a:r>
                      <a:endParaRPr lang="ru-RU" sz="1050" dirty="0">
                        <a:effectLst/>
                        <a:latin typeface="Calibri"/>
                        <a:ea typeface="Times New Roman"/>
                        <a:cs typeface="Times New Roman"/>
                      </a:endParaRPr>
                    </a:p>
                  </a:txBody>
                  <a:tcPr marL="68057" marR="68057" marT="0" marB="0" anchor="ctr">
                    <a:solidFill>
                      <a:srgbClr val="FFFFFF"/>
                    </a:solidFill>
                  </a:tcPr>
                </a:tc>
              </a:tr>
              <a:tr h="194329">
                <a:tc>
                  <a:txBody>
                    <a:bodyPr/>
                    <a:lstStyle/>
                    <a:p>
                      <a:pPr>
                        <a:lnSpc>
                          <a:spcPts val="1200"/>
                        </a:lnSpc>
                        <a:spcBef>
                          <a:spcPts val="1000"/>
                        </a:spcBef>
                        <a:spcAft>
                          <a:spcPts val="0"/>
                        </a:spcAft>
                      </a:pPr>
                      <a:r>
                        <a:rPr lang="ru-RU" sz="1200">
                          <a:effectLst/>
                        </a:rPr>
                        <a:t>Русский язык</a:t>
                      </a:r>
                      <a:endParaRPr lang="ru-RU" sz="120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17 </a:t>
                      </a:r>
                      <a:r>
                        <a:rPr lang="ru-RU" sz="1200" dirty="0" smtClean="0">
                          <a:effectLst/>
                        </a:rPr>
                        <a:t>из 64 (36 </a:t>
                      </a:r>
                      <a:r>
                        <a:rPr lang="ru-RU" sz="1200" dirty="0">
                          <a:effectLst/>
                        </a:rPr>
                        <a:t>из 100)</a:t>
                      </a:r>
                      <a:endParaRPr lang="ru-RU" sz="1200" dirty="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54 из 64 (73 из 100)</a:t>
                      </a:r>
                      <a:endParaRPr lang="ru-RU" sz="1200" dirty="0">
                        <a:effectLst/>
                        <a:latin typeface="Calibri"/>
                        <a:ea typeface="Times New Roman"/>
                        <a:cs typeface="Times New Roman"/>
                      </a:endParaRPr>
                    </a:p>
                  </a:txBody>
                  <a:tcPr marL="68057" marR="68057" marT="0" marB="0" anchor="ctr">
                    <a:solidFill>
                      <a:srgbClr val="FFFFFF"/>
                    </a:solidFill>
                  </a:tcPr>
                </a:tc>
              </a:tr>
              <a:tr h="194329">
                <a:tc>
                  <a:txBody>
                    <a:bodyPr/>
                    <a:lstStyle/>
                    <a:p>
                      <a:pPr>
                        <a:lnSpc>
                          <a:spcPts val="1200"/>
                        </a:lnSpc>
                        <a:spcBef>
                          <a:spcPts val="1000"/>
                        </a:spcBef>
                        <a:spcAft>
                          <a:spcPts val="0"/>
                        </a:spcAft>
                      </a:pPr>
                      <a:r>
                        <a:rPr lang="ru-RU" sz="1200">
                          <a:effectLst/>
                        </a:rPr>
                        <a:t>Математика</a:t>
                      </a:r>
                      <a:endParaRPr lang="ru-RU" sz="120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5 </a:t>
                      </a:r>
                      <a:r>
                        <a:rPr lang="ru-RU" sz="1200" dirty="0" smtClean="0">
                          <a:effectLst/>
                        </a:rPr>
                        <a:t>из 32 (24 </a:t>
                      </a:r>
                      <a:r>
                        <a:rPr lang="ru-RU" sz="1200" dirty="0">
                          <a:effectLst/>
                        </a:rPr>
                        <a:t>из 100)</a:t>
                      </a:r>
                      <a:endParaRPr lang="ru-RU" sz="1200" dirty="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15 из 32 (63 из 100)</a:t>
                      </a:r>
                      <a:endParaRPr lang="ru-RU" sz="1200" dirty="0">
                        <a:effectLst/>
                        <a:latin typeface="Calibri"/>
                        <a:ea typeface="Times New Roman"/>
                        <a:cs typeface="Times New Roman"/>
                      </a:endParaRPr>
                    </a:p>
                  </a:txBody>
                  <a:tcPr marL="68057" marR="68057" marT="0" marB="0" anchor="ctr">
                    <a:solidFill>
                      <a:srgbClr val="FFFFFF"/>
                    </a:solidFill>
                  </a:tcPr>
                </a:tc>
              </a:tr>
              <a:tr h="194329">
                <a:tc>
                  <a:txBody>
                    <a:bodyPr/>
                    <a:lstStyle/>
                    <a:p>
                      <a:pPr>
                        <a:lnSpc>
                          <a:spcPts val="1200"/>
                        </a:lnSpc>
                        <a:spcBef>
                          <a:spcPts val="1000"/>
                        </a:spcBef>
                        <a:spcAft>
                          <a:spcPts val="0"/>
                        </a:spcAft>
                      </a:pPr>
                      <a:r>
                        <a:rPr lang="ru-RU" sz="1200" dirty="0">
                          <a:effectLst/>
                        </a:rPr>
                        <a:t>Обществознание</a:t>
                      </a:r>
                      <a:endParaRPr lang="ru-RU" sz="1200" dirty="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smtClean="0">
                          <a:effectLst/>
                        </a:rPr>
                        <a:t>15 из 59 </a:t>
                      </a:r>
                      <a:r>
                        <a:rPr lang="ru-RU" sz="1200" dirty="0">
                          <a:effectLst/>
                        </a:rPr>
                        <a:t>(</a:t>
                      </a:r>
                      <a:r>
                        <a:rPr lang="ru-RU" sz="1200" dirty="0" smtClean="0">
                          <a:effectLst/>
                        </a:rPr>
                        <a:t>39 из </a:t>
                      </a:r>
                      <a:r>
                        <a:rPr lang="ru-RU" sz="1200" dirty="0">
                          <a:effectLst/>
                        </a:rPr>
                        <a:t>100)</a:t>
                      </a:r>
                      <a:endParaRPr lang="ru-RU" sz="1200" dirty="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48 из 59 (72 из 100)</a:t>
                      </a:r>
                      <a:endParaRPr lang="ru-RU" sz="1200" dirty="0">
                        <a:effectLst/>
                        <a:latin typeface="Calibri"/>
                        <a:ea typeface="Times New Roman"/>
                        <a:cs typeface="Times New Roman"/>
                      </a:endParaRPr>
                    </a:p>
                  </a:txBody>
                  <a:tcPr marL="68057" marR="68057" marT="0" marB="0" anchor="ctr">
                    <a:solidFill>
                      <a:srgbClr val="FFFFFF"/>
                    </a:solidFill>
                  </a:tcPr>
                </a:tc>
              </a:tr>
              <a:tr h="194329">
                <a:tc>
                  <a:txBody>
                    <a:bodyPr/>
                    <a:lstStyle/>
                    <a:p>
                      <a:pPr>
                        <a:lnSpc>
                          <a:spcPts val="1200"/>
                        </a:lnSpc>
                        <a:spcBef>
                          <a:spcPts val="1000"/>
                        </a:spcBef>
                        <a:spcAft>
                          <a:spcPts val="0"/>
                        </a:spcAft>
                      </a:pPr>
                      <a:r>
                        <a:rPr lang="ru-RU" sz="1200">
                          <a:effectLst/>
                        </a:rPr>
                        <a:t>История</a:t>
                      </a:r>
                      <a:endParaRPr lang="ru-RU" sz="120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smtClean="0">
                          <a:effectLst/>
                        </a:rPr>
                        <a:t>13 из </a:t>
                      </a:r>
                      <a:r>
                        <a:rPr lang="ru-RU" sz="1200" dirty="0">
                          <a:effectLst/>
                        </a:rPr>
                        <a:t>58 (</a:t>
                      </a:r>
                      <a:r>
                        <a:rPr lang="ru-RU" sz="1200" dirty="0" smtClean="0">
                          <a:effectLst/>
                        </a:rPr>
                        <a:t>32 из </a:t>
                      </a:r>
                      <a:r>
                        <a:rPr lang="ru-RU" sz="1200" dirty="0">
                          <a:effectLst/>
                        </a:rPr>
                        <a:t>100)</a:t>
                      </a:r>
                      <a:endParaRPr lang="ru-RU" sz="1200" dirty="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46 из 58 (72 из 100)</a:t>
                      </a:r>
                      <a:endParaRPr lang="ru-RU" sz="1200" dirty="0">
                        <a:effectLst/>
                        <a:latin typeface="Calibri"/>
                        <a:ea typeface="Times New Roman"/>
                        <a:cs typeface="Times New Roman"/>
                      </a:endParaRPr>
                    </a:p>
                  </a:txBody>
                  <a:tcPr marL="68057" marR="68057" marT="0" marB="0" anchor="ctr">
                    <a:solidFill>
                      <a:srgbClr val="FFFFFF"/>
                    </a:solidFill>
                  </a:tcPr>
                </a:tc>
              </a:tr>
              <a:tr h="194329">
                <a:tc>
                  <a:txBody>
                    <a:bodyPr/>
                    <a:lstStyle/>
                    <a:p>
                      <a:pPr>
                        <a:lnSpc>
                          <a:spcPts val="1200"/>
                        </a:lnSpc>
                        <a:spcBef>
                          <a:spcPts val="1000"/>
                        </a:spcBef>
                        <a:spcAft>
                          <a:spcPts val="0"/>
                        </a:spcAft>
                      </a:pPr>
                      <a:r>
                        <a:rPr lang="ru-RU" sz="1200">
                          <a:effectLst/>
                        </a:rPr>
                        <a:t>Физика</a:t>
                      </a:r>
                      <a:endParaRPr lang="ru-RU" sz="120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smtClean="0">
                          <a:effectLst/>
                        </a:rPr>
                        <a:t>12 (</a:t>
                      </a:r>
                      <a:r>
                        <a:rPr lang="ru-RU" sz="1200" b="1" dirty="0" smtClean="0">
                          <a:solidFill>
                            <a:srgbClr val="C00000"/>
                          </a:solidFill>
                          <a:effectLst/>
                        </a:rPr>
                        <a:t>11 – </a:t>
                      </a:r>
                      <a:r>
                        <a:rPr lang="en-US" sz="1200" b="1" dirty="0" smtClean="0">
                          <a:solidFill>
                            <a:srgbClr val="C00000"/>
                          </a:solidFill>
                          <a:effectLst/>
                        </a:rPr>
                        <a:t>min</a:t>
                      </a:r>
                      <a:r>
                        <a:rPr lang="en-US" sz="1200" dirty="0" smtClean="0">
                          <a:effectLst/>
                        </a:rPr>
                        <a:t>)</a:t>
                      </a:r>
                      <a:r>
                        <a:rPr lang="ru-RU" sz="1200" dirty="0" smtClean="0">
                          <a:effectLst/>
                        </a:rPr>
                        <a:t> из 51(39 </a:t>
                      </a:r>
                      <a:r>
                        <a:rPr lang="ru-RU" sz="1200" dirty="0">
                          <a:effectLst/>
                        </a:rPr>
                        <a:t>из 100)</a:t>
                      </a:r>
                      <a:endParaRPr lang="ru-RU" sz="1200" dirty="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33 из 51 (62 из 100)</a:t>
                      </a:r>
                      <a:endParaRPr lang="ru-RU" sz="1200" dirty="0">
                        <a:effectLst/>
                        <a:latin typeface="Calibri"/>
                        <a:ea typeface="Times New Roman"/>
                        <a:cs typeface="Times New Roman"/>
                      </a:endParaRPr>
                    </a:p>
                  </a:txBody>
                  <a:tcPr marL="68057" marR="68057" marT="0" marB="0" anchor="ctr">
                    <a:solidFill>
                      <a:srgbClr val="FFFFFF"/>
                    </a:solidFill>
                  </a:tcPr>
                </a:tc>
              </a:tr>
              <a:tr h="194329">
                <a:tc>
                  <a:txBody>
                    <a:bodyPr/>
                    <a:lstStyle/>
                    <a:p>
                      <a:pPr>
                        <a:lnSpc>
                          <a:spcPts val="1200"/>
                        </a:lnSpc>
                        <a:spcBef>
                          <a:spcPts val="1000"/>
                        </a:spcBef>
                        <a:spcAft>
                          <a:spcPts val="0"/>
                        </a:spcAft>
                      </a:pPr>
                      <a:r>
                        <a:rPr lang="ru-RU" sz="1200">
                          <a:effectLst/>
                        </a:rPr>
                        <a:t>Химия</a:t>
                      </a:r>
                      <a:endParaRPr lang="ru-RU" sz="120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14 </a:t>
                      </a:r>
                      <a:r>
                        <a:rPr lang="ru-RU" sz="1200" dirty="0" smtClean="0">
                          <a:effectLst/>
                        </a:rPr>
                        <a:t>из 65 (36 из </a:t>
                      </a:r>
                      <a:r>
                        <a:rPr lang="ru-RU" sz="1200" dirty="0">
                          <a:effectLst/>
                        </a:rPr>
                        <a:t>100)</a:t>
                      </a:r>
                      <a:endParaRPr lang="ru-RU" sz="1200" dirty="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58 из 65 (80 из 100)</a:t>
                      </a:r>
                      <a:endParaRPr lang="ru-RU" sz="1200" dirty="0">
                        <a:effectLst/>
                        <a:latin typeface="Calibri"/>
                        <a:ea typeface="Times New Roman"/>
                        <a:cs typeface="Times New Roman"/>
                      </a:endParaRPr>
                    </a:p>
                  </a:txBody>
                  <a:tcPr marL="68057" marR="68057" marT="0" marB="0" anchor="ctr">
                    <a:solidFill>
                      <a:srgbClr val="FFFFFF"/>
                    </a:solidFill>
                  </a:tcPr>
                </a:tc>
              </a:tr>
              <a:tr h="194329">
                <a:tc>
                  <a:txBody>
                    <a:bodyPr/>
                    <a:lstStyle/>
                    <a:p>
                      <a:pPr>
                        <a:lnSpc>
                          <a:spcPts val="1200"/>
                        </a:lnSpc>
                        <a:spcBef>
                          <a:spcPts val="1000"/>
                        </a:spcBef>
                        <a:spcAft>
                          <a:spcPts val="0"/>
                        </a:spcAft>
                      </a:pPr>
                      <a:r>
                        <a:rPr lang="ru-RU" sz="1200">
                          <a:effectLst/>
                        </a:rPr>
                        <a:t>Биология</a:t>
                      </a:r>
                      <a:endParaRPr lang="ru-RU" sz="120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17 из 69 (</a:t>
                      </a:r>
                      <a:r>
                        <a:rPr lang="ru-RU" sz="1200" dirty="0" smtClean="0">
                          <a:effectLst/>
                        </a:rPr>
                        <a:t>36 из </a:t>
                      </a:r>
                      <a:r>
                        <a:rPr lang="ru-RU" sz="1200" dirty="0">
                          <a:effectLst/>
                        </a:rPr>
                        <a:t>100)</a:t>
                      </a:r>
                      <a:endParaRPr lang="ru-RU" sz="1200" dirty="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60 из 69 (79 из 100)</a:t>
                      </a:r>
                      <a:endParaRPr lang="ru-RU" sz="1200" dirty="0">
                        <a:effectLst/>
                        <a:latin typeface="Calibri"/>
                        <a:ea typeface="Times New Roman"/>
                        <a:cs typeface="Times New Roman"/>
                      </a:endParaRPr>
                    </a:p>
                  </a:txBody>
                  <a:tcPr marL="68057" marR="68057" marT="0" marB="0" anchor="ctr">
                    <a:solidFill>
                      <a:srgbClr val="FFFFFF"/>
                    </a:solidFill>
                  </a:tcPr>
                </a:tc>
              </a:tr>
              <a:tr h="194329">
                <a:tc>
                  <a:txBody>
                    <a:bodyPr/>
                    <a:lstStyle/>
                    <a:p>
                      <a:pPr>
                        <a:lnSpc>
                          <a:spcPts val="1200"/>
                        </a:lnSpc>
                        <a:spcBef>
                          <a:spcPts val="1000"/>
                        </a:spcBef>
                        <a:spcAft>
                          <a:spcPts val="0"/>
                        </a:spcAft>
                      </a:pPr>
                      <a:r>
                        <a:rPr lang="ru-RU" sz="1200">
                          <a:effectLst/>
                        </a:rPr>
                        <a:t>География</a:t>
                      </a:r>
                      <a:endParaRPr lang="ru-RU" sz="120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smtClean="0">
                          <a:effectLst/>
                        </a:rPr>
                        <a:t>14 из 54 </a:t>
                      </a:r>
                      <a:r>
                        <a:rPr lang="ru-RU" sz="1200" dirty="0">
                          <a:effectLst/>
                        </a:rPr>
                        <a:t>(</a:t>
                      </a:r>
                      <a:r>
                        <a:rPr lang="ru-RU" sz="1200" dirty="0" smtClean="0">
                          <a:effectLst/>
                        </a:rPr>
                        <a:t>37 из </a:t>
                      </a:r>
                      <a:r>
                        <a:rPr lang="ru-RU" sz="1200" dirty="0">
                          <a:effectLst/>
                        </a:rPr>
                        <a:t>100)</a:t>
                      </a:r>
                      <a:endParaRPr lang="ru-RU" sz="1200" dirty="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44 из 54 (69 из 100)</a:t>
                      </a:r>
                      <a:endParaRPr lang="ru-RU" sz="1200" dirty="0">
                        <a:effectLst/>
                        <a:latin typeface="Calibri"/>
                        <a:ea typeface="Times New Roman"/>
                        <a:cs typeface="Times New Roman"/>
                      </a:endParaRPr>
                    </a:p>
                  </a:txBody>
                  <a:tcPr marL="68057" marR="68057" marT="0" marB="0" anchor="ctr">
                    <a:solidFill>
                      <a:srgbClr val="FFFFFF"/>
                    </a:solidFill>
                  </a:tcPr>
                </a:tc>
              </a:tr>
              <a:tr h="194329">
                <a:tc>
                  <a:txBody>
                    <a:bodyPr/>
                    <a:lstStyle/>
                    <a:p>
                      <a:pPr>
                        <a:lnSpc>
                          <a:spcPts val="1200"/>
                        </a:lnSpc>
                        <a:spcBef>
                          <a:spcPts val="1000"/>
                        </a:spcBef>
                        <a:spcAft>
                          <a:spcPts val="0"/>
                        </a:spcAft>
                      </a:pPr>
                      <a:r>
                        <a:rPr lang="ru-RU" sz="1200">
                          <a:effectLst/>
                        </a:rPr>
                        <a:t>Информатика</a:t>
                      </a:r>
                      <a:endParaRPr lang="ru-RU" sz="120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a:effectLst/>
                        </a:rPr>
                        <a:t>8 из 40 (40 из 100)</a:t>
                      </a:r>
                      <a:endParaRPr lang="ru-RU" sz="120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35 из 40 (84 из 100)</a:t>
                      </a:r>
                      <a:endParaRPr lang="ru-RU" sz="1200" dirty="0">
                        <a:effectLst/>
                        <a:latin typeface="Calibri"/>
                        <a:ea typeface="Times New Roman"/>
                        <a:cs typeface="Times New Roman"/>
                      </a:endParaRPr>
                    </a:p>
                  </a:txBody>
                  <a:tcPr marL="68057" marR="68057" marT="0" marB="0" anchor="ctr">
                    <a:solidFill>
                      <a:srgbClr val="FFFFFF"/>
                    </a:solidFill>
                  </a:tcPr>
                </a:tc>
              </a:tr>
              <a:tr h="194329">
                <a:tc>
                  <a:txBody>
                    <a:bodyPr/>
                    <a:lstStyle/>
                    <a:p>
                      <a:pPr>
                        <a:lnSpc>
                          <a:spcPts val="1200"/>
                        </a:lnSpc>
                        <a:spcBef>
                          <a:spcPts val="1000"/>
                        </a:spcBef>
                        <a:spcAft>
                          <a:spcPts val="0"/>
                        </a:spcAft>
                      </a:pPr>
                      <a:r>
                        <a:rPr lang="ru-RU" sz="1200">
                          <a:effectLst/>
                        </a:rPr>
                        <a:t>Иностранные языки</a:t>
                      </a:r>
                      <a:endParaRPr lang="ru-RU" sz="120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16 </a:t>
                      </a:r>
                      <a:r>
                        <a:rPr lang="ru-RU" sz="1200" dirty="0" smtClean="0">
                          <a:effectLst/>
                        </a:rPr>
                        <a:t>из 80 (20 из </a:t>
                      </a:r>
                      <a:r>
                        <a:rPr lang="ru-RU" sz="1200" dirty="0">
                          <a:effectLst/>
                        </a:rPr>
                        <a:t>100)</a:t>
                      </a:r>
                      <a:endParaRPr lang="ru-RU" sz="1200" dirty="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65 из 80 (82 из 100)</a:t>
                      </a:r>
                      <a:endParaRPr lang="ru-RU" sz="1200" dirty="0">
                        <a:effectLst/>
                        <a:latin typeface="Calibri"/>
                        <a:ea typeface="Times New Roman"/>
                        <a:cs typeface="Times New Roman"/>
                      </a:endParaRPr>
                    </a:p>
                  </a:txBody>
                  <a:tcPr marL="68057" marR="68057" marT="0" marB="0" anchor="ctr">
                    <a:solidFill>
                      <a:srgbClr val="FFFFFF"/>
                    </a:solidFill>
                  </a:tcPr>
                </a:tc>
              </a:tr>
              <a:tr h="200672">
                <a:tc>
                  <a:txBody>
                    <a:bodyPr/>
                    <a:lstStyle/>
                    <a:p>
                      <a:pPr>
                        <a:lnSpc>
                          <a:spcPts val="1200"/>
                        </a:lnSpc>
                        <a:spcBef>
                          <a:spcPts val="1000"/>
                        </a:spcBef>
                        <a:spcAft>
                          <a:spcPts val="0"/>
                        </a:spcAft>
                      </a:pPr>
                      <a:r>
                        <a:rPr lang="ru-RU" sz="1200" dirty="0">
                          <a:effectLst/>
                        </a:rPr>
                        <a:t>Литература</a:t>
                      </a:r>
                      <a:endParaRPr lang="ru-RU" sz="1200" dirty="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smtClean="0">
                          <a:effectLst/>
                        </a:rPr>
                        <a:t>8 из 42 </a:t>
                      </a:r>
                      <a:r>
                        <a:rPr lang="ru-RU" sz="1200" dirty="0">
                          <a:effectLst/>
                        </a:rPr>
                        <a:t>(</a:t>
                      </a:r>
                      <a:r>
                        <a:rPr lang="ru-RU" sz="1200" dirty="0" smtClean="0">
                          <a:effectLst/>
                        </a:rPr>
                        <a:t>32 из </a:t>
                      </a:r>
                      <a:r>
                        <a:rPr lang="ru-RU" sz="1200" dirty="0">
                          <a:effectLst/>
                        </a:rPr>
                        <a:t>100)</a:t>
                      </a:r>
                      <a:endParaRPr lang="ru-RU" sz="1200" dirty="0">
                        <a:effectLst/>
                        <a:latin typeface="Calibri"/>
                        <a:ea typeface="Times New Roman"/>
                        <a:cs typeface="Times New Roman"/>
                      </a:endParaRPr>
                    </a:p>
                  </a:txBody>
                  <a:tcPr marL="68057" marR="68057" marT="0" marB="0" anchor="ctr">
                    <a:solidFill>
                      <a:srgbClr val="FFFFFF"/>
                    </a:solidFill>
                  </a:tcPr>
                </a:tc>
                <a:tc>
                  <a:txBody>
                    <a:bodyPr/>
                    <a:lstStyle/>
                    <a:p>
                      <a:pPr algn="ctr">
                        <a:lnSpc>
                          <a:spcPts val="1200"/>
                        </a:lnSpc>
                        <a:spcBef>
                          <a:spcPts val="1000"/>
                        </a:spcBef>
                        <a:spcAft>
                          <a:spcPts val="0"/>
                        </a:spcAft>
                      </a:pPr>
                      <a:r>
                        <a:rPr lang="ru-RU" sz="1200" dirty="0">
                          <a:effectLst/>
                        </a:rPr>
                        <a:t>36 из 42 (73 из 100)</a:t>
                      </a:r>
                      <a:endParaRPr lang="ru-RU" sz="1200" dirty="0">
                        <a:effectLst/>
                        <a:latin typeface="Calibri"/>
                        <a:ea typeface="Times New Roman"/>
                        <a:cs typeface="Times New Roman"/>
                      </a:endParaRPr>
                    </a:p>
                  </a:txBody>
                  <a:tcPr marL="68057" marR="68057" marT="0" marB="0" anchor="ctr">
                    <a:solidFill>
                      <a:srgbClr val="FFFFFF"/>
                    </a:solidFill>
                  </a:tcPr>
                </a:tc>
              </a:tr>
            </a:tbl>
          </a:graphicData>
        </a:graphic>
      </p:graphicFrame>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7854" t="18469" r="16200" b="46002"/>
          <a:stretch/>
        </p:blipFill>
        <p:spPr bwMode="auto">
          <a:xfrm>
            <a:off x="6228184" y="1563639"/>
            <a:ext cx="277947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343364" y="3363838"/>
            <a:ext cx="2664296" cy="1708160"/>
          </a:xfrm>
          <a:prstGeom prst="rect">
            <a:avLst/>
          </a:prstGeom>
        </p:spPr>
        <p:txBody>
          <a:bodyPr wrap="square">
            <a:spAutoFit/>
          </a:bodyPr>
          <a:lstStyle/>
          <a:p>
            <a:pPr>
              <a:lnSpc>
                <a:spcPts val="1400"/>
              </a:lnSpc>
            </a:pPr>
            <a:r>
              <a:rPr lang="ru-RU" sz="1400" dirty="0" smtClean="0"/>
              <a:t>…Указанная </a:t>
            </a:r>
            <a:r>
              <a:rPr lang="ru-RU" sz="1400" dirty="0"/>
              <a:t>процедура позволяет согласовывать тестовые баллы одинаково подготовленных участников 2011 и 2012 гг. и обеспечивает сравнительную сопоставимость результатов экзамена по годам</a:t>
            </a:r>
            <a:r>
              <a:rPr lang="ru-RU" sz="1400" dirty="0" smtClean="0"/>
              <a:t>.</a:t>
            </a:r>
            <a:r>
              <a:rPr lang="en-US" sz="1400" dirty="0"/>
              <a:t> http://www.ege.edu.ru/ru/main/scaling/</a:t>
            </a:r>
            <a:endParaRPr lang="ru-RU" sz="1400" dirty="0"/>
          </a:p>
        </p:txBody>
      </p:sp>
    </p:spTree>
    <p:extLst>
      <p:ext uri="{BB962C8B-B14F-4D97-AF65-F5344CB8AC3E}">
        <p14:creationId xmlns:p14="http://schemas.microsoft.com/office/powerpoint/2010/main" val="20683536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75" name="Диаграмма 74"/>
          <p:cNvGraphicFramePr/>
          <p:nvPr>
            <p:extLst>
              <p:ext uri="{D42A27DB-BD31-4B8C-83A1-F6EECF244321}">
                <p14:modId xmlns:p14="http://schemas.microsoft.com/office/powerpoint/2010/main" val="4015264802"/>
              </p:ext>
            </p:extLst>
          </p:nvPr>
        </p:nvGraphicFramePr>
        <p:xfrm>
          <a:off x="19318" y="1144608"/>
          <a:ext cx="5152221" cy="4023072"/>
        </p:xfrm>
        <a:graphic>
          <a:graphicData uri="http://schemas.openxmlformats.org/drawingml/2006/chart">
            <c:chart xmlns:c="http://schemas.openxmlformats.org/drawingml/2006/chart" xmlns:r="http://schemas.openxmlformats.org/officeDocument/2006/relationships" r:id="rId5"/>
          </a:graphicData>
        </a:graphic>
      </p:graphicFrame>
      <p:pic>
        <p:nvPicPr>
          <p:cNvPr id="1027" name="Picture 3" descr="E:\rtc_prezent_png\rtc_shapka.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graphicFrame>
        <p:nvGraphicFramePr>
          <p:cNvPr id="6" name="Диаграмма 5"/>
          <p:cNvGraphicFramePr/>
          <p:nvPr>
            <p:extLst>
              <p:ext uri="{D42A27DB-BD31-4B8C-83A1-F6EECF244321}">
                <p14:modId xmlns:p14="http://schemas.microsoft.com/office/powerpoint/2010/main" val="3796528871"/>
              </p:ext>
            </p:extLst>
          </p:nvPr>
        </p:nvGraphicFramePr>
        <p:xfrm>
          <a:off x="3362505" y="1097780"/>
          <a:ext cx="5670070" cy="3862734"/>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Box 14"/>
          <p:cNvSpPr txBox="1">
            <a:spLocks noChangeArrowheads="1"/>
          </p:cNvSpPr>
          <p:nvPr/>
        </p:nvSpPr>
        <p:spPr bwMode="auto">
          <a:xfrm>
            <a:off x="5300485" y="2855779"/>
            <a:ext cx="28803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sz="1200" b="1" dirty="0" smtClean="0">
                <a:solidFill>
                  <a:prstClr val="white"/>
                </a:solidFill>
                <a:effectLst>
                  <a:outerShdw blurRad="38100" dist="38100" dir="2700000" algn="tl">
                    <a:srgbClr val="000000">
                      <a:alpha val="43137"/>
                    </a:srgbClr>
                  </a:outerShdw>
                </a:effectLst>
              </a:rPr>
              <a:t>36</a:t>
            </a:r>
            <a:endParaRPr lang="ru-RU" sz="1200" b="1" dirty="0">
              <a:solidFill>
                <a:prstClr val="white"/>
              </a:solidFill>
              <a:effectLst>
                <a:outerShdw blurRad="38100" dist="38100" dir="2700000" algn="tl">
                  <a:srgbClr val="000000">
                    <a:alpha val="43137"/>
                  </a:srgbClr>
                </a:outerShdw>
              </a:effectLst>
            </a:endParaRPr>
          </a:p>
        </p:txBody>
      </p:sp>
      <p:sp>
        <p:nvSpPr>
          <p:cNvPr id="32" name="TextBox 14"/>
          <p:cNvSpPr txBox="1">
            <a:spLocks noChangeArrowheads="1"/>
          </p:cNvSpPr>
          <p:nvPr/>
        </p:nvSpPr>
        <p:spPr bwMode="auto">
          <a:xfrm>
            <a:off x="5638054" y="3086261"/>
            <a:ext cx="26188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a:t>24</a:t>
            </a:r>
          </a:p>
        </p:txBody>
      </p:sp>
      <p:sp>
        <p:nvSpPr>
          <p:cNvPr id="33" name="TextBox 14"/>
          <p:cNvSpPr txBox="1">
            <a:spLocks noChangeArrowheads="1"/>
          </p:cNvSpPr>
          <p:nvPr/>
        </p:nvSpPr>
        <p:spPr bwMode="auto">
          <a:xfrm>
            <a:off x="5948140" y="2835154"/>
            <a:ext cx="325857"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36</a:t>
            </a:r>
            <a:endParaRPr lang="ru-RU" dirty="0"/>
          </a:p>
        </p:txBody>
      </p:sp>
      <p:sp>
        <p:nvSpPr>
          <p:cNvPr id="34" name="TextBox 14"/>
          <p:cNvSpPr txBox="1">
            <a:spLocks noChangeArrowheads="1"/>
          </p:cNvSpPr>
          <p:nvPr/>
        </p:nvSpPr>
        <p:spPr bwMode="auto">
          <a:xfrm>
            <a:off x="6300283" y="2807168"/>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36</a:t>
            </a:r>
            <a:endParaRPr lang="ru-RU" dirty="0"/>
          </a:p>
        </p:txBody>
      </p:sp>
      <p:sp>
        <p:nvSpPr>
          <p:cNvPr id="35" name="TextBox 14"/>
          <p:cNvSpPr txBox="1">
            <a:spLocks noChangeArrowheads="1"/>
          </p:cNvSpPr>
          <p:nvPr/>
        </p:nvSpPr>
        <p:spPr bwMode="auto">
          <a:xfrm>
            <a:off x="6636052" y="2858454"/>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34</a:t>
            </a:r>
            <a:endParaRPr lang="ru-RU" dirty="0"/>
          </a:p>
        </p:txBody>
      </p:sp>
      <p:sp>
        <p:nvSpPr>
          <p:cNvPr id="36" name="TextBox 14"/>
          <p:cNvSpPr txBox="1">
            <a:spLocks noChangeArrowheads="1"/>
          </p:cNvSpPr>
          <p:nvPr/>
        </p:nvSpPr>
        <p:spPr bwMode="auto">
          <a:xfrm>
            <a:off x="6966917" y="2740749"/>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39</a:t>
            </a:r>
            <a:endParaRPr lang="ru-RU" dirty="0"/>
          </a:p>
        </p:txBody>
      </p:sp>
      <p:sp>
        <p:nvSpPr>
          <p:cNvPr id="37" name="TextBox 14"/>
          <p:cNvSpPr txBox="1">
            <a:spLocks noChangeArrowheads="1"/>
          </p:cNvSpPr>
          <p:nvPr/>
        </p:nvSpPr>
        <p:spPr bwMode="auto">
          <a:xfrm>
            <a:off x="7301130" y="2725708"/>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40</a:t>
            </a:r>
            <a:endParaRPr lang="ru-RU" dirty="0"/>
          </a:p>
        </p:txBody>
      </p:sp>
      <p:sp>
        <p:nvSpPr>
          <p:cNvPr id="38" name="TextBox 14"/>
          <p:cNvSpPr txBox="1">
            <a:spLocks noChangeArrowheads="1"/>
          </p:cNvSpPr>
          <p:nvPr/>
        </p:nvSpPr>
        <p:spPr bwMode="auto">
          <a:xfrm>
            <a:off x="7669951" y="2784929"/>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37</a:t>
            </a:r>
            <a:endParaRPr lang="ru-RU" dirty="0"/>
          </a:p>
        </p:txBody>
      </p:sp>
      <p:sp>
        <p:nvSpPr>
          <p:cNvPr id="39" name="TextBox 14"/>
          <p:cNvSpPr txBox="1">
            <a:spLocks noChangeArrowheads="1"/>
          </p:cNvSpPr>
          <p:nvPr/>
        </p:nvSpPr>
        <p:spPr bwMode="auto">
          <a:xfrm>
            <a:off x="7997427" y="2920769"/>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32</a:t>
            </a:r>
            <a:endParaRPr lang="ru-RU" dirty="0"/>
          </a:p>
        </p:txBody>
      </p:sp>
      <p:sp>
        <p:nvSpPr>
          <p:cNvPr id="40" name="TextBox 14"/>
          <p:cNvSpPr txBox="1">
            <a:spLocks noChangeArrowheads="1"/>
          </p:cNvSpPr>
          <p:nvPr/>
        </p:nvSpPr>
        <p:spPr bwMode="auto">
          <a:xfrm>
            <a:off x="8324903" y="3027460"/>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28</a:t>
            </a:r>
            <a:endParaRPr lang="ru-RU" dirty="0"/>
          </a:p>
        </p:txBody>
      </p:sp>
      <p:sp>
        <p:nvSpPr>
          <p:cNvPr id="41" name="TextBox 14"/>
          <p:cNvSpPr txBox="1">
            <a:spLocks noChangeArrowheads="1"/>
          </p:cNvSpPr>
          <p:nvPr/>
        </p:nvSpPr>
        <p:spPr bwMode="auto">
          <a:xfrm>
            <a:off x="8652379" y="3252015"/>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20</a:t>
            </a:r>
            <a:endParaRPr lang="ru-RU" dirty="0"/>
          </a:p>
        </p:txBody>
      </p:sp>
      <p:sp>
        <p:nvSpPr>
          <p:cNvPr id="63" name="Овал 62"/>
          <p:cNvSpPr/>
          <p:nvPr/>
        </p:nvSpPr>
        <p:spPr>
          <a:xfrm>
            <a:off x="8626093" y="3189159"/>
            <a:ext cx="353762" cy="360040"/>
          </a:xfrm>
          <a:prstGeom prst="ellipse">
            <a:avLst/>
          </a:prstGeom>
          <a:noFill/>
          <a:ln w="41275">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64" name="TextBox 14"/>
          <p:cNvSpPr txBox="1">
            <a:spLocks noChangeArrowheads="1"/>
          </p:cNvSpPr>
          <p:nvPr/>
        </p:nvSpPr>
        <p:spPr bwMode="auto">
          <a:xfrm>
            <a:off x="5287327" y="1589027"/>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80</a:t>
            </a:r>
            <a:endParaRPr lang="ru-RU" dirty="0"/>
          </a:p>
        </p:txBody>
      </p:sp>
      <p:sp>
        <p:nvSpPr>
          <p:cNvPr id="65" name="TextBox 14"/>
          <p:cNvSpPr txBox="1">
            <a:spLocks noChangeArrowheads="1"/>
          </p:cNvSpPr>
          <p:nvPr/>
        </p:nvSpPr>
        <p:spPr bwMode="auto">
          <a:xfrm>
            <a:off x="5618401" y="1556019"/>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82</a:t>
            </a:r>
            <a:endParaRPr lang="ru-RU" dirty="0"/>
          </a:p>
        </p:txBody>
      </p:sp>
      <p:sp>
        <p:nvSpPr>
          <p:cNvPr id="66" name="TextBox 14"/>
          <p:cNvSpPr txBox="1">
            <a:spLocks noChangeArrowheads="1"/>
          </p:cNvSpPr>
          <p:nvPr/>
        </p:nvSpPr>
        <p:spPr bwMode="auto">
          <a:xfrm>
            <a:off x="5960473" y="2021185"/>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62</a:t>
            </a:r>
            <a:endParaRPr lang="ru-RU" dirty="0"/>
          </a:p>
        </p:txBody>
      </p:sp>
      <p:sp>
        <p:nvSpPr>
          <p:cNvPr id="67" name="TextBox 14"/>
          <p:cNvSpPr txBox="1">
            <a:spLocks noChangeArrowheads="1"/>
          </p:cNvSpPr>
          <p:nvPr/>
        </p:nvSpPr>
        <p:spPr bwMode="auto">
          <a:xfrm>
            <a:off x="6300283" y="1594301"/>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80</a:t>
            </a:r>
            <a:endParaRPr lang="ru-RU" dirty="0"/>
          </a:p>
        </p:txBody>
      </p:sp>
      <p:sp>
        <p:nvSpPr>
          <p:cNvPr id="68" name="TextBox 14"/>
          <p:cNvSpPr txBox="1">
            <a:spLocks noChangeArrowheads="1"/>
          </p:cNvSpPr>
          <p:nvPr/>
        </p:nvSpPr>
        <p:spPr bwMode="auto">
          <a:xfrm>
            <a:off x="6627759" y="1616051"/>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79</a:t>
            </a:r>
            <a:endParaRPr lang="ru-RU" dirty="0"/>
          </a:p>
        </p:txBody>
      </p:sp>
      <p:sp>
        <p:nvSpPr>
          <p:cNvPr id="69" name="TextBox 14"/>
          <p:cNvSpPr txBox="1">
            <a:spLocks noChangeArrowheads="1"/>
          </p:cNvSpPr>
          <p:nvPr/>
        </p:nvSpPr>
        <p:spPr bwMode="auto">
          <a:xfrm>
            <a:off x="6955235" y="1848701"/>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70</a:t>
            </a:r>
            <a:endParaRPr lang="ru-RU" dirty="0"/>
          </a:p>
        </p:txBody>
      </p:sp>
      <p:sp>
        <p:nvSpPr>
          <p:cNvPr id="70" name="TextBox 14"/>
          <p:cNvSpPr txBox="1">
            <a:spLocks noChangeArrowheads="1"/>
          </p:cNvSpPr>
          <p:nvPr/>
        </p:nvSpPr>
        <p:spPr bwMode="auto">
          <a:xfrm>
            <a:off x="7308997" y="1617262"/>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79</a:t>
            </a:r>
            <a:endParaRPr lang="ru-RU" dirty="0"/>
          </a:p>
        </p:txBody>
      </p:sp>
      <p:sp>
        <p:nvSpPr>
          <p:cNvPr id="71" name="TextBox 14"/>
          <p:cNvSpPr txBox="1">
            <a:spLocks noChangeArrowheads="1"/>
          </p:cNvSpPr>
          <p:nvPr/>
        </p:nvSpPr>
        <p:spPr bwMode="auto">
          <a:xfrm>
            <a:off x="7651645" y="1783965"/>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72</a:t>
            </a:r>
            <a:endParaRPr lang="ru-RU" dirty="0"/>
          </a:p>
        </p:txBody>
      </p:sp>
      <p:sp>
        <p:nvSpPr>
          <p:cNvPr id="72" name="TextBox 14"/>
          <p:cNvSpPr txBox="1">
            <a:spLocks noChangeArrowheads="1"/>
          </p:cNvSpPr>
          <p:nvPr/>
        </p:nvSpPr>
        <p:spPr bwMode="auto">
          <a:xfrm>
            <a:off x="7971141" y="1594301"/>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80</a:t>
            </a:r>
            <a:endParaRPr lang="ru-RU" dirty="0"/>
          </a:p>
        </p:txBody>
      </p:sp>
      <p:sp>
        <p:nvSpPr>
          <p:cNvPr id="73" name="TextBox 14"/>
          <p:cNvSpPr txBox="1">
            <a:spLocks noChangeArrowheads="1"/>
          </p:cNvSpPr>
          <p:nvPr/>
        </p:nvSpPr>
        <p:spPr bwMode="auto">
          <a:xfrm>
            <a:off x="8324903" y="1781267"/>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72</a:t>
            </a:r>
            <a:endParaRPr lang="ru-RU" dirty="0"/>
          </a:p>
        </p:txBody>
      </p:sp>
      <p:sp>
        <p:nvSpPr>
          <p:cNvPr id="74" name="TextBox 14"/>
          <p:cNvSpPr txBox="1">
            <a:spLocks noChangeArrowheads="1"/>
          </p:cNvSpPr>
          <p:nvPr/>
        </p:nvSpPr>
        <p:spPr bwMode="auto">
          <a:xfrm>
            <a:off x="8677975" y="1553927"/>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t>81</a:t>
            </a:r>
            <a:endParaRPr lang="ru-RU" dirty="0"/>
          </a:p>
        </p:txBody>
      </p:sp>
      <p:sp>
        <p:nvSpPr>
          <p:cNvPr id="76" name="TextBox 14"/>
          <p:cNvSpPr txBox="1">
            <a:spLocks noChangeArrowheads="1"/>
          </p:cNvSpPr>
          <p:nvPr/>
        </p:nvSpPr>
        <p:spPr bwMode="auto">
          <a:xfrm>
            <a:off x="94346" y="1808738"/>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73</a:t>
            </a:r>
            <a:endParaRPr lang="ru-RU" dirty="0">
              <a:solidFill>
                <a:schemeClr val="tx1"/>
              </a:solidFill>
            </a:endParaRPr>
          </a:p>
        </p:txBody>
      </p:sp>
      <p:sp>
        <p:nvSpPr>
          <p:cNvPr id="77" name="TextBox 14"/>
          <p:cNvSpPr txBox="1">
            <a:spLocks noChangeArrowheads="1"/>
          </p:cNvSpPr>
          <p:nvPr/>
        </p:nvSpPr>
        <p:spPr bwMode="auto">
          <a:xfrm>
            <a:off x="375883" y="2031128"/>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63</a:t>
            </a:r>
            <a:endParaRPr lang="ru-RU" dirty="0">
              <a:solidFill>
                <a:schemeClr val="tx1"/>
              </a:solidFill>
            </a:endParaRPr>
          </a:p>
        </p:txBody>
      </p:sp>
      <p:sp>
        <p:nvSpPr>
          <p:cNvPr id="78" name="TextBox 14"/>
          <p:cNvSpPr txBox="1">
            <a:spLocks noChangeArrowheads="1"/>
          </p:cNvSpPr>
          <p:nvPr/>
        </p:nvSpPr>
        <p:spPr bwMode="auto">
          <a:xfrm>
            <a:off x="652667" y="2059021"/>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62</a:t>
            </a:r>
            <a:endParaRPr lang="ru-RU" dirty="0">
              <a:solidFill>
                <a:schemeClr val="tx1"/>
              </a:solidFill>
            </a:endParaRPr>
          </a:p>
        </p:txBody>
      </p:sp>
      <p:sp>
        <p:nvSpPr>
          <p:cNvPr id="79" name="TextBox 14"/>
          <p:cNvSpPr txBox="1">
            <a:spLocks noChangeArrowheads="1"/>
          </p:cNvSpPr>
          <p:nvPr/>
        </p:nvSpPr>
        <p:spPr bwMode="auto">
          <a:xfrm>
            <a:off x="953857" y="1637170"/>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80</a:t>
            </a:r>
            <a:endParaRPr lang="ru-RU" dirty="0">
              <a:solidFill>
                <a:schemeClr val="tx1"/>
              </a:solidFill>
            </a:endParaRPr>
          </a:p>
        </p:txBody>
      </p:sp>
      <p:sp>
        <p:nvSpPr>
          <p:cNvPr id="80" name="TextBox 14"/>
          <p:cNvSpPr txBox="1">
            <a:spLocks noChangeArrowheads="1"/>
          </p:cNvSpPr>
          <p:nvPr/>
        </p:nvSpPr>
        <p:spPr bwMode="auto">
          <a:xfrm>
            <a:off x="1246474" y="1655280"/>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79</a:t>
            </a:r>
            <a:endParaRPr lang="ru-RU" dirty="0">
              <a:solidFill>
                <a:schemeClr val="tx1"/>
              </a:solidFill>
            </a:endParaRPr>
          </a:p>
        </p:txBody>
      </p:sp>
      <p:sp>
        <p:nvSpPr>
          <p:cNvPr id="81" name="TextBox 14"/>
          <p:cNvSpPr txBox="1">
            <a:spLocks noChangeArrowheads="1"/>
          </p:cNvSpPr>
          <p:nvPr/>
        </p:nvSpPr>
        <p:spPr bwMode="auto">
          <a:xfrm>
            <a:off x="1520821" y="1892500"/>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69</a:t>
            </a:r>
            <a:endParaRPr lang="ru-RU" dirty="0">
              <a:solidFill>
                <a:schemeClr val="tx1"/>
              </a:solidFill>
            </a:endParaRPr>
          </a:p>
        </p:txBody>
      </p:sp>
      <p:sp>
        <p:nvSpPr>
          <p:cNvPr id="82" name="TextBox 81"/>
          <p:cNvSpPr txBox="1">
            <a:spLocks noChangeArrowheads="1"/>
          </p:cNvSpPr>
          <p:nvPr/>
        </p:nvSpPr>
        <p:spPr bwMode="auto">
          <a:xfrm>
            <a:off x="1792875" y="1528523"/>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84</a:t>
            </a:r>
            <a:endParaRPr lang="ru-RU" dirty="0">
              <a:solidFill>
                <a:schemeClr val="tx1"/>
              </a:solidFill>
            </a:endParaRPr>
          </a:p>
        </p:txBody>
      </p:sp>
      <p:sp>
        <p:nvSpPr>
          <p:cNvPr id="83" name="TextBox 14"/>
          <p:cNvSpPr txBox="1">
            <a:spLocks noChangeArrowheads="1"/>
          </p:cNvSpPr>
          <p:nvPr/>
        </p:nvSpPr>
        <p:spPr bwMode="auto">
          <a:xfrm>
            <a:off x="2077027" y="1813388"/>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72</a:t>
            </a:r>
            <a:endParaRPr lang="ru-RU" dirty="0">
              <a:solidFill>
                <a:schemeClr val="tx1"/>
              </a:solidFill>
            </a:endParaRPr>
          </a:p>
        </p:txBody>
      </p:sp>
      <p:sp>
        <p:nvSpPr>
          <p:cNvPr id="84" name="TextBox 14"/>
          <p:cNvSpPr txBox="1">
            <a:spLocks noChangeArrowheads="1"/>
          </p:cNvSpPr>
          <p:nvPr/>
        </p:nvSpPr>
        <p:spPr bwMode="auto">
          <a:xfrm>
            <a:off x="2356570" y="1813388"/>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72</a:t>
            </a:r>
            <a:endParaRPr lang="ru-RU" dirty="0">
              <a:solidFill>
                <a:schemeClr val="tx1"/>
              </a:solidFill>
            </a:endParaRPr>
          </a:p>
        </p:txBody>
      </p:sp>
      <p:sp>
        <p:nvSpPr>
          <p:cNvPr id="85" name="TextBox 14"/>
          <p:cNvSpPr txBox="1">
            <a:spLocks noChangeArrowheads="1"/>
          </p:cNvSpPr>
          <p:nvPr/>
        </p:nvSpPr>
        <p:spPr bwMode="auto">
          <a:xfrm>
            <a:off x="2661704" y="1788564"/>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73</a:t>
            </a:r>
            <a:endParaRPr lang="ru-RU" dirty="0">
              <a:solidFill>
                <a:schemeClr val="tx1"/>
              </a:solidFill>
            </a:endParaRPr>
          </a:p>
        </p:txBody>
      </p:sp>
      <p:sp>
        <p:nvSpPr>
          <p:cNvPr id="86" name="TextBox 14"/>
          <p:cNvSpPr txBox="1">
            <a:spLocks noChangeArrowheads="1"/>
          </p:cNvSpPr>
          <p:nvPr/>
        </p:nvSpPr>
        <p:spPr bwMode="auto">
          <a:xfrm>
            <a:off x="2950896" y="1564830"/>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82</a:t>
            </a:r>
            <a:endParaRPr lang="ru-RU" dirty="0">
              <a:solidFill>
                <a:schemeClr val="tx1"/>
              </a:solidFill>
            </a:endParaRPr>
          </a:p>
        </p:txBody>
      </p:sp>
      <p:sp>
        <p:nvSpPr>
          <p:cNvPr id="87" name="TextBox 14"/>
          <p:cNvSpPr txBox="1">
            <a:spLocks noChangeArrowheads="1"/>
          </p:cNvSpPr>
          <p:nvPr/>
        </p:nvSpPr>
        <p:spPr bwMode="auto">
          <a:xfrm>
            <a:off x="107504" y="2699695"/>
            <a:ext cx="28803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sz="1200" b="1" dirty="0" smtClean="0">
                <a:effectLst>
                  <a:outerShdw blurRad="38100" dist="38100" dir="2700000" algn="tl">
                    <a:srgbClr val="000000">
                      <a:alpha val="43137"/>
                    </a:srgbClr>
                  </a:outerShdw>
                </a:effectLst>
              </a:rPr>
              <a:t>36</a:t>
            </a:r>
            <a:endParaRPr lang="ru-RU" sz="1200" b="1" dirty="0">
              <a:effectLst>
                <a:outerShdw blurRad="38100" dist="38100" dir="2700000" algn="tl">
                  <a:srgbClr val="000000">
                    <a:alpha val="43137"/>
                  </a:srgbClr>
                </a:outerShdw>
              </a:effectLst>
            </a:endParaRPr>
          </a:p>
        </p:txBody>
      </p:sp>
      <p:sp>
        <p:nvSpPr>
          <p:cNvPr id="88" name="TextBox 14"/>
          <p:cNvSpPr txBox="1">
            <a:spLocks noChangeArrowheads="1"/>
          </p:cNvSpPr>
          <p:nvPr/>
        </p:nvSpPr>
        <p:spPr bwMode="auto">
          <a:xfrm>
            <a:off x="395536" y="2987615"/>
            <a:ext cx="26188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a:solidFill>
                  <a:schemeClr val="tx1"/>
                </a:solidFill>
              </a:rPr>
              <a:t>24</a:t>
            </a:r>
          </a:p>
        </p:txBody>
      </p:sp>
      <p:sp>
        <p:nvSpPr>
          <p:cNvPr id="89" name="TextBox 14"/>
          <p:cNvSpPr txBox="1">
            <a:spLocks noChangeArrowheads="1"/>
          </p:cNvSpPr>
          <p:nvPr/>
        </p:nvSpPr>
        <p:spPr bwMode="auto">
          <a:xfrm>
            <a:off x="657421" y="2700434"/>
            <a:ext cx="325857"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36</a:t>
            </a:r>
            <a:endParaRPr lang="ru-RU" dirty="0">
              <a:solidFill>
                <a:schemeClr val="tx1"/>
              </a:solidFill>
            </a:endParaRPr>
          </a:p>
        </p:txBody>
      </p:sp>
      <p:sp>
        <p:nvSpPr>
          <p:cNvPr id="90" name="TextBox 14"/>
          <p:cNvSpPr txBox="1">
            <a:spLocks noChangeArrowheads="1"/>
          </p:cNvSpPr>
          <p:nvPr/>
        </p:nvSpPr>
        <p:spPr bwMode="auto">
          <a:xfrm>
            <a:off x="953857" y="2706032"/>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36</a:t>
            </a:r>
            <a:endParaRPr lang="ru-RU" dirty="0">
              <a:solidFill>
                <a:schemeClr val="tx1"/>
              </a:solidFill>
            </a:endParaRPr>
          </a:p>
        </p:txBody>
      </p:sp>
      <p:sp>
        <p:nvSpPr>
          <p:cNvPr id="91" name="TextBox 14"/>
          <p:cNvSpPr txBox="1">
            <a:spLocks noChangeArrowheads="1"/>
          </p:cNvSpPr>
          <p:nvPr/>
        </p:nvSpPr>
        <p:spPr bwMode="auto">
          <a:xfrm>
            <a:off x="1246474" y="2689414"/>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36</a:t>
            </a:r>
            <a:endParaRPr lang="ru-RU" dirty="0">
              <a:solidFill>
                <a:schemeClr val="tx1"/>
              </a:solidFill>
            </a:endParaRPr>
          </a:p>
        </p:txBody>
      </p:sp>
      <p:sp>
        <p:nvSpPr>
          <p:cNvPr id="92" name="TextBox 14"/>
          <p:cNvSpPr txBox="1">
            <a:spLocks noChangeArrowheads="1"/>
          </p:cNvSpPr>
          <p:nvPr/>
        </p:nvSpPr>
        <p:spPr bwMode="auto">
          <a:xfrm>
            <a:off x="1520821" y="2681470"/>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37</a:t>
            </a:r>
            <a:endParaRPr lang="ru-RU" dirty="0">
              <a:solidFill>
                <a:schemeClr val="tx1"/>
              </a:solidFill>
            </a:endParaRPr>
          </a:p>
        </p:txBody>
      </p:sp>
      <p:sp>
        <p:nvSpPr>
          <p:cNvPr id="93" name="TextBox 14"/>
          <p:cNvSpPr txBox="1">
            <a:spLocks noChangeArrowheads="1"/>
          </p:cNvSpPr>
          <p:nvPr/>
        </p:nvSpPr>
        <p:spPr bwMode="auto">
          <a:xfrm>
            <a:off x="1798935" y="2610360"/>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40</a:t>
            </a:r>
            <a:endParaRPr lang="ru-RU" dirty="0">
              <a:solidFill>
                <a:schemeClr val="tx1"/>
              </a:solidFill>
            </a:endParaRPr>
          </a:p>
        </p:txBody>
      </p:sp>
      <p:sp>
        <p:nvSpPr>
          <p:cNvPr id="94" name="TextBox 14"/>
          <p:cNvSpPr txBox="1">
            <a:spLocks noChangeArrowheads="1"/>
          </p:cNvSpPr>
          <p:nvPr/>
        </p:nvSpPr>
        <p:spPr bwMode="auto">
          <a:xfrm>
            <a:off x="2100125" y="2623085"/>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39</a:t>
            </a:r>
            <a:endParaRPr lang="ru-RU" dirty="0">
              <a:solidFill>
                <a:schemeClr val="tx1"/>
              </a:solidFill>
            </a:endParaRPr>
          </a:p>
        </p:txBody>
      </p:sp>
      <p:sp>
        <p:nvSpPr>
          <p:cNvPr id="95" name="TextBox 14"/>
          <p:cNvSpPr txBox="1">
            <a:spLocks noChangeArrowheads="1"/>
          </p:cNvSpPr>
          <p:nvPr/>
        </p:nvSpPr>
        <p:spPr bwMode="auto">
          <a:xfrm>
            <a:off x="2360514" y="2810154"/>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32</a:t>
            </a:r>
            <a:endParaRPr lang="ru-RU" dirty="0">
              <a:solidFill>
                <a:schemeClr val="tx1"/>
              </a:solidFill>
            </a:endParaRPr>
          </a:p>
        </p:txBody>
      </p:sp>
      <p:sp>
        <p:nvSpPr>
          <p:cNvPr id="96" name="TextBox 14"/>
          <p:cNvSpPr txBox="1">
            <a:spLocks noChangeArrowheads="1"/>
          </p:cNvSpPr>
          <p:nvPr/>
        </p:nvSpPr>
        <p:spPr bwMode="auto">
          <a:xfrm>
            <a:off x="2657760" y="2792084"/>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32</a:t>
            </a:r>
            <a:endParaRPr lang="ru-RU" dirty="0">
              <a:solidFill>
                <a:schemeClr val="tx1"/>
              </a:solidFill>
            </a:endParaRPr>
          </a:p>
        </p:txBody>
      </p:sp>
      <p:sp>
        <p:nvSpPr>
          <p:cNvPr id="97" name="TextBox 14"/>
          <p:cNvSpPr txBox="1">
            <a:spLocks noChangeArrowheads="1"/>
          </p:cNvSpPr>
          <p:nvPr/>
        </p:nvSpPr>
        <p:spPr bwMode="auto">
          <a:xfrm>
            <a:off x="2950896" y="3116299"/>
            <a:ext cx="30119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defPPr>
              <a:defRPr lang="ru-RU"/>
            </a:defPPr>
            <a:lvl1pPr algn="ctr">
              <a:defRPr sz="1200" b="1">
                <a:solidFill>
                  <a:prstClr val="white"/>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ru-RU" dirty="0" smtClean="0">
                <a:solidFill>
                  <a:schemeClr val="tx1"/>
                </a:solidFill>
              </a:rPr>
              <a:t>20</a:t>
            </a:r>
            <a:endParaRPr lang="ru-RU" dirty="0">
              <a:solidFill>
                <a:schemeClr val="tx1"/>
              </a:solidFill>
            </a:endParaRPr>
          </a:p>
        </p:txBody>
      </p:sp>
      <p:sp>
        <p:nvSpPr>
          <p:cNvPr id="98" name="Заголовок 1"/>
          <p:cNvSpPr txBox="1">
            <a:spLocks/>
          </p:cNvSpPr>
          <p:nvPr/>
        </p:nvSpPr>
        <p:spPr bwMode="auto">
          <a:xfrm>
            <a:off x="-6419" y="230003"/>
            <a:ext cx="3354283"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ts val="1700"/>
              </a:lnSpc>
            </a:pPr>
            <a:r>
              <a:rPr lang="ru-RU" sz="1800" dirty="0" smtClean="0">
                <a:solidFill>
                  <a:schemeClr val="bg1"/>
                </a:solidFill>
                <a:effectLst>
                  <a:outerShdw blurRad="38100" dist="38100" dir="2700000" algn="tl">
                    <a:srgbClr val="000000">
                      <a:alpha val="43137"/>
                    </a:srgbClr>
                  </a:outerShdw>
                </a:effectLst>
              </a:rPr>
              <a:t>Соотношение 100-балльной шкалы и уровней освоения образовательного стандарта </a:t>
            </a:r>
            <a:br>
              <a:rPr lang="ru-RU" sz="1800" dirty="0" smtClean="0">
                <a:solidFill>
                  <a:schemeClr val="bg1"/>
                </a:solidFill>
                <a:effectLst>
                  <a:outerShdw blurRad="38100" dist="38100" dir="2700000" algn="tl">
                    <a:srgbClr val="000000">
                      <a:alpha val="43137"/>
                    </a:srgbClr>
                  </a:outerShdw>
                </a:effectLst>
              </a:rPr>
            </a:br>
            <a:r>
              <a:rPr lang="ru-RU" sz="1800" dirty="0" smtClean="0">
                <a:solidFill>
                  <a:schemeClr val="bg1"/>
                </a:solidFill>
                <a:effectLst>
                  <a:outerShdw blurRad="38100" dist="38100" dir="2700000" algn="tl">
                    <a:srgbClr val="000000">
                      <a:alpha val="43137"/>
                    </a:srgbClr>
                  </a:outerShdw>
                </a:effectLst>
              </a:rPr>
              <a:t>(стр.15)</a:t>
            </a:r>
            <a:endParaRPr lang="ru-RU" sz="1800" dirty="0">
              <a:solidFill>
                <a:schemeClr val="bg1"/>
              </a:solidFill>
              <a:effectLst>
                <a:outerShdw blurRad="38100" dist="38100" dir="2700000" algn="tl">
                  <a:srgbClr val="000000">
                    <a:alpha val="43137"/>
                  </a:srgbClr>
                </a:outerShdw>
              </a:effectLst>
            </a:endParaRPr>
          </a:p>
        </p:txBody>
      </p:sp>
      <p:sp>
        <p:nvSpPr>
          <p:cNvPr id="99" name="Заголовок 1"/>
          <p:cNvSpPr txBox="1">
            <a:spLocks/>
          </p:cNvSpPr>
          <p:nvPr/>
        </p:nvSpPr>
        <p:spPr bwMode="auto">
          <a:xfrm>
            <a:off x="5576950" y="139700"/>
            <a:ext cx="3354283"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ts val="1700"/>
              </a:lnSpc>
            </a:pPr>
            <a:r>
              <a:rPr lang="ru-RU" sz="1800" dirty="0">
                <a:solidFill>
                  <a:schemeClr val="bg1"/>
                </a:solidFill>
                <a:effectLst>
                  <a:outerShdw blurRad="38100" dist="38100" dir="2700000" algn="tl">
                    <a:srgbClr val="000000">
                      <a:alpha val="43137"/>
                    </a:srgbClr>
                  </a:outerShdw>
                </a:effectLst>
              </a:rPr>
              <a:t>Границы уровней общеобразовательной подготовки по предметам </a:t>
            </a:r>
            <a:endParaRPr lang="ru-RU" sz="1800" dirty="0" smtClean="0">
              <a:solidFill>
                <a:schemeClr val="bg1"/>
              </a:solidFill>
              <a:effectLst>
                <a:outerShdw blurRad="38100" dist="38100" dir="2700000" algn="tl">
                  <a:srgbClr val="000000">
                    <a:alpha val="43137"/>
                  </a:srgbClr>
                </a:outerShdw>
              </a:effectLst>
            </a:endParaRPr>
          </a:p>
          <a:p>
            <a:pPr>
              <a:lnSpc>
                <a:spcPts val="1700"/>
              </a:lnSpc>
            </a:pPr>
            <a:r>
              <a:rPr lang="ru-RU" sz="1800" dirty="0" smtClean="0">
                <a:solidFill>
                  <a:schemeClr val="bg1"/>
                </a:solidFill>
                <a:effectLst>
                  <a:outerShdw blurRad="38100" dist="38100" dir="2700000" algn="tl">
                    <a:srgbClr val="000000">
                      <a:alpha val="43137"/>
                    </a:srgbClr>
                  </a:outerShdw>
                </a:effectLst>
              </a:rPr>
              <a:t>ЕГЭ-2012 </a:t>
            </a:r>
            <a:r>
              <a:rPr lang="ru-RU" sz="1800" dirty="0">
                <a:solidFill>
                  <a:schemeClr val="bg1"/>
                </a:solidFill>
                <a:effectLst>
                  <a:outerShdw blurRad="38100" dist="38100" dir="2700000" algn="tl">
                    <a:srgbClr val="000000">
                      <a:alpha val="43137"/>
                    </a:srgbClr>
                  </a:outerShdw>
                </a:effectLst>
              </a:rPr>
              <a:t>г</a:t>
            </a:r>
            <a:r>
              <a:rPr lang="ru-RU" sz="1800" dirty="0" smtClean="0">
                <a:solidFill>
                  <a:schemeClr val="bg1"/>
                </a:solidFill>
                <a:effectLst>
                  <a:outerShdw blurRad="38100" dist="38100" dir="2700000" algn="tl">
                    <a:srgbClr val="000000">
                      <a:alpha val="43137"/>
                    </a:srgbClr>
                  </a:outerShdw>
                </a:effectLst>
              </a:rPr>
              <a:t>. (стр. 17)</a:t>
            </a:r>
            <a:endParaRPr lang="ru-RU" sz="1800" dirty="0">
              <a:solidFill>
                <a:schemeClr val="bg1"/>
              </a:solidFill>
              <a:effectLst>
                <a:outerShdw blurRad="38100" dist="38100" dir="2700000" algn="tl">
                  <a:srgbClr val="000000">
                    <a:alpha val="43137"/>
                  </a:srgbClr>
                </a:outerShdw>
              </a:effectLst>
            </a:endParaRPr>
          </a:p>
        </p:txBody>
      </p:sp>
      <p:sp>
        <p:nvSpPr>
          <p:cNvPr id="100" name="Прямоугольник 99"/>
          <p:cNvSpPr/>
          <p:nvPr/>
        </p:nvSpPr>
        <p:spPr>
          <a:xfrm>
            <a:off x="3328549" y="2604701"/>
            <a:ext cx="1800200" cy="1259319"/>
          </a:xfrm>
          <a:prstGeom prst="rect">
            <a:avLst/>
          </a:prstGeom>
          <a:noFill/>
        </p:spPr>
        <p:txBody>
          <a:bodyPr wrap="square" lIns="91440" tIns="45720" rIns="91440" bIns="45720">
            <a:sp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ru-RU" sz="1400" b="1" i="0" u="none" strike="noStrike" kern="0" cap="none" spc="0" normalizeH="0" baseline="0" noProof="0" dirty="0" smtClean="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uLnTx/>
                <a:uFillTx/>
              </a:rPr>
              <a:t>В одном и том же документе ФИПИ (Итоговый аналитический отчёт ЕГЭ-2012) границы</a:t>
            </a:r>
            <a:r>
              <a:rPr kumimoji="0" lang="ru-RU" sz="1400" b="1" i="0" u="none" strike="noStrike" kern="0" cap="none" spc="0" normalizeH="0" noProof="0" dirty="0" smtClean="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uLnTx/>
                <a:uFillTx/>
              </a:rPr>
              <a:t> уровней не совпадают!!!</a:t>
            </a:r>
            <a:endParaRPr kumimoji="0" lang="ru-RU" sz="1400" b="1" i="0" u="none" strike="noStrike" kern="0" cap="none" spc="0" normalizeH="0" baseline="0" noProof="0" dirty="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uLnTx/>
              <a:uFillTx/>
            </a:endParaRPr>
          </a:p>
        </p:txBody>
      </p:sp>
      <p:sp>
        <p:nvSpPr>
          <p:cNvPr id="101" name="Овал 100"/>
          <p:cNvSpPr/>
          <p:nvPr/>
        </p:nvSpPr>
        <p:spPr>
          <a:xfrm>
            <a:off x="5920235" y="2007685"/>
            <a:ext cx="353762" cy="360040"/>
          </a:xfrm>
          <a:prstGeom prst="ellipse">
            <a:avLst/>
          </a:prstGeom>
          <a:noFill/>
          <a:ln w="41275">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02" name="Овал 101"/>
          <p:cNvSpPr/>
          <p:nvPr/>
        </p:nvSpPr>
        <p:spPr>
          <a:xfrm>
            <a:off x="6273997" y="1553927"/>
            <a:ext cx="353762" cy="360040"/>
          </a:xfrm>
          <a:prstGeom prst="ellipse">
            <a:avLst/>
          </a:prstGeom>
          <a:noFill/>
          <a:ln w="41275">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03" name="Овал 102"/>
          <p:cNvSpPr/>
          <p:nvPr/>
        </p:nvSpPr>
        <p:spPr>
          <a:xfrm>
            <a:off x="6609766" y="1552609"/>
            <a:ext cx="353762" cy="360040"/>
          </a:xfrm>
          <a:prstGeom prst="ellipse">
            <a:avLst/>
          </a:prstGeom>
          <a:noFill/>
          <a:ln w="41275">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04" name="Овал 103"/>
          <p:cNvSpPr/>
          <p:nvPr/>
        </p:nvSpPr>
        <p:spPr>
          <a:xfrm>
            <a:off x="7625359" y="1746030"/>
            <a:ext cx="353762" cy="360040"/>
          </a:xfrm>
          <a:prstGeom prst="ellipse">
            <a:avLst/>
          </a:prstGeom>
          <a:noFill/>
          <a:ln w="41275">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6997485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ppt_x"/>
                                          </p:val>
                                        </p:tav>
                                        <p:tav tm="100000">
                                          <p:val>
                                            <p:strVal val="#ppt_x"/>
                                          </p:val>
                                        </p:tav>
                                      </p:tavLst>
                                    </p:anim>
                                    <p:anim calcmode="lin" valueType="num">
                                      <p:cBhvr additive="base">
                                        <p:cTn id="12" dur="500" fill="hold"/>
                                        <p:tgtEl>
                                          <p:spTgt spid="9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500" fill="hold"/>
                                        <p:tgtEl>
                                          <p:spTgt spid="99"/>
                                        </p:tgtEl>
                                        <p:attrNameLst>
                                          <p:attrName>ppt_x</p:attrName>
                                        </p:attrNameLst>
                                      </p:cBhvr>
                                      <p:tavLst>
                                        <p:tav tm="0">
                                          <p:val>
                                            <p:strVal val="#ppt_x"/>
                                          </p:val>
                                        </p:tav>
                                        <p:tav tm="100000">
                                          <p:val>
                                            <p:strVal val="#ppt_x"/>
                                          </p:val>
                                        </p:tav>
                                      </p:tavLst>
                                    </p:anim>
                                    <p:anim calcmode="lin" valueType="num">
                                      <p:cBhvr additive="base">
                                        <p:cTn id="16" dur="500" fill="hold"/>
                                        <p:tgtEl>
                                          <p:spTgt spid="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graphicFrame>
        <p:nvGraphicFramePr>
          <p:cNvPr id="5" name="Объект 342"/>
          <p:cNvGraphicFramePr>
            <a:graphicFrameLocks noChangeAspect="1"/>
          </p:cNvGraphicFramePr>
          <p:nvPr>
            <p:extLst>
              <p:ext uri="{D42A27DB-BD31-4B8C-83A1-F6EECF244321}">
                <p14:modId xmlns:p14="http://schemas.microsoft.com/office/powerpoint/2010/main" val="1972559136"/>
              </p:ext>
            </p:extLst>
          </p:nvPr>
        </p:nvGraphicFramePr>
        <p:xfrm>
          <a:off x="251520" y="33944"/>
          <a:ext cx="4968552" cy="4980305"/>
        </p:xfrm>
        <a:graphic>
          <a:graphicData uri="http://schemas.openxmlformats.org/drawingml/2006/chart">
            <c:chart xmlns:c="http://schemas.openxmlformats.org/drawingml/2006/chart" xmlns:r="http://schemas.openxmlformats.org/officeDocument/2006/relationships" r:id="rId7"/>
          </a:graphicData>
        </a:graphic>
      </p:graphicFrame>
      <p:sp>
        <p:nvSpPr>
          <p:cNvPr id="7" name="Прямоугольник 6"/>
          <p:cNvSpPr/>
          <p:nvPr/>
        </p:nvSpPr>
        <p:spPr>
          <a:xfrm>
            <a:off x="5364088" y="1157288"/>
            <a:ext cx="3600400" cy="1169551"/>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uLnTx/>
                <a:uFillTx/>
              </a:rPr>
              <a:t>Средний балл по 100-балльной шкале недопустимо использовать как при сравнении результатов между предметами, так и для оценки динамики по годам!!!</a:t>
            </a:r>
            <a:endParaRPr kumimoji="0" lang="ru-RU" sz="1400" b="1" i="0" u="none" strike="noStrike" kern="0" cap="none" spc="0" normalizeH="0" baseline="0" noProof="0" dirty="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uLnTx/>
              <a:uFillTx/>
            </a:endParaRPr>
          </a:p>
        </p:txBody>
      </p:sp>
    </p:spTree>
    <p:extLst>
      <p:ext uri="{BB962C8B-B14F-4D97-AF65-F5344CB8AC3E}">
        <p14:creationId xmlns:p14="http://schemas.microsoft.com/office/powerpoint/2010/main" val="1853785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pic>
        <p:nvPicPr>
          <p:cNvPr id="11" name="Picture 2" descr="OS1205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068551">
            <a:off x="603423" y="1385902"/>
            <a:ext cx="2279214" cy="3227239"/>
          </a:xfrm>
          <a:prstGeom prst="rect">
            <a:avLst/>
          </a:prstGeom>
          <a:noFill/>
        </p:spPr>
      </p:pic>
      <p:sp>
        <p:nvSpPr>
          <p:cNvPr id="12" name="AutoShape 3"/>
          <p:cNvSpPr>
            <a:spLocks noChangeArrowheads="1"/>
          </p:cNvSpPr>
          <p:nvPr/>
        </p:nvSpPr>
        <p:spPr bwMode="auto">
          <a:xfrm rot="-124521">
            <a:off x="1023614" y="1767798"/>
            <a:ext cx="1704744" cy="2430065"/>
          </a:xfrm>
          <a:prstGeom prst="roundRect">
            <a:avLst>
              <a:gd name="adj" fmla="val 16667"/>
            </a:avLst>
          </a:prstGeom>
          <a:noFill/>
          <a:ln w="9525" algn="ctr">
            <a:noFill/>
            <a:round/>
            <a:headEnd/>
            <a:tailEnd/>
          </a:ln>
          <a:effectLst/>
        </p:spPr>
        <p:txBody>
          <a:bodyPr/>
          <a:lstStyle/>
          <a:p>
            <a:pPr fontAlgn="auto">
              <a:spcBef>
                <a:spcPts val="0"/>
              </a:spcBef>
              <a:spcAft>
                <a:spcPts val="0"/>
              </a:spcAft>
            </a:pPr>
            <a:r>
              <a:rPr kumimoji="1" lang="ru-RU" sz="1300" b="1" dirty="0" smtClean="0">
                <a:solidFill>
                  <a:srgbClr val="A50021"/>
                </a:solidFill>
                <a:effectLst>
                  <a:outerShdw blurRad="38100" dist="38100" dir="2700000" algn="tl">
                    <a:srgbClr val="FFFFFF"/>
                  </a:outerShdw>
                </a:effectLst>
                <a:latin typeface="Calibri"/>
              </a:rPr>
              <a:t>Рейтинг обще-образовательных учреждений </a:t>
            </a:r>
            <a:r>
              <a:rPr kumimoji="1" lang="ru-RU" sz="1300" b="1" dirty="0">
                <a:solidFill>
                  <a:srgbClr val="A50021"/>
                </a:solidFill>
                <a:effectLst>
                  <a:outerShdw blurRad="38100" dist="38100" dir="2700000" algn="tl">
                    <a:srgbClr val="FFFFFF"/>
                  </a:outerShdw>
                </a:effectLst>
                <a:latin typeface="Calibri"/>
              </a:rPr>
              <a:t>Чувашской Республики </a:t>
            </a:r>
            <a:br>
              <a:rPr kumimoji="1" lang="ru-RU" sz="1300" b="1" dirty="0">
                <a:solidFill>
                  <a:srgbClr val="A50021"/>
                </a:solidFill>
                <a:effectLst>
                  <a:outerShdw blurRad="38100" dist="38100" dir="2700000" algn="tl">
                    <a:srgbClr val="FFFFFF"/>
                  </a:outerShdw>
                </a:effectLst>
                <a:latin typeface="Calibri"/>
              </a:rPr>
            </a:br>
            <a:r>
              <a:rPr kumimoji="1" lang="ru-RU" sz="1300" b="1" dirty="0">
                <a:solidFill>
                  <a:srgbClr val="A50021"/>
                </a:solidFill>
                <a:effectLst>
                  <a:outerShdw blurRad="38100" dist="38100" dir="2700000" algn="tl">
                    <a:srgbClr val="FFFFFF"/>
                  </a:outerShdw>
                </a:effectLst>
                <a:latin typeface="Calibri"/>
              </a:rPr>
              <a:t>по результатам </a:t>
            </a:r>
            <a:r>
              <a:rPr kumimoji="1" lang="ru-RU" sz="1300" b="1" dirty="0" smtClean="0">
                <a:solidFill>
                  <a:srgbClr val="A50021"/>
                </a:solidFill>
                <a:effectLst>
                  <a:outerShdw blurRad="38100" dist="38100" dir="2700000" algn="tl">
                    <a:srgbClr val="FFFFFF"/>
                  </a:outerShdw>
                </a:effectLst>
                <a:latin typeface="Calibri"/>
              </a:rPr>
              <a:t>ЕГЭ-2011 </a:t>
            </a:r>
            <a:endParaRPr kumimoji="1" lang="ru-RU" sz="1300" b="1" dirty="0">
              <a:solidFill>
                <a:srgbClr val="A50021"/>
              </a:solidFill>
              <a:effectLst>
                <a:outerShdw blurRad="38100" dist="38100" dir="2700000" algn="tl">
                  <a:srgbClr val="FFFFFF"/>
                </a:outerShdw>
              </a:effectLst>
              <a:latin typeface="Calibri"/>
            </a:endParaRPr>
          </a:p>
        </p:txBody>
      </p:sp>
      <p:sp>
        <p:nvSpPr>
          <p:cNvPr id="13" name="TextBox 12"/>
          <p:cNvSpPr txBox="1"/>
          <p:nvPr/>
        </p:nvSpPr>
        <p:spPr>
          <a:xfrm>
            <a:off x="3131840" y="1157288"/>
            <a:ext cx="5904656" cy="3067506"/>
          </a:xfrm>
          <a:prstGeom prst="rect">
            <a:avLst/>
          </a:prstGeom>
          <a:noFill/>
        </p:spPr>
        <p:txBody>
          <a:bodyPr wrap="square" rtlCol="0">
            <a:spAutoFit/>
          </a:bodyPr>
          <a:lstStyle/>
          <a:p>
            <a:pPr fontAlgn="auto">
              <a:lnSpc>
                <a:spcPts val="1300"/>
              </a:lnSpc>
              <a:spcBef>
                <a:spcPts val="600"/>
              </a:spcBef>
              <a:spcAft>
                <a:spcPts val="0"/>
              </a:spcAft>
            </a:pPr>
            <a:r>
              <a:rPr lang="ru-RU" sz="1200" dirty="0">
                <a:solidFill>
                  <a:prstClr val="black"/>
                </a:solidFill>
                <a:latin typeface="Calibri"/>
              </a:rPr>
              <a:t>Цель формирования и публикации рейтинга общеобразовательных учреждений Чувашской Республики по результатам ЕГЭ – 2011 года – не определить лучшие и худшие школы, а привлечь внимание к проблеме уровня и качества образовательных достижений по результатам ЕГЭ в школах Чувашии и стимулировать публичную дискуссию по этой проблематике. Рейтинг должен сформировать информационную основу результатов ЕГЭ по школам республики для  продуктивного обмена мнениями и опытом и стать инструментом работы с результатами и на результаты.</a:t>
            </a:r>
          </a:p>
          <a:p>
            <a:pPr fontAlgn="auto">
              <a:lnSpc>
                <a:spcPts val="1300"/>
              </a:lnSpc>
              <a:spcBef>
                <a:spcPts val="600"/>
              </a:spcBef>
              <a:spcAft>
                <a:spcPts val="0"/>
              </a:spcAft>
            </a:pPr>
            <a:r>
              <a:rPr lang="ru-RU" sz="1200" dirty="0" smtClean="0">
                <a:solidFill>
                  <a:prstClr val="black"/>
                </a:solidFill>
                <a:latin typeface="Calibri"/>
              </a:rPr>
              <a:t>Задачи:</a:t>
            </a:r>
            <a:endParaRPr lang="ru-RU" sz="1200" dirty="0">
              <a:solidFill>
                <a:prstClr val="black"/>
              </a:solidFill>
              <a:latin typeface="Calibri"/>
            </a:endParaRPr>
          </a:p>
          <a:p>
            <a:pPr marL="285750" indent="-285750" fontAlgn="auto">
              <a:lnSpc>
                <a:spcPts val="1300"/>
              </a:lnSpc>
              <a:spcBef>
                <a:spcPts val="600"/>
              </a:spcBef>
              <a:spcAft>
                <a:spcPts val="0"/>
              </a:spcAft>
              <a:buFontTx/>
              <a:buBlip>
                <a:blip r:embed="rId8"/>
              </a:buBlip>
            </a:pPr>
            <a:r>
              <a:rPr lang="ru-RU" sz="1200" dirty="0">
                <a:solidFill>
                  <a:prstClr val="black"/>
                </a:solidFill>
                <a:latin typeface="Calibri"/>
              </a:rPr>
              <a:t>Представить сравнительную оценку результатов ЕГЭ-2011 школ Чувашской Республики.</a:t>
            </a:r>
          </a:p>
          <a:p>
            <a:pPr marL="285750" indent="-285750" fontAlgn="auto">
              <a:lnSpc>
                <a:spcPts val="1300"/>
              </a:lnSpc>
              <a:spcBef>
                <a:spcPts val="600"/>
              </a:spcBef>
              <a:spcAft>
                <a:spcPts val="0"/>
              </a:spcAft>
              <a:buFontTx/>
              <a:buBlip>
                <a:blip r:embed="rId8"/>
              </a:buBlip>
            </a:pPr>
            <a:r>
              <a:rPr lang="ru-RU" sz="1200" dirty="0">
                <a:solidFill>
                  <a:prstClr val="black"/>
                </a:solidFill>
                <a:latin typeface="Calibri"/>
              </a:rPr>
              <a:t>Обеспечить корректное сравнение данных по школам, существенно различающимся по условиям организации образовательного процесса, учебным программам, контингентам обучающихся и другим характеристикам, в значительной степени влияющим на результаты обучения.</a:t>
            </a:r>
          </a:p>
          <a:p>
            <a:pPr marL="285750" indent="-285750" fontAlgn="auto">
              <a:lnSpc>
                <a:spcPts val="1300"/>
              </a:lnSpc>
              <a:spcBef>
                <a:spcPts val="600"/>
              </a:spcBef>
              <a:spcAft>
                <a:spcPts val="0"/>
              </a:spcAft>
              <a:buFontTx/>
              <a:buBlip>
                <a:blip r:embed="rId8"/>
              </a:buBlip>
            </a:pPr>
            <a:r>
              <a:rPr lang="ru-RU" sz="1200" dirty="0">
                <a:solidFill>
                  <a:prstClr val="black"/>
                </a:solidFill>
                <a:latin typeface="Calibri"/>
              </a:rPr>
              <a:t>Обеспечить возможность сравнения, как общих результатов ЕГЭ, так и результатов по учебным предметам.</a:t>
            </a:r>
          </a:p>
        </p:txBody>
      </p:sp>
      <p:sp>
        <p:nvSpPr>
          <p:cNvPr id="23" name="TextBox 22"/>
          <p:cNvSpPr txBox="1"/>
          <p:nvPr/>
        </p:nvSpPr>
        <p:spPr>
          <a:xfrm>
            <a:off x="2103909" y="4299942"/>
            <a:ext cx="6982495" cy="738664"/>
          </a:xfrm>
          <a:prstGeom prst="rect">
            <a:avLst/>
          </a:prstGeom>
          <a:noFill/>
        </p:spPr>
        <p:txBody>
          <a:bodyPr wrap="square">
            <a:spAutoFit/>
          </a:bodyPr>
          <a:lstStyle/>
          <a:p>
            <a:pPr algn="just">
              <a:defRPr/>
            </a:pPr>
            <a:r>
              <a:rPr lang="ru-RU" sz="1400" dirty="0" smtClean="0">
                <a:solidFill>
                  <a:srgbClr val="C00000"/>
                </a:solidFill>
                <a:effectLst>
                  <a:outerShdw blurRad="38100" dist="38100" dir="2700000" algn="tl">
                    <a:srgbClr val="000000">
                      <a:alpha val="43137"/>
                    </a:srgbClr>
                  </a:outerShdw>
                </a:effectLst>
              </a:rPr>
              <a:t>ЕГЭ </a:t>
            </a:r>
            <a:r>
              <a:rPr lang="ru-RU" sz="1400" dirty="0">
                <a:solidFill>
                  <a:srgbClr val="C00000"/>
                </a:solidFill>
                <a:effectLst>
                  <a:outerShdw blurRad="38100" dist="38100" dir="2700000" algn="tl">
                    <a:srgbClr val="000000">
                      <a:alpha val="43137"/>
                    </a:srgbClr>
                  </a:outerShdw>
                </a:effectLst>
              </a:rPr>
              <a:t>оценивает лишь некоторые характеристики качества образования и, поэтому, вынося суждение о том,  хорошая или плохая </a:t>
            </a:r>
            <a:r>
              <a:rPr lang="ru-RU" sz="1400" dirty="0" smtClean="0">
                <a:solidFill>
                  <a:srgbClr val="C00000"/>
                </a:solidFill>
                <a:effectLst>
                  <a:outerShdw blurRad="38100" dist="38100" dir="2700000" algn="tl">
                    <a:srgbClr val="000000">
                      <a:alpha val="43137"/>
                    </a:srgbClr>
                  </a:outerShdw>
                </a:effectLst>
              </a:rPr>
              <a:t>школа </a:t>
            </a:r>
            <a:r>
              <a:rPr lang="ru-RU" sz="1400" dirty="0">
                <a:solidFill>
                  <a:srgbClr val="C00000"/>
                </a:solidFill>
                <a:effectLst>
                  <a:outerShdw blurRad="38100" dist="38100" dir="2700000" algn="tl">
                    <a:srgbClr val="000000">
                      <a:alpha val="43137"/>
                    </a:srgbClr>
                  </a:outerShdw>
                </a:effectLst>
              </a:rPr>
              <a:t>по результатам ЕГЭ всегда следует помнить, что имеется в виду лишь этот ограниченный перечень характеристик.</a:t>
            </a:r>
          </a:p>
        </p:txBody>
      </p:sp>
    </p:spTree>
    <p:extLst>
      <p:ext uri="{BB962C8B-B14F-4D97-AF65-F5344CB8AC3E}">
        <p14:creationId xmlns:p14="http://schemas.microsoft.com/office/powerpoint/2010/main" val="20427555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6" name="Заголовок 1"/>
          <p:cNvSpPr txBox="1">
            <a:spLocks/>
          </p:cNvSpPr>
          <p:nvPr/>
        </p:nvSpPr>
        <p:spPr bwMode="auto">
          <a:xfrm>
            <a:off x="107504" y="66640"/>
            <a:ext cx="7452916"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000" dirty="0" smtClean="0">
                <a:solidFill>
                  <a:prstClr val="white"/>
                </a:solidFill>
                <a:effectLst>
                  <a:outerShdw blurRad="38100" dist="38100" dir="2700000" algn="tl">
                    <a:srgbClr val="000000">
                      <a:alpha val="43137"/>
                    </a:srgbClr>
                  </a:outerShdw>
                </a:effectLst>
              </a:rPr>
              <a:t>Линейный рейтинг или сравнение школ внутри своего кластера?</a:t>
            </a:r>
            <a:endParaRPr lang="ru-RU" sz="2000" dirty="0">
              <a:solidFill>
                <a:prstClr val="white"/>
              </a:solidFill>
              <a:effectLst>
                <a:outerShdw blurRad="38100" dist="38100" dir="2700000" algn="tl">
                  <a:srgbClr val="000000">
                    <a:alpha val="43137"/>
                  </a:srgbClr>
                </a:outerShdw>
              </a:effectLst>
            </a:endParaRPr>
          </a:p>
        </p:txBody>
      </p:sp>
      <p:graphicFrame>
        <p:nvGraphicFramePr>
          <p:cNvPr id="7" name="Схема 6"/>
          <p:cNvGraphicFramePr/>
          <p:nvPr>
            <p:extLst>
              <p:ext uri="{D42A27DB-BD31-4B8C-83A1-F6EECF244321}">
                <p14:modId xmlns:p14="http://schemas.microsoft.com/office/powerpoint/2010/main" val="2052715707"/>
              </p:ext>
            </p:extLst>
          </p:nvPr>
        </p:nvGraphicFramePr>
        <p:xfrm>
          <a:off x="2530884" y="1160545"/>
          <a:ext cx="4067944" cy="38627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Прямоугольник 8"/>
          <p:cNvSpPr/>
          <p:nvPr/>
        </p:nvSpPr>
        <p:spPr>
          <a:xfrm>
            <a:off x="6688005" y="2643758"/>
            <a:ext cx="2448272" cy="1815882"/>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uLnTx/>
                <a:uFillTx/>
              </a:rPr>
              <a:t>Если рейтинг используют</a:t>
            </a:r>
            <a:r>
              <a:rPr kumimoji="0" lang="ru-RU" sz="1400" b="1" i="0" u="none" strike="noStrike" kern="0" cap="none" spc="0" normalizeH="0" noProof="0" dirty="0" smtClean="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uLnTx/>
                <a:uFillTx/>
              </a:rPr>
              <a:t> родители, выбирающие школу, то почему они должны соглашаться с тем, что в школах отдельных кластеров обеспечивается на порядок более худшее образование?</a:t>
            </a:r>
            <a:endParaRPr kumimoji="0" lang="ru-RU" sz="1400" b="1" i="0" u="none" strike="noStrike" kern="0" cap="none" spc="0" normalizeH="0" baseline="0" noProof="0" dirty="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uLnTx/>
              <a:uFillTx/>
            </a:endParaRPr>
          </a:p>
        </p:txBody>
      </p:sp>
      <p:sp>
        <p:nvSpPr>
          <p:cNvPr id="10" name="Прямоугольник 9"/>
          <p:cNvSpPr/>
          <p:nvPr/>
        </p:nvSpPr>
        <p:spPr>
          <a:xfrm>
            <a:off x="107504" y="2643758"/>
            <a:ext cx="2448272" cy="1815882"/>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uLnTx/>
                <a:uFillTx/>
              </a:rPr>
              <a:t>Если рейтинг используют</a:t>
            </a:r>
            <a:r>
              <a:rPr kumimoji="0" lang="ru-RU" sz="1400" b="1" i="0" u="none" strike="noStrike" kern="0" cap="none" spc="0" normalizeH="0" noProof="0" dirty="0" smtClean="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uLnTx/>
                <a:uFillTx/>
              </a:rPr>
              <a:t> для поощрения и наказания, то как учесть, что один и тот же результат может быть непозволительно низким для одних школ и недосягаемо высоким для других?</a:t>
            </a:r>
            <a:endParaRPr kumimoji="0" lang="ru-RU" sz="1400" b="1" i="0" u="none" strike="noStrike" kern="0" cap="none" spc="0" normalizeH="0" baseline="0" noProof="0" dirty="0">
              <a:ln w="1905"/>
              <a:gradFill>
                <a:gsLst>
                  <a:gs pos="0">
                    <a:srgbClr val="B90000">
                      <a:shade val="20000"/>
                      <a:satMod val="200000"/>
                    </a:srgbClr>
                  </a:gs>
                  <a:gs pos="78000">
                    <a:srgbClr val="B90000">
                      <a:tint val="90000"/>
                      <a:shade val="89000"/>
                      <a:satMod val="220000"/>
                    </a:srgbClr>
                  </a:gs>
                  <a:gs pos="100000">
                    <a:srgbClr val="B90000">
                      <a:tint val="12000"/>
                      <a:satMod val="255000"/>
                    </a:srgbClr>
                  </a:gs>
                </a:gsLst>
                <a:lin ang="5400000"/>
              </a:gradFill>
              <a:effectLst>
                <a:innerShdw blurRad="69850" dist="43180" dir="5400000">
                  <a:srgbClr val="000000">
                    <a:alpha val="65000"/>
                  </a:srgbClr>
                </a:innerShdw>
              </a:effectLst>
              <a:uLnTx/>
              <a:uFillTx/>
            </a:endParaRPr>
          </a:p>
        </p:txBody>
      </p:sp>
    </p:spTree>
    <p:extLst>
      <p:ext uri="{BB962C8B-B14F-4D97-AF65-F5344CB8AC3E}">
        <p14:creationId xmlns:p14="http://schemas.microsoft.com/office/powerpoint/2010/main" val="25138931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pic>
        <p:nvPicPr>
          <p:cNvPr id="5"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6190"/>
          <a:stretch/>
        </p:blipFill>
        <p:spPr bwMode="auto">
          <a:xfrm>
            <a:off x="467544" y="362659"/>
            <a:ext cx="6332376" cy="474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6810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5" name="Заголовок 1"/>
          <p:cNvSpPr>
            <a:spLocks noGrp="1"/>
          </p:cNvSpPr>
          <p:nvPr>
            <p:ph type="ctrTitle"/>
          </p:nvPr>
        </p:nvSpPr>
        <p:spPr>
          <a:xfrm>
            <a:off x="179512" y="158750"/>
            <a:ext cx="7272808" cy="828675"/>
          </a:xfrm>
          <a:noFill/>
          <a:ln w="9525">
            <a:noFill/>
            <a:miter lim="800000"/>
            <a:headEnd/>
            <a:tailEnd/>
          </a:ln>
        </p:spPr>
        <p:txBody>
          <a:bodyPr vert="horz" wrap="square" lIns="91440" tIns="45720" rIns="91440" bIns="45720" numCol="1" anchor="ctr" anchorCtr="0" compatLnSpc="1">
            <a:prstTxWarp prst="textNoShape">
              <a:avLst/>
            </a:prstTxWarp>
          </a:bodyPr>
          <a:lstStyle/>
          <a:p>
            <a:pPr algn="l"/>
            <a:r>
              <a:rPr lang="ru-RU" sz="2000" dirty="0" smtClean="0">
                <a:solidFill>
                  <a:schemeClr val="bg1"/>
                </a:solidFill>
              </a:rPr>
              <a:t>Составляющие рейтинга школ по общим показателям ЕГЭ.</a:t>
            </a:r>
            <a:endParaRPr lang="ru-RU" sz="2000" dirty="0">
              <a:solidFill>
                <a:schemeClr val="bg1"/>
              </a:solidFill>
            </a:endParaRPr>
          </a:p>
        </p:txBody>
      </p:sp>
      <p:graphicFrame>
        <p:nvGraphicFramePr>
          <p:cNvPr id="8" name="Схема 7"/>
          <p:cNvGraphicFramePr/>
          <p:nvPr>
            <p:extLst>
              <p:ext uri="{D42A27DB-BD31-4B8C-83A1-F6EECF244321}">
                <p14:modId xmlns:p14="http://schemas.microsoft.com/office/powerpoint/2010/main" val="217345826"/>
              </p:ext>
            </p:extLst>
          </p:nvPr>
        </p:nvGraphicFramePr>
        <p:xfrm>
          <a:off x="2555776" y="1728192"/>
          <a:ext cx="6480720" cy="33638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Выноска со стрелкой вниз 8"/>
          <p:cNvSpPr/>
          <p:nvPr/>
        </p:nvSpPr>
        <p:spPr>
          <a:xfrm>
            <a:off x="4211960" y="1275606"/>
            <a:ext cx="2323015" cy="409428"/>
          </a:xfrm>
          <a:prstGeom prst="downArrowCallout">
            <a:avLst>
              <a:gd name="adj1" fmla="val 66131"/>
              <a:gd name="adj2" fmla="val 73144"/>
              <a:gd name="adj3" fmla="val 28374"/>
              <a:gd name="adj4" fmla="val 58993"/>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rgbClr val="C00000"/>
                </a:solidFill>
              </a:rPr>
              <a:t>Промежуточные </a:t>
            </a:r>
            <a:r>
              <a:rPr lang="ru-RU" sz="1400" i="1" dirty="0" smtClean="0">
                <a:solidFill>
                  <a:srgbClr val="C00000"/>
                </a:solidFill>
              </a:rPr>
              <a:t>рейтинги</a:t>
            </a:r>
            <a:endParaRPr lang="ru-RU" sz="1400" i="1" dirty="0">
              <a:solidFill>
                <a:srgbClr val="C00000"/>
              </a:solidFill>
            </a:endParaRPr>
          </a:p>
        </p:txBody>
      </p:sp>
      <p:sp>
        <p:nvSpPr>
          <p:cNvPr id="10" name="Выноска со стрелкой вниз 9"/>
          <p:cNvSpPr/>
          <p:nvPr/>
        </p:nvSpPr>
        <p:spPr>
          <a:xfrm>
            <a:off x="6588224" y="1275606"/>
            <a:ext cx="2395023" cy="409428"/>
          </a:xfrm>
          <a:prstGeom prst="downArrowCallout">
            <a:avLst>
              <a:gd name="adj1" fmla="val 66131"/>
              <a:gd name="adj2" fmla="val 73144"/>
              <a:gd name="adj3" fmla="val 28374"/>
              <a:gd name="adj4" fmla="val 58993"/>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smtClean="0">
                <a:solidFill>
                  <a:srgbClr val="C00000"/>
                </a:solidFill>
              </a:rPr>
              <a:t>Показатели </a:t>
            </a:r>
            <a:r>
              <a:rPr lang="ru-RU" sz="1400" i="1" dirty="0" err="1" smtClean="0">
                <a:solidFill>
                  <a:srgbClr val="C00000"/>
                </a:solidFill>
              </a:rPr>
              <a:t>рейтингования</a:t>
            </a:r>
            <a:endParaRPr lang="ru-RU" sz="1400" i="1" dirty="0">
              <a:solidFill>
                <a:srgbClr val="C00000"/>
              </a:solidFill>
            </a:endParaRPr>
          </a:p>
        </p:txBody>
      </p:sp>
      <p:sp>
        <p:nvSpPr>
          <p:cNvPr id="11" name="Прямоугольник 10"/>
          <p:cNvSpPr/>
          <p:nvPr/>
        </p:nvSpPr>
        <p:spPr>
          <a:xfrm>
            <a:off x="124025" y="3099613"/>
            <a:ext cx="2376264" cy="1200329"/>
          </a:xfrm>
          <a:prstGeom prst="rect">
            <a:avLst/>
          </a:prstGeom>
        </p:spPr>
        <p:txBody>
          <a:bodyPr wrap="square">
            <a:spAutoFit/>
          </a:bodyPr>
          <a:lstStyle/>
          <a:p>
            <a:r>
              <a:rPr lang="ru-RU" sz="1200" dirty="0">
                <a:solidFill>
                  <a:prstClr val="black"/>
                </a:solidFill>
              </a:rPr>
              <a:t>Для расчета рейтингов значения показателей </a:t>
            </a:r>
            <a:r>
              <a:rPr lang="ru-RU" sz="1200" dirty="0" smtClean="0">
                <a:solidFill>
                  <a:prstClr val="black"/>
                </a:solidFill>
              </a:rPr>
              <a:t>сравнивались со средними для данного типа школ и разница нормировалась</a:t>
            </a:r>
            <a:r>
              <a:rPr lang="ru-RU" sz="1200" dirty="0">
                <a:solidFill>
                  <a:prstClr val="black"/>
                </a:solidFill>
              </a:rPr>
              <a:t>. Нормирование осуществлялось по формуле:</a:t>
            </a:r>
          </a:p>
        </p:txBody>
      </p:sp>
      <p:pic>
        <p:nvPicPr>
          <p:cNvPr id="12" name="Picture 2"/>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2611" r="42819"/>
          <a:stretch/>
        </p:blipFill>
        <p:spPr bwMode="auto">
          <a:xfrm>
            <a:off x="179512" y="4299942"/>
            <a:ext cx="2448272"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pic>
    </p:spTree>
    <p:extLst>
      <p:ext uri="{BB962C8B-B14F-4D97-AF65-F5344CB8AC3E}">
        <p14:creationId xmlns:p14="http://schemas.microsoft.com/office/powerpoint/2010/main" val="35101662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5" name="Нижний колонтитул 3"/>
          <p:cNvSpPr>
            <a:spLocks noGrp="1"/>
          </p:cNvSpPr>
          <p:nvPr>
            <p:ph type="ftr" sz="quarter" idx="11"/>
          </p:nvPr>
        </p:nvSpPr>
        <p:spPr>
          <a:xfrm>
            <a:off x="3124200" y="5204354"/>
            <a:ext cx="2895600" cy="396876"/>
          </a:xfrm>
        </p:spPr>
        <p:txBody>
          <a:bodyPr/>
          <a:lstStyle/>
          <a:p>
            <a:r>
              <a:rPr lang="ru-RU" smtClean="0">
                <a:solidFill>
                  <a:srgbClr val="000000"/>
                </a:solidFill>
              </a:rPr>
              <a:t>© С.А. Боченков</a:t>
            </a:r>
            <a:endParaRPr lang="ru-RU">
              <a:solidFill>
                <a:srgbClr val="000000"/>
              </a:solidFill>
            </a:endParaRPr>
          </a:p>
        </p:txBody>
      </p:sp>
      <p:sp>
        <p:nvSpPr>
          <p:cNvPr id="7" name="Текст 4"/>
          <p:cNvSpPr txBox="1">
            <a:spLocks/>
          </p:cNvSpPr>
          <p:nvPr/>
        </p:nvSpPr>
        <p:spPr>
          <a:xfrm>
            <a:off x="404628" y="1506619"/>
            <a:ext cx="4040188" cy="1418222"/>
          </a:xfrm>
          <a:prstGeom prst="rect">
            <a:avLst/>
          </a:prstGeom>
        </p:spPr>
        <p:txBody>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ru-RU" sz="1800" b="1" dirty="0" smtClean="0"/>
              <a:t>Результаты ГИА и ЕГЭ </a:t>
            </a:r>
            <a:r>
              <a:rPr lang="ru-RU" sz="1800" b="1" dirty="0" smtClean="0">
                <a:solidFill>
                  <a:srgbClr val="C00000"/>
                </a:solidFill>
                <a:effectLst>
                  <a:outerShdw blurRad="38100" dist="38100" dir="2700000" algn="tl">
                    <a:srgbClr val="000000">
                      <a:alpha val="43137"/>
                    </a:srgbClr>
                  </a:outerShdw>
                </a:effectLst>
              </a:rPr>
              <a:t>нельзя</a:t>
            </a:r>
            <a:r>
              <a:rPr lang="ru-RU" sz="1800" b="1" dirty="0" smtClean="0"/>
              <a:t> использовать для измерения, мониторинга и оценки качества образовательных результатов.</a:t>
            </a:r>
            <a:endParaRPr lang="ru-RU" sz="1800" b="1" dirty="0"/>
          </a:p>
        </p:txBody>
      </p:sp>
      <p:sp>
        <p:nvSpPr>
          <p:cNvPr id="8" name="Объект 6"/>
          <p:cNvSpPr txBox="1">
            <a:spLocks/>
          </p:cNvSpPr>
          <p:nvPr/>
        </p:nvSpPr>
        <p:spPr>
          <a:xfrm>
            <a:off x="370296" y="2750641"/>
            <a:ext cx="4040188" cy="1845193"/>
          </a:xfrm>
          <a:prstGeom prst="rect">
            <a:avLst/>
          </a:prstGeom>
        </p:spPr>
        <p:txBody>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r>
              <a:rPr lang="ru-RU" sz="1800" dirty="0" smtClean="0"/>
              <a:t>ГИА и ЕГЭ – это экзамены с «высокими ставками», они служат только для измерения индивидуальных образовательных результатов</a:t>
            </a:r>
            <a:endParaRPr lang="ru-RU" sz="1800" dirty="0"/>
          </a:p>
        </p:txBody>
      </p:sp>
      <p:sp>
        <p:nvSpPr>
          <p:cNvPr id="9" name="Текст 7"/>
          <p:cNvSpPr txBox="1">
            <a:spLocks/>
          </p:cNvSpPr>
          <p:nvPr/>
        </p:nvSpPr>
        <p:spPr>
          <a:xfrm>
            <a:off x="4813256" y="1506619"/>
            <a:ext cx="4079224" cy="115625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ru-RU" sz="1800" b="1" dirty="0" smtClean="0"/>
              <a:t>Результаты ГИА и ЕГЭ </a:t>
            </a:r>
            <a:r>
              <a:rPr lang="ru-RU" sz="1800" b="1" dirty="0" smtClean="0">
                <a:solidFill>
                  <a:srgbClr val="C00000"/>
                </a:solidFill>
                <a:effectLst>
                  <a:outerShdw blurRad="38100" dist="38100" dir="2700000" algn="tl">
                    <a:srgbClr val="000000">
                      <a:alpha val="43137"/>
                    </a:srgbClr>
                  </a:outerShdw>
                </a:effectLst>
              </a:rPr>
              <a:t>можно</a:t>
            </a:r>
            <a:r>
              <a:rPr lang="ru-RU" sz="1800" b="1" dirty="0" smtClean="0"/>
              <a:t> использовать для измерения, мониторинга и оценки качества образовательных  результатов.</a:t>
            </a:r>
            <a:endParaRPr lang="ru-RU" sz="1800" b="1" dirty="0"/>
          </a:p>
        </p:txBody>
      </p:sp>
      <p:sp>
        <p:nvSpPr>
          <p:cNvPr id="10" name="Объект 8"/>
          <p:cNvSpPr txBox="1">
            <a:spLocks/>
          </p:cNvSpPr>
          <p:nvPr/>
        </p:nvSpPr>
        <p:spPr>
          <a:xfrm>
            <a:off x="4802085" y="2689824"/>
            <a:ext cx="4041775" cy="20076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r>
              <a:rPr lang="ru-RU" sz="1800" dirty="0" smtClean="0"/>
              <a:t>ГИА и ЕГЭ – это основные формы итоговой аттестации выпускников 11 классов</a:t>
            </a:r>
            <a:endParaRPr lang="ru-RU" sz="1800" dirty="0"/>
          </a:p>
        </p:txBody>
      </p:sp>
      <p:sp>
        <p:nvSpPr>
          <p:cNvPr id="11" name="Стрелка вниз 10"/>
          <p:cNvSpPr/>
          <p:nvPr/>
        </p:nvSpPr>
        <p:spPr>
          <a:xfrm rot="2752389">
            <a:off x="3218521" y="935983"/>
            <a:ext cx="621927" cy="705330"/>
          </a:xfrm>
          <a:prstGeom prst="downArrow">
            <a:avLst/>
          </a:prstGeom>
          <a:ln>
            <a:headEnd/>
            <a:tailEnd/>
          </a:ln>
        </p:spPr>
        <p:style>
          <a:lnRef idx="1">
            <a:schemeClr val="accent1"/>
          </a:lnRef>
          <a:fillRef idx="2">
            <a:schemeClr val="accent1"/>
          </a:fillRef>
          <a:effectRef idx="1">
            <a:schemeClr val="accent1"/>
          </a:effectRef>
          <a:fontRef idx="minor">
            <a:schemeClr val="dk1"/>
          </a:fontRef>
        </p:style>
        <p:txBody>
          <a:bodyPr anchor="ctr" anchorCtr="0"/>
          <a:lstStyle/>
          <a:p>
            <a:pPr algn="ctr">
              <a:lnSpc>
                <a:spcPct val="70000"/>
              </a:lnSpc>
              <a:spcBef>
                <a:spcPct val="15000"/>
              </a:spcBef>
              <a:buClr>
                <a:srgbClr val="4F81BD"/>
              </a:buClr>
              <a:buSzPct val="65000"/>
              <a:buFont typeface="Wingdings" pitchFamily="2" charset="2"/>
              <a:buNone/>
            </a:pPr>
            <a:endParaRPr lang="ru-RU" sz="1600" kern="0">
              <a:solidFill>
                <a:srgbClr val="000000"/>
              </a:solidFill>
              <a:latin typeface="Arial" pitchFamily="34" charset="0"/>
              <a:cs typeface="Arial" pitchFamily="34" charset="0"/>
            </a:endParaRPr>
          </a:p>
        </p:txBody>
      </p:sp>
      <p:sp>
        <p:nvSpPr>
          <p:cNvPr id="12" name="Стрелка вниз 11"/>
          <p:cNvSpPr/>
          <p:nvPr/>
        </p:nvSpPr>
        <p:spPr>
          <a:xfrm rot="18877348">
            <a:off x="4748085" y="909188"/>
            <a:ext cx="634025" cy="718882"/>
          </a:xfrm>
          <a:prstGeom prst="downArrow">
            <a:avLst/>
          </a:prstGeom>
          <a:ln>
            <a:headEnd/>
            <a:tailEnd/>
          </a:ln>
        </p:spPr>
        <p:style>
          <a:lnRef idx="1">
            <a:schemeClr val="accent1"/>
          </a:lnRef>
          <a:fillRef idx="2">
            <a:schemeClr val="accent1"/>
          </a:fillRef>
          <a:effectRef idx="1">
            <a:schemeClr val="accent1"/>
          </a:effectRef>
          <a:fontRef idx="minor">
            <a:schemeClr val="dk1"/>
          </a:fontRef>
        </p:style>
        <p:txBody>
          <a:bodyPr anchor="ctr" anchorCtr="0"/>
          <a:lstStyle/>
          <a:p>
            <a:pPr algn="ctr">
              <a:lnSpc>
                <a:spcPct val="70000"/>
              </a:lnSpc>
              <a:spcBef>
                <a:spcPct val="15000"/>
              </a:spcBef>
              <a:buClr>
                <a:srgbClr val="4F81BD"/>
              </a:buClr>
              <a:buSzPct val="65000"/>
              <a:buFont typeface="Wingdings" pitchFamily="2" charset="2"/>
              <a:buNone/>
            </a:pPr>
            <a:endParaRPr lang="ru-RU" sz="1600" kern="0">
              <a:solidFill>
                <a:srgbClr val="000000"/>
              </a:solidFill>
              <a:latin typeface="Arial" pitchFamily="34" charset="0"/>
              <a:cs typeface="Arial" pitchFamily="34" charset="0"/>
            </a:endParaRPr>
          </a:p>
        </p:txBody>
      </p:sp>
      <p:sp>
        <p:nvSpPr>
          <p:cNvPr id="13" name="Стрелка вниз 12"/>
          <p:cNvSpPr/>
          <p:nvPr/>
        </p:nvSpPr>
        <p:spPr>
          <a:xfrm>
            <a:off x="5650876" y="3666391"/>
            <a:ext cx="559734" cy="627612"/>
          </a:xfrm>
          <a:prstGeom prst="downArrow">
            <a:avLst/>
          </a:prstGeom>
          <a:ln>
            <a:headEnd/>
            <a:tailEnd/>
          </a:ln>
        </p:spPr>
        <p:style>
          <a:lnRef idx="1">
            <a:schemeClr val="accent1"/>
          </a:lnRef>
          <a:fillRef idx="2">
            <a:schemeClr val="accent1"/>
          </a:fillRef>
          <a:effectRef idx="1">
            <a:schemeClr val="accent1"/>
          </a:effectRef>
          <a:fontRef idx="minor">
            <a:schemeClr val="dk1"/>
          </a:fontRef>
        </p:style>
        <p:txBody>
          <a:bodyPr anchor="ctr" anchorCtr="0"/>
          <a:lstStyle/>
          <a:p>
            <a:pPr algn="ctr">
              <a:lnSpc>
                <a:spcPct val="70000"/>
              </a:lnSpc>
              <a:spcBef>
                <a:spcPct val="15000"/>
              </a:spcBef>
              <a:buClr>
                <a:srgbClr val="4F81BD"/>
              </a:buClr>
              <a:buSzPct val="65000"/>
              <a:buFont typeface="Wingdings" pitchFamily="2" charset="2"/>
              <a:buNone/>
            </a:pPr>
            <a:endParaRPr lang="ru-RU" sz="1600" kern="0">
              <a:solidFill>
                <a:srgbClr val="000000"/>
              </a:solidFill>
              <a:latin typeface="Arial" pitchFamily="34" charset="0"/>
              <a:cs typeface="Arial" pitchFamily="34" charset="0"/>
            </a:endParaRPr>
          </a:p>
        </p:txBody>
      </p:sp>
      <p:sp>
        <p:nvSpPr>
          <p:cNvPr id="14" name="Прямоугольник 13"/>
          <p:cNvSpPr/>
          <p:nvPr/>
        </p:nvSpPr>
        <p:spPr>
          <a:xfrm>
            <a:off x="3635896" y="4235768"/>
            <a:ext cx="5379054" cy="923330"/>
          </a:xfrm>
          <a:prstGeom prst="rect">
            <a:avLst/>
          </a:prstGeom>
        </p:spPr>
        <p:txBody>
          <a:bodyPr wrap="square">
            <a:spAutoFit/>
          </a:bodyPr>
          <a:lstStyle/>
          <a:p>
            <a:pPr algn="ctr"/>
            <a:r>
              <a:rPr lang="ru-RU" b="1" dirty="0" smtClean="0">
                <a:solidFill>
                  <a:srgbClr val="C00000"/>
                </a:solidFill>
                <a:effectLst>
                  <a:outerShdw blurRad="38100" dist="38100" dir="2700000" algn="tl">
                    <a:srgbClr val="000000">
                      <a:alpha val="43137"/>
                    </a:srgbClr>
                  </a:outerShdw>
                </a:effectLst>
              </a:rPr>
              <a:t>Как оценивать </a:t>
            </a:r>
            <a:r>
              <a:rPr lang="ru-RU" b="1" dirty="0">
                <a:solidFill>
                  <a:srgbClr val="C00000"/>
                </a:solidFill>
                <a:effectLst>
                  <a:outerShdw blurRad="38100" dist="38100" dir="2700000" algn="tl">
                    <a:srgbClr val="000000">
                      <a:alpha val="43137"/>
                    </a:srgbClr>
                  </a:outerShdw>
                </a:effectLst>
              </a:rPr>
              <a:t>качество образования </a:t>
            </a:r>
            <a:r>
              <a:rPr lang="ru-RU" b="1" dirty="0" smtClean="0">
                <a:solidFill>
                  <a:srgbClr val="C00000"/>
                </a:solidFill>
                <a:effectLst>
                  <a:outerShdw blurRad="38100" dist="38100" dir="2700000" algn="tl">
                    <a:srgbClr val="000000">
                      <a:alpha val="43137"/>
                    </a:srgbClr>
                  </a:outerShdw>
                </a:effectLst>
              </a:rPr>
              <a:t>по результатам ГИА и ЕГЭ, как анализировать и  интерпретировать результаты ГИА и ЕГЭ?</a:t>
            </a:r>
            <a:endParaRPr lang="ru-RU" b="1" dirty="0">
              <a:solidFill>
                <a:srgbClr val="C00000"/>
              </a:solidFill>
              <a:effectLst>
                <a:outerShdw blurRad="38100" dist="38100" dir="2700000" algn="tl">
                  <a:srgbClr val="000000">
                    <a:alpha val="43137"/>
                  </a:srgbClr>
                </a:outerShdw>
              </a:effectLst>
            </a:endParaRPr>
          </a:p>
        </p:txBody>
      </p:sp>
      <p:sp>
        <p:nvSpPr>
          <p:cNvPr id="15" name="Заголовок 1"/>
          <p:cNvSpPr txBox="1">
            <a:spLocks/>
          </p:cNvSpPr>
          <p:nvPr/>
        </p:nvSpPr>
        <p:spPr bwMode="auto">
          <a:xfrm>
            <a:off x="143421" y="66640"/>
            <a:ext cx="7308304"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2000" dirty="0">
                <a:solidFill>
                  <a:schemeClr val="bg1"/>
                </a:solidFill>
                <a:effectLst>
                  <a:outerShdw blurRad="38100" dist="38100" dir="2700000" algn="tl">
                    <a:srgbClr val="000000">
                      <a:alpha val="43137"/>
                    </a:srgbClr>
                  </a:outerShdw>
                </a:effectLst>
              </a:rPr>
              <a:t>Можно ли использовать результаты внешних оценочных процедур в управлении качеством образования</a:t>
            </a:r>
            <a:r>
              <a:rPr lang="ru-RU" sz="2000" dirty="0" smtClean="0">
                <a:solidFill>
                  <a:schemeClr val="bg1"/>
                </a:solidFill>
                <a:effectLst>
                  <a:outerShdw blurRad="38100" dist="38100" dir="2700000" algn="tl">
                    <a:srgbClr val="000000">
                      <a:alpha val="43137"/>
                    </a:srgbClr>
                  </a:outerShdw>
                </a:effectLst>
              </a:rPr>
              <a:t>?</a:t>
            </a:r>
            <a:endParaRPr lang="ru-RU"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37959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5" name="Заголовок 1"/>
          <p:cNvSpPr>
            <a:spLocks noGrp="1"/>
          </p:cNvSpPr>
          <p:nvPr>
            <p:ph type="ctrTitle"/>
          </p:nvPr>
        </p:nvSpPr>
        <p:spPr>
          <a:xfrm>
            <a:off x="179512" y="158750"/>
            <a:ext cx="7272808" cy="828675"/>
          </a:xfrm>
          <a:noFill/>
          <a:ln w="9525">
            <a:noFill/>
            <a:miter lim="800000"/>
            <a:headEnd/>
            <a:tailEnd/>
          </a:ln>
        </p:spPr>
        <p:txBody>
          <a:bodyPr vert="horz" wrap="square" lIns="91440" tIns="45720" rIns="91440" bIns="45720" numCol="1" anchor="ctr" anchorCtr="0" compatLnSpc="1">
            <a:prstTxWarp prst="textNoShape">
              <a:avLst/>
            </a:prstTxWarp>
          </a:bodyPr>
          <a:lstStyle/>
          <a:p>
            <a:pPr algn="l"/>
            <a:r>
              <a:rPr lang="ru-RU" sz="1600" dirty="0" smtClean="0">
                <a:solidFill>
                  <a:schemeClr val="bg1"/>
                </a:solidFill>
              </a:rPr>
              <a:t>Построение рейтинга – это не окончание, а начало работы с результатами ЕГЭ. Школа должна иметь возможность понять, чем определена её позиция в рейтинге, увидеть свои сильные и слабые стороны, спланировать шаг развития.</a:t>
            </a:r>
            <a:endParaRPr lang="ru-RU" sz="1600" dirty="0">
              <a:solidFill>
                <a:schemeClr val="bg1"/>
              </a:solidFill>
            </a:endParaRPr>
          </a:p>
        </p:txBody>
      </p:sp>
      <p:sp>
        <p:nvSpPr>
          <p:cNvPr id="7" name="TextBox 6"/>
          <p:cNvSpPr txBox="1"/>
          <p:nvPr/>
        </p:nvSpPr>
        <p:spPr>
          <a:xfrm>
            <a:off x="6084168" y="1275606"/>
            <a:ext cx="2840694" cy="2080057"/>
          </a:xfrm>
          <a:prstGeom prst="rect">
            <a:avLst/>
          </a:prstGeom>
          <a:noFill/>
        </p:spPr>
        <p:txBody>
          <a:bodyPr wrap="square" rtlCol="0">
            <a:spAutoFit/>
          </a:bodyPr>
          <a:lstStyle/>
          <a:p>
            <a:pPr marL="285750" indent="-285750">
              <a:lnSpc>
                <a:spcPts val="1300"/>
              </a:lnSpc>
              <a:spcBef>
                <a:spcPts val="600"/>
              </a:spcBef>
              <a:buFontTx/>
              <a:buBlip>
                <a:blip r:embed="rId7"/>
              </a:buBlip>
            </a:pPr>
            <a:r>
              <a:rPr lang="ru-RU" sz="1400" dirty="0" smtClean="0">
                <a:solidFill>
                  <a:prstClr val="black"/>
                </a:solidFill>
              </a:rPr>
              <a:t>Какие показатели значимы для определения позиции школы в рейтинге?</a:t>
            </a:r>
          </a:p>
          <a:p>
            <a:pPr marL="285750" indent="-285750">
              <a:lnSpc>
                <a:spcPts val="1300"/>
              </a:lnSpc>
              <a:spcBef>
                <a:spcPts val="600"/>
              </a:spcBef>
              <a:buFontTx/>
              <a:buBlip>
                <a:blip r:embed="rId7"/>
              </a:buBlip>
            </a:pPr>
            <a:r>
              <a:rPr lang="ru-RU" sz="1400" dirty="0" smtClean="0">
                <a:solidFill>
                  <a:prstClr val="black"/>
                </a:solidFill>
              </a:rPr>
              <a:t>Почему в рейтинге использованы показатели, значение которых у большей части школ территории уже достигло максимума (100%)?</a:t>
            </a:r>
          </a:p>
          <a:p>
            <a:pPr marL="285750" indent="-285750">
              <a:lnSpc>
                <a:spcPts val="1300"/>
              </a:lnSpc>
              <a:spcBef>
                <a:spcPts val="600"/>
              </a:spcBef>
              <a:buFontTx/>
              <a:buBlip>
                <a:blip r:embed="rId7"/>
              </a:buBlip>
            </a:pPr>
            <a:r>
              <a:rPr lang="ru-RU" sz="1400" dirty="0" smtClean="0">
                <a:solidFill>
                  <a:prstClr val="black"/>
                </a:solidFill>
              </a:rPr>
              <a:t>Какова динамика общих результатов ЕГЭ данной школы за три года?</a:t>
            </a:r>
          </a:p>
        </p:txBody>
      </p:sp>
      <p:pic>
        <p:nvPicPr>
          <p:cNvPr id="2"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2008" y="1131589"/>
            <a:ext cx="6012160" cy="3923189"/>
          </a:xfrm>
          <a:prstGeom prst="rect">
            <a:avLst/>
          </a:prstGeom>
          <a:noFill/>
          <a:ln w="9525">
            <a:noFill/>
            <a:miter lim="800000"/>
            <a:headEnd/>
            <a:tailEnd/>
          </a:ln>
        </p:spPr>
      </p:pic>
    </p:spTree>
    <p:extLst>
      <p:ext uri="{BB962C8B-B14F-4D97-AF65-F5344CB8AC3E}">
        <p14:creationId xmlns:p14="http://schemas.microsoft.com/office/powerpoint/2010/main" val="15582509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5" name="Заголовок 1"/>
          <p:cNvSpPr>
            <a:spLocks noGrp="1"/>
          </p:cNvSpPr>
          <p:nvPr>
            <p:ph type="ctrTitle"/>
          </p:nvPr>
        </p:nvSpPr>
        <p:spPr>
          <a:xfrm>
            <a:off x="179512" y="158750"/>
            <a:ext cx="7272808" cy="828675"/>
          </a:xfrm>
          <a:noFill/>
          <a:ln w="9525">
            <a:noFill/>
            <a:miter lim="800000"/>
            <a:headEnd/>
            <a:tailEnd/>
          </a:ln>
        </p:spPr>
        <p:txBody>
          <a:bodyPr vert="horz" wrap="square" lIns="91440" tIns="45720" rIns="91440" bIns="45720" numCol="1" anchor="ctr" anchorCtr="0" compatLnSpc="1">
            <a:prstTxWarp prst="textNoShape">
              <a:avLst/>
            </a:prstTxWarp>
          </a:bodyPr>
          <a:lstStyle/>
          <a:p>
            <a:pPr algn="l"/>
            <a:r>
              <a:rPr lang="ru-RU" sz="1600" dirty="0" smtClean="0">
                <a:solidFill>
                  <a:schemeClr val="bg1"/>
                </a:solidFill>
              </a:rPr>
              <a:t>Построение рейтинга – это не окончание, а начало работы с результатами ЕГЭ. Школа должна иметь возможность понять, чем определена её позиция в рейтинге, увидеть свои сильные и слабые стороны, спланировать шаг развития.</a:t>
            </a:r>
            <a:endParaRPr lang="ru-RU" sz="1600" dirty="0">
              <a:solidFill>
                <a:schemeClr val="bg1"/>
              </a:solidFill>
            </a:endParaRPr>
          </a:p>
        </p:txBody>
      </p:sp>
      <p:sp>
        <p:nvSpPr>
          <p:cNvPr id="7" name="TextBox 6"/>
          <p:cNvSpPr txBox="1"/>
          <p:nvPr/>
        </p:nvSpPr>
        <p:spPr>
          <a:xfrm>
            <a:off x="6660232" y="1131590"/>
            <a:ext cx="2376264" cy="3657411"/>
          </a:xfrm>
          <a:prstGeom prst="rect">
            <a:avLst/>
          </a:prstGeom>
          <a:noFill/>
        </p:spPr>
        <p:txBody>
          <a:bodyPr wrap="square" rtlCol="0">
            <a:spAutoFit/>
          </a:bodyPr>
          <a:lstStyle/>
          <a:p>
            <a:pPr marL="285750" indent="-285750">
              <a:lnSpc>
                <a:spcPts val="1300"/>
              </a:lnSpc>
              <a:spcBef>
                <a:spcPts val="600"/>
              </a:spcBef>
              <a:buFontTx/>
              <a:buBlip>
                <a:blip r:embed="rId5"/>
              </a:buBlip>
            </a:pPr>
            <a:r>
              <a:rPr lang="ru-RU" sz="1300" dirty="0" smtClean="0">
                <a:solidFill>
                  <a:prstClr val="black"/>
                </a:solidFill>
              </a:rPr>
              <a:t>Какие заключения можно сделать, сопоставив результаты ЕГЭ по русскому языку и по математике?</a:t>
            </a:r>
          </a:p>
          <a:p>
            <a:pPr marL="285750" indent="-285750">
              <a:lnSpc>
                <a:spcPts val="1300"/>
              </a:lnSpc>
              <a:spcBef>
                <a:spcPts val="600"/>
              </a:spcBef>
              <a:buFontTx/>
              <a:buBlip>
                <a:blip r:embed="rId5"/>
              </a:buBlip>
            </a:pPr>
            <a:r>
              <a:rPr lang="ru-RU" sz="1300" dirty="0" smtClean="0">
                <a:solidFill>
                  <a:prstClr val="black"/>
                </a:solidFill>
              </a:rPr>
              <a:t>Сравните результаты по предметам по выбору. По каким предметам школа обеспечивает стабильно-высокий уровень результатов?</a:t>
            </a:r>
          </a:p>
          <a:p>
            <a:pPr marL="285750" indent="-285750">
              <a:lnSpc>
                <a:spcPts val="1300"/>
              </a:lnSpc>
              <a:spcBef>
                <a:spcPts val="600"/>
              </a:spcBef>
              <a:buFontTx/>
              <a:buBlip>
                <a:blip r:embed="rId5"/>
              </a:buBlip>
            </a:pPr>
            <a:r>
              <a:rPr lang="ru-RU" sz="1300" dirty="0" smtClean="0">
                <a:solidFill>
                  <a:prstClr val="black"/>
                </a:solidFill>
              </a:rPr>
              <a:t>Значение каких показателей можно сравнивать между предметами и в динамике по годам?</a:t>
            </a:r>
          </a:p>
          <a:p>
            <a:pPr marL="285750" indent="-285750">
              <a:lnSpc>
                <a:spcPts val="1300"/>
              </a:lnSpc>
              <a:spcBef>
                <a:spcPts val="600"/>
              </a:spcBef>
              <a:buFontTx/>
              <a:buBlip>
                <a:blip r:embed="rId5"/>
              </a:buBlip>
            </a:pPr>
            <a:r>
              <a:rPr lang="ru-RU" sz="1300" dirty="0" smtClean="0">
                <a:solidFill>
                  <a:prstClr val="black"/>
                </a:solidFill>
              </a:rPr>
              <a:t>На какие ограничения при сравнении Вы считаете нужным обратить внимание?</a:t>
            </a:r>
            <a:endParaRPr lang="ru-RU" sz="1300" dirty="0">
              <a:solidFill>
                <a:prstClr val="black"/>
              </a:solidFill>
            </a:endParaRPr>
          </a:p>
        </p:txBody>
      </p:sp>
      <p:pic>
        <p:nvPicPr>
          <p:cNvPr id="2"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309" y="1131590"/>
            <a:ext cx="6600923" cy="3960440"/>
          </a:xfrm>
          <a:prstGeom prst="rect">
            <a:avLst/>
          </a:prstGeom>
          <a:noFill/>
          <a:ln w="9525">
            <a:noFill/>
            <a:miter lim="800000"/>
            <a:headEnd/>
            <a:tailEnd/>
          </a:ln>
        </p:spPr>
      </p:pic>
    </p:spTree>
    <p:extLst>
      <p:ext uri="{BB962C8B-B14F-4D97-AF65-F5344CB8AC3E}">
        <p14:creationId xmlns:p14="http://schemas.microsoft.com/office/powerpoint/2010/main" val="30287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grpSp>
        <p:nvGrpSpPr>
          <p:cNvPr id="2" name="Группа 4"/>
          <p:cNvGrpSpPr/>
          <p:nvPr/>
        </p:nvGrpSpPr>
        <p:grpSpPr>
          <a:xfrm>
            <a:off x="35496" y="483518"/>
            <a:ext cx="5184576" cy="4551582"/>
            <a:chOff x="112952" y="78314"/>
            <a:chExt cx="7555392" cy="6758104"/>
          </a:xfrm>
        </p:grpSpPr>
        <p:pic>
          <p:nvPicPr>
            <p:cNvPr id="6" name="Picture 2" descr="C:\Users\С.А. Боченков\Desktop\map.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12952" y="78314"/>
              <a:ext cx="7555392" cy="66938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56176" y="4941167"/>
              <a:ext cx="1512168" cy="189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Овал 9"/>
          <p:cNvSpPr/>
          <p:nvPr/>
        </p:nvSpPr>
        <p:spPr>
          <a:xfrm>
            <a:off x="179512" y="1923678"/>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cxnSp>
        <p:nvCxnSpPr>
          <p:cNvPr id="17" name="Прямая со стрелкой 16"/>
          <p:cNvCxnSpPr/>
          <p:nvPr/>
        </p:nvCxnSpPr>
        <p:spPr>
          <a:xfrm>
            <a:off x="179512" y="3380751"/>
            <a:ext cx="0" cy="1570485"/>
          </a:xfrm>
          <a:prstGeom prst="straightConnector1">
            <a:avLst/>
          </a:prstGeom>
          <a:ln w="28575">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35496" y="4731990"/>
            <a:ext cx="998871" cy="0"/>
          </a:xfrm>
          <a:prstGeom prst="straightConnector1">
            <a:avLst/>
          </a:prstGeom>
          <a:ln w="28575">
            <a:headEnd type="stealth"/>
            <a:tailEnd type="stealth"/>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33772" y="2919086"/>
            <a:ext cx="1000595" cy="461665"/>
          </a:xfrm>
          <a:prstGeom prst="rect">
            <a:avLst/>
          </a:prstGeom>
          <a:noFill/>
        </p:spPr>
        <p:txBody>
          <a:bodyPr wrap="none" lIns="91440" tIns="45720" rIns="91440" bIns="45720">
            <a:spAutoFit/>
          </a:bodyPr>
          <a:lstStyle/>
          <a:p>
            <a:pPr algn="ctr"/>
            <a:r>
              <a:rPr lang="ru-RU" sz="2400" b="1" spc="100" dirty="0" smtClean="0">
                <a:ln w="18000">
                  <a:solidFill>
                    <a:srgbClr val="4F81BD">
                      <a:satMod val="200000"/>
                      <a:tint val="72000"/>
                    </a:srgbClr>
                  </a:solidFill>
                  <a:prstDash val="solid"/>
                </a:ln>
                <a:solidFill>
                  <a:prstClr val="black">
                    <a:alpha val="5700"/>
                  </a:prstClr>
                </a:solidFill>
                <a:effectLst>
                  <a:outerShdw blurRad="25000" dist="20000" dir="16020000" algn="tl">
                    <a:srgbClr val="4F81BD">
                      <a:satMod val="200000"/>
                      <a:shade val="1000"/>
                      <a:alpha val="60000"/>
                    </a:srgbClr>
                  </a:outerShdw>
                </a:effectLst>
              </a:rPr>
              <a:t>34 км</a:t>
            </a:r>
            <a:endParaRPr lang="ru-RU" sz="2400" b="1" spc="100" dirty="0">
              <a:ln w="18000">
                <a:solidFill>
                  <a:srgbClr val="4F81BD">
                    <a:satMod val="200000"/>
                    <a:tint val="72000"/>
                  </a:srgbClr>
                </a:solidFill>
                <a:prstDash val="solid"/>
              </a:ln>
              <a:solidFill>
                <a:prstClr val="black">
                  <a:alpha val="5700"/>
                </a:prstClr>
              </a:solidFill>
              <a:effectLst>
                <a:outerShdw blurRad="25000" dist="20000" dir="16020000" algn="tl">
                  <a:srgbClr val="4F81BD">
                    <a:satMod val="200000"/>
                    <a:shade val="1000"/>
                    <a:alpha val="60000"/>
                  </a:srgbClr>
                </a:outerShdw>
              </a:effectLst>
            </a:endParaRPr>
          </a:p>
        </p:txBody>
      </p:sp>
      <p:sp>
        <p:nvSpPr>
          <p:cNvPr id="20" name="Прямоугольник 19"/>
          <p:cNvSpPr/>
          <p:nvPr/>
        </p:nvSpPr>
        <p:spPr>
          <a:xfrm>
            <a:off x="167260" y="4258738"/>
            <a:ext cx="1000595" cy="461665"/>
          </a:xfrm>
          <a:prstGeom prst="rect">
            <a:avLst/>
          </a:prstGeom>
          <a:noFill/>
        </p:spPr>
        <p:txBody>
          <a:bodyPr wrap="none" lIns="91440" tIns="45720" rIns="91440" bIns="45720">
            <a:spAutoFit/>
          </a:bodyPr>
          <a:lstStyle/>
          <a:p>
            <a:pPr algn="ctr"/>
            <a:r>
              <a:rPr lang="ru-RU" sz="2400" b="1" spc="100" dirty="0" smtClean="0">
                <a:ln w="18000">
                  <a:solidFill>
                    <a:srgbClr val="4F81BD">
                      <a:satMod val="200000"/>
                      <a:tint val="72000"/>
                    </a:srgbClr>
                  </a:solidFill>
                  <a:prstDash val="solid"/>
                </a:ln>
                <a:solidFill>
                  <a:prstClr val="black">
                    <a:alpha val="5700"/>
                  </a:prstClr>
                </a:solidFill>
                <a:effectLst>
                  <a:outerShdw blurRad="25000" dist="20000" dir="16020000" algn="tl">
                    <a:srgbClr val="4F81BD">
                      <a:satMod val="200000"/>
                      <a:shade val="1000"/>
                      <a:alpha val="60000"/>
                    </a:srgbClr>
                  </a:outerShdw>
                </a:effectLst>
              </a:rPr>
              <a:t>37 км</a:t>
            </a:r>
            <a:endParaRPr lang="ru-RU" sz="2400" b="1" spc="100" dirty="0">
              <a:ln w="18000">
                <a:solidFill>
                  <a:srgbClr val="4F81BD">
                    <a:satMod val="200000"/>
                    <a:tint val="72000"/>
                  </a:srgbClr>
                </a:solidFill>
                <a:prstDash val="solid"/>
              </a:ln>
              <a:solidFill>
                <a:prstClr val="black">
                  <a:alpha val="5700"/>
                </a:prstClr>
              </a:solidFill>
              <a:effectLst>
                <a:outerShdw blurRad="25000" dist="20000" dir="16020000" algn="tl">
                  <a:srgbClr val="4F81BD">
                    <a:satMod val="200000"/>
                    <a:shade val="1000"/>
                    <a:alpha val="60000"/>
                  </a:srgbClr>
                </a:outerShdw>
              </a:effectLst>
            </a:endParaRPr>
          </a:p>
        </p:txBody>
      </p:sp>
      <p:sp>
        <p:nvSpPr>
          <p:cNvPr id="28" name="Овал 27"/>
          <p:cNvSpPr/>
          <p:nvPr/>
        </p:nvSpPr>
        <p:spPr>
          <a:xfrm>
            <a:off x="4788024" y="3795886"/>
            <a:ext cx="144016" cy="14401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aphicFrame>
        <p:nvGraphicFramePr>
          <p:cNvPr id="43" name="Таблица 42"/>
          <p:cNvGraphicFramePr>
            <a:graphicFrameLocks noGrp="1"/>
          </p:cNvGraphicFramePr>
          <p:nvPr>
            <p:extLst>
              <p:ext uri="{D42A27DB-BD31-4B8C-83A1-F6EECF244321}">
                <p14:modId xmlns:p14="http://schemas.microsoft.com/office/powerpoint/2010/main" val="2109402314"/>
              </p:ext>
            </p:extLst>
          </p:nvPr>
        </p:nvGraphicFramePr>
        <p:xfrm>
          <a:off x="5364088" y="1347614"/>
          <a:ext cx="3779912" cy="1095752"/>
        </p:xfrm>
        <a:graphic>
          <a:graphicData uri="http://schemas.openxmlformats.org/drawingml/2006/table">
            <a:tbl>
              <a:tblPr firstRow="1" bandRow="1">
                <a:tableStyleId>{5940675A-B579-460E-94D1-54222C63F5DA}</a:tableStyleId>
              </a:tblPr>
              <a:tblGrid>
                <a:gridCol w="661484"/>
                <a:gridCol w="3118428"/>
              </a:tblGrid>
              <a:tr h="288032">
                <a:tc>
                  <a:txBody>
                    <a:bodyPr/>
                    <a:lstStyle/>
                    <a:p>
                      <a:pPr>
                        <a:lnSpc>
                          <a:spcPts val="700"/>
                        </a:lnSpc>
                      </a:pP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700"/>
                        </a:lnSpc>
                      </a:pPr>
                      <a:r>
                        <a:rPr lang="ru-RU" sz="900" dirty="0" smtClean="0"/>
                        <a:t>Образовательное учреждение входит в число 10% лучших школ Чувашской Республики по результатам ЕГЭ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16024">
                <a:tc>
                  <a:txBody>
                    <a:bodyPr/>
                    <a:lstStyle/>
                    <a:p>
                      <a:pPr>
                        <a:lnSpc>
                          <a:spcPts val="700"/>
                        </a:lnSpc>
                      </a:pP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700"/>
                        </a:lnSpc>
                      </a:pPr>
                      <a:r>
                        <a:rPr lang="ru-RU" sz="900" dirty="0" smtClean="0"/>
                        <a:t>Образовательное учреждение показывает результаты лучше, чем в среднем по республике</a:t>
                      </a:r>
                      <a:endParaRPr lang="ru-RU" sz="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30180">
                <a:tc>
                  <a:txBody>
                    <a:bodyPr/>
                    <a:lstStyle/>
                    <a:p>
                      <a:pPr>
                        <a:lnSpc>
                          <a:spcPts val="700"/>
                        </a:lnSpc>
                      </a:pP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700"/>
                        </a:lnSpc>
                      </a:pPr>
                      <a:r>
                        <a:rPr lang="ru-RU" sz="900" dirty="0" smtClean="0"/>
                        <a:t>Образовательное учреждение показывает результаты хуже, чем в среднем по республике</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72328">
                <a:tc>
                  <a:txBody>
                    <a:bodyPr/>
                    <a:lstStyle/>
                    <a:p>
                      <a:pPr>
                        <a:lnSpc>
                          <a:spcPts val="700"/>
                        </a:lnSpc>
                      </a:pP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700"/>
                        </a:lnSpc>
                      </a:pPr>
                      <a:r>
                        <a:rPr lang="ru-RU" sz="900" dirty="0" smtClean="0"/>
                        <a:t>Образовательное учреждение входит в число 10% школ, имеющих самые низкие результаты в республике</a:t>
                      </a:r>
                      <a:endParaRPr lang="ru-RU" sz="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4" name="Блок-схема: процесс 43"/>
          <p:cNvSpPr/>
          <p:nvPr/>
        </p:nvSpPr>
        <p:spPr>
          <a:xfrm>
            <a:off x="5868144" y="1347614"/>
            <a:ext cx="197545" cy="197138"/>
          </a:xfrm>
          <a:prstGeom prst="flowChartProcess">
            <a:avLst/>
          </a:prstGeom>
          <a:solidFill>
            <a:srgbClr val="00B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000">
              <a:solidFill>
                <a:prstClr val="black"/>
              </a:solidFill>
            </a:endParaRPr>
          </a:p>
        </p:txBody>
      </p:sp>
      <p:sp>
        <p:nvSpPr>
          <p:cNvPr id="45" name="Прямоугольник 44"/>
          <p:cNvSpPr/>
          <p:nvPr/>
        </p:nvSpPr>
        <p:spPr>
          <a:xfrm>
            <a:off x="5220072" y="1131590"/>
            <a:ext cx="1440160" cy="261610"/>
          </a:xfrm>
          <a:prstGeom prst="rect">
            <a:avLst/>
          </a:prstGeom>
          <a:noFill/>
        </p:spPr>
        <p:txBody>
          <a:bodyPr wrap="square" lIns="91440" tIns="45720" rIns="91440" bIns="45720">
            <a:spAutoFit/>
          </a:bodyPr>
          <a:lstStyle/>
          <a:p>
            <a:r>
              <a:rPr lang="ru-RU" sz="11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Цветом обозначено:</a:t>
            </a:r>
            <a:endParaRPr lang="ru-RU" sz="11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1" name="Блок-схема: процесс 50"/>
          <p:cNvSpPr/>
          <p:nvPr/>
        </p:nvSpPr>
        <p:spPr>
          <a:xfrm>
            <a:off x="5868144" y="1923678"/>
            <a:ext cx="216285" cy="230834"/>
          </a:xfrm>
          <a:prstGeom prst="flowChartProcess">
            <a:avLst/>
          </a:prstGeom>
          <a:solidFill>
            <a:srgbClr val="FF0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000">
              <a:solidFill>
                <a:prstClr val="black"/>
              </a:solidFill>
            </a:endParaRPr>
          </a:p>
        </p:txBody>
      </p:sp>
      <p:sp>
        <p:nvSpPr>
          <p:cNvPr id="53" name="Блок-схема: процесс 52"/>
          <p:cNvSpPr/>
          <p:nvPr/>
        </p:nvSpPr>
        <p:spPr>
          <a:xfrm>
            <a:off x="5868144" y="2211710"/>
            <a:ext cx="216286" cy="211832"/>
          </a:xfrm>
          <a:prstGeom prst="flowChartProcess">
            <a:avLst/>
          </a:prstGeom>
          <a:solidFill>
            <a:schemeClr val="bg1">
              <a:lumMod val="75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000">
              <a:solidFill>
                <a:prstClr val="black"/>
              </a:solidFill>
            </a:endParaRPr>
          </a:p>
        </p:txBody>
      </p:sp>
      <p:sp>
        <p:nvSpPr>
          <p:cNvPr id="56" name="Блок-схема: процесс 55"/>
          <p:cNvSpPr/>
          <p:nvPr/>
        </p:nvSpPr>
        <p:spPr>
          <a:xfrm>
            <a:off x="5868144" y="1635646"/>
            <a:ext cx="197545" cy="197138"/>
          </a:xfrm>
          <a:prstGeom prst="flowChartProcess">
            <a:avLst/>
          </a:prstGeom>
          <a:solidFill>
            <a:srgbClr val="FFFF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000">
              <a:solidFill>
                <a:prstClr val="black"/>
              </a:solidFill>
            </a:endParaRPr>
          </a:p>
        </p:txBody>
      </p:sp>
      <p:sp>
        <p:nvSpPr>
          <p:cNvPr id="58" name="Овал 57"/>
          <p:cNvSpPr/>
          <p:nvPr/>
        </p:nvSpPr>
        <p:spPr>
          <a:xfrm>
            <a:off x="395536" y="1923678"/>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59" name="Овал 58"/>
          <p:cNvSpPr/>
          <p:nvPr/>
        </p:nvSpPr>
        <p:spPr>
          <a:xfrm>
            <a:off x="611560" y="1923678"/>
            <a:ext cx="432048" cy="432048"/>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Д</a:t>
            </a:r>
            <a:endParaRPr lang="ru-RU" dirty="0">
              <a:solidFill>
                <a:prstClr val="black"/>
              </a:solidFill>
            </a:endParaRPr>
          </a:p>
        </p:txBody>
      </p:sp>
      <p:sp>
        <p:nvSpPr>
          <p:cNvPr id="63" name="Овал 62"/>
          <p:cNvSpPr/>
          <p:nvPr/>
        </p:nvSpPr>
        <p:spPr>
          <a:xfrm>
            <a:off x="1403648" y="3795886"/>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64" name="Овал 63"/>
          <p:cNvSpPr/>
          <p:nvPr/>
        </p:nvSpPr>
        <p:spPr>
          <a:xfrm>
            <a:off x="1619672" y="3795886"/>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65" name="Овал 64"/>
          <p:cNvSpPr/>
          <p:nvPr/>
        </p:nvSpPr>
        <p:spPr>
          <a:xfrm>
            <a:off x="1835696" y="3795886"/>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Г</a:t>
            </a:r>
            <a:endParaRPr lang="ru-RU" dirty="0">
              <a:solidFill>
                <a:prstClr val="black"/>
              </a:solidFill>
            </a:endParaRPr>
          </a:p>
        </p:txBody>
      </p:sp>
      <p:sp>
        <p:nvSpPr>
          <p:cNvPr id="66" name="Овал 65"/>
          <p:cNvSpPr/>
          <p:nvPr/>
        </p:nvSpPr>
        <p:spPr>
          <a:xfrm>
            <a:off x="3923927" y="1563637"/>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67" name="Овал 66"/>
          <p:cNvSpPr/>
          <p:nvPr/>
        </p:nvSpPr>
        <p:spPr>
          <a:xfrm>
            <a:off x="4139951" y="1563637"/>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68" name="Овал 67"/>
          <p:cNvSpPr/>
          <p:nvPr/>
        </p:nvSpPr>
        <p:spPr>
          <a:xfrm>
            <a:off x="4355975" y="1563637"/>
            <a:ext cx="432048" cy="432048"/>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Ж</a:t>
            </a:r>
            <a:endParaRPr lang="ru-RU" dirty="0">
              <a:solidFill>
                <a:prstClr val="black"/>
              </a:solidFill>
            </a:endParaRPr>
          </a:p>
        </p:txBody>
      </p:sp>
      <p:sp>
        <p:nvSpPr>
          <p:cNvPr id="69" name="Овал 68"/>
          <p:cNvSpPr/>
          <p:nvPr/>
        </p:nvSpPr>
        <p:spPr>
          <a:xfrm>
            <a:off x="3203848" y="2139702"/>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70" name="Овал 69"/>
          <p:cNvSpPr/>
          <p:nvPr/>
        </p:nvSpPr>
        <p:spPr>
          <a:xfrm>
            <a:off x="3419872" y="2139702"/>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71" name="Овал 70"/>
          <p:cNvSpPr/>
          <p:nvPr/>
        </p:nvSpPr>
        <p:spPr>
          <a:xfrm>
            <a:off x="3635896" y="2139702"/>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З</a:t>
            </a:r>
            <a:endParaRPr lang="ru-RU" dirty="0">
              <a:solidFill>
                <a:prstClr val="black"/>
              </a:solidFill>
            </a:endParaRPr>
          </a:p>
        </p:txBody>
      </p:sp>
      <p:sp>
        <p:nvSpPr>
          <p:cNvPr id="72" name="Овал 71"/>
          <p:cNvSpPr/>
          <p:nvPr/>
        </p:nvSpPr>
        <p:spPr>
          <a:xfrm>
            <a:off x="2339752" y="2427734"/>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73" name="Овал 72"/>
          <p:cNvSpPr/>
          <p:nvPr/>
        </p:nvSpPr>
        <p:spPr>
          <a:xfrm>
            <a:off x="2555776" y="2427734"/>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74" name="Овал 73"/>
          <p:cNvSpPr/>
          <p:nvPr/>
        </p:nvSpPr>
        <p:spPr>
          <a:xfrm>
            <a:off x="2771800" y="2427734"/>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В</a:t>
            </a:r>
            <a:endParaRPr lang="ru-RU" dirty="0">
              <a:solidFill>
                <a:prstClr val="black"/>
              </a:solidFill>
            </a:endParaRPr>
          </a:p>
        </p:txBody>
      </p:sp>
      <p:sp>
        <p:nvSpPr>
          <p:cNvPr id="75" name="Овал 74"/>
          <p:cNvSpPr/>
          <p:nvPr/>
        </p:nvSpPr>
        <p:spPr>
          <a:xfrm>
            <a:off x="2267743" y="987572"/>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76" name="Овал 75"/>
          <p:cNvSpPr/>
          <p:nvPr/>
        </p:nvSpPr>
        <p:spPr>
          <a:xfrm>
            <a:off x="2483767" y="987572"/>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77" name="Овал 76"/>
          <p:cNvSpPr/>
          <p:nvPr/>
        </p:nvSpPr>
        <p:spPr>
          <a:xfrm>
            <a:off x="2699791" y="987572"/>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И</a:t>
            </a:r>
            <a:endParaRPr lang="ru-RU" dirty="0">
              <a:solidFill>
                <a:prstClr val="black"/>
              </a:solidFill>
            </a:endParaRPr>
          </a:p>
        </p:txBody>
      </p:sp>
      <p:sp>
        <p:nvSpPr>
          <p:cNvPr id="78" name="Овал 77"/>
          <p:cNvSpPr/>
          <p:nvPr/>
        </p:nvSpPr>
        <p:spPr>
          <a:xfrm>
            <a:off x="1115616" y="1131590"/>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79" name="Овал 78"/>
          <p:cNvSpPr/>
          <p:nvPr/>
        </p:nvSpPr>
        <p:spPr>
          <a:xfrm>
            <a:off x="1331640" y="1131590"/>
            <a:ext cx="432048" cy="432048"/>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80" name="Овал 79"/>
          <p:cNvSpPr/>
          <p:nvPr/>
        </p:nvSpPr>
        <p:spPr>
          <a:xfrm>
            <a:off x="1547664" y="1131590"/>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Е</a:t>
            </a:r>
            <a:endParaRPr lang="ru-RU" dirty="0">
              <a:solidFill>
                <a:prstClr val="black"/>
              </a:solidFill>
            </a:endParaRPr>
          </a:p>
        </p:txBody>
      </p:sp>
      <p:sp>
        <p:nvSpPr>
          <p:cNvPr id="81" name="Овал 80"/>
          <p:cNvSpPr/>
          <p:nvPr/>
        </p:nvSpPr>
        <p:spPr>
          <a:xfrm>
            <a:off x="2195736" y="1563638"/>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82" name="Овал 81"/>
          <p:cNvSpPr/>
          <p:nvPr/>
        </p:nvSpPr>
        <p:spPr>
          <a:xfrm>
            <a:off x="2411760" y="1563638"/>
            <a:ext cx="432048" cy="43204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83" name="Овал 82"/>
          <p:cNvSpPr/>
          <p:nvPr/>
        </p:nvSpPr>
        <p:spPr>
          <a:xfrm>
            <a:off x="2627784" y="1563638"/>
            <a:ext cx="432048" cy="43204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А</a:t>
            </a:r>
            <a:endParaRPr lang="ru-RU" dirty="0">
              <a:solidFill>
                <a:prstClr val="black"/>
              </a:solidFill>
            </a:endParaRPr>
          </a:p>
        </p:txBody>
      </p:sp>
      <p:sp>
        <p:nvSpPr>
          <p:cNvPr id="84" name="Овал 83"/>
          <p:cNvSpPr/>
          <p:nvPr/>
        </p:nvSpPr>
        <p:spPr>
          <a:xfrm>
            <a:off x="2195736" y="1923678"/>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85" name="Овал 84"/>
          <p:cNvSpPr/>
          <p:nvPr/>
        </p:nvSpPr>
        <p:spPr>
          <a:xfrm>
            <a:off x="2411760" y="1923678"/>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86" name="Овал 85"/>
          <p:cNvSpPr/>
          <p:nvPr/>
        </p:nvSpPr>
        <p:spPr>
          <a:xfrm>
            <a:off x="2627784" y="1923678"/>
            <a:ext cx="432048" cy="43204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Б</a:t>
            </a:r>
            <a:endParaRPr lang="ru-RU" dirty="0">
              <a:solidFill>
                <a:prstClr val="black"/>
              </a:solidFill>
            </a:endParaRPr>
          </a:p>
        </p:txBody>
      </p:sp>
      <p:sp>
        <p:nvSpPr>
          <p:cNvPr id="87" name="Стрелка вправо 86"/>
          <p:cNvSpPr/>
          <p:nvPr/>
        </p:nvSpPr>
        <p:spPr>
          <a:xfrm rot="1331859">
            <a:off x="183217" y="2131359"/>
            <a:ext cx="750964" cy="166929"/>
          </a:xfrm>
          <a:prstGeom prst="rightArrow">
            <a:avLst>
              <a:gd name="adj1" fmla="val 50000"/>
              <a:gd name="adj2" fmla="val 12363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88" name="Стрелка вправо 87"/>
          <p:cNvSpPr/>
          <p:nvPr/>
        </p:nvSpPr>
        <p:spPr>
          <a:xfrm>
            <a:off x="1475656" y="4227934"/>
            <a:ext cx="750964" cy="166929"/>
          </a:xfrm>
          <a:prstGeom prst="rightArrow">
            <a:avLst>
              <a:gd name="adj1" fmla="val 50000"/>
              <a:gd name="adj2" fmla="val 12363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89" name="Стрелка вправо 88"/>
          <p:cNvSpPr/>
          <p:nvPr/>
        </p:nvSpPr>
        <p:spPr>
          <a:xfrm>
            <a:off x="2411760" y="2859782"/>
            <a:ext cx="750964" cy="166929"/>
          </a:xfrm>
          <a:prstGeom prst="rightArrow">
            <a:avLst>
              <a:gd name="adj1" fmla="val 50000"/>
              <a:gd name="adj2" fmla="val 12363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0" name="Стрелка вправо 89"/>
          <p:cNvSpPr/>
          <p:nvPr/>
        </p:nvSpPr>
        <p:spPr>
          <a:xfrm rot="1167578">
            <a:off x="2202092" y="2116007"/>
            <a:ext cx="750964" cy="166929"/>
          </a:xfrm>
          <a:prstGeom prst="rightArrow">
            <a:avLst>
              <a:gd name="adj1" fmla="val 50000"/>
              <a:gd name="adj2" fmla="val 12363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1" name="Стрелка вправо 90"/>
          <p:cNvSpPr/>
          <p:nvPr/>
        </p:nvSpPr>
        <p:spPr>
          <a:xfrm rot="20327783">
            <a:off x="2200504" y="1621785"/>
            <a:ext cx="750964" cy="166929"/>
          </a:xfrm>
          <a:prstGeom prst="rightArrow">
            <a:avLst>
              <a:gd name="adj1" fmla="val 50000"/>
              <a:gd name="adj2" fmla="val 12363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2" name="Стрелка вправо 91"/>
          <p:cNvSpPr/>
          <p:nvPr/>
        </p:nvSpPr>
        <p:spPr>
          <a:xfrm rot="1688702">
            <a:off x="3211666" y="2165396"/>
            <a:ext cx="450888" cy="146172"/>
          </a:xfrm>
          <a:prstGeom prst="rightArrow">
            <a:avLst>
              <a:gd name="adj1" fmla="val 50000"/>
              <a:gd name="adj2" fmla="val 12363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3" name="Стрелка вправо 92"/>
          <p:cNvSpPr/>
          <p:nvPr/>
        </p:nvSpPr>
        <p:spPr>
          <a:xfrm rot="19395318">
            <a:off x="3562817" y="2116037"/>
            <a:ext cx="450888" cy="146172"/>
          </a:xfrm>
          <a:prstGeom prst="rightArrow">
            <a:avLst>
              <a:gd name="adj1" fmla="val 50000"/>
              <a:gd name="adj2" fmla="val 12363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4" name="Стрелка вправо 93"/>
          <p:cNvSpPr/>
          <p:nvPr/>
        </p:nvSpPr>
        <p:spPr>
          <a:xfrm rot="1331859">
            <a:off x="3927632" y="1771317"/>
            <a:ext cx="750964" cy="166929"/>
          </a:xfrm>
          <a:prstGeom prst="rightArrow">
            <a:avLst>
              <a:gd name="adj1" fmla="val 50000"/>
              <a:gd name="adj2" fmla="val 12363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5" name="Стрелка вправо 94"/>
          <p:cNvSpPr/>
          <p:nvPr/>
        </p:nvSpPr>
        <p:spPr>
          <a:xfrm rot="19395318">
            <a:off x="2194666" y="1107922"/>
            <a:ext cx="450888" cy="146172"/>
          </a:xfrm>
          <a:prstGeom prst="rightArrow">
            <a:avLst>
              <a:gd name="adj1" fmla="val 50000"/>
              <a:gd name="adj2" fmla="val 12363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6" name="Стрелка вправо 95"/>
          <p:cNvSpPr/>
          <p:nvPr/>
        </p:nvSpPr>
        <p:spPr>
          <a:xfrm rot="2356128">
            <a:off x="2479120" y="1113766"/>
            <a:ext cx="450888" cy="146172"/>
          </a:xfrm>
          <a:prstGeom prst="rightArrow">
            <a:avLst>
              <a:gd name="adj1" fmla="val 50000"/>
              <a:gd name="adj2" fmla="val 12363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7" name="Стрелка вправо 96"/>
          <p:cNvSpPr/>
          <p:nvPr/>
        </p:nvSpPr>
        <p:spPr>
          <a:xfrm rot="1688702">
            <a:off x="1051426" y="1229291"/>
            <a:ext cx="450888" cy="146172"/>
          </a:xfrm>
          <a:prstGeom prst="rightArrow">
            <a:avLst>
              <a:gd name="adj1" fmla="val 50000"/>
              <a:gd name="adj2" fmla="val 12363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8" name="Стрелка вправо 97"/>
          <p:cNvSpPr/>
          <p:nvPr/>
        </p:nvSpPr>
        <p:spPr>
          <a:xfrm rot="19395318">
            <a:off x="1402577" y="1179932"/>
            <a:ext cx="450888" cy="146172"/>
          </a:xfrm>
          <a:prstGeom prst="rightArrow">
            <a:avLst>
              <a:gd name="adj1" fmla="val 50000"/>
              <a:gd name="adj2" fmla="val 123630"/>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aphicFrame>
        <p:nvGraphicFramePr>
          <p:cNvPr id="99" name="Таблица 98"/>
          <p:cNvGraphicFramePr>
            <a:graphicFrameLocks noGrp="1"/>
          </p:cNvGraphicFramePr>
          <p:nvPr/>
        </p:nvGraphicFramePr>
        <p:xfrm>
          <a:off x="5399584" y="2499743"/>
          <a:ext cx="3744416" cy="2631611"/>
        </p:xfrm>
        <a:graphic>
          <a:graphicData uri="http://schemas.openxmlformats.org/drawingml/2006/table">
            <a:tbl>
              <a:tblPr/>
              <a:tblGrid>
                <a:gridCol w="396552"/>
                <a:gridCol w="432048"/>
                <a:gridCol w="648072"/>
                <a:gridCol w="864096"/>
                <a:gridCol w="519156"/>
                <a:gridCol w="367388"/>
                <a:gridCol w="517104"/>
              </a:tblGrid>
              <a:tr h="1170816">
                <a:tc>
                  <a:txBody>
                    <a:bodyPr/>
                    <a:lstStyle/>
                    <a:p>
                      <a:pPr algn="l" fontAlgn="b"/>
                      <a:r>
                        <a:rPr lang="ru-RU" sz="1000" b="0" i="0" u="none" strike="noStrike" dirty="0">
                          <a:latin typeface="Arial Cyr"/>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latin typeface="Calibri"/>
                        </a:rPr>
                        <a:t>Рейтинг школ по активности участия выпускников в ЕГЭ-2011</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latin typeface="Calibri"/>
                        </a:rPr>
                        <a:t>Рейтинг школ по уровню освоения образовательного стандарта общего образования в ЕГЭ-2011</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latin typeface="Calibri"/>
                        </a:rPr>
                        <a:t>Рейтинг школ по уровню освоения образовательного стандарта для получения профессионального образования в ЕГЭ-2011</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latin typeface="Calibri"/>
                        </a:rPr>
                        <a:t>Рейтинг школ по качеству учебных достижений в ЕГЭ-2011</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latin typeface="Calibri"/>
                        </a:rPr>
                        <a:t>Общий рейтинг ЕГЭ-2011</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latin typeface="Calibri"/>
                        </a:rPr>
                        <a:t>Место в обще рейтинге среди 255 школ</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327">
                <a:tc>
                  <a:txBody>
                    <a:bodyPr/>
                    <a:lstStyle/>
                    <a:p>
                      <a:pPr algn="ctr" fontAlgn="ctr"/>
                      <a:r>
                        <a:rPr lang="ru-RU" sz="1000" b="1" i="0" u="none" strike="noStrike">
                          <a:latin typeface="Arial Cyr"/>
                        </a:rPr>
                        <a:t>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0,620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1" i="0" u="none" strike="noStrike">
                          <a:latin typeface="Arial Narrow"/>
                        </a:rPr>
                        <a:t>0,9050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1" i="0" u="none" strike="noStrike">
                          <a:latin typeface="Arial Narrow"/>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5410">
                <a:tc>
                  <a:txBody>
                    <a:bodyPr/>
                    <a:lstStyle/>
                    <a:p>
                      <a:pPr algn="ctr" fontAlgn="ctr"/>
                      <a:r>
                        <a:rPr lang="ru-RU" sz="1000" b="1" i="0" u="none" strike="noStrike">
                          <a:latin typeface="Arial Cyr"/>
                        </a:rPr>
                        <a:t>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Arial Narrow"/>
                        </a:rPr>
                        <a:t>0,983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1000" b="0" i="0" u="none" strike="noStrike">
                          <a:latin typeface="Arial Narrow"/>
                        </a:rPr>
                        <a:t>0,971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1000" b="0" i="0" u="none" strike="noStrike">
                          <a:latin typeface="Arial Narrow"/>
                        </a:rPr>
                        <a:t>0,828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000" b="0" i="0" u="none" strike="noStrike">
                          <a:latin typeface="Arial Narrow"/>
                        </a:rPr>
                        <a:t>0,180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000" b="1" i="0" u="none" strike="noStrike">
                          <a:latin typeface="Arial Narrow"/>
                        </a:rPr>
                        <a:t>0,7403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000" b="1" i="0" u="none" strike="noStrike">
                          <a:latin typeface="Arial Narrow"/>
                        </a:rPr>
                        <a:t>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0">
                <a:tc>
                  <a:txBody>
                    <a:bodyPr/>
                    <a:lstStyle/>
                    <a:p>
                      <a:pPr algn="ctr" fontAlgn="ctr"/>
                      <a:r>
                        <a:rPr lang="ru-RU" sz="1000" b="1" i="0" u="none" strike="noStrike">
                          <a:latin typeface="Arial Cyr"/>
                        </a:rPr>
                        <a:t>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Arial Narrow"/>
                        </a:rPr>
                        <a:t>0,974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0,868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000" b="0" i="0" u="none" strike="noStrike">
                          <a:latin typeface="Arial Narrow"/>
                        </a:rPr>
                        <a:t>0,158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000" b="1" i="0" u="none" strike="noStrike">
                          <a:latin typeface="Arial Narrow"/>
                        </a:rPr>
                        <a:t>0,7500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1000" b="1" i="0" u="none" strike="noStrike">
                          <a:latin typeface="Arial Narrow"/>
                        </a:rPr>
                        <a:t>108-112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71600">
                <a:tc>
                  <a:txBody>
                    <a:bodyPr/>
                    <a:lstStyle/>
                    <a:p>
                      <a:pPr algn="ctr" fontAlgn="ctr"/>
                      <a:r>
                        <a:rPr lang="ru-RU" sz="1000" b="1" i="0" u="none" strike="noStrike">
                          <a:latin typeface="Arial Cyr"/>
                        </a:rPr>
                        <a:t>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0,872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1000" b="0" i="0" u="none" strike="noStrike">
                          <a:latin typeface="Arial Narrow"/>
                        </a:rPr>
                        <a:t>0,135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000" b="1" i="0" u="none" strike="noStrike">
                          <a:latin typeface="Arial Narrow"/>
                        </a:rPr>
                        <a:t>0,7516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1000" b="1" i="0" u="none" strike="noStrike">
                          <a:latin typeface="Arial Narrow"/>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53691">
                <a:tc>
                  <a:txBody>
                    <a:bodyPr/>
                    <a:lstStyle/>
                    <a:p>
                      <a:pPr algn="ctr" fontAlgn="ctr"/>
                      <a:r>
                        <a:rPr lang="ru-RU" sz="1000" b="1" i="0" u="none" strike="noStrike">
                          <a:latin typeface="Arial Cyr"/>
                        </a:rPr>
                        <a:t>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0,889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000" b="0" i="0" u="none" strike="noStrike">
                          <a:latin typeface="Arial Narrow"/>
                        </a:rPr>
                        <a:t>0,444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ru-RU" sz="1000" b="0" i="0" u="none" strike="noStrike" dirty="0">
                          <a:latin typeface="Arial Narrow"/>
                        </a:rPr>
                        <a:t>0,034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000" b="1" i="0" u="none" strike="noStrike">
                          <a:latin typeface="Arial Narrow"/>
                        </a:rPr>
                        <a:t>0,5919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ru-RU" sz="1000" b="1" i="0" u="none" strike="noStrike">
                          <a:latin typeface="Arial Narrow"/>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5782">
                <a:tc>
                  <a:txBody>
                    <a:bodyPr/>
                    <a:lstStyle/>
                    <a:p>
                      <a:pPr algn="ctr" fontAlgn="ctr"/>
                      <a:r>
                        <a:rPr lang="ru-RU" sz="1000" b="1" i="0" u="none" strike="noStrike">
                          <a:latin typeface="Arial Cyr"/>
                        </a:rPr>
                        <a:t>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Arial Narrow"/>
                        </a:rPr>
                        <a:t>0,636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0,255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000" b="1" i="0" u="none" strike="noStrike">
                          <a:latin typeface="Arial Narrow"/>
                        </a:rPr>
                        <a:t>0,7228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000" b="1" i="0" u="none" strike="noStrike">
                          <a:latin typeface="Arial Narrow"/>
                        </a:rPr>
                        <a:t>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63660">
                <a:tc>
                  <a:txBody>
                    <a:bodyPr/>
                    <a:lstStyle/>
                    <a:p>
                      <a:pPr algn="ctr" fontAlgn="ctr"/>
                      <a:r>
                        <a:rPr lang="ru-RU" sz="1000" b="1" i="0" u="none" strike="noStrike">
                          <a:latin typeface="Arial Cyr"/>
                        </a:rPr>
                        <a:t>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0,630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ru-RU" sz="1000" b="0" i="0" u="none" strike="noStrike">
                          <a:latin typeface="Arial Narrow"/>
                        </a:rPr>
                        <a:t>0,444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ru-RU" sz="1000" b="0" i="0" u="none" strike="noStrike">
                          <a:latin typeface="Arial Narrow"/>
                        </a:rPr>
                        <a:t>0,056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000" b="1" i="0" u="none" strike="noStrike">
                          <a:latin typeface="Arial Narrow"/>
                        </a:rPr>
                        <a:t>0,5325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ru-RU" sz="1000" b="1" i="0" u="none" strike="noStrike">
                          <a:latin typeface="Arial Narrow"/>
                        </a:rPr>
                        <a:t>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70237">
                <a:tc>
                  <a:txBody>
                    <a:bodyPr/>
                    <a:lstStyle/>
                    <a:p>
                      <a:pPr algn="ctr" fontAlgn="ctr"/>
                      <a:r>
                        <a:rPr lang="ru-RU" sz="1000" b="1" i="0" u="none" strike="noStrike">
                          <a:latin typeface="Arial Cyr"/>
                        </a:rPr>
                        <a:t>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ru-RU" sz="1000" b="1" i="0" u="none" strike="noStrike">
                          <a:latin typeface="Arial Narrow"/>
                        </a:rPr>
                        <a:t>0,7500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ru-RU" sz="1000" b="1" i="0" u="none" strike="noStrike">
                          <a:latin typeface="Arial Narrow"/>
                        </a:rPr>
                        <a:t>108-112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63660">
                <a:tc>
                  <a:txBody>
                    <a:bodyPr/>
                    <a:lstStyle/>
                    <a:p>
                      <a:pPr algn="ctr" fontAlgn="ctr"/>
                      <a:r>
                        <a:rPr lang="ru-RU" sz="1000" b="1" i="0" u="none" strike="noStrike" dirty="0">
                          <a:latin typeface="Arial Cyr"/>
                        </a:rPr>
                        <a:t>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Arial Narrow"/>
                        </a:rPr>
                        <a:t>0,500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a:txBody>
                    <a:bodyPr/>
                    <a:lstStyle/>
                    <a:p>
                      <a:pPr algn="ctr" fontAlgn="b"/>
                      <a:r>
                        <a:rPr lang="ru-RU" sz="1000" b="0" i="0" u="none" strike="noStrike">
                          <a:latin typeface="Arial Narrow"/>
                        </a:rPr>
                        <a:t>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ru-RU" sz="1000" b="1" i="0" u="none" strike="noStrike">
                          <a:latin typeface="Arial Narrow"/>
                        </a:rPr>
                        <a:t>0,6250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ru-RU" sz="1000" b="1" i="0" u="none" strike="noStrike" dirty="0">
                          <a:latin typeface="Arial Narrow"/>
                        </a:rPr>
                        <a:t>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bl>
          </a:graphicData>
        </a:graphic>
      </p:graphicFrame>
      <p:sp>
        <p:nvSpPr>
          <p:cNvPr id="102" name="Заголовок 1"/>
          <p:cNvSpPr>
            <a:spLocks noGrp="1"/>
          </p:cNvSpPr>
          <p:nvPr>
            <p:ph type="ctrTitle"/>
          </p:nvPr>
        </p:nvSpPr>
        <p:spPr>
          <a:xfrm>
            <a:off x="3347864" y="72008"/>
            <a:ext cx="3888432" cy="1059582"/>
          </a:xfrm>
          <a:noFill/>
          <a:ln w="9525">
            <a:noFill/>
            <a:miter lim="800000"/>
            <a:headEnd/>
            <a:tailEnd/>
          </a:ln>
        </p:spPr>
        <p:txBody>
          <a:bodyPr vert="horz" wrap="square" lIns="91440" tIns="45720" rIns="91440" bIns="45720" numCol="1" anchor="ctr" anchorCtr="0" compatLnSpc="1">
            <a:prstTxWarp prst="textNoShape">
              <a:avLst/>
            </a:prstTxWarp>
          </a:bodyPr>
          <a:lstStyle/>
          <a:p>
            <a:pPr algn="r">
              <a:lnSpc>
                <a:spcPts val="1500"/>
              </a:lnSpc>
            </a:pPr>
            <a:r>
              <a:rPr lang="ru-RU" sz="1600" dirty="0" smtClean="0">
                <a:solidFill>
                  <a:schemeClr val="bg1"/>
                </a:solidFill>
              </a:rPr>
              <a:t>Использование  данных рейтинга</a:t>
            </a:r>
            <a:br>
              <a:rPr lang="ru-RU" sz="1600" dirty="0" smtClean="0">
                <a:solidFill>
                  <a:schemeClr val="bg1"/>
                </a:solidFill>
              </a:rPr>
            </a:br>
            <a:r>
              <a:rPr lang="ru-RU" sz="1600" dirty="0" smtClean="0">
                <a:solidFill>
                  <a:schemeClr val="bg1"/>
                </a:solidFill>
              </a:rPr>
              <a:t> в оценке состояния</a:t>
            </a:r>
            <a:br>
              <a:rPr lang="ru-RU" sz="1600" dirty="0" smtClean="0">
                <a:solidFill>
                  <a:schemeClr val="bg1"/>
                </a:solidFill>
              </a:rPr>
            </a:br>
            <a:r>
              <a:rPr lang="ru-RU" sz="1600" dirty="0" smtClean="0">
                <a:solidFill>
                  <a:schemeClr val="bg1"/>
                </a:solidFill>
              </a:rPr>
              <a:t> территориальных </a:t>
            </a:r>
            <a:br>
              <a:rPr lang="ru-RU" sz="1600" dirty="0" smtClean="0">
                <a:solidFill>
                  <a:schemeClr val="bg1"/>
                </a:solidFill>
              </a:rPr>
            </a:br>
            <a:r>
              <a:rPr lang="ru-RU" sz="1600" dirty="0" smtClean="0">
                <a:solidFill>
                  <a:schemeClr val="bg1"/>
                </a:solidFill>
              </a:rPr>
              <a:t>образовательных </a:t>
            </a:r>
            <a:br>
              <a:rPr lang="ru-RU" sz="1600" dirty="0" smtClean="0">
                <a:solidFill>
                  <a:schemeClr val="bg1"/>
                </a:solidFill>
              </a:rPr>
            </a:br>
            <a:r>
              <a:rPr lang="ru-RU" sz="1600" dirty="0" smtClean="0">
                <a:solidFill>
                  <a:schemeClr val="bg1"/>
                </a:solidFill>
              </a:rPr>
              <a:t>систем.</a:t>
            </a:r>
            <a:endParaRPr lang="ru-RU" sz="1600" dirty="0">
              <a:solidFill>
                <a:schemeClr val="bg1"/>
              </a:solidFill>
            </a:endParaRPr>
          </a:p>
        </p:txBody>
      </p:sp>
    </p:spTree>
    <p:extLst>
      <p:ext uri="{BB962C8B-B14F-4D97-AF65-F5344CB8AC3E}">
        <p14:creationId xmlns:p14="http://schemas.microsoft.com/office/powerpoint/2010/main" val="284416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02"/>
                                        </p:tgtEl>
                                        <p:attrNameLst>
                                          <p:attrName>style.visibility</p:attrName>
                                        </p:attrNameLst>
                                      </p:cBhvr>
                                      <p:to>
                                        <p:strVal val="visible"/>
                                      </p:to>
                                    </p:set>
                                    <p:anim calcmode="lin" valueType="num">
                                      <p:cBhvr additive="base">
                                        <p:cTn id="16" dur="500" fill="hold"/>
                                        <p:tgtEl>
                                          <p:spTgt spid="102"/>
                                        </p:tgtEl>
                                        <p:attrNameLst>
                                          <p:attrName>ppt_x</p:attrName>
                                        </p:attrNameLst>
                                      </p:cBhvr>
                                      <p:tavLst>
                                        <p:tav tm="0">
                                          <p:val>
                                            <p:strVal val="#ppt_x"/>
                                          </p:val>
                                        </p:tav>
                                        <p:tav tm="100000">
                                          <p:val>
                                            <p:strVal val="#ppt_x"/>
                                          </p:val>
                                        </p:tav>
                                      </p:tavLst>
                                    </p:anim>
                                    <p:anim calcmode="lin" valueType="num">
                                      <p:cBhvr additive="base">
                                        <p:cTn id="17" dur="500" fill="hold"/>
                                        <p:tgtEl>
                                          <p:spTgt spid="1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graphicFrame>
        <p:nvGraphicFramePr>
          <p:cNvPr id="11" name="Таблица 10"/>
          <p:cNvGraphicFramePr>
            <a:graphicFrameLocks noGrp="1"/>
          </p:cNvGraphicFramePr>
          <p:nvPr/>
        </p:nvGraphicFramePr>
        <p:xfrm>
          <a:off x="2915816" y="1635646"/>
          <a:ext cx="2952331" cy="2526035"/>
        </p:xfrm>
        <a:graphic>
          <a:graphicData uri="http://schemas.openxmlformats.org/drawingml/2006/table">
            <a:tbl>
              <a:tblPr/>
              <a:tblGrid>
                <a:gridCol w="288035"/>
                <a:gridCol w="207276"/>
                <a:gridCol w="224772"/>
                <a:gridCol w="72008"/>
                <a:gridCol w="216024"/>
                <a:gridCol w="288032"/>
                <a:gridCol w="288032"/>
                <a:gridCol w="216024"/>
                <a:gridCol w="216024"/>
                <a:gridCol w="288032"/>
                <a:gridCol w="216024"/>
                <a:gridCol w="216024"/>
                <a:gridCol w="216024"/>
              </a:tblGrid>
              <a:tr h="1068710">
                <a:tc>
                  <a:txBody>
                    <a:bodyPr/>
                    <a:lstStyle/>
                    <a:p>
                      <a:pPr algn="l" fontAlgn="b"/>
                      <a:r>
                        <a:rPr lang="ru-RU" sz="1000" b="0" i="0" u="none" strike="noStrike">
                          <a:latin typeface="Arial Cyr"/>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Calibri"/>
                        </a:rPr>
                        <a:t>Русский язык</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Calibri"/>
                        </a:rPr>
                        <a:t>Математика</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l" fontAlgn="b"/>
                      <a:r>
                        <a:rPr lang="ru-RU" sz="1000" b="0" i="0" u="none" strike="noStrike">
                          <a:latin typeface="Calibri"/>
                        </a:rPr>
                        <a:t> </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Calibri"/>
                        </a:rPr>
                        <a:t>Информатика</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Calibri"/>
                        </a:rPr>
                        <a:t>Физика</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Calibri"/>
                        </a:rPr>
                        <a:t>Химия</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Calibri"/>
                        </a:rPr>
                        <a:t>Биология</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Calibri"/>
                        </a:rPr>
                        <a:t>География</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Calibri"/>
                        </a:rPr>
                        <a:t>Обществознание</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Calibri"/>
                        </a:rPr>
                        <a:t>История</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Calibri"/>
                        </a:rPr>
                        <a:t>Литература</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Calibri"/>
                        </a:rPr>
                        <a:t>Английский язык</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ctr"/>
                      <a:r>
                        <a:rPr lang="ru-RU" sz="1000" b="1" i="0" u="none" strike="noStrike">
                          <a:latin typeface="Arial Cyr"/>
                        </a:rPr>
                        <a:t>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0" i="0" u="none" strike="noStrike">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a:txBody>
                    <a:bodyPr/>
                    <a:lstStyle/>
                    <a:p>
                      <a:pPr algn="ctr" fontAlgn="ctr"/>
                      <a:r>
                        <a:rPr lang="ru-RU" sz="900" b="0" i="0" u="none" strike="noStrike">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0" i="0" u="none" strike="noStrike">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0" i="0" u="none" strike="noStrike">
                          <a:latin typeface="Calibr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0" i="0" u="none" strike="noStrike">
                          <a:latin typeface="Calibri"/>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0" i="0" u="none" strike="noStrike">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61925">
                <a:tc>
                  <a:txBody>
                    <a:bodyPr/>
                    <a:lstStyle/>
                    <a:p>
                      <a:pPr algn="ctr" fontAlgn="ctr"/>
                      <a:r>
                        <a:rPr lang="ru-RU" sz="1000" b="1" i="0" u="none" strike="noStrike">
                          <a:latin typeface="Arial Cyr"/>
                        </a:rPr>
                        <a:t>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Calibri"/>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ru-RU" sz="900" b="0" i="0" u="none" strike="noStrike">
                          <a:latin typeface="Calibri"/>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ru-RU"/>
                    </a:p>
                  </a:txBody>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Calibri"/>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900" b="0" i="0" u="none" strike="noStrike">
                          <a:latin typeface="Calibri"/>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0" i="0" u="none" strike="noStrike">
                          <a:latin typeface="Calibri"/>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900" b="0" i="0" u="none" strike="noStrike">
                          <a:latin typeface="Calibri"/>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900" b="0" i="0" u="none" strike="noStrike">
                          <a:latin typeface="Calibri"/>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0" i="0" u="none" strike="noStrike">
                          <a:latin typeface="Calibri"/>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61925">
                <a:tc>
                  <a:txBody>
                    <a:bodyPr/>
                    <a:lstStyle/>
                    <a:p>
                      <a:pPr algn="ctr" fontAlgn="ctr"/>
                      <a:r>
                        <a:rPr lang="ru-RU" sz="1000" b="1" i="0" u="none" strike="noStrike">
                          <a:latin typeface="Arial Cyr"/>
                        </a:rPr>
                        <a:t>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Calibri"/>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900" b="0" i="0" u="none" strike="noStrike">
                          <a:latin typeface="Calibri"/>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ru-RU"/>
                    </a:p>
                  </a:txBody>
                  <a:tcPr/>
                </a:tc>
                <a:tc>
                  <a:txBody>
                    <a:bodyPr/>
                    <a:lstStyle/>
                    <a:p>
                      <a:pPr algn="ctr" fontAlgn="ctr"/>
                      <a:r>
                        <a:rPr lang="ru-RU" sz="900" b="0" i="0" u="none" strike="noStrike">
                          <a:latin typeface="Calibri"/>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900" b="0" i="0" u="none" strike="noStrike">
                          <a:latin typeface="Calibri"/>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900" b="0" i="0" u="none" strike="noStrike">
                          <a:latin typeface="Calibri"/>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900" b="0" i="0" u="none" strike="noStrike">
                          <a:latin typeface="Calibri"/>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900" b="0" i="0" u="none" strike="noStrike">
                          <a:latin typeface="Calibri"/>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61925">
                <a:tc>
                  <a:txBody>
                    <a:bodyPr/>
                    <a:lstStyle/>
                    <a:p>
                      <a:pPr algn="ctr" fontAlgn="ctr"/>
                      <a:r>
                        <a:rPr lang="ru-RU" sz="1000" b="1" i="0" u="none" strike="noStrike">
                          <a:latin typeface="Arial Cyr"/>
                        </a:rPr>
                        <a:t>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Calibri"/>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900" b="0" i="0" u="none" strike="noStrike">
                          <a:latin typeface="Calibri"/>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ru-RU"/>
                    </a:p>
                  </a:txBody>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900" b="0" i="0" u="none" strike="noStrike">
                          <a:latin typeface="Calibri"/>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900" b="0" i="0" u="none" strike="noStrike">
                          <a:latin typeface="Calibri"/>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1925">
                <a:tc>
                  <a:txBody>
                    <a:bodyPr/>
                    <a:lstStyle/>
                    <a:p>
                      <a:pPr algn="ctr" fontAlgn="ctr"/>
                      <a:r>
                        <a:rPr lang="ru-RU" sz="1000" b="1" i="0" u="none" strike="noStrike">
                          <a:latin typeface="Arial Cyr"/>
                        </a:rPr>
                        <a:t>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Calibri"/>
                        </a:rPr>
                        <a:t>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ru-RU" sz="900" b="0" i="0" u="none" strike="noStrike">
                          <a:latin typeface="Calibri"/>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vMerge="1">
                  <a:txBody>
                    <a:bodyPr/>
                    <a:lstStyle/>
                    <a:p>
                      <a:endParaRPr lang="ru-RU"/>
                    </a:p>
                  </a:txBody>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0" i="0" u="none" strike="noStrike">
                          <a:latin typeface="Calibri"/>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1925">
                <a:tc>
                  <a:txBody>
                    <a:bodyPr/>
                    <a:lstStyle/>
                    <a:p>
                      <a:pPr algn="ctr" fontAlgn="ctr"/>
                      <a:r>
                        <a:rPr lang="ru-RU" sz="1000" b="1" i="0" u="none" strike="noStrike">
                          <a:latin typeface="Arial Cyr"/>
                        </a:rPr>
                        <a:t>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Calibri"/>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0" i="0" u="none" strike="noStrike">
                          <a:latin typeface="Calibri"/>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ru-RU"/>
                    </a:p>
                  </a:txBody>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0" i="0" u="none" strike="noStrike">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Calibri"/>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900" b="0" i="0" u="none" strike="noStrike">
                          <a:latin typeface="Calibri"/>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900" b="0" i="0" u="none" strike="noStrike">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1925">
                <a:tc>
                  <a:txBody>
                    <a:bodyPr/>
                    <a:lstStyle/>
                    <a:p>
                      <a:pPr algn="ctr" fontAlgn="ctr"/>
                      <a:r>
                        <a:rPr lang="ru-RU" sz="1000" b="1" i="0" u="none" strike="noStrike">
                          <a:latin typeface="Arial Cyr"/>
                        </a:rPr>
                        <a:t>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Calibri"/>
                        </a:rPr>
                        <a:t>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ru-RU" sz="900" b="0" i="0" u="none" strike="noStrike">
                          <a:latin typeface="Calibri"/>
                        </a:rPr>
                        <a:t>232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ru-RU"/>
                    </a:p>
                  </a:txBody>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Calibri"/>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1925">
                <a:tc>
                  <a:txBody>
                    <a:bodyPr/>
                    <a:lstStyle/>
                    <a:p>
                      <a:pPr algn="ctr" fontAlgn="ctr"/>
                      <a:r>
                        <a:rPr lang="ru-RU" sz="1000" b="1" i="0" u="none" strike="noStrike">
                          <a:latin typeface="Arial Cyr"/>
                        </a:rPr>
                        <a:t>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Calibri"/>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900" b="0" i="0" u="none" strike="noStrike">
                          <a:latin typeface="Calibri"/>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ru-RU"/>
                    </a:p>
                  </a:txBody>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Calibri"/>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161925">
                <a:tc>
                  <a:txBody>
                    <a:bodyPr/>
                    <a:lstStyle/>
                    <a:p>
                      <a:pPr algn="ctr" fontAlgn="ctr"/>
                      <a:r>
                        <a:rPr lang="ru-RU" sz="1000" b="1" i="0" u="none" strike="noStrike">
                          <a:latin typeface="Arial Cyr"/>
                        </a:rPr>
                        <a:t>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latin typeface="Calibri"/>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900" b="0" i="0" u="none" strike="noStrike">
                          <a:latin typeface="Calibri"/>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vMerge="1">
                  <a:txBody>
                    <a:bodyPr/>
                    <a:lstStyle/>
                    <a:p>
                      <a:endParaRPr lang="ru-RU"/>
                    </a:p>
                  </a:txBody>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ru-RU" sz="900" b="0" i="0" u="none" strike="noStrike">
                          <a:latin typeface="Calibri"/>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ru-RU" sz="900" b="0" i="0" u="none" strike="noStrike" dirty="0">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306168374"/>
              </p:ext>
            </p:extLst>
          </p:nvPr>
        </p:nvGraphicFramePr>
        <p:xfrm>
          <a:off x="395536" y="2643758"/>
          <a:ext cx="2448272" cy="1523360"/>
        </p:xfrm>
        <a:graphic>
          <a:graphicData uri="http://schemas.openxmlformats.org/drawingml/2006/table">
            <a:tbl>
              <a:tblPr firstRow="1" bandRow="1">
                <a:tableStyleId>{5940675A-B579-460E-94D1-54222C63F5DA}</a:tableStyleId>
              </a:tblPr>
              <a:tblGrid>
                <a:gridCol w="428447"/>
                <a:gridCol w="2019825"/>
              </a:tblGrid>
              <a:tr h="421980">
                <a:tc>
                  <a:txBody>
                    <a:bodyPr/>
                    <a:lstStyle/>
                    <a:p>
                      <a:pPr>
                        <a:lnSpc>
                          <a:spcPts val="700"/>
                        </a:lnSpc>
                      </a:pP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700"/>
                        </a:lnSpc>
                      </a:pPr>
                      <a:r>
                        <a:rPr lang="ru-RU" sz="800" dirty="0" smtClean="0"/>
                        <a:t>Лучшее ОУ по предмету: все выпускники успешно сдали предмет, средний балл выше среднего по республике и доля отличных результатов более 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58336">
                <a:tc>
                  <a:txBody>
                    <a:bodyPr/>
                    <a:lstStyle/>
                    <a:p>
                      <a:pPr>
                        <a:lnSpc>
                          <a:spcPts val="700"/>
                        </a:lnSpc>
                      </a:pP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700"/>
                        </a:lnSpc>
                      </a:pPr>
                      <a:r>
                        <a:rPr lang="ru-RU" sz="800" dirty="0" smtClean="0"/>
                        <a:t>Все выпускники успешно сдали ЕГЭ с результатами ВЫШЕ </a:t>
                      </a:r>
                      <a:r>
                        <a:rPr lang="ru-RU" sz="800" dirty="0" err="1" smtClean="0"/>
                        <a:t>среднереспубликанских</a:t>
                      </a:r>
                      <a:endParaRPr lang="ru-RU" sz="8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44500">
                <a:tc>
                  <a:txBody>
                    <a:bodyPr/>
                    <a:lstStyle/>
                    <a:p>
                      <a:pPr>
                        <a:lnSpc>
                          <a:spcPts val="700"/>
                        </a:lnSpc>
                      </a:pP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700"/>
                        </a:lnSpc>
                      </a:pPr>
                      <a:r>
                        <a:rPr lang="ru-RU" sz="800" dirty="0" smtClean="0"/>
                        <a:t>Все выпускники успешно сдали ЕГЭ с результатами НИЖЕ </a:t>
                      </a:r>
                      <a:r>
                        <a:rPr lang="ru-RU" sz="800" dirty="0" err="1" smtClean="0"/>
                        <a:t>среднереспубликанских</a:t>
                      </a:r>
                      <a:endParaRPr lang="ru-RU" sz="8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040">
                <a:tc>
                  <a:txBody>
                    <a:bodyPr/>
                    <a:lstStyle/>
                    <a:p>
                      <a:pPr>
                        <a:lnSpc>
                          <a:spcPts val="700"/>
                        </a:lnSpc>
                      </a:pP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700"/>
                        </a:lnSpc>
                      </a:pPr>
                      <a:r>
                        <a:rPr lang="ru-RU" sz="800" dirty="0" smtClean="0"/>
                        <a:t>Не все выпускники сдавали обязательный экзамен по предмету, либо не все успешно справились</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3" name="Блок-схема: процесс 12"/>
          <p:cNvSpPr/>
          <p:nvPr/>
        </p:nvSpPr>
        <p:spPr>
          <a:xfrm>
            <a:off x="611560" y="2715766"/>
            <a:ext cx="197545" cy="197138"/>
          </a:xfrm>
          <a:prstGeom prst="flowChartProcess">
            <a:avLst/>
          </a:prstGeom>
          <a:solidFill>
            <a:srgbClr val="00B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000">
              <a:solidFill>
                <a:prstClr val="black"/>
              </a:solidFill>
            </a:endParaRPr>
          </a:p>
        </p:txBody>
      </p:sp>
      <p:sp>
        <p:nvSpPr>
          <p:cNvPr id="14" name="Прямоугольник 13"/>
          <p:cNvSpPr/>
          <p:nvPr/>
        </p:nvSpPr>
        <p:spPr>
          <a:xfrm>
            <a:off x="179512" y="2211710"/>
            <a:ext cx="2699792" cy="430887"/>
          </a:xfrm>
          <a:prstGeom prst="rect">
            <a:avLst/>
          </a:prstGeom>
          <a:noFill/>
        </p:spPr>
        <p:txBody>
          <a:bodyPr wrap="square" lIns="91440" tIns="45720" rIns="91440" bIns="45720">
            <a:spAutoFit/>
          </a:bodyPr>
          <a:lstStyle/>
          <a:p>
            <a:pPr algn="ctr"/>
            <a:r>
              <a:rPr lang="ru-RU" sz="11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Обязательные предметы</a:t>
            </a:r>
          </a:p>
          <a:p>
            <a:pPr algn="ctr"/>
            <a:r>
              <a:rPr lang="ru-RU" sz="11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(русский язык и математика):</a:t>
            </a:r>
            <a:endParaRPr lang="ru-RU" sz="11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2706509002"/>
              </p:ext>
            </p:extLst>
          </p:nvPr>
        </p:nvGraphicFramePr>
        <p:xfrm>
          <a:off x="6084168" y="2643759"/>
          <a:ext cx="2952328" cy="1517951"/>
        </p:xfrm>
        <a:graphic>
          <a:graphicData uri="http://schemas.openxmlformats.org/drawingml/2006/table">
            <a:tbl>
              <a:tblPr firstRow="1" bandRow="1">
                <a:tableStyleId>{5940675A-B579-460E-94D1-54222C63F5DA}</a:tableStyleId>
              </a:tblPr>
              <a:tblGrid>
                <a:gridCol w="260631"/>
                <a:gridCol w="2691697"/>
              </a:tblGrid>
              <a:tr h="360039">
                <a:tc>
                  <a:txBody>
                    <a:bodyPr/>
                    <a:lstStyle/>
                    <a:p>
                      <a:pPr>
                        <a:lnSpc>
                          <a:spcPts val="800"/>
                        </a:lnSpc>
                      </a:pP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800"/>
                        </a:lnSpc>
                      </a:pPr>
                      <a:r>
                        <a:rPr lang="ru-RU" sz="800" dirty="0" smtClean="0"/>
                        <a:t>Лучшее ОУ по предмету: выпускники выбирают предмет чаще, чем в среднем по ЧР, все справляются, показывая высокие результаты</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50370">
                <a:tc>
                  <a:txBody>
                    <a:bodyPr/>
                    <a:lstStyle/>
                    <a:p>
                      <a:pPr>
                        <a:lnSpc>
                          <a:spcPts val="800"/>
                        </a:lnSpc>
                      </a:pPr>
                      <a:endParaRPr lang="ru-RU" sz="8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800"/>
                        </a:lnSpc>
                      </a:pPr>
                      <a:r>
                        <a:rPr lang="ru-RU" sz="800" dirty="0" smtClean="0"/>
                        <a:t>Выпускники показывают разную активность в выборе предмета с результатами ВЫШЕ </a:t>
                      </a:r>
                      <a:r>
                        <a:rPr lang="ru-RU" sz="800" dirty="0" err="1" smtClean="0"/>
                        <a:t>среднереспубликанских</a:t>
                      </a:r>
                      <a:endParaRPr lang="ru-RU" sz="8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84717">
                <a:tc>
                  <a:txBody>
                    <a:bodyPr/>
                    <a:lstStyle/>
                    <a:p>
                      <a:pPr>
                        <a:lnSpc>
                          <a:spcPts val="800"/>
                        </a:lnSpc>
                      </a:pP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800"/>
                        </a:lnSpc>
                      </a:pPr>
                      <a:r>
                        <a:rPr lang="ru-RU" sz="800" dirty="0" smtClean="0"/>
                        <a:t>Выпускники показывают разную активность в выборе предмета с результатами НИЖЕ </a:t>
                      </a:r>
                      <a:r>
                        <a:rPr lang="ru-RU" sz="800" dirty="0" err="1" smtClean="0"/>
                        <a:t>среднереспубликанских</a:t>
                      </a:r>
                      <a:endParaRPr lang="ru-RU" sz="8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37791">
                <a:tc>
                  <a:txBody>
                    <a:bodyPr/>
                    <a:lstStyle/>
                    <a:p>
                      <a:pPr>
                        <a:lnSpc>
                          <a:spcPts val="800"/>
                        </a:lnSpc>
                      </a:pP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800"/>
                        </a:lnSpc>
                      </a:pPr>
                      <a:r>
                        <a:rPr lang="ru-RU" sz="800" dirty="0" smtClean="0"/>
                        <a:t>Никто из выпускников не сдавал ЕГЭ по предмету</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72209">
                <a:tc>
                  <a:txBody>
                    <a:bodyPr/>
                    <a:lstStyle/>
                    <a:p>
                      <a:pPr>
                        <a:lnSpc>
                          <a:spcPts val="800"/>
                        </a:lnSpc>
                      </a:pPr>
                      <a:endParaRPr lang="ru-RU" sz="8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800"/>
                        </a:lnSpc>
                      </a:pPr>
                      <a:r>
                        <a:rPr lang="ru-RU" sz="800" dirty="0" smtClean="0"/>
                        <a:t>Случаи сдачи ЕГЭ по предмету единичны, что не позволяет сделать вывод о качестве подготовки</a:t>
                      </a:r>
                      <a:endParaRPr lang="ru-RU" sz="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6" name="Прямоугольник 15"/>
          <p:cNvSpPr/>
          <p:nvPr/>
        </p:nvSpPr>
        <p:spPr>
          <a:xfrm>
            <a:off x="6372200" y="2427734"/>
            <a:ext cx="2321412" cy="246221"/>
          </a:xfrm>
          <a:prstGeom prst="rect">
            <a:avLst/>
          </a:prstGeom>
          <a:noFill/>
        </p:spPr>
        <p:txBody>
          <a:bodyPr wrap="square" lIns="91440" tIns="45720" rIns="91440" bIns="45720">
            <a:spAutoFit/>
          </a:bodyPr>
          <a:lstStyle/>
          <a:p>
            <a:r>
              <a:rPr lang="ru-RU" sz="1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Предметы по выбору:</a:t>
            </a:r>
            <a:endParaRPr lang="ru-RU" sz="1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17" name="Блок-схема: процесс 16"/>
          <p:cNvSpPr/>
          <p:nvPr/>
        </p:nvSpPr>
        <p:spPr>
          <a:xfrm>
            <a:off x="6156176" y="3075806"/>
            <a:ext cx="206916" cy="216168"/>
          </a:xfrm>
          <a:prstGeom prst="flowChartProcess">
            <a:avLst/>
          </a:prstGeom>
          <a:solidFill>
            <a:srgbClr val="FFFF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000">
              <a:solidFill>
                <a:prstClr val="black"/>
              </a:solidFill>
            </a:endParaRPr>
          </a:p>
        </p:txBody>
      </p:sp>
      <p:sp>
        <p:nvSpPr>
          <p:cNvPr id="18" name="Блок-схема: процесс 17"/>
          <p:cNvSpPr/>
          <p:nvPr/>
        </p:nvSpPr>
        <p:spPr>
          <a:xfrm>
            <a:off x="611560" y="3507854"/>
            <a:ext cx="216285" cy="230834"/>
          </a:xfrm>
          <a:prstGeom prst="flowChartProcess">
            <a:avLst/>
          </a:prstGeom>
          <a:solidFill>
            <a:srgbClr val="FF0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000">
              <a:solidFill>
                <a:prstClr val="black"/>
              </a:solidFill>
            </a:endParaRPr>
          </a:p>
        </p:txBody>
      </p:sp>
      <p:sp>
        <p:nvSpPr>
          <p:cNvPr id="19" name="Блок-схема: процесс 18"/>
          <p:cNvSpPr/>
          <p:nvPr/>
        </p:nvSpPr>
        <p:spPr>
          <a:xfrm>
            <a:off x="6156176" y="3363838"/>
            <a:ext cx="226687" cy="211832"/>
          </a:xfrm>
          <a:prstGeom prst="flowChartProcess">
            <a:avLst/>
          </a:prstGeom>
          <a:solidFill>
            <a:srgbClr val="FF0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000">
              <a:solidFill>
                <a:prstClr val="black"/>
              </a:solidFill>
            </a:endParaRPr>
          </a:p>
        </p:txBody>
      </p:sp>
      <p:sp>
        <p:nvSpPr>
          <p:cNvPr id="20" name="Блок-схема: процесс 19"/>
          <p:cNvSpPr/>
          <p:nvPr/>
        </p:nvSpPr>
        <p:spPr>
          <a:xfrm>
            <a:off x="611560" y="3867894"/>
            <a:ext cx="216286" cy="211832"/>
          </a:xfrm>
          <a:prstGeom prst="flowChartProcess">
            <a:avLst/>
          </a:prstGeom>
          <a:solidFill>
            <a:schemeClr val="bg1">
              <a:lumMod val="75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000">
              <a:solidFill>
                <a:prstClr val="black"/>
              </a:solidFill>
            </a:endParaRPr>
          </a:p>
        </p:txBody>
      </p:sp>
      <p:sp>
        <p:nvSpPr>
          <p:cNvPr id="21" name="Блок-схема: процесс 20"/>
          <p:cNvSpPr/>
          <p:nvPr/>
        </p:nvSpPr>
        <p:spPr>
          <a:xfrm>
            <a:off x="6156176" y="3939902"/>
            <a:ext cx="226686" cy="230833"/>
          </a:xfrm>
          <a:prstGeom prst="flowChartProcess">
            <a:avLst/>
          </a:prstGeom>
          <a:solidFill>
            <a:schemeClr val="bg1"/>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000">
              <a:solidFill>
                <a:prstClr val="black"/>
              </a:solidFill>
            </a:endParaRPr>
          </a:p>
        </p:txBody>
      </p:sp>
      <p:sp>
        <p:nvSpPr>
          <p:cNvPr id="22" name="Блок-схема: процесс 21"/>
          <p:cNvSpPr/>
          <p:nvPr/>
        </p:nvSpPr>
        <p:spPr>
          <a:xfrm>
            <a:off x="6156176" y="3651870"/>
            <a:ext cx="236055" cy="211832"/>
          </a:xfrm>
          <a:prstGeom prst="flowChartProcess">
            <a:avLst/>
          </a:prstGeom>
          <a:solidFill>
            <a:schemeClr val="tx1">
              <a:lumMod val="85000"/>
              <a:lumOff val="15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000">
              <a:solidFill>
                <a:prstClr val="black"/>
              </a:solidFill>
            </a:endParaRPr>
          </a:p>
        </p:txBody>
      </p:sp>
      <p:sp>
        <p:nvSpPr>
          <p:cNvPr id="23" name="Блок-схема: процесс 22"/>
          <p:cNvSpPr/>
          <p:nvPr/>
        </p:nvSpPr>
        <p:spPr>
          <a:xfrm>
            <a:off x="611560" y="3147814"/>
            <a:ext cx="197545" cy="197138"/>
          </a:xfrm>
          <a:prstGeom prst="flowChartProcess">
            <a:avLst/>
          </a:prstGeom>
          <a:solidFill>
            <a:srgbClr val="FFFF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000">
              <a:solidFill>
                <a:prstClr val="black"/>
              </a:solidFill>
            </a:endParaRPr>
          </a:p>
        </p:txBody>
      </p:sp>
      <p:sp>
        <p:nvSpPr>
          <p:cNvPr id="24" name="Блок-схема: процесс 23"/>
          <p:cNvSpPr/>
          <p:nvPr/>
        </p:nvSpPr>
        <p:spPr>
          <a:xfrm>
            <a:off x="6156176" y="2715766"/>
            <a:ext cx="197545" cy="197138"/>
          </a:xfrm>
          <a:prstGeom prst="flowChartProcess">
            <a:avLst/>
          </a:prstGeom>
          <a:solidFill>
            <a:srgbClr val="00B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000" dirty="0">
              <a:solidFill>
                <a:prstClr val="black"/>
              </a:solidFill>
            </a:endParaRPr>
          </a:p>
        </p:txBody>
      </p:sp>
    </p:spTree>
    <p:extLst>
      <p:ext uri="{BB962C8B-B14F-4D97-AF65-F5344CB8AC3E}">
        <p14:creationId xmlns:p14="http://schemas.microsoft.com/office/powerpoint/2010/main" val="250024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4" name="Заголовок 1"/>
          <p:cNvSpPr txBox="1">
            <a:spLocks/>
          </p:cNvSpPr>
          <p:nvPr/>
        </p:nvSpPr>
        <p:spPr bwMode="auto">
          <a:xfrm>
            <a:off x="143421" y="66640"/>
            <a:ext cx="7308304"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2000" dirty="0" smtClean="0">
                <a:solidFill>
                  <a:schemeClr val="bg1"/>
                </a:solidFill>
                <a:effectLst>
                  <a:outerShdw blurRad="38100" dist="38100" dir="2700000" algn="tl">
                    <a:srgbClr val="000000">
                      <a:alpha val="43137"/>
                    </a:srgbClr>
                  </a:outerShdw>
                </a:effectLst>
              </a:rPr>
              <a:t>Пример рейтинга школ одного из муниципалитетов:</a:t>
            </a:r>
            <a:endParaRPr lang="ru-RU" sz="2000" dirty="0">
              <a:solidFill>
                <a:schemeClr val="bg1"/>
              </a:solidFill>
              <a:effectLst>
                <a:outerShdw blurRad="38100" dist="38100" dir="2700000" algn="tl">
                  <a:srgbClr val="000000">
                    <a:alpha val="43137"/>
                  </a:srgbClr>
                </a:outerShdw>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38801543"/>
              </p:ext>
            </p:extLst>
          </p:nvPr>
        </p:nvGraphicFramePr>
        <p:xfrm>
          <a:off x="139015" y="1157291"/>
          <a:ext cx="6737241" cy="3886749"/>
        </p:xfrm>
        <a:graphic>
          <a:graphicData uri="http://schemas.openxmlformats.org/drawingml/2006/table">
            <a:tbl>
              <a:tblPr firstRow="1" firstCol="1" bandRow="1"/>
              <a:tblGrid>
                <a:gridCol w="1548259"/>
                <a:gridCol w="288032"/>
                <a:gridCol w="288032"/>
                <a:gridCol w="720080"/>
                <a:gridCol w="724486"/>
                <a:gridCol w="576064"/>
                <a:gridCol w="648072"/>
                <a:gridCol w="936104"/>
                <a:gridCol w="648072"/>
                <a:gridCol w="360040"/>
              </a:tblGrid>
              <a:tr h="1534231">
                <a:tc>
                  <a:txBody>
                    <a:bodyPr/>
                    <a:lstStyle/>
                    <a:p>
                      <a:pPr algn="l">
                        <a:lnSpc>
                          <a:spcPct val="115000"/>
                        </a:lnSpc>
                        <a:spcAft>
                          <a:spcPts val="0"/>
                        </a:spcAft>
                      </a:pPr>
                      <a:endParaRPr lang="ru-RU" sz="7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ru-RU" sz="900" dirty="0" smtClean="0">
                          <a:effectLst/>
                          <a:latin typeface="Tahoma"/>
                          <a:ea typeface="Times New Roman"/>
                          <a:cs typeface="Times New Roman"/>
                        </a:rPr>
                        <a:t>Кластер</a:t>
                      </a:r>
                      <a:endParaRPr lang="ru-RU" sz="900" dirty="0">
                        <a:effectLst/>
                        <a:latin typeface="Tahoma"/>
                        <a:ea typeface="Times New Roman"/>
                        <a:cs typeface="Times New Roman"/>
                      </a:endParaRPr>
                    </a:p>
                  </a:txBody>
                  <a:tcPr marL="47433" marR="4743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smtClean="0">
                          <a:effectLst/>
                          <a:latin typeface="Tahoma"/>
                          <a:ea typeface="Times New Roman"/>
                          <a:cs typeface="Times New Roman"/>
                        </a:rPr>
                        <a:t>Число выпускников</a:t>
                      </a:r>
                      <a:endParaRPr lang="ru-RU" sz="900" dirty="0">
                        <a:effectLst/>
                        <a:latin typeface="Tahoma"/>
                        <a:ea typeface="Times New Roman"/>
                        <a:cs typeface="Times New Roman"/>
                      </a:endParaRPr>
                    </a:p>
                  </a:txBody>
                  <a:tcPr marL="47433" marR="4743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smtClean="0">
                          <a:effectLst/>
                          <a:latin typeface="Tahoma"/>
                          <a:ea typeface="Times New Roman"/>
                          <a:cs typeface="Times New Roman"/>
                        </a:rPr>
                        <a:t>Доля </a:t>
                      </a:r>
                      <a:r>
                        <a:rPr lang="ru-RU" sz="900" kern="1200" dirty="0" smtClean="0">
                          <a:solidFill>
                            <a:schemeClr val="tx1"/>
                          </a:solidFill>
                          <a:effectLst/>
                          <a:latin typeface="Tahoma"/>
                          <a:ea typeface="Times New Roman"/>
                          <a:cs typeface="Times New Roman"/>
                        </a:rPr>
                        <a:t>выпускников, успешно сдавших два обязательных экзамена в форме ЕГЭ </a:t>
                      </a:r>
                      <a:r>
                        <a:rPr lang="ru-RU" sz="900" dirty="0" smtClean="0">
                          <a:effectLst/>
                          <a:latin typeface="Tahoma"/>
                          <a:ea typeface="Times New Roman"/>
                          <a:cs typeface="Times New Roman"/>
                        </a:rPr>
                        <a:t>(выше порога)</a:t>
                      </a:r>
                      <a:endParaRPr lang="ru-RU" sz="900" dirty="0">
                        <a:effectLst/>
                        <a:latin typeface="Tahoma"/>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900" dirty="0" smtClean="0">
                          <a:effectLst/>
                          <a:latin typeface="Tahoma"/>
                          <a:ea typeface="Times New Roman"/>
                          <a:cs typeface="Times New Roman"/>
                        </a:rPr>
                        <a:t>"+" - ВСЕ выпускники освоили стандарт;</a:t>
                      </a:r>
                    </a:p>
                    <a:p>
                      <a:pPr algn="ctr">
                        <a:lnSpc>
                          <a:spcPct val="115000"/>
                        </a:lnSpc>
                        <a:spcAft>
                          <a:spcPts val="0"/>
                        </a:spcAft>
                      </a:pPr>
                      <a:r>
                        <a:rPr lang="ru-RU" sz="900" dirty="0" smtClean="0">
                          <a:effectLst/>
                          <a:latin typeface="Tahoma"/>
                          <a:ea typeface="Times New Roman"/>
                          <a:cs typeface="Times New Roman"/>
                        </a:rPr>
                        <a:t> "-" - НЕ ВСЕ выпускники освоили стандарт</a:t>
                      </a:r>
                      <a:endParaRPr lang="ru-RU" sz="900" dirty="0">
                        <a:effectLst/>
                        <a:latin typeface="Tahoma"/>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900" dirty="0" smtClean="0">
                          <a:effectLst/>
                          <a:latin typeface="Tahoma"/>
                          <a:ea typeface="Times New Roman"/>
                          <a:cs typeface="Times New Roman"/>
                        </a:rPr>
                        <a:t>Доля выпускников, успешно сдавших все экзамены в форме ЕГЭ (выше порога)</a:t>
                      </a:r>
                      <a:endParaRPr lang="ru-RU" sz="900" dirty="0">
                        <a:effectLst/>
                        <a:latin typeface="Tahoma"/>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900" dirty="0" smtClean="0">
                          <a:effectLst/>
                          <a:latin typeface="Tahoma"/>
                          <a:ea typeface="Times New Roman"/>
                          <a:cs typeface="Times New Roman"/>
                        </a:rPr>
                        <a:t>Качество подготовки по обязательным предметам. Средний балл по двум предметам</a:t>
                      </a:r>
                      <a:endParaRPr lang="ru-RU" sz="900" dirty="0">
                        <a:effectLst/>
                        <a:latin typeface="Tahoma"/>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900" dirty="0" smtClean="0">
                          <a:effectLst/>
                          <a:latin typeface="Tahoma"/>
                          <a:ea typeface="Times New Roman"/>
                          <a:cs typeface="Times New Roman"/>
                        </a:rPr>
                        <a:t>Качество профильной подготовки. Доля выпускников, сдавших все экзамены по выбору с результатом выше профильного уровня</a:t>
                      </a:r>
                      <a:endParaRPr lang="ru-RU" sz="900" dirty="0">
                        <a:effectLst/>
                        <a:latin typeface="Tahoma"/>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900" dirty="0" smtClean="0">
                          <a:effectLst/>
                          <a:latin typeface="Tahoma"/>
                          <a:ea typeface="Times New Roman"/>
                          <a:cs typeface="Times New Roman"/>
                        </a:rPr>
                        <a:t>Качество профильной подготовки. Доля экзаменов с результатом выше профильного уровня.</a:t>
                      </a:r>
                      <a:endParaRPr lang="ru-RU" sz="900" dirty="0">
                        <a:effectLst/>
                        <a:latin typeface="Tahoma"/>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900" dirty="0" smtClean="0">
                          <a:effectLst/>
                          <a:latin typeface="Tahoma"/>
                          <a:ea typeface="Times New Roman"/>
                          <a:cs typeface="Times New Roman"/>
                        </a:rPr>
                        <a:t>Группа по совокупным результатам ЕГЭ-2012</a:t>
                      </a:r>
                      <a:endParaRPr lang="ru-RU" sz="900" dirty="0">
                        <a:effectLst/>
                        <a:latin typeface="Tahoma"/>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37">
                <a:tc>
                  <a:txBody>
                    <a:bodyPr/>
                    <a:lstStyle/>
                    <a:p>
                      <a:pPr algn="l">
                        <a:lnSpc>
                          <a:spcPct val="115000"/>
                        </a:lnSpc>
                        <a:spcAft>
                          <a:spcPts val="0"/>
                        </a:spcAft>
                      </a:pPr>
                      <a:r>
                        <a:rPr lang="ru-RU" sz="900" dirty="0">
                          <a:effectLst/>
                          <a:latin typeface="Tahoma"/>
                          <a:ea typeface="Times New Roman"/>
                          <a:cs typeface="Tahoma"/>
                        </a:rPr>
                        <a:t>МБОУ "Гимназия </a:t>
                      </a:r>
                      <a:r>
                        <a:rPr lang="ru-RU" sz="900" dirty="0" smtClean="0">
                          <a:effectLst/>
                          <a:latin typeface="Tahoma"/>
                          <a:ea typeface="Times New Roman"/>
                          <a:cs typeface="Tahoma"/>
                        </a:rPr>
                        <a:t>А"</a:t>
                      </a:r>
                      <a:endParaRPr lang="ru-RU" sz="900" dirty="0">
                        <a:effectLst/>
                        <a:latin typeface="Tahoma"/>
                        <a:ea typeface="Times New Roman"/>
                        <a:cs typeface="Times New Roman"/>
                      </a:endParaRPr>
                    </a:p>
                  </a:txBody>
                  <a:tcPr marL="47433" marR="47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ru-RU" sz="900" dirty="0" smtClean="0">
                          <a:effectLst/>
                          <a:latin typeface="Tahoma"/>
                          <a:ea typeface="Times New Roman"/>
                          <a:cs typeface="Tahoma"/>
                        </a:rPr>
                        <a:t>№</a:t>
                      </a:r>
                      <a:r>
                        <a:rPr lang="ru-RU" sz="900" dirty="0">
                          <a:effectLst/>
                          <a:latin typeface="Tahoma"/>
                          <a:ea typeface="Times New Roman"/>
                          <a:cs typeface="Tahoma"/>
                        </a:rPr>
                        <a:t>1</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900" dirty="0">
                          <a:effectLst/>
                          <a:latin typeface="Tahoma"/>
                          <a:ea typeface="Times New Roman"/>
                          <a:cs typeface="Tahoma"/>
                        </a:rPr>
                        <a:t>89</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effectLst/>
                          <a:latin typeface="Tahoma"/>
                          <a:ea typeface="Times New Roman"/>
                          <a:cs typeface="Tahoma"/>
                        </a:rPr>
                        <a:t>100,0%</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dirty="0">
                          <a:effectLst/>
                          <a:latin typeface="Tahoma"/>
                          <a:ea typeface="Times New Roman"/>
                          <a:cs typeface="Tahoma"/>
                        </a:rPr>
                        <a:t>+</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dirty="0">
                          <a:effectLst/>
                          <a:latin typeface="Tahoma"/>
                          <a:ea typeface="Times New Roman"/>
                          <a:cs typeface="Tahoma"/>
                        </a:rPr>
                        <a:t>92,1%</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dirty="0">
                          <a:effectLst/>
                          <a:latin typeface="Tahoma"/>
                          <a:ea typeface="Times New Roman"/>
                          <a:cs typeface="Tahoma"/>
                        </a:rPr>
                        <a:t>58,26</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dirty="0">
                          <a:effectLst/>
                          <a:latin typeface="Tahoma"/>
                          <a:ea typeface="Times New Roman"/>
                          <a:cs typeface="Tahoma"/>
                        </a:rPr>
                        <a:t>7,9%</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dirty="0">
                          <a:effectLst/>
                          <a:latin typeface="Tahoma"/>
                          <a:ea typeface="Times New Roman"/>
                          <a:cs typeface="Tahoma"/>
                        </a:rPr>
                        <a:t>21,3%</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dirty="0">
                          <a:effectLst/>
                          <a:latin typeface="Tahoma"/>
                          <a:ea typeface="Times New Roman"/>
                          <a:cs typeface="Tahoma"/>
                        </a:rPr>
                        <a:t>1</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8037">
                <a:tc>
                  <a:txBody>
                    <a:bodyPr/>
                    <a:lstStyle/>
                    <a:p>
                      <a:pPr algn="l">
                        <a:lnSpc>
                          <a:spcPct val="115000"/>
                        </a:lnSpc>
                        <a:spcAft>
                          <a:spcPts val="0"/>
                        </a:spcAft>
                      </a:pPr>
                      <a:r>
                        <a:rPr lang="ru-RU" sz="900" dirty="0">
                          <a:effectLst/>
                          <a:latin typeface="Tahoma"/>
                          <a:ea typeface="Times New Roman"/>
                          <a:cs typeface="Tahoma"/>
                        </a:rPr>
                        <a:t>МБОУ "СОШ </a:t>
                      </a:r>
                      <a:r>
                        <a:rPr lang="ru-RU" sz="900" dirty="0" smtClean="0">
                          <a:effectLst/>
                          <a:latin typeface="Tahoma"/>
                          <a:ea typeface="Times New Roman"/>
                          <a:cs typeface="Tahoma"/>
                        </a:rPr>
                        <a:t>А"</a:t>
                      </a:r>
                      <a:endParaRPr lang="ru-RU" sz="900" dirty="0">
                        <a:effectLst/>
                        <a:latin typeface="Tahoma"/>
                        <a:ea typeface="Times New Roman"/>
                        <a:cs typeface="Times New Roman"/>
                      </a:endParaRPr>
                    </a:p>
                  </a:txBody>
                  <a:tcPr marL="47433" marR="47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ru-RU" sz="900" dirty="0" smtClean="0">
                          <a:effectLst/>
                          <a:latin typeface="Tahoma"/>
                          <a:ea typeface="Times New Roman"/>
                          <a:cs typeface="Tahoma"/>
                        </a:rPr>
                        <a:t>№</a:t>
                      </a:r>
                      <a:r>
                        <a:rPr lang="ru-RU" sz="900" dirty="0">
                          <a:effectLst/>
                          <a:latin typeface="Tahoma"/>
                          <a:ea typeface="Times New Roman"/>
                          <a:cs typeface="Tahoma"/>
                        </a:rPr>
                        <a:t>2</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900" dirty="0">
                          <a:effectLst/>
                          <a:latin typeface="Tahoma"/>
                          <a:ea typeface="Times New Roman"/>
                          <a:cs typeface="Tahoma"/>
                        </a:rPr>
                        <a:t>94</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100,0%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96,8%</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59,01</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6,4%</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17,3%</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dirty="0">
                          <a:effectLst/>
                          <a:latin typeface="Tahoma"/>
                          <a:ea typeface="Times New Roman"/>
                          <a:cs typeface="Tahoma"/>
                        </a:rPr>
                        <a:t>1</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8037">
                <a:tc>
                  <a:txBody>
                    <a:bodyPr/>
                    <a:lstStyle/>
                    <a:p>
                      <a:pPr algn="l">
                        <a:lnSpc>
                          <a:spcPct val="115000"/>
                        </a:lnSpc>
                        <a:spcAft>
                          <a:spcPts val="0"/>
                        </a:spcAft>
                      </a:pPr>
                      <a:r>
                        <a:rPr lang="ru-RU" sz="900" dirty="0">
                          <a:effectLst/>
                          <a:latin typeface="Tahoma"/>
                          <a:ea typeface="Times New Roman"/>
                          <a:cs typeface="Tahoma"/>
                        </a:rPr>
                        <a:t>МБОУ "СОШ </a:t>
                      </a:r>
                      <a:r>
                        <a:rPr lang="ru-RU" sz="900" dirty="0" smtClean="0">
                          <a:effectLst/>
                          <a:latin typeface="Tahoma"/>
                          <a:ea typeface="Times New Roman"/>
                          <a:cs typeface="Tahoma"/>
                        </a:rPr>
                        <a:t>Б"</a:t>
                      </a:r>
                      <a:endParaRPr lang="ru-RU" sz="900" dirty="0">
                        <a:effectLst/>
                        <a:latin typeface="Tahoma"/>
                        <a:ea typeface="Times New Roman"/>
                        <a:cs typeface="Times New Roman"/>
                      </a:endParaRPr>
                    </a:p>
                  </a:txBody>
                  <a:tcPr marL="47433" marR="47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ru-RU" sz="900" dirty="0" smtClean="0">
                          <a:effectLst/>
                          <a:latin typeface="Tahoma"/>
                          <a:ea typeface="Times New Roman"/>
                          <a:cs typeface="Tahoma"/>
                        </a:rPr>
                        <a:t>№</a:t>
                      </a:r>
                      <a:r>
                        <a:rPr lang="ru-RU" sz="900" dirty="0">
                          <a:effectLst/>
                          <a:latin typeface="Tahoma"/>
                          <a:ea typeface="Times New Roman"/>
                          <a:cs typeface="Tahoma"/>
                        </a:rPr>
                        <a:t>2</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900">
                          <a:effectLst/>
                          <a:latin typeface="Tahoma"/>
                          <a:ea typeface="Times New Roman"/>
                          <a:cs typeface="Tahoma"/>
                        </a:rPr>
                        <a:t>68</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100,0%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97,1%</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54,32</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dirty="0">
                          <a:effectLst/>
                          <a:latin typeface="Tahoma"/>
                          <a:ea typeface="Times New Roman"/>
                          <a:cs typeface="Tahoma"/>
                        </a:rPr>
                        <a:t>4,4%</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13,8%</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dirty="0">
                          <a:effectLst/>
                          <a:latin typeface="Tahoma"/>
                          <a:ea typeface="Times New Roman"/>
                          <a:cs typeface="Tahoma"/>
                        </a:rPr>
                        <a:t>1</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8037">
                <a:tc>
                  <a:txBody>
                    <a:bodyPr/>
                    <a:lstStyle/>
                    <a:p>
                      <a:pPr algn="l">
                        <a:lnSpc>
                          <a:spcPct val="115000"/>
                        </a:lnSpc>
                        <a:spcAft>
                          <a:spcPts val="0"/>
                        </a:spcAft>
                      </a:pPr>
                      <a:r>
                        <a:rPr lang="ru-RU" sz="900" dirty="0">
                          <a:effectLst/>
                          <a:latin typeface="Tahoma"/>
                          <a:ea typeface="Times New Roman"/>
                          <a:cs typeface="Tahoma"/>
                        </a:rPr>
                        <a:t>МБОУ "СОШ </a:t>
                      </a:r>
                      <a:r>
                        <a:rPr lang="ru-RU" sz="900" dirty="0" smtClean="0">
                          <a:effectLst/>
                          <a:latin typeface="Tahoma"/>
                          <a:ea typeface="Times New Roman"/>
                          <a:cs typeface="Tahoma"/>
                        </a:rPr>
                        <a:t>В"</a:t>
                      </a:r>
                      <a:endParaRPr lang="ru-RU" sz="900" dirty="0">
                        <a:effectLst/>
                        <a:latin typeface="Tahoma"/>
                        <a:ea typeface="Times New Roman"/>
                        <a:cs typeface="Times New Roman"/>
                      </a:endParaRPr>
                    </a:p>
                  </a:txBody>
                  <a:tcPr marL="47433" marR="47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ru-RU" sz="900" dirty="0" smtClean="0">
                          <a:effectLst/>
                          <a:latin typeface="Tahoma"/>
                          <a:ea typeface="Times New Roman"/>
                          <a:cs typeface="Tahoma"/>
                        </a:rPr>
                        <a:t>№</a:t>
                      </a:r>
                      <a:r>
                        <a:rPr lang="ru-RU" sz="900" dirty="0">
                          <a:effectLst/>
                          <a:latin typeface="Tahoma"/>
                          <a:ea typeface="Times New Roman"/>
                          <a:cs typeface="Tahoma"/>
                        </a:rPr>
                        <a:t>3</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ru-RU" sz="900">
                          <a:effectLst/>
                          <a:latin typeface="Tahoma"/>
                          <a:ea typeface="Times New Roman"/>
                          <a:cs typeface="Tahoma"/>
                        </a:rPr>
                        <a:t>42</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100,0%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dirty="0">
                          <a:effectLst/>
                          <a:latin typeface="Tahoma"/>
                          <a:ea typeface="Times New Roman"/>
                          <a:cs typeface="Tahoma"/>
                        </a:rPr>
                        <a:t>97,6%</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57,10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algn="ctr" defTabSz="914400" rtl="0" eaLnBrk="1" latinLnBrk="0" hangingPunct="1">
                        <a:lnSpc>
                          <a:spcPct val="115000"/>
                        </a:lnSpc>
                        <a:spcAft>
                          <a:spcPts val="0"/>
                        </a:spcAft>
                      </a:pPr>
                      <a:r>
                        <a:rPr lang="ru-RU" sz="900" kern="1200" dirty="0">
                          <a:solidFill>
                            <a:schemeClr val="tx1"/>
                          </a:solidFill>
                          <a:effectLst/>
                          <a:latin typeface="Tahoma"/>
                          <a:ea typeface="Times New Roman"/>
                          <a:cs typeface="Tahoma"/>
                        </a:rPr>
                        <a:t>2,4%</a:t>
                      </a: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13,0%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dirty="0">
                          <a:effectLst/>
                          <a:latin typeface="Tahoma"/>
                          <a:ea typeface="Times New Roman"/>
                          <a:cs typeface="Tahoma"/>
                        </a:rPr>
                        <a:t>1</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8037">
                <a:tc>
                  <a:txBody>
                    <a:bodyPr/>
                    <a:lstStyle/>
                    <a:p>
                      <a:pPr algn="l">
                        <a:lnSpc>
                          <a:spcPct val="115000"/>
                        </a:lnSpc>
                        <a:spcAft>
                          <a:spcPts val="0"/>
                        </a:spcAft>
                      </a:pPr>
                      <a:r>
                        <a:rPr lang="ru-RU" sz="900" dirty="0">
                          <a:effectLst/>
                          <a:latin typeface="Tahoma"/>
                          <a:ea typeface="Times New Roman"/>
                          <a:cs typeface="Tahoma"/>
                        </a:rPr>
                        <a:t>МБОУ "СОШ </a:t>
                      </a:r>
                      <a:r>
                        <a:rPr lang="ru-RU" sz="900" dirty="0" smtClean="0">
                          <a:effectLst/>
                          <a:latin typeface="Tahoma"/>
                          <a:ea typeface="Times New Roman"/>
                          <a:cs typeface="Tahoma"/>
                        </a:rPr>
                        <a:t>№Х с УИОП"</a:t>
                      </a:r>
                      <a:endParaRPr lang="ru-RU" sz="900" dirty="0">
                        <a:effectLst/>
                        <a:latin typeface="Tahoma"/>
                        <a:ea typeface="Times New Roman"/>
                        <a:cs typeface="Times New Roman"/>
                      </a:endParaRPr>
                    </a:p>
                  </a:txBody>
                  <a:tcPr marL="47433" marR="47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ru-RU" sz="900" dirty="0" smtClean="0">
                          <a:effectLst/>
                          <a:latin typeface="Tahoma"/>
                          <a:ea typeface="Times New Roman"/>
                          <a:cs typeface="Tahoma"/>
                        </a:rPr>
                        <a:t>№</a:t>
                      </a:r>
                      <a:r>
                        <a:rPr lang="ru-RU" sz="900" dirty="0">
                          <a:effectLst/>
                          <a:latin typeface="Tahoma"/>
                          <a:ea typeface="Times New Roman"/>
                          <a:cs typeface="Tahoma"/>
                        </a:rPr>
                        <a:t>1</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900">
                          <a:effectLst/>
                          <a:latin typeface="Tahoma"/>
                          <a:ea typeface="Times New Roman"/>
                          <a:cs typeface="Tahoma"/>
                        </a:rPr>
                        <a:t>24</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100,0%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95,8%</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61,52</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18,1%</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a:effectLst/>
                          <a:latin typeface="Tahoma"/>
                          <a:ea typeface="Times New Roman"/>
                          <a:cs typeface="Tahoma"/>
                        </a:rPr>
                        <a:t>2</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68037">
                <a:tc>
                  <a:txBody>
                    <a:bodyPr/>
                    <a:lstStyle/>
                    <a:p>
                      <a:pPr algn="l">
                        <a:lnSpc>
                          <a:spcPct val="115000"/>
                        </a:lnSpc>
                        <a:spcAft>
                          <a:spcPts val="0"/>
                        </a:spcAft>
                      </a:pPr>
                      <a:r>
                        <a:rPr lang="ru-RU" sz="900" dirty="0">
                          <a:effectLst/>
                          <a:latin typeface="Tahoma"/>
                          <a:ea typeface="Times New Roman"/>
                          <a:cs typeface="Tahoma"/>
                        </a:rPr>
                        <a:t>МБОУ "СОШ </a:t>
                      </a:r>
                      <a:r>
                        <a:rPr lang="ru-RU" sz="900" dirty="0" smtClean="0">
                          <a:effectLst/>
                          <a:latin typeface="Tahoma"/>
                          <a:ea typeface="Times New Roman"/>
                          <a:cs typeface="Tahoma"/>
                        </a:rPr>
                        <a:t>№Г"</a:t>
                      </a:r>
                      <a:endParaRPr lang="ru-RU" sz="900" dirty="0">
                        <a:effectLst/>
                        <a:latin typeface="Tahoma"/>
                        <a:ea typeface="Times New Roman"/>
                        <a:cs typeface="Times New Roman"/>
                      </a:endParaRPr>
                    </a:p>
                  </a:txBody>
                  <a:tcPr marL="47433" marR="47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ru-RU" sz="900" dirty="0" smtClean="0">
                          <a:effectLst/>
                          <a:latin typeface="Tahoma"/>
                          <a:ea typeface="Times New Roman"/>
                          <a:cs typeface="Tahoma"/>
                        </a:rPr>
                        <a:t>№</a:t>
                      </a:r>
                      <a:r>
                        <a:rPr lang="ru-RU" sz="900" dirty="0">
                          <a:effectLst/>
                          <a:latin typeface="Tahoma"/>
                          <a:ea typeface="Times New Roman"/>
                          <a:cs typeface="Tahoma"/>
                        </a:rPr>
                        <a:t>3</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ru-RU" sz="900">
                          <a:effectLst/>
                          <a:latin typeface="Tahoma"/>
                          <a:ea typeface="Times New Roman"/>
                          <a:cs typeface="Tahoma"/>
                        </a:rPr>
                        <a:t>11</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100,0%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90,9%</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46,55</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a:effectLst/>
                          <a:latin typeface="Tahoma"/>
                          <a:ea typeface="Times New Roman"/>
                          <a:cs typeface="Tahoma"/>
                        </a:rPr>
                        <a:t>0,0%</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a:effectLst/>
                          <a:latin typeface="Tahoma"/>
                          <a:ea typeface="Times New Roman"/>
                          <a:cs typeface="Tahoma"/>
                        </a:rPr>
                        <a:t>2</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68037">
                <a:tc>
                  <a:txBody>
                    <a:bodyPr/>
                    <a:lstStyle/>
                    <a:p>
                      <a:pPr algn="l">
                        <a:lnSpc>
                          <a:spcPct val="115000"/>
                        </a:lnSpc>
                        <a:spcAft>
                          <a:spcPts val="0"/>
                        </a:spcAft>
                      </a:pPr>
                      <a:r>
                        <a:rPr lang="ru-RU" sz="900" dirty="0">
                          <a:effectLst/>
                          <a:latin typeface="Tahoma"/>
                          <a:ea typeface="Times New Roman"/>
                          <a:cs typeface="Tahoma"/>
                        </a:rPr>
                        <a:t>МБОУ "СОШ </a:t>
                      </a:r>
                      <a:r>
                        <a:rPr lang="ru-RU" sz="900" dirty="0" smtClean="0">
                          <a:effectLst/>
                          <a:latin typeface="Tahoma"/>
                          <a:ea typeface="Times New Roman"/>
                          <a:cs typeface="Tahoma"/>
                        </a:rPr>
                        <a:t>№Д"</a:t>
                      </a:r>
                      <a:endParaRPr lang="ru-RU" sz="900" dirty="0">
                        <a:effectLst/>
                        <a:latin typeface="Tahoma"/>
                        <a:ea typeface="Times New Roman"/>
                        <a:cs typeface="Times New Roman"/>
                      </a:endParaRPr>
                    </a:p>
                  </a:txBody>
                  <a:tcPr marL="47433" marR="47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900" dirty="0" smtClean="0">
                          <a:effectLst/>
                          <a:latin typeface="Tahoma"/>
                          <a:ea typeface="Times New Roman"/>
                          <a:cs typeface="Tahoma"/>
                        </a:rPr>
                        <a:t>№</a:t>
                      </a:r>
                      <a:r>
                        <a:rPr lang="ru-RU" sz="900" dirty="0">
                          <a:effectLst/>
                          <a:latin typeface="Tahoma"/>
                          <a:ea typeface="Times New Roman"/>
                          <a:cs typeface="Tahoma"/>
                        </a:rPr>
                        <a:t>2</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900">
                          <a:effectLst/>
                          <a:latin typeface="Tahoma"/>
                          <a:ea typeface="Times New Roman"/>
                          <a:cs typeface="Tahoma"/>
                        </a:rPr>
                        <a:t>98</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100,0%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79,6%</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53,08</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7,1%</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14,4%</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dirty="0">
                          <a:effectLst/>
                          <a:latin typeface="Tahoma"/>
                          <a:ea typeface="Times New Roman"/>
                          <a:cs typeface="Tahoma"/>
                        </a:rPr>
                        <a:t>3</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68037">
                <a:tc>
                  <a:txBody>
                    <a:bodyPr/>
                    <a:lstStyle/>
                    <a:p>
                      <a:pPr algn="l">
                        <a:lnSpc>
                          <a:spcPct val="115000"/>
                        </a:lnSpc>
                        <a:spcAft>
                          <a:spcPts val="0"/>
                        </a:spcAft>
                      </a:pPr>
                      <a:r>
                        <a:rPr lang="ru-RU" sz="900" dirty="0">
                          <a:effectLst/>
                          <a:latin typeface="Tahoma"/>
                          <a:ea typeface="Times New Roman"/>
                          <a:cs typeface="Tahoma"/>
                        </a:rPr>
                        <a:t>МБОУ "СОШ </a:t>
                      </a:r>
                      <a:r>
                        <a:rPr lang="ru-RU" sz="900" dirty="0" smtClean="0">
                          <a:effectLst/>
                          <a:latin typeface="Tahoma"/>
                          <a:ea typeface="Times New Roman"/>
                          <a:cs typeface="Tahoma"/>
                        </a:rPr>
                        <a:t>№Е</a:t>
                      </a:r>
                      <a:endParaRPr lang="ru-RU" sz="900" dirty="0">
                        <a:effectLst/>
                        <a:latin typeface="Tahoma"/>
                        <a:ea typeface="Times New Roman"/>
                        <a:cs typeface="Times New Roman"/>
                      </a:endParaRPr>
                    </a:p>
                  </a:txBody>
                  <a:tcPr marL="47433" marR="47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900" dirty="0" smtClean="0">
                          <a:effectLst/>
                          <a:latin typeface="Tahoma"/>
                          <a:ea typeface="Times New Roman"/>
                          <a:cs typeface="Tahoma"/>
                        </a:rPr>
                        <a:t>№</a:t>
                      </a:r>
                      <a:r>
                        <a:rPr lang="ru-RU" sz="900" dirty="0">
                          <a:effectLst/>
                          <a:latin typeface="Tahoma"/>
                          <a:ea typeface="Times New Roman"/>
                          <a:cs typeface="Tahoma"/>
                        </a:rPr>
                        <a:t>3</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ru-RU" sz="900" dirty="0">
                          <a:effectLst/>
                          <a:latin typeface="Tahoma"/>
                          <a:ea typeface="Times New Roman"/>
                          <a:cs typeface="Tahoma"/>
                        </a:rPr>
                        <a:t>40</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effectLst/>
                          <a:latin typeface="Tahoma"/>
                          <a:ea typeface="Times New Roman"/>
                          <a:cs typeface="Tahoma"/>
                        </a:rPr>
                        <a:t>100,0%</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dirty="0">
                          <a:effectLst/>
                          <a:latin typeface="Tahoma"/>
                          <a:ea typeface="Times New Roman"/>
                          <a:cs typeface="Tahoma"/>
                        </a:rPr>
                        <a:t>+</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82,5%</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52,48</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6,8%</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a:effectLst/>
                          <a:latin typeface="Tahoma"/>
                          <a:ea typeface="Times New Roman"/>
                          <a:cs typeface="Tahoma"/>
                        </a:rPr>
                        <a:t>3</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68037">
                <a:tc>
                  <a:txBody>
                    <a:bodyPr/>
                    <a:lstStyle/>
                    <a:p>
                      <a:pPr algn="l">
                        <a:lnSpc>
                          <a:spcPct val="115000"/>
                        </a:lnSpc>
                        <a:spcAft>
                          <a:spcPts val="0"/>
                        </a:spcAft>
                      </a:pPr>
                      <a:r>
                        <a:rPr lang="ru-RU" sz="900" dirty="0">
                          <a:effectLst/>
                          <a:latin typeface="Tahoma"/>
                          <a:ea typeface="Times New Roman"/>
                          <a:cs typeface="Tahoma"/>
                        </a:rPr>
                        <a:t>МБОУ "СОШ </a:t>
                      </a:r>
                      <a:r>
                        <a:rPr lang="ru-RU" sz="900" dirty="0" smtClean="0">
                          <a:effectLst/>
                          <a:latin typeface="Tahoma"/>
                          <a:ea typeface="Times New Roman"/>
                          <a:cs typeface="Tahoma"/>
                        </a:rPr>
                        <a:t>№Ж"</a:t>
                      </a:r>
                      <a:endParaRPr lang="ru-RU" sz="900" dirty="0">
                        <a:effectLst/>
                        <a:latin typeface="Tahoma"/>
                        <a:ea typeface="Times New Roman"/>
                        <a:cs typeface="Times New Roman"/>
                      </a:endParaRPr>
                    </a:p>
                  </a:txBody>
                  <a:tcPr marL="47433" marR="47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900" dirty="0" smtClean="0">
                          <a:effectLst/>
                          <a:latin typeface="Tahoma"/>
                          <a:ea typeface="Times New Roman"/>
                          <a:cs typeface="Tahoma"/>
                        </a:rPr>
                        <a:t>№</a:t>
                      </a:r>
                      <a:r>
                        <a:rPr lang="ru-RU" sz="900" dirty="0">
                          <a:effectLst/>
                          <a:latin typeface="Tahoma"/>
                          <a:ea typeface="Times New Roman"/>
                          <a:cs typeface="Tahoma"/>
                        </a:rPr>
                        <a:t>3</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ru-RU" sz="900">
                          <a:effectLst/>
                          <a:latin typeface="Tahoma"/>
                          <a:ea typeface="Times New Roman"/>
                          <a:cs typeface="Tahoma"/>
                        </a:rPr>
                        <a:t>50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100,0%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dirty="0">
                          <a:effectLst/>
                          <a:latin typeface="Tahoma"/>
                          <a:ea typeface="Times New Roman"/>
                          <a:cs typeface="Tahoma"/>
                        </a:rPr>
                        <a:t>78,0%</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a:effectLst/>
                          <a:latin typeface="Tahoma"/>
                          <a:ea typeface="Times New Roman"/>
                          <a:cs typeface="Tahoma"/>
                        </a:rPr>
                        <a:t>47,64</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a:effectLst/>
                          <a:latin typeface="Tahoma"/>
                          <a:ea typeface="Times New Roman"/>
                          <a:cs typeface="Tahoma"/>
                        </a:rPr>
                        <a:t>2,0%</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6,7%</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a:effectLst/>
                          <a:latin typeface="Tahoma"/>
                          <a:ea typeface="Times New Roman"/>
                          <a:cs typeface="Tahoma"/>
                        </a:rPr>
                        <a:t>3</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68037">
                <a:tc>
                  <a:txBody>
                    <a:bodyPr/>
                    <a:lstStyle/>
                    <a:p>
                      <a:pPr algn="l">
                        <a:lnSpc>
                          <a:spcPct val="115000"/>
                        </a:lnSpc>
                        <a:spcAft>
                          <a:spcPts val="0"/>
                        </a:spcAft>
                      </a:pPr>
                      <a:r>
                        <a:rPr lang="ru-RU" sz="900" dirty="0">
                          <a:effectLst/>
                          <a:latin typeface="Tahoma"/>
                          <a:ea typeface="Times New Roman"/>
                          <a:cs typeface="Tahoma"/>
                        </a:rPr>
                        <a:t>МАОУ "СОШ </a:t>
                      </a:r>
                      <a:r>
                        <a:rPr lang="ru-RU" sz="900" dirty="0" smtClean="0">
                          <a:effectLst/>
                          <a:latin typeface="Tahoma"/>
                          <a:ea typeface="Times New Roman"/>
                          <a:cs typeface="Tahoma"/>
                        </a:rPr>
                        <a:t>№И </a:t>
                      </a:r>
                      <a:r>
                        <a:rPr lang="ru-RU" sz="900" dirty="0">
                          <a:effectLst/>
                          <a:latin typeface="Tahoma"/>
                          <a:ea typeface="Times New Roman"/>
                          <a:cs typeface="Tahoma"/>
                        </a:rPr>
                        <a:t>с </a:t>
                      </a:r>
                      <a:r>
                        <a:rPr lang="ru-RU" sz="900" dirty="0" smtClean="0">
                          <a:effectLst/>
                          <a:latin typeface="Tahoma"/>
                          <a:ea typeface="Times New Roman"/>
                          <a:cs typeface="Tahoma"/>
                        </a:rPr>
                        <a:t>УИОП"</a:t>
                      </a:r>
                      <a:endParaRPr lang="ru-RU" sz="900" dirty="0">
                        <a:effectLst/>
                        <a:latin typeface="Tahoma"/>
                        <a:ea typeface="Times New Roman"/>
                        <a:cs typeface="Times New Roman"/>
                      </a:endParaRPr>
                    </a:p>
                  </a:txBody>
                  <a:tcPr marL="47433" marR="47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900" dirty="0" smtClean="0">
                          <a:effectLst/>
                          <a:latin typeface="Tahoma"/>
                          <a:ea typeface="Times New Roman"/>
                          <a:cs typeface="Tahoma"/>
                        </a:rPr>
                        <a:t>№</a:t>
                      </a:r>
                      <a:r>
                        <a:rPr lang="ru-RU" sz="900" dirty="0">
                          <a:effectLst/>
                          <a:latin typeface="Tahoma"/>
                          <a:ea typeface="Times New Roman"/>
                          <a:cs typeface="Tahoma"/>
                        </a:rPr>
                        <a:t>1</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900">
                          <a:effectLst/>
                          <a:latin typeface="Tahoma"/>
                          <a:ea typeface="Times New Roman"/>
                          <a:cs typeface="Tahoma"/>
                        </a:rPr>
                        <a:t>70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100,0%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91,4%</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52,72</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a:effectLst/>
                          <a:latin typeface="Tahoma"/>
                          <a:ea typeface="Times New Roman"/>
                          <a:cs typeface="Tahoma"/>
                        </a:rPr>
                        <a:t>4,5%</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a:effectLst/>
                          <a:latin typeface="Tahoma"/>
                          <a:ea typeface="Times New Roman"/>
                          <a:cs typeface="Tahoma"/>
                        </a:rPr>
                        <a:t>3</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68037">
                <a:tc>
                  <a:txBody>
                    <a:bodyPr/>
                    <a:lstStyle/>
                    <a:p>
                      <a:pPr algn="l">
                        <a:lnSpc>
                          <a:spcPct val="115000"/>
                        </a:lnSpc>
                        <a:spcAft>
                          <a:spcPts val="0"/>
                        </a:spcAft>
                      </a:pPr>
                      <a:r>
                        <a:rPr lang="ru-RU" sz="900" dirty="0" smtClean="0">
                          <a:effectLst/>
                          <a:latin typeface="Tahoma"/>
                          <a:ea typeface="Times New Roman"/>
                          <a:cs typeface="Tahoma"/>
                        </a:rPr>
                        <a:t>МБОУ "СОШ №К с УИОП"</a:t>
                      </a:r>
                      <a:endParaRPr lang="ru-RU" sz="900" dirty="0">
                        <a:effectLst/>
                        <a:latin typeface="Tahoma"/>
                        <a:ea typeface="Times New Roman"/>
                        <a:cs typeface="Times New Roman"/>
                      </a:endParaRPr>
                    </a:p>
                  </a:txBody>
                  <a:tcPr marL="47433" marR="47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900" dirty="0" smtClean="0">
                          <a:effectLst/>
                          <a:latin typeface="Tahoma"/>
                          <a:ea typeface="Times New Roman"/>
                          <a:cs typeface="Tahoma"/>
                        </a:rPr>
                        <a:t>№</a:t>
                      </a:r>
                      <a:r>
                        <a:rPr lang="ru-RU" sz="900" dirty="0">
                          <a:effectLst/>
                          <a:latin typeface="Tahoma"/>
                          <a:ea typeface="Times New Roman"/>
                          <a:cs typeface="Tahoma"/>
                        </a:rPr>
                        <a:t>1</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900">
                          <a:effectLst/>
                          <a:latin typeface="Tahoma"/>
                          <a:ea typeface="Times New Roman"/>
                          <a:cs typeface="Tahoma"/>
                        </a:rPr>
                        <a:t>30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100,0%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90,0%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50,20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3,4%</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a:effectLst/>
                          <a:latin typeface="Tahoma"/>
                          <a:ea typeface="Times New Roman"/>
                          <a:cs typeface="Tahoma"/>
                        </a:rPr>
                        <a:t>3</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68037">
                <a:tc>
                  <a:txBody>
                    <a:bodyPr/>
                    <a:lstStyle/>
                    <a:p>
                      <a:pPr algn="l">
                        <a:lnSpc>
                          <a:spcPct val="115000"/>
                        </a:lnSpc>
                        <a:spcAft>
                          <a:spcPts val="0"/>
                        </a:spcAft>
                      </a:pPr>
                      <a:r>
                        <a:rPr lang="ru-RU" sz="900" dirty="0">
                          <a:effectLst/>
                          <a:latin typeface="Tahoma"/>
                          <a:ea typeface="Times New Roman"/>
                          <a:cs typeface="Tahoma"/>
                        </a:rPr>
                        <a:t>МБОУ "СОШ </a:t>
                      </a:r>
                      <a:r>
                        <a:rPr lang="ru-RU" sz="900" dirty="0" smtClean="0">
                          <a:effectLst/>
                          <a:latin typeface="Tahoma"/>
                          <a:ea typeface="Times New Roman"/>
                          <a:cs typeface="Tahoma"/>
                        </a:rPr>
                        <a:t>№Л"</a:t>
                      </a:r>
                      <a:endParaRPr lang="ru-RU" sz="900" dirty="0">
                        <a:effectLst/>
                        <a:latin typeface="Tahoma"/>
                        <a:ea typeface="Times New Roman"/>
                        <a:cs typeface="Times New Roman"/>
                      </a:endParaRPr>
                    </a:p>
                  </a:txBody>
                  <a:tcPr marL="47433" marR="47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900" dirty="0" smtClean="0">
                          <a:effectLst/>
                          <a:latin typeface="Tahoma"/>
                          <a:ea typeface="Times New Roman"/>
                          <a:cs typeface="Tahoma"/>
                        </a:rPr>
                        <a:t>№</a:t>
                      </a:r>
                      <a:r>
                        <a:rPr lang="ru-RU" sz="900" dirty="0">
                          <a:effectLst/>
                          <a:latin typeface="Tahoma"/>
                          <a:ea typeface="Times New Roman"/>
                          <a:cs typeface="Tahoma"/>
                        </a:rPr>
                        <a:t>2</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900">
                          <a:effectLst/>
                          <a:latin typeface="Tahoma"/>
                          <a:ea typeface="Times New Roman"/>
                          <a:cs typeface="Tahoma"/>
                        </a:rPr>
                        <a:t>61</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98,4%</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86,9%</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53,00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3,3%</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9,6%</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a:effectLst/>
                          <a:latin typeface="Tahoma"/>
                          <a:ea typeface="Times New Roman"/>
                          <a:cs typeface="Tahoma"/>
                        </a:rPr>
                        <a:t>3</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68037">
                <a:tc>
                  <a:txBody>
                    <a:bodyPr/>
                    <a:lstStyle/>
                    <a:p>
                      <a:pPr algn="l">
                        <a:lnSpc>
                          <a:spcPct val="115000"/>
                        </a:lnSpc>
                        <a:spcAft>
                          <a:spcPts val="0"/>
                        </a:spcAft>
                      </a:pPr>
                      <a:r>
                        <a:rPr lang="ru-RU" sz="900" dirty="0">
                          <a:effectLst/>
                          <a:latin typeface="Tahoma"/>
                          <a:ea typeface="Times New Roman"/>
                          <a:cs typeface="Tahoma"/>
                        </a:rPr>
                        <a:t>МБОУ "</a:t>
                      </a:r>
                      <a:r>
                        <a:rPr lang="ru-RU" sz="900" dirty="0" smtClean="0">
                          <a:effectLst/>
                          <a:latin typeface="Tahoma"/>
                          <a:ea typeface="Times New Roman"/>
                          <a:cs typeface="Tahoma"/>
                        </a:rPr>
                        <a:t>В(С)ОШ №? "</a:t>
                      </a:r>
                      <a:endParaRPr lang="ru-RU" sz="900" dirty="0">
                        <a:effectLst/>
                        <a:latin typeface="Tahoma"/>
                        <a:ea typeface="Times New Roman"/>
                        <a:cs typeface="Times New Roman"/>
                      </a:endParaRPr>
                    </a:p>
                  </a:txBody>
                  <a:tcPr marL="47433" marR="47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900" dirty="0" smtClean="0">
                          <a:effectLst/>
                          <a:latin typeface="Tahoma"/>
                          <a:ea typeface="Times New Roman"/>
                          <a:cs typeface="Tahoma"/>
                        </a:rPr>
                        <a:t>№</a:t>
                      </a:r>
                      <a:r>
                        <a:rPr lang="ru-RU" sz="900" dirty="0">
                          <a:effectLst/>
                          <a:latin typeface="Tahoma"/>
                          <a:ea typeface="Times New Roman"/>
                          <a:cs typeface="Tahoma"/>
                        </a:rPr>
                        <a:t>6</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Aft>
                          <a:spcPts val="0"/>
                        </a:spcAft>
                      </a:pPr>
                      <a:r>
                        <a:rPr lang="ru-RU" sz="900">
                          <a:effectLst/>
                          <a:latin typeface="Tahoma"/>
                          <a:ea typeface="Times New Roman"/>
                          <a:cs typeface="Tahoma"/>
                        </a:rPr>
                        <a:t>25</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88,0%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a:effectLst/>
                          <a:latin typeface="Tahoma"/>
                          <a:ea typeface="Times New Roman"/>
                          <a:cs typeface="Tahoma"/>
                        </a:rPr>
                        <a:t>-</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60,0%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38,34</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0,0%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a:effectLst/>
                          <a:latin typeface="Tahoma"/>
                          <a:ea typeface="Times New Roman"/>
                          <a:cs typeface="Tahoma"/>
                        </a:rPr>
                        <a:t>3</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68037">
                <a:tc>
                  <a:txBody>
                    <a:bodyPr/>
                    <a:lstStyle/>
                    <a:p>
                      <a:pPr algn="l">
                        <a:lnSpc>
                          <a:spcPct val="115000"/>
                        </a:lnSpc>
                        <a:spcAft>
                          <a:spcPts val="0"/>
                        </a:spcAft>
                      </a:pPr>
                      <a:r>
                        <a:rPr lang="ru-RU" sz="900" dirty="0">
                          <a:effectLst/>
                          <a:latin typeface="Tahoma"/>
                          <a:ea typeface="Times New Roman"/>
                          <a:cs typeface="Tahoma"/>
                        </a:rPr>
                        <a:t>МБОУ “</a:t>
                      </a:r>
                      <a:r>
                        <a:rPr lang="ru-RU" sz="900" dirty="0" smtClean="0">
                          <a:effectLst/>
                          <a:latin typeface="Tahoma"/>
                          <a:ea typeface="Times New Roman"/>
                          <a:cs typeface="Tahoma"/>
                        </a:rPr>
                        <a:t>СОШ №М"</a:t>
                      </a:r>
                      <a:endParaRPr lang="ru-RU" sz="900" dirty="0">
                        <a:effectLst/>
                        <a:latin typeface="Tahoma"/>
                        <a:ea typeface="Times New Roman"/>
                        <a:cs typeface="Times New Roman"/>
                      </a:endParaRPr>
                    </a:p>
                  </a:txBody>
                  <a:tcPr marL="47433" marR="474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ru-RU" sz="900" dirty="0" smtClean="0">
                          <a:effectLst/>
                          <a:latin typeface="Tahoma"/>
                          <a:ea typeface="Times New Roman"/>
                          <a:cs typeface="Tahoma"/>
                        </a:rPr>
                        <a:t>№</a:t>
                      </a:r>
                      <a:r>
                        <a:rPr lang="ru-RU" sz="900" dirty="0">
                          <a:effectLst/>
                          <a:latin typeface="Tahoma"/>
                          <a:ea typeface="Times New Roman"/>
                          <a:cs typeface="Tahoma"/>
                        </a:rPr>
                        <a:t>2</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900">
                          <a:effectLst/>
                          <a:latin typeface="Tahoma"/>
                          <a:ea typeface="Times New Roman"/>
                          <a:cs typeface="Tahoma"/>
                        </a:rPr>
                        <a:t>59</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98,3%</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74,6%</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a:effectLst/>
                          <a:latin typeface="Tahoma"/>
                          <a:ea typeface="Times New Roman"/>
                          <a:cs typeface="Tahoma"/>
                        </a:rPr>
                        <a:t>47,80</a:t>
                      </a:r>
                      <a:endParaRPr lang="ru-RU" sz="90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smtClean="0">
                          <a:effectLst/>
                          <a:latin typeface="Tahoma"/>
                          <a:ea typeface="Times New Roman"/>
                          <a:cs typeface="Tahoma"/>
                        </a:rPr>
                        <a:t>0,0%</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smtClean="0">
                          <a:effectLst/>
                          <a:latin typeface="Tahoma"/>
                          <a:ea typeface="Times New Roman"/>
                          <a:cs typeface="Tahoma"/>
                        </a:rPr>
                        <a:t>0,0%</a:t>
                      </a:r>
                      <a:endParaRPr lang="ru-RU" sz="900" dirty="0">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dirty="0">
                          <a:solidFill>
                            <a:schemeClr val="bg1"/>
                          </a:solidFill>
                          <a:effectLst/>
                          <a:latin typeface="Tahoma"/>
                          <a:ea typeface="Times New Roman"/>
                          <a:cs typeface="Tahoma"/>
                        </a:rPr>
                        <a:t>4</a:t>
                      </a:r>
                      <a:endParaRPr lang="ru-RU" sz="900" dirty="0">
                        <a:solidFill>
                          <a:schemeClr val="bg1"/>
                        </a:solidFill>
                        <a:effectLst/>
                        <a:latin typeface="Tahoma"/>
                        <a:ea typeface="Times New Roman"/>
                        <a:cs typeface="Times New Roman"/>
                      </a:endParaRPr>
                    </a:p>
                  </a:txBody>
                  <a:tcPr marL="47433" marR="474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
        <p:nvSpPr>
          <p:cNvPr id="3" name="Пятиугольник 2"/>
          <p:cNvSpPr/>
          <p:nvPr/>
        </p:nvSpPr>
        <p:spPr>
          <a:xfrm flipH="1">
            <a:off x="6948264" y="2355726"/>
            <a:ext cx="2160240" cy="864096"/>
          </a:xfrm>
          <a:prstGeom prst="homePlate">
            <a:avLst>
              <a:gd name="adj" fmla="val 13463"/>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ru-RU" sz="900" dirty="0" smtClean="0"/>
              <a:t>Школы, </a:t>
            </a:r>
            <a:r>
              <a:rPr lang="ru-RU" sz="900" dirty="0"/>
              <a:t>обеспечившие своим выпускникам не только минимальный уровень освоения образовательного стандарта</a:t>
            </a:r>
            <a:r>
              <a:rPr lang="ru-RU" sz="900" dirty="0" smtClean="0"/>
              <a:t>, </a:t>
            </a:r>
            <a:r>
              <a:rPr lang="ru-RU" sz="900" dirty="0"/>
              <a:t>но достигшие высоких результатов в профильной </a:t>
            </a:r>
            <a:r>
              <a:rPr lang="ru-RU" sz="900" dirty="0" smtClean="0"/>
              <a:t>подготовки</a:t>
            </a:r>
          </a:p>
          <a:p>
            <a:pPr algn="ctr"/>
            <a:r>
              <a:rPr lang="ru-RU" sz="900" dirty="0" smtClean="0"/>
              <a:t>35,5% выпускников региона</a:t>
            </a:r>
            <a:endParaRPr lang="ru-RU" sz="900" dirty="0"/>
          </a:p>
        </p:txBody>
      </p:sp>
      <p:sp>
        <p:nvSpPr>
          <p:cNvPr id="7" name="Пятиугольник 6"/>
          <p:cNvSpPr/>
          <p:nvPr/>
        </p:nvSpPr>
        <p:spPr>
          <a:xfrm flipH="1">
            <a:off x="6948264" y="3867894"/>
            <a:ext cx="2160240" cy="792088"/>
          </a:xfrm>
          <a:prstGeom prst="homePlate">
            <a:avLst>
              <a:gd name="adj" fmla="val 13463"/>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ru-RU" sz="900" dirty="0" smtClean="0"/>
              <a:t>Школы, </a:t>
            </a:r>
            <a:r>
              <a:rPr lang="ru-RU" sz="900" dirty="0"/>
              <a:t>имеющие низкие результаты по одним показателям ЕГЭ и высокие по другим –школы с нестабильным результатом и различными проблемами</a:t>
            </a:r>
            <a:endParaRPr lang="ru-RU" sz="900" dirty="0" smtClean="0"/>
          </a:p>
          <a:p>
            <a:pPr algn="ctr"/>
            <a:r>
              <a:rPr lang="ru-RU" sz="900" dirty="0" smtClean="0"/>
              <a:t>33,7% выпускников региона</a:t>
            </a:r>
            <a:endParaRPr lang="ru-RU" sz="900" dirty="0"/>
          </a:p>
        </p:txBody>
      </p:sp>
      <p:sp>
        <p:nvSpPr>
          <p:cNvPr id="8" name="Пятиугольник 7"/>
          <p:cNvSpPr/>
          <p:nvPr/>
        </p:nvSpPr>
        <p:spPr>
          <a:xfrm flipH="1">
            <a:off x="6935285" y="3219822"/>
            <a:ext cx="2160240" cy="648072"/>
          </a:xfrm>
          <a:prstGeom prst="homePlate">
            <a:avLst>
              <a:gd name="adj" fmla="val 19404"/>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ru-RU" sz="900" dirty="0" smtClean="0"/>
              <a:t>Школы</a:t>
            </a:r>
            <a:r>
              <a:rPr lang="ru-RU" sz="900" dirty="0"/>
              <a:t>, обеспечивающие только </a:t>
            </a:r>
            <a:r>
              <a:rPr lang="ru-RU" sz="900" dirty="0" smtClean="0"/>
              <a:t>минимальную общеобразовательную подготовку</a:t>
            </a:r>
          </a:p>
          <a:p>
            <a:pPr algn="ctr"/>
            <a:r>
              <a:rPr lang="ru-RU" sz="900" dirty="0" smtClean="0"/>
              <a:t>17,8% выпускников региона</a:t>
            </a:r>
            <a:endParaRPr lang="ru-RU" sz="900" dirty="0"/>
          </a:p>
        </p:txBody>
      </p:sp>
      <p:sp>
        <p:nvSpPr>
          <p:cNvPr id="9" name="Пятиугольник 8"/>
          <p:cNvSpPr/>
          <p:nvPr/>
        </p:nvSpPr>
        <p:spPr>
          <a:xfrm flipH="1">
            <a:off x="6948264" y="4659982"/>
            <a:ext cx="2160240" cy="432048"/>
          </a:xfrm>
          <a:prstGeom prst="homePlate">
            <a:avLst>
              <a:gd name="adj" fmla="val 22374"/>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ru-RU" sz="900" dirty="0" smtClean="0"/>
              <a:t>Школы с </a:t>
            </a:r>
            <a:r>
              <a:rPr lang="ru-RU" sz="900" dirty="0"/>
              <a:t>низкими результатами ЕГЭ по всем </a:t>
            </a:r>
            <a:r>
              <a:rPr lang="ru-RU" sz="900" dirty="0" smtClean="0"/>
              <a:t>позициям</a:t>
            </a:r>
          </a:p>
          <a:p>
            <a:pPr algn="ctr"/>
            <a:r>
              <a:rPr lang="ru-RU" sz="900" dirty="0" smtClean="0"/>
              <a:t>13,0% выпускников региона</a:t>
            </a:r>
            <a:endParaRPr lang="ru-RU" sz="900" dirty="0"/>
          </a:p>
        </p:txBody>
      </p:sp>
    </p:spTree>
    <p:extLst>
      <p:ext uri="{BB962C8B-B14F-4D97-AF65-F5344CB8AC3E}">
        <p14:creationId xmlns:p14="http://schemas.microsoft.com/office/powerpoint/2010/main" val="1984281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5" name="Объект 5"/>
          <p:cNvSpPr txBox="1">
            <a:spLocks/>
          </p:cNvSpPr>
          <p:nvPr/>
        </p:nvSpPr>
        <p:spPr bwMode="auto">
          <a:xfrm>
            <a:off x="35496" y="1157288"/>
            <a:ext cx="9036496" cy="379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itchFamily="2" charset="2"/>
              <a:buChar char="o"/>
              <a:tabLst/>
              <a:defRPr/>
            </a:pPr>
            <a:r>
              <a:rPr kumimoji="0" lang="ru-RU" sz="1300" b="0" i="0" u="none" strike="noStrike" kern="0" cap="none" spc="0" normalizeH="0" baseline="0" noProof="0" dirty="0" smtClean="0">
                <a:ln>
                  <a:noFill/>
                </a:ln>
                <a:solidFill>
                  <a:srgbClr val="000000"/>
                </a:solidFill>
                <a:effectLst/>
                <a:uLnTx/>
                <a:uFillTx/>
                <a:latin typeface="Century Gothic"/>
                <a:ea typeface="+mn-ea"/>
                <a:cs typeface="+mn-cs"/>
              </a:rPr>
              <a:t>...</a:t>
            </a: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itchFamily="2" charset="2"/>
              <a:buChar char="o"/>
              <a:tabLst/>
              <a:defRPr/>
            </a:pPr>
            <a:r>
              <a:rPr kumimoji="0" lang="ru-RU" sz="1300" b="0" i="0" u="none" strike="noStrike" kern="0" cap="none" spc="0" normalizeH="0" baseline="0" noProof="0" dirty="0" smtClean="0">
                <a:ln>
                  <a:noFill/>
                </a:ln>
                <a:solidFill>
                  <a:srgbClr val="000000"/>
                </a:solidFill>
                <a:effectLst/>
                <a:uLnTx/>
                <a:uFillTx/>
                <a:latin typeface="Century Gothic"/>
                <a:ea typeface="+mn-ea"/>
                <a:cs typeface="+mn-cs"/>
              </a:rPr>
              <a:t>...</a:t>
            </a: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itchFamily="2" charset="2"/>
              <a:buChar char="o"/>
              <a:tabLst/>
              <a:defRPr/>
            </a:pPr>
            <a:r>
              <a:rPr kumimoji="0" lang="ru-RU" sz="1300" b="0" i="0" u="none" strike="noStrike" kern="0" cap="none" spc="0" normalizeH="0" baseline="0" noProof="0" dirty="0" smtClean="0">
                <a:ln>
                  <a:noFill/>
                </a:ln>
                <a:solidFill>
                  <a:srgbClr val="000000"/>
                </a:solidFill>
                <a:effectLst/>
                <a:uLnTx/>
                <a:uFillTx/>
                <a:latin typeface="Century Gothic"/>
                <a:ea typeface="+mn-ea"/>
                <a:cs typeface="+mn-cs"/>
              </a:rPr>
              <a:t>...</a:t>
            </a: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itchFamily="2" charset="2"/>
              <a:buChar char="o"/>
              <a:tabLst/>
              <a:defRPr/>
            </a:pPr>
            <a:r>
              <a:rPr kumimoji="0" lang="ru-RU" sz="1300" b="0" i="0" u="none" strike="noStrike" kern="0" cap="none" spc="0" normalizeH="0" baseline="0" noProof="0" dirty="0" smtClean="0">
                <a:ln>
                  <a:noFill/>
                </a:ln>
                <a:solidFill>
                  <a:srgbClr val="000000"/>
                </a:solidFill>
                <a:effectLst/>
                <a:uLnTx/>
                <a:uFillTx/>
                <a:latin typeface="Century Gothic"/>
                <a:ea typeface="+mn-ea"/>
                <a:cs typeface="+mn-cs"/>
              </a:rPr>
              <a:t>...  </a:t>
            </a: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itchFamily="2" charset="2"/>
              <a:buChar char="o"/>
              <a:tabLst/>
              <a:defRPr/>
            </a:pPr>
            <a:r>
              <a:rPr kumimoji="0" lang="ru-RU" sz="1300" b="0" i="0" u="none" strike="noStrike" kern="0" cap="none" spc="0" normalizeH="0" baseline="0" noProof="0" dirty="0" smtClean="0">
                <a:ln>
                  <a:noFill/>
                </a:ln>
                <a:solidFill>
                  <a:srgbClr val="000000"/>
                </a:solidFill>
                <a:effectLst/>
                <a:uLnTx/>
                <a:uFillTx/>
                <a:latin typeface="Century Gothic"/>
                <a:ea typeface="+mn-ea"/>
                <a:cs typeface="+mn-cs"/>
              </a:rPr>
              <a:t>...</a:t>
            </a: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itchFamily="2" charset="2"/>
              <a:buChar char="o"/>
              <a:tabLst/>
              <a:defRPr/>
            </a:pPr>
            <a:r>
              <a:rPr kumimoji="0" lang="ru-RU" sz="1300" b="0" i="0" u="none" strike="noStrike" kern="0" cap="none" spc="0" normalizeH="0" baseline="0" noProof="0" dirty="0" smtClean="0">
                <a:ln>
                  <a:noFill/>
                </a:ln>
                <a:solidFill>
                  <a:srgbClr val="000000"/>
                </a:solidFill>
                <a:effectLst/>
                <a:uLnTx/>
                <a:uFillTx/>
                <a:latin typeface="Century Gothic"/>
                <a:ea typeface="+mn-ea"/>
                <a:cs typeface="+mn-cs"/>
              </a:rPr>
              <a:t>...</a:t>
            </a: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itchFamily="2" charset="2"/>
              <a:buChar char="o"/>
              <a:tabLst/>
              <a:defRPr/>
            </a:pPr>
            <a:endParaRPr kumimoji="0" lang="ru-RU" sz="1300" b="0" i="0" u="none" strike="noStrike" kern="0" cap="none" spc="0" normalizeH="0" baseline="0" noProof="0" dirty="0">
              <a:ln>
                <a:noFill/>
              </a:ln>
              <a:solidFill>
                <a:srgbClr val="000000"/>
              </a:solidFill>
              <a:effectLst/>
              <a:uLnTx/>
              <a:uFillTx/>
              <a:latin typeface="Century Gothic"/>
              <a:ea typeface="+mn-ea"/>
              <a:cs typeface="+mn-cs"/>
            </a:endParaRPr>
          </a:p>
        </p:txBody>
      </p:sp>
      <p:sp>
        <p:nvSpPr>
          <p:cNvPr id="6" name="Заголовок 1"/>
          <p:cNvSpPr txBox="1">
            <a:spLocks/>
          </p:cNvSpPr>
          <p:nvPr/>
        </p:nvSpPr>
        <p:spPr bwMode="auto">
          <a:xfrm>
            <a:off x="107504" y="66640"/>
            <a:ext cx="7452916"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000" dirty="0">
                <a:solidFill>
                  <a:schemeClr val="bg1"/>
                </a:solidFill>
                <a:effectLst>
                  <a:outerShdw blurRad="38100" dist="38100" dir="2700000" algn="tl">
                    <a:srgbClr val="000000">
                      <a:alpha val="43137"/>
                    </a:srgbClr>
                  </a:outerShdw>
                </a:effectLst>
              </a:rPr>
              <a:t>Что значит – «хорошая система образования» по результатам ЕГЭ</a:t>
            </a:r>
            <a:r>
              <a:rPr lang="ru-RU" sz="2000" dirty="0" smtClean="0">
                <a:solidFill>
                  <a:schemeClr val="bg1"/>
                </a:solidFill>
                <a:effectLst>
                  <a:outerShdw blurRad="38100" dist="38100" dir="2700000" algn="tl">
                    <a:srgbClr val="000000">
                      <a:alpha val="43137"/>
                    </a:srgbClr>
                  </a:outerShdw>
                </a:effectLst>
              </a:rPr>
              <a:t>?</a:t>
            </a:r>
          </a:p>
          <a:p>
            <a:pPr algn="l"/>
            <a:r>
              <a:rPr lang="ru-RU" sz="2000" dirty="0" smtClean="0">
                <a:solidFill>
                  <a:schemeClr val="bg1"/>
                </a:solidFill>
                <a:effectLst>
                  <a:outerShdw blurRad="38100" dist="38100" dir="2700000" algn="tl">
                    <a:srgbClr val="000000">
                      <a:alpha val="43137"/>
                    </a:srgbClr>
                  </a:outerShdw>
                </a:effectLst>
              </a:rPr>
              <a:t>Признаки хорошей по результатам ЕГЭ системы образования района или города:</a:t>
            </a:r>
            <a:endParaRPr lang="ru-RU" sz="2000"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59960" y="3714750"/>
            <a:ext cx="1812032" cy="135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9815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5" name="Объект 5"/>
          <p:cNvSpPr txBox="1">
            <a:spLocks/>
          </p:cNvSpPr>
          <p:nvPr/>
        </p:nvSpPr>
        <p:spPr bwMode="auto">
          <a:xfrm>
            <a:off x="35496" y="1157288"/>
            <a:ext cx="9036496" cy="379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itchFamily="2" charset="2"/>
              <a:buChar char="o"/>
              <a:tabLst/>
              <a:defRPr/>
            </a:pPr>
            <a:r>
              <a:rPr kumimoji="0" lang="ru-RU" sz="1300" b="0" i="0" u="none" strike="noStrike" kern="0" cap="none" spc="0" normalizeH="0" baseline="0" noProof="0" smtClean="0">
                <a:ln>
                  <a:noFill/>
                </a:ln>
                <a:solidFill>
                  <a:srgbClr val="000000"/>
                </a:solidFill>
                <a:effectLst/>
                <a:uLnTx/>
                <a:uFillTx/>
                <a:latin typeface="Century Gothic"/>
                <a:ea typeface="+mn-ea"/>
                <a:cs typeface="+mn-cs"/>
              </a:rPr>
              <a:t>Процедура проведения ЕГЭ защищена, в результатах ЕГЭ не наблюдается аномальных результатов. Работает система контроля и надзора за процедурой.</a:t>
            </a: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itchFamily="2" charset="2"/>
              <a:buChar char="o"/>
              <a:tabLst/>
              <a:defRPr/>
            </a:pPr>
            <a:r>
              <a:rPr kumimoji="0" lang="ru-RU" sz="1300" b="0" i="0" u="none" strike="noStrike" kern="0" cap="none" spc="0" normalizeH="0" baseline="0" noProof="0" smtClean="0">
                <a:ln>
                  <a:noFill/>
                </a:ln>
                <a:solidFill>
                  <a:srgbClr val="000000"/>
                </a:solidFill>
                <a:effectLst/>
                <a:uLnTx/>
                <a:uFillTx/>
                <a:latin typeface="Century Gothic"/>
                <a:ea typeface="+mn-ea"/>
                <a:cs typeface="+mn-cs"/>
              </a:rPr>
              <a:t>Все выпускники, допущенные до итоговой аттестации, успешно сдают обязательные экзамены и получают документы об образовании. Это один из показателей охвата средним (полным) образованием учащихся соответствующего возраста учреждениями системы.</a:t>
            </a: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itchFamily="2" charset="2"/>
              <a:buChar char="o"/>
              <a:tabLst/>
              <a:defRPr/>
            </a:pPr>
            <a:r>
              <a:rPr kumimoji="0" lang="ru-RU" sz="1300" b="0" i="0" u="none" strike="noStrike" kern="0" cap="none" spc="0" normalizeH="0" baseline="0" noProof="0" smtClean="0">
                <a:ln>
                  <a:noFill/>
                </a:ln>
                <a:solidFill>
                  <a:srgbClr val="000000"/>
                </a:solidFill>
                <a:effectLst/>
                <a:uLnTx/>
                <a:uFillTx/>
                <a:latin typeface="Century Gothic"/>
                <a:ea typeface="+mn-ea"/>
                <a:cs typeface="+mn-cs"/>
              </a:rPr>
              <a:t>Учреждения сети обеспечивают удовлетворение потребности учащихся в изучении предметов на профильном уровне. На территории муниципалитета есть школы, обеспечивающие стабильный высокий результат по каждому из учебных предметов. Заявленный профиль школ подтверждается результатами ЕГЭ как по спектру выбираемых предметов, так и качеством полученных результатов.</a:t>
            </a: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itchFamily="2" charset="2"/>
              <a:buChar char="o"/>
              <a:tabLst/>
              <a:defRPr/>
            </a:pPr>
            <a:r>
              <a:rPr kumimoji="0" lang="ru-RU" sz="1300" b="0" i="0" u="none" strike="noStrike" kern="0" cap="none" spc="0" normalizeH="0" baseline="0" noProof="0" smtClean="0">
                <a:ln>
                  <a:noFill/>
                </a:ln>
                <a:solidFill>
                  <a:srgbClr val="000000"/>
                </a:solidFill>
                <a:effectLst/>
                <a:uLnTx/>
                <a:uFillTx/>
                <a:latin typeface="Century Gothic"/>
                <a:ea typeface="+mn-ea"/>
                <a:cs typeface="+mn-cs"/>
              </a:rPr>
              <a:t>Обеспечивается равенство доступа к образованию соответствующего качества. Различия в результатах ЕГЭ между школами сети ниже, чем между индивидуальными результатами внутри отдельных школ.  </a:t>
            </a: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itchFamily="2" charset="2"/>
              <a:buChar char="o"/>
              <a:tabLst/>
              <a:defRPr/>
            </a:pPr>
            <a:r>
              <a:rPr kumimoji="0" lang="ru-RU" sz="1300" b="0" i="0" u="none" strike="noStrike" kern="0" cap="none" spc="0" normalizeH="0" baseline="0" noProof="0" smtClean="0">
                <a:ln>
                  <a:noFill/>
                </a:ln>
                <a:solidFill>
                  <a:srgbClr val="000000"/>
                </a:solidFill>
                <a:effectLst/>
                <a:uLnTx/>
                <a:uFillTx/>
                <a:latin typeface="Century Gothic"/>
                <a:ea typeface="+mn-ea"/>
                <a:cs typeface="+mn-cs"/>
              </a:rPr>
              <a:t>Определены группы риска в контингенте обучающихся, определена степень депрессивности каждого элемента территории, имеются данные об условиях работы каждой из школ. Выявлены школы, работающие в трудных условиях и им оказывается соответствующая поддержка.</a:t>
            </a: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itchFamily="2" charset="2"/>
              <a:buChar char="o"/>
              <a:tabLst/>
              <a:defRPr/>
            </a:pPr>
            <a:r>
              <a:rPr kumimoji="0" lang="ru-RU" sz="1300" b="0" i="0" u="none" strike="noStrike" kern="0" cap="none" spc="0" normalizeH="0" baseline="0" noProof="0" smtClean="0">
                <a:ln>
                  <a:noFill/>
                </a:ln>
                <a:solidFill>
                  <a:srgbClr val="000000"/>
                </a:solidFill>
                <a:effectLst/>
                <a:uLnTx/>
                <a:uFillTx/>
                <a:latin typeface="Century Gothic"/>
                <a:ea typeface="+mn-ea"/>
                <a:cs typeface="+mn-cs"/>
              </a:rPr>
              <a:t>Ресурсы сети используются эффективно. Оценка деятельности школ ведётся с учётом условий организации образовательного процесса и контингента обучающихся.</a:t>
            </a:r>
          </a:p>
          <a:p>
            <a:pPr marL="469900" marR="0" lvl="0" indent="-469900" algn="l" defTabSz="914400" rtl="0" eaLnBrk="1" fontAlgn="base" latinLnBrk="0" hangingPunct="1">
              <a:lnSpc>
                <a:spcPct val="100000"/>
              </a:lnSpc>
              <a:spcBef>
                <a:spcPct val="20000"/>
              </a:spcBef>
              <a:spcAft>
                <a:spcPct val="0"/>
              </a:spcAft>
              <a:buClr>
                <a:srgbClr val="CC0000"/>
              </a:buClr>
              <a:buSzTx/>
              <a:buFont typeface="Wingdings" pitchFamily="2" charset="2"/>
              <a:buChar char="o"/>
              <a:tabLst/>
              <a:defRPr/>
            </a:pPr>
            <a:endParaRPr kumimoji="0" lang="ru-RU" sz="1300" b="0" i="0" u="none" strike="noStrike" kern="0" cap="none" spc="0" normalizeH="0" baseline="0" noProof="0" dirty="0">
              <a:ln>
                <a:noFill/>
              </a:ln>
              <a:solidFill>
                <a:srgbClr val="000000"/>
              </a:solidFill>
              <a:effectLst/>
              <a:uLnTx/>
              <a:uFillTx/>
              <a:latin typeface="Century Gothic"/>
              <a:ea typeface="+mn-ea"/>
              <a:cs typeface="+mn-cs"/>
            </a:endParaRPr>
          </a:p>
        </p:txBody>
      </p:sp>
      <p:sp>
        <p:nvSpPr>
          <p:cNvPr id="6" name="Заголовок 1"/>
          <p:cNvSpPr txBox="1">
            <a:spLocks/>
          </p:cNvSpPr>
          <p:nvPr/>
        </p:nvSpPr>
        <p:spPr bwMode="auto">
          <a:xfrm>
            <a:off x="107504" y="66640"/>
            <a:ext cx="7452916"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000" dirty="0">
                <a:solidFill>
                  <a:schemeClr val="bg1"/>
                </a:solidFill>
                <a:effectLst>
                  <a:outerShdw blurRad="38100" dist="38100" dir="2700000" algn="tl">
                    <a:srgbClr val="000000">
                      <a:alpha val="43137"/>
                    </a:srgbClr>
                  </a:outerShdw>
                </a:effectLst>
              </a:rPr>
              <a:t>Что значит – «хорошая система образования» по результатам ЕГЭ?</a:t>
            </a:r>
          </a:p>
        </p:txBody>
      </p:sp>
    </p:spTree>
    <p:extLst>
      <p:ext uri="{BB962C8B-B14F-4D97-AF65-F5344CB8AC3E}">
        <p14:creationId xmlns:p14="http://schemas.microsoft.com/office/powerpoint/2010/main" val="12437439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5" name="Заголовок 1"/>
          <p:cNvSpPr>
            <a:spLocks noGrp="1"/>
          </p:cNvSpPr>
          <p:nvPr>
            <p:ph type="ctrTitle"/>
          </p:nvPr>
        </p:nvSpPr>
        <p:spPr>
          <a:xfrm>
            <a:off x="179512" y="158750"/>
            <a:ext cx="7272808" cy="828675"/>
          </a:xfrm>
          <a:noFill/>
          <a:ln w="9525">
            <a:noFill/>
            <a:miter lim="800000"/>
            <a:headEnd/>
            <a:tailEnd/>
          </a:ln>
        </p:spPr>
        <p:txBody>
          <a:bodyPr vert="horz" wrap="square" lIns="91440" tIns="45720" rIns="91440" bIns="45720" numCol="1" anchor="ctr" anchorCtr="0" compatLnSpc="1">
            <a:prstTxWarp prst="textNoShape">
              <a:avLst/>
            </a:prstTxWarp>
          </a:bodyPr>
          <a:lstStyle/>
          <a:p>
            <a:pPr algn="l"/>
            <a:r>
              <a:rPr lang="ru-RU" sz="2000" dirty="0" smtClean="0">
                <a:solidFill>
                  <a:schemeClr val="bg1"/>
                </a:solidFill>
              </a:rPr>
              <a:t>Составляющие рейтинга муниципальных образований по результатам ЕГЭ.</a:t>
            </a:r>
            <a:endParaRPr lang="ru-RU" sz="2000" dirty="0">
              <a:solidFill>
                <a:schemeClr val="bg1"/>
              </a:solidFill>
            </a:endParaRPr>
          </a:p>
        </p:txBody>
      </p:sp>
      <p:graphicFrame>
        <p:nvGraphicFramePr>
          <p:cNvPr id="8" name="Схема 7"/>
          <p:cNvGraphicFramePr/>
          <p:nvPr>
            <p:extLst>
              <p:ext uri="{D42A27DB-BD31-4B8C-83A1-F6EECF244321}">
                <p14:modId xmlns:p14="http://schemas.microsoft.com/office/powerpoint/2010/main" val="1311760055"/>
              </p:ext>
            </p:extLst>
          </p:nvPr>
        </p:nvGraphicFramePr>
        <p:xfrm>
          <a:off x="2051720" y="1728192"/>
          <a:ext cx="6984776" cy="33638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Выноска со стрелкой вниз 8"/>
          <p:cNvSpPr/>
          <p:nvPr/>
        </p:nvSpPr>
        <p:spPr>
          <a:xfrm>
            <a:off x="3851920" y="1275606"/>
            <a:ext cx="2323015" cy="409428"/>
          </a:xfrm>
          <a:prstGeom prst="downArrowCallout">
            <a:avLst>
              <a:gd name="adj1" fmla="val 66131"/>
              <a:gd name="adj2" fmla="val 73144"/>
              <a:gd name="adj3" fmla="val 28374"/>
              <a:gd name="adj4" fmla="val 58993"/>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rgbClr val="C00000"/>
                </a:solidFill>
              </a:rPr>
              <a:t>Промежуточные </a:t>
            </a:r>
            <a:r>
              <a:rPr lang="ru-RU" sz="1400" i="1" dirty="0" smtClean="0">
                <a:solidFill>
                  <a:srgbClr val="C00000"/>
                </a:solidFill>
              </a:rPr>
              <a:t>рейтинги</a:t>
            </a:r>
            <a:endParaRPr lang="ru-RU" sz="1400" i="1" dirty="0">
              <a:solidFill>
                <a:srgbClr val="C00000"/>
              </a:solidFill>
            </a:endParaRPr>
          </a:p>
        </p:txBody>
      </p:sp>
      <p:sp>
        <p:nvSpPr>
          <p:cNvPr id="10" name="Выноска со стрелкой вниз 9"/>
          <p:cNvSpPr/>
          <p:nvPr/>
        </p:nvSpPr>
        <p:spPr>
          <a:xfrm>
            <a:off x="6588224" y="1275606"/>
            <a:ext cx="2395023" cy="409428"/>
          </a:xfrm>
          <a:prstGeom prst="downArrowCallout">
            <a:avLst>
              <a:gd name="adj1" fmla="val 66131"/>
              <a:gd name="adj2" fmla="val 73144"/>
              <a:gd name="adj3" fmla="val 28374"/>
              <a:gd name="adj4" fmla="val 58993"/>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smtClean="0">
                <a:solidFill>
                  <a:srgbClr val="C00000"/>
                </a:solidFill>
              </a:rPr>
              <a:t>Показатели </a:t>
            </a:r>
            <a:r>
              <a:rPr lang="ru-RU" sz="1400" i="1" dirty="0" err="1" smtClean="0">
                <a:solidFill>
                  <a:srgbClr val="C00000"/>
                </a:solidFill>
              </a:rPr>
              <a:t>рейтингования</a:t>
            </a:r>
            <a:endParaRPr lang="ru-RU" sz="1400" i="1" dirty="0">
              <a:solidFill>
                <a:srgbClr val="C00000"/>
              </a:solidFill>
            </a:endParaRPr>
          </a:p>
        </p:txBody>
      </p:sp>
      <p:sp>
        <p:nvSpPr>
          <p:cNvPr id="11" name="Прямоугольник 10"/>
          <p:cNvSpPr/>
          <p:nvPr/>
        </p:nvSpPr>
        <p:spPr>
          <a:xfrm>
            <a:off x="55603" y="2813097"/>
            <a:ext cx="2016224" cy="1569660"/>
          </a:xfrm>
          <a:prstGeom prst="rect">
            <a:avLst/>
          </a:prstGeom>
        </p:spPr>
        <p:txBody>
          <a:bodyPr wrap="square">
            <a:spAutoFit/>
          </a:bodyPr>
          <a:lstStyle/>
          <a:p>
            <a:r>
              <a:rPr lang="ru-RU" sz="1200" dirty="0">
                <a:solidFill>
                  <a:prstClr val="black"/>
                </a:solidFill>
              </a:rPr>
              <a:t>Для расчета рейтингов значения показателей </a:t>
            </a:r>
            <a:r>
              <a:rPr lang="ru-RU" sz="1200" dirty="0" smtClean="0">
                <a:solidFill>
                  <a:prstClr val="black"/>
                </a:solidFill>
              </a:rPr>
              <a:t>сравнивались со средними по региону и нормировались</a:t>
            </a:r>
            <a:r>
              <a:rPr lang="ru-RU" sz="1200" dirty="0">
                <a:solidFill>
                  <a:prstClr val="black"/>
                </a:solidFill>
              </a:rPr>
              <a:t>. Нормирование осуществлялось по формуле:</a:t>
            </a:r>
          </a:p>
        </p:txBody>
      </p:sp>
      <p:pic>
        <p:nvPicPr>
          <p:cNvPr id="12" name="Picture 2"/>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2611" r="42819"/>
          <a:stretch/>
        </p:blipFill>
        <p:spPr bwMode="auto">
          <a:xfrm>
            <a:off x="71500" y="4371950"/>
            <a:ext cx="2448272"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pic>
    </p:spTree>
    <p:extLst>
      <p:ext uri="{BB962C8B-B14F-4D97-AF65-F5344CB8AC3E}">
        <p14:creationId xmlns:p14="http://schemas.microsoft.com/office/powerpoint/2010/main" val="20485295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graphicFrame>
        <p:nvGraphicFramePr>
          <p:cNvPr id="4" name="Диаграмма 3"/>
          <p:cNvGraphicFramePr/>
          <p:nvPr>
            <p:extLst>
              <p:ext uri="{D42A27DB-BD31-4B8C-83A1-F6EECF244321}">
                <p14:modId xmlns:p14="http://schemas.microsoft.com/office/powerpoint/2010/main" val="3982441696"/>
              </p:ext>
            </p:extLst>
          </p:nvPr>
        </p:nvGraphicFramePr>
        <p:xfrm>
          <a:off x="107504" y="987574"/>
          <a:ext cx="7344816" cy="4009167"/>
        </p:xfrm>
        <a:graphic>
          <a:graphicData uri="http://schemas.openxmlformats.org/drawingml/2006/chart">
            <c:chart xmlns:c="http://schemas.openxmlformats.org/drawingml/2006/chart" xmlns:r="http://schemas.openxmlformats.org/officeDocument/2006/relationships" r:id="rId7"/>
          </a:graphicData>
        </a:graphic>
      </p:graphicFrame>
      <p:sp>
        <p:nvSpPr>
          <p:cNvPr id="5" name="Заголовок 1"/>
          <p:cNvSpPr txBox="1">
            <a:spLocks/>
          </p:cNvSpPr>
          <p:nvPr/>
        </p:nvSpPr>
        <p:spPr bwMode="auto">
          <a:xfrm>
            <a:off x="30966" y="85790"/>
            <a:ext cx="763737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000" dirty="0">
                <a:solidFill>
                  <a:prstClr val="white"/>
                </a:solidFill>
                <a:effectLst>
                  <a:outerShdw blurRad="38100" dist="38100" dir="2700000" algn="tl">
                    <a:srgbClr val="000000">
                      <a:alpha val="43137"/>
                    </a:srgbClr>
                  </a:outerShdw>
                </a:effectLst>
              </a:rPr>
              <a:t>Равенство доступа к образованию соответствующего качества. Муниципалитеты.</a:t>
            </a:r>
          </a:p>
        </p:txBody>
      </p:sp>
      <p:cxnSp>
        <p:nvCxnSpPr>
          <p:cNvPr id="18" name="Прямая со стрелкой 17"/>
          <p:cNvCxnSpPr/>
          <p:nvPr/>
        </p:nvCxnSpPr>
        <p:spPr>
          <a:xfrm flipH="1">
            <a:off x="5508104" y="2802060"/>
            <a:ext cx="576064"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Прямая со стрелкой 23"/>
          <p:cNvCxnSpPr/>
          <p:nvPr/>
        </p:nvCxnSpPr>
        <p:spPr>
          <a:xfrm flipH="1" flipV="1">
            <a:off x="5508743" y="2003218"/>
            <a:ext cx="575425" cy="3031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Прямая со стрелкой 26"/>
          <p:cNvCxnSpPr/>
          <p:nvPr/>
        </p:nvCxnSpPr>
        <p:spPr>
          <a:xfrm flipH="1">
            <a:off x="5436096" y="2579281"/>
            <a:ext cx="28803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454832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Прямоугольник 19"/>
          <p:cNvSpPr/>
          <p:nvPr/>
        </p:nvSpPr>
        <p:spPr>
          <a:xfrm>
            <a:off x="3203848" y="2747591"/>
            <a:ext cx="152400" cy="1800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1" name="Прямоугольник 20"/>
          <p:cNvSpPr/>
          <p:nvPr/>
        </p:nvSpPr>
        <p:spPr>
          <a:xfrm>
            <a:off x="3563888" y="2734193"/>
            <a:ext cx="152400" cy="1097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Прямоугольник 14"/>
          <p:cNvSpPr/>
          <p:nvPr/>
        </p:nvSpPr>
        <p:spPr>
          <a:xfrm>
            <a:off x="2051720" y="2729112"/>
            <a:ext cx="152400" cy="7067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Прямоугольник 18"/>
          <p:cNvSpPr/>
          <p:nvPr/>
        </p:nvSpPr>
        <p:spPr>
          <a:xfrm>
            <a:off x="1619672" y="2752814"/>
            <a:ext cx="152400" cy="1524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Прямоугольник 13"/>
          <p:cNvSpPr/>
          <p:nvPr/>
        </p:nvSpPr>
        <p:spPr>
          <a:xfrm>
            <a:off x="4788024" y="2743358"/>
            <a:ext cx="1524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Прямоугольник 15"/>
          <p:cNvSpPr/>
          <p:nvPr/>
        </p:nvSpPr>
        <p:spPr>
          <a:xfrm>
            <a:off x="4355976" y="2743358"/>
            <a:ext cx="152400" cy="5070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7" name="Прямоугольник 16"/>
          <p:cNvSpPr/>
          <p:nvPr/>
        </p:nvSpPr>
        <p:spPr>
          <a:xfrm>
            <a:off x="5148064" y="2741830"/>
            <a:ext cx="152400" cy="4059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9" name="Прямоугольник 8"/>
          <p:cNvSpPr/>
          <p:nvPr/>
        </p:nvSpPr>
        <p:spPr>
          <a:xfrm>
            <a:off x="2780787" y="2723049"/>
            <a:ext cx="144016" cy="62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8" name="Прямоугольник 7"/>
          <p:cNvSpPr/>
          <p:nvPr/>
        </p:nvSpPr>
        <p:spPr>
          <a:xfrm>
            <a:off x="1259632" y="2753578"/>
            <a:ext cx="144016" cy="1555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 name="Прямоугольник 1"/>
          <p:cNvSpPr/>
          <p:nvPr/>
        </p:nvSpPr>
        <p:spPr>
          <a:xfrm>
            <a:off x="839504" y="2728348"/>
            <a:ext cx="152400"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0" name="Прямоугольник 9"/>
          <p:cNvSpPr/>
          <p:nvPr/>
        </p:nvSpPr>
        <p:spPr>
          <a:xfrm>
            <a:off x="5529445" y="2741830"/>
            <a:ext cx="144016" cy="1434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2" name="Прямоугольник 11"/>
          <p:cNvSpPr/>
          <p:nvPr/>
        </p:nvSpPr>
        <p:spPr>
          <a:xfrm>
            <a:off x="5926897" y="2743358"/>
            <a:ext cx="144016" cy="5070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Прямоугольник 12"/>
          <p:cNvSpPr/>
          <p:nvPr/>
        </p:nvSpPr>
        <p:spPr>
          <a:xfrm>
            <a:off x="6317264" y="2752814"/>
            <a:ext cx="139109" cy="1429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1" name="Прямоугольник 10"/>
          <p:cNvSpPr/>
          <p:nvPr/>
        </p:nvSpPr>
        <p:spPr>
          <a:xfrm>
            <a:off x="2421835" y="2743358"/>
            <a:ext cx="144016" cy="2837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graphicFrame>
        <p:nvGraphicFramePr>
          <p:cNvPr id="4" name="Диаграмма 3"/>
          <p:cNvGraphicFramePr/>
          <p:nvPr>
            <p:extLst>
              <p:ext uri="{D42A27DB-BD31-4B8C-83A1-F6EECF244321}">
                <p14:modId xmlns:p14="http://schemas.microsoft.com/office/powerpoint/2010/main" val="1849558803"/>
              </p:ext>
            </p:extLst>
          </p:nvPr>
        </p:nvGraphicFramePr>
        <p:xfrm>
          <a:off x="323528" y="923925"/>
          <a:ext cx="6372225" cy="4009167"/>
        </p:xfrm>
        <a:graphic>
          <a:graphicData uri="http://schemas.openxmlformats.org/drawingml/2006/chart">
            <c:chart xmlns:c="http://schemas.openxmlformats.org/drawingml/2006/chart" xmlns:r="http://schemas.openxmlformats.org/officeDocument/2006/relationships" r:id="rId7"/>
          </a:graphicData>
        </a:graphic>
      </p:graphicFrame>
      <p:sp>
        <p:nvSpPr>
          <p:cNvPr id="5" name="Заголовок 1"/>
          <p:cNvSpPr txBox="1">
            <a:spLocks/>
          </p:cNvSpPr>
          <p:nvPr/>
        </p:nvSpPr>
        <p:spPr bwMode="auto">
          <a:xfrm>
            <a:off x="30966" y="85790"/>
            <a:ext cx="763737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000" dirty="0">
                <a:solidFill>
                  <a:schemeClr val="bg1"/>
                </a:solidFill>
                <a:effectLst>
                  <a:outerShdw blurRad="38100" dist="38100" dir="2700000" algn="tl">
                    <a:srgbClr val="000000">
                      <a:alpha val="43137"/>
                    </a:srgbClr>
                  </a:outerShdw>
                </a:effectLst>
              </a:rPr>
              <a:t>Равенство доступа к образованию соответствующего качества. Муниципалитеты.</a:t>
            </a:r>
          </a:p>
        </p:txBody>
      </p:sp>
      <p:cxnSp>
        <p:nvCxnSpPr>
          <p:cNvPr id="6" name="Прямая соединительная линия 5"/>
          <p:cNvCxnSpPr>
            <a:cxnSpLocks/>
          </p:cNvCxnSpPr>
          <p:nvPr/>
        </p:nvCxnSpPr>
        <p:spPr>
          <a:xfrm>
            <a:off x="755576" y="2715766"/>
            <a:ext cx="6082665" cy="0"/>
          </a:xfrm>
          <a:prstGeom prst="line">
            <a:avLst/>
          </a:prstGeom>
          <a:ln w="31750">
            <a:prstDash val="sysDash"/>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3504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4" name="Заголовок 1"/>
          <p:cNvSpPr txBox="1">
            <a:spLocks/>
          </p:cNvSpPr>
          <p:nvPr/>
        </p:nvSpPr>
        <p:spPr bwMode="auto">
          <a:xfrm>
            <a:off x="215900" y="66640"/>
            <a:ext cx="723582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000" dirty="0" smtClean="0">
                <a:solidFill>
                  <a:schemeClr val="bg1"/>
                </a:solidFill>
                <a:effectLst>
                  <a:outerShdw blurRad="38100" dist="38100" dir="2700000" algn="tl">
                    <a:srgbClr val="000000">
                      <a:alpha val="43137"/>
                    </a:srgbClr>
                  </a:outerShdw>
                </a:effectLst>
              </a:rPr>
              <a:t>Практика </a:t>
            </a:r>
            <a:r>
              <a:rPr lang="ru-RU" sz="2000" dirty="0" err="1" smtClean="0">
                <a:solidFill>
                  <a:schemeClr val="bg1"/>
                </a:solidFill>
                <a:effectLst>
                  <a:outerShdw blurRad="38100" dist="38100" dir="2700000" algn="tl">
                    <a:srgbClr val="000000">
                      <a:alpha val="43137"/>
                    </a:srgbClr>
                  </a:outerShdw>
                </a:effectLst>
              </a:rPr>
              <a:t>рейтингования</a:t>
            </a:r>
            <a:r>
              <a:rPr lang="ru-RU" sz="2000" dirty="0" smtClean="0">
                <a:solidFill>
                  <a:schemeClr val="bg1"/>
                </a:solidFill>
                <a:effectLst>
                  <a:outerShdw blurRad="38100" dist="38100" dir="2700000" algn="tl">
                    <a:srgbClr val="000000">
                      <a:alpha val="43137"/>
                    </a:srgbClr>
                  </a:outerShdw>
                </a:effectLst>
              </a:rPr>
              <a:t> школ и муниципалитетов Чувашии </a:t>
            </a:r>
          </a:p>
          <a:p>
            <a:pPr algn="l"/>
            <a:r>
              <a:rPr lang="ru-RU" sz="2000" dirty="0" smtClean="0">
                <a:solidFill>
                  <a:schemeClr val="bg1"/>
                </a:solidFill>
                <a:effectLst>
                  <a:outerShdw blurRad="38100" dist="38100" dir="2700000" algn="tl">
                    <a:srgbClr val="000000">
                      <a:alpha val="43137"/>
                    </a:srgbClr>
                  </a:outerShdw>
                </a:effectLst>
              </a:rPr>
              <a:t>по результатам внешних оценочных процедур:</a:t>
            </a:r>
            <a:endParaRPr lang="ru-RU" sz="2000" dirty="0">
              <a:solidFill>
                <a:schemeClr val="bg1"/>
              </a:solidFill>
              <a:effectLst>
                <a:outerShdw blurRad="38100" dist="38100" dir="2700000" algn="tl">
                  <a:srgbClr val="000000">
                    <a:alpha val="43137"/>
                  </a:srgbClr>
                </a:outerShdw>
              </a:effectLst>
            </a:endParaRPr>
          </a:p>
        </p:txBody>
      </p:sp>
      <p:sp>
        <p:nvSpPr>
          <p:cNvPr id="6" name="Объект 6"/>
          <p:cNvSpPr txBox="1">
            <a:spLocks/>
          </p:cNvSpPr>
          <p:nvPr/>
        </p:nvSpPr>
        <p:spPr>
          <a:xfrm>
            <a:off x="100360" y="1203598"/>
            <a:ext cx="8936136" cy="3744416"/>
          </a:xfrm>
          <a:prstGeom prst="rect">
            <a:avLst/>
          </a:prstGeom>
        </p:spPr>
        <p:txBody>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r>
              <a:rPr lang="ru-RU" sz="1700" dirty="0" smtClean="0"/>
              <a:t>В сборниках по результатам ЕГЭ по Чувашии </a:t>
            </a:r>
            <a:r>
              <a:rPr lang="ru-RU" sz="1700" dirty="0" err="1" smtClean="0"/>
              <a:t>рэнкинг</a:t>
            </a:r>
            <a:r>
              <a:rPr lang="ru-RU" sz="1700" dirty="0" smtClean="0"/>
              <a:t> и рейтинг муниципалитетов и школ используется с 2003 года.</a:t>
            </a:r>
          </a:p>
          <a:p>
            <a:r>
              <a:rPr lang="ru-RU" sz="1700" dirty="0" smtClean="0"/>
              <a:t>Единицей индивидуальных результатов ЕГЭ и ГИА считаются совокупные результаты одного выпускника, а не предметные результаты.</a:t>
            </a:r>
          </a:p>
          <a:p>
            <a:r>
              <a:rPr lang="ru-RU" sz="1700" dirty="0" smtClean="0"/>
              <a:t>Школы сравниваются внутри кластера (группы школ, сходных по ряду контекстных характеристик), сравнение муниципалитетов линейное, но при этом приводятся некоторые значимые контекстные характеристики.</a:t>
            </a:r>
          </a:p>
          <a:p>
            <a:r>
              <a:rPr lang="ru-RU" sz="1700" dirty="0" smtClean="0"/>
              <a:t>Идёт поиск показателей, позволяющих разделить зоны ответственности </a:t>
            </a:r>
            <a:r>
              <a:rPr lang="ru-RU" sz="1700" dirty="0" smtClean="0"/>
              <a:t>между </a:t>
            </a:r>
            <a:r>
              <a:rPr lang="ru-RU" sz="1700" dirty="0" smtClean="0"/>
              <a:t>уровнями управления.</a:t>
            </a:r>
          </a:p>
          <a:p>
            <a:r>
              <a:rPr lang="ru-RU" sz="1700" dirty="0" smtClean="0"/>
              <a:t>Данные рейтинга муниципалитетов по ЕГЭ и ГИА используются в Публичном докладе Министерства образования и молодёжной политики Чувашии (см. доклад за 2011/12 учебный год здесь -  </a:t>
            </a:r>
            <a:r>
              <a:rPr lang="en-US" sz="1700" dirty="0" smtClean="0">
                <a:hlinkClick r:id="rId7"/>
              </a:rPr>
              <a:t>http</a:t>
            </a:r>
            <a:r>
              <a:rPr lang="en-US" sz="1700" dirty="0">
                <a:hlinkClick r:id="rId7"/>
              </a:rPr>
              <a:t>://gov.cap.ru/home/13/2012/avg_konf/</a:t>
            </a:r>
            <a:r>
              <a:rPr lang="ru-RU" sz="1700" dirty="0">
                <a:hlinkClick r:id="rId7"/>
              </a:rPr>
              <a:t>к-270%20мо%20рис.</a:t>
            </a:r>
            <a:r>
              <a:rPr lang="en-US" sz="1700" dirty="0" err="1" smtClean="0">
                <a:hlinkClick r:id="rId7"/>
              </a:rPr>
              <a:t>pdf</a:t>
            </a:r>
            <a:r>
              <a:rPr lang="ru-RU" sz="1700" dirty="0" smtClean="0"/>
              <a:t>), где они сопоставляются с другими показателями результатов и условий организации образовательного процесса. </a:t>
            </a:r>
          </a:p>
          <a:p>
            <a:endParaRPr lang="ru-RU" sz="1700" dirty="0" smtClean="0"/>
          </a:p>
          <a:p>
            <a:pPr marL="0" indent="0">
              <a:buNone/>
            </a:pPr>
            <a:endParaRPr lang="ru-RU" sz="1700" dirty="0"/>
          </a:p>
        </p:txBody>
      </p:sp>
      <p:sp>
        <p:nvSpPr>
          <p:cNvPr id="2" name="AutoShape 4" descr="http://mou55.chel-edu.ru/images/p100_41199267_1237386693_1204579497_1v_mayakovskiy_chto_takoe_horosho.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520878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graphicFrame>
        <p:nvGraphicFramePr>
          <p:cNvPr id="4" name="Таблица 3"/>
          <p:cNvGraphicFramePr>
            <a:graphicFrameLocks noGrp="1"/>
          </p:cNvGraphicFramePr>
          <p:nvPr>
            <p:extLst>
              <p:ext uri="{D42A27DB-BD31-4B8C-83A1-F6EECF244321}">
                <p14:modId xmlns:p14="http://schemas.microsoft.com/office/powerpoint/2010/main" val="2581727175"/>
              </p:ext>
            </p:extLst>
          </p:nvPr>
        </p:nvGraphicFramePr>
        <p:xfrm>
          <a:off x="107504" y="1157289"/>
          <a:ext cx="8856985" cy="4017834"/>
        </p:xfrm>
        <a:graphic>
          <a:graphicData uri="http://schemas.openxmlformats.org/drawingml/2006/table">
            <a:tbl>
              <a:tblPr firstRow="1" firstCol="1" bandRow="1"/>
              <a:tblGrid>
                <a:gridCol w="1368152"/>
                <a:gridCol w="432048"/>
                <a:gridCol w="360040"/>
                <a:gridCol w="432048"/>
                <a:gridCol w="360040"/>
                <a:gridCol w="350772"/>
                <a:gridCol w="81276"/>
                <a:gridCol w="576064"/>
                <a:gridCol w="360040"/>
                <a:gridCol w="413385"/>
                <a:gridCol w="354231"/>
                <a:gridCol w="528528"/>
                <a:gridCol w="360040"/>
                <a:gridCol w="648072"/>
                <a:gridCol w="432048"/>
                <a:gridCol w="792088"/>
                <a:gridCol w="288032"/>
                <a:gridCol w="360040"/>
                <a:gridCol w="360041"/>
              </a:tblGrid>
              <a:tr h="1473040">
                <a:tc>
                  <a:txBody>
                    <a:bodyPr/>
                    <a:lstStyle/>
                    <a:p>
                      <a:pPr algn="r">
                        <a:lnSpc>
                          <a:spcPct val="115000"/>
                        </a:lnSpc>
                        <a:spcAft>
                          <a:spcPts val="0"/>
                        </a:spcAft>
                      </a:pPr>
                      <a:r>
                        <a:rPr lang="ru-RU" sz="700" dirty="0">
                          <a:effectLst/>
                          <a:latin typeface="Tahoma"/>
                          <a:ea typeface="Times New Roman"/>
                          <a:cs typeface="Tahoma"/>
                        </a:rPr>
                        <a:t>Ключевые</a:t>
                      </a:r>
                      <a:endParaRPr lang="ru-RU" sz="800" dirty="0">
                        <a:effectLst/>
                        <a:latin typeface="Tahoma"/>
                        <a:ea typeface="Times New Roman"/>
                        <a:cs typeface="Times New Roman"/>
                      </a:endParaRPr>
                    </a:p>
                    <a:p>
                      <a:pPr algn="r">
                        <a:lnSpc>
                          <a:spcPct val="115000"/>
                        </a:lnSpc>
                        <a:spcAft>
                          <a:spcPts val="0"/>
                        </a:spcAft>
                      </a:pPr>
                      <a:r>
                        <a:rPr lang="ru-RU" sz="700" dirty="0">
                          <a:effectLst/>
                          <a:latin typeface="Tahoma"/>
                          <a:ea typeface="Times New Roman"/>
                          <a:cs typeface="Tahoma"/>
                        </a:rPr>
                        <a:t>показатели</a:t>
                      </a:r>
                      <a:endParaRPr lang="ru-RU" sz="800" dirty="0">
                        <a:effectLst/>
                        <a:latin typeface="Tahoma"/>
                        <a:ea typeface="Times New Roman"/>
                        <a:cs typeface="Times New Roman"/>
                      </a:endParaRPr>
                    </a:p>
                    <a:p>
                      <a:pPr algn="ctr">
                        <a:lnSpc>
                          <a:spcPct val="115000"/>
                        </a:lnSpc>
                        <a:spcAft>
                          <a:spcPts val="0"/>
                        </a:spcAft>
                      </a:pPr>
                      <a:r>
                        <a:rPr lang="ru-RU" sz="700" dirty="0">
                          <a:effectLst/>
                          <a:latin typeface="Tahoma"/>
                          <a:ea typeface="Times New Roman"/>
                          <a:cs typeface="Tahoma"/>
                        </a:rPr>
                        <a:t> </a:t>
                      </a:r>
                      <a:endParaRPr lang="ru-RU" sz="800" dirty="0">
                        <a:effectLst/>
                        <a:latin typeface="Tahoma"/>
                        <a:ea typeface="Times New Roman"/>
                        <a:cs typeface="Times New Roman"/>
                      </a:endParaRPr>
                    </a:p>
                    <a:p>
                      <a:pPr algn="ctr">
                        <a:lnSpc>
                          <a:spcPct val="115000"/>
                        </a:lnSpc>
                        <a:spcAft>
                          <a:spcPts val="0"/>
                        </a:spcAft>
                      </a:pPr>
                      <a:r>
                        <a:rPr lang="ru-RU" sz="700" dirty="0">
                          <a:effectLst/>
                          <a:latin typeface="Tahoma"/>
                          <a:ea typeface="Times New Roman"/>
                          <a:cs typeface="Tahoma"/>
                        </a:rPr>
                        <a:t> </a:t>
                      </a:r>
                      <a:endParaRPr lang="ru-RU" sz="800" dirty="0">
                        <a:effectLst/>
                        <a:latin typeface="Tahoma"/>
                        <a:ea typeface="Times New Roman"/>
                        <a:cs typeface="Times New Roman"/>
                      </a:endParaRPr>
                    </a:p>
                    <a:p>
                      <a:pPr algn="ctr">
                        <a:lnSpc>
                          <a:spcPct val="115000"/>
                        </a:lnSpc>
                        <a:spcAft>
                          <a:spcPts val="0"/>
                        </a:spcAft>
                      </a:pPr>
                      <a:r>
                        <a:rPr lang="ru-RU" sz="700" dirty="0">
                          <a:effectLst/>
                          <a:latin typeface="Tahoma"/>
                          <a:ea typeface="Times New Roman"/>
                          <a:cs typeface="Tahoma"/>
                        </a:rPr>
                        <a:t> </a:t>
                      </a:r>
                      <a:endParaRPr lang="ru-RU" sz="800" dirty="0">
                        <a:effectLst/>
                        <a:latin typeface="Tahoma"/>
                        <a:ea typeface="Times New Roman"/>
                        <a:cs typeface="Times New Roman"/>
                      </a:endParaRPr>
                    </a:p>
                    <a:p>
                      <a:pPr algn="ctr">
                        <a:lnSpc>
                          <a:spcPct val="115000"/>
                        </a:lnSpc>
                        <a:spcAft>
                          <a:spcPts val="0"/>
                        </a:spcAft>
                      </a:pPr>
                      <a:r>
                        <a:rPr lang="ru-RU" sz="700" dirty="0">
                          <a:effectLst/>
                          <a:latin typeface="Tahoma"/>
                          <a:ea typeface="Times New Roman"/>
                          <a:cs typeface="Tahoma"/>
                        </a:rPr>
                        <a:t> </a:t>
                      </a:r>
                      <a:endParaRPr lang="ru-RU" sz="800" dirty="0">
                        <a:effectLst/>
                        <a:latin typeface="Tahoma"/>
                        <a:ea typeface="Times New Roman"/>
                        <a:cs typeface="Times New Roman"/>
                      </a:endParaRPr>
                    </a:p>
                    <a:p>
                      <a:pPr algn="ctr">
                        <a:lnSpc>
                          <a:spcPct val="115000"/>
                        </a:lnSpc>
                        <a:spcAft>
                          <a:spcPts val="0"/>
                        </a:spcAft>
                      </a:pPr>
                      <a:r>
                        <a:rPr lang="ru-RU" sz="700" dirty="0">
                          <a:effectLst/>
                          <a:latin typeface="Tahoma"/>
                          <a:ea typeface="Times New Roman"/>
                          <a:cs typeface="Tahoma"/>
                        </a:rPr>
                        <a:t> </a:t>
                      </a:r>
                      <a:endParaRPr lang="ru-RU" sz="800" dirty="0">
                        <a:effectLst/>
                        <a:latin typeface="Tahoma"/>
                        <a:ea typeface="Times New Roman"/>
                        <a:cs typeface="Times New Roman"/>
                      </a:endParaRPr>
                    </a:p>
                    <a:p>
                      <a:pPr algn="ctr">
                        <a:lnSpc>
                          <a:spcPct val="115000"/>
                        </a:lnSpc>
                        <a:spcAft>
                          <a:spcPts val="0"/>
                        </a:spcAft>
                      </a:pPr>
                      <a:r>
                        <a:rPr lang="ru-RU" sz="700" dirty="0">
                          <a:effectLst/>
                          <a:latin typeface="Tahoma"/>
                          <a:ea typeface="Times New Roman"/>
                          <a:cs typeface="Tahoma"/>
                        </a:rPr>
                        <a:t> </a:t>
                      </a:r>
                      <a:endParaRPr lang="ru-RU" sz="800" dirty="0">
                        <a:effectLst/>
                        <a:latin typeface="Tahoma"/>
                        <a:ea typeface="Times New Roman"/>
                        <a:cs typeface="Times New Roman"/>
                      </a:endParaRPr>
                    </a:p>
                    <a:p>
                      <a:pPr algn="ctr">
                        <a:lnSpc>
                          <a:spcPct val="115000"/>
                        </a:lnSpc>
                        <a:spcAft>
                          <a:spcPts val="0"/>
                        </a:spcAft>
                      </a:pPr>
                      <a:r>
                        <a:rPr lang="ru-RU" sz="700" dirty="0">
                          <a:effectLst/>
                          <a:latin typeface="Tahoma"/>
                          <a:ea typeface="Times New Roman"/>
                          <a:cs typeface="Tahoma"/>
                        </a:rPr>
                        <a:t> </a:t>
                      </a:r>
                      <a:endParaRPr lang="ru-RU" sz="800" dirty="0">
                        <a:effectLst/>
                        <a:latin typeface="Tahoma"/>
                        <a:ea typeface="Times New Roman"/>
                        <a:cs typeface="Times New Roman"/>
                      </a:endParaRPr>
                    </a:p>
                    <a:p>
                      <a:pPr algn="l">
                        <a:lnSpc>
                          <a:spcPct val="115000"/>
                        </a:lnSpc>
                        <a:spcAft>
                          <a:spcPts val="0"/>
                        </a:spcAft>
                      </a:pPr>
                      <a:r>
                        <a:rPr lang="ru-RU" sz="700" dirty="0">
                          <a:effectLst/>
                          <a:latin typeface="Tahoma"/>
                          <a:ea typeface="Times New Roman"/>
                          <a:cs typeface="Tahoma"/>
                        </a:rPr>
                        <a:t>Наименование</a:t>
                      </a:r>
                      <a:endParaRPr lang="ru-RU" sz="800" dirty="0">
                        <a:effectLst/>
                        <a:latin typeface="Tahoma"/>
                        <a:ea typeface="Times New Roman"/>
                        <a:cs typeface="Times New Roman"/>
                      </a:endParaRPr>
                    </a:p>
                    <a:p>
                      <a:pPr algn="l">
                        <a:lnSpc>
                          <a:spcPct val="115000"/>
                        </a:lnSpc>
                        <a:spcAft>
                          <a:spcPts val="0"/>
                        </a:spcAft>
                      </a:pPr>
                      <a:r>
                        <a:rPr lang="ru-RU" sz="700" dirty="0">
                          <a:effectLst/>
                          <a:latin typeface="Tahoma"/>
                          <a:ea typeface="Times New Roman"/>
                          <a:cs typeface="Tahoma"/>
                        </a:rPr>
                        <a:t>муниципалитетов</a:t>
                      </a:r>
                      <a:endParaRPr lang="ru-RU" sz="800" dirty="0">
                        <a:effectLst/>
                        <a:latin typeface="Tahoma"/>
                        <a:ea typeface="Times New Roman"/>
                        <a:cs typeface="Times New Roman"/>
                      </a:endParaRPr>
                    </a:p>
                  </a:txBody>
                  <a:tcPr marL="27938" marR="27938"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ts val="1000"/>
                        </a:lnSpc>
                        <a:spcAft>
                          <a:spcPts val="0"/>
                        </a:spcAft>
                      </a:pPr>
                      <a:r>
                        <a:rPr lang="ru-RU" sz="700" dirty="0">
                          <a:effectLst/>
                          <a:latin typeface="Tahoma"/>
                          <a:ea typeface="Times New Roman"/>
                          <a:cs typeface="Tahoma"/>
                        </a:rPr>
                        <a:t>Всего выпускников, чел.</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1000"/>
                        </a:lnSpc>
                        <a:spcAft>
                          <a:spcPts val="0"/>
                        </a:spcAft>
                      </a:pPr>
                      <a:r>
                        <a:rPr lang="ru-RU" sz="700" kern="1200" dirty="0" smtClean="0">
                          <a:solidFill>
                            <a:schemeClr val="tx1"/>
                          </a:solidFill>
                          <a:effectLst/>
                          <a:latin typeface="Tahoma"/>
                          <a:ea typeface="Times New Roman"/>
                          <a:cs typeface="Tahoma"/>
                        </a:rPr>
                        <a:t>Число образовательных учреждений, шт.</a:t>
                      </a:r>
                      <a:endParaRPr lang="ru-RU" sz="700" kern="1200" dirty="0">
                        <a:solidFill>
                          <a:schemeClr val="tx1"/>
                        </a:solidFill>
                        <a:effectLst/>
                        <a:latin typeface="Tahoma"/>
                        <a:ea typeface="Times New Roman"/>
                        <a:cs typeface="Tahoma"/>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1000"/>
                        </a:lnSpc>
                        <a:spcAft>
                          <a:spcPts val="0"/>
                        </a:spcAft>
                      </a:pPr>
                      <a:r>
                        <a:rPr lang="ru-RU" sz="700" kern="1200" dirty="0">
                          <a:solidFill>
                            <a:schemeClr val="tx1"/>
                          </a:solidFill>
                          <a:effectLst/>
                          <a:latin typeface="Tahoma"/>
                          <a:ea typeface="Times New Roman"/>
                          <a:cs typeface="Tahoma"/>
                        </a:rPr>
                        <a:t>Доля выпускников вечерней формы обучения</a:t>
                      </a: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000"/>
                        </a:lnSpc>
                        <a:spcAft>
                          <a:spcPts val="0"/>
                        </a:spcAft>
                      </a:pPr>
                      <a:r>
                        <a:rPr lang="ru-RU" sz="700" dirty="0" smtClean="0">
                          <a:effectLst/>
                          <a:latin typeface="Tahoma"/>
                          <a:ea typeface="Times New Roman"/>
                          <a:cs typeface="Tahoma"/>
                        </a:rPr>
                        <a:t>Доля выпускников сельских школ, %.</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000"/>
                        </a:lnSpc>
                        <a:spcAft>
                          <a:spcPts val="0"/>
                        </a:spcAft>
                      </a:pPr>
                      <a:r>
                        <a:rPr lang="ru-RU" sz="700" dirty="0">
                          <a:effectLst/>
                          <a:latin typeface="Tahoma"/>
                          <a:ea typeface="Times New Roman"/>
                          <a:cs typeface="Tahoma"/>
                        </a:rPr>
                        <a:t>Доля выпускников, </a:t>
                      </a:r>
                      <a:r>
                        <a:rPr lang="ru-RU" sz="700" dirty="0" smtClean="0">
                          <a:effectLst/>
                          <a:latin typeface="Tahoma"/>
                          <a:ea typeface="Times New Roman"/>
                          <a:cs typeface="Tahoma"/>
                        </a:rPr>
                        <a:t>обучавшихся</a:t>
                      </a:r>
                      <a:r>
                        <a:rPr lang="ru-RU" sz="700" baseline="0" dirty="0" smtClean="0">
                          <a:effectLst/>
                          <a:latin typeface="Tahoma"/>
                          <a:ea typeface="Times New Roman"/>
                          <a:cs typeface="Tahoma"/>
                        </a:rPr>
                        <a:t> в школах кластера №1, %</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000"/>
                        </a:lnSpc>
                        <a:spcAft>
                          <a:spcPts val="0"/>
                        </a:spcAft>
                      </a:pP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spcAft>
                          <a:spcPts val="0"/>
                        </a:spcAft>
                      </a:pPr>
                      <a:r>
                        <a:rPr lang="ru-RU" sz="700" dirty="0">
                          <a:effectLst/>
                          <a:latin typeface="Tahoma"/>
                          <a:ea typeface="Times New Roman"/>
                          <a:cs typeface="Tahoma"/>
                        </a:rPr>
                        <a:t>Доля выпускников, успешно сдавших оба обязательных экзамена в форме ЕГЭ (выше порога)</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000"/>
                        </a:lnSpc>
                        <a:spcAft>
                          <a:spcPts val="0"/>
                        </a:spcAft>
                      </a:pPr>
                      <a:r>
                        <a:rPr lang="ru-RU" sz="700" dirty="0">
                          <a:effectLst/>
                          <a:latin typeface="Tahoma"/>
                          <a:ea typeface="Times New Roman"/>
                          <a:cs typeface="Tahoma"/>
                        </a:rPr>
                        <a:t> Рейтинг по уровню освоения стандарта общего образования</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a:lnSpc>
                          <a:spcPts val="1000"/>
                        </a:lnSpc>
                        <a:spcAft>
                          <a:spcPts val="0"/>
                        </a:spcAft>
                      </a:pPr>
                      <a:r>
                        <a:rPr lang="ru-RU" sz="700" dirty="0">
                          <a:effectLst/>
                          <a:latin typeface="Tahoma"/>
                          <a:ea typeface="Times New Roman"/>
                          <a:cs typeface="Tahoma"/>
                        </a:rPr>
                        <a:t>Доля выпускников, успешно сдавших все экзамены в форме ЕГЭ (выше порога)</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000"/>
                        </a:lnSpc>
                        <a:spcAft>
                          <a:spcPts val="0"/>
                        </a:spcAft>
                      </a:pPr>
                      <a:r>
                        <a:rPr lang="ru-RU" sz="700" dirty="0">
                          <a:effectLst/>
                          <a:latin typeface="Tahoma"/>
                          <a:ea typeface="Times New Roman"/>
                          <a:cs typeface="Tahoma"/>
                        </a:rPr>
                        <a:t> Рейтинг по уровню готовности к продолжению образования</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a:lnSpc>
                          <a:spcPts val="1000"/>
                        </a:lnSpc>
                        <a:spcAft>
                          <a:spcPts val="0"/>
                        </a:spcAft>
                      </a:pPr>
                      <a:r>
                        <a:rPr lang="ru-RU" sz="700" dirty="0">
                          <a:effectLst/>
                          <a:latin typeface="Tahoma"/>
                          <a:ea typeface="Times New Roman"/>
                          <a:cs typeface="Tahoma"/>
                        </a:rPr>
                        <a:t>Качество подготовки по обязательным предметам. Средний балл по двум предметам</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000"/>
                        </a:lnSpc>
                        <a:spcAft>
                          <a:spcPts val="0"/>
                        </a:spcAft>
                      </a:pPr>
                      <a:r>
                        <a:rPr lang="ru-RU" sz="700" dirty="0">
                          <a:effectLst/>
                          <a:latin typeface="Tahoma"/>
                          <a:ea typeface="Times New Roman"/>
                          <a:cs typeface="Tahoma"/>
                        </a:rPr>
                        <a:t> Рейтинг качества подготовки по обязательным предметам</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a:lnSpc>
                          <a:spcPts val="1000"/>
                        </a:lnSpc>
                        <a:spcAft>
                          <a:spcPts val="0"/>
                        </a:spcAft>
                      </a:pPr>
                      <a:r>
                        <a:rPr lang="ru-RU" sz="700" dirty="0">
                          <a:effectLst/>
                          <a:latin typeface="Tahoma"/>
                          <a:ea typeface="Times New Roman"/>
                          <a:cs typeface="Tahoma"/>
                        </a:rPr>
                        <a:t>Качество профильной подготовки. Доля выпускников, сдавших все экзамены по выбору с результатом выше профильного уровня</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000"/>
                        </a:lnSpc>
                        <a:spcAft>
                          <a:spcPts val="0"/>
                        </a:spcAft>
                      </a:pPr>
                      <a:r>
                        <a:rPr lang="ru-RU" sz="700" dirty="0">
                          <a:effectLst/>
                          <a:latin typeface="Tahoma"/>
                          <a:ea typeface="Times New Roman"/>
                          <a:cs typeface="Tahoma"/>
                        </a:rPr>
                        <a:t> Рейтинг качества подготовки по предметам по выбору</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a:lnSpc>
                          <a:spcPts val="1000"/>
                        </a:lnSpc>
                        <a:spcAft>
                          <a:spcPts val="0"/>
                        </a:spcAft>
                      </a:pPr>
                      <a:r>
                        <a:rPr lang="ru-RU" sz="700" dirty="0">
                          <a:effectLst/>
                          <a:latin typeface="Tahoma"/>
                          <a:ea typeface="Times New Roman"/>
                          <a:cs typeface="Tahoma"/>
                        </a:rPr>
                        <a:t>Доступность образования соответствующего качества. Разница среднего балла по обязательным предметам по республике и среднего балла «худшей» школы</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000"/>
                        </a:lnSpc>
                        <a:spcAft>
                          <a:spcPts val="0"/>
                        </a:spcAft>
                      </a:pPr>
                      <a:r>
                        <a:rPr lang="ru-RU" sz="700" dirty="0">
                          <a:effectLst/>
                          <a:latin typeface="Tahoma"/>
                          <a:ea typeface="Times New Roman"/>
                          <a:cs typeface="Tahoma"/>
                        </a:rPr>
                        <a:t> Рейтинг по доступности образования</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a:lnSpc>
                          <a:spcPts val="1000"/>
                        </a:lnSpc>
                        <a:spcAft>
                          <a:spcPts val="0"/>
                        </a:spcAft>
                      </a:pPr>
                      <a:r>
                        <a:rPr lang="ru-RU" sz="700" dirty="0">
                          <a:effectLst/>
                          <a:latin typeface="Tahoma"/>
                          <a:ea typeface="Times New Roman"/>
                          <a:cs typeface="Tahoma"/>
                        </a:rPr>
                        <a:t>Общее место в рейтинге по результатам ЕГЭ-2012</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000"/>
                        </a:lnSpc>
                        <a:spcAft>
                          <a:spcPts val="0"/>
                        </a:spcAft>
                      </a:pPr>
                      <a:r>
                        <a:rPr lang="ru-RU" sz="700" dirty="0">
                          <a:effectLst/>
                          <a:latin typeface="Tahoma"/>
                          <a:ea typeface="Times New Roman"/>
                          <a:cs typeface="Tahoma"/>
                        </a:rPr>
                        <a:t>Динамика относительно позиций в рейтинге по результатам ЕГЭ-2010 года</a:t>
                      </a:r>
                      <a:endParaRPr lang="ru-RU" sz="800" dirty="0">
                        <a:effectLst/>
                        <a:latin typeface="Tahoma"/>
                        <a:ea typeface="Times New Roman"/>
                        <a:cs typeface="Times New Roman"/>
                      </a:endParaRPr>
                    </a:p>
                  </a:txBody>
                  <a:tcPr marL="27938" marR="27938"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7394">
                <a:tc>
                  <a:txBody>
                    <a:bodyPr/>
                    <a:lstStyle/>
                    <a:p>
                      <a:pPr algn="l">
                        <a:lnSpc>
                          <a:spcPct val="115000"/>
                        </a:lnSpc>
                        <a:spcAft>
                          <a:spcPts val="0"/>
                        </a:spcAft>
                      </a:pPr>
                      <a:r>
                        <a:rPr lang="ru-RU" sz="900" dirty="0">
                          <a:effectLst/>
                          <a:latin typeface="Tahoma"/>
                          <a:ea typeface="Times New Roman"/>
                          <a:cs typeface="Tahoma"/>
                        </a:rPr>
                        <a:t>муниципалитет Н1</a:t>
                      </a:r>
                      <a:endParaRPr lang="ru-RU" sz="900" dirty="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481</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17</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19,96</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100,0</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0,00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dirty="0">
                          <a:effectLst/>
                          <a:latin typeface="Tahoma"/>
                          <a:ea typeface="Times New Roman"/>
                          <a:cs typeface="Tahoma"/>
                        </a:rPr>
                        <a:t>92,10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1</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60,71</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1</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45,80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2</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1,46</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2</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1,84</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1</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a:effectLst/>
                          <a:latin typeface="Tahoma"/>
                          <a:ea typeface="Times New Roman"/>
                          <a:cs typeface="Tahoma"/>
                        </a:rPr>
                        <a:t>1</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+3</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7394">
                <a:tc>
                  <a:txBody>
                    <a:bodyPr/>
                    <a:lstStyle/>
                    <a:p>
                      <a:pPr algn="l">
                        <a:lnSpc>
                          <a:spcPct val="115000"/>
                        </a:lnSpc>
                        <a:spcAft>
                          <a:spcPts val="0"/>
                        </a:spcAft>
                      </a:pPr>
                      <a:r>
                        <a:rPr lang="ru-RU" sz="900" dirty="0">
                          <a:effectLst/>
                          <a:latin typeface="Tahoma"/>
                          <a:ea typeface="Times New Roman"/>
                          <a:cs typeface="Tahoma"/>
                        </a:rPr>
                        <a:t>муниципалитет С</a:t>
                      </a:r>
                      <a:endParaRPr lang="ru-RU" sz="900" dirty="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318</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8</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30,82</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100,0</a:t>
                      </a: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0,00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a:effectLst/>
                          <a:latin typeface="Tahoma"/>
                          <a:ea typeface="Times New Roman"/>
                          <a:cs typeface="Tahoma"/>
                        </a:rPr>
                        <a:t>89,94</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3</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42,45</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4</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47,67</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1</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0,00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12-15</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-3,11</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2</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dirty="0">
                          <a:effectLst/>
                          <a:latin typeface="Tahoma"/>
                          <a:ea typeface="Times New Roman"/>
                          <a:cs typeface="Tahoma"/>
                        </a:rPr>
                        <a:t>2-3</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dirty="0">
                          <a:effectLst/>
                          <a:latin typeface="Tahoma"/>
                          <a:ea typeface="Times New Roman"/>
                          <a:cs typeface="Tahoma"/>
                        </a:rPr>
                        <a:t>-1</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7394">
                <a:tc>
                  <a:txBody>
                    <a:bodyPr/>
                    <a:lstStyle/>
                    <a:p>
                      <a:pPr algn="l">
                        <a:lnSpc>
                          <a:spcPct val="115000"/>
                        </a:lnSpc>
                        <a:spcAft>
                          <a:spcPts val="0"/>
                        </a:spcAft>
                      </a:pPr>
                      <a:r>
                        <a:rPr lang="ru-RU" sz="900">
                          <a:effectLst/>
                          <a:latin typeface="Tahoma"/>
                          <a:ea typeface="Times New Roman"/>
                          <a:cs typeface="Tahoma"/>
                        </a:rPr>
                        <a:t>муниципалитет Ш1</a:t>
                      </a:r>
                      <a:endParaRPr lang="ru-RU" sz="90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971</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25</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4,02</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56,85</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r>
                        <a:rPr lang="ru-RU" sz="900" dirty="0" smtClean="0">
                          <a:effectLst/>
                          <a:latin typeface="Tahoma"/>
                          <a:ea typeface="Times New Roman"/>
                          <a:cs typeface="Times New Roman"/>
                        </a:rPr>
                        <a:t>1,65</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a:effectLst/>
                          <a:latin typeface="Tahoma"/>
                          <a:ea typeface="Times New Roman"/>
                          <a:cs typeface="Tahoma"/>
                        </a:rPr>
                        <a:t>90,63</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2</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36,35</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7</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43,46</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4</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0,51</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5</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-5,70</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4</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a:effectLst/>
                          <a:latin typeface="Tahoma"/>
                          <a:ea typeface="Times New Roman"/>
                          <a:cs typeface="Tahoma"/>
                        </a:rPr>
                        <a:t>2-3</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dirty="0">
                          <a:effectLst/>
                          <a:latin typeface="Tahoma"/>
                          <a:ea typeface="Times New Roman"/>
                          <a:cs typeface="Tahoma"/>
                        </a:rPr>
                        <a:t>+5</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7394">
                <a:tc>
                  <a:txBody>
                    <a:bodyPr/>
                    <a:lstStyle/>
                    <a:p>
                      <a:pPr algn="l">
                        <a:lnSpc>
                          <a:spcPct val="115000"/>
                        </a:lnSpc>
                        <a:spcAft>
                          <a:spcPts val="0"/>
                        </a:spcAft>
                      </a:pPr>
                      <a:r>
                        <a:rPr lang="ru-RU" sz="900">
                          <a:effectLst/>
                          <a:latin typeface="Tahoma"/>
                          <a:ea typeface="Times New Roman"/>
                          <a:cs typeface="Tahoma"/>
                        </a:rPr>
                        <a:t>муниципалитет А</a:t>
                      </a:r>
                      <a:endParaRPr lang="ru-RU" sz="90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789</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25</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17,24</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ru-RU" sz="900" kern="1200" dirty="0" smtClean="0">
                          <a:solidFill>
                            <a:schemeClr val="tx1"/>
                          </a:solidFill>
                          <a:effectLst/>
                          <a:latin typeface="Tahoma"/>
                          <a:ea typeface="Times New Roman"/>
                          <a:cs typeface="Tahoma"/>
                        </a:rPr>
                        <a:t>100,0</a:t>
                      </a: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0,00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a:effectLst/>
                          <a:latin typeface="Tahoma"/>
                          <a:ea typeface="Times New Roman"/>
                          <a:cs typeface="Tahoma"/>
                        </a:rPr>
                        <a:t>87,20</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6</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42,33</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5</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42,49</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5</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0,38</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6</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-5,78</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5</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a:effectLst/>
                          <a:latin typeface="Tahoma"/>
                          <a:ea typeface="Times New Roman"/>
                          <a:cs typeface="Tahoma"/>
                        </a:rPr>
                        <a:t>4</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dirty="0">
                          <a:effectLst/>
                          <a:latin typeface="Tahoma"/>
                          <a:ea typeface="Times New Roman"/>
                          <a:cs typeface="Tahoma"/>
                        </a:rPr>
                        <a:t>+4</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7394">
                <a:tc>
                  <a:txBody>
                    <a:bodyPr/>
                    <a:lstStyle/>
                    <a:p>
                      <a:pPr algn="l">
                        <a:lnSpc>
                          <a:spcPct val="115000"/>
                        </a:lnSpc>
                        <a:spcAft>
                          <a:spcPts val="0"/>
                        </a:spcAft>
                      </a:pPr>
                      <a:r>
                        <a:rPr lang="ru-RU" sz="900">
                          <a:effectLst/>
                          <a:latin typeface="Tahoma"/>
                          <a:ea typeface="Times New Roman"/>
                          <a:cs typeface="Tahoma"/>
                        </a:rPr>
                        <a:t>муниципалитет Г1</a:t>
                      </a:r>
                      <a:endParaRPr lang="ru-RU" sz="90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1847</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55</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2,06</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0,00</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r>
                        <a:rPr lang="ru-RU" sz="900" dirty="0" smtClean="0">
                          <a:effectLst/>
                          <a:latin typeface="Tahoma"/>
                          <a:ea typeface="Times New Roman"/>
                          <a:cs typeface="Times New Roman"/>
                        </a:rPr>
                        <a:t>21,06</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dirty="0">
                          <a:effectLst/>
                          <a:latin typeface="Tahoma"/>
                          <a:ea typeface="Times New Roman"/>
                          <a:cs typeface="Tahoma"/>
                        </a:rPr>
                        <a:t>89,28</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4</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31,73</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11</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44,81</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3</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1,68</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1</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-10,43</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10</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a:effectLst/>
                          <a:latin typeface="Tahoma"/>
                          <a:ea typeface="Times New Roman"/>
                          <a:cs typeface="Tahoma"/>
                        </a:rPr>
                        <a:t>5</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0</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7394">
                <a:tc>
                  <a:txBody>
                    <a:bodyPr/>
                    <a:lstStyle/>
                    <a:p>
                      <a:pPr algn="l">
                        <a:lnSpc>
                          <a:spcPct val="115000"/>
                        </a:lnSpc>
                        <a:spcAft>
                          <a:spcPts val="0"/>
                        </a:spcAft>
                      </a:pPr>
                      <a:r>
                        <a:rPr lang="ru-RU" sz="900">
                          <a:effectLst/>
                          <a:latin typeface="Tahoma"/>
                          <a:ea typeface="Times New Roman"/>
                          <a:cs typeface="Tahoma"/>
                        </a:rPr>
                        <a:t>муниципалитет К</a:t>
                      </a:r>
                      <a:endParaRPr lang="ru-RU" sz="90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951</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33</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27,66</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100,0</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0,00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a:effectLst/>
                          <a:latin typeface="Tahoma"/>
                          <a:ea typeface="Times New Roman"/>
                          <a:cs typeface="Tahoma"/>
                        </a:rPr>
                        <a:t>85,59</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7</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48,26</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2</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41,20</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8</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0,21</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9</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-7,07</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8</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a:effectLst/>
                          <a:latin typeface="Tahoma"/>
                          <a:ea typeface="Times New Roman"/>
                          <a:cs typeface="Tahoma"/>
                        </a:rPr>
                        <a:t>6</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dirty="0">
                          <a:effectLst/>
                          <a:latin typeface="Tahoma"/>
                          <a:ea typeface="Times New Roman"/>
                          <a:cs typeface="Tahoma"/>
                        </a:rPr>
                        <a:t>+8</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7394">
                <a:tc>
                  <a:txBody>
                    <a:bodyPr/>
                    <a:lstStyle/>
                    <a:p>
                      <a:pPr algn="l">
                        <a:lnSpc>
                          <a:spcPct val="115000"/>
                        </a:lnSpc>
                        <a:spcAft>
                          <a:spcPts val="0"/>
                        </a:spcAft>
                      </a:pPr>
                      <a:r>
                        <a:rPr lang="ru-RU" sz="900">
                          <a:effectLst/>
                          <a:latin typeface="Tahoma"/>
                          <a:ea typeface="Times New Roman"/>
                          <a:cs typeface="Tahoma"/>
                        </a:rPr>
                        <a:t>муниципалитет Ш2</a:t>
                      </a:r>
                      <a:endParaRPr lang="ru-RU" sz="90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496</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22</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23,59</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100,0</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7,66</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a:effectLst/>
                          <a:latin typeface="Tahoma"/>
                          <a:ea typeface="Times New Roman"/>
                          <a:cs typeface="Tahoma"/>
                        </a:rPr>
                        <a:t>83,87</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dirty="0">
                          <a:effectLst/>
                          <a:latin typeface="Tahoma"/>
                          <a:ea typeface="Times New Roman"/>
                          <a:cs typeface="Tahoma"/>
                        </a:rPr>
                        <a:t>9</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46,17</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3</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41,29</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7</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0,20</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10</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-6,20</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6</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a:effectLst/>
                          <a:latin typeface="Tahoma"/>
                          <a:ea typeface="Times New Roman"/>
                          <a:cs typeface="Tahoma"/>
                        </a:rPr>
                        <a:t>7</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dirty="0">
                          <a:effectLst/>
                          <a:latin typeface="Tahoma"/>
                          <a:ea typeface="Times New Roman"/>
                          <a:cs typeface="Tahoma"/>
                        </a:rPr>
                        <a:t>-4</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8784">
                <a:tc>
                  <a:txBody>
                    <a:bodyPr/>
                    <a:lstStyle/>
                    <a:p>
                      <a:pPr algn="l">
                        <a:lnSpc>
                          <a:spcPct val="115000"/>
                        </a:lnSpc>
                        <a:spcAft>
                          <a:spcPts val="0"/>
                        </a:spcAft>
                      </a:pPr>
                      <a:r>
                        <a:rPr lang="ru-RU" sz="800" b="1" dirty="0">
                          <a:effectLst/>
                          <a:latin typeface="Tahoma"/>
                          <a:ea typeface="Times New Roman"/>
                          <a:cs typeface="Tahoma"/>
                        </a:rPr>
                        <a:t>по региону</a:t>
                      </a:r>
                      <a:endParaRPr lang="ru-RU" sz="800" b="1" dirty="0">
                        <a:effectLst/>
                        <a:latin typeface="Tahoma"/>
                        <a:ea typeface="Times New Roman"/>
                        <a:cs typeface="Times New Roman"/>
                      </a:endParaRPr>
                    </a:p>
                  </a:txBody>
                  <a:tcPr marL="27938" marR="27938" marT="0" marB="0" anchor="ctr">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r">
                        <a:lnSpc>
                          <a:spcPct val="115000"/>
                        </a:lnSpc>
                        <a:spcAft>
                          <a:spcPts val="0"/>
                        </a:spcAft>
                      </a:pPr>
                      <a:r>
                        <a:rPr lang="ru-RU" sz="800" b="1" dirty="0">
                          <a:effectLst/>
                          <a:latin typeface="Tahoma"/>
                          <a:ea typeface="Times New Roman"/>
                          <a:cs typeface="Tahoma"/>
                        </a:rPr>
                        <a:t>11711</a:t>
                      </a: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r">
                        <a:lnSpc>
                          <a:spcPct val="115000"/>
                        </a:lnSpc>
                        <a:spcAft>
                          <a:spcPts val="0"/>
                        </a:spcAft>
                      </a:pPr>
                      <a:r>
                        <a:rPr lang="ru-RU" sz="800" b="1" dirty="0" smtClean="0">
                          <a:effectLst/>
                          <a:latin typeface="Tahoma"/>
                          <a:ea typeface="Times New Roman"/>
                          <a:cs typeface="Times New Roman"/>
                        </a:rPr>
                        <a:t>389</a:t>
                      </a: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r">
                        <a:lnSpc>
                          <a:spcPct val="115000"/>
                        </a:lnSpc>
                        <a:spcAft>
                          <a:spcPts val="0"/>
                        </a:spcAft>
                      </a:pPr>
                      <a:r>
                        <a:rPr lang="ru-RU" sz="800" b="1" dirty="0">
                          <a:effectLst/>
                          <a:latin typeface="Tahoma"/>
                          <a:ea typeface="Times New Roman"/>
                          <a:cs typeface="Tahoma"/>
                        </a:rPr>
                        <a:t>14,78</a:t>
                      </a: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r">
                        <a:lnSpc>
                          <a:spcPct val="115000"/>
                        </a:lnSpc>
                        <a:spcAft>
                          <a:spcPts val="0"/>
                        </a:spcAft>
                      </a:pPr>
                      <a:r>
                        <a:rPr lang="ru-RU" sz="800" b="1" dirty="0" smtClean="0">
                          <a:effectLst/>
                          <a:latin typeface="Tahoma"/>
                          <a:ea typeface="Times New Roman"/>
                          <a:cs typeface="Tahoma"/>
                        </a:rPr>
                        <a:t>69,02</a:t>
                      </a: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r">
                        <a:lnSpc>
                          <a:spcPct val="115000"/>
                        </a:lnSpc>
                        <a:spcAft>
                          <a:spcPts val="0"/>
                        </a:spcAft>
                      </a:pPr>
                      <a:r>
                        <a:rPr lang="ru-RU" sz="800" b="1" dirty="0" smtClean="0">
                          <a:effectLst/>
                          <a:latin typeface="Tahoma"/>
                          <a:ea typeface="Times New Roman"/>
                          <a:cs typeface="Tahoma"/>
                        </a:rPr>
                        <a:t>6,22</a:t>
                      </a: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r">
                        <a:lnSpc>
                          <a:spcPct val="115000"/>
                        </a:lnSpc>
                        <a:spcAft>
                          <a:spcPts val="0"/>
                        </a:spcAft>
                      </a:pP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r">
                        <a:lnSpc>
                          <a:spcPct val="115000"/>
                        </a:lnSpc>
                        <a:spcAft>
                          <a:spcPts val="0"/>
                        </a:spcAft>
                      </a:pPr>
                      <a:r>
                        <a:rPr lang="ru-RU" sz="800" b="1" dirty="0">
                          <a:effectLst/>
                          <a:latin typeface="Tahoma"/>
                          <a:ea typeface="Times New Roman"/>
                          <a:cs typeface="Tahoma"/>
                        </a:rPr>
                        <a:t>84,60</a:t>
                      </a: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15000"/>
                        </a:lnSpc>
                      </a:pPr>
                      <a:endParaRPr lang="ru-RU" sz="800" b="1" dirty="0">
                        <a:effectLst/>
                        <a:latin typeface="Calibri"/>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r">
                        <a:lnSpc>
                          <a:spcPct val="115000"/>
                        </a:lnSpc>
                        <a:spcAft>
                          <a:spcPts val="0"/>
                        </a:spcAft>
                      </a:pPr>
                      <a:r>
                        <a:rPr lang="ru-RU" sz="800" b="1" dirty="0">
                          <a:effectLst/>
                          <a:latin typeface="Tahoma"/>
                          <a:ea typeface="Times New Roman"/>
                          <a:cs typeface="Tahoma"/>
                        </a:rPr>
                        <a:t>36,77</a:t>
                      </a: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15000"/>
                        </a:lnSpc>
                      </a:pPr>
                      <a:endParaRPr lang="ru-RU" sz="800" b="1" dirty="0">
                        <a:effectLst/>
                        <a:latin typeface="Calibri"/>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r">
                        <a:lnSpc>
                          <a:spcPct val="115000"/>
                        </a:lnSpc>
                        <a:spcAft>
                          <a:spcPts val="0"/>
                        </a:spcAft>
                      </a:pPr>
                      <a:r>
                        <a:rPr lang="ru-RU" sz="800" b="1" dirty="0">
                          <a:effectLst/>
                          <a:latin typeface="Tahoma"/>
                          <a:ea typeface="Times New Roman"/>
                          <a:cs typeface="Tahoma"/>
                        </a:rPr>
                        <a:t>41,70</a:t>
                      </a: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nSpc>
                          <a:spcPct val="115000"/>
                        </a:lnSpc>
                      </a:pPr>
                      <a:endParaRPr lang="ru-RU" sz="800" b="1" dirty="0">
                        <a:effectLst/>
                        <a:latin typeface="Calibri"/>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r">
                        <a:lnSpc>
                          <a:spcPct val="115000"/>
                        </a:lnSpc>
                        <a:spcAft>
                          <a:spcPts val="0"/>
                        </a:spcAft>
                      </a:pPr>
                      <a:r>
                        <a:rPr lang="ru-RU" sz="800" b="1" dirty="0">
                          <a:effectLst/>
                          <a:latin typeface="Tahoma"/>
                          <a:ea typeface="Times New Roman"/>
                          <a:cs typeface="Tahoma"/>
                        </a:rPr>
                        <a:t>0,63</a:t>
                      </a: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lnSpc>
                          <a:spcPct val="115000"/>
                        </a:lnSpc>
                        <a:spcAft>
                          <a:spcPts val="0"/>
                        </a:spcAft>
                      </a:pPr>
                      <a:r>
                        <a:rPr lang="ru-RU" sz="800" b="1" dirty="0">
                          <a:effectLst/>
                          <a:latin typeface="Tahoma"/>
                          <a:ea typeface="Times New Roman"/>
                          <a:cs typeface="Tahoma"/>
                        </a:rPr>
                        <a:t> </a:t>
                      </a: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l">
                        <a:lnSpc>
                          <a:spcPct val="115000"/>
                        </a:lnSpc>
                        <a:spcAft>
                          <a:spcPts val="0"/>
                        </a:spcAft>
                      </a:pPr>
                      <a:r>
                        <a:rPr lang="ru-RU" sz="800" b="1" dirty="0">
                          <a:effectLst/>
                          <a:latin typeface="Tahoma"/>
                          <a:ea typeface="Times New Roman"/>
                          <a:cs typeface="Tahoma"/>
                        </a:rPr>
                        <a:t> </a:t>
                      </a: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lnSpc>
                          <a:spcPct val="115000"/>
                        </a:lnSpc>
                        <a:spcAft>
                          <a:spcPts val="0"/>
                        </a:spcAft>
                      </a:pPr>
                      <a:r>
                        <a:rPr lang="ru-RU" sz="800" b="1" dirty="0">
                          <a:effectLst/>
                          <a:latin typeface="Tahoma"/>
                          <a:ea typeface="Times New Roman"/>
                          <a:cs typeface="Tahoma"/>
                        </a:rPr>
                        <a:t> </a:t>
                      </a: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lnSpc>
                          <a:spcPct val="115000"/>
                        </a:lnSpc>
                        <a:spcAft>
                          <a:spcPts val="0"/>
                        </a:spcAft>
                      </a:pPr>
                      <a:r>
                        <a:rPr lang="ru-RU" sz="800" b="1" dirty="0">
                          <a:effectLst/>
                          <a:latin typeface="Tahoma"/>
                          <a:ea typeface="Times New Roman"/>
                          <a:cs typeface="Tahoma"/>
                        </a:rPr>
                        <a:t> </a:t>
                      </a: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lnSpc>
                          <a:spcPct val="115000"/>
                        </a:lnSpc>
                        <a:spcAft>
                          <a:spcPts val="0"/>
                        </a:spcAft>
                      </a:pPr>
                      <a:r>
                        <a:rPr lang="ru-RU" sz="800" b="1" dirty="0">
                          <a:effectLst/>
                          <a:latin typeface="Tahoma"/>
                          <a:ea typeface="Times New Roman"/>
                          <a:cs typeface="Tahoma"/>
                        </a:rPr>
                        <a:t> </a:t>
                      </a:r>
                      <a:endParaRPr lang="ru-RU" sz="800" b="1"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75000"/>
                      </a:schemeClr>
                    </a:solidFill>
                  </a:tcPr>
                </a:tc>
              </a:tr>
              <a:tr h="147394">
                <a:tc>
                  <a:txBody>
                    <a:bodyPr/>
                    <a:lstStyle/>
                    <a:p>
                      <a:pPr algn="l">
                        <a:lnSpc>
                          <a:spcPct val="115000"/>
                        </a:lnSpc>
                        <a:spcAft>
                          <a:spcPts val="0"/>
                        </a:spcAft>
                      </a:pPr>
                      <a:r>
                        <a:rPr lang="ru-RU" sz="900" dirty="0">
                          <a:effectLst/>
                          <a:latin typeface="Tahoma"/>
                          <a:ea typeface="Times New Roman"/>
                          <a:cs typeface="Tahoma"/>
                        </a:rPr>
                        <a:t>муниципалитет У</a:t>
                      </a:r>
                      <a:endParaRPr lang="ru-RU" sz="900" dirty="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1200</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32</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9,58</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r>
                        <a:rPr lang="ru-RU" sz="900" dirty="0" smtClean="0">
                          <a:effectLst/>
                          <a:latin typeface="Tahoma"/>
                          <a:ea typeface="Times New Roman"/>
                          <a:cs typeface="Times New Roman"/>
                        </a:rPr>
                        <a:t>53,92</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r>
                        <a:rPr lang="ru-RU" sz="900" dirty="0" smtClean="0">
                          <a:effectLst/>
                          <a:latin typeface="Tahoma"/>
                          <a:ea typeface="Times New Roman"/>
                          <a:cs typeface="Times New Roman"/>
                        </a:rPr>
                        <a:t>7,83</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dirty="0">
                          <a:effectLst/>
                          <a:latin typeface="Tahoma"/>
                          <a:ea typeface="Times New Roman"/>
                          <a:cs typeface="Tahoma"/>
                        </a:rPr>
                        <a:t>85,08</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dirty="0">
                          <a:effectLst/>
                          <a:latin typeface="Tahoma"/>
                          <a:ea typeface="Times New Roman"/>
                          <a:cs typeface="Tahoma"/>
                        </a:rPr>
                        <a:t>8</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33,08</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9</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41,68</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6</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0,25</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8</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-11,91</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dirty="0">
                          <a:effectLst/>
                          <a:latin typeface="Tahoma"/>
                          <a:ea typeface="Times New Roman"/>
                          <a:cs typeface="Tahoma"/>
                        </a:rPr>
                        <a:t>11</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dirty="0">
                          <a:effectLst/>
                          <a:latin typeface="Tahoma"/>
                          <a:ea typeface="Times New Roman"/>
                          <a:cs typeface="Tahoma"/>
                        </a:rPr>
                        <a:t>8</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+4</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7394">
                <a:tc>
                  <a:txBody>
                    <a:bodyPr/>
                    <a:lstStyle/>
                    <a:p>
                      <a:pPr algn="l">
                        <a:lnSpc>
                          <a:spcPct val="115000"/>
                        </a:lnSpc>
                        <a:spcAft>
                          <a:spcPts val="0"/>
                        </a:spcAft>
                      </a:pPr>
                      <a:r>
                        <a:rPr lang="ru-RU" sz="900">
                          <a:effectLst/>
                          <a:latin typeface="Tahoma"/>
                          <a:ea typeface="Times New Roman"/>
                          <a:cs typeface="Tahoma"/>
                        </a:rPr>
                        <a:t>муниципалитет Н2</a:t>
                      </a:r>
                      <a:endParaRPr lang="ru-RU" sz="90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659</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22</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23,52</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100,0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5,01</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a:effectLst/>
                          <a:latin typeface="Tahoma"/>
                          <a:ea typeface="Times New Roman"/>
                          <a:cs typeface="Tahoma"/>
                        </a:rPr>
                        <a:t>79,97</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dirty="0">
                          <a:effectLst/>
                          <a:latin typeface="Tahoma"/>
                          <a:ea typeface="Times New Roman"/>
                          <a:cs typeface="Tahoma"/>
                        </a:rPr>
                        <a:t>13</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28,83</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12</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41,00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9</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0,30</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dirty="0">
                          <a:effectLst/>
                          <a:latin typeface="Tahoma"/>
                          <a:ea typeface="Times New Roman"/>
                          <a:cs typeface="Tahoma"/>
                        </a:rPr>
                        <a:t>7</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-4,48</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3</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a:effectLst/>
                          <a:latin typeface="Tahoma"/>
                          <a:ea typeface="Times New Roman"/>
                          <a:cs typeface="Tahoma"/>
                        </a:rPr>
                        <a:t>9</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-7</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7394">
                <a:tc>
                  <a:txBody>
                    <a:bodyPr/>
                    <a:lstStyle/>
                    <a:p>
                      <a:pPr algn="l">
                        <a:lnSpc>
                          <a:spcPct val="115000"/>
                        </a:lnSpc>
                        <a:spcAft>
                          <a:spcPts val="0"/>
                        </a:spcAft>
                      </a:pPr>
                      <a:r>
                        <a:rPr lang="ru-RU" sz="900">
                          <a:effectLst/>
                          <a:latin typeface="Tahoma"/>
                          <a:ea typeface="Times New Roman"/>
                          <a:cs typeface="Tahoma"/>
                        </a:rPr>
                        <a:t>муниципалитет Г2</a:t>
                      </a:r>
                      <a:endParaRPr lang="ru-RU" sz="90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1080</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36</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11,57</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r>
                        <a:rPr lang="ru-RU" sz="900" dirty="0" smtClean="0">
                          <a:effectLst/>
                          <a:latin typeface="Tahoma"/>
                          <a:ea typeface="Times New Roman"/>
                          <a:cs typeface="Times New Roman"/>
                        </a:rPr>
                        <a:t>100,0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0,00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a:effectLst/>
                          <a:latin typeface="Tahoma"/>
                          <a:ea typeface="Times New Roman"/>
                          <a:cs typeface="Tahoma"/>
                        </a:rPr>
                        <a:t>88,24</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a:effectLst/>
                          <a:latin typeface="Tahoma"/>
                          <a:ea typeface="Times New Roman"/>
                          <a:cs typeface="Tahoma"/>
                        </a:rPr>
                        <a:t>5</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32,22</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10</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40,92</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10</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0,19</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11</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-9,14</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9</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dirty="0">
                          <a:effectLst/>
                          <a:latin typeface="Tahoma"/>
                          <a:ea typeface="Times New Roman"/>
                          <a:cs typeface="Tahoma"/>
                        </a:rPr>
                        <a:t>10</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a:effectLst/>
                          <a:latin typeface="Tahoma"/>
                          <a:ea typeface="Times New Roman"/>
                          <a:cs typeface="Tahoma"/>
                        </a:rPr>
                        <a:t>-4</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7394">
                <a:tc>
                  <a:txBody>
                    <a:bodyPr/>
                    <a:lstStyle/>
                    <a:p>
                      <a:pPr algn="l">
                        <a:lnSpc>
                          <a:spcPct val="115000"/>
                        </a:lnSpc>
                        <a:spcAft>
                          <a:spcPts val="0"/>
                        </a:spcAft>
                      </a:pPr>
                      <a:r>
                        <a:rPr lang="ru-RU" sz="900">
                          <a:effectLst/>
                          <a:latin typeface="Tahoma"/>
                          <a:ea typeface="Times New Roman"/>
                          <a:cs typeface="Tahoma"/>
                        </a:rPr>
                        <a:t>муниципалитет Г3</a:t>
                      </a:r>
                      <a:endParaRPr lang="ru-RU" sz="90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1589</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38</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22,72</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74,07</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4,78</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a:effectLst/>
                          <a:latin typeface="Tahoma"/>
                          <a:ea typeface="Times New Roman"/>
                          <a:cs typeface="Tahoma"/>
                        </a:rPr>
                        <a:t>74,26</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14</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36,50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6</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37,82</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dirty="0">
                          <a:effectLst/>
                          <a:latin typeface="Tahoma"/>
                          <a:ea typeface="Times New Roman"/>
                          <a:cs typeface="Tahoma"/>
                        </a:rPr>
                        <a:t>14</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0,82</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dirty="0">
                          <a:effectLst/>
                          <a:latin typeface="Tahoma"/>
                          <a:ea typeface="Times New Roman"/>
                          <a:cs typeface="Tahoma"/>
                        </a:rPr>
                        <a:t>3</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-16,63</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dirty="0">
                          <a:effectLst/>
                          <a:latin typeface="Tahoma"/>
                          <a:ea typeface="Times New Roman"/>
                          <a:cs typeface="Tahoma"/>
                        </a:rPr>
                        <a:t>14</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a:effectLst/>
                          <a:latin typeface="Tahoma"/>
                          <a:ea typeface="Times New Roman"/>
                          <a:cs typeface="Tahoma"/>
                        </a:rPr>
                        <a:t>11</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dirty="0">
                          <a:effectLst/>
                          <a:latin typeface="Tahoma"/>
                          <a:ea typeface="Times New Roman"/>
                          <a:cs typeface="Tahoma"/>
                        </a:rPr>
                        <a:t>+2</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7394">
                <a:tc>
                  <a:txBody>
                    <a:bodyPr/>
                    <a:lstStyle/>
                    <a:p>
                      <a:pPr algn="l">
                        <a:lnSpc>
                          <a:spcPct val="115000"/>
                        </a:lnSpc>
                        <a:spcAft>
                          <a:spcPts val="0"/>
                        </a:spcAft>
                      </a:pPr>
                      <a:r>
                        <a:rPr lang="ru-RU" sz="900">
                          <a:effectLst/>
                          <a:latin typeface="Tahoma"/>
                          <a:ea typeface="Times New Roman"/>
                          <a:cs typeface="Tahoma"/>
                        </a:rPr>
                        <a:t>муниципалитет Н3</a:t>
                      </a:r>
                      <a:endParaRPr lang="ru-RU" sz="90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369</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32</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0,00</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r>
                        <a:rPr lang="ru-RU" sz="900" dirty="0" smtClean="0">
                          <a:effectLst/>
                          <a:latin typeface="Tahoma"/>
                          <a:ea typeface="Times New Roman"/>
                          <a:cs typeface="Times New Roman"/>
                        </a:rPr>
                        <a:t>100,0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5,69</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a:effectLst/>
                          <a:latin typeface="Tahoma"/>
                          <a:ea typeface="Times New Roman"/>
                          <a:cs typeface="Tahoma"/>
                        </a:rPr>
                        <a:t>81,84</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10</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34,15</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dirty="0">
                          <a:effectLst/>
                          <a:latin typeface="Tahoma"/>
                          <a:ea typeface="Times New Roman"/>
                          <a:cs typeface="Tahoma"/>
                        </a:rPr>
                        <a:t>8</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38,97</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11</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0,00</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dirty="0">
                          <a:effectLst/>
                          <a:latin typeface="Tahoma"/>
                          <a:ea typeface="Times New Roman"/>
                          <a:cs typeface="Tahoma"/>
                        </a:rPr>
                        <a:t>12-15</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dirty="0">
                          <a:effectLst/>
                          <a:latin typeface="Tahoma"/>
                          <a:ea typeface="Times New Roman"/>
                          <a:cs typeface="Tahoma"/>
                        </a:rPr>
                        <a:t>-15,06</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dirty="0">
                          <a:effectLst/>
                          <a:latin typeface="Tahoma"/>
                          <a:ea typeface="Times New Roman"/>
                          <a:cs typeface="Tahoma"/>
                        </a:rPr>
                        <a:t>13</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dirty="0">
                          <a:effectLst/>
                          <a:latin typeface="Tahoma"/>
                          <a:ea typeface="Times New Roman"/>
                          <a:cs typeface="Tahoma"/>
                        </a:rPr>
                        <a:t>12</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dirty="0">
                          <a:effectLst/>
                          <a:latin typeface="Tahoma"/>
                          <a:ea typeface="Times New Roman"/>
                          <a:cs typeface="Tahoma"/>
                        </a:rPr>
                        <a:t>+3</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7394">
                <a:tc>
                  <a:txBody>
                    <a:bodyPr/>
                    <a:lstStyle/>
                    <a:p>
                      <a:pPr algn="l">
                        <a:lnSpc>
                          <a:spcPct val="115000"/>
                        </a:lnSpc>
                        <a:spcAft>
                          <a:spcPts val="0"/>
                        </a:spcAft>
                      </a:pPr>
                      <a:r>
                        <a:rPr lang="ru-RU" sz="900">
                          <a:effectLst/>
                          <a:latin typeface="Tahoma"/>
                          <a:ea typeface="Times New Roman"/>
                          <a:cs typeface="Tahoma"/>
                        </a:rPr>
                        <a:t>муниципалитет А</a:t>
                      </a:r>
                      <a:endParaRPr lang="ru-RU" sz="90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355</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8</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18,31</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0,00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r>
                        <a:rPr lang="ru-RU" sz="900" dirty="0" smtClean="0">
                          <a:effectLst/>
                          <a:latin typeface="Tahoma"/>
                          <a:ea typeface="Times New Roman"/>
                          <a:cs typeface="Times New Roman"/>
                        </a:rPr>
                        <a:t>11,55</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a:effectLst/>
                          <a:latin typeface="Tahoma"/>
                          <a:ea typeface="Times New Roman"/>
                          <a:cs typeface="Tahoma"/>
                        </a:rPr>
                        <a:t>80,56</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dirty="0">
                          <a:effectLst/>
                          <a:latin typeface="Tahoma"/>
                          <a:ea typeface="Times New Roman"/>
                          <a:cs typeface="Tahoma"/>
                        </a:rPr>
                        <a:t>12</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18,59</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15</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38,55</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12</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0,00</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12-15</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-6,55</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ctr">
                        <a:lnSpc>
                          <a:spcPct val="115000"/>
                        </a:lnSpc>
                        <a:spcAft>
                          <a:spcPts val="0"/>
                        </a:spcAft>
                      </a:pPr>
                      <a:r>
                        <a:rPr lang="ru-RU" sz="900" b="1" dirty="0">
                          <a:effectLst/>
                          <a:latin typeface="Tahoma"/>
                          <a:ea typeface="Times New Roman"/>
                          <a:cs typeface="Tahoma"/>
                        </a:rPr>
                        <a:t>7</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dirty="0">
                          <a:effectLst/>
                          <a:latin typeface="Tahoma"/>
                          <a:ea typeface="Times New Roman"/>
                          <a:cs typeface="Tahoma"/>
                        </a:rPr>
                        <a:t>13</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dirty="0">
                          <a:effectLst/>
                          <a:latin typeface="Tahoma"/>
                          <a:ea typeface="Times New Roman"/>
                          <a:cs typeface="Tahoma"/>
                        </a:rPr>
                        <a:t>-6</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7394">
                <a:tc>
                  <a:txBody>
                    <a:bodyPr/>
                    <a:lstStyle/>
                    <a:p>
                      <a:pPr algn="l">
                        <a:lnSpc>
                          <a:spcPct val="115000"/>
                        </a:lnSpc>
                        <a:spcAft>
                          <a:spcPts val="0"/>
                        </a:spcAft>
                      </a:pPr>
                      <a:r>
                        <a:rPr lang="ru-RU" sz="900">
                          <a:effectLst/>
                          <a:latin typeface="Tahoma"/>
                          <a:ea typeface="Times New Roman"/>
                          <a:cs typeface="Tahoma"/>
                        </a:rPr>
                        <a:t>муниципалитет Ш3</a:t>
                      </a:r>
                      <a:endParaRPr lang="ru-RU" sz="90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163</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12</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46,63</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100,0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0,00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a:effectLst/>
                          <a:latin typeface="Tahoma"/>
                          <a:ea typeface="Times New Roman"/>
                          <a:cs typeface="Tahoma"/>
                        </a:rPr>
                        <a:t>53,99</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15</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22,09</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14</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30,46</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15</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0,61</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4</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-13,50</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dirty="0">
                          <a:effectLst/>
                          <a:latin typeface="Tahoma"/>
                          <a:ea typeface="Times New Roman"/>
                          <a:cs typeface="Tahoma"/>
                        </a:rPr>
                        <a:t>12</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a:effectLst/>
                          <a:latin typeface="Tahoma"/>
                          <a:ea typeface="Times New Roman"/>
                          <a:cs typeface="Tahoma"/>
                        </a:rPr>
                        <a:t>14</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dirty="0">
                          <a:effectLst/>
                          <a:latin typeface="Tahoma"/>
                          <a:ea typeface="Times New Roman"/>
                          <a:cs typeface="Tahoma"/>
                        </a:rPr>
                        <a:t>-3</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7394">
                <a:tc>
                  <a:txBody>
                    <a:bodyPr/>
                    <a:lstStyle/>
                    <a:p>
                      <a:pPr algn="l">
                        <a:lnSpc>
                          <a:spcPct val="115000"/>
                        </a:lnSpc>
                        <a:spcAft>
                          <a:spcPts val="0"/>
                        </a:spcAft>
                      </a:pPr>
                      <a:r>
                        <a:rPr lang="ru-RU" sz="900">
                          <a:effectLst/>
                          <a:latin typeface="Tahoma"/>
                          <a:ea typeface="Times New Roman"/>
                          <a:cs typeface="Tahoma"/>
                        </a:rPr>
                        <a:t>муниципалитет В</a:t>
                      </a:r>
                      <a:endParaRPr lang="ru-RU" sz="900">
                        <a:effectLst/>
                        <a:latin typeface="Tahoma"/>
                        <a:ea typeface="Times New Roman"/>
                        <a:cs typeface="Times New Roman"/>
                      </a:endParaRPr>
                    </a:p>
                  </a:txBody>
                  <a:tcPr marL="27938" marR="27938" marT="0" marB="0" anchor="b">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323</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ru-RU" sz="900" kern="1200" dirty="0" smtClean="0">
                          <a:solidFill>
                            <a:schemeClr val="tx1"/>
                          </a:solidFill>
                          <a:effectLst/>
                          <a:latin typeface="Tahoma"/>
                          <a:ea typeface="Times New Roman"/>
                          <a:cs typeface="Tahoma"/>
                        </a:rPr>
                        <a:t>24</a:t>
                      </a:r>
                      <a:endParaRPr lang="ru-RU" sz="900" kern="1200" dirty="0">
                        <a:solidFill>
                          <a:schemeClr val="tx1"/>
                        </a:solidFill>
                        <a:effectLst/>
                        <a:latin typeface="Tahoma"/>
                        <a:ea typeface="Times New Roman"/>
                        <a:cs typeface="Tahoma"/>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14,55</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99"/>
                    </a:solidFill>
                  </a:tcPr>
                </a:tc>
                <a:tc>
                  <a:txBody>
                    <a:bodyPr/>
                    <a:lstStyle/>
                    <a:p>
                      <a:pPr algn="r">
                        <a:lnSpc>
                          <a:spcPct val="115000"/>
                        </a:lnSpc>
                        <a:spcAft>
                          <a:spcPts val="0"/>
                        </a:spcAft>
                      </a:pPr>
                      <a:r>
                        <a:rPr lang="ru-RU" sz="900" dirty="0" smtClean="0">
                          <a:effectLst/>
                          <a:latin typeface="Tahoma"/>
                          <a:ea typeface="Times New Roman"/>
                          <a:cs typeface="Times New Roman"/>
                        </a:rPr>
                        <a:t>100,0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r>
                        <a:rPr lang="ru-RU" sz="900" dirty="0" smtClean="0">
                          <a:effectLst/>
                          <a:latin typeface="Tahoma"/>
                          <a:ea typeface="Times New Roman"/>
                          <a:cs typeface="Times New Roman"/>
                        </a:rPr>
                        <a:t>0,00</a:t>
                      </a:r>
                      <a:endParaRPr lang="ru-RU" sz="9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r">
                        <a:lnSpc>
                          <a:spcPct val="115000"/>
                        </a:lnSpc>
                        <a:spcAft>
                          <a:spcPts val="0"/>
                        </a:spcAft>
                      </a:pPr>
                      <a:endParaRPr lang="ru-RU" sz="800" dirty="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ru-RU" sz="900">
                          <a:effectLst/>
                          <a:latin typeface="Tahoma"/>
                          <a:ea typeface="Times New Roman"/>
                          <a:cs typeface="Tahoma"/>
                        </a:rPr>
                        <a:t>81,42</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11</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23,84</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13</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37,92</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13</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0,00</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12-15</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ru-RU" sz="900">
                          <a:effectLst/>
                          <a:latin typeface="Tahoma"/>
                          <a:ea typeface="Times New Roman"/>
                          <a:cs typeface="Tahoma"/>
                        </a:rPr>
                        <a:t>-17,20</a:t>
                      </a:r>
                      <a:endParaRPr lang="ru-RU" sz="900">
                        <a:effectLst/>
                        <a:latin typeface="Tahoma"/>
                        <a:ea typeface="Times New Roman"/>
                        <a:cs typeface="Times New Roman"/>
                      </a:endParaRPr>
                    </a:p>
                  </a:txBody>
                  <a:tcPr marL="27938" marR="27938"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9999"/>
                    </a:solidFill>
                  </a:tcPr>
                </a:tc>
                <a:tc>
                  <a:txBody>
                    <a:bodyPr/>
                    <a:lstStyle/>
                    <a:p>
                      <a:pPr algn="ctr">
                        <a:lnSpc>
                          <a:spcPct val="115000"/>
                        </a:lnSpc>
                        <a:spcAft>
                          <a:spcPts val="0"/>
                        </a:spcAft>
                      </a:pPr>
                      <a:r>
                        <a:rPr lang="ru-RU" sz="900" b="1">
                          <a:effectLst/>
                          <a:latin typeface="Tahoma"/>
                          <a:ea typeface="Times New Roman"/>
                          <a:cs typeface="Tahoma"/>
                        </a:rPr>
                        <a:t>15</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b="1">
                          <a:effectLst/>
                          <a:latin typeface="Tahoma"/>
                          <a:ea typeface="Times New Roman"/>
                          <a:cs typeface="Tahoma"/>
                        </a:rPr>
                        <a:t>15</a:t>
                      </a:r>
                      <a:endParaRPr lang="ru-RU" sz="90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900" dirty="0">
                          <a:effectLst/>
                          <a:latin typeface="Tahoma"/>
                          <a:ea typeface="Times New Roman"/>
                          <a:cs typeface="Tahoma"/>
                        </a:rPr>
                        <a:t>-5</a:t>
                      </a:r>
                      <a:endParaRPr lang="ru-RU" sz="900" dirty="0">
                        <a:effectLst/>
                        <a:latin typeface="Tahoma"/>
                        <a:ea typeface="Times New Roman"/>
                        <a:cs typeface="Times New Roman"/>
                      </a:endParaRPr>
                    </a:p>
                  </a:txBody>
                  <a:tcPr marL="27938" marR="279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8" name="Заголовок 1"/>
          <p:cNvSpPr txBox="1">
            <a:spLocks/>
          </p:cNvSpPr>
          <p:nvPr/>
        </p:nvSpPr>
        <p:spPr bwMode="auto">
          <a:xfrm>
            <a:off x="30966" y="85790"/>
            <a:ext cx="7637378"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000" dirty="0" smtClean="0">
                <a:solidFill>
                  <a:schemeClr val="bg1"/>
                </a:solidFill>
                <a:effectLst>
                  <a:outerShdw blurRad="38100" dist="38100" dir="2700000" algn="tl">
                    <a:srgbClr val="000000">
                      <a:alpha val="43137"/>
                    </a:srgbClr>
                  </a:outerShdw>
                </a:effectLst>
              </a:rPr>
              <a:t>Пример рейтинга муниципальных образований по результатам ЕГЭ</a:t>
            </a:r>
            <a:endParaRPr lang="ru-RU"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504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z="2300" dirty="0" smtClean="0">
                <a:solidFill>
                  <a:schemeClr val="bg1"/>
                </a:solidFill>
                <a:effectLst>
                  <a:outerShdw blurRad="38100" dist="38100" dir="2700000" algn="tl">
                    <a:srgbClr val="000000">
                      <a:alpha val="43137"/>
                    </a:srgbClr>
                  </a:outerShdw>
                </a:effectLst>
              </a:rPr>
              <a:t>Основные фиксации:</a:t>
            </a:r>
          </a:p>
        </p:txBody>
      </p:sp>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5" name="Содержимое 4"/>
          <p:cNvSpPr txBox="1">
            <a:spLocks/>
          </p:cNvSpPr>
          <p:nvPr/>
        </p:nvSpPr>
        <p:spPr>
          <a:xfrm>
            <a:off x="323528" y="1157288"/>
            <a:ext cx="8640960" cy="38447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lnSpc>
                <a:spcPts val="1600"/>
              </a:lnSpc>
              <a:spcBef>
                <a:spcPts val="600"/>
              </a:spcBef>
              <a:spcAft>
                <a:spcPts val="0"/>
              </a:spcAft>
              <a:buFont typeface="Arial" pitchFamily="34" charset="0"/>
              <a:buBlip>
                <a:blip r:embed="rId7"/>
              </a:buBlip>
              <a:defRPr/>
            </a:pPr>
            <a:r>
              <a:rPr lang="ru-RU" sz="1500" dirty="0" smtClean="0">
                <a:solidFill>
                  <a:sysClr val="windowText" lastClr="000000"/>
                </a:solidFill>
              </a:rPr>
              <a:t>Рейтинг является одной из форм представления результатов анализа и интерпретации данных внешних оценочных процедур. </a:t>
            </a:r>
          </a:p>
          <a:p>
            <a:pPr fontAlgn="auto">
              <a:lnSpc>
                <a:spcPts val="1600"/>
              </a:lnSpc>
              <a:spcBef>
                <a:spcPts val="600"/>
              </a:spcBef>
              <a:spcAft>
                <a:spcPts val="0"/>
              </a:spcAft>
              <a:buBlip>
                <a:blip r:embed="rId7"/>
              </a:buBlip>
              <a:defRPr/>
            </a:pPr>
            <a:r>
              <a:rPr lang="ru-RU" sz="1500" dirty="0">
                <a:solidFill>
                  <a:sysClr val="windowText" lastClr="000000"/>
                </a:solidFill>
              </a:rPr>
              <a:t>Рейтинг позволяет транслировать основные требования </a:t>
            </a:r>
            <a:r>
              <a:rPr lang="ru-RU" sz="1500" dirty="0" smtClean="0">
                <a:solidFill>
                  <a:sysClr val="windowText" lastClr="000000"/>
                </a:solidFill>
              </a:rPr>
              <a:t>к характеристикам </a:t>
            </a:r>
            <a:r>
              <a:rPr lang="ru-RU" sz="1500" dirty="0">
                <a:solidFill>
                  <a:sysClr val="windowText" lastClr="000000"/>
                </a:solidFill>
              </a:rPr>
              <a:t>качества образования </a:t>
            </a:r>
            <a:r>
              <a:rPr lang="ru-RU" sz="1500" dirty="0" smtClean="0">
                <a:solidFill>
                  <a:sysClr val="windowText" lastClr="000000"/>
                </a:solidFill>
              </a:rPr>
              <a:t>значимым </a:t>
            </a:r>
            <a:r>
              <a:rPr lang="ru-RU" sz="1500" dirty="0">
                <a:solidFill>
                  <a:sysClr val="windowText" lastClr="000000"/>
                </a:solidFill>
              </a:rPr>
              <a:t>в системе и акцентирует на них </a:t>
            </a:r>
            <a:r>
              <a:rPr lang="ru-RU" sz="1500" dirty="0" smtClean="0">
                <a:solidFill>
                  <a:sysClr val="windowText" lastClr="000000"/>
                </a:solidFill>
              </a:rPr>
              <a:t>внимание, поэтому перед тем как составить рейтинг важно прописать на языке показателей представление об объекте (школе или муниципалитете) каким может быть лидер рейтинга и каким может быть его аутсайдер.</a:t>
            </a:r>
            <a:endParaRPr lang="ru-RU" sz="1500" dirty="0">
              <a:solidFill>
                <a:sysClr val="windowText" lastClr="000000"/>
              </a:solidFill>
            </a:endParaRPr>
          </a:p>
          <a:p>
            <a:pPr fontAlgn="auto">
              <a:lnSpc>
                <a:spcPts val="1600"/>
              </a:lnSpc>
              <a:spcBef>
                <a:spcPts val="600"/>
              </a:spcBef>
              <a:spcAft>
                <a:spcPts val="0"/>
              </a:spcAft>
              <a:buFont typeface="Arial" pitchFamily="34" charset="0"/>
              <a:buBlip>
                <a:blip r:embed="rId7"/>
              </a:buBlip>
              <a:defRPr/>
            </a:pPr>
            <a:r>
              <a:rPr lang="ru-RU" sz="1500" dirty="0" smtClean="0">
                <a:solidFill>
                  <a:sysClr val="windowText" lastClr="000000"/>
                </a:solidFill>
              </a:rPr>
              <a:t>В зависимости от объекта </a:t>
            </a:r>
            <a:r>
              <a:rPr lang="ru-RU" sz="1500" dirty="0" err="1" smtClean="0">
                <a:solidFill>
                  <a:sysClr val="windowText" lastClr="000000"/>
                </a:solidFill>
              </a:rPr>
              <a:t>рейтингования</a:t>
            </a:r>
            <a:r>
              <a:rPr lang="ru-RU" sz="1500" dirty="0" smtClean="0">
                <a:solidFill>
                  <a:sysClr val="windowText" lastClr="000000"/>
                </a:solidFill>
              </a:rPr>
              <a:t> и для каждой группы пользователей рейтинга необходимо применять свою систему ключевых показателей. Показатели </a:t>
            </a:r>
            <a:r>
              <a:rPr lang="ru-RU" sz="1500" dirty="0">
                <a:solidFill>
                  <a:sysClr val="windowText" lastClr="000000"/>
                </a:solidFill>
              </a:rPr>
              <a:t>должны отражать состояние того участка работы и в таком ракурсе, в котором  работает </a:t>
            </a:r>
            <a:r>
              <a:rPr lang="ru-RU" sz="1500" dirty="0" smtClean="0">
                <a:solidFill>
                  <a:sysClr val="windowText" lastClr="000000"/>
                </a:solidFill>
              </a:rPr>
              <a:t>лицо принимающее решение, </a:t>
            </a:r>
            <a:r>
              <a:rPr lang="ru-RU" sz="1500" dirty="0">
                <a:solidFill>
                  <a:sysClr val="windowText" lastClr="000000"/>
                </a:solidFill>
              </a:rPr>
              <a:t>т.к. ориентируясь на эти показатели  он не только выстраивает свою деятельность, но и использует </a:t>
            </a:r>
            <a:r>
              <a:rPr lang="ru-RU" sz="1500" dirty="0" smtClean="0">
                <a:solidFill>
                  <a:sysClr val="windowText" lastClr="000000"/>
                </a:solidFill>
              </a:rPr>
              <a:t>для их достижения все </a:t>
            </a:r>
            <a:r>
              <a:rPr lang="ru-RU" sz="1500" dirty="0">
                <a:solidFill>
                  <a:sysClr val="windowText" lastClr="000000"/>
                </a:solidFill>
              </a:rPr>
              <a:t>имеющиеся в его распоряжении ресурсы. </a:t>
            </a:r>
          </a:p>
          <a:p>
            <a:pPr fontAlgn="auto">
              <a:lnSpc>
                <a:spcPts val="1600"/>
              </a:lnSpc>
              <a:spcBef>
                <a:spcPts val="600"/>
              </a:spcBef>
              <a:spcAft>
                <a:spcPts val="0"/>
              </a:spcAft>
              <a:buBlip>
                <a:blip r:embed="rId7"/>
              </a:buBlip>
              <a:defRPr/>
            </a:pPr>
            <a:r>
              <a:rPr lang="ru-RU" sz="1500" dirty="0">
                <a:solidFill>
                  <a:sysClr val="windowText" lastClr="000000"/>
                </a:solidFill>
              </a:rPr>
              <a:t>Рейтинг – это не просто поле данных, а </a:t>
            </a:r>
            <a:r>
              <a:rPr lang="ru-RU" sz="1500" dirty="0" smtClean="0">
                <a:solidFill>
                  <a:sysClr val="windowText" lastClr="000000"/>
                </a:solidFill>
              </a:rPr>
              <a:t>расставленные акценты с высоким уровнем мотивации и последствий как для объектов </a:t>
            </a:r>
            <a:r>
              <a:rPr lang="ru-RU" sz="1500" dirty="0" err="1" smtClean="0">
                <a:solidFill>
                  <a:sysClr val="windowText" lastClr="000000"/>
                </a:solidFill>
              </a:rPr>
              <a:t>рейтингования</a:t>
            </a:r>
            <a:r>
              <a:rPr lang="ru-RU" sz="1500" dirty="0" smtClean="0">
                <a:solidFill>
                  <a:sysClr val="windowText" lastClr="000000"/>
                </a:solidFill>
              </a:rPr>
              <a:t>, так и для пользователей. Поэтому применение рейтингов в управлении является с одной стороны крайне действенным инструментом, с другой - влечёт за собой высокий уровень ответственности и подготовки как на этапе его создания, так и в процессе использования.</a:t>
            </a:r>
          </a:p>
        </p:txBody>
      </p:sp>
    </p:spTree>
    <p:extLst>
      <p:ext uri="{BB962C8B-B14F-4D97-AF65-F5344CB8AC3E}">
        <p14:creationId xmlns:p14="http://schemas.microsoft.com/office/powerpoint/2010/main" val="30197510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additive="base">
                                        <p:cTn id="16" dur="500" fill="hold"/>
                                        <p:tgtEl>
                                          <p:spTgt spid="1028"/>
                                        </p:tgtEl>
                                        <p:attrNameLst>
                                          <p:attrName>ppt_x</p:attrName>
                                        </p:attrNameLst>
                                      </p:cBhvr>
                                      <p:tavLst>
                                        <p:tav tm="0">
                                          <p:val>
                                            <p:strVal val="1+#ppt_w/2"/>
                                          </p:val>
                                        </p:tav>
                                        <p:tav tm="100000">
                                          <p:val>
                                            <p:strVal val="#ppt_x"/>
                                          </p:val>
                                        </p:tav>
                                      </p:tavLst>
                                    </p:anim>
                                    <p:anim calcmode="lin" valueType="num">
                                      <p:cBhvr additive="base">
                                        <p:cTn id="17"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6" name="Заголовок 1"/>
          <p:cNvSpPr txBox="1">
            <a:spLocks/>
          </p:cNvSpPr>
          <p:nvPr/>
        </p:nvSpPr>
        <p:spPr bwMode="auto">
          <a:xfrm>
            <a:off x="1187624" y="230758"/>
            <a:ext cx="6191920" cy="4687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2800" dirty="0" smtClean="0">
                <a:solidFill>
                  <a:prstClr val="white"/>
                </a:solidFill>
              </a:rPr>
              <a:t>СПАСИБО ЗА ВНИМАНИЕ!</a:t>
            </a:r>
          </a:p>
        </p:txBody>
      </p:sp>
      <p:pic>
        <p:nvPicPr>
          <p:cNvPr id="10" name="Picture 3"/>
          <p:cNvPicPr>
            <a:picLocks noChangeAspect="1" noChangeArrowheads="1"/>
          </p:cNvPicPr>
          <p:nvPr/>
        </p:nvPicPr>
        <p:blipFill>
          <a:blip r:embed="rId7" cstate="screen">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2158" y="1299609"/>
            <a:ext cx="9001000" cy="300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E:\rtc_prezent_png\rtc_logo_02.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4741" y="4299942"/>
            <a:ext cx="8661715" cy="846857"/>
          </a:xfrm>
          <a:prstGeom prst="rect">
            <a:avLst/>
          </a:prstGeom>
          <a:noFill/>
          <a:ln w="9525">
            <a:noFill/>
            <a:miter lim="800000"/>
            <a:headEnd/>
            <a:tailEnd/>
          </a:ln>
        </p:spPr>
      </p:pic>
      <p:sp>
        <p:nvSpPr>
          <p:cNvPr id="12" name="Прямоугольник 11"/>
          <p:cNvSpPr/>
          <p:nvPr/>
        </p:nvSpPr>
        <p:spPr>
          <a:xfrm>
            <a:off x="107504" y="4505208"/>
            <a:ext cx="2324804" cy="369332"/>
          </a:xfrm>
          <a:prstGeom prst="rect">
            <a:avLst/>
          </a:prstGeom>
        </p:spPr>
        <p:txBody>
          <a:bodyPr wrap="none">
            <a:spAutoFit/>
          </a:bodyPr>
          <a:lstStyle/>
          <a:p>
            <a:r>
              <a:rPr lang="en-US" dirty="0" smtClean="0">
                <a:solidFill>
                  <a:srgbClr val="0070C0"/>
                </a:solidFill>
              </a:rPr>
              <a:t>rtc.imerae@gmail.com</a:t>
            </a:r>
            <a:endParaRPr lang="ru-RU" dirty="0">
              <a:solidFill>
                <a:srgbClr val="0070C0"/>
              </a:solidFill>
            </a:endParaRPr>
          </a:p>
        </p:txBody>
      </p:sp>
      <p:sp>
        <p:nvSpPr>
          <p:cNvPr id="13" name="Заголовок 1"/>
          <p:cNvSpPr txBox="1">
            <a:spLocks/>
          </p:cNvSpPr>
          <p:nvPr/>
        </p:nvSpPr>
        <p:spPr bwMode="auto">
          <a:xfrm>
            <a:off x="6156176" y="4515966"/>
            <a:ext cx="1647031" cy="360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sz="1400" dirty="0" smtClean="0">
                <a:solidFill>
                  <a:prstClr val="white"/>
                </a:solidFill>
                <a:latin typeface="Calibri"/>
              </a:rPr>
              <a:t>WWW.RTC-EDU.RU</a:t>
            </a:r>
            <a:endParaRPr lang="ru-RU" sz="1400" dirty="0" smtClean="0">
              <a:solidFill>
                <a:prstClr val="white"/>
              </a:solidFill>
              <a:latin typeface="Calibri"/>
            </a:endParaRPr>
          </a:p>
        </p:txBody>
      </p:sp>
      <p:sp>
        <p:nvSpPr>
          <p:cNvPr id="17" name="Subtitle 2"/>
          <p:cNvSpPr txBox="1">
            <a:spLocks/>
          </p:cNvSpPr>
          <p:nvPr/>
        </p:nvSpPr>
        <p:spPr bwMode="auto">
          <a:xfrm>
            <a:off x="596550" y="782802"/>
            <a:ext cx="6839927" cy="34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600" dirty="0" smtClean="0">
                <a:solidFill>
                  <a:prstClr val="white"/>
                </a:solidFill>
                <a:effectLst>
                  <a:outerShdw blurRad="38100" dist="38100" dir="2700000" algn="tl">
                    <a:srgbClr val="000000">
                      <a:alpha val="43137"/>
                    </a:srgbClr>
                  </a:outerShdw>
                </a:effectLst>
              </a:rPr>
              <a:t>Сергей Анатольевич </a:t>
            </a:r>
            <a:r>
              <a:rPr lang="ru-RU" sz="1600" dirty="0" err="1" smtClean="0">
                <a:solidFill>
                  <a:prstClr val="white"/>
                </a:solidFill>
                <a:effectLst>
                  <a:outerShdw blurRad="38100" dist="38100" dir="2700000" algn="tl">
                    <a:srgbClr val="000000">
                      <a:alpha val="43137"/>
                    </a:srgbClr>
                  </a:outerShdw>
                </a:effectLst>
              </a:rPr>
              <a:t>Боченков</a:t>
            </a:r>
            <a:r>
              <a:rPr lang="ru-RU" sz="1600" dirty="0" smtClean="0">
                <a:solidFill>
                  <a:prstClr val="white"/>
                </a:solidFill>
                <a:effectLst>
                  <a:outerShdw blurRad="38100" dist="38100" dir="2700000" algn="tl">
                    <a:srgbClr val="000000">
                      <a:alpha val="43137"/>
                    </a:srgbClr>
                  </a:outerShdw>
                </a:effectLst>
              </a:rPr>
              <a:t>         s_bochenkov@mail.ru          89051998891</a:t>
            </a:r>
            <a:endParaRPr lang="ru-RU" sz="1600" dirty="0">
              <a:solidFill>
                <a:prstClr val="white"/>
              </a:solidFill>
              <a:effectLst>
                <a:outerShdw blurRad="38100" dist="38100" dir="2700000" algn="tl">
                  <a:srgbClr val="000000">
                    <a:alpha val="43137"/>
                  </a:srgbClr>
                </a:outerShdw>
              </a:effectLst>
            </a:endParaRPr>
          </a:p>
        </p:txBody>
      </p:sp>
      <p:sp>
        <p:nvSpPr>
          <p:cNvPr id="2" name="TextBox 1"/>
          <p:cNvSpPr txBox="1"/>
          <p:nvPr/>
        </p:nvSpPr>
        <p:spPr>
          <a:xfrm>
            <a:off x="72158" y="1247815"/>
            <a:ext cx="1763538" cy="307777"/>
          </a:xfrm>
          <a:prstGeom prst="rect">
            <a:avLst/>
          </a:prstGeom>
          <a:noFill/>
        </p:spPr>
        <p:txBody>
          <a:bodyPr wrap="square" rtlCol="0">
            <a:spAutoFit/>
          </a:bodyPr>
          <a:lstStyle/>
          <a:p>
            <a:r>
              <a:rPr lang="ru-RU" sz="1400" dirty="0" smtClean="0">
                <a:solidFill>
                  <a:prstClr val="black"/>
                </a:solidFill>
              </a:rPr>
              <a:t>г. Чебоксары, залив</a:t>
            </a:r>
            <a:endParaRPr lang="ru-RU" sz="1400" dirty="0">
              <a:solidFill>
                <a:prstClr val="black"/>
              </a:solidFill>
            </a:endParaRPr>
          </a:p>
        </p:txBody>
      </p:sp>
    </p:spTree>
    <p:extLst>
      <p:ext uri="{BB962C8B-B14F-4D97-AF65-F5344CB8AC3E}">
        <p14:creationId xmlns:p14="http://schemas.microsoft.com/office/powerpoint/2010/main" val="42402327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graphicFrame>
        <p:nvGraphicFramePr>
          <p:cNvPr id="2" name="Схема 1"/>
          <p:cNvGraphicFramePr/>
          <p:nvPr>
            <p:extLst>
              <p:ext uri="{D42A27DB-BD31-4B8C-83A1-F6EECF244321}">
                <p14:modId xmlns:p14="http://schemas.microsoft.com/office/powerpoint/2010/main" val="3433073606"/>
              </p:ext>
            </p:extLst>
          </p:nvPr>
        </p:nvGraphicFramePr>
        <p:xfrm>
          <a:off x="1516856" y="1157287"/>
          <a:ext cx="7015584" cy="38306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Заголовок 1"/>
          <p:cNvSpPr txBox="1">
            <a:spLocks/>
          </p:cNvSpPr>
          <p:nvPr/>
        </p:nvSpPr>
        <p:spPr bwMode="auto">
          <a:xfrm>
            <a:off x="143421" y="66640"/>
            <a:ext cx="7308304"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2000" dirty="0" smtClean="0">
                <a:solidFill>
                  <a:schemeClr val="bg1"/>
                </a:solidFill>
                <a:effectLst>
                  <a:outerShdw blurRad="38100" dist="38100" dir="2700000" algn="tl">
                    <a:srgbClr val="000000">
                      <a:alpha val="43137"/>
                    </a:srgbClr>
                  </a:outerShdw>
                </a:effectLst>
              </a:rPr>
              <a:t>Рейтинг – одна из форм представления анализа и интерпретации результатов внешних оценочных процедур</a:t>
            </a:r>
            <a:endParaRPr lang="ru-RU"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27555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4" name="Заголовок 1"/>
          <p:cNvSpPr txBox="1">
            <a:spLocks/>
          </p:cNvSpPr>
          <p:nvPr/>
        </p:nvSpPr>
        <p:spPr bwMode="auto">
          <a:xfrm>
            <a:off x="2627784" y="66640"/>
            <a:ext cx="4823941"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2000" dirty="0" smtClean="0">
                <a:solidFill>
                  <a:schemeClr val="bg1"/>
                </a:solidFill>
                <a:effectLst>
                  <a:outerShdw blurRad="38100" dist="38100" dir="2700000" algn="tl">
                    <a:srgbClr val="000000">
                      <a:alpha val="43137"/>
                    </a:srgbClr>
                  </a:outerShdw>
                </a:effectLst>
              </a:rPr>
              <a:t>Рейтинг задаёт рамку требований </a:t>
            </a:r>
          </a:p>
          <a:p>
            <a:r>
              <a:rPr lang="ru-RU" sz="2000" dirty="0" smtClean="0">
                <a:solidFill>
                  <a:schemeClr val="bg1"/>
                </a:solidFill>
                <a:effectLst>
                  <a:outerShdw blurRad="38100" dist="38100" dir="2700000" algn="tl">
                    <a:srgbClr val="000000">
                      <a:alpha val="43137"/>
                    </a:srgbClr>
                  </a:outerShdw>
                </a:effectLst>
              </a:rPr>
              <a:t>к качеству образования</a:t>
            </a:r>
            <a:endParaRPr lang="ru-RU" sz="2000" dirty="0">
              <a:solidFill>
                <a:schemeClr val="bg1"/>
              </a:solidFill>
              <a:effectLst>
                <a:outerShdw blurRad="38100" dist="38100" dir="2700000" algn="tl">
                  <a:srgbClr val="000000">
                    <a:alpha val="43137"/>
                  </a:srgbClr>
                </a:outerShdw>
              </a:effectLst>
            </a:endParaRPr>
          </a:p>
        </p:txBody>
      </p:sp>
      <p:pic>
        <p:nvPicPr>
          <p:cNvPr id="1031" name="Picture 7" descr="http://www.shkola-spb.ru/media/images/stat/district/2011-3-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501" y="59896"/>
            <a:ext cx="2348260" cy="49900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66029" y="854407"/>
            <a:ext cx="1366803" cy="172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Объект 6"/>
          <p:cNvSpPr txBox="1">
            <a:spLocks/>
          </p:cNvSpPr>
          <p:nvPr/>
        </p:nvSpPr>
        <p:spPr>
          <a:xfrm>
            <a:off x="3851920" y="1563638"/>
            <a:ext cx="4464496" cy="2928658"/>
          </a:xfrm>
          <a:prstGeom prst="rect">
            <a:avLst/>
          </a:prstGeom>
        </p:spPr>
        <p:txBody>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r>
              <a:rPr lang="ru-RU" sz="1800" dirty="0" smtClean="0"/>
              <a:t>Рейтинг позволяет транслировать основные требования (характеристики) качества образования значимые в системе и акцентирует на них внимание.</a:t>
            </a:r>
          </a:p>
          <a:p>
            <a:r>
              <a:rPr lang="ru-RU" sz="1800" dirty="0" smtClean="0"/>
              <a:t>Рейтинг мотивирует на достижение значимых показателей.</a:t>
            </a:r>
          </a:p>
          <a:p>
            <a:pPr marL="0" indent="0">
              <a:buNone/>
            </a:pPr>
            <a:endParaRPr lang="ru-RU" sz="1800" dirty="0"/>
          </a:p>
        </p:txBody>
      </p:sp>
      <p:sp>
        <p:nvSpPr>
          <p:cNvPr id="2" name="AutoShape 4" descr="http://mou55.chel-edu.ru/images/p100_41199267_1237386693_1204579497_1v_mayakovskiy_chto_takoe_horosho.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857658">
            <a:off x="1618440" y="2493603"/>
            <a:ext cx="1586643" cy="218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7439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pic>
        <p:nvPicPr>
          <p:cNvPr id="1026"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504" y="61543"/>
            <a:ext cx="3520097" cy="97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558317" y="664994"/>
            <a:ext cx="2069284" cy="369332"/>
          </a:xfrm>
          <a:prstGeom prst="rect">
            <a:avLst/>
          </a:prstGeom>
        </p:spPr>
        <p:txBody>
          <a:bodyPr wrap="none">
            <a:spAutoFit/>
          </a:bodyPr>
          <a:lstStyle/>
          <a:p>
            <a:r>
              <a:rPr lang="en-US" dirty="0"/>
              <a:t>www.schoolotzyv.ru</a:t>
            </a:r>
            <a:endParaRPr lang="ru-RU" dirty="0"/>
          </a:p>
        </p:txBody>
      </p:sp>
      <p:pic>
        <p:nvPicPr>
          <p:cNvPr id="3" name="Picture 3"/>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07504" y="1275606"/>
            <a:ext cx="350506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олилиния 4"/>
          <p:cNvSpPr/>
          <p:nvPr/>
        </p:nvSpPr>
        <p:spPr>
          <a:xfrm>
            <a:off x="28876" y="2983832"/>
            <a:ext cx="2117558" cy="356134"/>
          </a:xfrm>
          <a:custGeom>
            <a:avLst/>
            <a:gdLst>
              <a:gd name="connsiteX0" fmla="*/ 134753 w 2117558"/>
              <a:gd name="connsiteY0" fmla="*/ 86627 h 356134"/>
              <a:gd name="connsiteX1" fmla="*/ 57751 w 2117558"/>
              <a:gd name="connsiteY1" fmla="*/ 105877 h 356134"/>
              <a:gd name="connsiteX2" fmla="*/ 28876 w 2117558"/>
              <a:gd name="connsiteY2" fmla="*/ 125128 h 356134"/>
              <a:gd name="connsiteX3" fmla="*/ 0 w 2117558"/>
              <a:gd name="connsiteY3" fmla="*/ 182880 h 356134"/>
              <a:gd name="connsiteX4" fmla="*/ 9625 w 2117558"/>
              <a:gd name="connsiteY4" fmla="*/ 211755 h 356134"/>
              <a:gd name="connsiteX5" fmla="*/ 125128 w 2117558"/>
              <a:gd name="connsiteY5" fmla="*/ 269507 h 356134"/>
              <a:gd name="connsiteX6" fmla="*/ 154004 w 2117558"/>
              <a:gd name="connsiteY6" fmla="*/ 279132 h 356134"/>
              <a:gd name="connsiteX7" fmla="*/ 336884 w 2117558"/>
              <a:gd name="connsiteY7" fmla="*/ 269507 h 356134"/>
              <a:gd name="connsiteX8" fmla="*/ 365760 w 2117558"/>
              <a:gd name="connsiteY8" fmla="*/ 259882 h 356134"/>
              <a:gd name="connsiteX9" fmla="*/ 933650 w 2117558"/>
              <a:gd name="connsiteY9" fmla="*/ 269507 h 356134"/>
              <a:gd name="connsiteX10" fmla="*/ 1183907 w 2117558"/>
              <a:gd name="connsiteY10" fmla="*/ 288757 h 356134"/>
              <a:gd name="connsiteX11" fmla="*/ 1376412 w 2117558"/>
              <a:gd name="connsiteY11" fmla="*/ 308008 h 356134"/>
              <a:gd name="connsiteX12" fmla="*/ 1472665 w 2117558"/>
              <a:gd name="connsiteY12" fmla="*/ 327259 h 356134"/>
              <a:gd name="connsiteX13" fmla="*/ 1501541 w 2117558"/>
              <a:gd name="connsiteY13" fmla="*/ 336884 h 356134"/>
              <a:gd name="connsiteX14" fmla="*/ 1578543 w 2117558"/>
              <a:gd name="connsiteY14" fmla="*/ 346509 h 356134"/>
              <a:gd name="connsiteX15" fmla="*/ 1636295 w 2117558"/>
              <a:gd name="connsiteY15" fmla="*/ 356134 h 356134"/>
              <a:gd name="connsiteX16" fmla="*/ 1953928 w 2117558"/>
              <a:gd name="connsiteY16" fmla="*/ 346509 h 356134"/>
              <a:gd name="connsiteX17" fmla="*/ 2011680 w 2117558"/>
              <a:gd name="connsiteY17" fmla="*/ 308008 h 356134"/>
              <a:gd name="connsiteX18" fmla="*/ 2050181 w 2117558"/>
              <a:gd name="connsiteY18" fmla="*/ 298383 h 356134"/>
              <a:gd name="connsiteX19" fmla="*/ 2079057 w 2117558"/>
              <a:gd name="connsiteY19" fmla="*/ 269507 h 356134"/>
              <a:gd name="connsiteX20" fmla="*/ 2107932 w 2117558"/>
              <a:gd name="connsiteY20" fmla="*/ 250256 h 356134"/>
              <a:gd name="connsiteX21" fmla="*/ 2117558 w 2117558"/>
              <a:gd name="connsiteY21" fmla="*/ 182880 h 356134"/>
              <a:gd name="connsiteX22" fmla="*/ 2107932 w 2117558"/>
              <a:gd name="connsiteY22" fmla="*/ 125128 h 356134"/>
              <a:gd name="connsiteX23" fmla="*/ 2030930 w 2117558"/>
              <a:gd name="connsiteY23" fmla="*/ 48126 h 356134"/>
              <a:gd name="connsiteX24" fmla="*/ 2011680 w 2117558"/>
              <a:gd name="connsiteY24" fmla="*/ 19250 h 356134"/>
              <a:gd name="connsiteX25" fmla="*/ 1973179 w 2117558"/>
              <a:gd name="connsiteY25" fmla="*/ 9625 h 356134"/>
              <a:gd name="connsiteX26" fmla="*/ 1905802 w 2117558"/>
              <a:gd name="connsiteY26" fmla="*/ 0 h 356134"/>
              <a:gd name="connsiteX27" fmla="*/ 1742172 w 2117558"/>
              <a:gd name="connsiteY27" fmla="*/ 9625 h 356134"/>
              <a:gd name="connsiteX28" fmla="*/ 1694046 w 2117558"/>
              <a:gd name="connsiteY28" fmla="*/ 19250 h 356134"/>
              <a:gd name="connsiteX29" fmla="*/ 1636295 w 2117558"/>
              <a:gd name="connsiteY29" fmla="*/ 28875 h 356134"/>
              <a:gd name="connsiteX30" fmla="*/ 1568918 w 2117558"/>
              <a:gd name="connsiteY30" fmla="*/ 48126 h 356134"/>
              <a:gd name="connsiteX31" fmla="*/ 1540042 w 2117558"/>
              <a:gd name="connsiteY31" fmla="*/ 57751 h 356134"/>
              <a:gd name="connsiteX32" fmla="*/ 1328286 w 2117558"/>
              <a:gd name="connsiteY32" fmla="*/ 67376 h 356134"/>
              <a:gd name="connsiteX33" fmla="*/ 673768 w 2117558"/>
              <a:gd name="connsiteY33" fmla="*/ 57751 h 356134"/>
              <a:gd name="connsiteX34" fmla="*/ 587141 w 2117558"/>
              <a:gd name="connsiteY34" fmla="*/ 38501 h 356134"/>
              <a:gd name="connsiteX35" fmla="*/ 529389 w 2117558"/>
              <a:gd name="connsiteY35" fmla="*/ 28875 h 356134"/>
              <a:gd name="connsiteX36" fmla="*/ 269507 w 2117558"/>
              <a:gd name="connsiteY36" fmla="*/ 38501 h 356134"/>
              <a:gd name="connsiteX37" fmla="*/ 173255 w 2117558"/>
              <a:gd name="connsiteY37" fmla="*/ 57751 h 356134"/>
              <a:gd name="connsiteX38" fmla="*/ 144379 w 2117558"/>
              <a:gd name="connsiteY38" fmla="*/ 67376 h 356134"/>
              <a:gd name="connsiteX39" fmla="*/ 105878 w 2117558"/>
              <a:gd name="connsiteY39" fmla="*/ 77002 h 356134"/>
              <a:gd name="connsiteX40" fmla="*/ 67377 w 2117558"/>
              <a:gd name="connsiteY40" fmla="*/ 96252 h 35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17558" h="356134">
                <a:moveTo>
                  <a:pt x="134753" y="86627"/>
                </a:moveTo>
                <a:cubicBezTo>
                  <a:pt x="116451" y="90287"/>
                  <a:pt x="77481" y="96012"/>
                  <a:pt x="57751" y="105877"/>
                </a:cubicBezTo>
                <a:cubicBezTo>
                  <a:pt x="47404" y="111050"/>
                  <a:pt x="38501" y="118711"/>
                  <a:pt x="28876" y="125128"/>
                </a:cubicBezTo>
                <a:cubicBezTo>
                  <a:pt x="19142" y="139729"/>
                  <a:pt x="0" y="162954"/>
                  <a:pt x="0" y="182880"/>
                </a:cubicBezTo>
                <a:cubicBezTo>
                  <a:pt x="0" y="193026"/>
                  <a:pt x="2451" y="204581"/>
                  <a:pt x="9625" y="211755"/>
                </a:cubicBezTo>
                <a:cubicBezTo>
                  <a:pt x="46942" y="249071"/>
                  <a:pt x="78159" y="253850"/>
                  <a:pt x="125128" y="269507"/>
                </a:cubicBezTo>
                <a:lnTo>
                  <a:pt x="154004" y="279132"/>
                </a:lnTo>
                <a:cubicBezTo>
                  <a:pt x="214964" y="275924"/>
                  <a:pt x="276090" y="275034"/>
                  <a:pt x="336884" y="269507"/>
                </a:cubicBezTo>
                <a:cubicBezTo>
                  <a:pt x="346988" y="268588"/>
                  <a:pt x="355614" y="259882"/>
                  <a:pt x="365760" y="259882"/>
                </a:cubicBezTo>
                <a:cubicBezTo>
                  <a:pt x="555084" y="259882"/>
                  <a:pt x="744353" y="266299"/>
                  <a:pt x="933650" y="269507"/>
                </a:cubicBezTo>
                <a:cubicBezTo>
                  <a:pt x="1245204" y="288978"/>
                  <a:pt x="957884" y="269102"/>
                  <a:pt x="1183907" y="288757"/>
                </a:cubicBezTo>
                <a:cubicBezTo>
                  <a:pt x="1358168" y="303911"/>
                  <a:pt x="1253246" y="290413"/>
                  <a:pt x="1376412" y="308008"/>
                </a:cubicBezTo>
                <a:cubicBezTo>
                  <a:pt x="1441650" y="329753"/>
                  <a:pt x="1362063" y="305138"/>
                  <a:pt x="1472665" y="327259"/>
                </a:cubicBezTo>
                <a:cubicBezTo>
                  <a:pt x="1482614" y="329249"/>
                  <a:pt x="1491559" y="335069"/>
                  <a:pt x="1501541" y="336884"/>
                </a:cubicBezTo>
                <a:cubicBezTo>
                  <a:pt x="1526991" y="341511"/>
                  <a:pt x="1552936" y="342851"/>
                  <a:pt x="1578543" y="346509"/>
                </a:cubicBezTo>
                <a:cubicBezTo>
                  <a:pt x="1597863" y="349269"/>
                  <a:pt x="1617044" y="352926"/>
                  <a:pt x="1636295" y="356134"/>
                </a:cubicBezTo>
                <a:cubicBezTo>
                  <a:pt x="1742173" y="352926"/>
                  <a:pt x="1848862" y="359979"/>
                  <a:pt x="1953928" y="346509"/>
                </a:cubicBezTo>
                <a:cubicBezTo>
                  <a:pt x="1976877" y="343567"/>
                  <a:pt x="1989234" y="313619"/>
                  <a:pt x="2011680" y="308008"/>
                </a:cubicBezTo>
                <a:lnTo>
                  <a:pt x="2050181" y="298383"/>
                </a:lnTo>
                <a:cubicBezTo>
                  <a:pt x="2059806" y="288758"/>
                  <a:pt x="2068600" y="278221"/>
                  <a:pt x="2079057" y="269507"/>
                </a:cubicBezTo>
                <a:cubicBezTo>
                  <a:pt x="2087944" y="262101"/>
                  <a:pt x="2103234" y="260827"/>
                  <a:pt x="2107932" y="250256"/>
                </a:cubicBezTo>
                <a:cubicBezTo>
                  <a:pt x="2117146" y="229525"/>
                  <a:pt x="2114349" y="205339"/>
                  <a:pt x="2117558" y="182880"/>
                </a:cubicBezTo>
                <a:cubicBezTo>
                  <a:pt x="2114349" y="163629"/>
                  <a:pt x="2115438" y="143143"/>
                  <a:pt x="2107932" y="125128"/>
                </a:cubicBezTo>
                <a:cubicBezTo>
                  <a:pt x="2083479" y="66440"/>
                  <a:pt x="2076477" y="70899"/>
                  <a:pt x="2030930" y="48126"/>
                </a:cubicBezTo>
                <a:cubicBezTo>
                  <a:pt x="2024513" y="38501"/>
                  <a:pt x="2021305" y="25667"/>
                  <a:pt x="2011680" y="19250"/>
                </a:cubicBezTo>
                <a:cubicBezTo>
                  <a:pt x="2000673" y="11912"/>
                  <a:pt x="1986194" y="11991"/>
                  <a:pt x="1973179" y="9625"/>
                </a:cubicBezTo>
                <a:cubicBezTo>
                  <a:pt x="1950858" y="5567"/>
                  <a:pt x="1928261" y="3208"/>
                  <a:pt x="1905802" y="0"/>
                </a:cubicBezTo>
                <a:cubicBezTo>
                  <a:pt x="1851259" y="3208"/>
                  <a:pt x="1796585" y="4678"/>
                  <a:pt x="1742172" y="9625"/>
                </a:cubicBezTo>
                <a:cubicBezTo>
                  <a:pt x="1725880" y="11106"/>
                  <a:pt x="1710142" y="16324"/>
                  <a:pt x="1694046" y="19250"/>
                </a:cubicBezTo>
                <a:cubicBezTo>
                  <a:pt x="1674845" y="22741"/>
                  <a:pt x="1655545" y="25667"/>
                  <a:pt x="1636295" y="28875"/>
                </a:cubicBezTo>
                <a:cubicBezTo>
                  <a:pt x="1567080" y="51948"/>
                  <a:pt x="1653494" y="23962"/>
                  <a:pt x="1568918" y="48126"/>
                </a:cubicBezTo>
                <a:cubicBezTo>
                  <a:pt x="1559162" y="50913"/>
                  <a:pt x="1550156" y="56942"/>
                  <a:pt x="1540042" y="57751"/>
                </a:cubicBezTo>
                <a:cubicBezTo>
                  <a:pt x="1469609" y="63385"/>
                  <a:pt x="1398871" y="64168"/>
                  <a:pt x="1328286" y="67376"/>
                </a:cubicBezTo>
                <a:lnTo>
                  <a:pt x="673768" y="57751"/>
                </a:lnTo>
                <a:cubicBezTo>
                  <a:pt x="654291" y="57217"/>
                  <a:pt x="607858" y="42645"/>
                  <a:pt x="587141" y="38501"/>
                </a:cubicBezTo>
                <a:cubicBezTo>
                  <a:pt x="568004" y="34673"/>
                  <a:pt x="548640" y="32084"/>
                  <a:pt x="529389" y="28875"/>
                </a:cubicBezTo>
                <a:cubicBezTo>
                  <a:pt x="442762" y="32084"/>
                  <a:pt x="356035" y="33257"/>
                  <a:pt x="269507" y="38501"/>
                </a:cubicBezTo>
                <a:cubicBezTo>
                  <a:pt x="245508" y="39956"/>
                  <a:pt x="198966" y="50405"/>
                  <a:pt x="173255" y="57751"/>
                </a:cubicBezTo>
                <a:cubicBezTo>
                  <a:pt x="163499" y="60538"/>
                  <a:pt x="154135" y="64589"/>
                  <a:pt x="144379" y="67376"/>
                </a:cubicBezTo>
                <a:cubicBezTo>
                  <a:pt x="131659" y="71010"/>
                  <a:pt x="118712" y="73793"/>
                  <a:pt x="105878" y="77002"/>
                </a:cubicBezTo>
                <a:cubicBezTo>
                  <a:pt x="74332" y="98032"/>
                  <a:pt x="88570" y="96252"/>
                  <a:pt x="67377" y="96252"/>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a:p>
        </p:txBody>
      </p:sp>
      <p:pic>
        <p:nvPicPr>
          <p:cNvPr id="6" name="Picture 4"/>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022271" y="1275605"/>
            <a:ext cx="3069859" cy="338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923928" y="4663773"/>
            <a:ext cx="5220072" cy="338554"/>
          </a:xfrm>
          <a:prstGeom prst="rect">
            <a:avLst/>
          </a:prstGeom>
        </p:spPr>
        <p:txBody>
          <a:bodyPr wrap="square">
            <a:spAutoFit/>
          </a:bodyPr>
          <a:lstStyle/>
          <a:p>
            <a:r>
              <a:rPr lang="en-US" sz="1600" dirty="0"/>
              <a:t>http://tomsk.ria.ru/infographics/20120629/497395749.html</a:t>
            </a:r>
            <a:endParaRPr lang="ru-RU" sz="1600" dirty="0"/>
          </a:p>
        </p:txBody>
      </p:sp>
      <p:sp>
        <p:nvSpPr>
          <p:cNvPr id="8" name="Прямоугольник 7"/>
          <p:cNvSpPr/>
          <p:nvPr/>
        </p:nvSpPr>
        <p:spPr>
          <a:xfrm>
            <a:off x="7076784" y="1285426"/>
            <a:ext cx="2067215" cy="954107"/>
          </a:xfrm>
          <a:prstGeom prst="rect">
            <a:avLst/>
          </a:prstGeom>
        </p:spPr>
        <p:txBody>
          <a:bodyPr wrap="square">
            <a:spAutoFit/>
          </a:bodyPr>
          <a:lstStyle/>
          <a:p>
            <a:r>
              <a:rPr lang="ru-RU" sz="1400" b="1" dirty="0"/>
              <a:t>Областной департамент общего образования подвел окончательные итоги ЕГЭ-2012.</a:t>
            </a:r>
          </a:p>
        </p:txBody>
      </p:sp>
      <p:pic>
        <p:nvPicPr>
          <p:cNvPr id="1030" name="Picture 6"/>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022271" y="792711"/>
            <a:ext cx="2505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олилиния 13"/>
          <p:cNvSpPr/>
          <p:nvPr/>
        </p:nvSpPr>
        <p:spPr>
          <a:xfrm>
            <a:off x="4022270" y="1707654"/>
            <a:ext cx="2637961" cy="356134"/>
          </a:xfrm>
          <a:custGeom>
            <a:avLst/>
            <a:gdLst>
              <a:gd name="connsiteX0" fmla="*/ 134753 w 2117558"/>
              <a:gd name="connsiteY0" fmla="*/ 86627 h 356134"/>
              <a:gd name="connsiteX1" fmla="*/ 57751 w 2117558"/>
              <a:gd name="connsiteY1" fmla="*/ 105877 h 356134"/>
              <a:gd name="connsiteX2" fmla="*/ 28876 w 2117558"/>
              <a:gd name="connsiteY2" fmla="*/ 125128 h 356134"/>
              <a:gd name="connsiteX3" fmla="*/ 0 w 2117558"/>
              <a:gd name="connsiteY3" fmla="*/ 182880 h 356134"/>
              <a:gd name="connsiteX4" fmla="*/ 9625 w 2117558"/>
              <a:gd name="connsiteY4" fmla="*/ 211755 h 356134"/>
              <a:gd name="connsiteX5" fmla="*/ 125128 w 2117558"/>
              <a:gd name="connsiteY5" fmla="*/ 269507 h 356134"/>
              <a:gd name="connsiteX6" fmla="*/ 154004 w 2117558"/>
              <a:gd name="connsiteY6" fmla="*/ 279132 h 356134"/>
              <a:gd name="connsiteX7" fmla="*/ 336884 w 2117558"/>
              <a:gd name="connsiteY7" fmla="*/ 269507 h 356134"/>
              <a:gd name="connsiteX8" fmla="*/ 365760 w 2117558"/>
              <a:gd name="connsiteY8" fmla="*/ 259882 h 356134"/>
              <a:gd name="connsiteX9" fmla="*/ 933650 w 2117558"/>
              <a:gd name="connsiteY9" fmla="*/ 269507 h 356134"/>
              <a:gd name="connsiteX10" fmla="*/ 1183907 w 2117558"/>
              <a:gd name="connsiteY10" fmla="*/ 288757 h 356134"/>
              <a:gd name="connsiteX11" fmla="*/ 1376412 w 2117558"/>
              <a:gd name="connsiteY11" fmla="*/ 308008 h 356134"/>
              <a:gd name="connsiteX12" fmla="*/ 1472665 w 2117558"/>
              <a:gd name="connsiteY12" fmla="*/ 327259 h 356134"/>
              <a:gd name="connsiteX13" fmla="*/ 1501541 w 2117558"/>
              <a:gd name="connsiteY13" fmla="*/ 336884 h 356134"/>
              <a:gd name="connsiteX14" fmla="*/ 1578543 w 2117558"/>
              <a:gd name="connsiteY14" fmla="*/ 346509 h 356134"/>
              <a:gd name="connsiteX15" fmla="*/ 1636295 w 2117558"/>
              <a:gd name="connsiteY15" fmla="*/ 356134 h 356134"/>
              <a:gd name="connsiteX16" fmla="*/ 1953928 w 2117558"/>
              <a:gd name="connsiteY16" fmla="*/ 346509 h 356134"/>
              <a:gd name="connsiteX17" fmla="*/ 2011680 w 2117558"/>
              <a:gd name="connsiteY17" fmla="*/ 308008 h 356134"/>
              <a:gd name="connsiteX18" fmla="*/ 2050181 w 2117558"/>
              <a:gd name="connsiteY18" fmla="*/ 298383 h 356134"/>
              <a:gd name="connsiteX19" fmla="*/ 2079057 w 2117558"/>
              <a:gd name="connsiteY19" fmla="*/ 269507 h 356134"/>
              <a:gd name="connsiteX20" fmla="*/ 2107932 w 2117558"/>
              <a:gd name="connsiteY20" fmla="*/ 250256 h 356134"/>
              <a:gd name="connsiteX21" fmla="*/ 2117558 w 2117558"/>
              <a:gd name="connsiteY21" fmla="*/ 182880 h 356134"/>
              <a:gd name="connsiteX22" fmla="*/ 2107932 w 2117558"/>
              <a:gd name="connsiteY22" fmla="*/ 125128 h 356134"/>
              <a:gd name="connsiteX23" fmla="*/ 2030930 w 2117558"/>
              <a:gd name="connsiteY23" fmla="*/ 48126 h 356134"/>
              <a:gd name="connsiteX24" fmla="*/ 2011680 w 2117558"/>
              <a:gd name="connsiteY24" fmla="*/ 19250 h 356134"/>
              <a:gd name="connsiteX25" fmla="*/ 1973179 w 2117558"/>
              <a:gd name="connsiteY25" fmla="*/ 9625 h 356134"/>
              <a:gd name="connsiteX26" fmla="*/ 1905802 w 2117558"/>
              <a:gd name="connsiteY26" fmla="*/ 0 h 356134"/>
              <a:gd name="connsiteX27" fmla="*/ 1742172 w 2117558"/>
              <a:gd name="connsiteY27" fmla="*/ 9625 h 356134"/>
              <a:gd name="connsiteX28" fmla="*/ 1694046 w 2117558"/>
              <a:gd name="connsiteY28" fmla="*/ 19250 h 356134"/>
              <a:gd name="connsiteX29" fmla="*/ 1636295 w 2117558"/>
              <a:gd name="connsiteY29" fmla="*/ 28875 h 356134"/>
              <a:gd name="connsiteX30" fmla="*/ 1568918 w 2117558"/>
              <a:gd name="connsiteY30" fmla="*/ 48126 h 356134"/>
              <a:gd name="connsiteX31" fmla="*/ 1540042 w 2117558"/>
              <a:gd name="connsiteY31" fmla="*/ 57751 h 356134"/>
              <a:gd name="connsiteX32" fmla="*/ 1328286 w 2117558"/>
              <a:gd name="connsiteY32" fmla="*/ 67376 h 356134"/>
              <a:gd name="connsiteX33" fmla="*/ 673768 w 2117558"/>
              <a:gd name="connsiteY33" fmla="*/ 57751 h 356134"/>
              <a:gd name="connsiteX34" fmla="*/ 587141 w 2117558"/>
              <a:gd name="connsiteY34" fmla="*/ 38501 h 356134"/>
              <a:gd name="connsiteX35" fmla="*/ 529389 w 2117558"/>
              <a:gd name="connsiteY35" fmla="*/ 28875 h 356134"/>
              <a:gd name="connsiteX36" fmla="*/ 269507 w 2117558"/>
              <a:gd name="connsiteY36" fmla="*/ 38501 h 356134"/>
              <a:gd name="connsiteX37" fmla="*/ 173255 w 2117558"/>
              <a:gd name="connsiteY37" fmla="*/ 57751 h 356134"/>
              <a:gd name="connsiteX38" fmla="*/ 144379 w 2117558"/>
              <a:gd name="connsiteY38" fmla="*/ 67376 h 356134"/>
              <a:gd name="connsiteX39" fmla="*/ 105878 w 2117558"/>
              <a:gd name="connsiteY39" fmla="*/ 77002 h 356134"/>
              <a:gd name="connsiteX40" fmla="*/ 67377 w 2117558"/>
              <a:gd name="connsiteY40" fmla="*/ 96252 h 35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17558" h="356134">
                <a:moveTo>
                  <a:pt x="134753" y="86627"/>
                </a:moveTo>
                <a:cubicBezTo>
                  <a:pt x="116451" y="90287"/>
                  <a:pt x="77481" y="96012"/>
                  <a:pt x="57751" y="105877"/>
                </a:cubicBezTo>
                <a:cubicBezTo>
                  <a:pt x="47404" y="111050"/>
                  <a:pt x="38501" y="118711"/>
                  <a:pt x="28876" y="125128"/>
                </a:cubicBezTo>
                <a:cubicBezTo>
                  <a:pt x="19142" y="139729"/>
                  <a:pt x="0" y="162954"/>
                  <a:pt x="0" y="182880"/>
                </a:cubicBezTo>
                <a:cubicBezTo>
                  <a:pt x="0" y="193026"/>
                  <a:pt x="2451" y="204581"/>
                  <a:pt x="9625" y="211755"/>
                </a:cubicBezTo>
                <a:cubicBezTo>
                  <a:pt x="46942" y="249071"/>
                  <a:pt x="78159" y="253850"/>
                  <a:pt x="125128" y="269507"/>
                </a:cubicBezTo>
                <a:lnTo>
                  <a:pt x="154004" y="279132"/>
                </a:lnTo>
                <a:cubicBezTo>
                  <a:pt x="214964" y="275924"/>
                  <a:pt x="276090" y="275034"/>
                  <a:pt x="336884" y="269507"/>
                </a:cubicBezTo>
                <a:cubicBezTo>
                  <a:pt x="346988" y="268588"/>
                  <a:pt x="355614" y="259882"/>
                  <a:pt x="365760" y="259882"/>
                </a:cubicBezTo>
                <a:cubicBezTo>
                  <a:pt x="555084" y="259882"/>
                  <a:pt x="744353" y="266299"/>
                  <a:pt x="933650" y="269507"/>
                </a:cubicBezTo>
                <a:cubicBezTo>
                  <a:pt x="1245204" y="288978"/>
                  <a:pt x="957884" y="269102"/>
                  <a:pt x="1183907" y="288757"/>
                </a:cubicBezTo>
                <a:cubicBezTo>
                  <a:pt x="1358168" y="303911"/>
                  <a:pt x="1253246" y="290413"/>
                  <a:pt x="1376412" y="308008"/>
                </a:cubicBezTo>
                <a:cubicBezTo>
                  <a:pt x="1441650" y="329753"/>
                  <a:pt x="1362063" y="305138"/>
                  <a:pt x="1472665" y="327259"/>
                </a:cubicBezTo>
                <a:cubicBezTo>
                  <a:pt x="1482614" y="329249"/>
                  <a:pt x="1491559" y="335069"/>
                  <a:pt x="1501541" y="336884"/>
                </a:cubicBezTo>
                <a:cubicBezTo>
                  <a:pt x="1526991" y="341511"/>
                  <a:pt x="1552936" y="342851"/>
                  <a:pt x="1578543" y="346509"/>
                </a:cubicBezTo>
                <a:cubicBezTo>
                  <a:pt x="1597863" y="349269"/>
                  <a:pt x="1617044" y="352926"/>
                  <a:pt x="1636295" y="356134"/>
                </a:cubicBezTo>
                <a:cubicBezTo>
                  <a:pt x="1742173" y="352926"/>
                  <a:pt x="1848862" y="359979"/>
                  <a:pt x="1953928" y="346509"/>
                </a:cubicBezTo>
                <a:cubicBezTo>
                  <a:pt x="1976877" y="343567"/>
                  <a:pt x="1989234" y="313619"/>
                  <a:pt x="2011680" y="308008"/>
                </a:cubicBezTo>
                <a:lnTo>
                  <a:pt x="2050181" y="298383"/>
                </a:lnTo>
                <a:cubicBezTo>
                  <a:pt x="2059806" y="288758"/>
                  <a:pt x="2068600" y="278221"/>
                  <a:pt x="2079057" y="269507"/>
                </a:cubicBezTo>
                <a:cubicBezTo>
                  <a:pt x="2087944" y="262101"/>
                  <a:pt x="2103234" y="260827"/>
                  <a:pt x="2107932" y="250256"/>
                </a:cubicBezTo>
                <a:cubicBezTo>
                  <a:pt x="2117146" y="229525"/>
                  <a:pt x="2114349" y="205339"/>
                  <a:pt x="2117558" y="182880"/>
                </a:cubicBezTo>
                <a:cubicBezTo>
                  <a:pt x="2114349" y="163629"/>
                  <a:pt x="2115438" y="143143"/>
                  <a:pt x="2107932" y="125128"/>
                </a:cubicBezTo>
                <a:cubicBezTo>
                  <a:pt x="2083479" y="66440"/>
                  <a:pt x="2076477" y="70899"/>
                  <a:pt x="2030930" y="48126"/>
                </a:cubicBezTo>
                <a:cubicBezTo>
                  <a:pt x="2024513" y="38501"/>
                  <a:pt x="2021305" y="25667"/>
                  <a:pt x="2011680" y="19250"/>
                </a:cubicBezTo>
                <a:cubicBezTo>
                  <a:pt x="2000673" y="11912"/>
                  <a:pt x="1986194" y="11991"/>
                  <a:pt x="1973179" y="9625"/>
                </a:cubicBezTo>
                <a:cubicBezTo>
                  <a:pt x="1950858" y="5567"/>
                  <a:pt x="1928261" y="3208"/>
                  <a:pt x="1905802" y="0"/>
                </a:cubicBezTo>
                <a:cubicBezTo>
                  <a:pt x="1851259" y="3208"/>
                  <a:pt x="1796585" y="4678"/>
                  <a:pt x="1742172" y="9625"/>
                </a:cubicBezTo>
                <a:cubicBezTo>
                  <a:pt x="1725880" y="11106"/>
                  <a:pt x="1710142" y="16324"/>
                  <a:pt x="1694046" y="19250"/>
                </a:cubicBezTo>
                <a:cubicBezTo>
                  <a:pt x="1674845" y="22741"/>
                  <a:pt x="1655545" y="25667"/>
                  <a:pt x="1636295" y="28875"/>
                </a:cubicBezTo>
                <a:cubicBezTo>
                  <a:pt x="1567080" y="51948"/>
                  <a:pt x="1653494" y="23962"/>
                  <a:pt x="1568918" y="48126"/>
                </a:cubicBezTo>
                <a:cubicBezTo>
                  <a:pt x="1559162" y="50913"/>
                  <a:pt x="1550156" y="56942"/>
                  <a:pt x="1540042" y="57751"/>
                </a:cubicBezTo>
                <a:cubicBezTo>
                  <a:pt x="1469609" y="63385"/>
                  <a:pt x="1398871" y="64168"/>
                  <a:pt x="1328286" y="67376"/>
                </a:cubicBezTo>
                <a:lnTo>
                  <a:pt x="673768" y="57751"/>
                </a:lnTo>
                <a:cubicBezTo>
                  <a:pt x="654291" y="57217"/>
                  <a:pt x="607858" y="42645"/>
                  <a:pt x="587141" y="38501"/>
                </a:cubicBezTo>
                <a:cubicBezTo>
                  <a:pt x="568004" y="34673"/>
                  <a:pt x="548640" y="32084"/>
                  <a:pt x="529389" y="28875"/>
                </a:cubicBezTo>
                <a:cubicBezTo>
                  <a:pt x="442762" y="32084"/>
                  <a:pt x="356035" y="33257"/>
                  <a:pt x="269507" y="38501"/>
                </a:cubicBezTo>
                <a:cubicBezTo>
                  <a:pt x="245508" y="39956"/>
                  <a:pt x="198966" y="50405"/>
                  <a:pt x="173255" y="57751"/>
                </a:cubicBezTo>
                <a:cubicBezTo>
                  <a:pt x="163499" y="60538"/>
                  <a:pt x="154135" y="64589"/>
                  <a:pt x="144379" y="67376"/>
                </a:cubicBezTo>
                <a:cubicBezTo>
                  <a:pt x="131659" y="71010"/>
                  <a:pt x="118712" y="73793"/>
                  <a:pt x="105878" y="77002"/>
                </a:cubicBezTo>
                <a:cubicBezTo>
                  <a:pt x="74332" y="98032"/>
                  <a:pt x="88570" y="96252"/>
                  <a:pt x="67377" y="96252"/>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ru-RU"/>
          </a:p>
        </p:txBody>
      </p:sp>
      <p:sp>
        <p:nvSpPr>
          <p:cNvPr id="13" name="Прямоугольник 12"/>
          <p:cNvSpPr/>
          <p:nvPr/>
        </p:nvSpPr>
        <p:spPr>
          <a:xfrm>
            <a:off x="178146" y="3919997"/>
            <a:ext cx="3673774" cy="830997"/>
          </a:xfrm>
          <a:prstGeom prst="rect">
            <a:avLst/>
          </a:prstGeom>
        </p:spPr>
        <p:txBody>
          <a:bodyPr wrap="square">
            <a:spAutoFit/>
          </a:bodyPr>
          <a:lstStyle/>
          <a:p>
            <a:pPr algn="ctr"/>
            <a:r>
              <a:rPr lang="ru-RU" sz="1600" b="1" dirty="0" smtClean="0">
                <a:solidFill>
                  <a:srgbClr val="C00000"/>
                </a:solidFill>
                <a:effectLst>
                  <a:outerShdw blurRad="38100" dist="38100" dir="2700000" algn="tl">
                    <a:srgbClr val="000000">
                      <a:alpha val="43137"/>
                    </a:srgbClr>
                  </a:outerShdw>
                </a:effectLst>
              </a:rPr>
              <a:t>Хорошая школа должна иметь высокий средний балл ЕГЭ и большое число победителей олимпиад</a:t>
            </a:r>
            <a:endParaRPr lang="ru-RU" sz="1600" b="1" dirty="0">
              <a:solidFill>
                <a:srgbClr val="C00000"/>
              </a:solidFill>
              <a:effectLst>
                <a:outerShdw blurRad="38100" dist="38100" dir="2700000" algn="tl">
                  <a:srgbClr val="000000">
                    <a:alpha val="43137"/>
                  </a:srgbClr>
                </a:outerShdw>
              </a:effectLst>
            </a:endParaRPr>
          </a:p>
        </p:txBody>
      </p:sp>
      <p:sp>
        <p:nvSpPr>
          <p:cNvPr id="15" name="Прямоугольник 14"/>
          <p:cNvSpPr/>
          <p:nvPr/>
        </p:nvSpPr>
        <p:spPr>
          <a:xfrm>
            <a:off x="7236296" y="2847890"/>
            <a:ext cx="1779249" cy="1323439"/>
          </a:xfrm>
          <a:prstGeom prst="rect">
            <a:avLst/>
          </a:prstGeom>
        </p:spPr>
        <p:txBody>
          <a:bodyPr wrap="square">
            <a:spAutoFit/>
          </a:bodyPr>
          <a:lstStyle/>
          <a:p>
            <a:pPr algn="ctr"/>
            <a:r>
              <a:rPr lang="ru-RU" sz="1600" b="1" dirty="0" smtClean="0">
                <a:solidFill>
                  <a:srgbClr val="C00000"/>
                </a:solidFill>
                <a:effectLst>
                  <a:outerShdw blurRad="38100" dist="38100" dir="2700000" algn="tl">
                    <a:srgbClr val="000000">
                      <a:alpha val="43137"/>
                    </a:srgbClr>
                  </a:outerShdw>
                </a:effectLst>
              </a:rPr>
              <a:t>Хорошая школа должна иметь как можно больше </a:t>
            </a:r>
            <a:r>
              <a:rPr lang="ru-RU" sz="1600" b="1" dirty="0" err="1" smtClean="0">
                <a:solidFill>
                  <a:srgbClr val="C00000"/>
                </a:solidFill>
                <a:effectLst>
                  <a:outerShdw blurRad="38100" dist="38100" dir="2700000" algn="tl">
                    <a:srgbClr val="000000">
                      <a:alpha val="43137"/>
                    </a:srgbClr>
                  </a:outerShdw>
                </a:effectLst>
              </a:rPr>
              <a:t>стобалльников</a:t>
            </a:r>
            <a:endParaRPr lang="ru-RU" sz="1600" b="1" dirty="0">
              <a:solidFill>
                <a:srgbClr val="C00000"/>
              </a:solidFill>
              <a:effectLst>
                <a:outerShdw blurRad="38100" dist="38100" dir="2700000" algn="tl">
                  <a:srgbClr val="000000">
                    <a:alpha val="43137"/>
                  </a:srgbClr>
                </a:outerShdw>
              </a:effectLst>
            </a:endParaRPr>
          </a:p>
        </p:txBody>
      </p:sp>
      <p:sp>
        <p:nvSpPr>
          <p:cNvPr id="4" name="Прямоугольник 3"/>
          <p:cNvSpPr/>
          <p:nvPr/>
        </p:nvSpPr>
        <p:spPr>
          <a:xfrm>
            <a:off x="3366300" y="4202107"/>
            <a:ext cx="51167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Прямоугольник 15"/>
          <p:cNvSpPr/>
          <p:nvPr/>
        </p:nvSpPr>
        <p:spPr>
          <a:xfrm>
            <a:off x="8626223" y="3376612"/>
            <a:ext cx="51167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437439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500"/>
                                        <p:tgtEl>
                                          <p:spTgt spid="10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animBg="1"/>
      <p:bldP spid="13" grpId="0"/>
      <p:bldP spid="15" grpId="0"/>
      <p:bldP spid="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pic>
        <p:nvPicPr>
          <p:cNvPr id="2049" name="Picture 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503" y="604379"/>
            <a:ext cx="3791389" cy="3358677"/>
          </a:xfrm>
          <a:prstGeom prst="rect">
            <a:avLst/>
          </a:prstGeom>
          <a:solidFill>
            <a:schemeClr val="bg1"/>
          </a:solidFill>
          <a:ln>
            <a:noFill/>
          </a:ln>
          <a:effectLst/>
        </p:spPr>
      </p:pic>
      <p:pic>
        <p:nvPicPr>
          <p:cNvPr id="2050"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87624" y="1923678"/>
            <a:ext cx="3240360" cy="3216268"/>
          </a:xfrm>
          <a:prstGeom prst="rect">
            <a:avLst/>
          </a:prstGeom>
          <a:solidFill>
            <a:schemeClr val="bg1">
              <a:lumMod val="95000"/>
            </a:schemeClr>
          </a:solidFill>
          <a:ln>
            <a:noFill/>
          </a:ln>
          <a:effec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69037" y="1186394"/>
            <a:ext cx="4347982" cy="368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лилиния 2"/>
          <p:cNvSpPr/>
          <p:nvPr/>
        </p:nvSpPr>
        <p:spPr>
          <a:xfrm>
            <a:off x="4600876" y="2354672"/>
            <a:ext cx="4120913" cy="215273"/>
          </a:xfrm>
          <a:custGeom>
            <a:avLst/>
            <a:gdLst>
              <a:gd name="connsiteX0" fmla="*/ 4109987 w 4120913"/>
              <a:gd name="connsiteY0" fmla="*/ 80520 h 215273"/>
              <a:gd name="connsiteX1" fmla="*/ 4042610 w 4120913"/>
              <a:gd name="connsiteY1" fmla="*/ 61269 h 215273"/>
              <a:gd name="connsiteX2" fmla="*/ 4013735 w 4120913"/>
              <a:gd name="connsiteY2" fmla="*/ 42019 h 215273"/>
              <a:gd name="connsiteX3" fmla="*/ 3917482 w 4120913"/>
              <a:gd name="connsiteY3" fmla="*/ 32393 h 215273"/>
              <a:gd name="connsiteX4" fmla="*/ 3657600 w 4120913"/>
              <a:gd name="connsiteY4" fmla="*/ 22768 h 215273"/>
              <a:gd name="connsiteX5" fmla="*/ 2492943 w 4120913"/>
              <a:gd name="connsiteY5" fmla="*/ 22768 h 215273"/>
              <a:gd name="connsiteX6" fmla="*/ 2464067 w 4120913"/>
              <a:gd name="connsiteY6" fmla="*/ 32393 h 215273"/>
              <a:gd name="connsiteX7" fmla="*/ 2415941 w 4120913"/>
              <a:gd name="connsiteY7" fmla="*/ 42019 h 215273"/>
              <a:gd name="connsiteX8" fmla="*/ 2136808 w 4120913"/>
              <a:gd name="connsiteY8" fmla="*/ 61269 h 215273"/>
              <a:gd name="connsiteX9" fmla="*/ 1270535 w 4120913"/>
              <a:gd name="connsiteY9" fmla="*/ 51644 h 215273"/>
              <a:gd name="connsiteX10" fmla="*/ 1203158 w 4120913"/>
              <a:gd name="connsiteY10" fmla="*/ 42019 h 215273"/>
              <a:gd name="connsiteX11" fmla="*/ 981777 w 4120913"/>
              <a:gd name="connsiteY11" fmla="*/ 32393 h 215273"/>
              <a:gd name="connsiteX12" fmla="*/ 943276 w 4120913"/>
              <a:gd name="connsiteY12" fmla="*/ 22768 h 215273"/>
              <a:gd name="connsiteX13" fmla="*/ 914400 w 4120913"/>
              <a:gd name="connsiteY13" fmla="*/ 13143 h 215273"/>
              <a:gd name="connsiteX14" fmla="*/ 770021 w 4120913"/>
              <a:gd name="connsiteY14" fmla="*/ 3517 h 215273"/>
              <a:gd name="connsiteX15" fmla="*/ 635267 w 4120913"/>
              <a:gd name="connsiteY15" fmla="*/ 13143 h 215273"/>
              <a:gd name="connsiteX16" fmla="*/ 577516 w 4120913"/>
              <a:gd name="connsiteY16" fmla="*/ 32393 h 215273"/>
              <a:gd name="connsiteX17" fmla="*/ 77002 w 4120913"/>
              <a:gd name="connsiteY17" fmla="*/ 42019 h 215273"/>
              <a:gd name="connsiteX18" fmla="*/ 0 w 4120913"/>
              <a:gd name="connsiteY18" fmla="*/ 99770 h 215273"/>
              <a:gd name="connsiteX19" fmla="*/ 86627 w 4120913"/>
              <a:gd name="connsiteY19" fmla="*/ 138271 h 215273"/>
              <a:gd name="connsiteX20" fmla="*/ 125128 w 4120913"/>
              <a:gd name="connsiteY20" fmla="*/ 147896 h 215273"/>
              <a:gd name="connsiteX21" fmla="*/ 259882 w 4120913"/>
              <a:gd name="connsiteY21" fmla="*/ 176772 h 215273"/>
              <a:gd name="connsiteX22" fmla="*/ 1905802 w 4120913"/>
              <a:gd name="connsiteY22" fmla="*/ 186397 h 215273"/>
              <a:gd name="connsiteX23" fmla="*/ 2098307 w 4120913"/>
              <a:gd name="connsiteY23" fmla="*/ 196023 h 215273"/>
              <a:gd name="connsiteX24" fmla="*/ 2271562 w 4120913"/>
              <a:gd name="connsiteY24" fmla="*/ 215273 h 215273"/>
              <a:gd name="connsiteX25" fmla="*/ 2541069 w 4120913"/>
              <a:gd name="connsiteY25" fmla="*/ 205648 h 215273"/>
              <a:gd name="connsiteX26" fmla="*/ 3031958 w 4120913"/>
              <a:gd name="connsiteY26" fmla="*/ 196023 h 215273"/>
              <a:gd name="connsiteX27" fmla="*/ 3243713 w 4120913"/>
              <a:gd name="connsiteY27" fmla="*/ 176772 h 215273"/>
              <a:gd name="connsiteX28" fmla="*/ 3782728 w 4120913"/>
              <a:gd name="connsiteY28" fmla="*/ 186397 h 215273"/>
              <a:gd name="connsiteX29" fmla="*/ 3830855 w 4120913"/>
              <a:gd name="connsiteY29" fmla="*/ 196023 h 215273"/>
              <a:gd name="connsiteX30" fmla="*/ 4013735 w 4120913"/>
              <a:gd name="connsiteY30" fmla="*/ 205648 h 215273"/>
              <a:gd name="connsiteX31" fmla="*/ 4081111 w 4120913"/>
              <a:gd name="connsiteY31" fmla="*/ 196023 h 215273"/>
              <a:gd name="connsiteX32" fmla="*/ 4109987 w 4120913"/>
              <a:gd name="connsiteY32" fmla="*/ 186397 h 215273"/>
              <a:gd name="connsiteX33" fmla="*/ 4119612 w 4120913"/>
              <a:gd name="connsiteY33" fmla="*/ 157522 h 215273"/>
              <a:gd name="connsiteX34" fmla="*/ 4109987 w 4120913"/>
              <a:gd name="connsiteY34" fmla="*/ 80520 h 21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20913" h="215273">
                <a:moveTo>
                  <a:pt x="4109987" y="80520"/>
                </a:moveTo>
                <a:cubicBezTo>
                  <a:pt x="4097153" y="64478"/>
                  <a:pt x="4064297" y="69944"/>
                  <a:pt x="4042610" y="61269"/>
                </a:cubicBezTo>
                <a:cubicBezTo>
                  <a:pt x="4031870" y="56973"/>
                  <a:pt x="4025007" y="44620"/>
                  <a:pt x="4013735" y="42019"/>
                </a:cubicBezTo>
                <a:cubicBezTo>
                  <a:pt x="3982316" y="34768"/>
                  <a:pt x="3949679" y="34133"/>
                  <a:pt x="3917482" y="32393"/>
                </a:cubicBezTo>
                <a:cubicBezTo>
                  <a:pt x="3830922" y="27714"/>
                  <a:pt x="3744227" y="25976"/>
                  <a:pt x="3657600" y="22768"/>
                </a:cubicBezTo>
                <a:cubicBezTo>
                  <a:pt x="3208939" y="-18018"/>
                  <a:pt x="3500432" y="4937"/>
                  <a:pt x="2492943" y="22768"/>
                </a:cubicBezTo>
                <a:cubicBezTo>
                  <a:pt x="2482799" y="22948"/>
                  <a:pt x="2473910" y="29932"/>
                  <a:pt x="2464067" y="32393"/>
                </a:cubicBezTo>
                <a:cubicBezTo>
                  <a:pt x="2448196" y="36361"/>
                  <a:pt x="2432136" y="39705"/>
                  <a:pt x="2415941" y="42019"/>
                </a:cubicBezTo>
                <a:cubicBezTo>
                  <a:pt x="2316914" y="56166"/>
                  <a:pt x="2244542" y="55882"/>
                  <a:pt x="2136808" y="61269"/>
                </a:cubicBezTo>
                <a:lnTo>
                  <a:pt x="1270535" y="51644"/>
                </a:lnTo>
                <a:cubicBezTo>
                  <a:pt x="1247853" y="51176"/>
                  <a:pt x="1225795" y="43528"/>
                  <a:pt x="1203158" y="42019"/>
                </a:cubicBezTo>
                <a:cubicBezTo>
                  <a:pt x="1129458" y="37106"/>
                  <a:pt x="1055571" y="35602"/>
                  <a:pt x="981777" y="32393"/>
                </a:cubicBezTo>
                <a:cubicBezTo>
                  <a:pt x="968943" y="29185"/>
                  <a:pt x="955996" y="26402"/>
                  <a:pt x="943276" y="22768"/>
                </a:cubicBezTo>
                <a:cubicBezTo>
                  <a:pt x="933520" y="19981"/>
                  <a:pt x="924484" y="14263"/>
                  <a:pt x="914400" y="13143"/>
                </a:cubicBezTo>
                <a:cubicBezTo>
                  <a:pt x="866462" y="7816"/>
                  <a:pt x="818147" y="6726"/>
                  <a:pt x="770021" y="3517"/>
                </a:cubicBezTo>
                <a:cubicBezTo>
                  <a:pt x="725103" y="6726"/>
                  <a:pt x="679801" y="6463"/>
                  <a:pt x="635267" y="13143"/>
                </a:cubicBezTo>
                <a:cubicBezTo>
                  <a:pt x="615200" y="16153"/>
                  <a:pt x="597804" y="32003"/>
                  <a:pt x="577516" y="32393"/>
                </a:cubicBezTo>
                <a:lnTo>
                  <a:pt x="77002" y="42019"/>
                </a:lnTo>
                <a:cubicBezTo>
                  <a:pt x="5638" y="65806"/>
                  <a:pt x="28325" y="43119"/>
                  <a:pt x="0" y="99770"/>
                </a:cubicBezTo>
                <a:cubicBezTo>
                  <a:pt x="33545" y="116543"/>
                  <a:pt x="49755" y="125981"/>
                  <a:pt x="86627" y="138271"/>
                </a:cubicBezTo>
                <a:cubicBezTo>
                  <a:pt x="99177" y="142454"/>
                  <a:pt x="112294" y="144688"/>
                  <a:pt x="125128" y="147896"/>
                </a:cubicBezTo>
                <a:cubicBezTo>
                  <a:pt x="183522" y="177094"/>
                  <a:pt x="169458" y="175773"/>
                  <a:pt x="259882" y="176772"/>
                </a:cubicBezTo>
                <a:lnTo>
                  <a:pt x="1905802" y="186397"/>
                </a:lnTo>
                <a:lnTo>
                  <a:pt x="2098307" y="196023"/>
                </a:lnTo>
                <a:cubicBezTo>
                  <a:pt x="2150593" y="199509"/>
                  <a:pt x="2218484" y="208638"/>
                  <a:pt x="2271562" y="215273"/>
                </a:cubicBezTo>
                <a:lnTo>
                  <a:pt x="2541069" y="205648"/>
                </a:lnTo>
                <a:cubicBezTo>
                  <a:pt x="2704678" y="201506"/>
                  <a:pt x="2868435" y="202743"/>
                  <a:pt x="3031958" y="196023"/>
                </a:cubicBezTo>
                <a:cubicBezTo>
                  <a:pt x="3102774" y="193113"/>
                  <a:pt x="3243713" y="176772"/>
                  <a:pt x="3243713" y="176772"/>
                </a:cubicBezTo>
                <a:lnTo>
                  <a:pt x="3782728" y="186397"/>
                </a:lnTo>
                <a:cubicBezTo>
                  <a:pt x="3799079" y="186933"/>
                  <a:pt x="3814551" y="194664"/>
                  <a:pt x="3830855" y="196023"/>
                </a:cubicBezTo>
                <a:cubicBezTo>
                  <a:pt x="3891688" y="201093"/>
                  <a:pt x="3952775" y="202440"/>
                  <a:pt x="4013735" y="205648"/>
                </a:cubicBezTo>
                <a:cubicBezTo>
                  <a:pt x="4036194" y="202440"/>
                  <a:pt x="4058865" y="200472"/>
                  <a:pt x="4081111" y="196023"/>
                </a:cubicBezTo>
                <a:cubicBezTo>
                  <a:pt x="4091060" y="194033"/>
                  <a:pt x="4102813" y="193571"/>
                  <a:pt x="4109987" y="186397"/>
                </a:cubicBezTo>
                <a:cubicBezTo>
                  <a:pt x="4117161" y="179223"/>
                  <a:pt x="4118492" y="167606"/>
                  <a:pt x="4119612" y="157522"/>
                </a:cubicBezTo>
                <a:cubicBezTo>
                  <a:pt x="4121738" y="138389"/>
                  <a:pt x="4122821" y="96562"/>
                  <a:pt x="4109987" y="80520"/>
                </a:cubicBezTo>
                <a:close/>
              </a:path>
            </a:pathLst>
          </a:cu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Полилиния 8"/>
          <p:cNvSpPr/>
          <p:nvPr/>
        </p:nvSpPr>
        <p:spPr>
          <a:xfrm>
            <a:off x="4626848" y="3747783"/>
            <a:ext cx="4120913" cy="215273"/>
          </a:xfrm>
          <a:custGeom>
            <a:avLst/>
            <a:gdLst>
              <a:gd name="connsiteX0" fmla="*/ 4109987 w 4120913"/>
              <a:gd name="connsiteY0" fmla="*/ 80520 h 215273"/>
              <a:gd name="connsiteX1" fmla="*/ 4042610 w 4120913"/>
              <a:gd name="connsiteY1" fmla="*/ 61269 h 215273"/>
              <a:gd name="connsiteX2" fmla="*/ 4013735 w 4120913"/>
              <a:gd name="connsiteY2" fmla="*/ 42019 h 215273"/>
              <a:gd name="connsiteX3" fmla="*/ 3917482 w 4120913"/>
              <a:gd name="connsiteY3" fmla="*/ 32393 h 215273"/>
              <a:gd name="connsiteX4" fmla="*/ 3657600 w 4120913"/>
              <a:gd name="connsiteY4" fmla="*/ 22768 h 215273"/>
              <a:gd name="connsiteX5" fmla="*/ 2492943 w 4120913"/>
              <a:gd name="connsiteY5" fmla="*/ 22768 h 215273"/>
              <a:gd name="connsiteX6" fmla="*/ 2464067 w 4120913"/>
              <a:gd name="connsiteY6" fmla="*/ 32393 h 215273"/>
              <a:gd name="connsiteX7" fmla="*/ 2415941 w 4120913"/>
              <a:gd name="connsiteY7" fmla="*/ 42019 h 215273"/>
              <a:gd name="connsiteX8" fmla="*/ 2136808 w 4120913"/>
              <a:gd name="connsiteY8" fmla="*/ 61269 h 215273"/>
              <a:gd name="connsiteX9" fmla="*/ 1270535 w 4120913"/>
              <a:gd name="connsiteY9" fmla="*/ 51644 h 215273"/>
              <a:gd name="connsiteX10" fmla="*/ 1203158 w 4120913"/>
              <a:gd name="connsiteY10" fmla="*/ 42019 h 215273"/>
              <a:gd name="connsiteX11" fmla="*/ 981777 w 4120913"/>
              <a:gd name="connsiteY11" fmla="*/ 32393 h 215273"/>
              <a:gd name="connsiteX12" fmla="*/ 943276 w 4120913"/>
              <a:gd name="connsiteY12" fmla="*/ 22768 h 215273"/>
              <a:gd name="connsiteX13" fmla="*/ 914400 w 4120913"/>
              <a:gd name="connsiteY13" fmla="*/ 13143 h 215273"/>
              <a:gd name="connsiteX14" fmla="*/ 770021 w 4120913"/>
              <a:gd name="connsiteY14" fmla="*/ 3517 h 215273"/>
              <a:gd name="connsiteX15" fmla="*/ 635267 w 4120913"/>
              <a:gd name="connsiteY15" fmla="*/ 13143 h 215273"/>
              <a:gd name="connsiteX16" fmla="*/ 577516 w 4120913"/>
              <a:gd name="connsiteY16" fmla="*/ 32393 h 215273"/>
              <a:gd name="connsiteX17" fmla="*/ 77002 w 4120913"/>
              <a:gd name="connsiteY17" fmla="*/ 42019 h 215273"/>
              <a:gd name="connsiteX18" fmla="*/ 0 w 4120913"/>
              <a:gd name="connsiteY18" fmla="*/ 99770 h 215273"/>
              <a:gd name="connsiteX19" fmla="*/ 86627 w 4120913"/>
              <a:gd name="connsiteY19" fmla="*/ 138271 h 215273"/>
              <a:gd name="connsiteX20" fmla="*/ 125128 w 4120913"/>
              <a:gd name="connsiteY20" fmla="*/ 147896 h 215273"/>
              <a:gd name="connsiteX21" fmla="*/ 259882 w 4120913"/>
              <a:gd name="connsiteY21" fmla="*/ 176772 h 215273"/>
              <a:gd name="connsiteX22" fmla="*/ 1905802 w 4120913"/>
              <a:gd name="connsiteY22" fmla="*/ 186397 h 215273"/>
              <a:gd name="connsiteX23" fmla="*/ 2098307 w 4120913"/>
              <a:gd name="connsiteY23" fmla="*/ 196023 h 215273"/>
              <a:gd name="connsiteX24" fmla="*/ 2271562 w 4120913"/>
              <a:gd name="connsiteY24" fmla="*/ 215273 h 215273"/>
              <a:gd name="connsiteX25" fmla="*/ 2541069 w 4120913"/>
              <a:gd name="connsiteY25" fmla="*/ 205648 h 215273"/>
              <a:gd name="connsiteX26" fmla="*/ 3031958 w 4120913"/>
              <a:gd name="connsiteY26" fmla="*/ 196023 h 215273"/>
              <a:gd name="connsiteX27" fmla="*/ 3243713 w 4120913"/>
              <a:gd name="connsiteY27" fmla="*/ 176772 h 215273"/>
              <a:gd name="connsiteX28" fmla="*/ 3782728 w 4120913"/>
              <a:gd name="connsiteY28" fmla="*/ 186397 h 215273"/>
              <a:gd name="connsiteX29" fmla="*/ 3830855 w 4120913"/>
              <a:gd name="connsiteY29" fmla="*/ 196023 h 215273"/>
              <a:gd name="connsiteX30" fmla="*/ 4013735 w 4120913"/>
              <a:gd name="connsiteY30" fmla="*/ 205648 h 215273"/>
              <a:gd name="connsiteX31" fmla="*/ 4081111 w 4120913"/>
              <a:gd name="connsiteY31" fmla="*/ 196023 h 215273"/>
              <a:gd name="connsiteX32" fmla="*/ 4109987 w 4120913"/>
              <a:gd name="connsiteY32" fmla="*/ 186397 h 215273"/>
              <a:gd name="connsiteX33" fmla="*/ 4119612 w 4120913"/>
              <a:gd name="connsiteY33" fmla="*/ 157522 h 215273"/>
              <a:gd name="connsiteX34" fmla="*/ 4109987 w 4120913"/>
              <a:gd name="connsiteY34" fmla="*/ 80520 h 21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20913" h="215273">
                <a:moveTo>
                  <a:pt x="4109987" y="80520"/>
                </a:moveTo>
                <a:cubicBezTo>
                  <a:pt x="4097153" y="64478"/>
                  <a:pt x="4064297" y="69944"/>
                  <a:pt x="4042610" y="61269"/>
                </a:cubicBezTo>
                <a:cubicBezTo>
                  <a:pt x="4031870" y="56973"/>
                  <a:pt x="4025007" y="44620"/>
                  <a:pt x="4013735" y="42019"/>
                </a:cubicBezTo>
                <a:cubicBezTo>
                  <a:pt x="3982316" y="34768"/>
                  <a:pt x="3949679" y="34133"/>
                  <a:pt x="3917482" y="32393"/>
                </a:cubicBezTo>
                <a:cubicBezTo>
                  <a:pt x="3830922" y="27714"/>
                  <a:pt x="3744227" y="25976"/>
                  <a:pt x="3657600" y="22768"/>
                </a:cubicBezTo>
                <a:cubicBezTo>
                  <a:pt x="3208939" y="-18018"/>
                  <a:pt x="3500432" y="4937"/>
                  <a:pt x="2492943" y="22768"/>
                </a:cubicBezTo>
                <a:cubicBezTo>
                  <a:pt x="2482799" y="22948"/>
                  <a:pt x="2473910" y="29932"/>
                  <a:pt x="2464067" y="32393"/>
                </a:cubicBezTo>
                <a:cubicBezTo>
                  <a:pt x="2448196" y="36361"/>
                  <a:pt x="2432136" y="39705"/>
                  <a:pt x="2415941" y="42019"/>
                </a:cubicBezTo>
                <a:cubicBezTo>
                  <a:pt x="2316914" y="56166"/>
                  <a:pt x="2244542" y="55882"/>
                  <a:pt x="2136808" y="61269"/>
                </a:cubicBezTo>
                <a:lnTo>
                  <a:pt x="1270535" y="51644"/>
                </a:lnTo>
                <a:cubicBezTo>
                  <a:pt x="1247853" y="51176"/>
                  <a:pt x="1225795" y="43528"/>
                  <a:pt x="1203158" y="42019"/>
                </a:cubicBezTo>
                <a:cubicBezTo>
                  <a:pt x="1129458" y="37106"/>
                  <a:pt x="1055571" y="35602"/>
                  <a:pt x="981777" y="32393"/>
                </a:cubicBezTo>
                <a:cubicBezTo>
                  <a:pt x="968943" y="29185"/>
                  <a:pt x="955996" y="26402"/>
                  <a:pt x="943276" y="22768"/>
                </a:cubicBezTo>
                <a:cubicBezTo>
                  <a:pt x="933520" y="19981"/>
                  <a:pt x="924484" y="14263"/>
                  <a:pt x="914400" y="13143"/>
                </a:cubicBezTo>
                <a:cubicBezTo>
                  <a:pt x="866462" y="7816"/>
                  <a:pt x="818147" y="6726"/>
                  <a:pt x="770021" y="3517"/>
                </a:cubicBezTo>
                <a:cubicBezTo>
                  <a:pt x="725103" y="6726"/>
                  <a:pt x="679801" y="6463"/>
                  <a:pt x="635267" y="13143"/>
                </a:cubicBezTo>
                <a:cubicBezTo>
                  <a:pt x="615200" y="16153"/>
                  <a:pt x="597804" y="32003"/>
                  <a:pt x="577516" y="32393"/>
                </a:cubicBezTo>
                <a:lnTo>
                  <a:pt x="77002" y="42019"/>
                </a:lnTo>
                <a:cubicBezTo>
                  <a:pt x="5638" y="65806"/>
                  <a:pt x="28325" y="43119"/>
                  <a:pt x="0" y="99770"/>
                </a:cubicBezTo>
                <a:cubicBezTo>
                  <a:pt x="33545" y="116543"/>
                  <a:pt x="49755" y="125981"/>
                  <a:pt x="86627" y="138271"/>
                </a:cubicBezTo>
                <a:cubicBezTo>
                  <a:pt x="99177" y="142454"/>
                  <a:pt x="112294" y="144688"/>
                  <a:pt x="125128" y="147896"/>
                </a:cubicBezTo>
                <a:cubicBezTo>
                  <a:pt x="183522" y="177094"/>
                  <a:pt x="169458" y="175773"/>
                  <a:pt x="259882" y="176772"/>
                </a:cubicBezTo>
                <a:lnTo>
                  <a:pt x="1905802" y="186397"/>
                </a:lnTo>
                <a:lnTo>
                  <a:pt x="2098307" y="196023"/>
                </a:lnTo>
                <a:cubicBezTo>
                  <a:pt x="2150593" y="199509"/>
                  <a:pt x="2218484" y="208638"/>
                  <a:pt x="2271562" y="215273"/>
                </a:cubicBezTo>
                <a:lnTo>
                  <a:pt x="2541069" y="205648"/>
                </a:lnTo>
                <a:cubicBezTo>
                  <a:pt x="2704678" y="201506"/>
                  <a:pt x="2868435" y="202743"/>
                  <a:pt x="3031958" y="196023"/>
                </a:cubicBezTo>
                <a:cubicBezTo>
                  <a:pt x="3102774" y="193113"/>
                  <a:pt x="3243713" y="176772"/>
                  <a:pt x="3243713" y="176772"/>
                </a:cubicBezTo>
                <a:lnTo>
                  <a:pt x="3782728" y="186397"/>
                </a:lnTo>
                <a:cubicBezTo>
                  <a:pt x="3799079" y="186933"/>
                  <a:pt x="3814551" y="194664"/>
                  <a:pt x="3830855" y="196023"/>
                </a:cubicBezTo>
                <a:cubicBezTo>
                  <a:pt x="3891688" y="201093"/>
                  <a:pt x="3952775" y="202440"/>
                  <a:pt x="4013735" y="205648"/>
                </a:cubicBezTo>
                <a:cubicBezTo>
                  <a:pt x="4036194" y="202440"/>
                  <a:pt x="4058865" y="200472"/>
                  <a:pt x="4081111" y="196023"/>
                </a:cubicBezTo>
                <a:cubicBezTo>
                  <a:pt x="4091060" y="194033"/>
                  <a:pt x="4102813" y="193571"/>
                  <a:pt x="4109987" y="186397"/>
                </a:cubicBezTo>
                <a:cubicBezTo>
                  <a:pt x="4117161" y="179223"/>
                  <a:pt x="4118492" y="167606"/>
                  <a:pt x="4119612" y="157522"/>
                </a:cubicBezTo>
                <a:cubicBezTo>
                  <a:pt x="4121738" y="138389"/>
                  <a:pt x="4122821" y="96562"/>
                  <a:pt x="4109987" y="80520"/>
                </a:cubicBezTo>
                <a:close/>
              </a:path>
            </a:pathLst>
          </a:cu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53" name="Picture 5"/>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3961435" y="10026"/>
            <a:ext cx="2781593" cy="114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589013" y="4794706"/>
            <a:ext cx="4262898" cy="369332"/>
          </a:xfrm>
          <a:prstGeom prst="rect">
            <a:avLst/>
          </a:prstGeom>
        </p:spPr>
        <p:txBody>
          <a:bodyPr wrap="none">
            <a:spAutoFit/>
          </a:bodyPr>
          <a:lstStyle/>
          <a:p>
            <a:r>
              <a:rPr lang="en-US" dirty="0"/>
              <a:t>http://education.simcat.ru/uo/read/6/125/</a:t>
            </a:r>
            <a:endParaRPr lang="ru-RU" dirty="0"/>
          </a:p>
        </p:txBody>
      </p:sp>
      <p:sp>
        <p:nvSpPr>
          <p:cNvPr id="11" name="Прямоугольник 10"/>
          <p:cNvSpPr/>
          <p:nvPr/>
        </p:nvSpPr>
        <p:spPr>
          <a:xfrm>
            <a:off x="2857587" y="3855419"/>
            <a:ext cx="1779249" cy="1077218"/>
          </a:xfrm>
          <a:prstGeom prst="rect">
            <a:avLst/>
          </a:prstGeom>
          <a:solidFill>
            <a:schemeClr val="bg1">
              <a:lumMod val="95000"/>
            </a:schemeClr>
          </a:solidFill>
        </p:spPr>
        <p:txBody>
          <a:bodyPr wrap="square">
            <a:spAutoFit/>
          </a:bodyPr>
          <a:lstStyle/>
          <a:p>
            <a:pPr algn="ctr"/>
            <a:r>
              <a:rPr lang="ru-RU" sz="1600" b="1" dirty="0" smtClean="0">
                <a:solidFill>
                  <a:srgbClr val="C00000"/>
                </a:solidFill>
                <a:effectLst>
                  <a:outerShdw blurRad="38100" dist="38100" dir="2700000" algn="tl">
                    <a:srgbClr val="000000">
                      <a:alpha val="43137"/>
                    </a:srgbClr>
                  </a:outerShdw>
                </a:effectLst>
              </a:rPr>
              <a:t>Больше цениться не обучение без двоек, в высокий средний балл!</a:t>
            </a:r>
            <a:endParaRPr lang="ru-RU" sz="1600" b="1" dirty="0">
              <a:solidFill>
                <a:srgbClr val="C00000"/>
              </a:solidFill>
              <a:effectLst>
                <a:outerShdw blurRad="38100" dist="38100" dir="2700000" algn="tl">
                  <a:srgbClr val="000000">
                    <a:alpha val="43137"/>
                  </a:srgbClr>
                </a:outerShdw>
              </a:effectLst>
            </a:endParaRPr>
          </a:p>
        </p:txBody>
      </p:sp>
      <p:sp>
        <p:nvSpPr>
          <p:cNvPr id="12" name="Прямоугольник 11"/>
          <p:cNvSpPr/>
          <p:nvPr/>
        </p:nvSpPr>
        <p:spPr>
          <a:xfrm>
            <a:off x="8596071" y="2715766"/>
            <a:ext cx="51167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437439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5" name="Объект 5"/>
          <p:cNvSpPr txBox="1">
            <a:spLocks/>
          </p:cNvSpPr>
          <p:nvPr/>
        </p:nvSpPr>
        <p:spPr bwMode="auto">
          <a:xfrm>
            <a:off x="35496" y="1157288"/>
            <a:ext cx="4465819" cy="379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a:buClr>
                <a:srgbClr val="CC0000"/>
              </a:buClr>
              <a:defRPr/>
            </a:pPr>
            <a:r>
              <a:rPr lang="ru-RU" sz="1300" kern="0" dirty="0" smtClean="0">
                <a:solidFill>
                  <a:srgbClr val="000000"/>
                </a:solidFill>
                <a:latin typeface="Century Gothic"/>
              </a:rPr>
              <a:t>...</a:t>
            </a:r>
          </a:p>
          <a:p>
            <a:pPr>
              <a:buClr>
                <a:srgbClr val="CC0000"/>
              </a:buClr>
              <a:defRPr/>
            </a:pPr>
            <a:r>
              <a:rPr lang="ru-RU" sz="1300" kern="0" dirty="0" smtClean="0">
                <a:solidFill>
                  <a:srgbClr val="000000"/>
                </a:solidFill>
                <a:latin typeface="Century Gothic"/>
              </a:rPr>
              <a:t>...</a:t>
            </a:r>
          </a:p>
          <a:p>
            <a:pPr>
              <a:buClr>
                <a:srgbClr val="CC0000"/>
              </a:buClr>
              <a:defRPr/>
            </a:pPr>
            <a:r>
              <a:rPr lang="ru-RU" sz="1300" kern="0" dirty="0" smtClean="0">
                <a:solidFill>
                  <a:srgbClr val="000000"/>
                </a:solidFill>
                <a:latin typeface="Century Gothic"/>
              </a:rPr>
              <a:t>...</a:t>
            </a:r>
          </a:p>
          <a:p>
            <a:pPr>
              <a:buClr>
                <a:srgbClr val="CC0000"/>
              </a:buClr>
              <a:defRPr/>
            </a:pPr>
            <a:r>
              <a:rPr lang="ru-RU" sz="1300" kern="0" dirty="0" smtClean="0">
                <a:solidFill>
                  <a:srgbClr val="000000"/>
                </a:solidFill>
                <a:latin typeface="Century Gothic"/>
              </a:rPr>
              <a:t>...  </a:t>
            </a:r>
          </a:p>
          <a:p>
            <a:pPr>
              <a:buClr>
                <a:srgbClr val="CC0000"/>
              </a:buClr>
              <a:defRPr/>
            </a:pPr>
            <a:r>
              <a:rPr lang="ru-RU" sz="1300" kern="0" dirty="0" smtClean="0">
                <a:solidFill>
                  <a:srgbClr val="000000"/>
                </a:solidFill>
                <a:latin typeface="Century Gothic"/>
              </a:rPr>
              <a:t>...</a:t>
            </a:r>
          </a:p>
          <a:p>
            <a:pPr>
              <a:buClr>
                <a:srgbClr val="CC0000"/>
              </a:buClr>
              <a:defRPr/>
            </a:pPr>
            <a:r>
              <a:rPr lang="ru-RU" sz="1300" kern="0" dirty="0" smtClean="0">
                <a:solidFill>
                  <a:srgbClr val="000000"/>
                </a:solidFill>
                <a:latin typeface="Century Gothic"/>
              </a:rPr>
              <a:t>...</a:t>
            </a:r>
          </a:p>
          <a:p>
            <a:pPr>
              <a:buClr>
                <a:srgbClr val="CC0000"/>
              </a:buClr>
              <a:defRPr/>
            </a:pPr>
            <a:endParaRPr lang="ru-RU" sz="1300" kern="0" dirty="0">
              <a:solidFill>
                <a:srgbClr val="000000"/>
              </a:solidFill>
              <a:latin typeface="Century Gothic"/>
            </a:endParaRPr>
          </a:p>
        </p:txBody>
      </p:sp>
      <p:sp>
        <p:nvSpPr>
          <p:cNvPr id="6" name="Заголовок 1"/>
          <p:cNvSpPr txBox="1">
            <a:spLocks/>
          </p:cNvSpPr>
          <p:nvPr/>
        </p:nvSpPr>
        <p:spPr bwMode="auto">
          <a:xfrm>
            <a:off x="107504" y="66640"/>
            <a:ext cx="7452916"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000" dirty="0">
                <a:solidFill>
                  <a:prstClr val="white"/>
                </a:solidFill>
                <a:effectLst>
                  <a:outerShdw blurRad="38100" dist="38100" dir="2700000" algn="tl">
                    <a:srgbClr val="000000">
                      <a:alpha val="43137"/>
                    </a:srgbClr>
                  </a:outerShdw>
                </a:effectLst>
              </a:rPr>
              <a:t>Что значит – «хорошая </a:t>
            </a:r>
            <a:r>
              <a:rPr lang="ru-RU" sz="2000" dirty="0" smtClean="0">
                <a:solidFill>
                  <a:prstClr val="white"/>
                </a:solidFill>
                <a:effectLst>
                  <a:outerShdw blurRad="38100" dist="38100" dir="2700000" algn="tl">
                    <a:srgbClr val="000000">
                      <a:alpha val="43137"/>
                    </a:srgbClr>
                  </a:outerShdw>
                </a:effectLst>
              </a:rPr>
              <a:t>школа </a:t>
            </a:r>
            <a:r>
              <a:rPr lang="ru-RU" sz="2000" dirty="0">
                <a:solidFill>
                  <a:prstClr val="white"/>
                </a:solidFill>
                <a:effectLst>
                  <a:outerShdw blurRad="38100" dist="38100" dir="2700000" algn="tl">
                    <a:srgbClr val="000000">
                      <a:alpha val="43137"/>
                    </a:srgbClr>
                  </a:outerShdw>
                </a:effectLst>
              </a:rPr>
              <a:t>по результатам </a:t>
            </a:r>
            <a:r>
              <a:rPr lang="ru-RU" sz="2000" dirty="0" smtClean="0">
                <a:solidFill>
                  <a:prstClr val="white"/>
                </a:solidFill>
                <a:effectLst>
                  <a:outerShdw blurRad="38100" dist="38100" dir="2700000" algn="tl">
                    <a:srgbClr val="000000">
                      <a:alpha val="43137"/>
                    </a:srgbClr>
                  </a:outerShdw>
                </a:effectLst>
              </a:rPr>
              <a:t>ЕГЭ»?</a:t>
            </a:r>
          </a:p>
          <a:p>
            <a:pPr algn="l"/>
            <a:r>
              <a:rPr lang="ru-RU" sz="2000" dirty="0" smtClean="0">
                <a:solidFill>
                  <a:prstClr val="white"/>
                </a:solidFill>
                <a:effectLst>
                  <a:outerShdw blurRad="38100" dist="38100" dir="2700000" algn="tl">
                    <a:srgbClr val="000000">
                      <a:alpha val="43137"/>
                    </a:srgbClr>
                  </a:outerShdw>
                </a:effectLst>
              </a:rPr>
              <a:t>Признаки хорошей школы по результатам ЕГЭ:</a:t>
            </a:r>
            <a:endParaRPr lang="ru-RU" sz="2000" dirty="0">
              <a:solidFill>
                <a:prstClr val="white"/>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501315" y="1275606"/>
            <a:ext cx="4525658" cy="369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20237" y="2894917"/>
            <a:ext cx="4307747" cy="584775"/>
          </a:xfrm>
          <a:prstGeom prst="rect">
            <a:avLst/>
          </a:prstGeom>
        </p:spPr>
        <p:txBody>
          <a:bodyPr wrap="square">
            <a:spAutoFit/>
          </a:bodyPr>
          <a:lstStyle/>
          <a:p>
            <a:r>
              <a:rPr lang="ru-RU" sz="1600" i="1" dirty="0"/>
              <a:t>“Слон – это нечто большое, широкое и шершавое, как ковер”</a:t>
            </a:r>
          </a:p>
        </p:txBody>
      </p:sp>
      <p:sp>
        <p:nvSpPr>
          <p:cNvPr id="3" name="Прямоугольник 2"/>
          <p:cNvSpPr/>
          <p:nvPr/>
        </p:nvSpPr>
        <p:spPr>
          <a:xfrm>
            <a:off x="122415" y="3487029"/>
            <a:ext cx="4572000" cy="584775"/>
          </a:xfrm>
          <a:prstGeom prst="rect">
            <a:avLst/>
          </a:prstGeom>
        </p:spPr>
        <p:txBody>
          <a:bodyPr>
            <a:spAutoFit/>
          </a:bodyPr>
          <a:lstStyle/>
          <a:p>
            <a:r>
              <a:rPr lang="ru-RU" sz="1600" i="1" dirty="0" smtClean="0"/>
              <a:t>“Он </a:t>
            </a:r>
            <a:r>
              <a:rPr lang="ru-RU" sz="1600" i="1" dirty="0"/>
              <a:t>похож на прямую пустотелую трубу, страшную и разрушительную”</a:t>
            </a:r>
          </a:p>
        </p:txBody>
      </p:sp>
      <p:sp>
        <p:nvSpPr>
          <p:cNvPr id="4" name="Прямоугольник 3"/>
          <p:cNvSpPr/>
          <p:nvPr/>
        </p:nvSpPr>
        <p:spPr>
          <a:xfrm>
            <a:off x="122415" y="4100223"/>
            <a:ext cx="3316870" cy="338554"/>
          </a:xfrm>
          <a:prstGeom prst="rect">
            <a:avLst/>
          </a:prstGeom>
        </p:spPr>
        <p:txBody>
          <a:bodyPr wrap="none">
            <a:spAutoFit/>
          </a:bodyPr>
          <a:lstStyle/>
          <a:p>
            <a:r>
              <a:rPr lang="ru-RU" sz="1600" i="1" dirty="0"/>
              <a:t>“Слон могуч и крепок, как колонна”</a:t>
            </a:r>
          </a:p>
        </p:txBody>
      </p:sp>
      <p:sp>
        <p:nvSpPr>
          <p:cNvPr id="7" name="TextBox 6"/>
          <p:cNvSpPr txBox="1"/>
          <p:nvPr/>
        </p:nvSpPr>
        <p:spPr>
          <a:xfrm>
            <a:off x="1780850" y="4659982"/>
            <a:ext cx="3655246" cy="307777"/>
          </a:xfrm>
          <a:prstGeom prst="rect">
            <a:avLst/>
          </a:prstGeom>
          <a:noFill/>
        </p:spPr>
        <p:txBody>
          <a:bodyPr wrap="square" rtlCol="0">
            <a:spAutoFit/>
          </a:bodyPr>
          <a:lstStyle/>
          <a:p>
            <a:r>
              <a:rPr lang="ru-RU" sz="1400" dirty="0" smtClean="0"/>
              <a:t>…из древнеиндийской притчи</a:t>
            </a:r>
            <a:endParaRPr lang="ru-RU" sz="1400" dirty="0"/>
          </a:p>
        </p:txBody>
      </p:sp>
    </p:spTree>
    <p:extLst>
      <p:ext uri="{BB962C8B-B14F-4D97-AF65-F5344CB8AC3E}">
        <p14:creationId xmlns:p14="http://schemas.microsoft.com/office/powerpoint/2010/main" val="22909847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288" y="-20638"/>
            <a:ext cx="9158288" cy="1177926"/>
          </a:xfrm>
          <a:prstGeom prst="rect">
            <a:avLst/>
          </a:prstGeom>
          <a:noFill/>
          <a:ln w="9525">
            <a:noFill/>
            <a:miter lim="800000"/>
            <a:headEnd/>
            <a:tailEnd/>
          </a:ln>
        </p:spPr>
      </p:pic>
      <p:pic>
        <p:nvPicPr>
          <p:cNvPr id="1028" name="Picture 4" descr="E:\rtc_prezent_png\rtc_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51725" y="214313"/>
            <a:ext cx="1430338" cy="709612"/>
          </a:xfrm>
          <a:prstGeom prst="rect">
            <a:avLst/>
          </a:prstGeom>
          <a:noFill/>
          <a:ln w="9525">
            <a:noFill/>
            <a:miter lim="800000"/>
            <a:headEnd/>
            <a:tailEnd/>
          </a:ln>
        </p:spPr>
      </p:pic>
      <p:sp>
        <p:nvSpPr>
          <p:cNvPr id="4" name="Заголовок 1"/>
          <p:cNvSpPr txBox="1">
            <a:spLocks/>
          </p:cNvSpPr>
          <p:nvPr/>
        </p:nvSpPr>
        <p:spPr bwMode="auto">
          <a:xfrm>
            <a:off x="143421" y="66640"/>
            <a:ext cx="7308304"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ru-RU" sz="2000" dirty="0">
                <a:solidFill>
                  <a:prstClr val="white"/>
                </a:solidFill>
                <a:effectLst>
                  <a:outerShdw blurRad="38100" dist="38100" dir="2700000" algn="tl">
                    <a:srgbClr val="000000">
                      <a:alpha val="43137"/>
                    </a:srgbClr>
                  </a:outerShdw>
                </a:effectLst>
              </a:rPr>
              <a:t>Что значит – «хорошая школа» </a:t>
            </a:r>
            <a:r>
              <a:rPr lang="ru-RU" sz="2000" dirty="0" smtClean="0">
                <a:solidFill>
                  <a:prstClr val="white"/>
                </a:solidFill>
                <a:effectLst>
                  <a:outerShdw blurRad="38100" dist="38100" dir="2700000" algn="tl">
                    <a:srgbClr val="000000">
                      <a:alpha val="43137"/>
                    </a:srgbClr>
                  </a:outerShdw>
                </a:effectLst>
              </a:rPr>
              <a:t>по </a:t>
            </a:r>
            <a:r>
              <a:rPr lang="ru-RU" sz="2000" dirty="0">
                <a:solidFill>
                  <a:prstClr val="white"/>
                </a:solidFill>
                <a:effectLst>
                  <a:outerShdw blurRad="38100" dist="38100" dir="2700000" algn="tl">
                    <a:srgbClr val="000000">
                      <a:alpha val="43137"/>
                    </a:srgbClr>
                  </a:outerShdw>
                </a:effectLst>
              </a:rPr>
              <a:t>результатам ЕГЭ? </a:t>
            </a:r>
            <a:endParaRPr lang="ru-RU" sz="2000" dirty="0" smtClean="0">
              <a:solidFill>
                <a:prstClr val="white"/>
              </a:solidFill>
              <a:effectLst>
                <a:outerShdw blurRad="38100" dist="38100" dir="2700000" algn="tl">
                  <a:srgbClr val="000000">
                    <a:alpha val="43137"/>
                  </a:srgbClr>
                </a:outerShdw>
              </a:effectLst>
            </a:endParaRPr>
          </a:p>
          <a:p>
            <a:pPr algn="l"/>
            <a:r>
              <a:rPr lang="ru-RU" sz="2000" dirty="0" smtClean="0">
                <a:solidFill>
                  <a:prstClr val="white"/>
                </a:solidFill>
                <a:effectLst>
                  <a:outerShdw blurRad="38100" dist="38100" dir="2700000" algn="tl">
                    <a:srgbClr val="000000">
                      <a:alpha val="43137"/>
                    </a:srgbClr>
                  </a:outerShdw>
                </a:effectLst>
              </a:rPr>
              <a:t>Признаки </a:t>
            </a:r>
            <a:r>
              <a:rPr lang="ru-RU" sz="2000" dirty="0">
                <a:solidFill>
                  <a:prstClr val="white"/>
                </a:solidFill>
                <a:effectLst>
                  <a:outerShdw blurRad="38100" dist="38100" dir="2700000" algn="tl">
                    <a:srgbClr val="000000">
                      <a:alpha val="43137"/>
                    </a:srgbClr>
                  </a:outerShdw>
                </a:effectLst>
              </a:rPr>
              <a:t>хорошей по результатам </a:t>
            </a:r>
            <a:r>
              <a:rPr lang="ru-RU" sz="2000" dirty="0" smtClean="0">
                <a:solidFill>
                  <a:prstClr val="white"/>
                </a:solidFill>
                <a:effectLst>
                  <a:outerShdw blurRad="38100" dist="38100" dir="2700000" algn="tl">
                    <a:srgbClr val="000000">
                      <a:alpha val="43137"/>
                    </a:srgbClr>
                  </a:outerShdw>
                </a:effectLst>
              </a:rPr>
              <a:t>ЕГЭ школы:</a:t>
            </a:r>
            <a:endParaRPr lang="ru-RU" sz="2000" dirty="0">
              <a:solidFill>
                <a:prstClr val="white"/>
              </a:solidFill>
              <a:effectLst>
                <a:outerShdw blurRad="38100" dist="38100" dir="2700000" algn="tl">
                  <a:srgbClr val="000000">
                    <a:alpha val="43137"/>
                  </a:srgbClr>
                </a:outerShdw>
              </a:effectLst>
            </a:endParaRPr>
          </a:p>
        </p:txBody>
      </p:sp>
      <p:sp>
        <p:nvSpPr>
          <p:cNvPr id="5" name="Объект 5"/>
          <p:cNvSpPr txBox="1">
            <a:spLocks/>
          </p:cNvSpPr>
          <p:nvPr/>
        </p:nvSpPr>
        <p:spPr bwMode="auto">
          <a:xfrm>
            <a:off x="539552" y="1314450"/>
            <a:ext cx="8352928" cy="341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69900" marR="0" lvl="0" indent="-469900" algn="l" defTabSz="914400" rtl="0" eaLnBrk="1" fontAlgn="base" latinLnBrk="0" hangingPunct="1">
              <a:lnSpc>
                <a:spcPct val="100000"/>
              </a:lnSpc>
              <a:spcBef>
                <a:spcPct val="20000"/>
              </a:spcBef>
              <a:spcAft>
                <a:spcPts val="600"/>
              </a:spcAft>
              <a:buClr>
                <a:srgbClr val="CC0000"/>
              </a:buClr>
              <a:buSzTx/>
              <a:buFont typeface="Wingdings" pitchFamily="2" charset="2"/>
              <a:buChar char="o"/>
              <a:tabLst/>
              <a:defRPr/>
            </a:pPr>
            <a:r>
              <a:rPr kumimoji="0" lang="ru-RU" sz="1400" b="0" i="0" u="none" strike="noStrike" kern="0" cap="none" spc="0" normalizeH="0" baseline="0" noProof="0" dirty="0" smtClean="0">
                <a:ln>
                  <a:noFill/>
                </a:ln>
                <a:solidFill>
                  <a:srgbClr val="000000"/>
                </a:solidFill>
                <a:effectLst/>
                <a:uLnTx/>
                <a:uFillTx/>
                <a:latin typeface="Century Gothic"/>
                <a:ea typeface="+mn-ea"/>
                <a:cs typeface="+mn-cs"/>
              </a:rPr>
              <a:t>Соответствует ли заявленный профиль старшей ступени школы спектру предметов, выбираемых выпускниками 11 (12) классов для сдачи в форме ЕГЭ? </a:t>
            </a:r>
            <a:r>
              <a:rPr kumimoji="0" lang="ru-RU" sz="1400" b="1" i="0" u="none" strike="noStrike" kern="0" cap="none" spc="0" normalizeH="0" baseline="0" noProof="0" dirty="0" smtClean="0">
                <a:ln>
                  <a:noFill/>
                </a:ln>
                <a:solidFill>
                  <a:srgbClr val="000000"/>
                </a:solidFill>
                <a:effectLst/>
                <a:uLnTx/>
                <a:uFillTx/>
                <a:latin typeface="Century Gothic"/>
                <a:ea typeface="+mn-ea"/>
                <a:cs typeface="+mn-cs"/>
              </a:rPr>
              <a:t>Хорошая школа по результатам ЕГЭ - это школа, выпускники которой активно выбирают экзамены в форме ЕГЭ из числа предметов профиля школы (которые необходимы им для продолжения образования и которые они изучали в 10-11 классах на профильном уровне).</a:t>
            </a:r>
          </a:p>
          <a:p>
            <a:pPr marL="469900" marR="0" lvl="0" indent="-469900" algn="l" defTabSz="914400" rtl="0" eaLnBrk="1" fontAlgn="base" latinLnBrk="0" hangingPunct="1">
              <a:lnSpc>
                <a:spcPct val="100000"/>
              </a:lnSpc>
              <a:spcBef>
                <a:spcPct val="20000"/>
              </a:spcBef>
              <a:spcAft>
                <a:spcPts val="600"/>
              </a:spcAft>
              <a:buClr>
                <a:srgbClr val="CC0000"/>
              </a:buClr>
              <a:buSzTx/>
              <a:buFont typeface="Wingdings" pitchFamily="2" charset="2"/>
              <a:buChar char="o"/>
              <a:tabLst/>
              <a:defRPr/>
            </a:pPr>
            <a:r>
              <a:rPr kumimoji="0" lang="ru-RU" sz="1400" b="0" i="0" u="none" strike="noStrike" kern="0" cap="none" spc="0" normalizeH="0" baseline="0" noProof="0" dirty="0" smtClean="0">
                <a:ln>
                  <a:noFill/>
                </a:ln>
                <a:solidFill>
                  <a:srgbClr val="000000"/>
                </a:solidFill>
                <a:effectLst/>
                <a:uLnTx/>
                <a:uFillTx/>
                <a:latin typeface="Century Gothic"/>
                <a:ea typeface="+mn-ea"/>
                <a:cs typeface="+mn-cs"/>
              </a:rPr>
              <a:t>Каков уровень освоения образовательного стандарта на минимальном уровне (доля выпускников, успешно сдавших два обязательных экзамена и доля выпускников, успешно сдавших все экзамены в форме ЕГЭ)? </a:t>
            </a:r>
            <a:r>
              <a:rPr kumimoji="0" lang="ru-RU" sz="1400" b="1" i="0" u="none" strike="noStrike" kern="0" cap="none" spc="0" normalizeH="0" baseline="0" noProof="0" dirty="0" smtClean="0">
                <a:ln>
                  <a:noFill/>
                </a:ln>
                <a:solidFill>
                  <a:srgbClr val="000000"/>
                </a:solidFill>
                <a:effectLst/>
                <a:uLnTx/>
                <a:uFillTx/>
                <a:latin typeface="Century Gothic"/>
                <a:ea typeface="+mn-ea"/>
                <a:cs typeface="+mn-cs"/>
              </a:rPr>
              <a:t>Хорошая школа по результатам ЕГЭ - это школа, все выпускники которой успешно справляются с двумя обязательными экзаменами в форме ЕГЭ (русский язык и математика).</a:t>
            </a:r>
            <a:r>
              <a:rPr kumimoji="0" lang="ru-RU" sz="1400" b="0" i="0" u="none" strike="noStrike" kern="0" cap="none" spc="0" normalizeH="0" baseline="0" noProof="0" dirty="0" smtClean="0">
                <a:ln>
                  <a:noFill/>
                </a:ln>
                <a:solidFill>
                  <a:srgbClr val="000000"/>
                </a:solidFill>
                <a:effectLst/>
                <a:uLnTx/>
                <a:uFillTx/>
                <a:latin typeface="Century Gothic"/>
                <a:ea typeface="+mn-ea"/>
                <a:cs typeface="+mn-cs"/>
              </a:rPr>
              <a:t> Это необходимо для получения аттестата о среднем (полном) образовании. </a:t>
            </a:r>
            <a:r>
              <a:rPr kumimoji="0" lang="ru-RU" sz="1400" b="1" i="0" u="none" strike="noStrike" kern="0" cap="none" spc="0" normalizeH="0" baseline="0" noProof="0" dirty="0" smtClean="0">
                <a:ln>
                  <a:noFill/>
                </a:ln>
                <a:solidFill>
                  <a:srgbClr val="000000"/>
                </a:solidFill>
                <a:effectLst/>
                <a:uLnTx/>
                <a:uFillTx/>
                <a:latin typeface="Century Gothic"/>
                <a:ea typeface="+mn-ea"/>
                <a:cs typeface="+mn-cs"/>
              </a:rPr>
              <a:t>И все выпускники которой успешно сдали все экзамены в форме ЕГЭ (обязательные и по выбору выше минимального порога)</a:t>
            </a:r>
            <a:r>
              <a:rPr kumimoji="0" lang="ru-RU" sz="1400" b="0" i="0" u="none" strike="noStrike" kern="0" cap="none" spc="0" normalizeH="0" baseline="0" noProof="0" dirty="0" smtClean="0">
                <a:ln>
                  <a:noFill/>
                </a:ln>
                <a:solidFill>
                  <a:srgbClr val="000000"/>
                </a:solidFill>
                <a:effectLst/>
                <a:uLnTx/>
                <a:uFillTx/>
                <a:latin typeface="Century Gothic"/>
                <a:ea typeface="+mn-ea"/>
                <a:cs typeface="+mn-cs"/>
              </a:rPr>
              <a:t>, т.е. получили полноценное свидетельство о результатах ЕГЭ для конкурса при поступлении на выбранную специальность.</a:t>
            </a:r>
            <a:endParaRPr kumimoji="0" lang="ru-RU" sz="1400" b="0" i="0" u="none" strike="noStrike" kern="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0968432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Override19.xml.rels><?xml version="1.0" encoding="UTF-8" standalone="yes"?>
<Relationships xmlns="http://schemas.openxmlformats.org/package/2006/relationships"><Relationship Id="rId1" Type="http://schemas.openxmlformats.org/officeDocument/2006/relationships/image" Target="../media/image30.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Tahoma"/>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Tahoma"/>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9000"/>
              <a:satMod val="260000"/>
            </a:schemeClr>
          </a:gs>
          <a:gs pos="30000">
            <a:schemeClr val="phClr">
              <a:tint val="39000"/>
              <a:satMod val="260000"/>
            </a:schemeClr>
          </a:gs>
          <a:gs pos="75000">
            <a:schemeClr val="phClr">
              <a:tint val="55000"/>
              <a:satMod val="255000"/>
            </a:schemeClr>
          </a:gs>
          <a:gs pos="100000">
            <a:schemeClr val="phClr">
              <a:tint val="70000"/>
              <a:satMod val="255000"/>
            </a:schemeClr>
          </a:gs>
        </a:gsLst>
        <a:path path="circle">
          <a:fillToRect l="30000" t="155000" r="150000" b="75000"/>
        </a:path>
      </a:gradFill>
      <a:gradFill rotWithShape="1">
        <a:gsLst>
          <a:gs pos="0">
            <a:schemeClr val="phClr">
              <a:shade val="63000"/>
              <a:satMod val="170000"/>
            </a:schemeClr>
          </a:gs>
          <a:gs pos="30000">
            <a:schemeClr val="phClr">
              <a:shade val="58000"/>
              <a:satMod val="170000"/>
            </a:schemeClr>
          </a:gs>
          <a:gs pos="75000">
            <a:schemeClr val="phClr">
              <a:shade val="31000"/>
              <a:satMod val="170000"/>
            </a:schemeClr>
          </a:gs>
          <a:gs pos="100000">
            <a:schemeClr val="phClr">
              <a:shade val="15000"/>
              <a:satMod val="170000"/>
            </a:schemeClr>
          </a:gs>
        </a:gsLst>
        <a:path path="circle">
          <a:fillToRect l="30000" t="155000" r="150000" b="75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6396</TotalTime>
  <Words>4060</Words>
  <Application>Microsoft Office PowerPoint</Application>
  <PresentationFormat>Экран (16:9)</PresentationFormat>
  <Paragraphs>1044</Paragraphs>
  <Slides>32</Slides>
  <Notes>32</Notes>
  <HiddenSlides>0</HiddenSlides>
  <MMClips>0</MMClips>
  <ScaleCrop>false</ScaleCrop>
  <HeadingPairs>
    <vt:vector size="4" baseType="variant">
      <vt:variant>
        <vt:lpstr>Тема</vt:lpstr>
      </vt:variant>
      <vt:variant>
        <vt:i4>12</vt:i4>
      </vt:variant>
      <vt:variant>
        <vt:lpstr>Заголовки слайдов</vt:lpstr>
      </vt:variant>
      <vt:variant>
        <vt:i4>32</vt:i4>
      </vt:variant>
    </vt:vector>
  </HeadingPairs>
  <TitlesOfParts>
    <vt:vector size="44" baseType="lpstr">
      <vt:lpstr>Тема Office</vt:lpstr>
      <vt:lpstr>2_Тема Office</vt:lpstr>
      <vt:lpstr>1_Тема Office</vt:lpstr>
      <vt:lpstr>3_Тема Office</vt:lpstr>
      <vt:lpstr>4_Тема Office</vt:lpstr>
      <vt:lpstr>5_Тема Office</vt:lpstr>
      <vt:lpstr>7_Тема Office</vt:lpstr>
      <vt:lpstr>8_Тема Office</vt:lpstr>
      <vt:lpstr>10_Тема Office</vt:lpstr>
      <vt:lpstr>12_Тема Office</vt:lpstr>
      <vt:lpstr>11_Тема Office</vt:lpstr>
      <vt:lpstr>6_Тема Office</vt:lpstr>
      <vt:lpstr>Рейтингование школ и муниципалитетов  по результатам внешних оценочных процедур.  Кейс Чувашской Республики.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Соотношение 100-балльной и процентильной шкал  (РФ, ЕГЭ-2012)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Составляющие рейтинга школ по общим показателям ЕГЭ.</vt:lpstr>
      <vt:lpstr>Построение рейтинга – это не окончание, а начало работы с результатами ЕГЭ. Школа должна иметь возможность понять, чем определена её позиция в рейтинге, увидеть свои сильные и слабые стороны, спланировать шаг развития.</vt:lpstr>
      <vt:lpstr>Построение рейтинга – это не окончание, а начало работы с результатами ЕГЭ. Школа должна иметь возможность понять, чем определена её позиция в рейтинге, увидеть свои сильные и слабые стороны, спланировать шаг развития.</vt:lpstr>
      <vt:lpstr>Использование  данных рейтинга  в оценке состояния  территориальных  образовательных  систем.</vt:lpstr>
      <vt:lpstr>Презентация PowerPoint</vt:lpstr>
      <vt:lpstr>Презентация PowerPoint</vt:lpstr>
      <vt:lpstr>Презентация PowerPoint</vt:lpstr>
      <vt:lpstr>Презентация PowerPoint</vt:lpstr>
      <vt:lpstr>Составляющие рейтинга муниципальных образований по результатам ЕГЭ.</vt:lpstr>
      <vt:lpstr>Презентация PowerPoint</vt:lpstr>
      <vt:lpstr>Презентация PowerPoint</vt:lpstr>
      <vt:lpstr>Презентация PowerPoint</vt:lpstr>
      <vt:lpstr>Основные фиксации:</vt:lpstr>
      <vt:lpstr>Презентация PowerPoint</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dc:creator>
  <cp:lastModifiedBy>1</cp:lastModifiedBy>
  <cp:revision>229</cp:revision>
  <cp:lastPrinted>2012-10-29T06:00:21Z</cp:lastPrinted>
  <dcterms:created xsi:type="dcterms:W3CDTF">2011-08-25T06:09:31Z</dcterms:created>
  <dcterms:modified xsi:type="dcterms:W3CDTF">2012-10-31T04:48:20Z</dcterms:modified>
</cp:coreProperties>
</file>