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8" r:id="rId2"/>
    <p:sldId id="323" r:id="rId3"/>
    <p:sldId id="375" r:id="rId4"/>
    <p:sldId id="361" r:id="rId5"/>
    <p:sldId id="376" r:id="rId6"/>
    <p:sldId id="334" r:id="rId7"/>
    <p:sldId id="344" r:id="rId8"/>
    <p:sldId id="343" r:id="rId9"/>
    <p:sldId id="378" r:id="rId10"/>
    <p:sldId id="380" r:id="rId11"/>
    <p:sldId id="379" r:id="rId12"/>
    <p:sldId id="368" r:id="rId13"/>
    <p:sldId id="384" r:id="rId14"/>
    <p:sldId id="382" r:id="rId15"/>
    <p:sldId id="381" r:id="rId16"/>
    <p:sldId id="385" r:id="rId17"/>
    <p:sldId id="386" r:id="rId18"/>
    <p:sldId id="346" r:id="rId19"/>
    <p:sldId id="349" r:id="rId20"/>
    <p:sldId id="345" r:id="rId21"/>
    <p:sldId id="348" r:id="rId22"/>
    <p:sldId id="366" r:id="rId23"/>
    <p:sldId id="367" r:id="rId24"/>
    <p:sldId id="362" r:id="rId25"/>
    <p:sldId id="365" r:id="rId26"/>
    <p:sldId id="364" r:id="rId27"/>
    <p:sldId id="363" r:id="rId28"/>
    <p:sldId id="387" r:id="rId29"/>
    <p:sldId id="353" r:id="rId30"/>
    <p:sldId id="388" r:id="rId31"/>
    <p:sldId id="389" r:id="rId32"/>
    <p:sldId id="390" r:id="rId33"/>
    <p:sldId id="391" r:id="rId34"/>
    <p:sldId id="392" r:id="rId35"/>
    <p:sldId id="350" r:id="rId36"/>
    <p:sldId id="352" r:id="rId37"/>
    <p:sldId id="351" r:id="rId38"/>
    <p:sldId id="393" r:id="rId39"/>
    <p:sldId id="341" r:id="rId4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102" d="100"/>
          <a:sy n="102" d="100"/>
        </p:scale>
        <p:origin x="-88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Поддержка</a:t>
          </a:r>
        </a:p>
        <a:p>
          <a:r>
            <a:rPr lang="ru-RU" sz="2000" dirty="0" smtClean="0">
              <a:solidFill>
                <a:schemeClr val="tx1"/>
              </a:solidFill>
            </a:rPr>
            <a:t>обучения</a:t>
          </a:r>
          <a:endParaRPr lang="ru-RU" sz="2000" dirty="0">
            <a:solidFill>
              <a:schemeClr val="tx1"/>
            </a:solidFill>
          </a:endParaRP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Рекомендации и учебные  семинары для педагогов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 custLinFactNeighborX="-3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01F11B-FEB2-490F-97C2-0987E23A3240}" type="presOf" srcId="{D8FD5F4F-4592-491E-B7DC-7ABF9CAA227E}" destId="{7F3EEE47-94F8-43DA-9516-508C14736C0D}" srcOrd="0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9BA58F47-2936-4805-A7C7-6F57F81130A4}" type="presOf" srcId="{F4F95821-A959-4EBA-A572-5114A98E1070}" destId="{1FF80FC4-18B1-4C36-A38E-61BC21FAC73B}" srcOrd="0" destOrd="0" presId="urn:microsoft.com/office/officeart/2005/8/layout/process2"/>
    <dgm:cxn modelId="{1CA77B01-EF64-4546-9585-1214809B1E0F}" type="presOf" srcId="{CB803CCD-D6BA-4F8D-9E87-EA198037A860}" destId="{350122B4-8409-42A0-9C65-F39A7FD7D044}" srcOrd="0" destOrd="0" presId="urn:microsoft.com/office/officeart/2005/8/layout/process2"/>
    <dgm:cxn modelId="{03FB6DDF-4548-43DA-9C0E-216779149F78}" type="presOf" srcId="{F4F95821-A959-4EBA-A572-5114A98E1070}" destId="{F7DCF958-BDA6-49D4-BE9B-B552C5A94A38}" srcOrd="1" destOrd="0" presId="urn:microsoft.com/office/officeart/2005/8/layout/process2"/>
    <dgm:cxn modelId="{ED2E8D30-B8D8-477A-91A6-FBC6F3711FED}" type="presOf" srcId="{C2D0A176-1F3A-4BD0-80BE-982FD1D90C05}" destId="{77C3DA96-EB23-4CDB-B095-FFD016054CCF}" srcOrd="0" destOrd="0" presId="urn:microsoft.com/office/officeart/2005/8/layout/process2"/>
    <dgm:cxn modelId="{AD5A4784-2F51-4631-BDC3-0DA61743D351}" type="presParOf" srcId="{77C3DA96-EB23-4CDB-B095-FFD016054CCF}" destId="{7F3EEE47-94F8-43DA-9516-508C14736C0D}" srcOrd="0" destOrd="0" presId="urn:microsoft.com/office/officeart/2005/8/layout/process2"/>
    <dgm:cxn modelId="{A57EC26D-D8A0-453F-AFF3-FCEF0E411617}" type="presParOf" srcId="{77C3DA96-EB23-4CDB-B095-FFD016054CCF}" destId="{1FF80FC4-18B1-4C36-A38E-61BC21FAC73B}" srcOrd="1" destOrd="0" presId="urn:microsoft.com/office/officeart/2005/8/layout/process2"/>
    <dgm:cxn modelId="{AC38CE11-42DF-44A3-A4B2-1C971B95447A}" type="presParOf" srcId="{1FF80FC4-18B1-4C36-A38E-61BC21FAC73B}" destId="{F7DCF958-BDA6-49D4-BE9B-B552C5A94A38}" srcOrd="0" destOrd="0" presId="urn:microsoft.com/office/officeart/2005/8/layout/process2"/>
    <dgm:cxn modelId="{29D05CE7-8332-45E8-ABC3-FA3E64320D76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Мониторинг образовательной политики</a:t>
          </a:r>
        </a:p>
        <a:p>
          <a:r>
            <a:rPr lang="ru-RU" sz="1200" dirty="0" smtClean="0">
              <a:solidFill>
                <a:schemeClr val="tx1"/>
              </a:solidFill>
            </a:rPr>
            <a:t>(качество и справедливость)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>
            <a:spcAft>
              <a:spcPct val="35000"/>
            </a:spcAft>
          </a:pPr>
          <a:r>
            <a:rPr lang="ru-RU" sz="2000" dirty="0" smtClean="0">
              <a:solidFill>
                <a:schemeClr val="tx1"/>
              </a:solidFill>
            </a:rPr>
            <a:t>Информирование политиков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1) об уровне образования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2) о влиянии</a:t>
          </a:r>
        </a:p>
        <a:p>
          <a:pPr algn="just">
            <a:spcAft>
              <a:spcPts val="0"/>
            </a:spcAft>
          </a:pPr>
          <a:r>
            <a:rPr lang="ru-RU" sz="1400" dirty="0" smtClean="0">
              <a:solidFill>
                <a:schemeClr val="tx1"/>
              </a:solidFill>
            </a:rPr>
            <a:t>     предпринятых действий</a:t>
          </a:r>
          <a:endParaRPr lang="ru-RU" sz="14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07DF98-38DE-45AE-BE49-9E576DD981C5}" type="presOf" srcId="{F4F95821-A959-4EBA-A572-5114A98E1070}" destId="{F7DCF958-BDA6-49D4-BE9B-B552C5A94A38}" srcOrd="1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E9444C07-B643-4E1F-A893-E59683FFA0A1}" type="presOf" srcId="{C2D0A176-1F3A-4BD0-80BE-982FD1D90C05}" destId="{77C3DA96-EB23-4CDB-B095-FFD016054CCF}" srcOrd="0" destOrd="0" presId="urn:microsoft.com/office/officeart/2005/8/layout/process2"/>
    <dgm:cxn modelId="{4D796BFA-F5B5-4034-9E4F-E57FB622046F}" type="presOf" srcId="{CB803CCD-D6BA-4F8D-9E87-EA198037A860}" destId="{350122B4-8409-42A0-9C65-F39A7FD7D044}" srcOrd="0" destOrd="0" presId="urn:microsoft.com/office/officeart/2005/8/layout/process2"/>
    <dgm:cxn modelId="{94C01457-C555-4780-9949-A2CADC8150AD}" type="presOf" srcId="{D8FD5F4F-4592-491E-B7DC-7ABF9CAA227E}" destId="{7F3EEE47-94F8-43DA-9516-508C14736C0D}" srcOrd="0" destOrd="0" presId="urn:microsoft.com/office/officeart/2005/8/layout/process2"/>
    <dgm:cxn modelId="{ADC1185D-1095-4863-9580-59C0073D214C}" type="presOf" srcId="{F4F95821-A959-4EBA-A572-5114A98E1070}" destId="{1FF80FC4-18B1-4C36-A38E-61BC21FAC73B}" srcOrd="0" destOrd="0" presId="urn:microsoft.com/office/officeart/2005/8/layout/process2"/>
    <dgm:cxn modelId="{DBB9C96E-84A9-4D1D-9292-2D63B8F9E111}" type="presParOf" srcId="{77C3DA96-EB23-4CDB-B095-FFD016054CCF}" destId="{7F3EEE47-94F8-43DA-9516-508C14736C0D}" srcOrd="0" destOrd="0" presId="urn:microsoft.com/office/officeart/2005/8/layout/process2"/>
    <dgm:cxn modelId="{62FB73B5-3A47-48E5-BC30-4CCE5250B474}" type="presParOf" srcId="{77C3DA96-EB23-4CDB-B095-FFD016054CCF}" destId="{1FF80FC4-18B1-4C36-A38E-61BC21FAC73B}" srcOrd="1" destOrd="0" presId="urn:microsoft.com/office/officeart/2005/8/layout/process2"/>
    <dgm:cxn modelId="{F2B25AB1-62EF-43CA-B9AD-AF9FDEABB22F}" type="presParOf" srcId="{1FF80FC4-18B1-4C36-A38E-61BC21FAC73B}" destId="{F7DCF958-BDA6-49D4-BE9B-B552C5A94A38}" srcOrd="0" destOrd="0" presId="urn:microsoft.com/office/officeart/2005/8/layout/process2"/>
    <dgm:cxn modelId="{49C54FBA-2668-44D7-819E-4689A03B86A1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D0A176-1F3A-4BD0-80BE-982FD1D90C05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8FD5F4F-4592-491E-B7DC-7ABF9CAA227E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Обеспечение подотчётности</a:t>
          </a:r>
        </a:p>
      </dgm:t>
    </dgm:pt>
    <dgm:pt modelId="{6AACDC7F-FEB8-46F9-BB42-9B6B5173BA10}" type="parTrans" cxnId="{FEBDF54C-DA43-4D84-806E-FBB52E1ED786}">
      <dgm:prSet/>
      <dgm:spPr/>
      <dgm:t>
        <a:bodyPr/>
        <a:lstStyle/>
        <a:p>
          <a:endParaRPr lang="ru-RU"/>
        </a:p>
      </dgm:t>
    </dgm:pt>
    <dgm:pt modelId="{F4F95821-A959-4EBA-A572-5114A98E1070}" type="sibTrans" cxnId="{FEBDF54C-DA43-4D84-806E-FBB52E1ED786}">
      <dgm:prSet/>
      <dgm:spPr/>
      <dgm:t>
        <a:bodyPr/>
        <a:lstStyle/>
        <a:p>
          <a:endParaRPr lang="ru-RU"/>
        </a:p>
      </dgm:t>
    </dgm:pt>
    <dgm:pt modelId="{CB803CCD-D6BA-4F8D-9E87-EA198037A860}">
      <dgm:prSet phldrT="[Текст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ru-RU" sz="2000" dirty="0" smtClean="0">
              <a:solidFill>
                <a:schemeClr val="tx1"/>
              </a:solidFill>
            </a:rPr>
            <a:t>Создание стимулов для школ и учителей</a:t>
          </a:r>
          <a:endParaRPr lang="ru-RU" sz="2000" dirty="0">
            <a:solidFill>
              <a:schemeClr val="tx1"/>
            </a:solidFill>
          </a:endParaRPr>
        </a:p>
      </dgm:t>
    </dgm:pt>
    <dgm:pt modelId="{51C8A3DE-45D4-4368-ACF5-5D1BA295EB12}" type="parTrans" cxnId="{470AFC01-E1B4-4C77-8D0D-2B340964F800}">
      <dgm:prSet/>
      <dgm:spPr/>
      <dgm:t>
        <a:bodyPr/>
        <a:lstStyle/>
        <a:p>
          <a:endParaRPr lang="ru-RU"/>
        </a:p>
      </dgm:t>
    </dgm:pt>
    <dgm:pt modelId="{F3041FE3-C54B-4573-A383-D9995503F01C}" type="sibTrans" cxnId="{470AFC01-E1B4-4C77-8D0D-2B340964F800}">
      <dgm:prSet/>
      <dgm:spPr/>
      <dgm:t>
        <a:bodyPr/>
        <a:lstStyle/>
        <a:p>
          <a:endParaRPr lang="ru-RU"/>
        </a:p>
      </dgm:t>
    </dgm:pt>
    <dgm:pt modelId="{77C3DA96-EB23-4CDB-B095-FFD016054CCF}" type="pres">
      <dgm:prSet presAssocID="{C2D0A176-1F3A-4BD0-80BE-982FD1D90C05}" presName="linearFlow" presStyleCnt="0">
        <dgm:presLayoutVars>
          <dgm:resizeHandles val="exact"/>
        </dgm:presLayoutVars>
      </dgm:prSet>
      <dgm:spPr/>
    </dgm:pt>
    <dgm:pt modelId="{7F3EEE47-94F8-43DA-9516-508C14736C0D}" type="pres">
      <dgm:prSet presAssocID="{D8FD5F4F-4592-491E-B7DC-7ABF9CAA227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0FC4-18B1-4C36-A38E-61BC21FAC73B}" type="pres">
      <dgm:prSet presAssocID="{F4F95821-A959-4EBA-A572-5114A98E1070}" presName="sibTrans" presStyleLbl="sibTrans2D1" presStyleIdx="0" presStyleCnt="1"/>
      <dgm:spPr/>
      <dgm:t>
        <a:bodyPr/>
        <a:lstStyle/>
        <a:p>
          <a:endParaRPr lang="ru-RU"/>
        </a:p>
      </dgm:t>
    </dgm:pt>
    <dgm:pt modelId="{F7DCF958-BDA6-49D4-BE9B-B552C5A94A38}" type="pres">
      <dgm:prSet presAssocID="{F4F95821-A959-4EBA-A572-5114A98E1070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50122B4-8409-42A0-9C65-F39A7FD7D044}" type="pres">
      <dgm:prSet presAssocID="{CB803CCD-D6BA-4F8D-9E87-EA198037A86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A5C5BE-D26A-40E4-913E-998FBEDE2DA3}" type="presOf" srcId="{C2D0A176-1F3A-4BD0-80BE-982FD1D90C05}" destId="{77C3DA96-EB23-4CDB-B095-FFD016054CCF}" srcOrd="0" destOrd="0" presId="urn:microsoft.com/office/officeart/2005/8/layout/process2"/>
    <dgm:cxn modelId="{470AFC01-E1B4-4C77-8D0D-2B340964F800}" srcId="{C2D0A176-1F3A-4BD0-80BE-982FD1D90C05}" destId="{CB803CCD-D6BA-4F8D-9E87-EA198037A860}" srcOrd="1" destOrd="0" parTransId="{51C8A3DE-45D4-4368-ACF5-5D1BA295EB12}" sibTransId="{F3041FE3-C54B-4573-A383-D9995503F01C}"/>
    <dgm:cxn modelId="{FEBDF54C-DA43-4D84-806E-FBB52E1ED786}" srcId="{C2D0A176-1F3A-4BD0-80BE-982FD1D90C05}" destId="{D8FD5F4F-4592-491E-B7DC-7ABF9CAA227E}" srcOrd="0" destOrd="0" parTransId="{6AACDC7F-FEB8-46F9-BB42-9B6B5173BA10}" sibTransId="{F4F95821-A959-4EBA-A572-5114A98E1070}"/>
    <dgm:cxn modelId="{B048B1AB-6A74-45D7-A845-B4BB35F50642}" type="presOf" srcId="{D8FD5F4F-4592-491E-B7DC-7ABF9CAA227E}" destId="{7F3EEE47-94F8-43DA-9516-508C14736C0D}" srcOrd="0" destOrd="0" presId="urn:microsoft.com/office/officeart/2005/8/layout/process2"/>
    <dgm:cxn modelId="{1D830759-4155-4EA7-BB1A-6811D6B981A0}" type="presOf" srcId="{F4F95821-A959-4EBA-A572-5114A98E1070}" destId="{1FF80FC4-18B1-4C36-A38E-61BC21FAC73B}" srcOrd="0" destOrd="0" presId="urn:microsoft.com/office/officeart/2005/8/layout/process2"/>
    <dgm:cxn modelId="{45ECCF5B-ACC5-4D35-B9D1-6EF01F4BABB8}" type="presOf" srcId="{F4F95821-A959-4EBA-A572-5114A98E1070}" destId="{F7DCF958-BDA6-49D4-BE9B-B552C5A94A38}" srcOrd="1" destOrd="0" presId="urn:microsoft.com/office/officeart/2005/8/layout/process2"/>
    <dgm:cxn modelId="{9DC27633-9457-4AA3-8591-741262F4EF40}" type="presOf" srcId="{CB803CCD-D6BA-4F8D-9E87-EA198037A860}" destId="{350122B4-8409-42A0-9C65-F39A7FD7D044}" srcOrd="0" destOrd="0" presId="urn:microsoft.com/office/officeart/2005/8/layout/process2"/>
    <dgm:cxn modelId="{2B187295-9723-4DC4-93AD-DE28AAA470B6}" type="presParOf" srcId="{77C3DA96-EB23-4CDB-B095-FFD016054CCF}" destId="{7F3EEE47-94F8-43DA-9516-508C14736C0D}" srcOrd="0" destOrd="0" presId="urn:microsoft.com/office/officeart/2005/8/layout/process2"/>
    <dgm:cxn modelId="{87129ECF-A236-422E-813A-5780EE0A1E68}" type="presParOf" srcId="{77C3DA96-EB23-4CDB-B095-FFD016054CCF}" destId="{1FF80FC4-18B1-4C36-A38E-61BC21FAC73B}" srcOrd="1" destOrd="0" presId="urn:microsoft.com/office/officeart/2005/8/layout/process2"/>
    <dgm:cxn modelId="{DA151DA8-283F-44DD-B52C-242C08492C23}" type="presParOf" srcId="{1FF80FC4-18B1-4C36-A38E-61BC21FAC73B}" destId="{F7DCF958-BDA6-49D4-BE9B-B552C5A94A38}" srcOrd="0" destOrd="0" presId="urn:microsoft.com/office/officeart/2005/8/layout/process2"/>
    <dgm:cxn modelId="{B809A9B7-179E-46AD-BC9C-3113D665543B}" type="presParOf" srcId="{77C3DA96-EB23-4CDB-B095-FFD016054CCF}" destId="{350122B4-8409-42A0-9C65-F39A7FD7D044}" srcOrd="2" destOrd="0" presId="urn:microsoft.com/office/officeart/2005/8/layout/process2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01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BAC00-C17F-4AC6-A8F0-E6544F22ECD5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gif"/><Relationship Id="rId1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2.bin"/><Relationship Id="rId7" Type="http://schemas.openxmlformats.org/officeDocument/2006/relationships/hyperlink" Target="http://www.worldbank.org/" TargetMode="External"/><Relationship Id="rId12" Type="http://schemas.openxmlformats.org/officeDocument/2006/relationships/hyperlink" Target="http://www.ria.ru/ratings/" TargetMode="External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2.jpeg"/><Relationship Id="rId20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jpeg"/><Relationship Id="rId5" Type="http://schemas.openxmlformats.org/officeDocument/2006/relationships/image" Target="../media/image4.pn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hyperlink" Target="http://www.iuorao.ru/" TargetMode="External"/><Relationship Id="rId14" Type="http://schemas.openxmlformats.org/officeDocument/2006/relationships/image" Target="../media/image10.png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hyperlink" Target="http://www.google.ru/imgres?imgurl=http://www.anbg.gov.au/images/flags/nation/australia.gif&amp;imgrefurl=http://www.anbg.gov.au/oz/flag.html&amp;h=270&amp;w=540&amp;sz=4&amp;tbnid=99QV2rPpuV_puM:&amp;tbnh=66&amp;tbnw=132&amp;prev=/search?q=Australian+flag&amp;tbm=isch&amp;tbo=u&amp;zoom=1&amp;q=Australian+flag&amp;hl=ru&amp;usg=__AqQq0oSGxcAs_lio7Z0tVt2EH2I=&amp;sa=X&amp;ei=VI1WT6C_IuOG4gTkoeiJCg&amp;ved=0CCIQ9QEwAQ" TargetMode="Externa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hyperlink" Target="http://www.acara.edu.au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www.google.ru/imgres?imgurl=http://www.travelblog.org/pix/flags/chilean-large-flag.gif&amp;imgrefurl=http://www.travelblog.org/South-America/Chile/fact-flag-chile.html&amp;h=302&amp;w=451&amp;sz=3&amp;tbnid=JgdXZrSjBwnDyM:&amp;tbnh=85&amp;tbnw=127&amp;prev=/search?q=Chilean+flag&amp;tbm=isch&amp;tbo=u&amp;zoom=1&amp;q=Chilean+flag&amp;hl=ru&amp;usg=__bOx5xliUhu09iJeuGqAr1kwF0Qs=&amp;sa=X&amp;ei=cY1WT4a7HJPY4QTI5533CQ&amp;ved=0CBgQ9QEwAg" TargetMode="Externa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hyperlink" Target="http://nces.ed.gov/nationsreportcard/" TargetMode="External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notesSlide" Target="../notesSlides/notesSlide30.xml"/><Relationship Id="rId16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hyperlink" Target="http://nationsreportcard.gov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Мониторинги учебных достижений: опыт зарубежных </a:t>
            </a:r>
            <a:r>
              <a:rPr lang="ru-RU" sz="3600" dirty="0" smtClean="0">
                <a:solidFill>
                  <a:schemeClr val="bg1"/>
                </a:solidFill>
              </a:rPr>
              <a:t>стран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«Национальные экзамены и мониторинги образовательных достижений школьников: роль и место в национальной системе оценки качества образования»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25-28 сентября 2012 года, г. Минск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5</a:t>
            </a: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5" name="Picture 2" descr="http://www.rtc-edu.ru/sites/default/files/pict/wb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985" y="4577088"/>
            <a:ext cx="428628" cy="428628"/>
          </a:xfrm>
          <a:prstGeom prst="rect">
            <a:avLst/>
          </a:prstGeom>
          <a:noFill/>
        </p:spPr>
      </p:pic>
      <p:pic>
        <p:nvPicPr>
          <p:cNvPr id="26" name="Picture 4" descr="Описание: лого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04106" y="4600076"/>
            <a:ext cx="959881" cy="405701"/>
          </a:xfrm>
          <a:prstGeom prst="rect">
            <a:avLst/>
          </a:prstGeom>
          <a:noFill/>
        </p:spPr>
      </p:pic>
      <p:pic>
        <p:nvPicPr>
          <p:cNvPr id="27" name="Picture 10" descr="img691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6439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8100392" y="4650136"/>
            <a:ext cx="931910" cy="3134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" name="Рисунок 34" descr="Описание: social-240-100.gif">
            <a:hlinkClick r:id="rId12" tgtFrame="&quot;_blank&quot;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0392" y="4611228"/>
            <a:ext cx="936104" cy="37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" descr="БГПУ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627784" y="4617822"/>
            <a:ext cx="864096" cy="37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3" descr="АПО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567115" y="4638985"/>
            <a:ext cx="1021741" cy="35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4" descr="s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712544" y="4638985"/>
            <a:ext cx="906725" cy="362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455" y="4633538"/>
            <a:ext cx="647625" cy="35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942" y="4661953"/>
            <a:ext cx="921717" cy="313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415424"/>
              </p:ext>
            </p:extLst>
          </p:nvPr>
        </p:nvGraphicFramePr>
        <p:xfrm>
          <a:off x="5754742" y="4672992"/>
          <a:ext cx="468666" cy="2919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Точечный рисунок" r:id="rId19" imgW="1000000" imgH="619211" progId="Paint.Picture">
                  <p:embed/>
                </p:oleObj>
              </mc:Choice>
              <mc:Fallback>
                <p:oleObj name="Точечный рисунок" r:id="rId19" imgW="1000000" imgH="61921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742" y="4672992"/>
                        <a:ext cx="468666" cy="2919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9351672"/>
              </p:ext>
            </p:extLst>
          </p:nvPr>
        </p:nvGraphicFramePr>
        <p:xfrm>
          <a:off x="2034785" y="4605954"/>
          <a:ext cx="550663" cy="400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Точечный рисунок" r:id="rId21" imgW="1152381" imgH="838095" progId="Paint.Picture">
                  <p:embed/>
                </p:oleObj>
              </mc:Choice>
              <mc:Fallback>
                <p:oleObj name="Точечный рисунок" r:id="rId21" imgW="1152381" imgH="838095" progId="Paint.Picture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4785" y="4605954"/>
                        <a:ext cx="550663" cy="4004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 </a:t>
            </a:r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 по математике. Калифорния.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1203598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Сравнение среднего бала с другими штатами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0" y="136910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Средний балл </a:t>
            </a:r>
            <a:r>
              <a:rPr lang="ru-RU" sz="1600" dirty="0">
                <a:solidFill>
                  <a:srgbClr val="FF0000"/>
                </a:solidFill>
              </a:rPr>
              <a:t>п</a:t>
            </a:r>
            <a:r>
              <a:rPr lang="ru-RU" sz="1600" dirty="0" smtClean="0">
                <a:solidFill>
                  <a:srgbClr val="FF0000"/>
                </a:solidFill>
              </a:rPr>
              <a:t>о </a:t>
            </a:r>
            <a:r>
              <a:rPr lang="ru-RU" sz="1600" dirty="0">
                <a:solidFill>
                  <a:srgbClr val="FF0000"/>
                </a:solidFill>
              </a:rPr>
              <a:t>ш</a:t>
            </a:r>
            <a:r>
              <a:rPr lang="ru-RU" sz="1600" dirty="0" smtClean="0">
                <a:solidFill>
                  <a:srgbClr val="FF0000"/>
                </a:solidFill>
              </a:rPr>
              <a:t>тату и стране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51670"/>
            <a:ext cx="7560840" cy="3185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 </a:t>
            </a:r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 по математике. Калифорния.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1491630"/>
            <a:ext cx="3240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Результаты по группам учащимся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21" y="2067694"/>
            <a:ext cx="8614151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88024" y="1491630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Различия в результатах по группам учащимся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65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8856984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Федеральный закон «Ни одного отстающего ребёнка»  </a:t>
            </a:r>
            <a:r>
              <a:rPr lang="en-US" sz="3200" b="1" i="1" dirty="0" smtClean="0">
                <a:solidFill>
                  <a:schemeClr val="bg1"/>
                </a:solidFill>
              </a:rPr>
              <a:t>No </a:t>
            </a:r>
            <a:r>
              <a:rPr lang="en-US" sz="3200" b="1" i="1" dirty="0">
                <a:solidFill>
                  <a:schemeClr val="bg1"/>
                </a:solidFill>
              </a:rPr>
              <a:t>Child Left Behind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smtClean="0">
                <a:solidFill>
                  <a:schemeClr val="bg1"/>
                </a:solidFill>
              </a:rPr>
              <a:t>Act</a:t>
            </a:r>
            <a:r>
              <a:rPr lang="ru-RU" sz="3200" b="1" dirty="0" smtClean="0">
                <a:solidFill>
                  <a:schemeClr val="bg1"/>
                </a:solidFill>
              </a:rPr>
              <a:t> (2002)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35496" y="1187062"/>
            <a:ext cx="9108504" cy="383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</a:rPr>
              <a:t>Требует проведения штатами ежегодного тестирования всех школьников в 3-8 классах и 1 раз в старшей школе по чтению математике и естественным наукам.</a:t>
            </a:r>
            <a:endParaRPr lang="en-US" sz="3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</a:rPr>
              <a:t>Все учащиеся должны к 2014 году достичь «достаточного» уровня  (</a:t>
            </a:r>
            <a:r>
              <a:rPr lang="en-US" sz="3500" dirty="0">
                <a:solidFill>
                  <a:schemeClr val="tx1"/>
                </a:solidFill>
              </a:rPr>
              <a:t>proficient</a:t>
            </a:r>
            <a:r>
              <a:rPr lang="ru-RU" sz="3500" dirty="0" smtClean="0">
                <a:solidFill>
                  <a:schemeClr val="tx1"/>
                </a:solidFill>
              </a:rPr>
              <a:t>) или выше в тестах штата по математике и чтению.</a:t>
            </a:r>
            <a:endParaRPr lang="en-US" sz="35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</a:rPr>
              <a:t>Необходимо ежегодно демонстрировать прогресс в результатах, иначе возможны различные санкции для школ:</a:t>
            </a:r>
            <a:endParaRPr lang="en-US" sz="3500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Перевод учащихся в другую школу;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Введение дополнительных занятий с учащимися;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Корректирующие воздействия (замена учителей, введение нового учебного плана, увеличение времени обучения).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Wingdings" pitchFamily="2" charset="2"/>
              <a:buChar char="ü"/>
            </a:pPr>
            <a:r>
              <a:rPr lang="ru-RU" dirty="0" smtClean="0">
                <a:solidFill>
                  <a:schemeClr val="tx1"/>
                </a:solidFill>
              </a:rPr>
              <a:t>Реструктуризация (закрытие школы, изменение правового статуса, передача под управление частной компании или департаменту образования штата).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930" y="119083"/>
            <a:ext cx="1035574" cy="7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-37395"/>
            <a:ext cx="9013164" cy="1185996"/>
          </a:xfrm>
        </p:spPr>
        <p:txBody>
          <a:bodyPr/>
          <a:lstStyle/>
          <a:p>
            <a:pPr algn="l"/>
            <a:r>
              <a:rPr lang="ru-RU" sz="2600" dirty="0" smtClean="0">
                <a:solidFill>
                  <a:schemeClr val="bg1"/>
                </a:solidFill>
              </a:rPr>
              <a:t>Сравнение результатов тестов штата Кентукки и </a:t>
            </a:r>
            <a:r>
              <a:rPr lang="en-US" sz="2600" dirty="0" smtClean="0">
                <a:solidFill>
                  <a:schemeClr val="bg1"/>
                </a:solidFill>
              </a:rPr>
              <a:t>NAEP</a:t>
            </a:r>
            <a:r>
              <a:rPr lang="ru-RU" sz="2600" dirty="0">
                <a:solidFill>
                  <a:schemeClr val="bg1"/>
                </a:solidFill>
              </a:rPr>
              <a:t>,</a:t>
            </a:r>
            <a:r>
              <a:rPr lang="ru-RU" sz="2600" dirty="0" smtClean="0">
                <a:solidFill>
                  <a:schemeClr val="bg1"/>
                </a:solidFill>
              </a:rPr>
              <a:t> показанных учащимися 4 класса по чтению на уровнях выше базового («достаточный» и «продвинутый»)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4809067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Fuller et al. (2007). Gauging growth: How to judge NCLB. </a:t>
            </a:r>
            <a:r>
              <a:rPr lang="en-US" sz="1400" i="1" dirty="0" smtClean="0">
                <a:solidFill>
                  <a:srgbClr val="0070C0"/>
                </a:solidFill>
              </a:rPr>
              <a:t>Educational Researcher</a:t>
            </a:r>
            <a:r>
              <a:rPr lang="en-US" sz="1400" dirty="0" smtClean="0">
                <a:solidFill>
                  <a:srgbClr val="0070C0"/>
                </a:solidFill>
              </a:rPr>
              <a:t>, 36(5).</a:t>
            </a:r>
            <a:endParaRPr lang="en-US" sz="1400" dirty="0">
              <a:solidFill>
                <a:srgbClr val="0070C0"/>
              </a:solidFill>
            </a:endParaRPr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8610640" y="4796666"/>
            <a:ext cx="381000" cy="261938"/>
            <a:chOff x="0" y="0"/>
            <a:chExt cx="632" cy="632"/>
          </a:xfrm>
        </p:grpSpPr>
        <p:pic>
          <p:nvPicPr>
            <p:cNvPr id="9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" y="32"/>
              <a:ext cx="568" cy="568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  <p:pic>
          <p:nvPicPr>
            <p:cNvPr id="12" name="Picture 17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632" cy="63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33" y="1157288"/>
            <a:ext cx="7428483" cy="3646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91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89610"/>
            <a:ext cx="9013164" cy="755927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Схема сравнения результатов теста штата и </a:t>
            </a:r>
            <a:r>
              <a:rPr lang="en-US" sz="2800" dirty="0" smtClean="0">
                <a:solidFill>
                  <a:schemeClr val="bg1"/>
                </a:solidFill>
              </a:rPr>
              <a:t>NAEP</a:t>
            </a:r>
            <a:endParaRPr lang="ru-RU" sz="2800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0111"/>
            <a:ext cx="6408712" cy="379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644" y="3848931"/>
            <a:ext cx="1371600" cy="1294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"/>
          <p:cNvSpPr txBox="1">
            <a:spLocks/>
          </p:cNvSpPr>
          <p:nvPr/>
        </p:nvSpPr>
        <p:spPr bwMode="auto">
          <a:xfrm>
            <a:off x="1331640" y="4803998"/>
            <a:ext cx="2514600" cy="33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2000" dirty="0" smtClean="0">
                <a:solidFill>
                  <a:srgbClr val="0070C0"/>
                </a:solidFill>
              </a:rPr>
              <a:t>http://nces.ed.gov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89610"/>
            <a:ext cx="9013164" cy="755927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bg1"/>
                </a:solidFill>
              </a:rPr>
              <a:t>Сравнение стандартов «достаточных» уровней достижений в тестах штатов по чтению в 8 классе, 2005 г.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461" y="2267653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Сравнение по эквиваленту баллов </a:t>
            </a:r>
            <a:r>
              <a:rPr lang="en-US" dirty="0" smtClean="0">
                <a:solidFill>
                  <a:srgbClr val="FF0000"/>
                </a:solidFill>
              </a:rPr>
              <a:t>NAEP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461" y="879405"/>
            <a:ext cx="7098035" cy="426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53185" y="1173981"/>
            <a:ext cx="28803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FF0000"/>
                </a:solidFill>
              </a:rPr>
              <a:t>пороговый балл «достаточного» (</a:t>
            </a:r>
            <a:r>
              <a:rPr lang="en-US" sz="1200" b="1" dirty="0" smtClean="0">
                <a:solidFill>
                  <a:srgbClr val="FF0000"/>
                </a:solidFill>
              </a:rPr>
              <a:t>proficient</a:t>
            </a:r>
            <a:r>
              <a:rPr lang="ru-RU" sz="1200" b="1" dirty="0" smtClean="0">
                <a:solidFill>
                  <a:srgbClr val="FF0000"/>
                </a:solidFill>
              </a:rPr>
              <a:t>) уровня</a:t>
            </a:r>
            <a:r>
              <a:rPr lang="en-US" sz="1200" b="1" dirty="0" smtClean="0">
                <a:solidFill>
                  <a:srgbClr val="FF0000"/>
                </a:solidFill>
              </a:rPr>
              <a:t> </a:t>
            </a:r>
            <a:r>
              <a:rPr lang="ru-RU" sz="1200" b="1" dirty="0" smtClean="0">
                <a:solidFill>
                  <a:srgbClr val="FF0000"/>
                </a:solidFill>
              </a:rPr>
              <a:t>в</a:t>
            </a:r>
            <a:r>
              <a:rPr lang="en-US" sz="1200" b="1" dirty="0" smtClean="0">
                <a:solidFill>
                  <a:srgbClr val="FF0000"/>
                </a:solidFill>
              </a:rPr>
              <a:t> NAEP </a:t>
            </a:r>
            <a:r>
              <a:rPr lang="ru-RU" sz="1200" b="1" dirty="0" smtClean="0">
                <a:solidFill>
                  <a:srgbClr val="FF0000"/>
                </a:solidFill>
              </a:rPr>
              <a:t> (281)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4718" y="2423518"/>
            <a:ext cx="221531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пороговый балл «базового»</a:t>
            </a:r>
          </a:p>
          <a:p>
            <a:r>
              <a:rPr lang="ru-RU" sz="1200" b="1" dirty="0" smtClean="0">
                <a:solidFill>
                  <a:srgbClr val="0070C0"/>
                </a:solidFill>
              </a:rPr>
              <a:t>уровня</a:t>
            </a:r>
            <a:r>
              <a:rPr lang="en-US" sz="1200" b="1" dirty="0" smtClean="0">
                <a:solidFill>
                  <a:srgbClr val="0070C0"/>
                </a:solidFill>
              </a:rPr>
              <a:t> </a:t>
            </a:r>
            <a:r>
              <a:rPr lang="ru-RU" sz="1200" b="1" dirty="0" smtClean="0">
                <a:solidFill>
                  <a:srgbClr val="0070C0"/>
                </a:solidFill>
              </a:rPr>
              <a:t>в</a:t>
            </a:r>
            <a:r>
              <a:rPr lang="en-US" sz="1200" b="1" dirty="0" smtClean="0">
                <a:solidFill>
                  <a:srgbClr val="0070C0"/>
                </a:solidFill>
              </a:rPr>
              <a:t> NAEP </a:t>
            </a:r>
            <a:r>
              <a:rPr lang="ru-RU" sz="1200" b="1" dirty="0" smtClean="0">
                <a:solidFill>
                  <a:srgbClr val="0070C0"/>
                </a:solidFill>
              </a:rPr>
              <a:t> (243)</a:t>
            </a:r>
            <a:endParaRPr lang="ru-RU" sz="1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1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NAP</a:t>
            </a:r>
            <a:r>
              <a:rPr lang="en-US" sz="3600" dirty="0" smtClean="0">
                <a:solidFill>
                  <a:schemeClr val="bg1"/>
                </a:solidFill>
              </a:rPr>
              <a:t>LAN</a:t>
            </a:r>
            <a:r>
              <a:rPr lang="ru-RU" sz="3600" dirty="0" smtClean="0">
                <a:solidFill>
                  <a:schemeClr val="bg1"/>
                </a:solidFill>
              </a:rPr>
              <a:t> (Австралия) </a:t>
            </a:r>
            <a:r>
              <a:rPr lang="ru-RU" sz="3600" dirty="0">
                <a:solidFill>
                  <a:schemeClr val="bg1"/>
                </a:solidFill>
              </a:rPr>
              <a:t>– </a:t>
            </a:r>
            <a:r>
              <a:rPr lang="ru-RU" sz="3600" dirty="0" smtClean="0">
                <a:solidFill>
                  <a:schemeClr val="bg1"/>
                </a:solidFill>
              </a:rPr>
              <a:t>национальная программа оценки 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2" name="Picture 2" descr="http://www.google.ru/images?q=tbn:ANd9GcRqlFsQhKrQd_K5xzgIaSYiyMQPoK_czQmQlrPbbzAdo_swgUkjjY4ZW1WX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1471801"/>
            <a:ext cx="1872208" cy="93610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3187877" y="3579862"/>
            <a:ext cx="2315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www.nap.edu.au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505" y="2571750"/>
            <a:ext cx="4692402" cy="78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0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</a:rPr>
              <a:t>– краткая характеристика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21712"/>
            <a:ext cx="9108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National Assessment Program – Literacy and Numeracy (NAPLAN)</a:t>
            </a:r>
            <a:r>
              <a:rPr lang="ru-RU" sz="2400" dirty="0" smtClean="0"/>
              <a:t> – национальная программа оценки учебных достижений для учащихся 3, 5, 7 и 9 классов.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Проводится ежегодно и отслеживает прогресс каждого учащегося.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Проводит </a:t>
            </a:r>
            <a:r>
              <a:rPr lang="en-US" sz="2400" dirty="0" smtClean="0"/>
              <a:t>NAPLAN </a:t>
            </a:r>
            <a:r>
              <a:rPr lang="ru-RU" sz="2400" dirty="0" smtClean="0"/>
              <a:t>Национальное независимое государственное Управление по учебному плану, оценке и информированию - </a:t>
            </a:r>
            <a:r>
              <a:rPr lang="en-US" sz="2400" dirty="0" smtClean="0"/>
              <a:t>Australian </a:t>
            </a:r>
            <a:r>
              <a:rPr lang="en-US" sz="2400" dirty="0"/>
              <a:t>Curriculum, Assessment and Reporting Authority (</a:t>
            </a:r>
            <a:r>
              <a:rPr lang="en-US" sz="2400" dirty="0">
                <a:hlinkClick r:id="rId4"/>
              </a:rPr>
              <a:t>ACARA</a:t>
            </a:r>
            <a:r>
              <a:rPr lang="en-US" sz="2400" dirty="0" smtClean="0"/>
              <a:t>)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endParaRPr lang="en-US" sz="24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8843"/>
            <a:ext cx="1483813" cy="5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07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 </a:t>
            </a:r>
            <a:r>
              <a:rPr lang="ru-RU" sz="3200" dirty="0" smtClean="0">
                <a:solidFill>
                  <a:schemeClr val="bg1"/>
                </a:solidFill>
              </a:rPr>
              <a:t>– краткая характеристика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21712"/>
            <a:ext cx="91085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NAPLAN </a:t>
            </a:r>
            <a:r>
              <a:rPr lang="ru-RU" sz="2400" dirty="0" smtClean="0"/>
              <a:t>проверяет знание и навыки по 4 областям – чтение, письмо, правила языка (грамматика, пунктуация, орфография) и математические навыки в соответс</a:t>
            </a:r>
            <a:r>
              <a:rPr lang="ru-RU" sz="2400" dirty="0"/>
              <a:t>т</a:t>
            </a:r>
            <a:r>
              <a:rPr lang="ru-RU" sz="2400" dirty="0" smtClean="0"/>
              <a:t>вии с национальным учебным планом.</a:t>
            </a:r>
            <a:endParaRPr lang="en-US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79512" y="4280778"/>
            <a:ext cx="227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Пример задания теста по математике для 5 класса</a:t>
            </a:r>
            <a:endParaRPr lang="ru-RU" sz="1400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921" y="2265261"/>
            <a:ext cx="6505575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8843"/>
            <a:ext cx="1483813" cy="53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Уровни достижений.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1131590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интерпретировать результаты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743" y="1419622"/>
            <a:ext cx="8096689" cy="3723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446449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ВОПРОСЫ ДЛЯ ОБСУЖДЕНИЯ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Примеры мониторинговых исследований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Мониторинги и образовательный контекст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Представление результатов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Использование результатов</a:t>
            </a:r>
            <a:b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Индивидуальный отчёт.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534" y="2931790"/>
            <a:ext cx="3444466" cy="22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7" y="1113773"/>
            <a:ext cx="3863838" cy="404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5496" y="2634172"/>
            <a:ext cx="20162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Результат ученика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2634172"/>
            <a:ext cx="27363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dirty="0" smtClean="0"/>
              <a:t>Видео – представление результатов</a:t>
            </a:r>
            <a:endParaRPr lang="ru-RU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312235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1979712" y="3029199"/>
            <a:ext cx="1152128" cy="190623"/>
          </a:xfrm>
          <a:prstGeom prst="straightConnector1">
            <a:avLst/>
          </a:prstGeom>
          <a:ln w="158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496" y="3097292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Средний результат по школе</a:t>
            </a:r>
            <a:endParaRPr lang="ru-RU" sz="1600" dirty="0">
              <a:solidFill>
                <a:srgbClr val="0070C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1979712" y="2846755"/>
            <a:ext cx="1243690" cy="64416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5496" y="4083918"/>
            <a:ext cx="20162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B050"/>
                </a:solidFill>
              </a:rPr>
              <a:t>Средний результат по стране</a:t>
            </a:r>
            <a:endParaRPr lang="ru-RU" sz="1600" dirty="0">
              <a:solidFill>
                <a:srgbClr val="00B05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1835697" y="3047063"/>
            <a:ext cx="1549234" cy="1396895"/>
          </a:xfrm>
          <a:prstGeom prst="straightConnector1">
            <a:avLst/>
          </a:prstGeom>
          <a:ln w="158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авая фигурная скобка 22"/>
          <p:cNvSpPr/>
          <p:nvPr/>
        </p:nvSpPr>
        <p:spPr>
          <a:xfrm>
            <a:off x="3563888" y="2283718"/>
            <a:ext cx="203728" cy="139834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 стрелкой 28"/>
          <p:cNvCxnSpPr/>
          <p:nvPr/>
        </p:nvCxnSpPr>
        <p:spPr>
          <a:xfrm flipH="1">
            <a:off x="3830381" y="1618712"/>
            <a:ext cx="2181779" cy="1366134"/>
          </a:xfrm>
          <a:prstGeom prst="straightConnector1">
            <a:avLst/>
          </a:prstGeom>
          <a:ln w="158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084168" y="1281197"/>
            <a:ext cx="2880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C00000"/>
                </a:solidFill>
              </a:rPr>
              <a:t>Диапазон средних результатов 60% учащихся 3 класса Австралии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NAPLAN</a:t>
            </a:r>
            <a:r>
              <a:rPr lang="ru-RU" sz="3200" dirty="0" smtClean="0">
                <a:solidFill>
                  <a:schemeClr val="bg1"/>
                </a:solidFill>
              </a:rPr>
              <a:t>. Представление </a:t>
            </a:r>
            <a:r>
              <a:rPr lang="ru-RU" sz="3200" dirty="0" err="1" smtClean="0">
                <a:solidFill>
                  <a:schemeClr val="bg1"/>
                </a:solidFill>
              </a:rPr>
              <a:t>реультатов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6144" y="771247"/>
            <a:ext cx="6444208" cy="437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smtClean="0">
                <a:solidFill>
                  <a:schemeClr val="bg1"/>
                </a:solidFill>
              </a:rPr>
              <a:t>My School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67494"/>
            <a:ext cx="231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www.myschool.edu.au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117165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На </a:t>
            </a:r>
            <a:r>
              <a:rPr lang="ru-RU" sz="2400" dirty="0" err="1" smtClean="0"/>
              <a:t>веб-сайте</a:t>
            </a:r>
            <a:r>
              <a:rPr lang="ru-RU" sz="2400" dirty="0" smtClean="0"/>
              <a:t> «Моя школа» (</a:t>
            </a:r>
            <a:r>
              <a:rPr lang="ru-RU" sz="2400" b="1" dirty="0" err="1" smtClean="0"/>
              <a:t>My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School</a:t>
            </a:r>
            <a:r>
              <a:rPr lang="ru-RU" sz="2400" dirty="0" smtClean="0"/>
              <a:t>) собраны информационные профили примерно 9 500 австралийских школ и реализована возможность осуществления поиска школы по местоположению, типу или названию.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На сайте представлены  статистические и контекстные данные по каждой школе, а также результаты тестирования,  проводимого в рамках NAPLAN, которые можно сопоставлять с результатами,  полученными в школах со статистически сходным контингентом учащихся по всей Австралии.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smtClean="0">
                <a:solidFill>
                  <a:schemeClr val="bg1"/>
                </a:solidFill>
              </a:rPr>
              <a:t>My School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68144" y="267494"/>
            <a:ext cx="231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www.myschool.edu.au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008" y="1090354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Сайт позволяет школам, учителям, родителям и общественности</a:t>
            </a:r>
            <a:r>
              <a:rPr lang="ru-RU" sz="2400" dirty="0" smtClean="0"/>
              <a:t>:</a:t>
            </a:r>
          </a:p>
          <a:p>
            <a:pPr algn="just"/>
            <a:r>
              <a:rPr lang="ru-RU" sz="2400" dirty="0" smtClean="0"/>
              <a:t>• получить информацию о конкретной школе, представленную в виде единых для всей страны  показателей;</a:t>
            </a:r>
          </a:p>
          <a:p>
            <a:pPr algn="just"/>
            <a:r>
              <a:rPr lang="ru-RU" sz="2400" dirty="0" smtClean="0"/>
              <a:t>• сравнить достижения учащихся этой школы со среднестатистическими показателями школ со статистически сходным контингентом учащихся  либо всех школ Австралии;  </a:t>
            </a:r>
          </a:p>
          <a:p>
            <a:pPr algn="just"/>
            <a:r>
              <a:rPr lang="ru-RU" sz="2400" dirty="0" smtClean="0"/>
              <a:t>• найти школы с высоким уровнем образования, в том числе те, в которых наблюдается существенный рост успеваемости;</a:t>
            </a:r>
          </a:p>
          <a:p>
            <a:pPr algn="just"/>
            <a:r>
              <a:rPr lang="ru-RU" sz="2400" dirty="0" smtClean="0"/>
              <a:t>• получить более широкую картину общего уровня образования того или иного района.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 (</a:t>
            </a:r>
            <a:r>
              <a:rPr lang="en-US" sz="3200" dirty="0" smtClean="0">
                <a:solidFill>
                  <a:schemeClr val="bg1"/>
                </a:solidFill>
              </a:rPr>
              <a:t>My School</a:t>
            </a:r>
            <a:r>
              <a:rPr lang="ru-RU" sz="3200" dirty="0" smtClean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777251"/>
            <a:ext cx="7848872" cy="438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868144" y="267494"/>
            <a:ext cx="2319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www.myschool.edu.au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627534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FFFF00"/>
                </a:solidFill>
              </a:rPr>
              <a:t>Представление результатов </a:t>
            </a:r>
            <a:r>
              <a:rPr lang="en-US" sz="2000" dirty="0" smtClean="0">
                <a:solidFill>
                  <a:srgbClr val="FFFF00"/>
                </a:solidFill>
              </a:rPr>
              <a:t>NAPLAN </a:t>
            </a:r>
            <a:r>
              <a:rPr lang="ru-RU" sz="2000" dirty="0" smtClean="0">
                <a:solidFill>
                  <a:srgbClr val="FFFF00"/>
                </a:solidFill>
              </a:rPr>
              <a:t>в числовом выражении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31590"/>
            <a:ext cx="6371857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203598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70C0"/>
                </a:solidFill>
              </a:rPr>
              <a:t>Сравнение результатов </a:t>
            </a:r>
            <a:r>
              <a:rPr lang="en-US" sz="2400" dirty="0" smtClean="0">
                <a:solidFill>
                  <a:srgbClr val="0070C0"/>
                </a:solidFill>
              </a:rPr>
              <a:t>NAPLAN </a:t>
            </a:r>
            <a:r>
              <a:rPr lang="ru-RU" sz="2400" dirty="0" smtClean="0">
                <a:solidFill>
                  <a:srgbClr val="0070C0"/>
                </a:solidFill>
              </a:rPr>
              <a:t>по школе с «подобными» школами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860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63838"/>
            <a:ext cx="36004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2870" y="-1905"/>
            <a:ext cx="52197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053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Сайт </a:t>
            </a:r>
            <a:r>
              <a:rPr lang="en-US" sz="3200" dirty="0" smtClean="0">
                <a:solidFill>
                  <a:schemeClr val="bg1"/>
                </a:solidFill>
              </a:rPr>
              <a:t>“</a:t>
            </a:r>
            <a:r>
              <a:rPr lang="ru-RU" sz="3200" dirty="0" smtClean="0">
                <a:solidFill>
                  <a:schemeClr val="bg1"/>
                </a:solidFill>
              </a:rPr>
              <a:t>Моя Школа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28310" y="123478"/>
            <a:ext cx="48481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</a:rPr>
              <a:t>Сравнение результатов </a:t>
            </a:r>
            <a:r>
              <a:rPr lang="en-US" sz="2400" dirty="0" smtClean="0">
                <a:solidFill>
                  <a:srgbClr val="FFFF00"/>
                </a:solidFill>
              </a:rPr>
              <a:t>NAPLAN </a:t>
            </a:r>
            <a:r>
              <a:rPr lang="ru-RU" sz="2400" dirty="0" smtClean="0">
                <a:solidFill>
                  <a:srgbClr val="FFFF00"/>
                </a:solidFill>
              </a:rPr>
              <a:t>по школе с «подобными» школами</a:t>
            </a:r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931" y="1131590"/>
            <a:ext cx="6654421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(Чили)</a:t>
            </a:r>
            <a:r>
              <a:rPr lang="ru-RU" sz="3600" dirty="0" smtClean="0">
                <a:solidFill>
                  <a:schemeClr val="bg1"/>
                </a:solidFill>
              </a:rPr>
              <a:t>- национальная </a:t>
            </a:r>
            <a:r>
              <a:rPr lang="ru-RU" sz="3600" dirty="0">
                <a:solidFill>
                  <a:schemeClr val="bg1"/>
                </a:solidFill>
              </a:rPr>
              <a:t>программа оценки качества </a:t>
            </a:r>
            <a:r>
              <a:rPr lang="ru-RU" sz="3600" dirty="0" smtClean="0">
                <a:solidFill>
                  <a:schemeClr val="bg1"/>
                </a:solidFill>
              </a:rPr>
              <a:t>образования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1" name="Picture 2" descr="http://www.google.ru/images?q=tbn:ANd9GcT0VQK2oGrNEgIzpI0UrG4gtUucWlJ-l1u8HFkJraqucPAR8Kt5HLort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5419" y="1945899"/>
            <a:ext cx="1618327" cy="10875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99281" y="3579862"/>
            <a:ext cx="21325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www.simce.cl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041926"/>
            <a:ext cx="1831627" cy="8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8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 – краткая характеристика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35496" y="1131590"/>
            <a:ext cx="9036496" cy="4000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Программа действует с </a:t>
            </a:r>
            <a:r>
              <a:rPr lang="en-US" sz="2800" dirty="0" smtClean="0"/>
              <a:t>1988</a:t>
            </a:r>
            <a:r>
              <a:rPr lang="ru-RU" sz="2800" dirty="0" smtClean="0"/>
              <a:t> года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Используются стандартизированные тесты по математике, испанскому языку и естественным наукам.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Базируется на национальном учебном плане.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Целевые группы: учащиеся 4, 8 и 10 классов.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Участвуют все учащиеся и школы.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Закреплена в законе об образовании.</a:t>
            </a:r>
          </a:p>
          <a:p>
            <a:pPr marL="514350" lvl="0" indent="-514350" algn="just">
              <a:buFont typeface="Arial" pitchFamily="34" charset="0"/>
              <a:buChar char="•"/>
            </a:pPr>
            <a:r>
              <a:rPr lang="ru-RU" sz="2800" dirty="0" smtClean="0"/>
              <a:t>Управляется Министерством образования.</a:t>
            </a:r>
            <a:endParaRPr lang="en-US" sz="2800" dirty="0" smtClean="0"/>
          </a:p>
          <a:p>
            <a:pPr marL="514350" lvl="0" indent="-514350" algn="just">
              <a:buFont typeface="Arial" pitchFamily="34" charset="0"/>
              <a:buChar char="•"/>
            </a:pPr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368475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-20538"/>
            <a:ext cx="8964488" cy="1008112"/>
          </a:xfrm>
        </p:spPr>
        <p:txBody>
          <a:bodyPr/>
          <a:lstStyle/>
          <a:p>
            <a:pPr lvl="0" algn="l"/>
            <a:r>
              <a:rPr lang="ru-RU" sz="3600" dirty="0">
                <a:solidFill>
                  <a:schemeClr val="bg1"/>
                </a:solidFill>
              </a:rPr>
              <a:t>NAEP (США) – национальная оценка прогресса образования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" name="Picture 2" descr="National Assessment of Educational Progress (NAEP)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389549"/>
            <a:ext cx="936625" cy="70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2218143"/>
            <a:ext cx="1979702" cy="104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356033" y="3507854"/>
            <a:ext cx="38001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dirty="0">
                <a:hlinkClick r:id="rId5"/>
              </a:rPr>
              <a:t>http://nces.ed.gov/nationsreportcard/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3954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SIMCE.</a:t>
            </a:r>
            <a:r>
              <a:rPr lang="ru-RU" sz="3200" dirty="0" smtClean="0">
                <a:solidFill>
                  <a:schemeClr val="bg1"/>
                </a:solidFill>
              </a:rPr>
              <a:t> Цели и варианты использования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7971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4384952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6771974" y="1275606"/>
          <a:ext cx="2304256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27584" y="163564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ЦЕЛИ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-36512" y="393061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ИСПОЛЬЗОВАНИЕ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8704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ОБУЧЕНИЯ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203598"/>
            <a:ext cx="1414443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9822"/>
            <a:ext cx="1374950" cy="17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1520" y="1203598"/>
            <a:ext cx="4536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До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Руководства по проведению оценки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Спецификация теста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 и заданий</a:t>
            </a:r>
            <a:endParaRPr lang="en-US" dirty="0" smtClean="0"/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3112175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После проведения оценки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Отчёт по школам для</a:t>
            </a:r>
            <a:r>
              <a:rPr lang="en-US" dirty="0" smtClean="0"/>
              <a:t> </a:t>
            </a:r>
            <a:r>
              <a:rPr lang="ru-RU" dirty="0" smtClean="0"/>
              <a:t>специалистов системы образования: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Результаты школ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вопросов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Примеры ответов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Руководства для школьных семинаров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95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ПОДДЕРЖКА ОБУЧЕНИЯ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496" y="2789515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Он-лайн</a:t>
            </a:r>
            <a:r>
              <a:rPr lang="ru-RU" b="1" dirty="0" smtClean="0">
                <a:solidFill>
                  <a:srgbClr val="FF0000"/>
                </a:solidFill>
              </a:rPr>
              <a:t> банк заданий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Используется с 2007 г.</a:t>
            </a:r>
            <a:endParaRPr lang="en-US" dirty="0" smtClean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1152128"/>
            <a:ext cx="6613830" cy="39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276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МОНИТОРИНГ ОБРАЗОВАТЕЛЬНОЙ ПОЛИТИКИ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419622"/>
            <a:ext cx="49685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Увеличение информированности о качестве и справедливости в предоставлении образования</a:t>
            </a:r>
          </a:p>
          <a:p>
            <a:endParaRPr lang="ru-RU" sz="2400" dirty="0" smtClean="0"/>
          </a:p>
          <a:p>
            <a:r>
              <a:rPr lang="ru-RU" sz="2400" dirty="0" smtClean="0"/>
              <a:t>Нацеленность на школы с низкими достижениями</a:t>
            </a:r>
          </a:p>
          <a:p>
            <a:endParaRPr lang="ru-RU" sz="2400" dirty="0" smtClean="0"/>
          </a:p>
          <a:p>
            <a:r>
              <a:rPr lang="ru-RU" sz="2400" dirty="0" smtClean="0"/>
              <a:t>Оценка влияния реализуемых программ и действий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244053"/>
            <a:ext cx="2448272" cy="31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66601" y="4373691"/>
            <a:ext cx="2437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Национальный доклад</a:t>
            </a:r>
          </a:p>
          <a:p>
            <a:pPr algn="ctr"/>
            <a:r>
              <a:rPr lang="ru-RU" dirty="0" smtClean="0"/>
              <a:t>С </a:t>
            </a:r>
            <a:r>
              <a:rPr lang="en-US" dirty="0" smtClean="0"/>
              <a:t>2006</a:t>
            </a:r>
            <a:r>
              <a:rPr lang="ru-RU" dirty="0" smtClean="0"/>
              <a:t>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120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ОБЕСПЕЧЕНИЕ ПОДОТЧЁТНОСТИ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03597"/>
            <a:ext cx="3888432" cy="27443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499741"/>
            <a:ext cx="2016224" cy="229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499742"/>
            <a:ext cx="1947859" cy="231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07504" y="4024684"/>
            <a:ext cx="44644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Публикация в газетах рейтингов и результатов тестирования в государственных школах.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80112" y="1851670"/>
            <a:ext cx="3293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Отчёт для родителей </a:t>
            </a:r>
            <a:r>
              <a:rPr lang="en-US" dirty="0" smtClean="0"/>
              <a:t>(</a:t>
            </a:r>
            <a:r>
              <a:rPr lang="ru-RU" dirty="0" smtClean="0"/>
              <a:t>с</a:t>
            </a:r>
            <a:r>
              <a:rPr lang="en-US" dirty="0" smtClean="0"/>
              <a:t> 2005</a:t>
            </a:r>
            <a:r>
              <a:rPr lang="ru-RU" dirty="0" smtClean="0"/>
              <a:t> г.</a:t>
            </a:r>
            <a:r>
              <a:rPr lang="en-US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142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9014724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Информационные продукты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24" y="1105236"/>
            <a:ext cx="910850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Руководство </a:t>
            </a:r>
            <a:r>
              <a:rPr lang="ru-RU" sz="2200" dirty="0"/>
              <a:t>по проведению оценки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Школьный </a:t>
            </a:r>
            <a:r>
              <a:rPr lang="ru-RU" sz="2200" dirty="0"/>
              <a:t>отчёт (с 1988)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Национальный </a:t>
            </a:r>
            <a:r>
              <a:rPr lang="ru-RU" sz="2200" dirty="0"/>
              <a:t>отчёт (с 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Приложение </a:t>
            </a:r>
            <a:r>
              <a:rPr lang="ru-RU" sz="2200" dirty="0">
                <a:solidFill>
                  <a:srgbClr val="FF0000"/>
                </a:solidFill>
              </a:rPr>
              <a:t>к газете</a:t>
            </a:r>
            <a:r>
              <a:rPr lang="ru-RU" sz="2200" dirty="0"/>
              <a:t> (с 1995)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Отчёт </a:t>
            </a:r>
            <a:r>
              <a:rPr lang="ru-RU" sz="2200" dirty="0"/>
              <a:t>для родителей (с 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Он-</a:t>
            </a:r>
            <a:r>
              <a:rPr lang="ru-RU" sz="2200" dirty="0" err="1" smtClean="0"/>
              <a:t>лайн</a:t>
            </a:r>
            <a:r>
              <a:rPr lang="ru-RU" sz="2200" dirty="0" smtClean="0"/>
              <a:t> </a:t>
            </a:r>
            <a:r>
              <a:rPr lang="ru-RU" sz="2200" dirty="0"/>
              <a:t>банк заданий (с 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Комплект </a:t>
            </a:r>
            <a:r>
              <a:rPr lang="ru-RU" sz="2200" dirty="0">
                <a:solidFill>
                  <a:srgbClr val="FF0000"/>
                </a:solidFill>
              </a:rPr>
              <a:t>материалов для прессы </a:t>
            </a:r>
            <a:r>
              <a:rPr lang="ru-RU" sz="2200" dirty="0"/>
              <a:t>(с </a:t>
            </a:r>
            <a:r>
              <a:rPr lang="ru-RU" sz="2200" dirty="0" smtClean="0"/>
              <a:t>2006)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Файлы </a:t>
            </a:r>
            <a:r>
              <a:rPr lang="ru-RU" sz="2200" dirty="0"/>
              <a:t>данных (с </a:t>
            </a:r>
            <a:r>
              <a:rPr lang="ru-RU" sz="2200" dirty="0" smtClean="0"/>
              <a:t>2005)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Инструментарий </a:t>
            </a:r>
            <a:r>
              <a:rPr lang="ru-RU" sz="2200" dirty="0"/>
              <a:t>анализа данных (с </a:t>
            </a:r>
            <a:r>
              <a:rPr lang="ru-RU" sz="2200" dirty="0" smtClean="0"/>
              <a:t>2007)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>
                <a:solidFill>
                  <a:srgbClr val="FF0000"/>
                </a:solidFill>
              </a:rPr>
              <a:t>Геоинформационная </a:t>
            </a:r>
            <a:r>
              <a:rPr lang="ru-RU" sz="2200" dirty="0">
                <a:solidFill>
                  <a:srgbClr val="FF0000"/>
                </a:solidFill>
              </a:rPr>
              <a:t>система </a:t>
            </a:r>
            <a:r>
              <a:rPr lang="ru-RU" sz="2200" dirty="0"/>
              <a:t>(с </a:t>
            </a:r>
            <a:r>
              <a:rPr lang="ru-RU" sz="2200" dirty="0" smtClean="0"/>
              <a:t>2010)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2200" dirty="0" smtClean="0"/>
              <a:t>Вебсайт</a:t>
            </a:r>
            <a:r>
              <a:rPr lang="en-US" sz="2200" dirty="0" smtClean="0"/>
              <a:t> </a:t>
            </a:r>
            <a:r>
              <a:rPr lang="en-US" sz="2200" dirty="0"/>
              <a:t>www.simce.cl (since 2001</a:t>
            </a:r>
            <a:r>
              <a:rPr lang="en-US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66885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23478"/>
            <a:ext cx="8928992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2400" b="1" dirty="0" smtClean="0">
                <a:solidFill>
                  <a:schemeClr val="bg1"/>
                </a:solidFill>
              </a:rPr>
              <a:t>Распространение информации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Механизмы, Цели, Целевые группы, Содержание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6440824"/>
              </p:ext>
            </p:extLst>
          </p:nvPr>
        </p:nvGraphicFramePr>
        <p:xfrm>
          <a:off x="70460" y="1235207"/>
          <a:ext cx="900763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76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/>
                        <a:t>4. Приложение к газете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b="1" dirty="0" smtClean="0"/>
                        <a:t>Цели</a:t>
                      </a:r>
                      <a:r>
                        <a:rPr lang="ru-RU" sz="2200" dirty="0" smtClean="0"/>
                        <a:t>: Обеспечение подотчётности школ</a:t>
                      </a:r>
                      <a:endParaRPr lang="ru-RU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Целевая</a:t>
                      </a:r>
                      <a:r>
                        <a:rPr lang="ru-RU" sz="2200" b="1" baseline="0" dirty="0" smtClean="0"/>
                        <a:t> группа</a:t>
                      </a:r>
                      <a:r>
                        <a:rPr lang="ru-RU" sz="2200" dirty="0" smtClean="0"/>
                        <a:t>: родители, широкая общественность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Содержание</a:t>
                      </a:r>
                      <a:r>
                        <a:rPr lang="ru-RU" sz="2200" dirty="0" smtClean="0"/>
                        <a:t>: (а) Средние баллы школ</a:t>
                      </a:r>
                      <a:r>
                        <a:rPr lang="ru-RU" sz="2200" baseline="0" dirty="0" smtClean="0"/>
                        <a:t> и средние балы по предметам и классам.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(</a:t>
                      </a:r>
                      <a:r>
                        <a:rPr lang="en-US" sz="2200" baseline="0" dirty="0" smtClean="0"/>
                        <a:t>b</a:t>
                      </a:r>
                      <a:r>
                        <a:rPr lang="ru-RU" sz="2200" baseline="0" dirty="0" smtClean="0"/>
                        <a:t>) Разница между средним баллом школ 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aseline="0" dirty="0" smtClean="0"/>
                        <a:t>1) средними баллами предыдущей оценки, 2) средним по стране, 3) средними баллами школ из той же социально-эконмической группы.</a:t>
                      </a:r>
                      <a:endParaRPr lang="ru-RU" sz="22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1" dirty="0" smtClean="0"/>
                        <a:t>Механизмы</a:t>
                      </a:r>
                      <a:r>
                        <a:rPr lang="ru-RU" sz="2200" dirty="0" smtClean="0"/>
                        <a:t>: Публикуется в национальных и региональных газетах. Обычно эта</a:t>
                      </a:r>
                      <a:r>
                        <a:rPr lang="ru-RU" sz="2200" baseline="0" dirty="0" smtClean="0"/>
                        <a:t> информация распространяется вместе с рейтингами школ.</a:t>
                      </a:r>
                      <a:endParaRPr lang="ru-RU" sz="2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75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SIMCE</a:t>
            </a:r>
            <a:r>
              <a:rPr lang="ru-RU" sz="3200" dirty="0" smtClean="0">
                <a:solidFill>
                  <a:schemeClr val="bg1"/>
                </a:solidFill>
              </a:rPr>
              <a:t>. </a:t>
            </a:r>
            <a:r>
              <a:rPr lang="ru-RU" sz="3200" dirty="0" err="1" smtClean="0">
                <a:solidFill>
                  <a:schemeClr val="bg1"/>
                </a:solidFill>
              </a:rPr>
              <a:t>Геоинформаионная</a:t>
            </a:r>
            <a:r>
              <a:rPr lang="ru-RU" sz="3200" dirty="0" smtClean="0">
                <a:solidFill>
                  <a:schemeClr val="bg1"/>
                </a:solidFill>
              </a:rPr>
              <a:t> система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17" y="1131590"/>
            <a:ext cx="7191375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15017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24" y="123478"/>
            <a:ext cx="8604448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Упражнение. «Какого цвета ваша школа?»</a:t>
            </a:r>
          </a:p>
        </p:txBody>
      </p:sp>
      <p:pic>
        <p:nvPicPr>
          <p:cNvPr id="5" name="Picture 1"/>
          <p:cNvPicPr/>
          <p:nvPr/>
        </p:nvPicPr>
        <p:blipFill>
          <a:blip r:embed="rId4" cstate="print"/>
          <a:srcRect l="1353" t="23684" r="29173" b="19173"/>
          <a:stretch>
            <a:fillRect/>
          </a:stretch>
        </p:blipFill>
        <p:spPr bwMode="auto">
          <a:xfrm>
            <a:off x="1178155" y="1131590"/>
            <a:ext cx="6624736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05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49974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iavaldman@gmail.com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784855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NAEP  (с 1969) – краткая характеристика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4312" y="1203598"/>
            <a:ext cx="8928992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 smtClean="0"/>
              <a:t>участники</a:t>
            </a:r>
            <a:r>
              <a:rPr lang="ru-RU" sz="2200" dirty="0" smtClean="0"/>
              <a:t>: нац. </a:t>
            </a:r>
            <a:r>
              <a:rPr lang="ru-RU" sz="2200" dirty="0"/>
              <a:t>выборка  - 4, 8, 12-е </a:t>
            </a:r>
            <a:r>
              <a:rPr lang="ru-RU" sz="2200" dirty="0" smtClean="0"/>
              <a:t>классы (добровольное участие)</a:t>
            </a:r>
            <a:endParaRPr lang="ru-RU" sz="2200" dirty="0"/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оцениваются</a:t>
            </a:r>
            <a:r>
              <a:rPr lang="ru-RU" sz="2200" dirty="0"/>
              <a:t>: учебные достижение в ключевых предметных областях (математика, английский язык, социальные науки, экономика, география, история США)</a:t>
            </a:r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инструментарий</a:t>
            </a:r>
            <a:r>
              <a:rPr lang="ru-RU" sz="2200" dirty="0"/>
              <a:t>: тесты достижений и </a:t>
            </a:r>
            <a:r>
              <a:rPr lang="ru-RU" sz="2200" dirty="0" smtClean="0"/>
              <a:t>анкеты (для учеников, учителей и администрации школ)</a:t>
            </a:r>
            <a:endParaRPr lang="ru-RU" sz="2200" dirty="0"/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периодичность</a:t>
            </a:r>
            <a:r>
              <a:rPr lang="ru-RU" sz="2200" dirty="0"/>
              <a:t>: не реже 1 раза в два года</a:t>
            </a:r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/>
              <a:t>получатели информации</a:t>
            </a:r>
            <a:r>
              <a:rPr lang="ru-RU" sz="2200" dirty="0"/>
              <a:t>: местные сообщества, политики, представители системы образования, широкая </a:t>
            </a:r>
            <a:r>
              <a:rPr lang="ru-RU" sz="2200" dirty="0" smtClean="0"/>
              <a:t>общественность.</a:t>
            </a:r>
          </a:p>
          <a:p>
            <a:pPr algn="just">
              <a:buFont typeface="Arial" charset="0"/>
              <a:buChar char="•"/>
            </a:pPr>
            <a:r>
              <a:rPr lang="ru-RU" sz="2200" dirty="0"/>
              <a:t> </a:t>
            </a:r>
            <a:r>
              <a:rPr lang="ru-RU" sz="2200" b="1" i="1" dirty="0" smtClean="0"/>
              <a:t>ответственные за проведение</a:t>
            </a:r>
            <a:r>
              <a:rPr lang="ru-RU" sz="2200" dirty="0" smtClean="0"/>
              <a:t>: Национальный центр статистики в области образования (подразделение Министерства образования США).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123825"/>
            <a:ext cx="7848550" cy="828675"/>
          </a:xfrm>
        </p:spPr>
        <p:txBody>
          <a:bodyPr/>
          <a:lstStyle/>
          <a:p>
            <a:pPr algn="l" eaLnBrk="1" hangingPunct="1"/>
            <a:r>
              <a:rPr lang="ru-RU" sz="3200" dirty="0" smtClean="0">
                <a:solidFill>
                  <a:schemeClr val="bg1"/>
                </a:solidFill>
              </a:rPr>
              <a:t>NAEP. «Луч света в тёмном царстве»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1131590"/>
            <a:ext cx="8928992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2200" dirty="0" smtClean="0"/>
              <a:t>NAEP </a:t>
            </a:r>
            <a:r>
              <a:rPr lang="ru-RU" sz="2200" dirty="0" smtClean="0"/>
              <a:t>публиковал результаты тестов по возрастному, половому, расовому и религиозному признакам.</a:t>
            </a:r>
          </a:p>
          <a:p>
            <a:pPr algn="just"/>
            <a:endParaRPr lang="ru-RU" sz="2200" dirty="0"/>
          </a:p>
          <a:p>
            <a:pPr algn="just"/>
            <a:r>
              <a:rPr lang="ru-RU" sz="2400" b="1" dirty="0" smtClean="0"/>
              <a:t>«17-летние чернокожие школьники читают и считают примерно так же, как и 13-летние белые»</a:t>
            </a:r>
          </a:p>
          <a:p>
            <a:pPr algn="just"/>
            <a:endParaRPr lang="ru-RU" sz="2200" dirty="0" smtClean="0"/>
          </a:p>
          <a:p>
            <a:pPr algn="just"/>
            <a:r>
              <a:rPr lang="ru-RU" sz="2200" dirty="0" smtClean="0"/>
              <a:t>Полученные данные не были сюрпризом для педагогов, но только после их публикации на федеральном уровне появились возможности улучшить результаты обучения чернокожих школьников.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277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. Представление результатов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8525" y="2139702"/>
            <a:ext cx="85689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Результаты </a:t>
            </a:r>
            <a:r>
              <a:rPr lang="en-US" sz="2400" dirty="0"/>
              <a:t>NAEP</a:t>
            </a:r>
            <a:r>
              <a:rPr lang="ru-RU" sz="2400" dirty="0"/>
              <a:t> публикуются в национальном докладе</a:t>
            </a:r>
            <a:br>
              <a:rPr lang="ru-RU" sz="2400" dirty="0"/>
            </a:br>
            <a:r>
              <a:rPr lang="ru-RU" sz="2400" dirty="0"/>
              <a:t>(</a:t>
            </a:r>
            <a:r>
              <a:rPr lang="en-US" sz="2400" dirty="0"/>
              <a:t>The Nation's Report Card</a:t>
            </a:r>
            <a:r>
              <a:rPr lang="ru-RU" sz="2400" dirty="0"/>
              <a:t>), представляющем широкой общественности информацию об академических достижениях американских школьников</a:t>
            </a:r>
            <a:r>
              <a:rPr lang="en-US" sz="2400" dirty="0"/>
              <a:t> </a:t>
            </a:r>
            <a:r>
              <a:rPr lang="ru-RU" sz="2400" dirty="0"/>
              <a:t> – </a:t>
            </a:r>
            <a:r>
              <a:rPr lang="en-US" sz="2400" dirty="0" smtClean="0">
                <a:hlinkClick r:id="rId4"/>
              </a:rPr>
              <a:t>http://nationsreportcard.gov/</a:t>
            </a:r>
            <a:endParaRPr lang="ru-RU" sz="2400" dirty="0"/>
          </a:p>
        </p:txBody>
      </p:sp>
      <p:pic>
        <p:nvPicPr>
          <p:cNvPr id="8" name="Picture 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8027" y="339502"/>
            <a:ext cx="116945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15453" y="1131590"/>
            <a:ext cx="87851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Результаты теста строго обезличены, но обобщённые результаты  предаются самой широкой огласке, в том числе через Интернет.</a:t>
            </a:r>
            <a:endParaRPr lang="ru-RU" sz="2400" b="1" dirty="0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13380" y="3900993"/>
            <a:ext cx="8785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</a:rPr>
              <a:t>Целевые группы </a:t>
            </a:r>
            <a:r>
              <a:rPr lang="ru-RU" sz="2400" dirty="0" smtClean="0"/>
              <a:t>(потребители информации):</a:t>
            </a:r>
          </a:p>
          <a:p>
            <a:pPr algn="just"/>
            <a:r>
              <a:rPr lang="ru-RU" sz="2400" b="1" dirty="0" smtClean="0"/>
              <a:t>Школы, Родители, Учащиеся, Представители СМИ, Исследователи, Работники системы образования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. Информация для учащихся.</a:t>
            </a:r>
          </a:p>
        </p:txBody>
      </p:sp>
      <p:pic>
        <p:nvPicPr>
          <p:cNvPr id="90113" name="Picture 1" descr="National Assessment of Educational Progress (NAEP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245076"/>
            <a:ext cx="533400" cy="5334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48" y="1182641"/>
            <a:ext cx="7956376" cy="390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. Возможности работы с данными.</a:t>
            </a:r>
          </a:p>
        </p:txBody>
      </p:sp>
      <p:pic>
        <p:nvPicPr>
          <p:cNvPr id="90113" name="Picture 1" descr="National Assessment of Educational Progress (NAEP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60432" y="195486"/>
            <a:ext cx="533400" cy="5334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1275606"/>
            <a:ext cx="689730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3" y="123478"/>
            <a:ext cx="9013163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Результаты </a:t>
            </a:r>
            <a:r>
              <a:rPr lang="en-US" sz="3200" dirty="0" smtClean="0">
                <a:solidFill>
                  <a:schemeClr val="bg1"/>
                </a:solidFill>
              </a:rPr>
              <a:t>NAEP</a:t>
            </a:r>
            <a:r>
              <a:rPr lang="ru-RU" sz="3200" dirty="0" smtClean="0">
                <a:solidFill>
                  <a:schemeClr val="bg1"/>
                </a:solidFill>
              </a:rPr>
              <a:t> по математике. Калифорния.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1590"/>
            <a:ext cx="6840760" cy="399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96" y="3291830"/>
            <a:ext cx="10801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Общие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результаты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84368" y="3147814"/>
            <a:ext cx="12362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Результаты</a:t>
            </a:r>
          </a:p>
          <a:p>
            <a:r>
              <a:rPr lang="ru-RU" sz="1400" dirty="0">
                <a:solidFill>
                  <a:srgbClr val="FF0000"/>
                </a:solidFill>
              </a:rPr>
              <a:t>п</a:t>
            </a:r>
            <a:r>
              <a:rPr lang="ru-RU" sz="1400" dirty="0" smtClean="0">
                <a:solidFill>
                  <a:srgbClr val="FF0000"/>
                </a:solidFill>
              </a:rPr>
              <a:t>о уровням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достижений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63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6602</TotalTime>
  <Words>1410</Words>
  <Application>Microsoft Office PowerPoint</Application>
  <PresentationFormat>Экран (16:9)</PresentationFormat>
  <Paragraphs>221</Paragraphs>
  <Slides>39</Slides>
  <Notes>39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Точечный рисунок</vt:lpstr>
      <vt:lpstr>Мониторинги учебных достижений: опыт зарубежных стран</vt:lpstr>
      <vt:lpstr>ВОПРОСЫ ДЛЯ ОБСУЖДЕНИЯ  Примеры мониторинговых исследований Мониторинги и образовательный контекст Представление результатов Использование результатов </vt:lpstr>
      <vt:lpstr>NAEP (США) – национальная оценка прогресса образования</vt:lpstr>
      <vt:lpstr>NAEP  (с 1969) – краткая характеристика</vt:lpstr>
      <vt:lpstr>NAEP. «Луч света в тёмном царстве»</vt:lpstr>
      <vt:lpstr>NAEP. Представление результатов</vt:lpstr>
      <vt:lpstr>NAEP. Информация для учащихся.</vt:lpstr>
      <vt:lpstr>NAEP. Возможности работы с данными.</vt:lpstr>
      <vt:lpstr>Результаты NAEP по математике. Калифорния.</vt:lpstr>
      <vt:lpstr>Результаты NAEP по математике. Калифорния.</vt:lpstr>
      <vt:lpstr>Результаты NAEP по математике. Калифорния.</vt:lpstr>
      <vt:lpstr>Федеральный закон «Ни одного отстающего ребёнка»  No Child Left Behind Act (2002)</vt:lpstr>
      <vt:lpstr>Сравнение результатов тестов штата Кентукки и NAEP, показанных учащимися 4 класса по чтению на уровнях выше базового («достаточный» и «продвинутый»)</vt:lpstr>
      <vt:lpstr>Схема сравнения результатов теста штата и NAEP</vt:lpstr>
      <vt:lpstr>Сравнение стандартов «достаточных» уровней достижений в тестах штатов по чтению в 8 классе, 2005 г.</vt:lpstr>
      <vt:lpstr>NAPLAN (Австралия) – национальная программа оценки </vt:lpstr>
      <vt:lpstr>NAPLAN – краткая характеристика</vt:lpstr>
      <vt:lpstr>NAPLAN – краткая характеристика</vt:lpstr>
      <vt:lpstr>NAPLAN. Уровни достижений.</vt:lpstr>
      <vt:lpstr>NAPLAN. Индивидуальный отчёт.</vt:lpstr>
      <vt:lpstr>NAPLAN. Представление реультатов</vt:lpstr>
      <vt:lpstr>Сайт “Моя Школа” (My School)</vt:lpstr>
      <vt:lpstr>Сайт “Моя Школа” (My School)</vt:lpstr>
      <vt:lpstr>Сайт “Моя Школа” (My School)</vt:lpstr>
      <vt:lpstr>Сайт “Моя Школа”</vt:lpstr>
      <vt:lpstr>Сайт “Моя Школа”</vt:lpstr>
      <vt:lpstr>Сайт “Моя Школа”</vt:lpstr>
      <vt:lpstr>SIMCE (Чили)- национальная программа оценки качества образования</vt:lpstr>
      <vt:lpstr>SIMCE – краткая характеристика</vt:lpstr>
      <vt:lpstr>SIMCE. Цели и варианты использования</vt:lpstr>
      <vt:lpstr>ПОДДЕРЖКА ОБУЧЕНИЯ</vt:lpstr>
      <vt:lpstr>ПОДДЕРЖКА ОБУЧЕНИЯ</vt:lpstr>
      <vt:lpstr>МОНИТОРИНГ ОБРАЗОВАТЕЛЬНОЙ ПОЛИТИКИ</vt:lpstr>
      <vt:lpstr>ОБЕСПЕЧЕНИЕ ПОДОТЧЁТНОСТИ</vt:lpstr>
      <vt:lpstr>SIMCE. Информационные продукты</vt:lpstr>
      <vt:lpstr>SIMCE. Распространение информации: Механизмы, Цели, Целевые группы, Содержание </vt:lpstr>
      <vt:lpstr>SIMCE. Геоинформаионная система</vt:lpstr>
      <vt:lpstr>Упражнение. «Какого цвета ваша школа?»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214</cp:revision>
  <dcterms:created xsi:type="dcterms:W3CDTF">2011-08-25T06:09:31Z</dcterms:created>
  <dcterms:modified xsi:type="dcterms:W3CDTF">2012-09-22T13:40:27Z</dcterms:modified>
</cp:coreProperties>
</file>