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392" r:id="rId3"/>
    <p:sldId id="401" r:id="rId4"/>
    <p:sldId id="393" r:id="rId5"/>
    <p:sldId id="361" r:id="rId6"/>
    <p:sldId id="363" r:id="rId7"/>
    <p:sldId id="364" r:id="rId8"/>
    <p:sldId id="365" r:id="rId9"/>
    <p:sldId id="366" r:id="rId10"/>
    <p:sldId id="367" r:id="rId11"/>
    <p:sldId id="372" r:id="rId12"/>
    <p:sldId id="397" r:id="rId13"/>
    <p:sldId id="377" r:id="rId14"/>
    <p:sldId id="378" r:id="rId15"/>
    <p:sldId id="395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98" r:id="rId26"/>
    <p:sldId id="399" r:id="rId27"/>
    <p:sldId id="400" r:id="rId28"/>
    <p:sldId id="402" r:id="rId29"/>
    <p:sldId id="341" r:id="rId3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121" d="100"/>
          <a:sy n="121" d="100"/>
        </p:scale>
        <p:origin x="-9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2301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Вопрос для обсуждения: </a:t>
            </a:r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Вопрос для обсуждения: </a:t>
            </a:r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1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worldbank.org/" TargetMode="External"/><Relationship Id="rId12" Type="http://schemas.openxmlformats.org/officeDocument/2006/relationships/image" Target="../media/image9.png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openxmlformats.org/officeDocument/2006/relationships/image" Target="../media/image4.pn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hyperlink" Target="http://www.iuorao.ru/" TargetMode="External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63638"/>
            <a:ext cx="8100392" cy="1872208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Современные подходы к формированию и представлению социальных рейтингов по </a:t>
            </a:r>
            <a:r>
              <a:rPr lang="ru-RU" sz="3600" dirty="0" smtClean="0">
                <a:solidFill>
                  <a:schemeClr val="bg1"/>
                </a:solidFill>
              </a:rPr>
              <a:t>образованию</a:t>
            </a:r>
            <a:endParaRPr lang="ru-RU" sz="3600" i="1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3923928" y="3476379"/>
            <a:ext cx="5025773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b="1" dirty="0">
                <a:solidFill>
                  <a:schemeClr val="bg1"/>
                </a:solidFill>
              </a:rPr>
              <a:t>Тюрина Наталья Владимировна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</a:rPr>
              <a:t>заместитель руководителя Центра социальных рейтингов РИА </a:t>
            </a:r>
            <a:r>
              <a:rPr lang="ru-RU" sz="1600" dirty="0" smtClean="0">
                <a:solidFill>
                  <a:schemeClr val="bg1"/>
                </a:solidFill>
              </a:rPr>
              <a:t>Новости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5" name="Picture 2" descr="http://www.rtc-edu.ru/sites/default/files/pict/wb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985" y="4577088"/>
            <a:ext cx="428628" cy="428628"/>
          </a:xfrm>
          <a:prstGeom prst="rect">
            <a:avLst/>
          </a:prstGeom>
          <a:noFill/>
        </p:spPr>
      </p:pic>
      <p:pic>
        <p:nvPicPr>
          <p:cNvPr id="26" name="Picture 4" descr="Описание: лого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4106" y="4600076"/>
            <a:ext cx="959881" cy="405701"/>
          </a:xfrm>
          <a:prstGeom prst="rect">
            <a:avLst/>
          </a:prstGeom>
          <a:noFill/>
        </p:spPr>
      </p:pic>
      <p:pic>
        <p:nvPicPr>
          <p:cNvPr id="27" name="Picture 10" descr="img691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6439" y="4587974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-108520" y="73242"/>
            <a:ext cx="781239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Учебный курс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«Национальные экзамены и мониторинги образовательных достижений школьников: роль и место в национальной системе оценки качества образования»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25-28 сентября 2012 года, г. Минск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512753" y="1252456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ru-RU" sz="2400" b="1" dirty="0" smtClean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100392" y="4650136"/>
            <a:ext cx="931910" cy="3134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БГПУ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784" y="4617822"/>
            <a:ext cx="864096" cy="37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АПО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67115" y="4638985"/>
            <a:ext cx="1021741" cy="35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12544" y="4638985"/>
            <a:ext cx="906725" cy="36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455" y="4633538"/>
            <a:ext cx="647625" cy="35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1942" y="4661953"/>
            <a:ext cx="921717" cy="31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51657035"/>
              </p:ext>
            </p:extLst>
          </p:nvPr>
        </p:nvGraphicFramePr>
        <p:xfrm>
          <a:off x="5754742" y="4672992"/>
          <a:ext cx="468666" cy="291956"/>
        </p:xfrm>
        <a:graphic>
          <a:graphicData uri="http://schemas.openxmlformats.org/presentationml/2006/ole">
            <p:oleObj spid="_x0000_s1070" name="Точечный рисунок" r:id="rId17" imgW="1000000" imgH="619211" progId="PBrush">
              <p:embed/>
            </p:oleObj>
          </a:graphicData>
        </a:graphic>
      </p:graphicFrame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03274427"/>
              </p:ext>
            </p:extLst>
          </p:nvPr>
        </p:nvGraphicFramePr>
        <p:xfrm>
          <a:off x="2013587" y="4604907"/>
          <a:ext cx="558799" cy="406399"/>
        </p:xfrm>
        <a:graphic>
          <a:graphicData uri="http://schemas.openxmlformats.org/presentationml/2006/ole">
            <p:oleObj spid="_x0000_s1071" name="Точечный рисунок" r:id="rId18" imgW="1152381" imgH="838095" progId="PBrush">
              <p:embed/>
            </p:oleObj>
          </a:graphicData>
        </a:graphic>
      </p:graphicFrame>
      <p:pic>
        <p:nvPicPr>
          <p:cNvPr id="24" name="Picture 19" descr="C:\Documents and Settings\ntyurina\Desktop\Рейтинги\лого\social_nav_logotype-01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48373" y="4626627"/>
            <a:ext cx="1035947" cy="35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22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6375"/>
            <a:ext cx="8784976" cy="709191"/>
          </a:xfrm>
        </p:spPr>
        <p:txBody>
          <a:bodyPr/>
          <a:lstStyle/>
          <a:p>
            <a:pPr lvl="0"/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000" dirty="0" smtClean="0">
                <a:solidFill>
                  <a:schemeClr val="bg1"/>
                </a:solidFill>
              </a:rPr>
              <a:t>Но создаваемые и рейтинги </a:t>
            </a:r>
            <a:r>
              <a:rPr lang="ru-RU" sz="2000" dirty="0" smtClean="0">
                <a:solidFill>
                  <a:schemeClr val="bg1"/>
                </a:solidFill>
              </a:rPr>
              <a:t>должны </a:t>
            </a:r>
            <a:r>
              <a:rPr lang="ru-RU" sz="2000" dirty="0" smtClean="0">
                <a:solidFill>
                  <a:schemeClr val="bg1"/>
                </a:solidFill>
              </a:rPr>
              <a:t>отвечать, установленным сегодня международным стандартам</a:t>
            </a:r>
            <a:r>
              <a:rPr lang="ru-RU" sz="2400" dirty="0" smtClean="0">
                <a:solidFill>
                  <a:schemeClr val="bg1"/>
                </a:solidFill>
              </a:rPr>
              <a:t>: </a:t>
            </a:r>
            <a:r>
              <a:rPr lang="ru-RU" sz="2000" dirty="0" smtClean="0">
                <a:solidFill>
                  <a:schemeClr val="bg1"/>
                </a:solidFill>
              </a:rPr>
              <a:t>сегодня в их основе лежат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«Правила аудита рейтингов (</a:t>
            </a:r>
            <a:r>
              <a:rPr lang="en-GB" sz="2000" b="1" dirty="0" smtClean="0">
                <a:solidFill>
                  <a:schemeClr val="bg1"/>
                </a:solidFill>
              </a:rPr>
              <a:t>IREG Ranking Audit Rules</a:t>
            </a:r>
            <a:r>
              <a:rPr lang="ru-RU" sz="2000" b="1" dirty="0" smtClean="0">
                <a:solidFill>
                  <a:schemeClr val="bg1"/>
                </a:solidFill>
              </a:rPr>
              <a:t>)» 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(приняты 16—17 мая 2011 г. )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94335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ЦЕЛЬ, ЦЕЛЕВЫЕ ГРУППЫ, КЛЮЧЕВОЙ ПОДХОД – 3 критерия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/>
              <a:t>МЕТОДОЛОГИЯ – 7 критериев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/>
              <a:t>ПУБЛИКАЦИЯ И ПРЕЗЕНТАЦИЯ РЕЗУЛЬТАТОВ – 4 критерия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/>
              <a:t>ТРАНСПАРЕНТНОСТЬ, ОПЕРАТИВНОСТЬ – 6 критериев</a:t>
            </a:r>
          </a:p>
          <a:p>
            <a:pPr>
              <a:spcBef>
                <a:spcPts val="0"/>
              </a:spcBef>
              <a:buNone/>
            </a:pPr>
            <a:endParaRPr lang="ru-RU" sz="1600" dirty="0" smtClean="0"/>
          </a:p>
          <a:p>
            <a:pPr>
              <a:spcBef>
                <a:spcPts val="0"/>
              </a:spcBef>
              <a:buNone/>
            </a:pPr>
            <a:endParaRPr lang="ru-RU" sz="1600" dirty="0" smtClean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120565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-164554"/>
            <a:ext cx="849617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Например (публикация):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359014"/>
            <a:ext cx="864096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endParaRPr lang="ru-RU" sz="3000" i="1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953307"/>
            <a:ext cx="5004048" cy="219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7192" y="195486"/>
            <a:ext cx="50668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3518"/>
            <a:ext cx="3672408" cy="463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181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9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6375"/>
            <a:ext cx="8784976" cy="493167"/>
          </a:xfrm>
        </p:spPr>
        <p:txBody>
          <a:bodyPr/>
          <a:lstStyle/>
          <a:p>
            <a:pPr lvl="0"/>
            <a:r>
              <a:rPr lang="ru-RU" sz="2800" dirty="0" smtClean="0">
                <a:solidFill>
                  <a:schemeClr val="bg1"/>
                </a:solidFill>
              </a:rPr>
              <a:t>Качество </a:t>
            </a:r>
            <a:r>
              <a:rPr lang="ru-RU" sz="2800" dirty="0">
                <a:solidFill>
                  <a:schemeClr val="bg1"/>
                </a:solidFill>
              </a:rPr>
              <a:t>каждого рейтинга обеспечивается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94335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endParaRPr lang="ru-RU" sz="1600" dirty="0" smtClean="0"/>
          </a:p>
          <a:p>
            <a:pPr>
              <a:spcBef>
                <a:spcPts val="0"/>
              </a:spcBef>
              <a:buNone/>
            </a:pPr>
            <a:endParaRPr lang="ru-RU" sz="1600" dirty="0" smtClean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2600" dirty="0"/>
          </a:p>
        </p:txBody>
      </p:sp>
      <p:pic>
        <p:nvPicPr>
          <p:cNvPr id="6" name="Picture 5" descr="Экспсов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57239"/>
            <a:ext cx="4643438" cy="407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213577"/>
            <a:ext cx="3214532" cy="215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363838"/>
            <a:ext cx="2928958" cy="163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15333"/>
            <a:ext cx="2786082" cy="2546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Содержимое 8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8714" y="3512883"/>
            <a:ext cx="3143679" cy="107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6824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Таким образом, сегодня р</a:t>
            </a:r>
            <a:r>
              <a:rPr lang="ru-RU" sz="2400" dirty="0" smtClean="0">
                <a:solidFill>
                  <a:schemeClr val="bg1"/>
                </a:solidFill>
              </a:rPr>
              <a:t>ейтинги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059582"/>
            <a:ext cx="882047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r>
              <a:rPr lang="ru-RU" sz="2000" dirty="0" smtClean="0"/>
              <a:t>должны </a:t>
            </a:r>
            <a:r>
              <a:rPr lang="ru-RU" sz="2000" dirty="0" smtClean="0"/>
              <a:t>иметь качественную методологию, прошедшую достойную доверия экспертизу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000" dirty="0" smtClean="0"/>
              <a:t>должны </a:t>
            </a:r>
            <a:r>
              <a:rPr lang="ru-RU" sz="2000" dirty="0" smtClean="0"/>
              <a:t>иметь качественный инструментарий сбора данных на основе достойных доверия источников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000" dirty="0" smtClean="0"/>
              <a:t>должны </a:t>
            </a:r>
            <a:r>
              <a:rPr lang="ru-RU" sz="2000" dirty="0" smtClean="0"/>
              <a:t>представляться (публиковаться) на  достойной доверия (со стороны потребителей) площадке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000" dirty="0" smtClean="0"/>
              <a:t>должны </a:t>
            </a:r>
            <a:r>
              <a:rPr lang="ru-RU" sz="2000" dirty="0" smtClean="0"/>
              <a:t>использовать все имеющиеся формы и способы представления информации (быть </a:t>
            </a:r>
            <a:r>
              <a:rPr lang="ru-RU" sz="2000" dirty="0" err="1" smtClean="0"/>
              <a:t>мультимедийным</a:t>
            </a:r>
            <a:r>
              <a:rPr lang="ru-RU" sz="2000" dirty="0" smtClean="0"/>
              <a:t> по своему характеру) – так как у разных потребителей разные особенности восприятия информации (здесь фактически действуют те же принципы, что в рамках работы учителя на уроке в школе)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000" dirty="0" smtClean="0"/>
              <a:t>должны </a:t>
            </a:r>
            <a:r>
              <a:rPr lang="ru-RU" sz="2000" dirty="0" smtClean="0"/>
              <a:t>иметь механизмы обратной связи с читателем (</a:t>
            </a:r>
            <a:r>
              <a:rPr lang="ru-RU" sz="2000" dirty="0" err="1" smtClean="0"/>
              <a:t>блоги</a:t>
            </a:r>
            <a:r>
              <a:rPr lang="ru-RU" sz="2000" dirty="0" smtClean="0"/>
              <a:t>, чаты, форумы)</a:t>
            </a:r>
          </a:p>
        </p:txBody>
      </p:sp>
    </p:spTree>
    <p:extLst>
      <p:ext uri="{BB962C8B-B14F-4D97-AF65-F5344CB8AC3E}">
        <p14:creationId xmlns:p14="http://schemas.microsoft.com/office/powerpoint/2010/main" xmlns="" val="18295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441697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Рассмотрим пример формирование такого социального рейтинга на кейсе «Рейтинга школ повышенного уровня РФ» </a:t>
            </a:r>
            <a:r>
              <a:rPr lang="ru-RU" sz="2800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23528" y="1626508"/>
            <a:ext cx="864096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endParaRPr lang="ru-RU" sz="3000" i="1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059582"/>
            <a:ext cx="4680520" cy="150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571750"/>
            <a:ext cx="47525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29761d7-91cd-43bf-bea9-741f09c16aa7" descr="A6BE3845-8B0A-4C74-A007-1834D682CB81@ms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50" y="801240"/>
            <a:ext cx="1847661" cy="104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Documents and Settings\ntyurina\Desktop\Рейтинги\агранович\элита\рейтинг 2 версия\Карта школа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51" y="1947237"/>
            <a:ext cx="3851920" cy="316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339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25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Рейтинг вышел </a:t>
            </a:r>
            <a:r>
              <a:rPr lang="ru-RU" sz="1800" b="1" dirty="0">
                <a:solidFill>
                  <a:schemeClr val="bg1"/>
                </a:solidFill>
              </a:rPr>
              <a:t>(на </a:t>
            </a:r>
            <a:r>
              <a:rPr lang="ru-RU" sz="1800" b="1" dirty="0" smtClean="0">
                <a:solidFill>
                  <a:schemeClr val="bg1"/>
                </a:solidFill>
              </a:rPr>
              <a:t>странице </a:t>
            </a:r>
            <a:r>
              <a:rPr lang="ru-RU" sz="1800" b="1" dirty="0">
                <a:solidFill>
                  <a:schemeClr val="bg1"/>
                </a:solidFill>
              </a:rPr>
              <a:t>«Социальные рейтинги» РИА Новости)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5496" y="915566"/>
            <a:ext cx="8712968" cy="3606651"/>
          </a:xfrm>
        </p:spPr>
        <p:txBody>
          <a:bodyPr/>
          <a:lstStyle/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Пилотная версия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(три региона: Московская, Самарская, Новосибирская области -  392 школы) – 27 сентября 2011 года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ria.ru/ratings_multimedia/20110927/444084327.html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Версия по итогам широкомасштабной апробации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(восемь регионов: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Москва – по желанию, Московская, Самарская, Новосибирская, Иркутская области, Республика Удмуртия, Пермский и Красноярский Край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– 597 школы)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14 февраля 2012 года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http://ria.ru/ratings_multimedia/20120214/562296565.html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173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Шаг 1 – разработка Концепции рейтинга: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059582"/>
            <a:ext cx="882047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r>
              <a:rPr lang="ru-RU" sz="1900" dirty="0" smtClean="0"/>
              <a:t>Для чего делается этот рейтинг ? – </a:t>
            </a:r>
            <a:r>
              <a:rPr lang="ru-RU" sz="1900" i="1" dirty="0" smtClean="0"/>
              <a:t>для формирования информационной основы выбора школы на основе данных внешней независимой оценки 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1900" dirty="0" smtClean="0"/>
              <a:t>Кто его читатель? </a:t>
            </a:r>
            <a:r>
              <a:rPr lang="ru-RU" sz="1900" i="1" dirty="0" smtClean="0"/>
              <a:t>-  </a:t>
            </a:r>
          </a:p>
          <a:p>
            <a:pPr marL="514350" lvl="0" indent="-514350" algn="just"/>
            <a:r>
              <a:rPr lang="ru-RU" sz="1900" i="1" dirty="0" smtClean="0"/>
              <a:t>         основные: родители учащихся школ (все возрастные группы), жители регионов</a:t>
            </a:r>
          </a:p>
          <a:p>
            <a:pPr marL="514350" lvl="0" indent="-514350" algn="just"/>
            <a:r>
              <a:rPr lang="ru-RU" sz="1900" i="1" dirty="0" smtClean="0"/>
              <a:t>         опосредованные: руководители школ, руководители органов управления образованием (региональные, муниципальные)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1900" dirty="0" smtClean="0"/>
              <a:t>Кто его участники? – </a:t>
            </a:r>
            <a:r>
              <a:rPr lang="ru-RU" sz="1900" i="1" dirty="0" smtClean="0"/>
              <a:t>школы повышенного уровня (лицеи, гимназии, школы с углубленным изучением отдельных предметов) российских регионов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1900" dirty="0" smtClean="0"/>
              <a:t>Характер участия в рейтинге? – </a:t>
            </a:r>
            <a:r>
              <a:rPr lang="ru-RU" sz="1900" i="1" dirty="0" smtClean="0"/>
              <a:t>обязательный для всех школ повышенного уровня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ru-RU" sz="1900" dirty="0" smtClean="0"/>
              <a:t>Период обновления данных? </a:t>
            </a:r>
            <a:r>
              <a:rPr lang="ru-RU" sz="1900" i="1" dirty="0" smtClean="0"/>
              <a:t>– ежегодно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ru-RU" sz="1900" dirty="0" smtClean="0"/>
              <a:t>Источники данных? </a:t>
            </a:r>
            <a:r>
              <a:rPr lang="ru-RU" sz="1900" i="1" dirty="0" smtClean="0"/>
              <a:t>– только внешние и проверяемые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ru-RU" sz="1900" dirty="0" smtClean="0"/>
              <a:t>Формы представления? </a:t>
            </a:r>
            <a:r>
              <a:rPr lang="ru-RU" sz="1900" i="1" dirty="0" smtClean="0"/>
              <a:t>– по </a:t>
            </a:r>
            <a:r>
              <a:rPr lang="ru-RU" sz="1900" i="1" dirty="0" err="1" smtClean="0"/>
              <a:t>объектно</a:t>
            </a:r>
            <a:r>
              <a:rPr lang="ru-RU" sz="1900" i="1" dirty="0" smtClean="0"/>
              <a:t>, </a:t>
            </a:r>
            <a:r>
              <a:rPr lang="ru-RU" sz="1900" i="1" dirty="0" err="1" smtClean="0"/>
              <a:t>по</a:t>
            </a:r>
            <a:r>
              <a:rPr lang="ru-RU" sz="1900" i="1" dirty="0" smtClean="0"/>
              <a:t> каждому региону отдельно </a:t>
            </a:r>
          </a:p>
          <a:p>
            <a:pPr marL="514350" lvl="0" indent="-514350" algn="just">
              <a:buFont typeface="Arial" pitchFamily="34" charset="0"/>
              <a:buChar char="•"/>
            </a:pPr>
            <a:endParaRPr lang="ru-RU" sz="2000" i="1" dirty="0" smtClean="0"/>
          </a:p>
          <a:p>
            <a:pPr marL="514350" lvl="0" indent="-514350" algn="just">
              <a:buFont typeface="Arial" pitchFamily="34" charset="0"/>
              <a:buChar char="•"/>
            </a:pPr>
            <a:endParaRPr lang="ru-RU" sz="2000" i="1" dirty="0" smtClean="0"/>
          </a:p>
          <a:p>
            <a:pPr marL="514350" lvl="0" indent="-514350" algn="just">
              <a:buFont typeface="Arial" pitchFamily="34" charset="0"/>
              <a:buChar char="•"/>
            </a:pPr>
            <a:endParaRPr lang="ru-RU" sz="2000" i="1" dirty="0" smtClean="0"/>
          </a:p>
          <a:p>
            <a:pPr marL="514350" lvl="0" indent="-514350" algn="just">
              <a:buFont typeface="Arial" pitchFamily="34" charset="0"/>
              <a:buChar char="•"/>
            </a:pPr>
            <a:endParaRPr lang="ru-RU" sz="2000" i="1" dirty="0" smtClean="0"/>
          </a:p>
          <a:p>
            <a:pPr marL="514350" lvl="0" indent="-514350" algn="just">
              <a:buFont typeface="Arial" pitchFamily="34" charset="0"/>
              <a:buChar char="•"/>
            </a:pPr>
            <a:endParaRPr lang="ru-RU" sz="20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409114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9"/>
            <a:ext cx="8496176" cy="576063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Шаг 2 – разработка Методики рейтинга: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699542"/>
            <a:ext cx="8964488" cy="444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r>
              <a:rPr lang="ru-RU" sz="1600" dirty="0" smtClean="0"/>
              <a:t>Предмет оценки? </a:t>
            </a:r>
            <a:r>
              <a:rPr lang="ru-RU" sz="1400" dirty="0" smtClean="0"/>
              <a:t>– условия и результаты обучения в школах повышенного уровня </a:t>
            </a:r>
            <a:endParaRPr lang="ru-RU" sz="1400" i="1" dirty="0" smtClean="0"/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1600" dirty="0" smtClean="0"/>
              <a:t>Направления оценки?</a:t>
            </a:r>
            <a:r>
              <a:rPr lang="ru-RU" sz="1600" i="1" dirty="0" smtClean="0"/>
              <a:t> </a:t>
            </a:r>
            <a:r>
              <a:rPr lang="ru-RU" sz="1400" i="1" dirty="0" smtClean="0"/>
              <a:t>- определяются на основе предварительной оценки информационного запроса потенциальной читательской аудитории (приоритет отдается позициям значимым для родителей учащихся):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ru-RU" sz="1400" i="1" dirty="0" smtClean="0"/>
              <a:t>доступность обучения;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ru-RU" sz="1400" i="1" dirty="0" smtClean="0"/>
              <a:t>условия обучения;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ru-RU" sz="1400" i="1" dirty="0" smtClean="0"/>
              <a:t>результаты обучения;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ru-RU" sz="1400" i="1" dirty="0" smtClean="0"/>
              <a:t>возможность индивидуального развития учащихся;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1600" dirty="0" smtClean="0"/>
              <a:t>Критерии (индикаторы) оценки? </a:t>
            </a:r>
            <a:r>
              <a:rPr lang="ru-RU" sz="1400" dirty="0" smtClean="0"/>
              <a:t>– 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ru-RU" sz="1400" i="1" dirty="0" smtClean="0"/>
              <a:t>выбираются на основе приоритетности информационного запроса родителей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ru-RU" sz="1400" i="1" dirty="0" smtClean="0"/>
              <a:t>отражают результаты деятельности школы (не процессы)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ru-RU" sz="1400" i="1" dirty="0" smtClean="0"/>
              <a:t>обеспечивают сопоставимость результатов оценки: между разными школами в одном регионе, между школами разных регионов, во времени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ru-RU" sz="1600" dirty="0" smtClean="0"/>
              <a:t>Источники данных?</a:t>
            </a:r>
            <a:r>
              <a:rPr lang="ru-RU" sz="1600" i="1" dirty="0" smtClean="0"/>
              <a:t> </a:t>
            </a:r>
            <a:r>
              <a:rPr lang="ru-RU" sz="1400" i="1" dirty="0" smtClean="0"/>
              <a:t>– внешние и проверяемые источники (федеральная и региональная статистика, сайты школ, доп. Анкетирование)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ru-RU" sz="1600" dirty="0" smtClean="0"/>
              <a:t>Математическая модель расчета результатов оценки по каждому объекту? </a:t>
            </a:r>
            <a:r>
              <a:rPr lang="ru-RU" sz="1400" dirty="0" smtClean="0"/>
              <a:t>– </a:t>
            </a:r>
            <a:r>
              <a:rPr lang="ru-RU" sz="1400" i="1" dirty="0" smtClean="0"/>
              <a:t>по отношению к средней по массиву данных, приведенных к сопоставимому виду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ru-RU" sz="1600" dirty="0" smtClean="0"/>
              <a:t>Модель формирования рейтинга?  </a:t>
            </a:r>
            <a:r>
              <a:rPr lang="ru-RU" sz="1400" dirty="0" smtClean="0"/>
              <a:t>- </a:t>
            </a:r>
            <a:r>
              <a:rPr lang="ru-RU" sz="1400" i="1" dirty="0" smtClean="0"/>
              <a:t>от большего к меньшему по всему массиву объектов (вне зависимости от региональной принадлежности)</a:t>
            </a:r>
          </a:p>
          <a:p>
            <a:pPr marL="514350" lvl="0" indent="-514350" algn="just">
              <a:buFont typeface="Arial" pitchFamily="34" charset="0"/>
              <a:buChar char="•"/>
            </a:pPr>
            <a:endParaRPr lang="ru-RU" sz="16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355453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25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Шаг 3 – экспертиза Методики, включает три уровня: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771550"/>
            <a:ext cx="8424936" cy="4176464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latin typeface="Calibri" pitchFamily="34" charset="0"/>
                <a:cs typeface="Arial" charset="0"/>
              </a:rPr>
              <a:t>1 уровень – в рамках Центра социальных рейтингов РИА Новости – на соответствии Концепции рейтинга</a:t>
            </a:r>
          </a:p>
          <a:p>
            <a:pPr>
              <a:buNone/>
            </a:pPr>
            <a:r>
              <a:rPr lang="ru-RU" sz="1600" dirty="0" smtClean="0">
                <a:latin typeface="Calibri" pitchFamily="34" charset="0"/>
                <a:cs typeface="Arial" charset="0"/>
              </a:rPr>
              <a:t>2 уровень -</a:t>
            </a:r>
          </a:p>
          <a:p>
            <a:pPr>
              <a:buNone/>
            </a:pPr>
            <a:r>
              <a:rPr lang="ru-RU" sz="1600" dirty="0" smtClean="0">
                <a:latin typeface="Calibri" pitchFamily="34" charset="0"/>
                <a:cs typeface="Arial" charset="0"/>
              </a:rPr>
              <a:t> (внешняя экспертиза) – в рамках международного Экспертного совета по образованию РИА Новости – на корректность и адекватность современным требованиям избранного содержательного подхода к оценке, направлений и критериев оценки, используемых в методике терминов и определений</a:t>
            </a:r>
          </a:p>
          <a:p>
            <a:pPr>
              <a:buNone/>
            </a:pPr>
            <a:r>
              <a:rPr lang="ru-RU" sz="1600" dirty="0" smtClean="0">
                <a:latin typeface="Calibri" pitchFamily="34" charset="0"/>
                <a:cs typeface="Arial" charset="0"/>
              </a:rPr>
              <a:t>(внутренняя экспертиза) – в рамках РИА Новости на базе рейтингового агентства «РИА Рейтинг» – на соответствии международным требованиям к рейтингам и корректности используемой математической модели </a:t>
            </a:r>
          </a:p>
          <a:p>
            <a:pPr>
              <a:buNone/>
            </a:pPr>
            <a:r>
              <a:rPr lang="ru-RU" sz="1600" dirty="0" smtClean="0">
                <a:latin typeface="Calibri" pitchFamily="34" charset="0"/>
                <a:cs typeface="Arial" charset="0"/>
              </a:rPr>
              <a:t>3 уровень –</a:t>
            </a:r>
          </a:p>
          <a:p>
            <a:pPr>
              <a:buNone/>
            </a:pPr>
            <a:r>
              <a:rPr lang="ru-RU" sz="1600" dirty="0" smtClean="0">
                <a:latin typeface="Calibri" pitchFamily="34" charset="0"/>
                <a:cs typeface="Arial" charset="0"/>
              </a:rPr>
              <a:t>Проведение пилота по разработанной методике – на выборке трех регионов (Самарская, Новосибирская, Московская области – 392 школы)</a:t>
            </a:r>
          </a:p>
          <a:p>
            <a:pPr>
              <a:buNone/>
            </a:pPr>
            <a:r>
              <a:rPr lang="ru-RU" sz="1600" dirty="0" smtClean="0">
                <a:latin typeface="Calibri" pitchFamily="34" charset="0"/>
                <a:cs typeface="Arial" charset="0"/>
              </a:rPr>
              <a:t>Проведение апробации – на выборке восьми регионов (597 школ) (Москва – по желанию, Московская, Самарская, Новосибирская, Иркутская области, Республика Удмуртия, Пермский и Красноярский Край)</a:t>
            </a:r>
          </a:p>
          <a:p>
            <a:pPr>
              <a:buNone/>
            </a:pPr>
            <a:endParaRPr lang="ru-RU" sz="2200" dirty="0" smtClean="0">
              <a:latin typeface="Calibri" pitchFamily="34" charset="0"/>
              <a:cs typeface="Arial" charset="0"/>
            </a:endParaRPr>
          </a:p>
          <a:p>
            <a:pPr>
              <a:buNone/>
            </a:pPr>
            <a:endParaRPr lang="ru-RU" sz="22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059582"/>
            <a:ext cx="882047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endParaRPr lang="ru-RU" sz="2000" i="1" dirty="0" smtClean="0"/>
          </a:p>
          <a:p>
            <a:pPr marL="514350" lvl="0" indent="-514350" algn="just">
              <a:buFont typeface="Arial" pitchFamily="34" charset="0"/>
              <a:buChar char="•"/>
            </a:pPr>
            <a:endParaRPr lang="ru-RU" sz="2000" i="1" dirty="0" smtClean="0"/>
          </a:p>
          <a:p>
            <a:pPr marL="514350" lvl="0" indent="-514350" algn="just">
              <a:buFont typeface="Arial" pitchFamily="34" charset="0"/>
              <a:buChar char="•"/>
            </a:pPr>
            <a:endParaRPr lang="ru-RU" sz="2000" i="1" dirty="0" smtClean="0"/>
          </a:p>
          <a:p>
            <a:pPr marL="514350" lvl="0" indent="-514350" algn="just">
              <a:buFont typeface="Arial" pitchFamily="34" charset="0"/>
              <a:buChar char="•"/>
            </a:pPr>
            <a:endParaRPr lang="ru-RU" sz="2000" i="1" dirty="0" smtClean="0"/>
          </a:p>
          <a:p>
            <a:pPr marL="514350" lvl="0" indent="-514350" algn="just">
              <a:buFont typeface="Arial" pitchFamily="34" charset="0"/>
              <a:buChar char="•"/>
            </a:pPr>
            <a:endParaRPr lang="ru-RU" sz="20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8490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25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Шаг 4 – сбор  и выверка данных: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771550"/>
            <a:ext cx="8424936" cy="4176464"/>
          </a:xfrm>
        </p:spPr>
        <p:txBody>
          <a:bodyPr/>
          <a:lstStyle/>
          <a:p>
            <a:r>
              <a:rPr lang="ru-RU" sz="2000" dirty="0" smtClean="0">
                <a:latin typeface="Calibri" pitchFamily="34" charset="0"/>
                <a:cs typeface="Arial" charset="0"/>
              </a:rPr>
              <a:t>Сбор данных федерального статистического наблюдения</a:t>
            </a:r>
          </a:p>
          <a:p>
            <a:r>
              <a:rPr lang="ru-RU" sz="2000" dirty="0" smtClean="0">
                <a:latin typeface="Calibri" pitchFamily="34" charset="0"/>
                <a:cs typeface="Arial" charset="0"/>
              </a:rPr>
              <a:t>Сбор региональных баз по школам (на основе открытых источников – сайты школ и сайты региональных органов управления образованием – Центром социальных рейтингов РИА Новости) и их выверка с участием региональных координаторов проекта (как правило - РЦОКО)</a:t>
            </a:r>
          </a:p>
          <a:p>
            <a:r>
              <a:rPr lang="ru-RU" sz="2000" dirty="0" smtClean="0">
                <a:latin typeface="Calibri" pitchFamily="34" charset="0"/>
                <a:cs typeface="Arial" charset="0"/>
              </a:rPr>
              <a:t>Сбор дополнительных данных со школ (по разработанному </a:t>
            </a:r>
            <a:r>
              <a:rPr lang="ru-RU" sz="2000" dirty="0" err="1" smtClean="0">
                <a:latin typeface="Calibri" pitchFamily="34" charset="0"/>
                <a:cs typeface="Arial" charset="0"/>
              </a:rPr>
              <a:t>опроснику</a:t>
            </a:r>
            <a:r>
              <a:rPr lang="ru-RU" sz="2000" dirty="0" smtClean="0">
                <a:latin typeface="Calibri" pitchFamily="34" charset="0"/>
                <a:cs typeface="Arial" charset="0"/>
              </a:rPr>
              <a:t>) - с участием региональных координаторов проекта (как правило - РЦОКО)</a:t>
            </a:r>
          </a:p>
          <a:p>
            <a:pPr>
              <a:buNone/>
            </a:pPr>
            <a:endParaRPr lang="ru-RU" sz="2000" dirty="0" smtClean="0">
              <a:latin typeface="Calibri" pitchFamily="34" charset="0"/>
              <a:cs typeface="Arial" charset="0"/>
            </a:endParaRPr>
          </a:p>
          <a:p>
            <a:pPr>
              <a:buNone/>
            </a:pPr>
            <a:r>
              <a:rPr lang="ru-RU" sz="2000" dirty="0" smtClean="0">
                <a:latin typeface="Calibri" pitchFamily="34" charset="0"/>
                <a:cs typeface="Arial" charset="0"/>
              </a:rPr>
              <a:t>Проверка доп. данных проводится трижды:</a:t>
            </a:r>
          </a:p>
          <a:p>
            <a:r>
              <a:rPr lang="ru-RU" sz="2000" dirty="0" smtClean="0">
                <a:latin typeface="Calibri" pitchFamily="34" charset="0"/>
                <a:cs typeface="Arial" charset="0"/>
              </a:rPr>
              <a:t>В регионе</a:t>
            </a:r>
          </a:p>
          <a:p>
            <a:r>
              <a:rPr lang="ru-RU" sz="2000" dirty="0" smtClean="0">
                <a:latin typeface="Calibri" pitchFamily="34" charset="0"/>
                <a:cs typeface="Arial" charset="0"/>
              </a:rPr>
              <a:t>В федеральном центре обработки данных проекта</a:t>
            </a:r>
          </a:p>
          <a:p>
            <a:r>
              <a:rPr lang="ru-RU" sz="2000" dirty="0" smtClean="0">
                <a:latin typeface="Calibri" pitchFamily="34" charset="0"/>
                <a:cs typeface="Arial" charset="0"/>
              </a:rPr>
              <a:t>В Центре социальных рейтингов РИА Новости</a:t>
            </a:r>
          </a:p>
          <a:p>
            <a:pPr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53416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Т</a:t>
            </a:r>
            <a:r>
              <a:rPr lang="ru-RU" sz="3200" dirty="0" smtClean="0">
                <a:solidFill>
                  <a:schemeClr val="bg1"/>
                </a:solidFill>
              </a:rPr>
              <a:t>ри вопроса, которые мы сегодня обсудим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359014"/>
            <a:ext cx="864096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i="1" dirty="0" smtClean="0"/>
              <a:t>Что такое социальные рейтинги, кому и зачем они нужны?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i="1" dirty="0" smtClean="0"/>
              <a:t>Как сделать социальный рейтинг, результатам которого будут доверять и специалисты и непрофессионалы?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i="1" dirty="0" smtClean="0"/>
              <a:t>Всероссийский рейтинг школ повышенного уровня: о чем говорят первые уроки?</a:t>
            </a:r>
          </a:p>
        </p:txBody>
      </p:sp>
    </p:spTree>
    <p:extLst>
      <p:ext uri="{BB962C8B-B14F-4D97-AF65-F5344CB8AC3E}">
        <p14:creationId xmlns:p14="http://schemas.microsoft.com/office/powerpoint/2010/main" xmlns="" val="349139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25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Шаг 5 – обработка данных и проведение оценки: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771550"/>
            <a:ext cx="8424936" cy="4176464"/>
          </a:xfrm>
        </p:spPr>
        <p:txBody>
          <a:bodyPr/>
          <a:lstStyle/>
          <a:p>
            <a:r>
              <a:rPr lang="ru-RU" sz="2000" dirty="0" smtClean="0"/>
              <a:t>Приведение данных к сопоставимому виду</a:t>
            </a:r>
          </a:p>
          <a:p>
            <a:r>
              <a:rPr lang="ru-RU" sz="2000" dirty="0" smtClean="0"/>
              <a:t>Расчет значений индикаторов для каждого объекта – школы</a:t>
            </a:r>
          </a:p>
          <a:p>
            <a:r>
              <a:rPr lang="ru-RU" sz="2000" dirty="0" smtClean="0"/>
              <a:t>Расчет комплексных показателей по каждому направлению оценки для каждого объекта – школы, по всем направлениям в целом</a:t>
            </a:r>
          </a:p>
          <a:p>
            <a:r>
              <a:rPr lang="ru-RU" sz="2000" dirty="0" smtClean="0"/>
              <a:t>Расчет средних по общему массиву (определение максимальных и минимальных значений по каждому направлению оценки)</a:t>
            </a:r>
          </a:p>
          <a:p>
            <a:r>
              <a:rPr lang="ru-RU" sz="2000" dirty="0" smtClean="0"/>
              <a:t>Проведение оценки для каждого объекта – школы (оценка отклонения от среднего между определенными максимальным и минимальным значением)</a:t>
            </a:r>
          </a:p>
          <a:p>
            <a:r>
              <a:rPr lang="ru-RU" sz="2000" dirty="0" smtClean="0"/>
              <a:t>Формирование частных и сводного рейтингов</a:t>
            </a:r>
          </a:p>
          <a:p>
            <a:r>
              <a:rPr lang="ru-RU" sz="2000" dirty="0" smtClean="0"/>
              <a:t>Проведение анализа по результатам оценки и описание полученных результатов (интерпретация)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91349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25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Шаг 6 – Подготовка к публикации: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627534"/>
            <a:ext cx="8424936" cy="4320480"/>
          </a:xfrm>
        </p:spPr>
        <p:txBody>
          <a:bodyPr/>
          <a:lstStyle/>
          <a:p>
            <a:r>
              <a:rPr lang="ru-RU" sz="2200" dirty="0" smtClean="0"/>
              <a:t>Разработка Концепции представления полученных материалов (определение форм и способов):</a:t>
            </a:r>
          </a:p>
          <a:p>
            <a:pPr lvl="1"/>
            <a:r>
              <a:rPr lang="ru-RU" sz="1800" dirty="0" smtClean="0"/>
              <a:t>Рейтинг представляется как в целом по РФ, так и по отдельным регионам (но в значениях оценки, проведенной по общему массиву) (в формате интерактивной карты – по каждому региону отдельно, полную версию – без разбивки по регионам можно посмотреть в отдельном файле в </a:t>
            </a:r>
            <a:r>
              <a:rPr lang="en-US" sz="1800" dirty="0" smtClean="0"/>
              <a:t>PDF</a:t>
            </a:r>
            <a:r>
              <a:rPr lang="ru-RU" sz="1800" dirty="0" smtClean="0"/>
              <a:t>) Так же на карте читатель может увидеть число таких школ в регионе и сколько их приняло участие в рейтинге</a:t>
            </a:r>
          </a:p>
          <a:p>
            <a:pPr lvl="1"/>
            <a:r>
              <a:rPr lang="ru-RU" sz="1800" dirty="0" smtClean="0"/>
              <a:t>Рейтинг представляется как комплексный, так и по отдельным направлениям оценки. При этом читателю дается возможность увидеть расширенную версию – в виде набора </a:t>
            </a:r>
            <a:r>
              <a:rPr lang="ru-RU" sz="1800" dirty="0" err="1" smtClean="0"/>
              <a:t>рэнкингов</a:t>
            </a:r>
            <a:r>
              <a:rPr lang="ru-RU" sz="1800" dirty="0" smtClean="0"/>
              <a:t> (версия для руководителей школ и профессионалов)</a:t>
            </a:r>
          </a:p>
          <a:p>
            <a:pPr lvl="1"/>
            <a:r>
              <a:rPr lang="ru-RU" sz="1800" dirty="0" smtClean="0"/>
              <a:t>Рейтинг содержит как данные оценки, так и контекстную информацию – профиль школы, наличие конкурентной среды, ее местонахождение, наличие дополнительных услуг,  интерактивный адрес сайта школ</a:t>
            </a:r>
          </a:p>
          <a:p>
            <a:pPr lvl="1"/>
            <a:endParaRPr lang="ru-RU" sz="1800" dirty="0" smtClean="0"/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19691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25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Шаг 6 – Подготовка к публикации: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771550"/>
            <a:ext cx="8424936" cy="4176464"/>
          </a:xfrm>
        </p:spPr>
        <p:txBody>
          <a:bodyPr/>
          <a:lstStyle/>
          <a:p>
            <a:r>
              <a:rPr lang="ru-RU" sz="2200" dirty="0" smtClean="0"/>
              <a:t>Разработка дизайна рейтинга (макеты и шаблоны)</a:t>
            </a:r>
          </a:p>
          <a:p>
            <a:r>
              <a:rPr lang="ru-RU" sz="2200" dirty="0" smtClean="0"/>
              <a:t>«Заливка» данных</a:t>
            </a:r>
          </a:p>
          <a:p>
            <a:r>
              <a:rPr lang="ru-RU" sz="2200" dirty="0" smtClean="0"/>
              <a:t>Подготовка текста аналитической статьи с комментариями и мнениями экспертов разного уровня, сопровождающей рейтинг и объясняющей непрофессиональному читателю его результаты</a:t>
            </a:r>
          </a:p>
          <a:p>
            <a:r>
              <a:rPr lang="ru-RU" sz="2200" dirty="0" smtClean="0"/>
              <a:t>Подготовка новостного </a:t>
            </a:r>
            <a:r>
              <a:rPr lang="ru-RU" sz="2200" dirty="0" err="1" smtClean="0"/>
              <a:t>контента</a:t>
            </a:r>
            <a:r>
              <a:rPr lang="ru-RU" sz="2200" dirty="0" smtClean="0"/>
              <a:t> (анонсы и новости, как на федеральных, так и на региональных лентах и ресурсах)</a:t>
            </a:r>
          </a:p>
          <a:p>
            <a:r>
              <a:rPr lang="ru-RU" sz="2200" dirty="0" smtClean="0"/>
              <a:t>Подготовка пресс-мероприятий – Пресс-конференций и круглых столов по результатам рейтингам</a:t>
            </a:r>
          </a:p>
          <a:p>
            <a:pPr algn="ctr">
              <a:buNone/>
            </a:pPr>
            <a:r>
              <a:rPr lang="ru-RU" sz="2000" i="1" dirty="0" smtClean="0"/>
              <a:t>Выход социального рейтинга – всегда общественное событие  и важно, чтобы все заинтересованные стороны могли высказать свои мнения и позиции в этой связи открыто и публично</a:t>
            </a:r>
          </a:p>
          <a:p>
            <a:endParaRPr lang="ru-RU" sz="2200" dirty="0" smtClean="0"/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06409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25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Рейтинг вышел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51520" y="987574"/>
            <a:ext cx="4824536" cy="3606651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14 февраля 2012 года</a:t>
            </a:r>
          </a:p>
          <a:p>
            <a:pPr>
              <a:buNone/>
            </a:pPr>
            <a:r>
              <a:rPr lang="ru-RU" sz="2800" dirty="0" smtClean="0"/>
              <a:t>на станице «Социальные рейтинги» РИА Новости:</a:t>
            </a:r>
          </a:p>
          <a:p>
            <a:pPr>
              <a:buNone/>
            </a:pPr>
            <a:r>
              <a:rPr lang="en-US" sz="2800" dirty="0" smtClean="0"/>
              <a:t>http://ria.ru/ratings_multimedia/20120214/562296565.html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23528" y="1626508"/>
            <a:ext cx="864096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endParaRPr lang="ru-RU" sz="3000" i="1" dirty="0" smtClean="0"/>
          </a:p>
        </p:txBody>
      </p:sp>
      <p:pic>
        <p:nvPicPr>
          <p:cNvPr id="3075" name="Рисунок 3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70951"/>
            <a:ext cx="3179614" cy="429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320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9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25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Таким образом, создание социального рейтинга это работа большой команды профессионалов: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43558"/>
            <a:ext cx="9144000" cy="4032448"/>
          </a:xfrm>
        </p:spPr>
        <p:txBody>
          <a:bodyPr/>
          <a:lstStyle/>
          <a:p>
            <a:r>
              <a:rPr lang="ru-RU" sz="1700" dirty="0" smtClean="0"/>
              <a:t>менеджеров, которые управляют всеми процессами – от момента формирования Концепции рейтинга до момента его публикации</a:t>
            </a:r>
          </a:p>
          <a:p>
            <a:r>
              <a:rPr lang="ru-RU" sz="1700" dirty="0" smtClean="0"/>
              <a:t>экспертов – разработчиков Методики и инструментария</a:t>
            </a:r>
          </a:p>
          <a:p>
            <a:r>
              <a:rPr lang="ru-RU" sz="1700" dirty="0" smtClean="0"/>
              <a:t>экспертов – аналитиков</a:t>
            </a:r>
          </a:p>
          <a:p>
            <a:r>
              <a:rPr lang="ru-RU" sz="1700" dirty="0" smtClean="0"/>
              <a:t>экспертов внутренних и внешних, которые читают все материалы и дают конструктивные предложения и советы</a:t>
            </a:r>
          </a:p>
          <a:p>
            <a:r>
              <a:rPr lang="ru-RU" sz="1700" dirty="0" smtClean="0"/>
              <a:t>региональных координаторов, которые обеспечивают своевременное получение необходимой информации</a:t>
            </a:r>
          </a:p>
          <a:p>
            <a:r>
              <a:rPr lang="ru-RU" sz="1700" dirty="0" smtClean="0"/>
              <a:t>редакторов баз данных – которые, обеспечивают достоверность данных</a:t>
            </a:r>
          </a:p>
          <a:p>
            <a:r>
              <a:rPr lang="ru-RU" sz="1700" dirty="0" smtClean="0"/>
              <a:t>дизайнеров</a:t>
            </a:r>
          </a:p>
          <a:p>
            <a:r>
              <a:rPr lang="ru-RU" sz="1700" dirty="0" smtClean="0"/>
              <a:t>программистов</a:t>
            </a:r>
          </a:p>
          <a:p>
            <a:r>
              <a:rPr lang="ru-RU" sz="1700" dirty="0" smtClean="0"/>
              <a:t>журналистов</a:t>
            </a:r>
          </a:p>
          <a:p>
            <a:r>
              <a:rPr lang="ru-RU" sz="1700" dirty="0" smtClean="0"/>
              <a:t>продюсеров</a:t>
            </a:r>
          </a:p>
          <a:p>
            <a:r>
              <a:rPr lang="ru-RU" sz="1700" dirty="0" smtClean="0"/>
              <a:t>сотрудников пресс-служб</a:t>
            </a:r>
          </a:p>
          <a:p>
            <a:endParaRPr lang="ru-RU" sz="1700" dirty="0" smtClean="0"/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xmlns="" val="267408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9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640960" cy="85725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Основные уроки реализации первого года проекта: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43558"/>
            <a:ext cx="9144000" cy="4032448"/>
          </a:xfrm>
        </p:spPr>
        <p:txBody>
          <a:bodyPr/>
          <a:lstStyle/>
          <a:p>
            <a:pPr marL="0" indent="0">
              <a:buNone/>
            </a:pPr>
            <a:r>
              <a:rPr lang="ru-RU" sz="1700" i="1" dirty="0" smtClean="0"/>
              <a:t>Политические</a:t>
            </a:r>
            <a:r>
              <a:rPr lang="ru-RU" sz="1700" dirty="0" smtClean="0"/>
              <a:t>: </a:t>
            </a:r>
          </a:p>
          <a:p>
            <a:r>
              <a:rPr lang="ru-RU" sz="1700" dirty="0"/>
              <a:t>н</a:t>
            </a:r>
            <a:r>
              <a:rPr lang="ru-RU" sz="1700" dirty="0" smtClean="0"/>
              <a:t>еготовность региональных органов исполнительной власти к введению реальных процедур внешней независимой оценки качества образования; </a:t>
            </a:r>
          </a:p>
          <a:p>
            <a:r>
              <a:rPr lang="ru-RU" sz="1700" dirty="0"/>
              <a:t>н</a:t>
            </a:r>
            <a:r>
              <a:rPr lang="ru-RU" sz="1700" dirty="0" smtClean="0"/>
              <a:t>о готовность использовать результаты рейтинга для наказания и поощрения директорского корпуса в регионах.</a:t>
            </a:r>
          </a:p>
          <a:p>
            <a:pPr marL="0" indent="0">
              <a:buNone/>
            </a:pPr>
            <a:endParaRPr lang="ru-RU" sz="1700" i="1" dirty="0" smtClean="0"/>
          </a:p>
          <a:p>
            <a:pPr marL="0" indent="0">
              <a:buNone/>
            </a:pPr>
            <a:r>
              <a:rPr lang="ru-RU" sz="1700" i="1" dirty="0" smtClean="0"/>
              <a:t>Методологические</a:t>
            </a:r>
            <a:r>
              <a:rPr lang="ru-RU" sz="1700" i="1" dirty="0"/>
              <a:t>:</a:t>
            </a:r>
          </a:p>
          <a:p>
            <a:r>
              <a:rPr lang="ru-RU" sz="1700" dirty="0"/>
              <a:t>н</a:t>
            </a:r>
            <a:r>
              <a:rPr lang="ru-RU" sz="1700" dirty="0" smtClean="0"/>
              <a:t>епонимание методологии проведения оценки со стороны специалистов региональных образовательных систем.</a:t>
            </a:r>
          </a:p>
          <a:p>
            <a:pPr marL="0" indent="0">
              <a:buNone/>
            </a:pPr>
            <a:endParaRPr lang="ru-RU" sz="1700" i="1" dirty="0" smtClean="0"/>
          </a:p>
          <a:p>
            <a:pPr marL="0" indent="0">
              <a:buNone/>
            </a:pPr>
            <a:r>
              <a:rPr lang="ru-RU" sz="1700" i="1" dirty="0" smtClean="0"/>
              <a:t>Лингвистические</a:t>
            </a:r>
            <a:r>
              <a:rPr lang="ru-RU" sz="1700" i="1" dirty="0"/>
              <a:t>:</a:t>
            </a:r>
          </a:p>
          <a:p>
            <a:r>
              <a:rPr lang="ru-RU" sz="1700" dirty="0"/>
              <a:t>н</a:t>
            </a:r>
            <a:r>
              <a:rPr lang="ru-RU" sz="1700" dirty="0" smtClean="0"/>
              <a:t>епонимание терминологии и цифровых значений, используемых в рамках оценки, со стороны родительского сообщества. </a:t>
            </a:r>
            <a:endParaRPr lang="ru-RU" sz="1700" dirty="0"/>
          </a:p>
          <a:p>
            <a:pPr marL="0" indent="0">
              <a:buNone/>
            </a:pPr>
            <a:endParaRPr lang="ru-RU" sz="1700" dirty="0" smtClean="0"/>
          </a:p>
        </p:txBody>
      </p:sp>
    </p:spTree>
    <p:extLst>
      <p:ext uri="{BB962C8B-B14F-4D97-AF65-F5344CB8AC3E}">
        <p14:creationId xmlns:p14="http://schemas.microsoft.com/office/powerpoint/2010/main" xmlns="" val="17244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9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640960" cy="85725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Основные уроки реализации первого года проекта: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43558"/>
            <a:ext cx="9144000" cy="4032448"/>
          </a:xfrm>
        </p:spPr>
        <p:txBody>
          <a:bodyPr/>
          <a:lstStyle/>
          <a:p>
            <a:pPr marL="0" indent="0">
              <a:buNone/>
            </a:pPr>
            <a:r>
              <a:rPr lang="ru-RU" sz="1700" i="1" dirty="0" smtClean="0"/>
              <a:t>Политические</a:t>
            </a:r>
            <a:r>
              <a:rPr lang="ru-RU" sz="1700" dirty="0" smtClean="0"/>
              <a:t>: </a:t>
            </a:r>
          </a:p>
          <a:p>
            <a:r>
              <a:rPr lang="ru-RU" sz="2000" dirty="0"/>
              <a:t>р</a:t>
            </a:r>
            <a:r>
              <a:rPr lang="ru-RU" sz="2000" dirty="0" smtClean="0"/>
              <a:t>езультаты проведенной в рамках рейтинга оценки стали  информационной основой для рассмотрения вопроса школ «повышенного уровня» в рамках Стратегии 2020</a:t>
            </a:r>
          </a:p>
          <a:p>
            <a:pPr marL="0" indent="0">
              <a:buNone/>
            </a:pPr>
            <a:endParaRPr lang="ru-RU" sz="1700" dirty="0" smtClean="0"/>
          </a:p>
          <a:p>
            <a:pPr marL="0" indent="0">
              <a:buNone/>
            </a:pPr>
            <a:r>
              <a:rPr lang="ru-RU" sz="1700" dirty="0" smtClean="0"/>
              <a:t>А сам проект получил профессиональное признание:</a:t>
            </a:r>
          </a:p>
          <a:p>
            <a:pPr marL="0" indent="0">
              <a:buNone/>
            </a:pPr>
            <a:r>
              <a:rPr lang="ru-RU" sz="1600" i="1" dirty="0"/>
              <a:t>«Перспективным является развитие национальных и региональных информационных Интернет-сервисов, обеспечивающих поддержку потребителя в поиске и осознанном выборе образовательных организаций и услуг. Первым успешным примером такого рода является проект «Социальный навигатор», реализуемый РИА-Новости» </a:t>
            </a:r>
            <a:endParaRPr lang="ru-RU" sz="1600" i="1" dirty="0" smtClean="0"/>
          </a:p>
          <a:p>
            <a:pPr marL="0" indent="0">
              <a:buNone/>
            </a:pPr>
            <a:r>
              <a:rPr lang="ru-RU" sz="1600" dirty="0" smtClean="0"/>
              <a:t>[</a:t>
            </a:r>
            <a:r>
              <a:rPr lang="ru-RU" sz="1600" dirty="0"/>
              <a:t>Стратегия 2020: Развитие сферы образования и социализации в Российской Федерации в среднесрочной перспективе. Доклад экспертной группы «Новая школа». С.29 // Вопросы образования. №1, 2012].</a:t>
            </a:r>
            <a:r>
              <a:rPr lang="ru-RU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29968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9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25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Что дальше?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43558"/>
            <a:ext cx="9144000" cy="4032448"/>
          </a:xfrm>
        </p:spPr>
        <p:txBody>
          <a:bodyPr/>
          <a:lstStyle/>
          <a:p>
            <a:r>
              <a:rPr lang="ru-RU" sz="2400" dirty="0" smtClean="0"/>
              <a:t>Рейтинг муниципальных (государственных) дошкольных образовательных учреждений восьми регионов РФ – сентябрь 2012 года</a:t>
            </a:r>
          </a:p>
          <a:p>
            <a:r>
              <a:rPr lang="ru-RU" sz="2400" dirty="0" smtClean="0"/>
              <a:t>Рейтинг сайтов региональных органов управления образованием – сентябрь 2012 года</a:t>
            </a:r>
          </a:p>
          <a:p>
            <a:r>
              <a:rPr lang="ru-RU" sz="2400" dirty="0" smtClean="0"/>
              <a:t>Рейтинг школ повышенного уровня РФ – в феврале 2013 года</a:t>
            </a:r>
          </a:p>
          <a:p>
            <a:r>
              <a:rPr lang="ru-RU" sz="2400" dirty="0" smtClean="0"/>
              <a:t>Рейтинг сайтов школ РФ – в первом квартале 2013 года</a:t>
            </a:r>
          </a:p>
          <a:p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На данном этапе в проекте участвует 35 регионов Российской Федерации</a:t>
            </a:r>
            <a:endParaRPr lang="ru-RU" sz="1700" dirty="0" smtClean="0"/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xmlns="" val="15586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9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25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Прямой диалог – что осталось за кадром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43558"/>
            <a:ext cx="9144000" cy="4032448"/>
          </a:xfrm>
        </p:spPr>
        <p:txBody>
          <a:bodyPr/>
          <a:lstStyle/>
          <a:p>
            <a:pPr>
              <a:buNone/>
            </a:pPr>
            <a:r>
              <a:rPr lang="ru-RU" sz="1700" dirty="0" smtClean="0"/>
              <a:t>Буду благодарна вам за вопросы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xmlns="" val="15586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2307" y="1347614"/>
            <a:ext cx="454738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Наталья Тюрина</a:t>
            </a:r>
            <a:endParaRPr lang="ru-RU" sz="2800" dirty="0"/>
          </a:p>
          <a:p>
            <a:r>
              <a:rPr lang="ru-RU" sz="2800" i="1" dirty="0"/>
              <a:t>Заместитель Руководителя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Раб. тел.: 8 (495) 645-6601 доб. 7618</a:t>
            </a:r>
            <a:br>
              <a:rPr lang="ru-RU" sz="2800" dirty="0"/>
            </a:br>
            <a:r>
              <a:rPr lang="ru-RU" sz="2800" dirty="0"/>
              <a:t>Моб. тел.: 8-968-766-9053</a:t>
            </a:r>
            <a:br>
              <a:rPr lang="ru-RU" sz="2800" dirty="0"/>
            </a:br>
            <a:r>
              <a:rPr lang="ru-RU" sz="2800" dirty="0"/>
              <a:t>E-</a:t>
            </a:r>
            <a:r>
              <a:rPr lang="ru-RU" sz="2800" dirty="0" err="1"/>
              <a:t>mail</a:t>
            </a:r>
            <a:r>
              <a:rPr lang="ru-RU" sz="2800" dirty="0"/>
              <a:t>: nv.tyurina@rian.ru</a:t>
            </a:r>
          </a:p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Вопросы для обсуждения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157288"/>
            <a:ext cx="864096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r>
              <a:rPr lang="ru-RU" sz="2400" i="1" dirty="0" smtClean="0"/>
              <a:t>Используете ли вы результаты </a:t>
            </a:r>
            <a:r>
              <a:rPr lang="ru-RU" sz="2400" i="1" dirty="0" err="1" smtClean="0"/>
              <a:t>рейтингования</a:t>
            </a:r>
            <a:r>
              <a:rPr lang="ru-RU" sz="2400" i="1" dirty="0" smtClean="0"/>
              <a:t> в своей профессиональной деятельности? Если да, то с какой целью? Если нет, то почему?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400" i="1" dirty="0" smtClean="0"/>
              <a:t>Формируете ли вы собственные рейтинги? Если да, то с какой целью? Если нет, то почему?</a:t>
            </a:r>
          </a:p>
          <a:p>
            <a:pPr marL="514350" lvl="0" indent="-514350" algn="just">
              <a:buFont typeface="Arial" pitchFamily="34" charset="0"/>
              <a:buChar char="•"/>
            </a:pPr>
            <a:endParaRPr lang="ru-RU" sz="24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9115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Как правило рейтинги делаются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157288"/>
            <a:ext cx="864096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indent="-514350" algn="just">
              <a:buFont typeface="Arial" pitchFamily="34" charset="0"/>
              <a:buChar char="•"/>
            </a:pPr>
            <a:r>
              <a:rPr lang="ru-RU" sz="2400" i="1" dirty="0"/>
              <a:t>Для поддержки развития национальной образовательной </a:t>
            </a:r>
            <a:r>
              <a:rPr lang="ru-RU" sz="2400" i="1" dirty="0" smtClean="0"/>
              <a:t>системы в контексте международного пространства (средство трансляции стандартов, значимых для автора) </a:t>
            </a:r>
            <a:endParaRPr lang="ru-RU" sz="2400" i="1" dirty="0"/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400" i="1" dirty="0" smtClean="0"/>
              <a:t>Для определения приоритетов внутри развития системы (средство политического влияния)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400" i="1" dirty="0" smtClean="0"/>
              <a:t>Для формирования культуры выбора услуг социальной сферы (средство изменения социальных представлений о качестве социальных услуг)</a:t>
            </a:r>
          </a:p>
        </p:txBody>
      </p:sp>
    </p:spTree>
    <p:extLst>
      <p:ext uri="{BB962C8B-B14F-4D97-AF65-F5344CB8AC3E}">
        <p14:creationId xmlns:p14="http://schemas.microsoft.com/office/powerpoint/2010/main" xmlns="" val="9115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Кому и зачем нужны рейтинги?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(по данным опроса РИА Новости – февраль-март 2012 года)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359014"/>
            <a:ext cx="864096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endParaRPr lang="ru-RU" sz="3000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843558"/>
            <a:ext cx="5184576" cy="429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736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Например: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359014"/>
            <a:ext cx="864096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endParaRPr lang="ru-RU" sz="3000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43558"/>
            <a:ext cx="3563724" cy="157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355726"/>
            <a:ext cx="352839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203598"/>
            <a:ext cx="4470946" cy="130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2499742"/>
            <a:ext cx="4459412" cy="23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884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Выбор варианта представления определяется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203598"/>
            <a:ext cx="8640960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65100" indent="-165100">
              <a:spcAft>
                <a:spcPct val="50000"/>
              </a:spcAft>
              <a:buFont typeface="Arial" pitchFamily="34" charset="0"/>
              <a:buChar char="•"/>
            </a:pPr>
            <a:r>
              <a:rPr lang="ru-RU" sz="3200" dirty="0" smtClean="0"/>
              <a:t>Информационными потребностями целевой аудиторией, на которую ориентирован информационный продукт</a:t>
            </a:r>
          </a:p>
          <a:p>
            <a:pPr marL="165100" indent="-165100">
              <a:spcAft>
                <a:spcPct val="50000"/>
              </a:spcAft>
              <a:buFont typeface="Arial" pitchFamily="34" charset="0"/>
              <a:buChar char="•"/>
            </a:pPr>
            <a:r>
              <a:rPr lang="ru-RU" sz="3200" dirty="0" smtClean="0"/>
              <a:t>Целями формирования информационного продукта (для чего формируется, на что хотим повлиять? – цели заказчика)</a:t>
            </a:r>
            <a:endParaRPr lang="ru-RU" sz="30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184801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7183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Например: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179512" y="699542"/>
            <a:ext cx="4316288" cy="4176464"/>
          </a:xfrm>
        </p:spPr>
        <p:txBody>
          <a:bodyPr/>
          <a:lstStyle/>
          <a:p>
            <a:pPr algn="ctr">
              <a:buNone/>
            </a:pPr>
            <a:r>
              <a:rPr lang="ru-RU" sz="1400" b="1" dirty="0" smtClean="0"/>
              <a:t>Если хотим задать приоритеты развития системы</a:t>
            </a:r>
            <a:endParaRPr lang="ru-RU" sz="1400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8200" y="555526"/>
            <a:ext cx="4038600" cy="4039097"/>
          </a:xfrm>
        </p:spPr>
        <p:txBody>
          <a:bodyPr/>
          <a:lstStyle/>
          <a:p>
            <a:pPr algn="ctr">
              <a:buNone/>
            </a:pPr>
            <a:r>
              <a:rPr lang="ru-RU" sz="1400" b="1" dirty="0" smtClean="0"/>
              <a:t>Если хотим дать информацию для выбора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419622"/>
            <a:ext cx="864096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endParaRPr lang="ru-RU" sz="3000" i="1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069" y="987574"/>
            <a:ext cx="4032448" cy="415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9693" y="1203598"/>
            <a:ext cx="4738629" cy="337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222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2800" dirty="0" smtClean="0">
                <a:solidFill>
                  <a:schemeClr val="bg1"/>
                </a:solidFill>
              </a:rPr>
              <a:t>Поэтому рейтингов </a:t>
            </a:r>
            <a:r>
              <a:rPr lang="ru-RU" sz="2800" dirty="0" smtClean="0">
                <a:solidFill>
                  <a:schemeClr val="bg1"/>
                </a:solidFill>
              </a:rPr>
              <a:t>может </a:t>
            </a:r>
            <a:r>
              <a:rPr lang="ru-RU" sz="2800" dirty="0" smtClean="0">
                <a:solidFill>
                  <a:schemeClr val="bg1"/>
                </a:solidFill>
              </a:rPr>
              <a:t>быть много и они могут быть различные, так как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200150"/>
            <a:ext cx="8712968" cy="3943350"/>
          </a:xfrm>
        </p:spPr>
        <p:txBody>
          <a:bodyPr/>
          <a:lstStyle/>
          <a:p>
            <a:r>
              <a:rPr lang="ru-RU" sz="2600" dirty="0" smtClean="0"/>
              <a:t>ориентированы на разные целевые группы (одного информационного продукта, ориентированного на разные целевые группы быть не может)</a:t>
            </a:r>
          </a:p>
          <a:p>
            <a:r>
              <a:rPr lang="ru-RU" sz="2600" dirty="0" smtClean="0"/>
              <a:t>преследуют разные цели (один и тот же информационный продукт, не может работать и на развитие системы, и на инспекцию по выполнению поставленных задач)</a:t>
            </a:r>
          </a:p>
          <a:p>
            <a:r>
              <a:rPr lang="ru-RU" sz="2600" dirty="0" smtClean="0"/>
              <a:t>строятся как внутри системы, так и на внешних площадках</a:t>
            </a:r>
            <a:endParaRPr lang="ru-RU" sz="2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359014"/>
            <a:ext cx="864096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ctr"/>
            <a:endParaRPr lang="ru-RU" sz="30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10806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5789</TotalTime>
  <Words>1729</Words>
  <Application>Microsoft Office PowerPoint</Application>
  <PresentationFormat>Экран (16:9)</PresentationFormat>
  <Paragraphs>204</Paragraphs>
  <Slides>29</Slides>
  <Notes>29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Точечный рисунок</vt:lpstr>
      <vt:lpstr>Современные подходы к формированию и представлению социальных рейтингов по образованию</vt:lpstr>
      <vt:lpstr>Три вопроса, которые мы сегодня обсудим</vt:lpstr>
      <vt:lpstr>Вопросы для обсуждения</vt:lpstr>
      <vt:lpstr>Как правило рейтинги делаются</vt:lpstr>
      <vt:lpstr>Кому и зачем нужны рейтинги?  (по данным опроса РИА Новости – февраль-март 2012 года)</vt:lpstr>
      <vt:lpstr>Например:</vt:lpstr>
      <vt:lpstr>Выбор варианта представления определяется</vt:lpstr>
      <vt:lpstr>Например:</vt:lpstr>
      <vt:lpstr> Поэтому рейтингов может быть много и они могут быть различные, так как </vt:lpstr>
      <vt:lpstr> Но создаваемые и рейтинги должны отвечать, установленным сегодня международным стандартам: сегодня в их основе лежат  «Правила аудита рейтингов (IREG Ranking Audit Rules)»   (приняты 16—17 мая 2011 г. ) </vt:lpstr>
      <vt:lpstr>Например (публикация):</vt:lpstr>
      <vt:lpstr>Качество каждого рейтинга обеспечивается</vt:lpstr>
      <vt:lpstr>Таким образом, сегодня рейтинги</vt:lpstr>
      <vt:lpstr> Рассмотрим пример формирование такого социального рейтинга на кейсе «Рейтинга школ повышенного уровня РФ» :</vt:lpstr>
      <vt:lpstr>Рейтинг вышел (на странице «Социальные рейтинги» РИА Новости)</vt:lpstr>
      <vt:lpstr>Шаг 1 – разработка Концепции рейтинга:</vt:lpstr>
      <vt:lpstr>Шаг 2 – разработка Методики рейтинга:</vt:lpstr>
      <vt:lpstr>Шаг 3 – экспертиза Методики, включает три уровня:</vt:lpstr>
      <vt:lpstr>Шаг 4 – сбор  и выверка данных:</vt:lpstr>
      <vt:lpstr>Шаг 5 – обработка данных и проведение оценки:</vt:lpstr>
      <vt:lpstr>Шаг 6 – Подготовка к публикации:</vt:lpstr>
      <vt:lpstr>Шаг 6 – Подготовка к публикации:</vt:lpstr>
      <vt:lpstr>Рейтинг вышел</vt:lpstr>
      <vt:lpstr> Таким образом, создание социального рейтинга это работа большой команды профессионалов: </vt:lpstr>
      <vt:lpstr> Основные уроки реализации первого года проекта: </vt:lpstr>
      <vt:lpstr> Основные уроки реализации первого года проекта: </vt:lpstr>
      <vt:lpstr> Что дальше? </vt:lpstr>
      <vt:lpstr> Прямой диалог – что осталось за кадром </vt:lpstr>
      <vt:lpstr>СПАСИБО ЗА ВНИМАНИЕ!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Пользователь Windows</cp:lastModifiedBy>
  <cp:revision>189</cp:revision>
  <dcterms:created xsi:type="dcterms:W3CDTF">2011-08-25T06:09:31Z</dcterms:created>
  <dcterms:modified xsi:type="dcterms:W3CDTF">2012-09-25T06:58:44Z</dcterms:modified>
</cp:coreProperties>
</file>