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92" r:id="rId3"/>
    <p:sldId id="361" r:id="rId4"/>
    <p:sldId id="403" r:id="rId5"/>
    <p:sldId id="406" r:id="rId6"/>
    <p:sldId id="404" r:id="rId7"/>
    <p:sldId id="405" r:id="rId8"/>
    <p:sldId id="407" r:id="rId9"/>
    <p:sldId id="408" r:id="rId10"/>
    <p:sldId id="409" r:id="rId11"/>
    <p:sldId id="393" r:id="rId12"/>
    <p:sldId id="394" r:id="rId13"/>
    <p:sldId id="395" r:id="rId14"/>
    <p:sldId id="410" r:id="rId15"/>
    <p:sldId id="402" r:id="rId16"/>
    <p:sldId id="341" r:id="rId1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21" d="100"/>
          <a:sy n="121" d="100"/>
        </p:scale>
        <p:origin x="1572" y="20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1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worldbank.org/" TargetMode="External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hyperlink" Target="http://www.iuorao.ru/" TargetMode="External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cid:image002.jpg@01CCF70B.76309CA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63638"/>
            <a:ext cx="8100392" cy="1872208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Основные подходы к представлению результатов аналитических исследований для массового </a:t>
            </a:r>
            <a:r>
              <a:rPr lang="ru-RU" sz="3600" dirty="0" smtClean="0">
                <a:solidFill>
                  <a:schemeClr val="bg1"/>
                </a:solidFill>
              </a:rPr>
              <a:t>читателя</a:t>
            </a:r>
            <a:endParaRPr lang="ru-RU" sz="36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</a:rPr>
              <a:t>Тюрина Наталья Владимировна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заместитель руководителя Центра социальных рейтингов РИА </a:t>
            </a:r>
            <a:r>
              <a:rPr lang="ru-RU" sz="1600" dirty="0" smtClean="0">
                <a:solidFill>
                  <a:schemeClr val="bg1"/>
                </a:solidFill>
              </a:rPr>
              <a:t>Новости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</a:rPr>
              <a:t>(с использованием материалов Студии Инфографики РИА Новости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5" name="Picture 2" descr="http://www.rtc-edu.ru/sites/default/files/pict/wb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985" y="4577088"/>
            <a:ext cx="428628" cy="428628"/>
          </a:xfrm>
          <a:prstGeom prst="rect">
            <a:avLst/>
          </a:prstGeom>
          <a:noFill/>
        </p:spPr>
      </p:pic>
      <p:pic>
        <p:nvPicPr>
          <p:cNvPr id="26" name="Picture 4" descr="Описание: лого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4106" y="4600076"/>
            <a:ext cx="959881" cy="405701"/>
          </a:xfrm>
          <a:prstGeom prst="rect">
            <a:avLst/>
          </a:prstGeom>
          <a:noFill/>
        </p:spPr>
      </p:pic>
      <p:pic>
        <p:nvPicPr>
          <p:cNvPr id="27" name="Picture 10" descr="img691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6439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-108520" y="73242"/>
            <a:ext cx="7812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«Национальные экзамены и мониторинги образовательных достижений школьников: роль и место в национальной системе оценки качества образования»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25-28 сентября 2012 года, г. Минск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12753" y="12524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00392" y="4650136"/>
            <a:ext cx="931910" cy="313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БГПУ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4617822"/>
            <a:ext cx="864096" cy="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АПО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7115" y="4638985"/>
            <a:ext cx="1021741" cy="3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2544" y="4638985"/>
            <a:ext cx="906725" cy="36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455" y="4633538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942" y="4661953"/>
            <a:ext cx="921717" cy="31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1657035"/>
              </p:ext>
            </p:extLst>
          </p:nvPr>
        </p:nvGraphicFramePr>
        <p:xfrm>
          <a:off x="5754742" y="4672992"/>
          <a:ext cx="468666" cy="291956"/>
        </p:xfrm>
        <a:graphic>
          <a:graphicData uri="http://schemas.openxmlformats.org/presentationml/2006/ole">
            <p:oleObj spid="_x0000_s1158" name="Точечный рисунок" r:id="rId17" imgW="1000000" imgH="619211" progId="PBrush">
              <p:embed/>
            </p:oleObj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3274427"/>
              </p:ext>
            </p:extLst>
          </p:nvPr>
        </p:nvGraphicFramePr>
        <p:xfrm>
          <a:off x="2013587" y="4604907"/>
          <a:ext cx="558799" cy="406399"/>
        </p:xfrm>
        <a:graphic>
          <a:graphicData uri="http://schemas.openxmlformats.org/presentationml/2006/ole">
            <p:oleObj spid="_x0000_s1159" name="Точечный рисунок" r:id="rId18" imgW="1152381" imgH="838095" progId="PBrush">
              <p:embed/>
            </p:oleObj>
          </a:graphicData>
        </a:graphic>
      </p:graphicFrame>
      <p:pic>
        <p:nvPicPr>
          <p:cNvPr id="24" name="Picture 19" descr="C:\Documents and Settings\ntyurina\Desktop\Рейтинги\лого\social_nav_logotype-0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48373" y="4626627"/>
            <a:ext cx="1035947" cy="35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Какие форматы и механизмы представления вы считаете наиболее эффективными?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Для управленцев?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Для педагогов?</a:t>
            </a:r>
            <a:endParaRPr lang="ru-RU" sz="3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Для экспертов?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Для родителей?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Какие сюжеты рассматриваете?</a:t>
            </a:r>
            <a:endParaRPr lang="ru-RU" sz="30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913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Результаты </a:t>
            </a:r>
            <a:r>
              <a:rPr lang="ru-RU" sz="2800" dirty="0">
                <a:solidFill>
                  <a:schemeClr val="bg1"/>
                </a:solidFill>
              </a:rPr>
              <a:t>аналитических исследований для массового </a:t>
            </a:r>
            <a:r>
              <a:rPr lang="ru-RU" sz="2800" dirty="0" smtClean="0">
                <a:solidFill>
                  <a:schemeClr val="bg1"/>
                </a:solidFill>
              </a:rPr>
              <a:t>читателя представляются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(примеры даны в </a:t>
            </a:r>
            <a:r>
              <a:rPr lang="ru-RU" sz="2000" dirty="0" err="1" smtClean="0">
                <a:solidFill>
                  <a:schemeClr val="bg1"/>
                </a:solidFill>
              </a:rPr>
              <a:t>раздатке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157288"/>
            <a:ext cx="86409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3600" i="1" dirty="0" smtClean="0"/>
              <a:t>В виде новостей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600" i="1" dirty="0" smtClean="0"/>
              <a:t>В виде интервью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600" i="1" dirty="0" smtClean="0"/>
              <a:t>В виде аналитических статей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600" i="1" dirty="0" smtClean="0"/>
              <a:t>В виде инфографик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600" i="1" dirty="0" smtClean="0"/>
              <a:t>В виде мультимедийных статей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9115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Что такое инфографика?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157288"/>
            <a:ext cx="86409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ru-RU" sz="2400" b="1" dirty="0"/>
              <a:t> </a:t>
            </a:r>
            <a:r>
              <a:rPr lang="ru-RU" sz="3000" i="1" dirty="0"/>
              <a:t>— это графический способ подачи информации, данных и </a:t>
            </a:r>
            <a:r>
              <a:rPr lang="ru-RU" sz="3000" i="1" dirty="0" smtClean="0"/>
              <a:t>знаний</a:t>
            </a:r>
          </a:p>
          <a:p>
            <a:pPr lvl="0" algn="just"/>
            <a:r>
              <a:rPr lang="ru-RU" sz="3000" i="1" u="sng" dirty="0" smtClean="0"/>
              <a:t>Правила подготовки на основе текстов</a:t>
            </a:r>
            <a:r>
              <a:rPr lang="ru-RU" sz="3000" i="1" dirty="0" smtClean="0"/>
              <a:t>:</a:t>
            </a:r>
          </a:p>
          <a:p>
            <a:pPr marL="457200" lvl="0" indent="-457200" algn="just">
              <a:buFontTx/>
              <a:buChar char="-"/>
            </a:pPr>
            <a:r>
              <a:rPr lang="ru-RU" sz="3000" i="1" dirty="0" smtClean="0"/>
              <a:t>Инфографика как графический рассказ</a:t>
            </a:r>
          </a:p>
          <a:p>
            <a:pPr marL="457200" lvl="0" indent="-457200" algn="just">
              <a:buFontTx/>
              <a:buChar char="-"/>
            </a:pPr>
            <a:r>
              <a:rPr lang="ru-RU" sz="3000" i="1" dirty="0" smtClean="0"/>
              <a:t>В основе принцип 5 </a:t>
            </a:r>
            <a:r>
              <a:rPr lang="en-US" sz="3000" i="1" dirty="0" smtClean="0"/>
              <a:t>W</a:t>
            </a:r>
            <a:r>
              <a:rPr lang="ru-RU" sz="3000" i="1" dirty="0" smtClean="0"/>
              <a:t> («пять почему?») </a:t>
            </a:r>
          </a:p>
          <a:p>
            <a:pPr marL="457200" lvl="0" indent="-457200" algn="just">
              <a:buFontTx/>
              <a:buChar char="-"/>
            </a:pPr>
            <a:r>
              <a:rPr lang="ru-RU" sz="3000" i="1" dirty="0" smtClean="0"/>
              <a:t>Правила сбора информации для подготовки ТЗ</a:t>
            </a:r>
          </a:p>
          <a:p>
            <a:pPr marL="457200" lvl="0" indent="-457200" algn="just">
              <a:buFontTx/>
              <a:buChar char="-"/>
            </a:pPr>
            <a:r>
              <a:rPr lang="ru-RU" sz="3000" i="1" dirty="0" smtClean="0"/>
              <a:t>Обязательное форматирование текстовой информации</a:t>
            </a:r>
            <a:endParaRPr lang="ru-RU" sz="3000" i="1" dirty="0"/>
          </a:p>
          <a:p>
            <a:pPr lvl="0" algn="just"/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xmlns="" val="32253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6563"/>
            <a:ext cx="6624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2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 чем важно помнить, делая свой выбор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157288"/>
            <a:ext cx="86409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i="1" dirty="0" smtClean="0"/>
              <a:t>ч</a:t>
            </a:r>
            <a:r>
              <a:rPr lang="ru-RU" sz="2400" i="1" dirty="0" smtClean="0"/>
              <a:t>то мы отвечаем за точность и достоверность представляемых данных (при представлении данных на массовую аудиторию нет права на ошибку)</a:t>
            </a:r>
            <a:endParaRPr lang="ru-RU" sz="24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i="1" dirty="0" smtClean="0"/>
              <a:t>ч</a:t>
            </a:r>
            <a:r>
              <a:rPr lang="ru-RU" sz="2400" i="1" dirty="0" smtClean="0"/>
              <a:t>то мы можем говорить только о явлениях, не о гипотезах</a:t>
            </a:r>
            <a:endParaRPr lang="ru-RU" sz="24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i="1" dirty="0" smtClean="0"/>
              <a:t>ч</a:t>
            </a:r>
            <a:r>
              <a:rPr lang="ru-RU" sz="2400" i="1" dirty="0" smtClean="0"/>
              <a:t>то </a:t>
            </a:r>
            <a:r>
              <a:rPr lang="ru-RU" sz="2400" i="1" dirty="0" smtClean="0"/>
              <a:t>представляя результаты исследований массовому читателю мы меняем реальность, но если этого не делаем мы – значит информация будет браться из других и не всегда профессиональных источников</a:t>
            </a:r>
            <a:endParaRPr lang="ru-RU" sz="24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36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9115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lvl="0" algn="l"/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Задание: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Описание: cid:CE2BF245-0E30-4A2E-B844-C7C50861A6B4@msk.rian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0"/>
            <a:ext cx="3744416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Documents and Settings\ntyurina\Desktop\Рейтинги\первокласники\к публикации\итог\Портрет конечн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7495"/>
            <a:ext cx="4894110" cy="45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7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2307" y="1347614"/>
            <a:ext cx="454738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Наталья Тюрина</a:t>
            </a:r>
            <a:endParaRPr lang="ru-RU" sz="2800" dirty="0"/>
          </a:p>
          <a:p>
            <a:r>
              <a:rPr lang="ru-RU" sz="2800" i="1" dirty="0"/>
              <a:t>Заместитель Руководителя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Раб. тел.: 8 (495) 645-6601 доб. 7618</a:t>
            </a:r>
            <a:br>
              <a:rPr lang="ru-RU" sz="2800" dirty="0"/>
            </a:br>
            <a:r>
              <a:rPr lang="ru-RU" sz="2800" dirty="0"/>
              <a:t>Моб. тел.: 8-968-766-9053</a:t>
            </a:r>
            <a:br>
              <a:rPr lang="ru-RU" sz="2800" dirty="0"/>
            </a:br>
            <a:r>
              <a:rPr lang="ru-RU" sz="2800" dirty="0"/>
              <a:t>E-</a:t>
            </a:r>
            <a:r>
              <a:rPr lang="ru-RU" sz="2800" dirty="0" err="1"/>
              <a:t>mail</a:t>
            </a:r>
            <a:r>
              <a:rPr lang="ru-RU" sz="2800" dirty="0"/>
              <a:t>: nv.tyurina@rian.ru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Что важно понимать</a:t>
            </a:r>
            <a:r>
              <a:rPr lang="ru-RU" sz="2800" dirty="0">
                <a:solidFill>
                  <a:schemeClr val="bg1"/>
                </a:solidFill>
              </a:rPr>
              <a:t>, готовя </a:t>
            </a:r>
            <a:r>
              <a:rPr lang="ru-RU" sz="2800" dirty="0" smtClean="0">
                <a:solidFill>
                  <a:schemeClr val="bg1"/>
                </a:solidFill>
              </a:rPr>
              <a:t>результаты </a:t>
            </a:r>
            <a:r>
              <a:rPr lang="ru-RU" sz="2800" dirty="0">
                <a:solidFill>
                  <a:schemeClr val="bg1"/>
                </a:solidFill>
              </a:rPr>
              <a:t>аналитических исследований </a:t>
            </a:r>
            <a:r>
              <a:rPr lang="ru-RU" sz="2800" dirty="0" smtClean="0">
                <a:solidFill>
                  <a:schemeClr val="bg1"/>
                </a:solidFill>
              </a:rPr>
              <a:t>для публикации в СМИ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Кто будет читателем этих материалов?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Какая информация для него значима?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Что вы хотите сказать ему?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Какую реакцию (сценарий его действий) по итогам прочтения им этих материалов вы ожидаете?</a:t>
            </a:r>
          </a:p>
        </p:txBody>
      </p:sp>
    </p:spTree>
    <p:extLst>
      <p:ext uri="{BB962C8B-B14F-4D97-AF65-F5344CB8AC3E}">
        <p14:creationId xmlns:p14="http://schemas.microsoft.com/office/powerpoint/2010/main" xmlns="" val="34913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43673"/>
            <a:ext cx="4032448" cy="828675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</a:rPr>
              <a:t>Кому и зачем нужны эти материалы? 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endParaRPr lang="ru-RU" sz="2000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38686"/>
            <a:ext cx="493204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36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Сегодня мы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н</a:t>
            </a:r>
            <a:r>
              <a:rPr lang="ru-RU" sz="3000" i="1" dirty="0" smtClean="0"/>
              <a:t>а примере исследования «Портрет московского первоклассника» обсудим логику организации таких исследований </a:t>
            </a:r>
            <a:endParaRPr lang="ru-RU" sz="3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р</a:t>
            </a:r>
            <a:r>
              <a:rPr lang="ru-RU" sz="3000" i="1" dirty="0" smtClean="0"/>
              <a:t>ассмотрим возможные форматы представления результатов таких исследования</a:t>
            </a:r>
            <a:endParaRPr lang="ru-RU" sz="30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913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Шаг 1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Определение целевой аудитории исследования</a:t>
            </a:r>
            <a:endParaRPr lang="ru-RU" sz="3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Разработка Концепции исследования</a:t>
            </a:r>
            <a:endParaRPr lang="ru-RU" sz="30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913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Для этого нам нужно ответить на вопрос: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Портрет первоклассника – кому и зачем нужно это исследование?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3000" i="1" dirty="0" smtClean="0"/>
              <a:t>Открытое обсуждение опыта участников курса: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Проводите ли вы входящий мониторинг учащихся первых классов?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Почему вы это делаете?</a:t>
            </a:r>
            <a:endParaRPr lang="ru-RU" sz="3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Как вы это делаете?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Какие сюжеты рассматриваете?</a:t>
            </a:r>
            <a:endParaRPr lang="ru-RU" sz="30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913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Портрет первоклассника –зачем мы делали это исследование?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i="1" dirty="0" smtClean="0"/>
              <a:t>Мы хотели увидеть какие дети (с какими характеристиками приходят к нам в первый класс)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i="1" dirty="0" smtClean="0"/>
              <a:t>Мы хотели увидеть какие факторы и условия формируют (влияют) характеристики, с которыми приходят в школу первоклассники</a:t>
            </a:r>
            <a:endParaRPr lang="ru-RU" sz="24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i="1" dirty="0" smtClean="0"/>
              <a:t>Мы хотели увидеть, что происходит в школе (классе) с детьми в рамках первого года обучения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i="1" dirty="0" smtClean="0"/>
              <a:t>Мы хотели рассказать родителям о наших наблюдениях, чтобы повлиять на их выбор образовательной траектории своего ребенка</a:t>
            </a:r>
            <a:endParaRPr 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913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Шаг 2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Разработка методики исследования</a:t>
            </a:r>
            <a:endParaRPr lang="ru-RU" sz="3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Разработка инструментария исследования (включая этап пилотирования и апробации)</a:t>
            </a:r>
            <a:endParaRPr lang="ru-RU" sz="30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913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Шаг 3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359014"/>
            <a:ext cx="864096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Разработка Концепции представления результатов исследования</a:t>
            </a:r>
            <a:endParaRPr lang="ru-RU" sz="3000" i="1" dirty="0" smtClean="0"/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3000" i="1" dirty="0" smtClean="0"/>
              <a:t>Определение форматов и механизмов (для разных целевых групп – разные)</a:t>
            </a:r>
            <a:endParaRPr lang="ru-RU" sz="30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913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6334</TotalTime>
  <Words>426</Words>
  <Application>Microsoft Office PowerPoint</Application>
  <PresentationFormat>Экран (16:9)</PresentationFormat>
  <Paragraphs>81</Paragraphs>
  <Slides>16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Точечный рисунок</vt:lpstr>
      <vt:lpstr>Основные подходы к представлению результатов аналитических исследований для массового читателя</vt:lpstr>
      <vt:lpstr>Что важно понимать, готовя результаты аналитических исследований для публикации в СМИ</vt:lpstr>
      <vt:lpstr>Кому и зачем нужны эти материалы?  </vt:lpstr>
      <vt:lpstr>Сегодня мы </vt:lpstr>
      <vt:lpstr>Шаг 1 </vt:lpstr>
      <vt:lpstr>Для этого нам нужно ответить на вопрос: Портрет первоклассника – кому и зачем нужно это исследование? </vt:lpstr>
      <vt:lpstr>Портрет первоклассника –зачем мы делали это исследование? </vt:lpstr>
      <vt:lpstr>Шаг 2 </vt:lpstr>
      <vt:lpstr>Шаг 3 </vt:lpstr>
      <vt:lpstr>Какие форматы и механизмы представления вы считаете наиболее эффективными? </vt:lpstr>
      <vt:lpstr>Результаты аналитических исследований для массового читателя представляются  (примеры даны в раздатке)</vt:lpstr>
      <vt:lpstr>Что такое инфографика?</vt:lpstr>
      <vt:lpstr>Слайд 13</vt:lpstr>
      <vt:lpstr>О чем важно помнить, делая свой выбор</vt:lpstr>
      <vt:lpstr> Задание: 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Пользователь Windows</cp:lastModifiedBy>
  <cp:revision>225</cp:revision>
  <dcterms:created xsi:type="dcterms:W3CDTF">2011-08-25T06:09:31Z</dcterms:created>
  <dcterms:modified xsi:type="dcterms:W3CDTF">2012-09-25T07:41:42Z</dcterms:modified>
</cp:coreProperties>
</file>