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8" r:id="rId2"/>
    <p:sldId id="361" r:id="rId3"/>
    <p:sldId id="362" r:id="rId4"/>
    <p:sldId id="363" r:id="rId5"/>
    <p:sldId id="364" r:id="rId6"/>
    <p:sldId id="365" r:id="rId7"/>
    <p:sldId id="366" r:id="rId8"/>
    <p:sldId id="367" r:id="rId9"/>
    <p:sldId id="368" r:id="rId10"/>
    <p:sldId id="369" r:id="rId11"/>
    <p:sldId id="370" r:id="rId12"/>
    <p:sldId id="371" r:id="rId13"/>
    <p:sldId id="372" r:id="rId14"/>
    <p:sldId id="373" r:id="rId15"/>
    <p:sldId id="374" r:id="rId16"/>
    <p:sldId id="375" r:id="rId17"/>
    <p:sldId id="376" r:id="rId18"/>
    <p:sldId id="377" r:id="rId19"/>
    <p:sldId id="378" r:id="rId20"/>
    <p:sldId id="379" r:id="rId21"/>
    <p:sldId id="380" r:id="rId22"/>
    <p:sldId id="381" r:id="rId23"/>
    <p:sldId id="382" r:id="rId24"/>
    <p:sldId id="383" r:id="rId25"/>
    <p:sldId id="384" r:id="rId26"/>
    <p:sldId id="385" r:id="rId27"/>
    <p:sldId id="386" r:id="rId28"/>
    <p:sldId id="387" r:id="rId29"/>
    <p:sldId id="388" r:id="rId30"/>
    <p:sldId id="389" r:id="rId31"/>
    <p:sldId id="390" r:id="rId32"/>
    <p:sldId id="391" r:id="rId33"/>
    <p:sldId id="392" r:id="rId34"/>
    <p:sldId id="393" r:id="rId35"/>
    <p:sldId id="394" r:id="rId36"/>
    <p:sldId id="395" r:id="rId37"/>
    <p:sldId id="396" r:id="rId38"/>
    <p:sldId id="397" r:id="rId39"/>
    <p:sldId id="398" r:id="rId40"/>
    <p:sldId id="399" r:id="rId41"/>
    <p:sldId id="400" r:id="rId42"/>
    <p:sldId id="401" r:id="rId43"/>
    <p:sldId id="408" r:id="rId44"/>
    <p:sldId id="403" r:id="rId45"/>
    <p:sldId id="404" r:id="rId46"/>
    <p:sldId id="405" r:id="rId47"/>
    <p:sldId id="406" r:id="rId48"/>
    <p:sldId id="407" r:id="rId49"/>
  </p:sldIdLst>
  <p:sldSz cx="9144000" cy="5143500" type="screen16x9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5" autoAdjust="0"/>
    <p:restoredTop sz="89180" autoAdjust="0"/>
  </p:normalViewPr>
  <p:slideViewPr>
    <p:cSldViewPr>
      <p:cViewPr>
        <p:scale>
          <a:sx n="80" d="100"/>
          <a:sy n="80" d="100"/>
        </p:scale>
        <p:origin x="-1506" y="-34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05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image" Target="../media/image34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image" Target="../media/image3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585B478-45A3-44FE-A797-85530663857D}" type="datetimeFigureOut">
              <a:rPr lang="ru-RU"/>
              <a:pPr>
                <a:defRPr/>
              </a:pPr>
              <a:t>22.09.2012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B711EA1-CB36-4DD8-A530-6E6A46C011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3012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129D77B-0100-4A97-87E1-541ED23B006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8C8A16-CF97-4B22-AA80-3F632A86CB8F}" type="slidenum">
              <a:rPr lang="ru-RU"/>
              <a:pPr/>
              <a:t>18</a:t>
            </a:fld>
            <a:endParaRPr lang="ru-RU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Представьте, что такова динамика становления техники чтения в начальной школе.</a:t>
            </a:r>
          </a:p>
          <a:p>
            <a:r>
              <a:rPr lang="ru-RU"/>
              <a:t>Между 1 и 3 классом – практически никаких сдвигов.</a:t>
            </a:r>
          </a:p>
          <a:p>
            <a:r>
              <a:rPr lang="ru-RU"/>
              <a:t>Между 1 и 5 классом – улучшение на 12-13%. Например, первоклассники читают со скоростью 30 слов в минуту. А пятиклассники – 44 слова в минуту?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75D498-68A2-4B9C-BE36-1C24B576CE75}" type="slidenum">
              <a:rPr lang="ru-RU"/>
              <a:pPr/>
              <a:t>28</a:t>
            </a:fld>
            <a:endParaRPr lang="ru-RU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2 класс – чисто устная коммуникация. Основа самоконтроля вынесена вовне.</a:t>
            </a:r>
          </a:p>
          <a:p>
            <a:r>
              <a:rPr lang="ru-RU"/>
              <a:t>Текст – 8 слов.</a:t>
            </a:r>
          </a:p>
          <a:p>
            <a:r>
              <a:rPr lang="ru-RU"/>
              <a:t>Каждое слово знакомо.</a:t>
            </a:r>
          </a:p>
          <a:p>
            <a:r>
              <a:rPr lang="ru-RU"/>
              <a:t>Ск. Звуков в слове ДЕНЬ – 98% верно.</a:t>
            </a:r>
          </a:p>
          <a:p>
            <a:r>
              <a:rPr lang="ru-RU"/>
              <a:t>Ск. Слогов в слове ДЕНЬ – 98% верно.</a:t>
            </a:r>
          </a:p>
          <a:p>
            <a:r>
              <a:rPr lang="ru-RU"/>
              <a:t>Что трудно? Два высказывания, одно из которых верное, а другое неверное…</a:t>
            </a:r>
          </a:p>
          <a:p>
            <a:r>
              <a:rPr lang="ru-RU"/>
              <a:t>Магия письменного высказывания: оно КАЖЕТСЯ убедительным… ЧЕТЫРЕ +, ЗВУКИ +… 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8B6AE2-93EB-4DE6-819D-878D15727628}" type="slidenum">
              <a:rPr lang="ru-RU"/>
              <a:pPr/>
              <a:t>29</a:t>
            </a:fld>
            <a:endParaRPr lang="ru-RU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Учебник Чудиновой – лучший (по М. Пинской)</a:t>
            </a:r>
          </a:p>
          <a:p>
            <a:r>
              <a:rPr lang="ru-RU"/>
              <a:t>ВОПРОС: Я поставила на плиту кастрюлю с водой и сковородку с маслом. В кастрюле я варю картошку, на сковородке жарю. Я включила две конфорки одинаково: на среднюю температуру. Где картошка будет горячее – в кастрюле или на сковороде? А может быть картошка в кастрюле и на сковороде нагреется одинаково?</a:t>
            </a:r>
          </a:p>
          <a:p>
            <a:r>
              <a:rPr lang="ru-RU"/>
              <a:t>СКОВОРОДА – 25 детей (60%) </a:t>
            </a:r>
          </a:p>
          <a:p>
            <a:r>
              <a:rPr lang="ru-RU"/>
              <a:t>ХИМИКИ кинулись переписывать текст, чтобы слово ДЕКСТРИН не оказалось на периферии чтения.</a:t>
            </a:r>
          </a:p>
          <a:p>
            <a:endParaRPr lang="ru-RU"/>
          </a:p>
          <a:p>
            <a:r>
              <a:rPr lang="ru-RU"/>
              <a:t>ЗАЗОР – «Когда картошку жарят, ее нагревают очень сильно»</a:t>
            </a:r>
          </a:p>
          <a:p>
            <a:r>
              <a:rPr lang="ru-RU"/>
              <a:t>2 прочтения (1) она нагревается – ее температура повышается, (2) я нагреваю – я делаю огонь сильнее, а с картошкой ничего не происходит… В бытовой речи – не важно, в понятийном тексте нужно точное понимание – не обязательно за счет текста… Главное – умения читетеля.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DDC762-3672-4FBF-AC0E-3D4A6EE412A0}" type="slidenum">
              <a:rPr lang="ru-RU"/>
              <a:pPr/>
              <a:t>30</a:t>
            </a:fld>
            <a:endParaRPr lang="ru-RU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Класс – от Ромы до Нины – разброс читательских умений.</a:t>
            </a:r>
          </a:p>
          <a:p>
            <a:r>
              <a:rPr lang="ru-RU"/>
              <a:t>Для Нины – непреодолимый ЗАЗОР – </a:t>
            </a:r>
          </a:p>
          <a:p>
            <a:r>
              <a:rPr lang="ru-RU"/>
              <a:t>НА ЕЛКУ КУПИЛИ 46 ШАРОВ ТРЕХ ЦВЕТОВ – КРАСНОГО, СИНЕГО И ЗЕЛЕНОГО.</a:t>
            </a:r>
          </a:p>
          <a:p>
            <a:r>
              <a:rPr lang="ru-RU"/>
              <a:t>КРАСНЫХ ШАРОВ БЫЛО 20</a:t>
            </a:r>
          </a:p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5EF781-AF8E-497C-BC2F-AB6B2F7BEF08}" type="slidenum">
              <a:rPr lang="ru-RU"/>
              <a:pPr/>
              <a:t>32</a:t>
            </a:fld>
            <a:endParaRPr lang="ru-RU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Эти установки должны создаваться на каждом уроке. Учебники – основной источник установок читателя информационных текстов.</a:t>
            </a:r>
          </a:p>
          <a:p>
            <a:endParaRPr lang="ru-RU"/>
          </a:p>
          <a:p>
            <a:r>
              <a:rPr lang="ru-RU"/>
              <a:t>ПИЗА – единственное преимущество российских школьников – вычитывания информации в тем вопросах, где есть ключевые слова…</a:t>
            </a:r>
          </a:p>
          <a:p>
            <a:r>
              <a:rPr lang="ru-RU"/>
              <a:t>Мыслить ВМЕСТЕ с автором не надо. И невозможно: автор этого не предлагает…</a:t>
            </a:r>
          </a:p>
          <a:p>
            <a:endParaRPr lang="ru-RU"/>
          </a:p>
          <a:p>
            <a:r>
              <a:rPr lang="ru-RU"/>
              <a:t>Каков статус обсуждаемых высказываний – мнение, факт, гипотеза… </a:t>
            </a:r>
          </a:p>
          <a:p>
            <a:r>
              <a:rPr lang="ru-RU"/>
              <a:t>Семиклассники тоже считают, что вещи состоят из маленьких частичек: апельсин из кругленьких оранжевых частичек, кирпич из красноватых прямоугольных частичек…  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CAED24-E4BA-4277-A7E9-D29A26E05BC8}" type="slidenum">
              <a:rPr lang="ru-RU"/>
              <a:pPr/>
              <a:t>33</a:t>
            </a:fld>
            <a:endParaRPr lang="ru-RU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Каковы  требования к текстам учебника? На что опираться кроме здравого смысла?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242AC0-DD2D-4D2B-8F43-FEE2A979E75E}" type="slidenum">
              <a:rPr lang="ru-RU"/>
              <a:pPr/>
              <a:t>37</a:t>
            </a:fld>
            <a:endParaRPr lang="ru-RU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Думать не про математику, а про отношение слов и математической реальности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5A6B65-0D81-42ED-95D6-C1D0DFBA9EAA}" type="slidenum">
              <a:rPr lang="ru-RU"/>
              <a:pPr/>
              <a:t>38</a:t>
            </a:fld>
            <a:endParaRPr lang="ru-RU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Думать не про математику, а про отношение слов и математической реальности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DE9FFB-745F-456E-A9B4-06B1A4274EC6}" type="slidenum">
              <a:rPr lang="ru-RU"/>
              <a:pPr/>
              <a:t>42</a:t>
            </a:fld>
            <a:endParaRPr lang="ru-RU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образовательные переходы</a:t>
            </a:r>
          </a:p>
          <a:p>
            <a:r>
              <a:rPr lang="ru-RU"/>
              <a:t>Должны быть подготовлены педагогически!!! </a:t>
            </a:r>
          </a:p>
          <a:p>
            <a:r>
              <a:rPr lang="ru-RU"/>
              <a:t>Все модули – по принципу Тяни-Толкая – обращены и в читательское прошлое, и в читательское будущее.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9B6FD8-AA0B-4E91-9391-4A4A418AF440}" type="slidenum">
              <a:rPr lang="ru-RU"/>
              <a:pPr/>
              <a:t>3</a:t>
            </a:fld>
            <a:endParaRPr lang="ru-RU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Разный возраст и разные образовательные переходы</a:t>
            </a:r>
          </a:p>
          <a:p>
            <a:r>
              <a:rPr lang="ru-RU"/>
              <a:t>Два теста готовности к переходу на качественно новый способ использования письменности.</a:t>
            </a:r>
          </a:p>
          <a:p>
            <a:r>
              <a:rPr lang="ru-RU"/>
              <a:t>Относительно общее понимание уровней готовности к новым требованиям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F3AF0D-BCC6-417A-A91D-17789C0F1D0D}" type="slidenum">
              <a:rPr lang="ru-RU"/>
              <a:pPr/>
              <a:t>44</a:t>
            </a:fld>
            <a:endParaRPr lang="ru-RU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Важно – не что читают, а как читают. Что значит – уметь читать? Создатели теста ПИЗА умение читать понимают прагматично:</a:t>
            </a:r>
          </a:p>
          <a:p>
            <a:r>
              <a:rPr lang="ru-RU"/>
              <a:t>В тесте используются не дистиллированные тексты учебников, а НАСТОЯЩИЕ тексты (аутентичные)</a:t>
            </a:r>
          </a:p>
          <a:p>
            <a:r>
              <a:rPr lang="ru-RU"/>
              <a:t> - отрывки из художественных произведений, биографии, тексты развлекательного характера, личные письма, документы, статьи из газет и журналов, деловые инструкции, рекламные объявления, товарные ярлыки, географические карты и др. В них использовались различные формы представления информации: диаграммы, рисунки, карты, таблицы и графики, комиксы... 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C0BA1F-B6B6-4FB2-B37C-0AE11221D677}" type="slidenum">
              <a:rPr lang="ru-RU"/>
              <a:pPr/>
              <a:t>45</a:t>
            </a:fld>
            <a:endParaRPr lang="ru-RU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u="sng"/>
              <a:t>Вычитывать информацию</a:t>
            </a:r>
            <a:r>
              <a:rPr lang="ru-RU"/>
              <a:t>. Учитель просит школьников найти ответ на его вопрос в параграфе учебника. Потом указывает абзац. «Там этого нету!»</a:t>
            </a:r>
          </a:p>
          <a:p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5532E0-DE51-4299-B201-5DECCD1486BC}" type="slidenum">
              <a:rPr lang="ru-RU"/>
              <a:pPr/>
              <a:t>46</a:t>
            </a:fld>
            <a:endParaRPr lang="ru-RU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Дети читают текст про выдающиеся постройки древности. Учитель занят воспитание общеучебного навыка – отмечать непонятные слова и искать их значение.</a:t>
            </a:r>
          </a:p>
          <a:p>
            <a:r>
              <a:rPr lang="ru-RU"/>
              <a:t>Никто не отметил СТОУН ХЕДЖ, упомянутый в тексте через запятую после пирамид и Коллизея.</a:t>
            </a:r>
          </a:p>
          <a:p>
            <a:pPr>
              <a:buFontTx/>
              <a:buChar char="-"/>
            </a:pPr>
            <a:r>
              <a:rPr lang="ru-RU"/>
              <a:t>Вы знаете, что такое СТОУН ХЕДЖ?</a:t>
            </a:r>
          </a:p>
          <a:p>
            <a:pPr>
              <a:buFontTx/>
              <a:buChar char="-"/>
            </a:pPr>
            <a:r>
              <a:rPr lang="ru-RU"/>
              <a:t>Это явление природы…</a:t>
            </a:r>
          </a:p>
          <a:p>
            <a:r>
              <a:rPr lang="ru-RU"/>
              <a:t>Я ДУМАЛ, ЧТО ГИПОТЕНУЗА – РЕКА СОВЕТСКОГО СОЮЗА…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137E1A-8CF9-4CB9-9576-EF73727A0907}" type="slidenum">
              <a:rPr lang="ru-RU"/>
              <a:pPr/>
              <a:t>47</a:t>
            </a:fld>
            <a:endParaRPr lang="ru-RU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u="sng"/>
              <a:t>Размышления о прочитанном</a:t>
            </a:r>
            <a:r>
              <a:rPr lang="ru-RU"/>
              <a:t>. Группа студентов пединститута проработала текст по педагогике. Чтобы проверить, как они размышляют о прочитанном, я попросила их составить свои вопросы к тексту, которые обнаруживают – умеет ли читатель этого текста думать о том, что сказано в тексте. Я пояснила, что ДУМАТЬ – это устанавливать связи с какими-то другими элементами опыта, информации… Прочла вот эту формулировку…</a:t>
            </a:r>
          </a:p>
          <a:p>
            <a:r>
              <a:rPr lang="ru-RU"/>
              <a:t>     Более 90% вопросов, составленных студентами 5 курса (то есть без двух минут учителями ИСТОРИИ) требовала лишь воспроизведения отдельных фрагментов текста.</a:t>
            </a:r>
          </a:p>
          <a:p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21EFD7-245F-4DD2-8E53-DC6974CDFF6D}" type="slidenum">
              <a:rPr lang="ru-RU"/>
              <a:pPr/>
              <a:t>48</a:t>
            </a:fld>
            <a:endParaRPr lang="ru-RU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Все три читательские добродетели относятся не только к содержание, но и к форме текста. Каждый элемент формы значим, т.е. содержит информацию, нуждается в интерпретации,  требует размышления, становится предметом читательской оценки… 	</a:t>
            </a:r>
          </a:p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375916-BFE6-4BFE-89C1-2BD227648ABB}" type="slidenum">
              <a:rPr lang="ru-RU"/>
              <a:pPr/>
              <a:t>4</a:t>
            </a:fld>
            <a:endParaRPr lang="ru-RU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Tx/>
              <a:buAutoNum type="arabicParenR"/>
            </a:pPr>
            <a:r>
              <a:rPr lang="ru-RU"/>
              <a:t>Я буду использовать Гугл, прежде чем задавать тупые вопросы. </a:t>
            </a:r>
          </a:p>
          <a:p>
            <a:pPr marL="228600" indent="-228600"/>
            <a:r>
              <a:rPr lang="ru-RU"/>
              <a:t>Человек НЕ обращается к тексту по собственной инициативе.</a:t>
            </a:r>
          </a:p>
          <a:p>
            <a:pPr marL="228600" indent="-228600"/>
            <a:r>
              <a:rPr lang="ru-RU"/>
              <a:t>2) Сам тычет в книгу пальчик, но нуждается в помощи.</a:t>
            </a:r>
          </a:p>
          <a:p>
            <a:pPr marL="228600" indent="-228600"/>
            <a:r>
              <a:rPr lang="ru-RU"/>
              <a:t>3) Чтение для себя.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35A273-E11C-451A-ABA5-2758C6DF6BC2}" type="slidenum">
              <a:rPr lang="ru-RU"/>
              <a:pPr/>
              <a:t>5</a:t>
            </a:fld>
            <a:endParaRPr lang="ru-RU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Победа в ПИРЛС – улучшение собственных результатов. 61% выпускников начальной школы ГОТОВЫ к чтению для обучения. Возрастает готовность четвероклассников к тому, чтобы УЧИТЬСЯ использовать письменность для обучения. </a:t>
            </a:r>
          </a:p>
          <a:p>
            <a:r>
              <a:rPr lang="ru-RU"/>
              <a:t>В переводе на масштаб класса: из 25 пятиклассников 15 учеников в высшей степени готовы к новым способам использования письменных текстов, 9 учеников нуждаются в дополнительной помощи и один нуждается в очень существенной коррекционной помощи.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A7FE84-9804-46B3-AB35-B6F4B10C3177}" type="slidenum">
              <a:rPr lang="ru-RU"/>
              <a:pPr/>
              <a:t>6</a:t>
            </a:fld>
            <a:endParaRPr lang="ru-RU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Поражение в ПИЗА – мы ничего не смогли сделать с собственными дефектами.</a:t>
            </a:r>
          </a:p>
          <a:p>
            <a:r>
              <a:rPr lang="ru-RU"/>
              <a:t>Четверть нации – функционально безграмотны!</a:t>
            </a:r>
          </a:p>
          <a:p>
            <a:r>
              <a:rPr lang="ru-RU"/>
              <a:t>Только 14% готовы учиться с помощью текстов чему-то, выходящему за рамки бытового опыта.</a:t>
            </a:r>
          </a:p>
          <a:p>
            <a:endParaRPr lang="ru-RU"/>
          </a:p>
          <a:p>
            <a:r>
              <a:rPr lang="ru-RU"/>
              <a:t>В переводе на масштаб класса: из 25 девятиклассников трое в высшей степени готовы к новым способам использования письменных текстов, 15 учеников нуждаются в дополнительной помощи и семеро нуждаются в очень существенной коррекционной помощи. </a:t>
            </a:r>
          </a:p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B61693-2A5B-4114-BF1A-9DA847C0CD11}" type="slidenum">
              <a:rPr lang="ru-RU"/>
              <a:pPr/>
              <a:t>7</a:t>
            </a:fld>
            <a:endParaRPr lang="ru-RU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Два последних измерения: ПИРЛС 2006 и ПИЗА 2009.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ABDC5C-BA63-42D2-AE74-3C75AE2AF24E}" type="slidenum">
              <a:rPr lang="ru-RU"/>
              <a:pPr/>
              <a:t>12</a:t>
            </a:fld>
            <a:endParaRPr lang="ru-RU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Общая концепция чтения.</a:t>
            </a:r>
          </a:p>
          <a:p>
            <a:r>
              <a:rPr lang="ru-RU"/>
              <a:t>ПИРЛС делит 1 умения на два – извлечь информацию и сделать на ее основе минимальные выводы.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5899C4-87D4-4B25-9785-A51407505D82}" type="slidenum">
              <a:rPr lang="ru-RU"/>
              <a:pPr/>
              <a:t>15</a:t>
            </a:fld>
            <a:endParaRPr lang="ru-RU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Пример ПИРЛС-подобного вопроса. </a:t>
            </a:r>
          </a:p>
          <a:p>
            <a:r>
              <a:rPr lang="ru-RU"/>
              <a:t>По традиции ПИРЛС начинать надо с легкого вопрос к первому абзацу, а еще лучше – к первому предложению. Желательно, чтобы это был вопрос на вычитывание такой информации, которая важна для дальнейшего понимания текста.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1263C4-952F-4677-A928-166CDF63241B}" type="slidenum">
              <a:rPr lang="ru-RU"/>
              <a:pPr/>
              <a:t>16</a:t>
            </a:fld>
            <a:endParaRPr lang="ru-RU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Ожидание – 6 класс – промежуточный.</a:t>
            </a:r>
          </a:p>
          <a:p>
            <a:r>
              <a:rPr lang="ru-RU"/>
              <a:t>Результат – 6 класс не отличается от 4-ого</a:t>
            </a:r>
          </a:p>
          <a:p>
            <a:r>
              <a:rPr lang="ru-RU"/>
              <a:t>Да и 9-ый не сильно отличается…</a:t>
            </a:r>
          </a:p>
          <a:p>
            <a:r>
              <a:rPr lang="ru-RU"/>
              <a:t>В текстах ПИЗА отличие несколько заметнее…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EE8BF-B476-411E-B252-1147775B79C7}" type="datetimeFigureOut">
              <a:rPr lang="ru-RU"/>
              <a:pPr>
                <a:defRPr/>
              </a:pPr>
              <a:t>22.09.2012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2F8C1-B8CB-4DAA-ADD6-1B2B5E5DBF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4F2A6-DE30-46DD-9590-CD78964D482C}" type="datetimeFigureOut">
              <a:rPr lang="ru-RU"/>
              <a:pPr>
                <a:defRPr/>
              </a:pPr>
              <a:t>22.09.2012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55090-109A-4DF1-B64D-1706F88BC1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45A1-C96A-4A61-A506-A7F6999BB4F3}" type="datetimeFigureOut">
              <a:rPr lang="ru-RU"/>
              <a:pPr>
                <a:defRPr/>
              </a:pPr>
              <a:t>22.09.2012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A5D44-F062-4265-BBD4-F49F6A30C7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8360"/>
            <a:ext cx="8229600" cy="85486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80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200151"/>
            <a:ext cx="4038600" cy="16418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2956322"/>
            <a:ext cx="4038600" cy="16418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4682729"/>
            <a:ext cx="2133600" cy="342900"/>
          </a:xfrm>
        </p:spPr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</p:spPr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4682729"/>
            <a:ext cx="2133600" cy="342900"/>
          </a:xfrm>
        </p:spPr>
        <p:txBody>
          <a:bodyPr/>
          <a:lstStyle>
            <a:lvl1pPr>
              <a:defRPr/>
            </a:lvl1pPr>
          </a:lstStyle>
          <a:p>
            <a:fld id="{605BCCD4-391F-4800-B529-48EB269AF7BC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2430175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8360"/>
            <a:ext cx="8229600" cy="85486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200150"/>
            <a:ext cx="4038600" cy="33980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80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682729"/>
            <a:ext cx="2133600" cy="342900"/>
          </a:xfrm>
        </p:spPr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</p:spPr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682729"/>
            <a:ext cx="2133600" cy="342900"/>
          </a:xfrm>
        </p:spPr>
        <p:txBody>
          <a:bodyPr/>
          <a:lstStyle>
            <a:lvl1pPr>
              <a:defRPr/>
            </a:lvl1pPr>
          </a:lstStyle>
          <a:p>
            <a:fld id="{E7734DF2-9E5C-44A1-9B10-CE1382CFC21B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6821196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08360"/>
            <a:ext cx="8229600" cy="438983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4682729"/>
            <a:ext cx="2133600" cy="342900"/>
          </a:xfrm>
        </p:spPr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</p:spPr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4682729"/>
            <a:ext cx="2133600" cy="342900"/>
          </a:xfrm>
        </p:spPr>
        <p:txBody>
          <a:bodyPr/>
          <a:lstStyle>
            <a:lvl1pPr>
              <a:defRPr/>
            </a:lvl1pPr>
          </a:lstStyle>
          <a:p>
            <a:fld id="{6F74D736-3024-407A-8D97-A5D33C3054A6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2323229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8360"/>
            <a:ext cx="8229600" cy="85486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200150"/>
            <a:ext cx="4038600" cy="33980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200151"/>
            <a:ext cx="4038600" cy="16418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2956322"/>
            <a:ext cx="4038600" cy="16418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4682729"/>
            <a:ext cx="2133600" cy="342900"/>
          </a:xfrm>
        </p:spPr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</p:spPr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4682729"/>
            <a:ext cx="2133600" cy="342900"/>
          </a:xfrm>
        </p:spPr>
        <p:txBody>
          <a:bodyPr/>
          <a:lstStyle>
            <a:lvl1pPr>
              <a:defRPr/>
            </a:lvl1pPr>
          </a:lstStyle>
          <a:p>
            <a:fld id="{2B4E9254-81B1-4868-BBFA-6D650B8EEF8B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956872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264A8-FE71-4A2F-B932-7296B306F4E9}" type="datetimeFigureOut">
              <a:rPr lang="ru-RU"/>
              <a:pPr>
                <a:defRPr/>
              </a:pPr>
              <a:t>22.09.2012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E8D7B-30A0-4D08-AC86-FE41EF8B5A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104D3-7710-451E-A5C2-A92914577DDE}" type="datetimeFigureOut">
              <a:rPr lang="ru-RU"/>
              <a:pPr>
                <a:defRPr/>
              </a:pPr>
              <a:t>22.09.2012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BDE63-C9A3-4609-A83F-5BC6FBB882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33D6D-E2B8-4244-9A08-5BE67DC0DA10}" type="datetimeFigureOut">
              <a:rPr lang="ru-RU"/>
              <a:pPr>
                <a:defRPr/>
              </a:pPr>
              <a:t>22.09.2012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73ED6-2D72-46DB-84E1-2AD6582D4D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52AED-01C0-445B-B79E-62A5085E913B}" type="datetimeFigureOut">
              <a:rPr lang="ru-RU"/>
              <a:pPr>
                <a:defRPr/>
              </a:pPr>
              <a:t>22.09.2012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2F20D-D39D-426A-94ED-A8A4AB1132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46912-273E-4986-9D6C-E88121172744}" type="datetimeFigureOut">
              <a:rPr lang="ru-RU"/>
              <a:pPr>
                <a:defRPr/>
              </a:pPr>
              <a:t>22.09.2012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8E81A-0646-40C6-81A1-33DD5D9BA6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51F8B-8DAC-4CE6-9F78-88EE105E16F4}" type="datetimeFigureOut">
              <a:rPr lang="ru-RU"/>
              <a:pPr>
                <a:defRPr/>
              </a:pPr>
              <a:t>22.09.2012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3999E-A237-4FE7-ADE4-AA90903EA9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5C151-7FD7-4E82-AD8B-7B21EC18696A}" type="datetimeFigureOut">
              <a:rPr lang="ru-RU"/>
              <a:pPr>
                <a:defRPr/>
              </a:pPr>
              <a:t>22.09.2012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4BE19-85A4-487D-BA3C-292D3F1281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62AAE-02B9-43A6-97A2-613B6D5BD9BF}" type="datetimeFigureOut">
              <a:rPr lang="ru-RU"/>
              <a:pPr>
                <a:defRPr/>
              </a:pPr>
              <a:t>22.09.2012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0D9C6-C4CC-400F-B401-B39A4C2875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6B319F-356B-4963-A5EB-3CDDCA7CD45F}" type="datetimeFigureOut">
              <a:rPr lang="ru-RU"/>
              <a:pPr>
                <a:defRPr/>
              </a:pPr>
              <a:t>22.09.2012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C9B982-C665-4F9D-9443-8030E79803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gif"/><Relationship Id="rId18" Type="http://schemas.openxmlformats.org/officeDocument/2006/relationships/image" Target="../media/image14.jpeg"/><Relationship Id="rId3" Type="http://schemas.openxmlformats.org/officeDocument/2006/relationships/notesSlide" Target="../notesSlides/notesSlide1.xml"/><Relationship Id="rId21" Type="http://schemas.openxmlformats.org/officeDocument/2006/relationships/oleObject" Target="../embeddings/oleObject2.bin"/><Relationship Id="rId7" Type="http://schemas.openxmlformats.org/officeDocument/2006/relationships/hyperlink" Target="http://www.worldbank.org/" TargetMode="External"/><Relationship Id="rId12" Type="http://schemas.openxmlformats.org/officeDocument/2006/relationships/hyperlink" Target="http://www.ria.ru/ratings/" TargetMode="External"/><Relationship Id="rId17" Type="http://schemas.openxmlformats.org/officeDocument/2006/relationships/image" Target="../media/image13.jpe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2.jpeg"/><Relationship Id="rId20" Type="http://schemas.openxmlformats.org/officeDocument/2006/relationships/image" Target="../media/image1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11" Type="http://schemas.openxmlformats.org/officeDocument/2006/relationships/image" Target="../media/image8.jpeg"/><Relationship Id="rId5" Type="http://schemas.openxmlformats.org/officeDocument/2006/relationships/image" Target="../media/image4.png"/><Relationship Id="rId15" Type="http://schemas.openxmlformats.org/officeDocument/2006/relationships/image" Target="../media/image11.jpeg"/><Relationship Id="rId10" Type="http://schemas.openxmlformats.org/officeDocument/2006/relationships/image" Target="../media/image7.jpeg"/><Relationship Id="rId19" Type="http://schemas.openxmlformats.org/officeDocument/2006/relationships/oleObject" Target="../embeddings/oleObject1.bin"/><Relationship Id="rId4" Type="http://schemas.openxmlformats.org/officeDocument/2006/relationships/image" Target="../media/image3.png"/><Relationship Id="rId9" Type="http://schemas.openxmlformats.org/officeDocument/2006/relationships/hyperlink" Target="http://www.iuorao.ru/" TargetMode="External"/><Relationship Id="rId14" Type="http://schemas.openxmlformats.org/officeDocument/2006/relationships/image" Target="../media/image10.png"/><Relationship Id="rId2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jpeg"/><Relationship Id="rId4" Type="http://schemas.openxmlformats.org/officeDocument/2006/relationships/image" Target="../media/image2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0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9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1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3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32.emf"/><Relationship Id="rId4" Type="http://schemas.openxmlformats.org/officeDocument/2006/relationships/oleObject" Target="../embeddings/oleObject8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5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34.emf"/><Relationship Id="rId4" Type="http://schemas.openxmlformats.org/officeDocument/2006/relationships/oleObject" Target="../embeddings/oleObject10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7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36.emf"/><Relationship Id="rId4" Type="http://schemas.openxmlformats.org/officeDocument/2006/relationships/oleObject" Target="../embeddings/oleObject12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1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42.emf"/><Relationship Id="rId4" Type="http://schemas.openxmlformats.org/officeDocument/2006/relationships/oleObject" Target="../embeddings/oleObject14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5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3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rtc_prezent_png\rtc_shapk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563638"/>
            <a:ext cx="8100392" cy="1872208"/>
          </a:xfrm>
        </p:spPr>
        <p:txBody>
          <a:bodyPr/>
          <a:lstStyle/>
          <a:p>
            <a:pPr algn="r"/>
            <a:r>
              <a:rPr lang="ru-RU" sz="3600" dirty="0">
                <a:solidFill>
                  <a:schemeClr val="bg1"/>
                </a:solidFill>
              </a:rPr>
              <a:t>Динамика читательской </a:t>
            </a:r>
            <a:r>
              <a:rPr lang="ru-RU" sz="3600" dirty="0" smtClean="0">
                <a:solidFill>
                  <a:schemeClr val="bg1"/>
                </a:solidFill>
              </a:rPr>
              <a:t>грамотности</a:t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>
                <a:solidFill>
                  <a:schemeClr val="bg1"/>
                </a:solidFill>
              </a:rPr>
              <a:t>(от теста PIRLS к тесту PISA)</a:t>
            </a:r>
          </a:p>
        </p:txBody>
      </p:sp>
      <p:pic>
        <p:nvPicPr>
          <p:cNvPr id="1028" name="Picture 4" descr="E:\rtc_prezent_png\rtc_0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01508" y="190045"/>
            <a:ext cx="1462980" cy="72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8"/>
          <p:cNvSpPr>
            <a:spLocks noChangeArrowheads="1"/>
          </p:cNvSpPr>
          <p:nvPr/>
        </p:nvSpPr>
        <p:spPr bwMode="auto">
          <a:xfrm>
            <a:off x="2195736" y="3476379"/>
            <a:ext cx="6753965" cy="86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ct val="70000"/>
              </a:lnSpc>
            </a:pPr>
            <a:r>
              <a:rPr lang="ru-RU" b="1" dirty="0" smtClean="0">
                <a:solidFill>
                  <a:schemeClr val="bg1"/>
                </a:solidFill>
                <a:latin typeface="+mn-lt"/>
              </a:rPr>
              <a:t>Г.А</a:t>
            </a:r>
            <a:r>
              <a:rPr lang="ru-RU" b="1" dirty="0">
                <a:solidFill>
                  <a:schemeClr val="bg1"/>
                </a:solidFill>
                <a:latin typeface="+mn-lt"/>
              </a:rPr>
              <a:t>. </a:t>
            </a:r>
            <a:r>
              <a:rPr lang="ru-RU" b="1" dirty="0" err="1" smtClean="0">
                <a:solidFill>
                  <a:schemeClr val="bg1"/>
                </a:solidFill>
                <a:latin typeface="+mn-lt"/>
              </a:rPr>
              <a:t>Цукерман</a:t>
            </a:r>
            <a:endParaRPr lang="ru-RU" b="1" dirty="0" smtClean="0">
              <a:solidFill>
                <a:schemeClr val="bg1"/>
              </a:solidFill>
              <a:latin typeface="+mn-lt"/>
            </a:endParaRPr>
          </a:p>
          <a:p>
            <a:pPr algn="r">
              <a:lnSpc>
                <a:spcPct val="70000"/>
              </a:lnSpc>
            </a:pPr>
            <a:r>
              <a:rPr lang="ru-RU" dirty="0">
                <a:solidFill>
                  <a:schemeClr val="bg1"/>
                </a:solidFill>
                <a:latin typeface="+mn-lt"/>
              </a:rPr>
              <a:t>ведущий научный сотрудник </a:t>
            </a:r>
            <a:r>
              <a:rPr lang="ru-RU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+mn-lt"/>
              </a:rPr>
            </a:br>
            <a:r>
              <a:rPr lang="ru-RU" dirty="0" smtClean="0">
                <a:solidFill>
                  <a:schemeClr val="bg1"/>
                </a:solidFill>
                <a:latin typeface="+mn-lt"/>
              </a:rPr>
              <a:t>Психологического </a:t>
            </a:r>
            <a:r>
              <a:rPr lang="ru-RU" dirty="0">
                <a:solidFill>
                  <a:schemeClr val="bg1"/>
                </a:solidFill>
                <a:latin typeface="+mn-lt"/>
              </a:rPr>
              <a:t>института РАО, </a:t>
            </a:r>
            <a:r>
              <a:rPr lang="ru-RU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+mn-lt"/>
              </a:rPr>
            </a:br>
            <a:r>
              <a:rPr lang="ru-RU" dirty="0" err="1" smtClean="0">
                <a:solidFill>
                  <a:schemeClr val="bg1"/>
                </a:solidFill>
                <a:latin typeface="+mn-lt"/>
              </a:rPr>
              <a:t>д.псих.н</a:t>
            </a:r>
            <a:r>
              <a:rPr lang="ru-RU" dirty="0">
                <a:solidFill>
                  <a:schemeClr val="bg1"/>
                </a:solidFill>
                <a:latin typeface="+mn-lt"/>
              </a:rPr>
              <a:t>.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5" name="Picture 2" descr="http://www.rtc-edu.ru/sites/default/files/pict/wb.pn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1985" y="4577088"/>
            <a:ext cx="428628" cy="428628"/>
          </a:xfrm>
          <a:prstGeom prst="rect">
            <a:avLst/>
          </a:prstGeom>
          <a:noFill/>
        </p:spPr>
      </p:pic>
      <p:pic>
        <p:nvPicPr>
          <p:cNvPr id="26" name="Picture 4" descr="Описание: лого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04106" y="4600076"/>
            <a:ext cx="959881" cy="405701"/>
          </a:xfrm>
          <a:prstGeom prst="rect">
            <a:avLst/>
          </a:prstGeom>
          <a:noFill/>
        </p:spPr>
      </p:pic>
      <p:pic>
        <p:nvPicPr>
          <p:cNvPr id="27" name="Picture 10" descr="img6911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6439" y="4587974"/>
            <a:ext cx="356035" cy="41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Прямоугольник 36"/>
          <p:cNvSpPr/>
          <p:nvPr/>
        </p:nvSpPr>
        <p:spPr>
          <a:xfrm>
            <a:off x="-108520" y="73242"/>
            <a:ext cx="7812392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ru-RU" sz="1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Учебный курс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«Национальные экзамены и мониторинги образовательных достижений школьников: роль и место в национальной системе оценки качества образования»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1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25-28 сентября 2012 года, г. Минск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7476914" y="1252456"/>
            <a:ext cx="1512168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sz="2400" b="1" dirty="0" smtClean="0">
                <a:solidFill>
                  <a:srgbClr val="FFFF00"/>
                </a:solidFill>
              </a:rPr>
              <a:t>СЕССИЯ  7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8100392" y="4650136"/>
            <a:ext cx="931910" cy="3134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" name="Рисунок 39" descr="Описание: social-240-100.gif">
            <a:hlinkClick r:id="rId12" tgtFrame="&quot;_blank&quot;"/>
          </p:cNvPr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100392" y="4611228"/>
            <a:ext cx="936104" cy="373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БГПУ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627784" y="4617822"/>
            <a:ext cx="864096" cy="371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АПО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567115" y="4638985"/>
            <a:ext cx="1021741" cy="35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sm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712544" y="4638985"/>
            <a:ext cx="906725" cy="362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455" y="4633538"/>
            <a:ext cx="647625" cy="355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942" y="4661953"/>
            <a:ext cx="921717" cy="313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1657035"/>
              </p:ext>
            </p:extLst>
          </p:nvPr>
        </p:nvGraphicFramePr>
        <p:xfrm>
          <a:off x="5754742" y="4672992"/>
          <a:ext cx="468666" cy="2919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Точечный рисунок" r:id="rId19" imgW="1000000" imgH="619211" progId="Paint.Picture">
                  <p:embed/>
                </p:oleObj>
              </mc:Choice>
              <mc:Fallback>
                <p:oleObj name="Точечный рисунок" r:id="rId19" imgW="1000000" imgH="619211" progId="Paint.Picture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4742" y="4672992"/>
                        <a:ext cx="468666" cy="2919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3274427"/>
              </p:ext>
            </p:extLst>
          </p:nvPr>
        </p:nvGraphicFramePr>
        <p:xfrm>
          <a:off x="2013587" y="4604907"/>
          <a:ext cx="558799" cy="4063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Точечный рисунок" r:id="rId21" imgW="1152381" imgH="838095" progId="Paint.Picture">
                  <p:embed/>
                </p:oleObj>
              </mc:Choice>
              <mc:Fallback>
                <p:oleObj name="Точечный рисунок" r:id="rId21" imgW="1152381" imgH="838095" progId="Paint.Picture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3587" y="4604907"/>
                        <a:ext cx="558799" cy="4063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E:\rtc_prezent_png\rtc_shap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157288"/>
            <a:ext cx="8928992" cy="3986212"/>
          </a:xfrm>
          <a:solidFill>
            <a:srgbClr val="FFC72B"/>
          </a:solidFill>
        </p:spPr>
        <p:txBody>
          <a:bodyPr/>
          <a:lstStyle/>
          <a:p>
            <a:pPr indent="11113">
              <a:buFont typeface="Wingdings" pitchFamily="2" charset="2"/>
              <a:buNone/>
            </a:pPr>
            <a:r>
              <a:rPr lang="ru-RU" dirty="0" err="1"/>
              <a:t>Цукерман</a:t>
            </a:r>
            <a:r>
              <a:rPr lang="ru-RU" dirty="0"/>
              <a:t> Г.А., Ковалева Г.С., Кузнецова М.И. </a:t>
            </a:r>
          </a:p>
          <a:p>
            <a:pPr indent="11113">
              <a:buFont typeface="Wingdings" pitchFamily="2" charset="2"/>
              <a:buNone/>
            </a:pPr>
            <a:endParaRPr lang="ru-RU" sz="1800" dirty="0"/>
          </a:p>
          <a:p>
            <a:pPr indent="11113">
              <a:buFont typeface="Wingdings" pitchFamily="2" charset="2"/>
              <a:buNone/>
            </a:pPr>
            <a:r>
              <a:rPr lang="ru-RU" dirty="0"/>
              <a:t>Победа в </a:t>
            </a:r>
            <a:r>
              <a:rPr lang="en-US" dirty="0"/>
              <a:t>PIRLS</a:t>
            </a:r>
            <a:r>
              <a:rPr lang="ru-RU" dirty="0"/>
              <a:t> и поражение в </a:t>
            </a:r>
            <a:r>
              <a:rPr lang="en-US" dirty="0"/>
              <a:t>PISA</a:t>
            </a:r>
            <a:r>
              <a:rPr lang="ru-RU" dirty="0"/>
              <a:t>:</a:t>
            </a:r>
            <a:r>
              <a:rPr lang="ru-RU" b="1" dirty="0"/>
              <a:t> </a:t>
            </a:r>
          </a:p>
          <a:p>
            <a:pPr indent="11113">
              <a:buFont typeface="Wingdings" pitchFamily="2" charset="2"/>
              <a:buNone/>
            </a:pPr>
            <a:r>
              <a:rPr lang="ru-RU" dirty="0"/>
              <a:t>судьба читательской грамотности </a:t>
            </a:r>
          </a:p>
          <a:p>
            <a:pPr indent="11113">
              <a:buFont typeface="Wingdings" pitchFamily="2" charset="2"/>
              <a:buNone/>
            </a:pPr>
            <a:r>
              <a:rPr lang="ru-RU" dirty="0"/>
              <a:t>10-15 летних школьников </a:t>
            </a:r>
          </a:p>
          <a:p>
            <a:pPr indent="11113">
              <a:buFont typeface="Wingdings" pitchFamily="2" charset="2"/>
              <a:buNone/>
            </a:pPr>
            <a:endParaRPr lang="ru-RU" sz="1200" dirty="0"/>
          </a:p>
          <a:p>
            <a:pPr indent="11113">
              <a:buFont typeface="Wingdings" pitchFamily="2" charset="2"/>
              <a:buNone/>
            </a:pPr>
            <a:r>
              <a:rPr lang="ru-RU" u="sng" dirty="0"/>
              <a:t>Вопросы образования</a:t>
            </a:r>
            <a:r>
              <a:rPr lang="ru-RU" dirty="0"/>
              <a:t>, 2011. №2. С. 123-150.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267494"/>
            <a:ext cx="40767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Вопросы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4235937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:\rtc_prezent_png\rtc_shap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39700"/>
            <a:ext cx="8291264" cy="857250"/>
          </a:xfrm>
        </p:spPr>
        <p:txBody>
          <a:bodyPr/>
          <a:lstStyle/>
          <a:p>
            <a:pPr algn="l"/>
            <a:r>
              <a:rPr lang="ru-RU" sz="3400" dirty="0">
                <a:solidFill>
                  <a:schemeClr val="bg1"/>
                </a:solidFill>
              </a:rPr>
              <a:t>«Тяни-толкай» измеряет те же читательские действия, что и тесты </a:t>
            </a:r>
            <a:r>
              <a:rPr lang="en-US" sz="3400" dirty="0">
                <a:solidFill>
                  <a:schemeClr val="bg1"/>
                </a:solidFill>
              </a:rPr>
              <a:t>PIRLS </a:t>
            </a:r>
            <a:r>
              <a:rPr lang="ru-RU" sz="3400" dirty="0">
                <a:solidFill>
                  <a:schemeClr val="bg1"/>
                </a:solidFill>
              </a:rPr>
              <a:t>и </a:t>
            </a:r>
            <a:r>
              <a:rPr lang="en-US" sz="3400" dirty="0">
                <a:solidFill>
                  <a:schemeClr val="bg1"/>
                </a:solidFill>
              </a:rPr>
              <a:t>PISA</a:t>
            </a:r>
            <a:endParaRPr lang="ru-RU" sz="3400" dirty="0">
              <a:solidFill>
                <a:schemeClr val="bg1"/>
              </a:solidFill>
            </a:endParaRPr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68313" y="1600200"/>
            <a:ext cx="8229600" cy="2506266"/>
          </a:xfrm>
          <a:noFill/>
          <a:ln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A5FE68">
                        <a:gamma/>
                        <a:shade val="46275"/>
                        <a:invGamma/>
                        <a:alpha val="52000"/>
                      </a:srgbClr>
                    </a:gs>
                    <a:gs pos="50000">
                      <a:srgbClr val="A5FE68">
                        <a:alpha val="52000"/>
                      </a:srgbClr>
                    </a:gs>
                    <a:gs pos="100000">
                      <a:srgbClr val="A5FE68">
                        <a:gamma/>
                        <a:shade val="46275"/>
                        <a:invGamma/>
                        <a:alpha val="52000"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CFFCC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sz="3400" b="1" dirty="0"/>
              <a:t>Вычитывание информации из текста</a:t>
            </a:r>
          </a:p>
          <a:p>
            <a:r>
              <a:rPr lang="ru-RU" sz="3400" b="1" dirty="0"/>
              <a:t>Интерпретация прочитанного</a:t>
            </a:r>
          </a:p>
          <a:p>
            <a:r>
              <a:rPr lang="ru-RU" sz="3400" b="1" dirty="0"/>
              <a:t>Размышления и оценка прочитанного</a:t>
            </a:r>
          </a:p>
        </p:txBody>
      </p:sp>
    </p:spTree>
    <p:extLst>
      <p:ext uri="{BB962C8B-B14F-4D97-AF65-F5344CB8AC3E}">
        <p14:creationId xmlns:p14="http://schemas.microsoft.com/office/powerpoint/2010/main" val="1086035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18" name="Text Box 2"/>
          <p:cNvSpPr txBox="1">
            <a:spLocks noChangeArrowheads="1"/>
          </p:cNvSpPr>
          <p:nvPr/>
        </p:nvSpPr>
        <p:spPr bwMode="auto">
          <a:xfrm>
            <a:off x="378171" y="151815"/>
            <a:ext cx="59055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dirty="0">
                <a:solidFill>
                  <a:schemeClr val="bg1"/>
                </a:solidFill>
              </a:rPr>
              <a:t>Читательские умения</a:t>
            </a:r>
          </a:p>
        </p:txBody>
      </p:sp>
      <p:sp>
        <p:nvSpPr>
          <p:cNvPr id="86019" name="Line 3"/>
          <p:cNvSpPr>
            <a:spLocks noChangeShapeType="1"/>
          </p:cNvSpPr>
          <p:nvPr/>
        </p:nvSpPr>
        <p:spPr bwMode="auto">
          <a:xfrm>
            <a:off x="2411413" y="1275160"/>
            <a:ext cx="5759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6020" name="Line 4"/>
          <p:cNvSpPr>
            <a:spLocks noChangeShapeType="1"/>
          </p:cNvSpPr>
          <p:nvPr/>
        </p:nvSpPr>
        <p:spPr bwMode="auto">
          <a:xfrm>
            <a:off x="2411413" y="1275160"/>
            <a:ext cx="0" cy="59412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6021" name="Line 5"/>
          <p:cNvSpPr>
            <a:spLocks noChangeShapeType="1"/>
          </p:cNvSpPr>
          <p:nvPr/>
        </p:nvSpPr>
        <p:spPr bwMode="auto">
          <a:xfrm>
            <a:off x="8172450" y="1275160"/>
            <a:ext cx="0" cy="59412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6022" name="Text Box 6"/>
          <p:cNvSpPr txBox="1">
            <a:spLocks noChangeArrowheads="1"/>
          </p:cNvSpPr>
          <p:nvPr/>
        </p:nvSpPr>
        <p:spPr bwMode="auto">
          <a:xfrm>
            <a:off x="1044576" y="1869282"/>
            <a:ext cx="1439863" cy="830997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Опора на текст</a:t>
            </a:r>
          </a:p>
        </p:txBody>
      </p:sp>
      <p:sp>
        <p:nvSpPr>
          <p:cNvPr id="86023" name="Text Box 7"/>
          <p:cNvSpPr txBox="1">
            <a:spLocks noChangeArrowheads="1"/>
          </p:cNvSpPr>
          <p:nvPr/>
        </p:nvSpPr>
        <p:spPr bwMode="auto">
          <a:xfrm>
            <a:off x="6372226" y="1869281"/>
            <a:ext cx="2303463" cy="1200329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Опора на внетекстовое знание</a:t>
            </a:r>
          </a:p>
        </p:txBody>
      </p:sp>
      <p:sp>
        <p:nvSpPr>
          <p:cNvPr id="86024" name="Rectangle 8"/>
          <p:cNvSpPr>
            <a:spLocks noChangeArrowheads="1"/>
          </p:cNvSpPr>
          <p:nvPr/>
        </p:nvSpPr>
        <p:spPr bwMode="auto">
          <a:xfrm>
            <a:off x="6372226" y="3290838"/>
            <a:ext cx="2593975" cy="1541961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2400" b="1"/>
              <a:t>3.</a:t>
            </a:r>
          </a:p>
          <a:p>
            <a:pPr algn="ctr"/>
            <a:r>
              <a:rPr lang="ru-RU" sz="2400" b="1"/>
              <a:t>осмыслить </a:t>
            </a:r>
          </a:p>
          <a:p>
            <a:pPr algn="ctr">
              <a:lnSpc>
                <a:spcPct val="70000"/>
              </a:lnSpc>
            </a:pPr>
            <a:r>
              <a:rPr lang="ru-RU" sz="2400" b="1"/>
              <a:t>и оценить </a:t>
            </a:r>
            <a:r>
              <a:rPr lang="ru-RU" i="1"/>
              <a:t>содержание и форму текста</a:t>
            </a:r>
            <a:r>
              <a:rPr lang="ru-RU" sz="2400" b="1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86025" name="Line 9"/>
          <p:cNvSpPr>
            <a:spLocks noChangeShapeType="1"/>
          </p:cNvSpPr>
          <p:nvPr/>
        </p:nvSpPr>
        <p:spPr bwMode="auto">
          <a:xfrm>
            <a:off x="7596188" y="2787254"/>
            <a:ext cx="0" cy="70246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6026" name="Line 10"/>
          <p:cNvSpPr>
            <a:spLocks noChangeShapeType="1"/>
          </p:cNvSpPr>
          <p:nvPr/>
        </p:nvSpPr>
        <p:spPr bwMode="auto">
          <a:xfrm>
            <a:off x="1836738" y="2463404"/>
            <a:ext cx="0" cy="3774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6027" name="Line 11"/>
          <p:cNvSpPr>
            <a:spLocks noChangeShapeType="1"/>
          </p:cNvSpPr>
          <p:nvPr/>
        </p:nvSpPr>
        <p:spPr bwMode="auto">
          <a:xfrm>
            <a:off x="1187450" y="2842022"/>
            <a:ext cx="27368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6028" name="Line 12"/>
          <p:cNvSpPr>
            <a:spLocks noChangeShapeType="1"/>
          </p:cNvSpPr>
          <p:nvPr/>
        </p:nvSpPr>
        <p:spPr bwMode="auto">
          <a:xfrm>
            <a:off x="1187450" y="2842022"/>
            <a:ext cx="0" cy="3238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6029" name="Line 13"/>
          <p:cNvSpPr>
            <a:spLocks noChangeShapeType="1"/>
          </p:cNvSpPr>
          <p:nvPr/>
        </p:nvSpPr>
        <p:spPr bwMode="auto">
          <a:xfrm>
            <a:off x="3924300" y="2842022"/>
            <a:ext cx="0" cy="91797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6030" name="Rectangle 14"/>
          <p:cNvSpPr>
            <a:spLocks noChangeArrowheads="1"/>
          </p:cNvSpPr>
          <p:nvPr/>
        </p:nvSpPr>
        <p:spPr bwMode="auto">
          <a:xfrm>
            <a:off x="378171" y="2867144"/>
            <a:ext cx="1701107" cy="1477328"/>
          </a:xfrm>
          <a:prstGeom prst="rect">
            <a:avLst/>
          </a:prstGeom>
          <a:solidFill>
            <a:srgbClr val="FFC7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ru-RU" sz="2400" b="1"/>
              <a:t>1.</a:t>
            </a:r>
          </a:p>
          <a:p>
            <a:pPr algn="ctr"/>
            <a:r>
              <a:rPr lang="ru-RU" sz="2400" b="1"/>
              <a:t>найти и</a:t>
            </a:r>
          </a:p>
          <a:p>
            <a:pPr algn="ctr"/>
            <a:r>
              <a:rPr lang="ru-RU" sz="2400" b="1"/>
              <a:t>извлечь </a:t>
            </a:r>
          </a:p>
          <a:p>
            <a:pPr algn="ctr"/>
            <a:r>
              <a:rPr lang="ru-RU" i="1"/>
              <a:t>(информацию)</a:t>
            </a:r>
            <a:r>
              <a:rPr lang="ru-RU"/>
              <a:t> </a:t>
            </a:r>
          </a:p>
        </p:txBody>
      </p:sp>
      <p:sp>
        <p:nvSpPr>
          <p:cNvPr id="86031" name="Rectangle 15"/>
          <p:cNvSpPr>
            <a:spLocks noChangeArrowheads="1"/>
          </p:cNvSpPr>
          <p:nvPr/>
        </p:nvSpPr>
        <p:spPr bwMode="auto">
          <a:xfrm>
            <a:off x="2812715" y="3352919"/>
            <a:ext cx="2715295" cy="147732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ru-RU" sz="2400" b="1"/>
              <a:t>2.</a:t>
            </a:r>
          </a:p>
          <a:p>
            <a:pPr algn="ctr"/>
            <a:r>
              <a:rPr lang="ru-RU" sz="2400" b="1"/>
              <a:t>интегрировать и </a:t>
            </a:r>
          </a:p>
          <a:p>
            <a:pPr algn="ctr"/>
            <a:r>
              <a:rPr lang="ru-RU" sz="2400" b="1"/>
              <a:t>интерпретировать </a:t>
            </a:r>
          </a:p>
          <a:p>
            <a:pPr algn="ctr"/>
            <a:r>
              <a:rPr lang="ru-RU" i="1"/>
              <a:t>(сообщения текста)</a:t>
            </a:r>
            <a:r>
              <a:rPr lang="ru-RU"/>
              <a:t> </a:t>
            </a:r>
          </a:p>
        </p:txBody>
      </p:sp>
      <p:pic>
        <p:nvPicPr>
          <p:cNvPr id="86032" name="Picture 16" descr="read4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098" y="1729951"/>
            <a:ext cx="995870" cy="773722"/>
          </a:xfrm>
          <a:prstGeom prst="rect">
            <a:avLst/>
          </a:prstGeom>
          <a:noFill/>
          <a:ln w="57150" cmpd="thinThick">
            <a:solidFill>
              <a:srgbClr val="77777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5393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E:\rtc_prezent_png\rtc_shap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157288"/>
            <a:ext cx="9144000" cy="4294782"/>
          </a:xfrm>
        </p:spPr>
        <p:txBody>
          <a:bodyPr/>
          <a:lstStyle/>
          <a:p>
            <a:pPr marL="0" indent="0">
              <a:spcBef>
                <a:spcPts val="0"/>
              </a:spcBef>
              <a:buFont typeface="Wingdings" pitchFamily="2" charset="2"/>
              <a:buNone/>
            </a:pPr>
            <a:r>
              <a:rPr lang="ru-RU" sz="2200" dirty="0" smtClean="0"/>
              <a:t>Для </a:t>
            </a:r>
            <a:r>
              <a:rPr lang="ru-RU" sz="2200" dirty="0"/>
              <a:t>исследования был выбран регион, образовательные результаты </a:t>
            </a:r>
            <a:r>
              <a:rPr lang="ru-RU" sz="2200" dirty="0" smtClean="0"/>
              <a:t>которого, согласно </a:t>
            </a:r>
            <a:r>
              <a:rPr lang="ru-RU" sz="2200" dirty="0"/>
              <a:t>данным всех национальных и международным мониторингов, </a:t>
            </a:r>
            <a:r>
              <a:rPr lang="ru-RU" sz="2200" dirty="0" smtClean="0"/>
              <a:t>близки </a:t>
            </a:r>
            <a:r>
              <a:rPr lang="ru-RU" sz="2200" dirty="0"/>
              <a:t>к средним общероссийским. 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None/>
            </a:pPr>
            <a:r>
              <a:rPr lang="ru-RU" sz="2200" dirty="0"/>
              <a:t>	</a:t>
            </a:r>
            <a:endParaRPr lang="ru-RU" sz="2200" dirty="0" smtClean="0"/>
          </a:p>
          <a:p>
            <a:pPr marL="0" indent="0">
              <a:spcBef>
                <a:spcPts val="0"/>
              </a:spcBef>
              <a:buFont typeface="Wingdings" pitchFamily="2" charset="2"/>
              <a:buNone/>
            </a:pPr>
            <a:r>
              <a:rPr lang="ru-RU" sz="2200" dirty="0" smtClean="0"/>
              <a:t>В </a:t>
            </a:r>
            <a:r>
              <a:rPr lang="ru-RU" sz="2200" dirty="0"/>
              <a:t>исследовании приняло участие 3110 учащихся из 30 школ, из них </a:t>
            </a:r>
          </a:p>
          <a:p>
            <a:pPr marL="355600" indent="273050">
              <a:spcBef>
                <a:spcPts val="0"/>
              </a:spcBef>
            </a:pPr>
            <a:r>
              <a:rPr lang="ru-RU" sz="2200" dirty="0"/>
              <a:t>907 учащихся 4-х классов, </a:t>
            </a:r>
          </a:p>
          <a:p>
            <a:pPr marL="355600" indent="273050">
              <a:spcBef>
                <a:spcPts val="0"/>
              </a:spcBef>
            </a:pPr>
            <a:r>
              <a:rPr lang="ru-RU" sz="2200" dirty="0"/>
              <a:t>1069 учащихся 6-х классов, </a:t>
            </a:r>
          </a:p>
          <a:p>
            <a:pPr marL="355600" indent="273050">
              <a:spcBef>
                <a:spcPts val="0"/>
              </a:spcBef>
            </a:pPr>
            <a:r>
              <a:rPr lang="ru-RU" sz="2200" dirty="0"/>
              <a:t>1134 учащихся 9-х классов. 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None/>
            </a:pPr>
            <a:r>
              <a:rPr lang="ru-RU" sz="2200" dirty="0"/>
              <a:t>	</a:t>
            </a:r>
            <a:endParaRPr lang="ru-RU" sz="2200" dirty="0" smtClean="0"/>
          </a:p>
          <a:p>
            <a:pPr marL="0" indent="0">
              <a:spcBef>
                <a:spcPts val="0"/>
              </a:spcBef>
              <a:buFont typeface="Wingdings" pitchFamily="2" charset="2"/>
              <a:buNone/>
            </a:pPr>
            <a:r>
              <a:rPr lang="ru-RU" sz="2200" dirty="0" smtClean="0"/>
              <a:t>В </a:t>
            </a:r>
            <a:r>
              <a:rPr lang="ru-RU" sz="2200" dirty="0"/>
              <a:t>целом в выборке было сохранено соотношение учащихся городских </a:t>
            </a:r>
            <a:r>
              <a:rPr lang="ru-RU" sz="2200" dirty="0" smtClean="0"/>
              <a:t>и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None/>
            </a:pPr>
            <a:r>
              <a:rPr lang="ru-RU" sz="2200" dirty="0" smtClean="0"/>
              <a:t>сельских </a:t>
            </a:r>
            <a:r>
              <a:rPr lang="ru-RU" sz="2200" dirty="0"/>
              <a:t>школ, свойственное российской демографии.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195486"/>
            <a:ext cx="52112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Результаты исследования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060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lum contras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6" y="141685"/>
            <a:ext cx="2894013" cy="489346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3276601" y="195262"/>
            <a:ext cx="5616575" cy="2031325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tx2"/>
                </a:solidFill>
              </a:rPr>
              <a:t>PIRLS</a:t>
            </a:r>
            <a:r>
              <a:rPr lang="ru-RU" b="1" dirty="0">
                <a:solidFill>
                  <a:schemeClr val="tx2"/>
                </a:solidFill>
              </a:rPr>
              <a:t>. По маршруту вдоль реки.</a:t>
            </a:r>
          </a:p>
          <a:p>
            <a:pPr>
              <a:spcBef>
                <a:spcPct val="50000"/>
              </a:spcBef>
            </a:pPr>
            <a:r>
              <a:rPr lang="ru-RU" b="1" dirty="0">
                <a:solidFill>
                  <a:schemeClr val="tx2"/>
                </a:solidFill>
              </a:rPr>
              <a:t>ВОПРОС 12 (</a:t>
            </a:r>
            <a:r>
              <a:rPr lang="ru-RU" b="1" i="1" dirty="0">
                <a:solidFill>
                  <a:schemeClr val="tx2"/>
                </a:solidFill>
              </a:rPr>
              <a:t>добавленный</a:t>
            </a:r>
            <a:r>
              <a:rPr lang="ru-RU" b="1" dirty="0">
                <a:solidFill>
                  <a:schemeClr val="tx2"/>
                </a:solidFill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ru-RU" dirty="0"/>
              <a:t>Марк живет в городе </a:t>
            </a:r>
            <a:r>
              <a:rPr lang="ru-RU" dirty="0" err="1"/>
              <a:t>Бэнхейм</a:t>
            </a:r>
            <a:r>
              <a:rPr lang="ru-RU" dirty="0"/>
              <a:t>. К нему в гости приехали друзья, и он хочет угостить их в кафе «Закат». Велосипеды у них есть. Опиши маршрут Марка и его друзей.</a:t>
            </a:r>
          </a:p>
        </p:txBody>
      </p:sp>
      <p:sp>
        <p:nvSpPr>
          <p:cNvPr id="19460" name="Oval 4"/>
          <p:cNvSpPr>
            <a:spLocks noChangeArrowheads="1"/>
          </p:cNvSpPr>
          <p:nvPr/>
        </p:nvSpPr>
        <p:spPr bwMode="auto">
          <a:xfrm>
            <a:off x="2484439" y="3381376"/>
            <a:ext cx="142875" cy="10834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461" name="Oval 5"/>
          <p:cNvSpPr>
            <a:spLocks noChangeArrowheads="1"/>
          </p:cNvSpPr>
          <p:nvPr/>
        </p:nvSpPr>
        <p:spPr bwMode="auto">
          <a:xfrm>
            <a:off x="1258888" y="1815703"/>
            <a:ext cx="144462" cy="10834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19489" name="Group 33"/>
          <p:cNvGraphicFramePr>
            <a:graphicFrameLocks noGrp="1"/>
          </p:cNvGraphicFramePr>
          <p:nvPr/>
        </p:nvGraphicFramePr>
        <p:xfrm>
          <a:off x="3348039" y="2193131"/>
          <a:ext cx="5616575" cy="2309814"/>
        </p:xfrm>
        <a:graphic>
          <a:graphicData uri="http://schemas.openxmlformats.org/drawingml/2006/table">
            <a:tbl>
              <a:tblPr/>
              <a:tblGrid>
                <a:gridCol w="936625"/>
                <a:gridCol w="1309687"/>
                <a:gridCol w="1514475"/>
                <a:gridCol w="1855788"/>
              </a:tblGrid>
              <a:tr h="11346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Класс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Число учеников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верных ответов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72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Дифферен-цирующая способность задания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17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4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235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55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72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17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6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276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54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72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17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9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290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60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72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038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395289" y="141685"/>
            <a:ext cx="8353425" cy="1754326"/>
          </a:xfrm>
          <a:prstGeom prst="rect">
            <a:avLst/>
          </a:prstGeom>
          <a:solidFill>
            <a:srgbClr val="DDDDDD"/>
          </a:solidFill>
          <a:ln w="2857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534988">
              <a:defRPr>
                <a:solidFill>
                  <a:schemeClr val="tx1"/>
                </a:solidFill>
                <a:latin typeface="Arial" charset="0"/>
              </a:defRPr>
            </a:lvl1pPr>
            <a:lvl2pPr marL="714375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>
                <a:latin typeface="Arial Black" pitchFamily="34" charset="0"/>
              </a:rPr>
              <a:t>PISA</a:t>
            </a:r>
            <a:r>
              <a:rPr lang="ru-RU" sz="2400">
                <a:latin typeface="Arial Black" pitchFamily="34" charset="0"/>
              </a:rPr>
              <a:t>. ГРАФФИТИ.</a:t>
            </a:r>
            <a:r>
              <a:rPr lang="en-US" sz="2400">
                <a:latin typeface="Arial Black" pitchFamily="34" charset="0"/>
              </a:rPr>
              <a:t> </a:t>
            </a:r>
            <a:r>
              <a:rPr lang="ru-RU" sz="2400" b="1" i="1"/>
              <a:t>Начало письма Ольги.</a:t>
            </a:r>
          </a:p>
          <a:p>
            <a:pPr>
              <a:spcBef>
                <a:spcPct val="50000"/>
              </a:spcBef>
            </a:pPr>
            <a:r>
              <a:rPr lang="ru-RU" sz="2400" b="1"/>
              <a:t>«Я киплю от злости, так как в четвертый раз стену школы очищают и перекрашивают, чтобы покончить с граффити…»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1292024" y="1936215"/>
            <a:ext cx="6337300" cy="1015663"/>
          </a:xfrm>
          <a:prstGeom prst="rect">
            <a:avLst/>
          </a:prstGeom>
          <a:solidFill>
            <a:srgbClr val="DDDDDD"/>
          </a:solidFill>
          <a:ln w="2857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/>
              <a:t>ВОПРОС 1 (</a:t>
            </a:r>
            <a:r>
              <a:rPr lang="ru-RU" sz="2400" b="1" i="1" dirty="0"/>
              <a:t>добавленный</a:t>
            </a:r>
            <a:r>
              <a:rPr lang="ru-RU" sz="2400" b="1" dirty="0"/>
              <a:t>)</a:t>
            </a:r>
          </a:p>
          <a:p>
            <a:pPr>
              <a:spcBef>
                <a:spcPct val="50000"/>
              </a:spcBef>
            </a:pPr>
            <a:r>
              <a:rPr lang="ru-RU" sz="2400" b="1" dirty="0"/>
              <a:t>Почему школу Ольги перекрашивают?</a:t>
            </a:r>
          </a:p>
        </p:txBody>
      </p:sp>
      <p:graphicFrame>
        <p:nvGraphicFramePr>
          <p:cNvPr id="20513" name="Group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0072057"/>
              </p:ext>
            </p:extLst>
          </p:nvPr>
        </p:nvGraphicFramePr>
        <p:xfrm>
          <a:off x="395824" y="3075806"/>
          <a:ext cx="8280400" cy="1862377"/>
        </p:xfrm>
        <a:graphic>
          <a:graphicData uri="http://schemas.openxmlformats.org/drawingml/2006/table">
            <a:tbl>
              <a:tblPr/>
              <a:tblGrid>
                <a:gridCol w="1228725"/>
                <a:gridCol w="2082800"/>
                <a:gridCol w="2233612"/>
                <a:gridCol w="2735263"/>
              </a:tblGrid>
              <a:tr h="8229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Класс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Число учеников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верных ответов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72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Дифференцирующая способность задания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40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4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450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87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72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0,38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40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6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527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77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72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0,35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12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9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565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86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72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0,41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092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1520" y="345877"/>
            <a:ext cx="6399213" cy="497681"/>
          </a:xfrm>
          <a:noFill/>
          <a:ln/>
        </p:spPr>
        <p:txBody>
          <a:bodyPr anchor="ctr"/>
          <a:lstStyle/>
          <a:p>
            <a:pPr algn="l"/>
            <a:r>
              <a:rPr lang="ru-RU" sz="3600" dirty="0">
                <a:solidFill>
                  <a:schemeClr val="bg1"/>
                </a:solidFill>
              </a:rPr>
              <a:t>ОБЩАЯ УСПЕШНОСТЬ</a:t>
            </a:r>
          </a:p>
        </p:txBody>
      </p:sp>
      <p:pic>
        <p:nvPicPr>
          <p:cNvPr id="22532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504" y="1157288"/>
            <a:ext cx="7848872" cy="3278004"/>
          </a:xfr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31" name="Picture 3" descr="тяни-толкай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48600" y="4371950"/>
            <a:ext cx="1295400" cy="69651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66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6457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39700"/>
            <a:ext cx="8229600" cy="857250"/>
          </a:xfrm>
        </p:spPr>
        <p:txBody>
          <a:bodyPr/>
          <a:lstStyle/>
          <a:p>
            <a:pPr algn="l"/>
            <a:r>
              <a:rPr lang="ru-RU" sz="3600" dirty="0">
                <a:solidFill>
                  <a:schemeClr val="bg1"/>
                </a:solidFill>
              </a:rPr>
              <a:t>ОТДЕЛЬНЫЕ ЧИТАТЕЛЬСКИЕ УМЕНИЯ</a:t>
            </a:r>
          </a:p>
        </p:txBody>
      </p:sp>
      <p:pic>
        <p:nvPicPr>
          <p:cNvPr id="24579" name="Picture 3" descr="тяни-толкай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61699" y="4330525"/>
            <a:ext cx="1282301" cy="68949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66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24580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84155007"/>
              </p:ext>
            </p:extLst>
          </p:nvPr>
        </p:nvGraphicFramePr>
        <p:xfrm>
          <a:off x="107504" y="1163591"/>
          <a:ext cx="7776864" cy="39454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Chart" r:id="rId5" imgW="7591445" imgH="5210048" progId="Excel.Chart.8">
                  <p:embed/>
                </p:oleObj>
              </mc:Choice>
              <mc:Fallback>
                <p:oleObj name="Chart" r:id="rId5" imgW="7591445" imgH="5210048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1163591"/>
                        <a:ext cx="7776864" cy="39454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90442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E:\rtc_prezent_png\rtc_shapk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20662"/>
            <a:ext cx="8856984" cy="695325"/>
          </a:xfrm>
        </p:spPr>
        <p:txBody>
          <a:bodyPr/>
          <a:lstStyle/>
          <a:p>
            <a:pPr algn="l"/>
            <a:r>
              <a:rPr lang="ru-RU" sz="4000" dirty="0">
                <a:solidFill>
                  <a:schemeClr val="bg1"/>
                </a:solidFill>
              </a:rPr>
              <a:t>Разница между 4, 6 и 9 классами</a:t>
            </a:r>
          </a:p>
        </p:txBody>
      </p:sp>
      <p:graphicFrame>
        <p:nvGraphicFramePr>
          <p:cNvPr id="25603" name="Object 3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86402013"/>
              </p:ext>
            </p:extLst>
          </p:nvPr>
        </p:nvGraphicFramePr>
        <p:xfrm>
          <a:off x="0" y="1135459"/>
          <a:ext cx="8426450" cy="39838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Chart" r:id="rId5" imgW="6172360" imgH="4962632" progId="Excel.Chart.8">
                  <p:embed/>
                </p:oleObj>
              </mc:Choice>
              <mc:Fallback>
                <p:oleObj name="Chart" r:id="rId5" imgW="6172360" imgH="4962632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135459"/>
                        <a:ext cx="8426450" cy="39838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604" name="Picture 4" descr="тяни-толкай"/>
          <p:cNvPicPr>
            <a:picLocks noGrp="1" noChangeAspect="1" noChangeArrowheads="1"/>
          </p:cNvPicPr>
          <p:nvPr>
            <p:ph sz="half"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64500" y="4562475"/>
            <a:ext cx="1079500" cy="5810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66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3257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0662"/>
            <a:ext cx="9252520" cy="695325"/>
          </a:xfrm>
        </p:spPr>
        <p:txBody>
          <a:bodyPr/>
          <a:lstStyle/>
          <a:p>
            <a:pPr algn="l"/>
            <a:r>
              <a:rPr lang="ru-RU" sz="3600" dirty="0" smtClean="0">
                <a:solidFill>
                  <a:schemeClr val="bg1"/>
                </a:solidFill>
              </a:rPr>
              <a:t>Умение </a:t>
            </a:r>
            <a:r>
              <a:rPr lang="ru-RU" sz="3600" dirty="0">
                <a:solidFill>
                  <a:schemeClr val="bg1"/>
                </a:solidFill>
              </a:rPr>
              <a:t>интегрировать и </a:t>
            </a:r>
            <a:r>
              <a:rPr lang="ru-RU" sz="3600" dirty="0" smtClean="0">
                <a:solidFill>
                  <a:schemeClr val="bg1"/>
                </a:solidFill>
              </a:rPr>
              <a:t/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>интерпретировать </a:t>
            </a:r>
            <a:r>
              <a:rPr lang="ru-RU" sz="3600" dirty="0">
                <a:solidFill>
                  <a:schemeClr val="bg1"/>
                </a:solidFill>
              </a:rPr>
              <a:t>сообщения текста</a:t>
            </a:r>
            <a:r>
              <a:rPr 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graphicFrame>
        <p:nvGraphicFramePr>
          <p:cNvPr id="27651" name="Object 3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95492315"/>
              </p:ext>
            </p:extLst>
          </p:nvPr>
        </p:nvGraphicFramePr>
        <p:xfrm>
          <a:off x="395536" y="1224687"/>
          <a:ext cx="4033714" cy="37953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2" name="Chart" r:id="rId4" imgW="5153045" imgH="7277161" progId="Excel.Chart.8">
                  <p:embed/>
                </p:oleObj>
              </mc:Choice>
              <mc:Fallback>
                <p:oleObj name="Chart" r:id="rId4" imgW="5153045" imgH="7277161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1224687"/>
                        <a:ext cx="4033714" cy="3795335"/>
                      </a:xfrm>
                      <a:prstGeom prst="rect">
                        <a:avLst/>
                      </a:prstGeom>
                      <a:noFill/>
                      <a:ln w="76200" cmpd="sng">
                        <a:solidFill>
                          <a:srgbClr val="777777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2" name="Object 4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013851205"/>
              </p:ext>
            </p:extLst>
          </p:nvPr>
        </p:nvGraphicFramePr>
        <p:xfrm>
          <a:off x="4788024" y="1218890"/>
          <a:ext cx="4052095" cy="38011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3" name="Chart" r:id="rId6" imgW="5153045" imgH="7277161" progId="Excel.Chart.8">
                  <p:embed/>
                </p:oleObj>
              </mc:Choice>
              <mc:Fallback>
                <p:oleObj name="Chart" r:id="rId6" imgW="5153045" imgH="7277161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8024" y="1218890"/>
                        <a:ext cx="4052095" cy="3801132"/>
                      </a:xfrm>
                      <a:prstGeom prst="rect">
                        <a:avLst/>
                      </a:prstGeom>
                      <a:noFill/>
                      <a:ln w="76200" cmpd="sng">
                        <a:solidFill>
                          <a:srgbClr val="777777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9110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rtc_prezent_png\rtc_shap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9" name="WordArt 7"/>
          <p:cNvSpPr>
            <a:spLocks noChangeArrowheads="1" noChangeShapeType="1"/>
          </p:cNvSpPr>
          <p:nvPr/>
        </p:nvSpPr>
        <p:spPr bwMode="auto">
          <a:xfrm>
            <a:off x="611560" y="340544"/>
            <a:ext cx="3527425" cy="43100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Font typeface="Wingdings" pitchFamily="2" charset="2"/>
              <a:buNone/>
            </a:pPr>
            <a:r>
              <a:rPr lang="en-US" sz="3600" kern="10" dirty="0">
                <a:ln w="2540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solidFill>
                  <a:srgbClr val="99CC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PIRLS</a:t>
            </a:r>
            <a:endParaRPr lang="ru-RU" sz="3600" kern="10" dirty="0">
              <a:ln w="254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solidFill>
                <a:srgbClr val="99CC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44040" name="WordArt 8"/>
          <p:cNvSpPr>
            <a:spLocks noChangeArrowheads="1" noChangeShapeType="1"/>
          </p:cNvSpPr>
          <p:nvPr/>
        </p:nvSpPr>
        <p:spPr bwMode="auto">
          <a:xfrm>
            <a:off x="4932040" y="325437"/>
            <a:ext cx="3319463" cy="485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Font typeface="Wingdings" pitchFamily="2" charset="2"/>
              <a:buNone/>
            </a:pPr>
            <a:r>
              <a:rPr lang="en-US" sz="3600" kern="10" dirty="0">
                <a:ln w="2540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PISA</a:t>
            </a:r>
            <a:endParaRPr lang="ru-RU" sz="3600" kern="10" dirty="0">
              <a:ln w="254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solidFill>
                <a:schemeClr val="bg1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44042" name="Rectangle 10"/>
          <p:cNvSpPr>
            <a:spLocks noChangeArrowheads="1"/>
          </p:cNvSpPr>
          <p:nvPr/>
        </p:nvSpPr>
        <p:spPr bwMode="auto">
          <a:xfrm>
            <a:off x="4564856" y="1157287"/>
            <a:ext cx="4033017" cy="398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q"/>
            </a:pPr>
            <a:r>
              <a:rPr lang="en-US" sz="2000" b="1" dirty="0">
                <a:solidFill>
                  <a:schemeClr val="hlink"/>
                </a:solidFill>
              </a:rPr>
              <a:t>P</a:t>
            </a:r>
            <a:r>
              <a:rPr lang="en-US" sz="2000" dirty="0"/>
              <a:t>rogram for </a:t>
            </a:r>
            <a:r>
              <a:rPr lang="en-US" sz="2000" b="1" dirty="0">
                <a:solidFill>
                  <a:schemeClr val="hlink"/>
                </a:solidFill>
              </a:rPr>
              <a:t>I</a:t>
            </a:r>
            <a:r>
              <a:rPr lang="en-US" sz="2000" dirty="0"/>
              <a:t>nternational  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2000" dirty="0"/>
              <a:t>      </a:t>
            </a:r>
            <a:r>
              <a:rPr lang="en-US" sz="2000" b="1" dirty="0">
                <a:solidFill>
                  <a:schemeClr val="hlink"/>
                </a:solidFill>
              </a:rPr>
              <a:t>S</a:t>
            </a:r>
            <a:r>
              <a:rPr lang="en-US" sz="2000" dirty="0"/>
              <a:t>tudents’ </a:t>
            </a:r>
            <a:r>
              <a:rPr lang="en-US" sz="2000" b="1" dirty="0">
                <a:solidFill>
                  <a:schemeClr val="hlink"/>
                </a:solidFill>
              </a:rPr>
              <a:t>A</a:t>
            </a:r>
            <a:r>
              <a:rPr lang="en-US" sz="2000" dirty="0"/>
              <a:t>ssessment</a:t>
            </a:r>
            <a:endParaRPr lang="ru-RU" sz="2000" dirty="0"/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ru-RU" sz="1050" dirty="0" smtClean="0"/>
              <a:t>  </a:t>
            </a:r>
            <a:endParaRPr lang="ru-RU" sz="1050" dirty="0"/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q"/>
            </a:pPr>
            <a:r>
              <a:rPr lang="ru-RU" sz="2000" dirty="0"/>
              <a:t>Переход от мира ученичества к миру профессиональному.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ru-RU" sz="1000" dirty="0" smtClean="0"/>
              <a:t> </a:t>
            </a:r>
            <a:endParaRPr lang="en-US" sz="1000" dirty="0"/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q"/>
            </a:pPr>
            <a:r>
              <a:rPr lang="en-US" sz="2000" dirty="0"/>
              <a:t>15-</a:t>
            </a:r>
            <a:r>
              <a:rPr lang="ru-RU" sz="2000" dirty="0"/>
              <a:t>летние школьники.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ru-RU" sz="1200" dirty="0" smtClean="0"/>
              <a:t>  </a:t>
            </a:r>
            <a:endParaRPr lang="ru-RU" sz="1200" dirty="0"/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q"/>
            </a:pPr>
            <a:r>
              <a:rPr lang="ru-RU" sz="2000" dirty="0"/>
              <a:t>Грамотность читательская и др</a:t>
            </a:r>
            <a:r>
              <a:rPr lang="ru-RU" sz="2000" dirty="0" smtClean="0"/>
              <a:t>.</a:t>
            </a:r>
          </a:p>
          <a:p>
            <a:pPr>
              <a:spcBef>
                <a:spcPct val="20000"/>
              </a:spcBef>
              <a:buClr>
                <a:schemeClr val="accent1"/>
              </a:buClr>
            </a:pPr>
            <a:endParaRPr lang="ru-RU" sz="1000" dirty="0"/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q"/>
            </a:pPr>
            <a:r>
              <a:rPr lang="en-US" sz="2000" dirty="0"/>
              <a:t>3-</a:t>
            </a:r>
            <a:r>
              <a:rPr lang="ru-RU" sz="2000" dirty="0"/>
              <a:t>летний цикл</a:t>
            </a:r>
            <a:r>
              <a:rPr lang="en-US" sz="2000" dirty="0"/>
              <a:t>: </a:t>
            </a:r>
            <a:endParaRPr lang="ru-RU" sz="2000" dirty="0" smtClean="0"/>
          </a:p>
          <a:p>
            <a:pPr>
              <a:spcBef>
                <a:spcPct val="20000"/>
              </a:spcBef>
              <a:buClr>
                <a:schemeClr val="accent1"/>
              </a:buClr>
            </a:pPr>
            <a:r>
              <a:rPr lang="ru-RU" sz="1400" dirty="0" smtClean="0"/>
              <a:t> </a:t>
            </a:r>
            <a:endParaRPr lang="en-US" sz="1400" dirty="0"/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2000" dirty="0"/>
              <a:t>   </a:t>
            </a:r>
            <a:r>
              <a:rPr lang="ru-RU" sz="2000" dirty="0"/>
              <a:t>	</a:t>
            </a:r>
            <a:r>
              <a:rPr lang="en-US" sz="2000" b="1" u="sng" dirty="0">
                <a:solidFill>
                  <a:schemeClr val="hlink"/>
                </a:solidFill>
              </a:rPr>
              <a:t>2000</a:t>
            </a:r>
            <a:r>
              <a:rPr lang="ru-RU" sz="2000" b="1" dirty="0">
                <a:solidFill>
                  <a:schemeClr val="hlink"/>
                </a:solidFill>
              </a:rPr>
              <a:t> -</a:t>
            </a:r>
            <a:r>
              <a:rPr lang="en-US" sz="2000" b="1" dirty="0">
                <a:solidFill>
                  <a:schemeClr val="hlink"/>
                </a:solidFill>
              </a:rPr>
              <a:t>2003</a:t>
            </a:r>
            <a:r>
              <a:rPr lang="ru-RU" sz="2000" b="1" dirty="0">
                <a:solidFill>
                  <a:schemeClr val="hlink"/>
                </a:solidFill>
              </a:rPr>
              <a:t> -</a:t>
            </a:r>
            <a:r>
              <a:rPr lang="en-US" sz="2000" b="1" dirty="0">
                <a:solidFill>
                  <a:schemeClr val="hlink"/>
                </a:solidFill>
              </a:rPr>
              <a:t>2006</a:t>
            </a:r>
            <a:r>
              <a:rPr lang="ru-RU" sz="2000" b="1" dirty="0">
                <a:solidFill>
                  <a:schemeClr val="hlink"/>
                </a:solidFill>
              </a:rPr>
              <a:t> -</a:t>
            </a:r>
            <a:r>
              <a:rPr lang="ru-RU" sz="2000" b="1" u="sng" dirty="0">
                <a:solidFill>
                  <a:schemeClr val="hlink"/>
                </a:solidFill>
              </a:rPr>
              <a:t>2009</a:t>
            </a:r>
            <a:r>
              <a:rPr lang="ru-RU" sz="2000" b="1" dirty="0">
                <a:solidFill>
                  <a:schemeClr val="hlink"/>
                </a:solidFill>
              </a:rPr>
              <a:t> -2012</a:t>
            </a:r>
            <a:endParaRPr lang="ru-RU" sz="3000" i="1" dirty="0"/>
          </a:p>
        </p:txBody>
      </p:sp>
      <p:sp>
        <p:nvSpPr>
          <p:cNvPr id="44043" name="Rectangle 11"/>
          <p:cNvSpPr>
            <a:spLocks noChangeArrowheads="1"/>
          </p:cNvSpPr>
          <p:nvPr/>
        </p:nvSpPr>
        <p:spPr bwMode="auto">
          <a:xfrm>
            <a:off x="317597" y="1157287"/>
            <a:ext cx="3815653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Clr>
                <a:schemeClr val="accent2"/>
              </a:buClr>
              <a:buFont typeface="Wingdings" pitchFamily="2" charset="2"/>
              <a:buChar char="q"/>
            </a:pPr>
            <a:r>
              <a:rPr lang="ru-RU" i="1" dirty="0"/>
              <a:t>  </a:t>
            </a:r>
            <a:r>
              <a:rPr lang="ru-RU" sz="2000" dirty="0" err="1"/>
              <a:t>The</a:t>
            </a:r>
            <a:r>
              <a:rPr lang="ru-RU" sz="2000" dirty="0"/>
              <a:t> </a:t>
            </a:r>
            <a:r>
              <a:rPr lang="ru-RU" sz="2000" b="1" dirty="0" err="1">
                <a:solidFill>
                  <a:schemeClr val="accent2"/>
                </a:solidFill>
              </a:rPr>
              <a:t>P</a:t>
            </a:r>
            <a:r>
              <a:rPr lang="ru-RU" sz="2000" dirty="0" err="1"/>
              <a:t>rogress</a:t>
            </a:r>
            <a:r>
              <a:rPr lang="ru-RU" sz="2000" dirty="0"/>
              <a:t> </a:t>
            </a:r>
            <a:r>
              <a:rPr lang="ru-RU" sz="2000" dirty="0" err="1"/>
              <a:t>in</a:t>
            </a:r>
            <a:r>
              <a:rPr lang="ru-RU" sz="2000" dirty="0"/>
              <a:t> </a:t>
            </a:r>
            <a:r>
              <a:rPr lang="ru-RU" sz="2000" b="1" dirty="0" err="1">
                <a:solidFill>
                  <a:schemeClr val="accent2"/>
                </a:solidFill>
              </a:rPr>
              <a:t>I</a:t>
            </a:r>
            <a:r>
              <a:rPr lang="ru-RU" sz="2000" dirty="0" err="1"/>
              <a:t>nternational</a:t>
            </a:r>
            <a:r>
              <a:rPr lang="ru-RU" sz="2000" dirty="0"/>
              <a:t> </a:t>
            </a:r>
            <a:r>
              <a:rPr lang="en-US" sz="2000" dirty="0"/>
              <a:t> </a:t>
            </a:r>
          </a:p>
          <a:p>
            <a:pPr>
              <a:buClr>
                <a:schemeClr val="accent2"/>
              </a:buClr>
            </a:pPr>
            <a:r>
              <a:rPr lang="en-US" sz="2000" dirty="0"/>
              <a:t> </a:t>
            </a:r>
            <a:r>
              <a:rPr lang="ru-RU" sz="2000" dirty="0"/>
              <a:t>    </a:t>
            </a:r>
            <a:r>
              <a:rPr lang="ru-RU" sz="2000" b="1" dirty="0" err="1">
                <a:solidFill>
                  <a:schemeClr val="accent2"/>
                </a:solidFill>
              </a:rPr>
              <a:t>R</a:t>
            </a:r>
            <a:r>
              <a:rPr lang="ru-RU" sz="2000" dirty="0" err="1"/>
              <a:t>eading</a:t>
            </a:r>
            <a:r>
              <a:rPr lang="ru-RU" sz="2000" dirty="0"/>
              <a:t> </a:t>
            </a:r>
            <a:r>
              <a:rPr lang="ru-RU" sz="2000" b="1" dirty="0" err="1">
                <a:solidFill>
                  <a:schemeClr val="accent2"/>
                </a:solidFill>
              </a:rPr>
              <a:t>L</a:t>
            </a:r>
            <a:r>
              <a:rPr lang="ru-RU" sz="2000" dirty="0" err="1"/>
              <a:t>iteracy</a:t>
            </a:r>
            <a:r>
              <a:rPr lang="en-US" sz="2000" dirty="0"/>
              <a:t> </a:t>
            </a:r>
            <a:r>
              <a:rPr lang="ru-RU" sz="2000" b="1" dirty="0" err="1">
                <a:solidFill>
                  <a:schemeClr val="accent2"/>
                </a:solidFill>
              </a:rPr>
              <a:t>S</a:t>
            </a:r>
            <a:r>
              <a:rPr lang="ru-RU" sz="2000" dirty="0" err="1"/>
              <a:t>tudy</a:t>
            </a:r>
            <a:endParaRPr lang="ru-RU" sz="2000" dirty="0"/>
          </a:p>
          <a:p>
            <a:pPr>
              <a:buClr>
                <a:schemeClr val="accent2"/>
              </a:buClr>
            </a:pPr>
            <a:r>
              <a:rPr lang="ru-RU" sz="1600" dirty="0" smtClean="0"/>
              <a:t> </a:t>
            </a:r>
            <a:endParaRPr lang="ru-RU" sz="1600" dirty="0"/>
          </a:p>
          <a:p>
            <a:pPr>
              <a:buClr>
                <a:schemeClr val="accent2"/>
              </a:buClr>
              <a:buFont typeface="Wingdings" pitchFamily="2" charset="2"/>
              <a:buChar char="q"/>
            </a:pPr>
            <a:r>
              <a:rPr lang="ru-RU" sz="2000" dirty="0"/>
              <a:t>   Переход от обучения чтению </a:t>
            </a:r>
          </a:p>
          <a:p>
            <a:pPr>
              <a:buClr>
                <a:schemeClr val="accent2"/>
              </a:buClr>
              <a:buFont typeface="Wingdings" pitchFamily="2" charset="2"/>
              <a:buNone/>
            </a:pPr>
            <a:r>
              <a:rPr lang="ru-RU" sz="2000" dirty="0"/>
              <a:t>      к чтению для обучения.</a:t>
            </a:r>
          </a:p>
          <a:p>
            <a:pPr>
              <a:buClr>
                <a:schemeClr val="accent2"/>
              </a:buClr>
              <a:buFont typeface="Wingdings" pitchFamily="2" charset="2"/>
              <a:buNone/>
            </a:pPr>
            <a:endParaRPr lang="ru-RU" sz="1600" dirty="0"/>
          </a:p>
          <a:p>
            <a:pPr>
              <a:buClr>
                <a:schemeClr val="accent2"/>
              </a:buClr>
              <a:buFont typeface="Wingdings" pitchFamily="2" charset="2"/>
              <a:buChar char="q"/>
            </a:pPr>
            <a:r>
              <a:rPr lang="ru-RU" sz="2000" dirty="0"/>
              <a:t>   Четвертый класс: </a:t>
            </a:r>
          </a:p>
          <a:p>
            <a:pPr>
              <a:buClr>
                <a:schemeClr val="accent2"/>
              </a:buClr>
              <a:buFont typeface="Wingdings" pitchFamily="2" charset="2"/>
              <a:buNone/>
            </a:pPr>
            <a:r>
              <a:rPr lang="ru-RU" sz="2000" dirty="0"/>
              <a:t>       9 – 10летние школьники</a:t>
            </a:r>
          </a:p>
          <a:p>
            <a:pPr>
              <a:buClr>
                <a:schemeClr val="accent2"/>
              </a:buClr>
              <a:buFont typeface="Wingdings" pitchFamily="2" charset="2"/>
              <a:buNone/>
            </a:pPr>
            <a:endParaRPr lang="ru-RU" sz="1600" dirty="0"/>
          </a:p>
          <a:p>
            <a:pPr>
              <a:buClr>
                <a:schemeClr val="accent2"/>
              </a:buClr>
              <a:buFont typeface="Wingdings" pitchFamily="2" charset="2"/>
              <a:buChar char="q"/>
            </a:pPr>
            <a:r>
              <a:rPr lang="ru-RU" sz="2000" dirty="0"/>
              <a:t>   Читательская грамотность.</a:t>
            </a:r>
          </a:p>
          <a:p>
            <a:pPr>
              <a:buClr>
                <a:schemeClr val="accent2"/>
              </a:buClr>
              <a:buFont typeface="Wingdings" pitchFamily="2" charset="2"/>
              <a:buNone/>
            </a:pPr>
            <a:r>
              <a:rPr lang="ru-RU" sz="1600" dirty="0" smtClean="0"/>
              <a:t>  </a:t>
            </a:r>
            <a:endParaRPr lang="ru-RU" sz="1600" dirty="0"/>
          </a:p>
          <a:p>
            <a:pPr>
              <a:buClr>
                <a:schemeClr val="accent2"/>
              </a:buClr>
              <a:buFont typeface="Wingdings" pitchFamily="2" charset="2"/>
              <a:buChar char="q"/>
            </a:pPr>
            <a:r>
              <a:rPr lang="ru-RU" sz="2000" dirty="0"/>
              <a:t>    5-летний цикл: </a:t>
            </a:r>
          </a:p>
          <a:p>
            <a:pPr algn="ctr">
              <a:buClr>
                <a:schemeClr val="accent2"/>
              </a:buClr>
            </a:pPr>
            <a:r>
              <a:rPr lang="ru-RU" sz="1400" b="1" dirty="0" smtClean="0">
                <a:solidFill>
                  <a:schemeClr val="accent2"/>
                </a:solidFill>
              </a:rPr>
              <a:t>        </a:t>
            </a:r>
            <a:r>
              <a:rPr lang="ru-RU" sz="2000" b="1" dirty="0" smtClean="0">
                <a:solidFill>
                  <a:schemeClr val="accent2"/>
                </a:solidFill>
              </a:rPr>
              <a:t/>
            </a:r>
            <a:br>
              <a:rPr lang="ru-RU" sz="2000" b="1" dirty="0" smtClean="0">
                <a:solidFill>
                  <a:schemeClr val="accent2"/>
                </a:solidFill>
              </a:rPr>
            </a:br>
            <a:r>
              <a:rPr lang="ru-RU" sz="2000" b="1" dirty="0" smtClean="0">
                <a:solidFill>
                  <a:schemeClr val="accent2"/>
                </a:solidFill>
              </a:rPr>
              <a:t>2001- </a:t>
            </a:r>
            <a:r>
              <a:rPr lang="ru-RU" sz="2000" b="1" dirty="0">
                <a:solidFill>
                  <a:schemeClr val="accent2"/>
                </a:solidFill>
              </a:rPr>
              <a:t>2006 - 2011</a:t>
            </a:r>
            <a:endParaRPr lang="ru-RU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332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40890"/>
            <a:ext cx="8856984" cy="854869"/>
          </a:xfrm>
        </p:spPr>
        <p:txBody>
          <a:bodyPr/>
          <a:lstStyle/>
          <a:p>
            <a:pPr algn="l"/>
            <a:r>
              <a:rPr lang="ru-RU" sz="3600" dirty="0">
                <a:solidFill>
                  <a:schemeClr val="bg1"/>
                </a:solidFill>
              </a:rPr>
              <a:t>Школы с разными результатами начального обучения чтению</a:t>
            </a:r>
          </a:p>
        </p:txBody>
      </p:sp>
      <p:graphicFrame>
        <p:nvGraphicFramePr>
          <p:cNvPr id="28675" name="Object 3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75571382"/>
              </p:ext>
            </p:extLst>
          </p:nvPr>
        </p:nvGraphicFramePr>
        <p:xfrm>
          <a:off x="211399" y="1275160"/>
          <a:ext cx="4295514" cy="33128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" name="Chart" r:id="rId4" imgW="7143870" imgH="6972198" progId="Excel.Chart.8">
                  <p:embed/>
                </p:oleObj>
              </mc:Choice>
              <mc:Fallback>
                <p:oleObj name="Chart" r:id="rId4" imgW="7143870" imgH="6972198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399" y="1275160"/>
                        <a:ext cx="4295514" cy="33128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6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60839816"/>
              </p:ext>
            </p:extLst>
          </p:nvPr>
        </p:nvGraphicFramePr>
        <p:xfrm>
          <a:off x="4643438" y="1275160"/>
          <a:ext cx="4256464" cy="33128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" name="Chart" r:id="rId6" imgW="6134180" imgH="5829402" progId="Excel.Chart.8">
                  <p:embed/>
                </p:oleObj>
              </mc:Choice>
              <mc:Fallback>
                <p:oleObj name="Chart" r:id="rId6" imgW="6134180" imgH="5829402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1275160"/>
                        <a:ext cx="4256464" cy="33128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6479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39700"/>
            <a:ext cx="8579296" cy="857250"/>
          </a:xfrm>
        </p:spPr>
        <p:txBody>
          <a:bodyPr/>
          <a:lstStyle/>
          <a:p>
            <a:pPr algn="l"/>
            <a:r>
              <a:rPr lang="ru-RU" sz="3600" dirty="0">
                <a:solidFill>
                  <a:schemeClr val="bg1"/>
                </a:solidFill>
              </a:rPr>
              <a:t>Две школы с близкими результатами начального обучения чтению</a:t>
            </a:r>
          </a:p>
        </p:txBody>
      </p:sp>
      <p:graphicFrame>
        <p:nvGraphicFramePr>
          <p:cNvPr id="29699" name="Object 3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75986703"/>
              </p:ext>
            </p:extLst>
          </p:nvPr>
        </p:nvGraphicFramePr>
        <p:xfrm>
          <a:off x="152123" y="1383506"/>
          <a:ext cx="4354790" cy="32044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" name="Chart" r:id="rId4" imgW="7181730" imgH="5886298" progId="Excel.Chart.8">
                  <p:embed/>
                </p:oleObj>
              </mc:Choice>
              <mc:Fallback>
                <p:oleObj name="Chart" r:id="rId4" imgW="7181730" imgH="5886298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123" y="1383506"/>
                        <a:ext cx="4354790" cy="32044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0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34385216"/>
              </p:ext>
            </p:extLst>
          </p:nvPr>
        </p:nvGraphicFramePr>
        <p:xfrm>
          <a:off x="4643438" y="1383506"/>
          <a:ext cx="4321050" cy="3184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9" name="Chart" r:id="rId6" imgW="6143485" imgH="5838830" progId="Excel.Chart.8">
                  <p:embed/>
                </p:oleObj>
              </mc:Choice>
              <mc:Fallback>
                <p:oleObj name="Chart" r:id="rId6" imgW="6143485" imgH="583883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1383506"/>
                        <a:ext cx="4321050" cy="3184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88957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E:\rtc_prezent_png\rtc_shap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40890"/>
            <a:ext cx="8229600" cy="854869"/>
          </a:xfrm>
        </p:spPr>
        <p:txBody>
          <a:bodyPr/>
          <a:lstStyle/>
          <a:p>
            <a:pPr algn="l"/>
            <a:r>
              <a:rPr lang="ru-RU" dirty="0">
                <a:solidFill>
                  <a:schemeClr val="bg1"/>
                </a:solidFill>
              </a:rPr>
              <a:t>Что делать?!</a:t>
            </a:r>
          </a:p>
        </p:txBody>
      </p:sp>
      <p:pic>
        <p:nvPicPr>
          <p:cNvPr id="30723" name="Picture 3" descr="read1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85318" y="2474118"/>
            <a:ext cx="2759075" cy="155614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251520" y="1455526"/>
            <a:ext cx="889248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3000" b="1" dirty="0"/>
              <a:t>Проблема перехода от устной к письменной </a:t>
            </a:r>
            <a:r>
              <a:rPr lang="ru-RU" sz="3000" b="1" dirty="0" smtClean="0"/>
              <a:t>речи</a:t>
            </a:r>
            <a:endParaRPr lang="ru-RU" sz="3000" b="1" dirty="0"/>
          </a:p>
        </p:txBody>
      </p:sp>
    </p:spTree>
    <p:extLst>
      <p:ext uri="{BB962C8B-B14F-4D97-AF65-F5344CB8AC3E}">
        <p14:creationId xmlns:p14="http://schemas.microsoft.com/office/powerpoint/2010/main" val="1229338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:\rtc_prezent_png\rtc_shap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755651" y="2585443"/>
            <a:ext cx="7993063" cy="1846659"/>
          </a:xfrm>
          <a:prstGeom prst="rect">
            <a:avLst/>
          </a:prstGeom>
          <a:solidFill>
            <a:srgbClr val="DDDDDD"/>
          </a:solidFill>
          <a:ln w="95250" cmpd="thickThin">
            <a:solidFill>
              <a:srgbClr val="007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ru-RU" sz="5400" dirty="0" err="1">
                <a:solidFill>
                  <a:schemeClr val="tx2"/>
                </a:solidFill>
              </a:rPr>
              <a:t>Це</a:t>
            </a:r>
            <a:r>
              <a:rPr lang="ru-RU" sz="5400" dirty="0">
                <a:solidFill>
                  <a:schemeClr val="tx2"/>
                </a:solidFill>
              </a:rPr>
              <a:t> написано </a:t>
            </a:r>
            <a:r>
              <a:rPr lang="ru-RU" sz="5400" dirty="0" err="1">
                <a:solidFill>
                  <a:schemeClr val="tx2"/>
                </a:solidFill>
              </a:rPr>
              <a:t>мовою</a:t>
            </a:r>
            <a:r>
              <a:rPr lang="ru-RU" sz="5400" dirty="0">
                <a:solidFill>
                  <a:schemeClr val="tx2"/>
                </a:solidFill>
              </a:rPr>
              <a:t>, </a:t>
            </a:r>
            <a:endParaRPr lang="en-US" sz="5400" dirty="0">
              <a:solidFill>
                <a:schemeClr val="tx2"/>
              </a:solidFill>
            </a:endParaRPr>
          </a:p>
          <a:p>
            <a:r>
              <a:rPr lang="ru-RU" sz="5400" dirty="0" err="1">
                <a:solidFill>
                  <a:schemeClr val="tx2"/>
                </a:solidFill>
              </a:rPr>
              <a:t>що</a:t>
            </a:r>
            <a:r>
              <a:rPr lang="ru-RU" sz="5400" dirty="0">
                <a:solidFill>
                  <a:schemeClr val="tx2"/>
                </a:solidFill>
              </a:rPr>
              <a:t> </a:t>
            </a:r>
            <a:r>
              <a:rPr lang="ru-RU" sz="5400" dirty="0" err="1">
                <a:solidFill>
                  <a:schemeClr val="tx2"/>
                </a:solidFill>
              </a:rPr>
              <a:t>дуже</a:t>
            </a:r>
            <a:r>
              <a:rPr lang="ru-RU" sz="5400" dirty="0">
                <a:solidFill>
                  <a:schemeClr val="tx2"/>
                </a:solidFill>
              </a:rPr>
              <a:t> </a:t>
            </a:r>
            <a:r>
              <a:rPr lang="ru-RU" sz="5400" dirty="0" err="1">
                <a:solidFill>
                  <a:schemeClr val="tx2"/>
                </a:solidFill>
              </a:rPr>
              <a:t>нагадує</a:t>
            </a:r>
            <a:r>
              <a:rPr lang="ru-RU" sz="5400" dirty="0">
                <a:solidFill>
                  <a:schemeClr val="tx2"/>
                </a:solidFill>
              </a:rPr>
              <a:t> р</a:t>
            </a:r>
            <a:r>
              <a:rPr lang="en-US" sz="5400" dirty="0" err="1">
                <a:solidFill>
                  <a:schemeClr val="tx2"/>
                </a:solidFill>
              </a:rPr>
              <a:t>i</a:t>
            </a:r>
            <a:r>
              <a:rPr lang="ru-RU" sz="5400" dirty="0">
                <a:solidFill>
                  <a:schemeClr val="tx2"/>
                </a:solidFill>
              </a:rPr>
              <a:t>дну.</a:t>
            </a:r>
            <a:r>
              <a:rPr lang="ru-RU" sz="6000" dirty="0">
                <a:solidFill>
                  <a:schemeClr val="tx2"/>
                </a:solidFill>
              </a:rPr>
              <a:t> </a:t>
            </a:r>
          </a:p>
        </p:txBody>
      </p:sp>
      <p:pic>
        <p:nvPicPr>
          <p:cNvPr id="31747" name="Picture 3" descr="read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419622"/>
            <a:ext cx="971550" cy="847725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183604"/>
            <a:ext cx="33123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solidFill>
                  <a:schemeClr val="bg1"/>
                </a:solidFill>
              </a:rPr>
              <a:t>Что делать?!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770737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:\rtc_prezent_png\rtc_shap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1456" y="139700"/>
            <a:ext cx="8686800" cy="857250"/>
          </a:xfrm>
        </p:spPr>
        <p:txBody>
          <a:bodyPr/>
          <a:lstStyle/>
          <a:p>
            <a:pPr algn="l"/>
            <a:r>
              <a:rPr lang="ru-RU" sz="3800" dirty="0">
                <a:solidFill>
                  <a:schemeClr val="bg1"/>
                </a:solidFill>
              </a:rPr>
              <a:t>Новое – </a:t>
            </a:r>
            <a:r>
              <a:rPr lang="ru-RU" sz="3800" dirty="0" smtClean="0">
                <a:solidFill>
                  <a:schemeClr val="bg1"/>
                </a:solidFill>
              </a:rPr>
              <a:t>это </a:t>
            </a:r>
            <a:r>
              <a:rPr lang="ru-RU" sz="3800" dirty="0">
                <a:solidFill>
                  <a:schemeClr val="bg1"/>
                </a:solidFill>
              </a:rPr>
              <a:t>хорошо забытое старое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6" y="1545432"/>
            <a:ext cx="8518525" cy="3398044"/>
          </a:xfrm>
        </p:spPr>
        <p:txBody>
          <a:bodyPr/>
          <a:lstStyle/>
          <a:p>
            <a:pPr marL="0" indent="0">
              <a:spcBef>
                <a:spcPts val="600"/>
              </a:spcBef>
              <a:buFont typeface="Wingdings" pitchFamily="2" charset="2"/>
              <a:buNone/>
            </a:pPr>
            <a:r>
              <a:rPr lang="ru-RU" sz="2800" dirty="0"/>
              <a:t>    Проблема </a:t>
            </a:r>
            <a:r>
              <a:rPr lang="ru-RU" sz="2800" b="1" dirty="0"/>
              <a:t>письменной речи </a:t>
            </a:r>
            <a:r>
              <a:rPr lang="ru-RU" sz="2800" dirty="0"/>
              <a:t>как таковой, то есть как особой системы символов и знаков, владение которой означает </a:t>
            </a:r>
            <a:r>
              <a:rPr lang="ru-RU" sz="2800" dirty="0">
                <a:solidFill>
                  <a:srgbClr val="FF0000"/>
                </a:solidFill>
              </a:rPr>
              <a:t>критический поворотный момент </a:t>
            </a: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во </a:t>
            </a:r>
            <a:r>
              <a:rPr lang="ru-RU" sz="2800" dirty="0">
                <a:solidFill>
                  <a:srgbClr val="FF0000"/>
                </a:solidFill>
              </a:rPr>
              <a:t>всем культурном развитии ребенка</a:t>
            </a:r>
            <a:r>
              <a:rPr lang="ru-RU" sz="2800" dirty="0"/>
              <a:t>, эта проблема разработана в психологии в высшей степени мало. </a:t>
            </a:r>
          </a:p>
          <a:p>
            <a:pPr marL="469900" indent="-469900" algn="r">
              <a:buFont typeface="Wingdings" pitchFamily="2" charset="2"/>
              <a:buNone/>
            </a:pPr>
            <a:r>
              <a:rPr lang="ru-RU" sz="2800" i="1" dirty="0" smtClean="0"/>
              <a:t/>
            </a:r>
            <a:br>
              <a:rPr lang="ru-RU" sz="2800" i="1" dirty="0" smtClean="0"/>
            </a:br>
            <a:r>
              <a:rPr lang="ru-RU" sz="2800" i="1" dirty="0" smtClean="0"/>
              <a:t>Л.С</a:t>
            </a:r>
            <a:r>
              <a:rPr lang="ru-RU" sz="2800" i="1" dirty="0"/>
              <a:t>. Выготский </a:t>
            </a:r>
          </a:p>
          <a:p>
            <a:pPr marL="469900" indent="-469900">
              <a:buFont typeface="Wingdings" pitchFamily="2" charset="2"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199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:\rtc_prezent_png\rtc_shap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39700"/>
            <a:ext cx="8229600" cy="857250"/>
          </a:xfrm>
        </p:spPr>
        <p:txBody>
          <a:bodyPr/>
          <a:lstStyle/>
          <a:p>
            <a:pPr algn="l"/>
            <a:r>
              <a:rPr lang="ru-RU" sz="3800" dirty="0">
                <a:solidFill>
                  <a:schemeClr val="bg1"/>
                </a:solidFill>
              </a:rPr>
              <a:t>Тупиковый </a:t>
            </a:r>
            <a:r>
              <a:rPr lang="ru-RU" sz="3800" dirty="0" smtClean="0">
                <a:solidFill>
                  <a:schemeClr val="bg1"/>
                </a:solidFill>
              </a:rPr>
              <a:t>путь к </a:t>
            </a:r>
            <a:r>
              <a:rPr lang="ru-RU" sz="3800" dirty="0">
                <a:solidFill>
                  <a:schemeClr val="bg1"/>
                </a:solidFill>
              </a:rPr>
              <a:t>письменной речи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200150"/>
            <a:ext cx="8435280" cy="3394075"/>
          </a:xfrm>
          <a:noFill/>
          <a:ln/>
        </p:spPr>
        <p:txBody>
          <a:bodyPr/>
          <a:lstStyle/>
          <a:p>
            <a:pPr marL="469900" indent="-469900"/>
            <a:r>
              <a:rPr lang="ru-RU" sz="2800" dirty="0"/>
              <a:t>Ребенка учат выводить буквы и складывать из них слова, но не обучают его письменной речи. </a:t>
            </a:r>
          </a:p>
          <a:p>
            <a:pPr marL="469900" indent="-469900"/>
            <a:r>
              <a:rPr lang="ru-RU" sz="2800" dirty="0"/>
              <a:t>Обучение письму до сих пор еще не основывается у нас на естественно </a:t>
            </a:r>
            <a:r>
              <a:rPr lang="ru-RU" sz="2800" dirty="0" err="1"/>
              <a:t>развившихся</a:t>
            </a:r>
            <a:r>
              <a:rPr lang="ru-RU" sz="2800" dirty="0"/>
              <a:t> потребностях ребенка и на его самодеятельности, а дается ему извне, из рук учителя, и напоминает выработку какого-нибудь технического навыка.</a:t>
            </a:r>
          </a:p>
          <a:p>
            <a:pPr marL="469900" indent="-469900" algn="r">
              <a:buFont typeface="Wingdings" pitchFamily="2" charset="2"/>
              <a:buNone/>
            </a:pPr>
            <a:r>
              <a:rPr lang="ru-RU" sz="2800" i="1" dirty="0"/>
              <a:t>Л.С. Выготский </a:t>
            </a:r>
          </a:p>
        </p:txBody>
      </p:sp>
    </p:spTree>
    <p:extLst>
      <p:ext uri="{BB962C8B-B14F-4D97-AF65-F5344CB8AC3E}">
        <p14:creationId xmlns:p14="http://schemas.microsoft.com/office/powerpoint/2010/main" val="285112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:\rtc_prezent_png\rtc_shap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39700"/>
            <a:ext cx="8229600" cy="857250"/>
          </a:xfrm>
        </p:spPr>
        <p:txBody>
          <a:bodyPr/>
          <a:lstStyle/>
          <a:p>
            <a:pPr algn="l"/>
            <a:r>
              <a:rPr lang="ru-RU" sz="3800" dirty="0">
                <a:solidFill>
                  <a:schemeClr val="bg1"/>
                </a:solidFill>
              </a:rPr>
              <a:t>Словесный письменный текст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275606"/>
            <a:ext cx="8748464" cy="3407569"/>
          </a:xfrm>
        </p:spPr>
        <p:txBody>
          <a:bodyPr/>
          <a:lstStyle/>
          <a:p>
            <a:pPr marL="469900" indent="-469900">
              <a:spcBef>
                <a:spcPts val="1800"/>
              </a:spcBef>
            </a:pPr>
            <a:r>
              <a:rPr lang="ru-RU" sz="2600" dirty="0"/>
              <a:t>это знаковая форма представления </a:t>
            </a:r>
            <a:r>
              <a:rPr lang="ru-RU" sz="2600" dirty="0">
                <a:solidFill>
                  <a:srgbClr val="FF0000"/>
                </a:solidFill>
              </a:rPr>
              <a:t>любой</a:t>
            </a:r>
            <a:r>
              <a:rPr lang="ru-RU" sz="2600" dirty="0"/>
              <a:t> реальности,</a:t>
            </a:r>
          </a:p>
          <a:p>
            <a:pPr marL="469900" indent="-469900">
              <a:spcBef>
                <a:spcPts val="1800"/>
              </a:spcBef>
            </a:pPr>
            <a:r>
              <a:rPr lang="ru-RU" sz="2600" dirty="0"/>
              <a:t>это самая </a:t>
            </a:r>
            <a:r>
              <a:rPr lang="ru-RU" sz="2600" dirty="0">
                <a:solidFill>
                  <a:srgbClr val="FF0000"/>
                </a:solidFill>
              </a:rPr>
              <a:t>массовая</a:t>
            </a:r>
            <a:r>
              <a:rPr lang="ru-RU" sz="2600" dirty="0"/>
              <a:t> форма письменной коммуникации,</a:t>
            </a:r>
          </a:p>
          <a:p>
            <a:pPr marL="469900" indent="-469900">
              <a:spcBef>
                <a:spcPts val="1800"/>
              </a:spcBef>
            </a:pPr>
            <a:r>
              <a:rPr lang="ru-RU" sz="2600" dirty="0"/>
              <a:t>это самая </a:t>
            </a:r>
            <a:r>
              <a:rPr lang="ru-RU" sz="2600" dirty="0">
                <a:solidFill>
                  <a:srgbClr val="FF0000"/>
                </a:solidFill>
              </a:rPr>
              <a:t>частотная</a:t>
            </a:r>
            <a:r>
              <a:rPr lang="ru-RU" sz="2600" dirty="0"/>
              <a:t> форма письменной коммуникации,</a:t>
            </a:r>
          </a:p>
          <a:p>
            <a:pPr marL="469900" indent="-469900">
              <a:spcBef>
                <a:spcPts val="1800"/>
              </a:spcBef>
            </a:pPr>
            <a:r>
              <a:rPr lang="ru-RU" sz="2600" dirty="0"/>
              <a:t>при всей его искусственности и сложности текст воспринимается «грамотным» человеком как </a:t>
            </a:r>
            <a:r>
              <a:rPr lang="ru-RU" sz="2600" dirty="0">
                <a:solidFill>
                  <a:srgbClr val="FF0000"/>
                </a:solidFill>
              </a:rPr>
              <a:t>естественная</a:t>
            </a:r>
            <a:r>
              <a:rPr lang="ru-RU" sz="2600" dirty="0"/>
              <a:t> форма сообщения.</a:t>
            </a:r>
          </a:p>
          <a:p>
            <a:pPr marL="469900" indent="-469900">
              <a:lnSpc>
                <a:spcPct val="90000"/>
              </a:lnSpc>
              <a:buFont typeface="Wingdings" pitchFamily="2" charset="2"/>
              <a:buNone/>
            </a:pP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3688538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:\rtc_prezent_png\rtc_shap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39700"/>
            <a:ext cx="8579296" cy="857250"/>
          </a:xfrm>
        </p:spPr>
        <p:txBody>
          <a:bodyPr/>
          <a:lstStyle/>
          <a:p>
            <a:pPr algn="l"/>
            <a:r>
              <a:rPr lang="ru-RU" sz="3800" dirty="0">
                <a:solidFill>
                  <a:schemeClr val="bg1"/>
                </a:solidFill>
              </a:rPr>
              <a:t>Источники </a:t>
            </a:r>
            <a:r>
              <a:rPr lang="ru-RU" sz="3800" dirty="0" smtClean="0">
                <a:solidFill>
                  <a:schemeClr val="bg1"/>
                </a:solidFill>
              </a:rPr>
              <a:t>натурализма в </a:t>
            </a:r>
            <a:r>
              <a:rPr lang="ru-RU" sz="3800" dirty="0">
                <a:solidFill>
                  <a:schemeClr val="bg1"/>
                </a:solidFill>
              </a:rPr>
              <a:t>понимании письменного текста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275606"/>
            <a:ext cx="8326437" cy="3633788"/>
          </a:xfrm>
        </p:spPr>
        <p:txBody>
          <a:bodyPr/>
          <a:lstStyle/>
          <a:p>
            <a:pPr marL="469900" indent="-469900">
              <a:spcBef>
                <a:spcPts val="1200"/>
              </a:spcBef>
            </a:pPr>
            <a:r>
              <a:rPr lang="ru-RU" sz="2600" dirty="0"/>
              <a:t>«естественность» текста делает его особенно трудной знаковой формой, создавая </a:t>
            </a:r>
            <a:r>
              <a:rPr lang="ru-RU" sz="2600" dirty="0">
                <a:solidFill>
                  <a:srgbClr val="FF0000"/>
                </a:solidFill>
              </a:rPr>
              <a:t>иллюзию</a:t>
            </a:r>
            <a:r>
              <a:rPr lang="ru-RU" sz="2600" dirty="0"/>
              <a:t> понятности,</a:t>
            </a:r>
          </a:p>
          <a:p>
            <a:pPr marL="469900" indent="-469900">
              <a:spcBef>
                <a:spcPts val="1200"/>
              </a:spcBef>
            </a:pPr>
            <a:r>
              <a:rPr lang="ru-RU" sz="2600" dirty="0"/>
              <a:t>беглое чтение без постоянного </a:t>
            </a:r>
            <a:r>
              <a:rPr lang="ru-RU" sz="2600" dirty="0">
                <a:solidFill>
                  <a:srgbClr val="FF0000"/>
                </a:solidFill>
              </a:rPr>
              <a:t>мониторинга понимания</a:t>
            </a:r>
            <a:r>
              <a:rPr lang="ru-RU" sz="2600" dirty="0"/>
              <a:t> усиливает эту иллюзию, т.к. островки понятности всегда находятся,</a:t>
            </a:r>
          </a:p>
          <a:p>
            <a:pPr marL="469900" indent="-469900">
              <a:spcBef>
                <a:spcPts val="1200"/>
              </a:spcBef>
            </a:pPr>
            <a:r>
              <a:rPr lang="ru-RU" sz="2600" dirty="0"/>
              <a:t>просмотровое, сканирующее чтение как основной вид чтения в Интернете усиливает </a:t>
            </a:r>
            <a:r>
              <a:rPr lang="ru-RU" sz="2600" dirty="0">
                <a:solidFill>
                  <a:srgbClr val="FF0000"/>
                </a:solidFill>
              </a:rPr>
              <a:t>тенденцию к </a:t>
            </a:r>
            <a:r>
              <a:rPr lang="ru-RU" sz="2600" dirty="0" err="1">
                <a:solidFill>
                  <a:srgbClr val="FF0000"/>
                </a:solidFill>
              </a:rPr>
              <a:t>псевдопониманию</a:t>
            </a:r>
            <a:r>
              <a:rPr lang="ru-RU" sz="2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89628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21482" y="140890"/>
            <a:ext cx="9158288" cy="854869"/>
          </a:xfrm>
        </p:spPr>
        <p:txBody>
          <a:bodyPr/>
          <a:lstStyle/>
          <a:p>
            <a:pPr algn="l"/>
            <a:r>
              <a:rPr lang="ru-RU" sz="3600" dirty="0">
                <a:solidFill>
                  <a:schemeClr val="bg1"/>
                </a:solidFill>
              </a:rPr>
              <a:t>Письменный текст в школе </a:t>
            </a:r>
            <a:r>
              <a:rPr lang="ru-RU" sz="3600" dirty="0" smtClean="0">
                <a:solidFill>
                  <a:schemeClr val="bg1"/>
                </a:solidFill>
              </a:rPr>
              <a:t>воспринимается некритично 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88067" name="Picture 3" descr="read37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46939" y="4038600"/>
            <a:ext cx="1085850" cy="1104900"/>
          </a:xfrm>
          <a:noFill/>
          <a:ln w="38100">
            <a:solidFill>
              <a:schemeClr val="accent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068" name="Rectangle 4"/>
          <p:cNvSpPr>
            <a:spLocks noChangeArrowheads="1"/>
          </p:cNvSpPr>
          <p:nvPr/>
        </p:nvSpPr>
        <p:spPr bwMode="auto">
          <a:xfrm>
            <a:off x="121646" y="1419622"/>
            <a:ext cx="8698825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tx2"/>
                </a:solidFill>
              </a:rPr>
              <a:t>«В слове </a:t>
            </a:r>
            <a:r>
              <a:rPr lang="ru-RU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ДЕНЬ </a:t>
            </a:r>
            <a:r>
              <a:rPr lang="ru-RU" sz="3600" dirty="0">
                <a:solidFill>
                  <a:schemeClr val="tx2"/>
                </a:solidFill>
              </a:rPr>
              <a:t>четыре звука и один слог».</a:t>
            </a:r>
          </a:p>
          <a:p>
            <a:r>
              <a:rPr lang="ru-RU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</a:t>
            </a:r>
            <a:endParaRPr lang="ru-RU" sz="3600" b="1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ДА</a:t>
            </a:r>
            <a:r>
              <a:rPr lang="ru-RU" sz="3600" dirty="0" smtClean="0">
                <a:solidFill>
                  <a:schemeClr val="tx2"/>
                </a:solidFill>
              </a:rPr>
              <a:t> </a:t>
            </a:r>
            <a:r>
              <a:rPr lang="ru-RU" sz="3600" dirty="0">
                <a:solidFill>
                  <a:schemeClr val="tx2"/>
                </a:solidFill>
              </a:rPr>
              <a:t>или </a:t>
            </a:r>
            <a:r>
              <a:rPr lang="ru-RU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НЕТ</a:t>
            </a:r>
            <a:r>
              <a:rPr lang="ru-RU" sz="3600" dirty="0">
                <a:solidFill>
                  <a:schemeClr val="tx2"/>
                </a:solidFill>
              </a:rPr>
              <a:t>?</a:t>
            </a:r>
            <a:r>
              <a:rPr lang="ru-RU" sz="4000" dirty="0"/>
              <a:t> </a:t>
            </a:r>
          </a:p>
          <a:p>
            <a:endParaRPr lang="ru-RU" sz="3600" dirty="0"/>
          </a:p>
          <a:p>
            <a:r>
              <a:rPr lang="ru-RU" sz="2800" dirty="0"/>
              <a:t>Верно ответили </a:t>
            </a:r>
            <a:r>
              <a:rPr lang="ru-RU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50%</a:t>
            </a:r>
            <a:r>
              <a:rPr lang="ru-RU" sz="2800" dirty="0"/>
              <a:t> второклассников.</a:t>
            </a:r>
          </a:p>
        </p:txBody>
      </p:sp>
    </p:spTree>
    <p:extLst>
      <p:ext uri="{BB962C8B-B14F-4D97-AF65-F5344CB8AC3E}">
        <p14:creationId xmlns:p14="http://schemas.microsoft.com/office/powerpoint/2010/main" val="3656364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1520" y="1275606"/>
            <a:ext cx="8784976" cy="2591990"/>
          </a:xfrm>
        </p:spPr>
        <p:txBody>
          <a:bodyPr/>
          <a:lstStyle/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ru-RU" sz="3000" b="1" dirty="0"/>
              <a:t>Почему у жареной картошки есть корка, а у вареной нет? </a:t>
            </a:r>
            <a:r>
              <a:rPr lang="ru-RU" sz="3000" b="1" dirty="0" smtClean="0"/>
              <a:t/>
            </a:r>
            <a:br>
              <a:rPr lang="ru-RU" sz="3000" b="1" dirty="0" smtClean="0"/>
            </a:br>
            <a:r>
              <a:rPr lang="ru-RU" sz="3000" dirty="0" smtClean="0">
                <a:solidFill>
                  <a:srgbClr val="FF3300"/>
                </a:solidFill>
              </a:rPr>
              <a:t>Когда </a:t>
            </a:r>
            <a:r>
              <a:rPr lang="ru-RU" sz="3000" dirty="0">
                <a:solidFill>
                  <a:srgbClr val="FF3300"/>
                </a:solidFill>
              </a:rPr>
              <a:t>картошку жарят, ее нагревают очень сильно, гораздо сильнее, чем при варке.</a:t>
            </a:r>
            <a:r>
              <a:rPr lang="ru-RU" sz="3000" dirty="0"/>
              <a:t> От сильного жара крахмал на поверхности картошки превращается в декстрин – в клей, который и склеивает отдельные крахмальные зерна в румяную корочку. </a:t>
            </a:r>
          </a:p>
        </p:txBody>
      </p:sp>
      <p:sp>
        <p:nvSpPr>
          <p:cNvPr id="90115" name="Rectangle 3"/>
          <p:cNvSpPr>
            <a:spLocks noChangeArrowheads="1"/>
          </p:cNvSpPr>
          <p:nvPr/>
        </p:nvSpPr>
        <p:spPr bwMode="auto">
          <a:xfrm>
            <a:off x="1440737" y="4318587"/>
            <a:ext cx="620785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800" b="1" dirty="0"/>
              <a:t>Верно ответили </a:t>
            </a:r>
            <a:r>
              <a:rPr lang="ru-RU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60%</a:t>
            </a:r>
            <a:r>
              <a:rPr lang="ru-RU" sz="2800" b="1" dirty="0"/>
              <a:t> второклассников.</a:t>
            </a:r>
          </a:p>
        </p:txBody>
      </p:sp>
      <p:sp>
        <p:nvSpPr>
          <p:cNvPr id="90116" name="Rectangle 4"/>
          <p:cNvSpPr>
            <a:spLocks noGrp="1" noChangeArrowheads="1"/>
          </p:cNvSpPr>
          <p:nvPr>
            <p:ph type="title"/>
          </p:nvPr>
        </p:nvSpPr>
        <p:spPr>
          <a:xfrm>
            <a:off x="179512" y="139700"/>
            <a:ext cx="8229600" cy="857250"/>
          </a:xfrm>
        </p:spPr>
        <p:txBody>
          <a:bodyPr/>
          <a:lstStyle/>
          <a:p>
            <a:pPr algn="l"/>
            <a:r>
              <a:rPr lang="ru-RU" sz="3200" dirty="0">
                <a:solidFill>
                  <a:schemeClr val="bg1"/>
                </a:solidFill>
              </a:rPr>
              <a:t>- Ты прочёл? Тебе всё понятно? </a:t>
            </a:r>
            <a:br>
              <a:rPr lang="ru-RU" sz="3200" dirty="0">
                <a:solidFill>
                  <a:schemeClr val="bg1"/>
                </a:solidFill>
              </a:rPr>
            </a:br>
            <a:r>
              <a:rPr lang="ru-RU" sz="3200" dirty="0">
                <a:solidFill>
                  <a:schemeClr val="bg1"/>
                </a:solidFill>
              </a:rPr>
              <a:t>- Да.</a:t>
            </a:r>
          </a:p>
        </p:txBody>
      </p:sp>
    </p:spTree>
    <p:extLst>
      <p:ext uri="{BB962C8B-B14F-4D97-AF65-F5344CB8AC3E}">
        <p14:creationId xmlns:p14="http://schemas.microsoft.com/office/powerpoint/2010/main" val="2911269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0638"/>
            <a:ext cx="479803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Line 2"/>
          <p:cNvSpPr>
            <a:spLocks noChangeShapeType="1"/>
          </p:cNvSpPr>
          <p:nvPr/>
        </p:nvSpPr>
        <p:spPr bwMode="auto">
          <a:xfrm flipV="1">
            <a:off x="14288" y="3651648"/>
            <a:ext cx="3132138" cy="1134665"/>
          </a:xfrm>
          <a:prstGeom prst="line">
            <a:avLst/>
          </a:prstGeom>
          <a:noFill/>
          <a:ln w="165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99" name="Line 3"/>
          <p:cNvSpPr>
            <a:spLocks noChangeShapeType="1"/>
          </p:cNvSpPr>
          <p:nvPr/>
        </p:nvSpPr>
        <p:spPr bwMode="auto">
          <a:xfrm flipV="1">
            <a:off x="3146427" y="1491854"/>
            <a:ext cx="2160587" cy="2159794"/>
          </a:xfrm>
          <a:prstGeom prst="line">
            <a:avLst/>
          </a:prstGeom>
          <a:noFill/>
          <a:ln w="165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 flipV="1">
            <a:off x="5307014" y="303610"/>
            <a:ext cx="3851275" cy="1188244"/>
          </a:xfrm>
          <a:prstGeom prst="line">
            <a:avLst/>
          </a:prstGeom>
          <a:noFill/>
          <a:ln w="16510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 flipH="1">
            <a:off x="3217863" y="1545432"/>
            <a:ext cx="2160588" cy="2160985"/>
          </a:xfrm>
          <a:prstGeom prst="line">
            <a:avLst/>
          </a:prstGeom>
          <a:noFill/>
          <a:ln w="508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2" name="Line 6"/>
          <p:cNvSpPr>
            <a:spLocks noChangeShapeType="1"/>
          </p:cNvSpPr>
          <p:nvPr/>
        </p:nvSpPr>
        <p:spPr bwMode="auto">
          <a:xfrm flipH="1">
            <a:off x="14289" y="3706416"/>
            <a:ext cx="3203575" cy="1187053"/>
          </a:xfrm>
          <a:prstGeom prst="line">
            <a:avLst/>
          </a:prstGeom>
          <a:noFill/>
          <a:ln w="508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 flipH="1">
            <a:off x="5307014" y="411957"/>
            <a:ext cx="3851275" cy="1188244"/>
          </a:xfrm>
          <a:prstGeom prst="line">
            <a:avLst/>
          </a:prstGeom>
          <a:noFill/>
          <a:ln w="508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 flipH="1">
            <a:off x="5378452" y="465535"/>
            <a:ext cx="3779837" cy="1134665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5" name="Line 9"/>
          <p:cNvSpPr>
            <a:spLocks noChangeShapeType="1"/>
          </p:cNvSpPr>
          <p:nvPr/>
        </p:nvSpPr>
        <p:spPr bwMode="auto">
          <a:xfrm flipH="1">
            <a:off x="3217863" y="1600200"/>
            <a:ext cx="2160588" cy="2159794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6" name="Line 10"/>
          <p:cNvSpPr>
            <a:spLocks noChangeShapeType="1"/>
          </p:cNvSpPr>
          <p:nvPr/>
        </p:nvSpPr>
        <p:spPr bwMode="auto">
          <a:xfrm flipH="1">
            <a:off x="14289" y="3759994"/>
            <a:ext cx="3203575" cy="1188244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 rot="20453008">
            <a:off x="14288" y="3754190"/>
            <a:ext cx="29146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Обучение чтению</a:t>
            </a:r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 rot="18910142">
            <a:off x="2404865" y="2092524"/>
            <a:ext cx="303252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Чтение для обучения </a:t>
            </a:r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 rot="20588785">
            <a:off x="4374315" y="335013"/>
            <a:ext cx="34258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2400" b="1" dirty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Чтение для решения собственных задач</a:t>
            </a:r>
          </a:p>
        </p:txBody>
      </p:sp>
      <p:sp>
        <p:nvSpPr>
          <p:cNvPr id="4110" name="AutoShape 14"/>
          <p:cNvSpPr>
            <a:spLocks noChangeArrowheads="1"/>
          </p:cNvSpPr>
          <p:nvPr/>
        </p:nvSpPr>
        <p:spPr bwMode="auto">
          <a:xfrm rot="13710572">
            <a:off x="3168254" y="3215879"/>
            <a:ext cx="1188244" cy="1952625"/>
          </a:xfrm>
          <a:prstGeom prst="homePlate">
            <a:avLst>
              <a:gd name="adj" fmla="val 2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11" name="WordArt 15"/>
          <p:cNvSpPr>
            <a:spLocks noChangeArrowheads="1" noChangeShapeType="1" noTextEdit="1"/>
          </p:cNvSpPr>
          <p:nvPr/>
        </p:nvSpPr>
        <p:spPr bwMode="auto">
          <a:xfrm rot="19027985">
            <a:off x="3218370" y="3759398"/>
            <a:ext cx="1678781" cy="108108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99" lon="19439998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/>
            <a:r>
              <a:rPr lang="en-US" sz="3600" kern="10" spc="72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Impact"/>
              </a:rPr>
              <a:t>PIRLS</a:t>
            </a:r>
            <a:endParaRPr lang="ru-RU" sz="3600" kern="10" spc="72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707070"/>
                  </a:gs>
                  <a:gs pos="50000">
                    <a:srgbClr val="FFFFFF"/>
                  </a:gs>
                  <a:gs pos="100000">
                    <a:srgbClr val="707070"/>
                  </a:gs>
                </a:gsLst>
                <a:lin ang="2700000" scaled="1"/>
              </a:gradFill>
              <a:latin typeface="Impact"/>
            </a:endParaRPr>
          </a:p>
        </p:txBody>
      </p:sp>
      <p:sp>
        <p:nvSpPr>
          <p:cNvPr id="4112" name="AutoShape 16"/>
          <p:cNvSpPr>
            <a:spLocks noChangeArrowheads="1"/>
          </p:cNvSpPr>
          <p:nvPr/>
        </p:nvSpPr>
        <p:spPr bwMode="auto">
          <a:xfrm rot="13710572">
            <a:off x="5328842" y="1163241"/>
            <a:ext cx="1188244" cy="1952625"/>
          </a:xfrm>
          <a:prstGeom prst="homePlate">
            <a:avLst>
              <a:gd name="adj" fmla="val 2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13" name="WordArt 17"/>
          <p:cNvSpPr>
            <a:spLocks noChangeArrowheads="1" noChangeShapeType="1" noTextEdit="1"/>
          </p:cNvSpPr>
          <p:nvPr/>
        </p:nvSpPr>
        <p:spPr bwMode="auto">
          <a:xfrm rot="-2899427">
            <a:off x="5548314" y="1715691"/>
            <a:ext cx="1566863" cy="108108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99" lon="19439998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/>
            <a:r>
              <a:rPr lang="en-US" sz="3600" kern="10" spc="72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Impact"/>
              </a:rPr>
              <a:t>PISA</a:t>
            </a:r>
            <a:endParaRPr lang="ru-RU" sz="3600" kern="10" spc="72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707070"/>
                  </a:gs>
                  <a:gs pos="50000">
                    <a:srgbClr val="FFFFFF"/>
                  </a:gs>
                  <a:gs pos="100000">
                    <a:srgbClr val="707070"/>
                  </a:gs>
                </a:gsLst>
                <a:lin ang="2700000" scaled="1"/>
              </a:gradFill>
              <a:latin typeface="Impact"/>
            </a:endParaRPr>
          </a:p>
        </p:txBody>
      </p:sp>
      <p:sp>
        <p:nvSpPr>
          <p:cNvPr id="4116" name="WordArt 20"/>
          <p:cNvSpPr>
            <a:spLocks noChangeArrowheads="1" noChangeShapeType="1" noTextEdit="1"/>
          </p:cNvSpPr>
          <p:nvPr/>
        </p:nvSpPr>
        <p:spPr bwMode="auto">
          <a:xfrm>
            <a:off x="5162551" y="4839891"/>
            <a:ext cx="3744912" cy="1619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 spc="-14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образовательные переходы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227291"/>
            <a:ext cx="46314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Образовательные переходы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51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9267" y="0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203597"/>
            <a:ext cx="5868144" cy="3560702"/>
          </a:xfrm>
        </p:spPr>
        <p:txBody>
          <a:bodyPr/>
          <a:lstStyle/>
          <a:p>
            <a:pPr>
              <a:spcBef>
                <a:spcPts val="1200"/>
              </a:spcBef>
              <a:buFont typeface="Wingdings" pitchFamily="2" charset="2"/>
              <a:buNone/>
            </a:pPr>
            <a:r>
              <a:rPr lang="ru-RU" sz="2200" b="1" dirty="0">
                <a:solidFill>
                  <a:schemeClr val="hlink"/>
                </a:solidFill>
              </a:rPr>
              <a:t>ЗАДАЧА АНИ:</a:t>
            </a:r>
            <a:r>
              <a:rPr lang="ru-RU" sz="2200" dirty="0"/>
              <a:t> На елку купили                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>
                <a:solidFill>
                  <a:srgbClr val="FF0000"/>
                </a:solidFill>
              </a:rPr>
              <a:t>46 </a:t>
            </a:r>
            <a:r>
              <a:rPr lang="ru-RU" sz="2200" dirty="0">
                <a:solidFill>
                  <a:srgbClr val="FF0000"/>
                </a:solidFill>
              </a:rPr>
              <a:t>красных</a:t>
            </a:r>
            <a:r>
              <a:rPr lang="ru-RU" sz="2200" dirty="0"/>
              <a:t>, синих и зеленых шаров. </a:t>
            </a:r>
            <a:r>
              <a:rPr lang="ru-RU" sz="2200" dirty="0">
                <a:solidFill>
                  <a:srgbClr val="FF0000"/>
                </a:solidFill>
              </a:rPr>
              <a:t>Красных – 20</a:t>
            </a:r>
            <a:r>
              <a:rPr lang="ru-RU" sz="2200" dirty="0"/>
              <a:t>, а синих и зеленых поровну. Сколько купили синих шаров?</a:t>
            </a:r>
          </a:p>
          <a:p>
            <a:pPr>
              <a:spcBef>
                <a:spcPts val="1200"/>
              </a:spcBef>
            </a:pPr>
            <a:r>
              <a:rPr lang="ru-RU" sz="2200" b="1" dirty="0">
                <a:solidFill>
                  <a:schemeClr val="hlink"/>
                </a:solidFill>
              </a:rPr>
              <a:t>ОТЗЫВ НИНЫ:</a:t>
            </a:r>
            <a:r>
              <a:rPr lang="ru-RU" sz="2200" dirty="0"/>
              <a:t> Сначала ты сказал, что купили 46 красных, а потом, что купили 20 красных!?</a:t>
            </a:r>
          </a:p>
          <a:p>
            <a:pPr>
              <a:spcBef>
                <a:spcPts val="1200"/>
              </a:spcBef>
            </a:pPr>
            <a:r>
              <a:rPr lang="ru-RU" sz="2200" b="1" dirty="0">
                <a:solidFill>
                  <a:schemeClr val="hlink"/>
                </a:solidFill>
              </a:rPr>
              <a:t>ОТЗЫВ РОМЫ: </a:t>
            </a:r>
            <a:r>
              <a:rPr lang="ru-RU" sz="2200" dirty="0"/>
              <a:t>Надо добавить, что купили </a:t>
            </a:r>
            <a:r>
              <a:rPr lang="ru-RU" sz="2200" b="1" dirty="0"/>
              <a:t>ТОЛЬКО</a:t>
            </a:r>
            <a:r>
              <a:rPr lang="ru-RU" sz="2200" dirty="0"/>
              <a:t> красные, зеленые и синие шары. А вдруг купили еще желтые или серебряные?!</a:t>
            </a:r>
            <a:r>
              <a:rPr lang="ru-RU" sz="2400" dirty="0"/>
              <a:t> </a:t>
            </a:r>
          </a:p>
          <a:p>
            <a:pPr>
              <a:lnSpc>
                <a:spcPct val="80000"/>
              </a:lnSpc>
            </a:pPr>
            <a:endParaRPr lang="ru-RU" sz="2200" dirty="0"/>
          </a:p>
        </p:txBody>
      </p:sp>
      <p:pic>
        <p:nvPicPr>
          <p:cNvPr id="54275" name="Picture 3" descr="read16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17286" y="4299942"/>
            <a:ext cx="1007813" cy="84271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6516240" y="1203597"/>
            <a:ext cx="1368425" cy="3456385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6587677" y="3242800"/>
            <a:ext cx="1225550" cy="1403747"/>
          </a:xfrm>
          <a:prstGeom prst="rect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6587677" y="2270060"/>
            <a:ext cx="1225550" cy="916781"/>
          </a:xfrm>
          <a:prstGeom prst="rect">
            <a:avLst/>
          </a:prstGeom>
          <a:solidFill>
            <a:srgbClr val="0066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4279" name="Rectangle 7"/>
          <p:cNvSpPr>
            <a:spLocks noChangeArrowheads="1"/>
          </p:cNvSpPr>
          <p:nvPr/>
        </p:nvSpPr>
        <p:spPr bwMode="auto">
          <a:xfrm>
            <a:off x="6586883" y="1258366"/>
            <a:ext cx="1225550" cy="916781"/>
          </a:xfrm>
          <a:prstGeom prst="rect">
            <a:avLst/>
          </a:prstGeom>
          <a:solidFill>
            <a:srgbClr val="33CC33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4280" name="Text Box 8"/>
          <p:cNvSpPr txBox="1">
            <a:spLocks noChangeArrowheads="1"/>
          </p:cNvSpPr>
          <p:nvPr/>
        </p:nvSpPr>
        <p:spPr bwMode="auto">
          <a:xfrm>
            <a:off x="6803577" y="3674997"/>
            <a:ext cx="79216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>
                <a:latin typeface="Tahoma" pitchFamily="34" charset="0"/>
              </a:rPr>
              <a:t>20</a:t>
            </a:r>
          </a:p>
        </p:txBody>
      </p:sp>
      <p:sp>
        <p:nvSpPr>
          <p:cNvPr id="54281" name="AutoShape 9"/>
          <p:cNvSpPr>
            <a:spLocks/>
          </p:cNvSpPr>
          <p:nvPr/>
        </p:nvSpPr>
        <p:spPr bwMode="auto">
          <a:xfrm>
            <a:off x="7884664" y="1258365"/>
            <a:ext cx="431752" cy="3401616"/>
          </a:xfrm>
          <a:prstGeom prst="rightBrace">
            <a:avLst>
              <a:gd name="adj1" fmla="val 58354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4282" name="Text Box 10"/>
          <p:cNvSpPr txBox="1">
            <a:spLocks noChangeArrowheads="1"/>
          </p:cNvSpPr>
          <p:nvPr/>
        </p:nvSpPr>
        <p:spPr bwMode="auto">
          <a:xfrm>
            <a:off x="8351837" y="2645499"/>
            <a:ext cx="7921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dirty="0">
                <a:latin typeface="Tahoma" pitchFamily="34" charset="0"/>
              </a:rPr>
              <a:t>46</a:t>
            </a:r>
          </a:p>
        </p:txBody>
      </p:sp>
      <p:sp>
        <p:nvSpPr>
          <p:cNvPr id="54283" name="AutoShape 11"/>
          <p:cNvSpPr>
            <a:spLocks/>
          </p:cNvSpPr>
          <p:nvPr/>
        </p:nvSpPr>
        <p:spPr bwMode="auto">
          <a:xfrm>
            <a:off x="6155877" y="1730706"/>
            <a:ext cx="360362" cy="1079897"/>
          </a:xfrm>
          <a:prstGeom prst="leftBrace">
            <a:avLst>
              <a:gd name="adj1" fmla="val 33297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4284" name="Text Box 12"/>
          <p:cNvSpPr txBox="1">
            <a:spLocks noChangeArrowheads="1"/>
          </p:cNvSpPr>
          <p:nvPr/>
        </p:nvSpPr>
        <p:spPr bwMode="auto">
          <a:xfrm>
            <a:off x="5724077" y="1978266"/>
            <a:ext cx="431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3200" b="1" dirty="0"/>
              <a:t>=</a:t>
            </a:r>
          </a:p>
        </p:txBody>
      </p:sp>
      <p:sp>
        <p:nvSpPr>
          <p:cNvPr id="14" name="Rectangle 4"/>
          <p:cNvSpPr>
            <a:spLocks noGrp="1" noChangeArrowheads="1"/>
          </p:cNvSpPr>
          <p:nvPr>
            <p:ph type="title"/>
          </p:nvPr>
        </p:nvSpPr>
        <p:spPr>
          <a:xfrm>
            <a:off x="179512" y="139700"/>
            <a:ext cx="8229600" cy="857250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Пример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53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:\rtc_prezent_png\rtc_shap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39700"/>
            <a:ext cx="8229600" cy="857250"/>
          </a:xfrm>
        </p:spPr>
        <p:txBody>
          <a:bodyPr/>
          <a:lstStyle/>
          <a:p>
            <a:pPr algn="l"/>
            <a:r>
              <a:rPr lang="ru-RU" sz="4000" dirty="0">
                <a:solidFill>
                  <a:schemeClr val="bg1"/>
                </a:solidFill>
              </a:rPr>
              <a:t>Умения грамотного читателя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69900" indent="-469900"/>
            <a:r>
              <a:rPr lang="ru-RU"/>
              <a:t>…….</a:t>
            </a:r>
          </a:p>
          <a:p>
            <a:pPr marL="469900" indent="-469900"/>
            <a:r>
              <a:rPr lang="ru-RU"/>
              <a:t>…….</a:t>
            </a:r>
          </a:p>
          <a:p>
            <a:pPr marL="469900" indent="-469900"/>
            <a:r>
              <a:rPr lang="ru-RU"/>
              <a:t>Постоянный мониторинг понимания прочитанного. </a:t>
            </a:r>
          </a:p>
          <a:p>
            <a:pPr marL="469900" indent="-469900"/>
            <a:r>
              <a:rPr lang="ru-RU"/>
              <a:t>Установка на понятность написанного.</a:t>
            </a:r>
          </a:p>
          <a:p>
            <a:pPr marL="469900" indent="-469900"/>
            <a:r>
              <a:rPr lang="ru-RU"/>
              <a:t>……</a:t>
            </a:r>
          </a:p>
        </p:txBody>
      </p:sp>
    </p:spTree>
    <p:extLst>
      <p:ext uri="{BB962C8B-B14F-4D97-AF65-F5344CB8AC3E}">
        <p14:creationId xmlns:p14="http://schemas.microsoft.com/office/powerpoint/2010/main" val="686704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39664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2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3681" y="1138262"/>
            <a:ext cx="8642350" cy="3402806"/>
          </a:xfrm>
        </p:spPr>
        <p:txBody>
          <a:bodyPr/>
          <a:lstStyle/>
          <a:p>
            <a:pPr marL="0" indent="0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ru-RU" sz="2200" dirty="0"/>
              <a:t>Еще в глубокой древности, 2500 лет назад, некоторые ученые высказывали </a:t>
            </a:r>
            <a:r>
              <a:rPr lang="ru-RU" sz="2200" dirty="0">
                <a:solidFill>
                  <a:srgbClr val="0066FF"/>
                </a:solidFill>
              </a:rPr>
              <a:t>предположение </a:t>
            </a:r>
            <a:r>
              <a:rPr lang="ru-RU" sz="2200" dirty="0"/>
              <a:t>о строении вещества. Греческий ученый </a:t>
            </a:r>
            <a:r>
              <a:rPr lang="ru-RU" sz="2200" i="1" dirty="0" err="1"/>
              <a:t>Демокрит</a:t>
            </a:r>
            <a:r>
              <a:rPr lang="ru-RU" sz="2200" i="1" dirty="0"/>
              <a:t> </a:t>
            </a:r>
            <a:r>
              <a:rPr lang="ru-RU" sz="2200" dirty="0"/>
              <a:t>(460—370 до н. э.) считал, что все </a:t>
            </a:r>
            <a:r>
              <a:rPr lang="ru-RU" sz="2200" dirty="0">
                <a:solidFill>
                  <a:srgbClr val="FF0000"/>
                </a:solidFill>
              </a:rPr>
              <a:t>вещества состоят</a:t>
            </a:r>
            <a:r>
              <a:rPr lang="ru-RU" sz="2200" dirty="0"/>
              <a:t> из мельчайших частичек. </a:t>
            </a:r>
            <a:r>
              <a:rPr lang="ru-RU" sz="2200" dirty="0">
                <a:solidFill>
                  <a:srgbClr val="0066FF"/>
                </a:solidFill>
              </a:rPr>
              <a:t>В научную теорию</a:t>
            </a:r>
            <a:r>
              <a:rPr lang="ru-RU" sz="2200" dirty="0"/>
              <a:t> эта идея превратилась только в </a:t>
            </a:r>
            <a:r>
              <a:rPr lang="en-US" sz="2200" dirty="0"/>
              <a:t>XVIII </a:t>
            </a:r>
            <a:r>
              <a:rPr lang="ru-RU" sz="2200" dirty="0"/>
              <a:t>в. и получила дальнейшее развитие в </a:t>
            </a:r>
            <a:r>
              <a:rPr lang="en-US" sz="2200" dirty="0"/>
              <a:t>XIX </a:t>
            </a:r>
            <a:r>
              <a:rPr lang="ru-RU" sz="2200" dirty="0"/>
              <a:t>в. Возникновение представлений о строении вещества позволило не только объяснить многие явления, но и предсказать, как они будут протекать в тех или иных условиях. Появилась возможность влиять на прохождение явлений</a:t>
            </a:r>
            <a:r>
              <a:rPr lang="ru-RU" sz="2100" dirty="0"/>
              <a:t>.</a:t>
            </a:r>
          </a:p>
          <a:p>
            <a:pPr marL="0" indent="0" algn="r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ru-RU" sz="1800" i="1" dirty="0" err="1"/>
              <a:t>Перышкин</a:t>
            </a:r>
            <a:r>
              <a:rPr lang="ru-RU" sz="1800" i="1" dirty="0"/>
              <a:t> А.В. Физика. 7 класс. М.: Дрофа. 2000 г</a:t>
            </a:r>
            <a:r>
              <a:rPr lang="ru-RU" sz="2100" i="1" dirty="0"/>
              <a:t>.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ru-RU" sz="2100" b="1" i="1" dirty="0" smtClean="0"/>
              <a:t>ВОПРОС</a:t>
            </a:r>
            <a:r>
              <a:rPr lang="ru-RU" sz="2100" b="1" i="1" dirty="0"/>
              <a:t>:</a:t>
            </a:r>
          </a:p>
          <a:p>
            <a:pPr marL="0" indent="0">
              <a:lnSpc>
                <a:spcPct val="90000"/>
              </a:lnSpc>
            </a:pPr>
            <a:r>
              <a:rPr lang="ru-RU" sz="2100" i="1" dirty="0" smtClean="0"/>
              <a:t> 1</a:t>
            </a:r>
            <a:r>
              <a:rPr lang="ru-RU" sz="2100" i="1" dirty="0"/>
              <a:t>. Из чего </a:t>
            </a:r>
            <a:r>
              <a:rPr lang="ru-RU" sz="2100" b="1" dirty="0">
                <a:solidFill>
                  <a:srgbClr val="FF0000"/>
                </a:solidFill>
                <a:latin typeface="Arial Black" pitchFamily="34" charset="0"/>
              </a:rPr>
              <a:t>состоят</a:t>
            </a:r>
            <a:r>
              <a:rPr lang="ru-RU" sz="2100" dirty="0"/>
              <a:t> </a:t>
            </a:r>
            <a:r>
              <a:rPr lang="ru-RU" sz="2100" b="1" dirty="0">
                <a:solidFill>
                  <a:srgbClr val="FF0000"/>
                </a:solidFill>
                <a:latin typeface="Arial Black" pitchFamily="34" charset="0"/>
              </a:rPr>
              <a:t>вещества</a:t>
            </a:r>
            <a:r>
              <a:rPr lang="ru-RU" sz="2100" i="1" dirty="0"/>
              <a:t>?</a:t>
            </a:r>
            <a:endParaRPr lang="ru-RU" sz="2100" dirty="0"/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endParaRPr lang="ru-RU" sz="2100" dirty="0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title"/>
          </p:nvPr>
        </p:nvSpPr>
        <p:spPr>
          <a:xfrm>
            <a:off x="82612" y="130324"/>
            <a:ext cx="8964488" cy="857250"/>
          </a:xfrm>
        </p:spPr>
        <p:txBody>
          <a:bodyPr/>
          <a:lstStyle/>
          <a:p>
            <a:pPr algn="l"/>
            <a:r>
              <a:rPr lang="ru-RU" sz="3600" dirty="0">
                <a:solidFill>
                  <a:schemeClr val="bg1"/>
                </a:solidFill>
              </a:rPr>
              <a:t>Тексты школьных учебников </a:t>
            </a:r>
            <a:r>
              <a:rPr lang="ru-RU" sz="3600" dirty="0" smtClean="0">
                <a:solidFill>
                  <a:schemeClr val="bg1"/>
                </a:solidFill>
              </a:rPr>
              <a:t>и </a:t>
            </a:r>
            <a:r>
              <a:rPr lang="ru-RU" sz="3600" dirty="0">
                <a:solidFill>
                  <a:schemeClr val="bg1"/>
                </a:solidFill>
              </a:rPr>
              <a:t>вопросы </a:t>
            </a:r>
            <a:r>
              <a:rPr lang="ru-RU" sz="3600" dirty="0" smtClean="0">
                <a:solidFill>
                  <a:schemeClr val="bg1"/>
                </a:solidFill>
              </a:rPr>
              <a:t/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>к </a:t>
            </a:r>
            <a:r>
              <a:rPr lang="ru-RU" sz="3600" dirty="0">
                <a:solidFill>
                  <a:schemeClr val="bg1"/>
                </a:solidFill>
              </a:rPr>
              <a:t>текстам</a:t>
            </a:r>
          </a:p>
        </p:txBody>
      </p:sp>
    </p:spTree>
    <p:extLst>
      <p:ext uri="{BB962C8B-B14F-4D97-AF65-F5344CB8AC3E}">
        <p14:creationId xmlns:p14="http://schemas.microsoft.com/office/powerpoint/2010/main" val="379804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39700"/>
            <a:ext cx="8229600" cy="857250"/>
          </a:xfrm>
        </p:spPr>
        <p:txBody>
          <a:bodyPr/>
          <a:lstStyle/>
          <a:p>
            <a:pPr algn="l"/>
            <a:r>
              <a:rPr lang="ru-RU" sz="3600" dirty="0">
                <a:solidFill>
                  <a:schemeClr val="bg1"/>
                </a:solidFill>
              </a:rPr>
              <a:t>Требования к текстам, </a:t>
            </a:r>
            <a:br>
              <a:rPr lang="ru-RU" sz="3600" dirty="0">
                <a:solidFill>
                  <a:schemeClr val="bg1"/>
                </a:solidFill>
              </a:rPr>
            </a:br>
            <a:r>
              <a:rPr lang="ru-RU" sz="3600" dirty="0">
                <a:solidFill>
                  <a:schemeClr val="bg1"/>
                </a:solidFill>
              </a:rPr>
              <a:t>воспитывающим грамотных читателей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275606"/>
            <a:ext cx="8640960" cy="3151584"/>
          </a:xfrm>
        </p:spPr>
        <p:txBody>
          <a:bodyPr/>
          <a:lstStyle/>
          <a:p>
            <a:pPr marL="355600" indent="-355600"/>
            <a:r>
              <a:rPr lang="ru-RU" sz="2400" b="1" dirty="0" smtClean="0"/>
              <a:t>ПРАГМАТИЧЕСКИЙ </a:t>
            </a:r>
            <a:r>
              <a:rPr lang="ru-RU" sz="2400" b="1" dirty="0"/>
              <a:t>ПОДХОД К ТЕКСТУ:</a:t>
            </a:r>
            <a:r>
              <a:rPr lang="ru-RU" sz="2400" dirty="0"/>
              <a:t> использование текста для целей, отличных от обучение чтению:</a:t>
            </a:r>
          </a:p>
          <a:p>
            <a:pPr marL="1063625" lvl="1" indent="-436563">
              <a:buFontTx/>
              <a:buChar char="•"/>
            </a:pPr>
            <a:r>
              <a:rPr lang="ru-RU" sz="2000" dirty="0"/>
              <a:t>инструкция (задание),</a:t>
            </a:r>
          </a:p>
          <a:p>
            <a:pPr marL="1063625" lvl="1" indent="-436563">
              <a:buFontTx/>
              <a:buChar char="•"/>
            </a:pPr>
            <a:r>
              <a:rPr lang="ru-RU" sz="2000" dirty="0"/>
              <a:t>сообщение информации, нужной для решения задач,</a:t>
            </a:r>
          </a:p>
          <a:p>
            <a:pPr marL="1063625" lvl="1" indent="-436563">
              <a:buFontTx/>
              <a:buChar char="•"/>
            </a:pPr>
            <a:r>
              <a:rPr lang="ru-RU" sz="2000" dirty="0"/>
              <a:t>запоминание,</a:t>
            </a:r>
          </a:p>
          <a:p>
            <a:pPr marL="1063625" lvl="1" indent="-436563">
              <a:buFontTx/>
              <a:buChar char="•"/>
            </a:pPr>
            <a:r>
              <a:rPr lang="ru-RU" sz="2000" dirty="0"/>
              <a:t>кодификация правила, права,</a:t>
            </a:r>
          </a:p>
          <a:p>
            <a:pPr marL="1063625" lvl="1" indent="-436563">
              <a:buFontTx/>
              <a:buChar char="•"/>
            </a:pPr>
            <a:r>
              <a:rPr lang="ru-RU" sz="2000" dirty="0"/>
              <a:t>……………….</a:t>
            </a:r>
          </a:p>
          <a:p>
            <a:pPr marL="355600" indent="-355600"/>
            <a:r>
              <a:rPr lang="ru-RU" sz="2400" b="1" dirty="0" smtClean="0"/>
              <a:t>ЛИНГВИСТИЧЕСКИЙ </a:t>
            </a:r>
            <a:r>
              <a:rPr lang="ru-RU" sz="2400" b="1" dirty="0"/>
              <a:t>ПОДХОД К ТЕКСТУ:</a:t>
            </a:r>
            <a:r>
              <a:rPr lang="ru-RU" sz="2400" dirty="0"/>
              <a:t> внимание к внутренним особенностям текста, его строению.  </a:t>
            </a:r>
          </a:p>
        </p:txBody>
      </p:sp>
    </p:spTree>
    <p:extLst>
      <p:ext uri="{BB962C8B-B14F-4D97-AF65-F5344CB8AC3E}">
        <p14:creationId xmlns:p14="http://schemas.microsoft.com/office/powerpoint/2010/main" val="2213443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3" descr="E:\rtc_prezent_png\rtc_shap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43890" y="112315"/>
            <a:ext cx="8964614" cy="912019"/>
          </a:xfrm>
        </p:spPr>
        <p:txBody>
          <a:bodyPr/>
          <a:lstStyle/>
          <a:p>
            <a:pPr algn="l"/>
            <a:r>
              <a:rPr lang="ru-RU" sz="3200" dirty="0">
                <a:solidFill>
                  <a:schemeClr val="bg1"/>
                </a:solidFill>
              </a:rPr>
              <a:t>Соотношение прагматического и лингвистического подхода к тексту: возможность</a:t>
            </a:r>
          </a:p>
        </p:txBody>
      </p:sp>
      <p:sp>
        <p:nvSpPr>
          <p:cNvPr id="57347" name="Oval 3"/>
          <p:cNvSpPr>
            <a:spLocks noChangeArrowheads="1"/>
          </p:cNvSpPr>
          <p:nvPr/>
        </p:nvSpPr>
        <p:spPr bwMode="auto">
          <a:xfrm>
            <a:off x="971551" y="1600200"/>
            <a:ext cx="7273925" cy="2970610"/>
          </a:xfrm>
          <a:prstGeom prst="ellipse">
            <a:avLst/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7348" name="Oval 4"/>
          <p:cNvSpPr>
            <a:spLocks noChangeArrowheads="1"/>
          </p:cNvSpPr>
          <p:nvPr/>
        </p:nvSpPr>
        <p:spPr bwMode="auto">
          <a:xfrm>
            <a:off x="2268538" y="3057525"/>
            <a:ext cx="215900" cy="1619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7349" name="Oval 5"/>
          <p:cNvSpPr>
            <a:spLocks noChangeArrowheads="1"/>
          </p:cNvSpPr>
          <p:nvPr/>
        </p:nvSpPr>
        <p:spPr bwMode="auto">
          <a:xfrm>
            <a:off x="2411413" y="2733675"/>
            <a:ext cx="215900" cy="1619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7350" name="Oval 6"/>
          <p:cNvSpPr>
            <a:spLocks noChangeArrowheads="1"/>
          </p:cNvSpPr>
          <p:nvPr/>
        </p:nvSpPr>
        <p:spPr bwMode="auto">
          <a:xfrm>
            <a:off x="4140200" y="1977629"/>
            <a:ext cx="215900" cy="1619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7351" name="Oval 7"/>
          <p:cNvSpPr>
            <a:spLocks noChangeArrowheads="1"/>
          </p:cNvSpPr>
          <p:nvPr/>
        </p:nvSpPr>
        <p:spPr bwMode="auto">
          <a:xfrm>
            <a:off x="6372225" y="2356247"/>
            <a:ext cx="215900" cy="161925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7352" name="Oval 8"/>
          <p:cNvSpPr>
            <a:spLocks noChangeArrowheads="1"/>
          </p:cNvSpPr>
          <p:nvPr/>
        </p:nvSpPr>
        <p:spPr bwMode="auto">
          <a:xfrm>
            <a:off x="6659563" y="3651647"/>
            <a:ext cx="215900" cy="161925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7353" name="Oval 9"/>
          <p:cNvSpPr>
            <a:spLocks noChangeArrowheads="1"/>
          </p:cNvSpPr>
          <p:nvPr/>
        </p:nvSpPr>
        <p:spPr bwMode="auto">
          <a:xfrm>
            <a:off x="5003800" y="3112294"/>
            <a:ext cx="215900" cy="1619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7354" name="Oval 10"/>
          <p:cNvSpPr>
            <a:spLocks noChangeArrowheads="1"/>
          </p:cNvSpPr>
          <p:nvPr/>
        </p:nvSpPr>
        <p:spPr bwMode="auto">
          <a:xfrm>
            <a:off x="4067175" y="3759994"/>
            <a:ext cx="215900" cy="1619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7355" name="Oval 11"/>
          <p:cNvSpPr>
            <a:spLocks noChangeArrowheads="1"/>
          </p:cNvSpPr>
          <p:nvPr/>
        </p:nvSpPr>
        <p:spPr bwMode="auto">
          <a:xfrm>
            <a:off x="2987675" y="3651647"/>
            <a:ext cx="215900" cy="161925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7356" name="Oval 12"/>
          <p:cNvSpPr>
            <a:spLocks noChangeArrowheads="1"/>
          </p:cNvSpPr>
          <p:nvPr/>
        </p:nvSpPr>
        <p:spPr bwMode="auto">
          <a:xfrm>
            <a:off x="1331913" y="2787254"/>
            <a:ext cx="215900" cy="1619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7357" name="Oval 13"/>
          <p:cNvSpPr>
            <a:spLocks noChangeArrowheads="1"/>
          </p:cNvSpPr>
          <p:nvPr/>
        </p:nvSpPr>
        <p:spPr bwMode="auto">
          <a:xfrm>
            <a:off x="3203575" y="2139554"/>
            <a:ext cx="215900" cy="1619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7358" name="Oval 14"/>
          <p:cNvSpPr>
            <a:spLocks noChangeArrowheads="1"/>
          </p:cNvSpPr>
          <p:nvPr/>
        </p:nvSpPr>
        <p:spPr bwMode="auto">
          <a:xfrm>
            <a:off x="3851275" y="2733675"/>
            <a:ext cx="215900" cy="1619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7359" name="Oval 15"/>
          <p:cNvSpPr>
            <a:spLocks noChangeArrowheads="1"/>
          </p:cNvSpPr>
          <p:nvPr/>
        </p:nvSpPr>
        <p:spPr bwMode="auto">
          <a:xfrm>
            <a:off x="6156325" y="2895600"/>
            <a:ext cx="215900" cy="1619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7360" name="Oval 16"/>
          <p:cNvSpPr>
            <a:spLocks noChangeArrowheads="1"/>
          </p:cNvSpPr>
          <p:nvPr/>
        </p:nvSpPr>
        <p:spPr bwMode="auto">
          <a:xfrm>
            <a:off x="5435600" y="2247900"/>
            <a:ext cx="215900" cy="1619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7361" name="Oval 17"/>
          <p:cNvSpPr>
            <a:spLocks noChangeArrowheads="1"/>
          </p:cNvSpPr>
          <p:nvPr/>
        </p:nvSpPr>
        <p:spPr bwMode="auto">
          <a:xfrm>
            <a:off x="5724525" y="3759994"/>
            <a:ext cx="215900" cy="161925"/>
          </a:xfrm>
          <a:prstGeom prst="ellipse">
            <a:avLst/>
          </a:prstGeom>
          <a:solidFill>
            <a:srgbClr val="FF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7362" name="Oval 18"/>
          <p:cNvSpPr>
            <a:spLocks noChangeArrowheads="1"/>
          </p:cNvSpPr>
          <p:nvPr/>
        </p:nvSpPr>
        <p:spPr bwMode="auto">
          <a:xfrm>
            <a:off x="3348038" y="3165872"/>
            <a:ext cx="215900" cy="161925"/>
          </a:xfrm>
          <a:prstGeom prst="ellipse">
            <a:avLst/>
          </a:prstGeom>
          <a:solidFill>
            <a:srgbClr val="99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7363" name="Oval 19"/>
          <p:cNvSpPr>
            <a:spLocks noChangeArrowheads="1"/>
          </p:cNvSpPr>
          <p:nvPr/>
        </p:nvSpPr>
        <p:spPr bwMode="auto">
          <a:xfrm>
            <a:off x="2627313" y="2193131"/>
            <a:ext cx="215900" cy="161925"/>
          </a:xfrm>
          <a:prstGeom prst="ellipse">
            <a:avLst/>
          </a:prstGeom>
          <a:solidFill>
            <a:srgbClr val="FF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7364" name="Oval 20"/>
          <p:cNvSpPr>
            <a:spLocks noChangeArrowheads="1"/>
          </p:cNvSpPr>
          <p:nvPr/>
        </p:nvSpPr>
        <p:spPr bwMode="auto">
          <a:xfrm>
            <a:off x="4716463" y="2409825"/>
            <a:ext cx="215900" cy="161925"/>
          </a:xfrm>
          <a:prstGeom prst="ellipse">
            <a:avLst/>
          </a:prstGeom>
          <a:solidFill>
            <a:srgbClr val="99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7365" name="Oval 21"/>
          <p:cNvSpPr>
            <a:spLocks noChangeArrowheads="1"/>
          </p:cNvSpPr>
          <p:nvPr/>
        </p:nvSpPr>
        <p:spPr bwMode="auto">
          <a:xfrm>
            <a:off x="5867400" y="3436144"/>
            <a:ext cx="215900" cy="161925"/>
          </a:xfrm>
          <a:prstGeom prst="ellipse">
            <a:avLst/>
          </a:prstGeom>
          <a:solidFill>
            <a:srgbClr val="99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7366" name="Oval 22"/>
          <p:cNvSpPr>
            <a:spLocks noChangeArrowheads="1"/>
          </p:cNvSpPr>
          <p:nvPr/>
        </p:nvSpPr>
        <p:spPr bwMode="auto">
          <a:xfrm>
            <a:off x="6877050" y="2625329"/>
            <a:ext cx="215900" cy="161925"/>
          </a:xfrm>
          <a:prstGeom prst="ellipse">
            <a:avLst/>
          </a:prstGeom>
          <a:solidFill>
            <a:srgbClr val="FF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7367" name="Oval 23"/>
          <p:cNvSpPr>
            <a:spLocks noChangeArrowheads="1"/>
          </p:cNvSpPr>
          <p:nvPr/>
        </p:nvSpPr>
        <p:spPr bwMode="auto">
          <a:xfrm>
            <a:off x="5364163" y="1869281"/>
            <a:ext cx="215900" cy="161925"/>
          </a:xfrm>
          <a:prstGeom prst="ellipse">
            <a:avLst/>
          </a:prstGeom>
          <a:solidFill>
            <a:srgbClr val="FF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7368" name="Oval 24"/>
          <p:cNvSpPr>
            <a:spLocks noChangeArrowheads="1"/>
          </p:cNvSpPr>
          <p:nvPr/>
        </p:nvSpPr>
        <p:spPr bwMode="auto">
          <a:xfrm>
            <a:off x="3708400" y="1707356"/>
            <a:ext cx="215900" cy="161925"/>
          </a:xfrm>
          <a:prstGeom prst="ellipse">
            <a:avLst/>
          </a:prstGeom>
          <a:solidFill>
            <a:srgbClr val="99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7369" name="Oval 25"/>
          <p:cNvSpPr>
            <a:spLocks noChangeArrowheads="1"/>
          </p:cNvSpPr>
          <p:nvPr/>
        </p:nvSpPr>
        <p:spPr bwMode="auto">
          <a:xfrm>
            <a:off x="4643438" y="3543300"/>
            <a:ext cx="215900" cy="161925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7370" name="Oval 26"/>
          <p:cNvSpPr>
            <a:spLocks noChangeArrowheads="1"/>
          </p:cNvSpPr>
          <p:nvPr/>
        </p:nvSpPr>
        <p:spPr bwMode="auto">
          <a:xfrm>
            <a:off x="3779838" y="2409825"/>
            <a:ext cx="215900" cy="161925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7371" name="Oval 27"/>
          <p:cNvSpPr>
            <a:spLocks noChangeArrowheads="1"/>
          </p:cNvSpPr>
          <p:nvPr/>
        </p:nvSpPr>
        <p:spPr bwMode="auto">
          <a:xfrm>
            <a:off x="1835150" y="2571750"/>
            <a:ext cx="215900" cy="161925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7372" name="Oval 28"/>
          <p:cNvSpPr>
            <a:spLocks noChangeArrowheads="1"/>
          </p:cNvSpPr>
          <p:nvPr/>
        </p:nvSpPr>
        <p:spPr bwMode="auto">
          <a:xfrm>
            <a:off x="2268538" y="3813572"/>
            <a:ext cx="215900" cy="161925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7373" name="Oval 29"/>
          <p:cNvSpPr>
            <a:spLocks noChangeArrowheads="1"/>
          </p:cNvSpPr>
          <p:nvPr/>
        </p:nvSpPr>
        <p:spPr bwMode="auto">
          <a:xfrm>
            <a:off x="6804025" y="3112294"/>
            <a:ext cx="215900" cy="161925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7374" name="Oval 30"/>
          <p:cNvSpPr>
            <a:spLocks noChangeArrowheads="1"/>
          </p:cNvSpPr>
          <p:nvPr/>
        </p:nvSpPr>
        <p:spPr bwMode="auto">
          <a:xfrm>
            <a:off x="5508625" y="2895600"/>
            <a:ext cx="215900" cy="161925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7375" name="Oval 31"/>
          <p:cNvSpPr>
            <a:spLocks noChangeArrowheads="1"/>
          </p:cNvSpPr>
          <p:nvPr/>
        </p:nvSpPr>
        <p:spPr bwMode="auto">
          <a:xfrm>
            <a:off x="6011863" y="1869281"/>
            <a:ext cx="215900" cy="161925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7376" name="Oval 32"/>
          <p:cNvSpPr>
            <a:spLocks noChangeArrowheads="1"/>
          </p:cNvSpPr>
          <p:nvPr/>
        </p:nvSpPr>
        <p:spPr bwMode="auto">
          <a:xfrm>
            <a:off x="4716463" y="1762125"/>
            <a:ext cx="215900" cy="161925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7377" name="Oval 33"/>
          <p:cNvSpPr>
            <a:spLocks noChangeArrowheads="1"/>
          </p:cNvSpPr>
          <p:nvPr/>
        </p:nvSpPr>
        <p:spPr bwMode="auto">
          <a:xfrm>
            <a:off x="468313" y="4731544"/>
            <a:ext cx="215900" cy="1619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7378" name="Oval 34"/>
          <p:cNvSpPr>
            <a:spLocks noChangeArrowheads="1"/>
          </p:cNvSpPr>
          <p:nvPr/>
        </p:nvSpPr>
        <p:spPr bwMode="auto">
          <a:xfrm>
            <a:off x="755650" y="4731544"/>
            <a:ext cx="215900" cy="161925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7379" name="Oval 35"/>
          <p:cNvSpPr>
            <a:spLocks noChangeArrowheads="1"/>
          </p:cNvSpPr>
          <p:nvPr/>
        </p:nvSpPr>
        <p:spPr bwMode="auto">
          <a:xfrm>
            <a:off x="1042988" y="4731544"/>
            <a:ext cx="215900" cy="161925"/>
          </a:xfrm>
          <a:prstGeom prst="ellipse">
            <a:avLst/>
          </a:prstGeom>
          <a:solidFill>
            <a:srgbClr val="FF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7380" name="Oval 36"/>
          <p:cNvSpPr>
            <a:spLocks noChangeArrowheads="1"/>
          </p:cNvSpPr>
          <p:nvPr/>
        </p:nvSpPr>
        <p:spPr bwMode="auto">
          <a:xfrm>
            <a:off x="1331913" y="4731544"/>
            <a:ext cx="215900" cy="1619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7381" name="Oval 37"/>
          <p:cNvSpPr>
            <a:spLocks noChangeArrowheads="1"/>
          </p:cNvSpPr>
          <p:nvPr/>
        </p:nvSpPr>
        <p:spPr bwMode="auto">
          <a:xfrm>
            <a:off x="2771775" y="3219450"/>
            <a:ext cx="215900" cy="161925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7382" name="Oval 38"/>
          <p:cNvSpPr>
            <a:spLocks noChangeArrowheads="1"/>
          </p:cNvSpPr>
          <p:nvPr/>
        </p:nvSpPr>
        <p:spPr bwMode="auto">
          <a:xfrm>
            <a:off x="4211638" y="3165872"/>
            <a:ext cx="215900" cy="161925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7383" name="Oval 39"/>
          <p:cNvSpPr>
            <a:spLocks noChangeArrowheads="1"/>
          </p:cNvSpPr>
          <p:nvPr/>
        </p:nvSpPr>
        <p:spPr bwMode="auto">
          <a:xfrm>
            <a:off x="1979613" y="2139554"/>
            <a:ext cx="215900" cy="161925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7384" name="Oval 40"/>
          <p:cNvSpPr>
            <a:spLocks noChangeArrowheads="1"/>
          </p:cNvSpPr>
          <p:nvPr/>
        </p:nvSpPr>
        <p:spPr bwMode="auto">
          <a:xfrm>
            <a:off x="7380288" y="3057525"/>
            <a:ext cx="215900" cy="161925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7385" name="Oval 41"/>
          <p:cNvSpPr>
            <a:spLocks noChangeArrowheads="1"/>
          </p:cNvSpPr>
          <p:nvPr/>
        </p:nvSpPr>
        <p:spPr bwMode="auto">
          <a:xfrm>
            <a:off x="6948488" y="2193131"/>
            <a:ext cx="215900" cy="161925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7386" name="Oval 42"/>
          <p:cNvSpPr>
            <a:spLocks noChangeArrowheads="1"/>
          </p:cNvSpPr>
          <p:nvPr/>
        </p:nvSpPr>
        <p:spPr bwMode="auto">
          <a:xfrm>
            <a:off x="1619250" y="4731544"/>
            <a:ext cx="215900" cy="161925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7387" name="Oval 43"/>
          <p:cNvSpPr>
            <a:spLocks noChangeArrowheads="1"/>
          </p:cNvSpPr>
          <p:nvPr/>
        </p:nvSpPr>
        <p:spPr bwMode="auto">
          <a:xfrm>
            <a:off x="3132138" y="2625329"/>
            <a:ext cx="215900" cy="161925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7388" name="Oval 44"/>
          <p:cNvSpPr>
            <a:spLocks noChangeArrowheads="1"/>
          </p:cNvSpPr>
          <p:nvPr/>
        </p:nvSpPr>
        <p:spPr bwMode="auto">
          <a:xfrm>
            <a:off x="3563938" y="3921919"/>
            <a:ext cx="215900" cy="161925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7389" name="Oval 45"/>
          <p:cNvSpPr>
            <a:spLocks noChangeArrowheads="1"/>
          </p:cNvSpPr>
          <p:nvPr/>
        </p:nvSpPr>
        <p:spPr bwMode="auto">
          <a:xfrm>
            <a:off x="4716463" y="4083844"/>
            <a:ext cx="215900" cy="161925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7390" name="Oval 46"/>
          <p:cNvSpPr>
            <a:spLocks noChangeArrowheads="1"/>
          </p:cNvSpPr>
          <p:nvPr/>
        </p:nvSpPr>
        <p:spPr bwMode="auto">
          <a:xfrm>
            <a:off x="1692275" y="3274219"/>
            <a:ext cx="215900" cy="161925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7391" name="Oval 47"/>
          <p:cNvSpPr>
            <a:spLocks noChangeArrowheads="1"/>
          </p:cNvSpPr>
          <p:nvPr/>
        </p:nvSpPr>
        <p:spPr bwMode="auto">
          <a:xfrm>
            <a:off x="7524750" y="3598069"/>
            <a:ext cx="215900" cy="161925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7392" name="Oval 48"/>
          <p:cNvSpPr>
            <a:spLocks noChangeArrowheads="1"/>
          </p:cNvSpPr>
          <p:nvPr/>
        </p:nvSpPr>
        <p:spPr bwMode="auto">
          <a:xfrm>
            <a:off x="1908175" y="4731544"/>
            <a:ext cx="215900" cy="161925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7393" name="Text Box 49"/>
          <p:cNvSpPr txBox="1">
            <a:spLocks noChangeArrowheads="1"/>
          </p:cNvSpPr>
          <p:nvPr/>
        </p:nvSpPr>
        <p:spPr bwMode="auto">
          <a:xfrm>
            <a:off x="2339976" y="4677966"/>
            <a:ext cx="680402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dirty="0">
                <a:latin typeface="Verdana" pitchFamily="34" charset="0"/>
              </a:rPr>
              <a:t>… - </a:t>
            </a:r>
            <a:r>
              <a:rPr lang="ru-RU" sz="1400" dirty="0">
                <a:latin typeface="+mn-lt"/>
              </a:rPr>
              <a:t>приемы повышения чувствительности к внутренним характеристикам текста</a:t>
            </a:r>
          </a:p>
        </p:txBody>
      </p:sp>
      <p:sp>
        <p:nvSpPr>
          <p:cNvPr id="57394" name="WordArt 50"/>
          <p:cNvSpPr>
            <a:spLocks noChangeArrowheads="1" noChangeShapeType="1" noTextEdit="1"/>
          </p:cNvSpPr>
          <p:nvPr/>
        </p:nvSpPr>
        <p:spPr bwMode="auto">
          <a:xfrm>
            <a:off x="1187450" y="1437085"/>
            <a:ext cx="6553200" cy="153947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993049"/>
              </a:avLst>
            </a:prstTxWarp>
          </a:bodyPr>
          <a:lstStyle/>
          <a:p>
            <a:pPr algn="ctr"/>
            <a:r>
              <a:rPr lang="ru-RU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Arial Black"/>
              </a:rPr>
              <a:t>предметно-коммуникативная задача</a:t>
            </a:r>
          </a:p>
        </p:txBody>
      </p:sp>
    </p:spTree>
    <p:extLst>
      <p:ext uri="{BB962C8B-B14F-4D97-AF65-F5344CB8AC3E}">
        <p14:creationId xmlns:p14="http://schemas.microsoft.com/office/powerpoint/2010/main" val="3307489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3" descr="E:\rtc_prezent_png\rtc_shap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2315"/>
            <a:ext cx="8389938" cy="912019"/>
          </a:xfrm>
        </p:spPr>
        <p:txBody>
          <a:bodyPr/>
          <a:lstStyle/>
          <a:p>
            <a:pPr marL="182563" algn="l"/>
            <a:r>
              <a:rPr lang="ru-RU" sz="3200" dirty="0">
                <a:solidFill>
                  <a:schemeClr val="bg1"/>
                </a:solidFill>
              </a:rPr>
              <a:t>Соотношение прагматического и лингвистического подхода к тексту: идеал.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58371" name="Oval 3"/>
          <p:cNvSpPr>
            <a:spLocks noChangeArrowheads="1"/>
          </p:cNvSpPr>
          <p:nvPr/>
        </p:nvSpPr>
        <p:spPr bwMode="auto">
          <a:xfrm>
            <a:off x="1187451" y="1815704"/>
            <a:ext cx="6842125" cy="2646759"/>
          </a:xfrm>
          <a:prstGeom prst="ellipse">
            <a:avLst/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8372" name="Oval 4"/>
          <p:cNvSpPr>
            <a:spLocks noChangeArrowheads="1"/>
          </p:cNvSpPr>
          <p:nvPr/>
        </p:nvSpPr>
        <p:spPr bwMode="auto">
          <a:xfrm>
            <a:off x="468313" y="4731544"/>
            <a:ext cx="215900" cy="1619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8373" name="Oval 5"/>
          <p:cNvSpPr>
            <a:spLocks noChangeArrowheads="1"/>
          </p:cNvSpPr>
          <p:nvPr/>
        </p:nvSpPr>
        <p:spPr bwMode="auto">
          <a:xfrm>
            <a:off x="755650" y="4731544"/>
            <a:ext cx="215900" cy="161925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8374" name="Oval 6"/>
          <p:cNvSpPr>
            <a:spLocks noChangeArrowheads="1"/>
          </p:cNvSpPr>
          <p:nvPr/>
        </p:nvSpPr>
        <p:spPr bwMode="auto">
          <a:xfrm>
            <a:off x="1042988" y="4731544"/>
            <a:ext cx="215900" cy="161925"/>
          </a:xfrm>
          <a:prstGeom prst="ellipse">
            <a:avLst/>
          </a:prstGeom>
          <a:solidFill>
            <a:srgbClr val="FF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8375" name="Oval 7"/>
          <p:cNvSpPr>
            <a:spLocks noChangeArrowheads="1"/>
          </p:cNvSpPr>
          <p:nvPr/>
        </p:nvSpPr>
        <p:spPr bwMode="auto">
          <a:xfrm>
            <a:off x="1331913" y="4731544"/>
            <a:ext cx="215900" cy="1619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8376" name="Oval 8"/>
          <p:cNvSpPr>
            <a:spLocks noChangeArrowheads="1"/>
          </p:cNvSpPr>
          <p:nvPr/>
        </p:nvSpPr>
        <p:spPr bwMode="auto">
          <a:xfrm>
            <a:off x="1619250" y="4731544"/>
            <a:ext cx="215900" cy="161925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8377" name="Oval 9"/>
          <p:cNvSpPr>
            <a:spLocks noChangeArrowheads="1"/>
          </p:cNvSpPr>
          <p:nvPr/>
        </p:nvSpPr>
        <p:spPr bwMode="auto">
          <a:xfrm>
            <a:off x="1908175" y="4731544"/>
            <a:ext cx="215900" cy="161925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8378" name="Text Box 10"/>
          <p:cNvSpPr txBox="1">
            <a:spLocks noChangeArrowheads="1"/>
          </p:cNvSpPr>
          <p:nvPr/>
        </p:nvSpPr>
        <p:spPr bwMode="auto">
          <a:xfrm>
            <a:off x="2339976" y="4677966"/>
            <a:ext cx="680402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>
                <a:latin typeface="Verdana" pitchFamily="34" charset="0"/>
              </a:rPr>
              <a:t>… - приемы повышения чувствительности к внутренним характеристикам текста</a:t>
            </a:r>
          </a:p>
        </p:txBody>
      </p:sp>
      <p:sp>
        <p:nvSpPr>
          <p:cNvPr id="58379" name="WordArt 11"/>
          <p:cNvSpPr>
            <a:spLocks noChangeArrowheads="1" noChangeShapeType="1" noTextEdit="1"/>
          </p:cNvSpPr>
          <p:nvPr/>
        </p:nvSpPr>
        <p:spPr bwMode="auto">
          <a:xfrm>
            <a:off x="1187450" y="1600200"/>
            <a:ext cx="6553200" cy="1539479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86238"/>
              </a:avLst>
            </a:prstTxWarp>
          </a:bodyPr>
          <a:lstStyle/>
          <a:p>
            <a:pPr algn="ctr"/>
            <a:r>
              <a:rPr lang="ru-RU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Arial Black"/>
              </a:rPr>
              <a:t>предметно-коммуникативная задача</a:t>
            </a:r>
          </a:p>
        </p:txBody>
      </p:sp>
      <p:sp>
        <p:nvSpPr>
          <p:cNvPr id="58380" name="Oval 12"/>
          <p:cNvSpPr>
            <a:spLocks noChangeArrowheads="1"/>
          </p:cNvSpPr>
          <p:nvPr/>
        </p:nvSpPr>
        <p:spPr bwMode="auto">
          <a:xfrm>
            <a:off x="2773364" y="2409826"/>
            <a:ext cx="3455987" cy="1241822"/>
          </a:xfrm>
          <a:prstGeom prst="ellipse">
            <a:avLst/>
          </a:prstGeom>
          <a:solidFill>
            <a:srgbClr val="CCCCFF"/>
          </a:solidFill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8381" name="Oval 13"/>
          <p:cNvSpPr>
            <a:spLocks noChangeArrowheads="1"/>
          </p:cNvSpPr>
          <p:nvPr/>
        </p:nvSpPr>
        <p:spPr bwMode="auto">
          <a:xfrm>
            <a:off x="2700338" y="2895600"/>
            <a:ext cx="215900" cy="161925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8382" name="Oval 14"/>
          <p:cNvSpPr>
            <a:spLocks noChangeArrowheads="1"/>
          </p:cNvSpPr>
          <p:nvPr/>
        </p:nvSpPr>
        <p:spPr bwMode="auto">
          <a:xfrm>
            <a:off x="6157913" y="2949179"/>
            <a:ext cx="215900" cy="161925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8383" name="Oval 15"/>
          <p:cNvSpPr>
            <a:spLocks noChangeArrowheads="1"/>
          </p:cNvSpPr>
          <p:nvPr/>
        </p:nvSpPr>
        <p:spPr bwMode="auto">
          <a:xfrm>
            <a:off x="3636963" y="3489722"/>
            <a:ext cx="215900" cy="161925"/>
          </a:xfrm>
          <a:prstGeom prst="ellipse">
            <a:avLst/>
          </a:prstGeom>
          <a:solidFill>
            <a:srgbClr val="FF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8384" name="Oval 16"/>
          <p:cNvSpPr>
            <a:spLocks noChangeArrowheads="1"/>
          </p:cNvSpPr>
          <p:nvPr/>
        </p:nvSpPr>
        <p:spPr bwMode="auto">
          <a:xfrm>
            <a:off x="5149850" y="3489722"/>
            <a:ext cx="215900" cy="1619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8385" name="Oval 17"/>
          <p:cNvSpPr>
            <a:spLocks noChangeArrowheads="1"/>
          </p:cNvSpPr>
          <p:nvPr/>
        </p:nvSpPr>
        <p:spPr bwMode="auto">
          <a:xfrm>
            <a:off x="3781425" y="2355056"/>
            <a:ext cx="215900" cy="161925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8386" name="Oval 18"/>
          <p:cNvSpPr>
            <a:spLocks noChangeArrowheads="1"/>
          </p:cNvSpPr>
          <p:nvPr/>
        </p:nvSpPr>
        <p:spPr bwMode="auto">
          <a:xfrm>
            <a:off x="5292725" y="2409825"/>
            <a:ext cx="215900" cy="161925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8387" name="Line 19"/>
          <p:cNvSpPr>
            <a:spLocks noChangeShapeType="1"/>
          </p:cNvSpPr>
          <p:nvPr/>
        </p:nvSpPr>
        <p:spPr bwMode="auto">
          <a:xfrm>
            <a:off x="3924300" y="2463403"/>
            <a:ext cx="1296988" cy="1079897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8388" name="Line 20"/>
          <p:cNvSpPr>
            <a:spLocks noChangeShapeType="1"/>
          </p:cNvSpPr>
          <p:nvPr/>
        </p:nvSpPr>
        <p:spPr bwMode="auto">
          <a:xfrm>
            <a:off x="3997325" y="2463404"/>
            <a:ext cx="2160588" cy="540544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8389" name="Line 21"/>
          <p:cNvSpPr>
            <a:spLocks noChangeShapeType="1"/>
          </p:cNvSpPr>
          <p:nvPr/>
        </p:nvSpPr>
        <p:spPr bwMode="auto">
          <a:xfrm flipH="1">
            <a:off x="3781426" y="2463403"/>
            <a:ext cx="142875" cy="1079897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8390" name="Line 22"/>
          <p:cNvSpPr>
            <a:spLocks noChangeShapeType="1"/>
          </p:cNvSpPr>
          <p:nvPr/>
        </p:nvSpPr>
        <p:spPr bwMode="auto">
          <a:xfrm flipV="1">
            <a:off x="2916238" y="2518173"/>
            <a:ext cx="2449512" cy="431006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8391" name="Line 23"/>
          <p:cNvSpPr>
            <a:spLocks noChangeShapeType="1"/>
          </p:cNvSpPr>
          <p:nvPr/>
        </p:nvSpPr>
        <p:spPr bwMode="auto">
          <a:xfrm flipH="1">
            <a:off x="5292726" y="2571750"/>
            <a:ext cx="144463" cy="97155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8392" name="Line 24"/>
          <p:cNvSpPr>
            <a:spLocks noChangeShapeType="1"/>
          </p:cNvSpPr>
          <p:nvPr/>
        </p:nvSpPr>
        <p:spPr bwMode="auto">
          <a:xfrm>
            <a:off x="2989264" y="3003947"/>
            <a:ext cx="2232025" cy="539353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490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65825"/>
            <a:ext cx="8229600" cy="419100"/>
          </a:xfrm>
        </p:spPr>
        <p:txBody>
          <a:bodyPr/>
          <a:lstStyle/>
          <a:p>
            <a:pPr algn="l"/>
            <a:r>
              <a:rPr lang="ru-RU" sz="3200" dirty="0">
                <a:solidFill>
                  <a:schemeClr val="bg1"/>
                </a:solidFill>
              </a:rPr>
              <a:t>Примеры письменной коммуникации</a:t>
            </a:r>
          </a:p>
        </p:txBody>
      </p:sp>
      <p:graphicFrame>
        <p:nvGraphicFramePr>
          <p:cNvPr id="59395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5247001"/>
              </p:ext>
            </p:extLst>
          </p:nvPr>
        </p:nvGraphicFramePr>
        <p:xfrm>
          <a:off x="971550" y="1157288"/>
          <a:ext cx="7704138" cy="38850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" name="Chart" r:id="rId4" imgW="9544090" imgH="7439071" progId="Excel.Chart.8">
                  <p:embed/>
                </p:oleObj>
              </mc:Choice>
              <mc:Fallback>
                <p:oleObj name="Chart" r:id="rId4" imgW="9544090" imgH="7439071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1157288"/>
                        <a:ext cx="7704138" cy="38850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3439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39700"/>
            <a:ext cx="8229600" cy="857250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Педагогическая </a:t>
            </a:r>
            <a:r>
              <a:rPr lang="ru-RU" sz="3200" dirty="0">
                <a:solidFill>
                  <a:schemeClr val="bg1"/>
                </a:solidFill>
              </a:rPr>
              <a:t>гомеопатия </a:t>
            </a:r>
            <a:br>
              <a:rPr lang="ru-RU" sz="3200" dirty="0">
                <a:solidFill>
                  <a:schemeClr val="bg1"/>
                </a:solidFill>
              </a:rPr>
            </a:br>
            <a:r>
              <a:rPr lang="ru-RU" sz="3200" dirty="0">
                <a:solidFill>
                  <a:schemeClr val="bg1"/>
                </a:solidFill>
              </a:rPr>
              <a:t>для укрепления связи слова и предмета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95536" y="1275607"/>
            <a:ext cx="8280152" cy="972294"/>
          </a:xfrm>
          <a:solidFill>
            <a:srgbClr val="CCCCFF"/>
          </a:solidFill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ru-RU" sz="2400" b="1" dirty="0"/>
              <a:t>Сумма двух четных однозначных чисел равна 12.</a:t>
            </a:r>
          </a:p>
          <a:p>
            <a:pPr marL="0" indent="0">
              <a:buFont typeface="Wingdings" pitchFamily="2" charset="2"/>
              <a:buNone/>
            </a:pPr>
            <a:r>
              <a:rPr lang="ru-RU" sz="2400" b="1" dirty="0"/>
              <a:t> ____________</a:t>
            </a:r>
            <a:r>
              <a:rPr lang="ru-RU" sz="2400" b="1" i="1" u="sng" dirty="0">
                <a:solidFill>
                  <a:schemeClr val="accent2"/>
                </a:solidFill>
              </a:rPr>
              <a:t>4 + 8 = 6 + 6 = 12</a:t>
            </a:r>
            <a:r>
              <a:rPr lang="ru-RU" sz="2400" b="1" u="sng" dirty="0"/>
              <a:t> </a:t>
            </a:r>
            <a:r>
              <a:rPr lang="ru-RU" sz="2400" b="1" dirty="0"/>
              <a:t>____________</a:t>
            </a:r>
            <a:endParaRPr lang="ru-RU" sz="2400" b="1" u="sng" dirty="0"/>
          </a:p>
          <a:p>
            <a:pPr marL="0" indent="0">
              <a:buFont typeface="Wingdings" pitchFamily="2" charset="2"/>
              <a:buNone/>
            </a:pPr>
            <a:r>
              <a:rPr lang="ru-RU" sz="2600" dirty="0"/>
              <a:t> </a:t>
            </a:r>
          </a:p>
        </p:txBody>
      </p:sp>
      <p:graphicFrame>
        <p:nvGraphicFramePr>
          <p:cNvPr id="60420" name="Group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0825026"/>
              </p:ext>
            </p:extLst>
          </p:nvPr>
        </p:nvGraphicFramePr>
        <p:xfrm>
          <a:off x="395537" y="2355725"/>
          <a:ext cx="8280919" cy="2664294"/>
        </p:xfrm>
        <a:graphic>
          <a:graphicData uri="http://schemas.openxmlformats.org/drawingml/2006/table">
            <a:tbl>
              <a:tblPr/>
              <a:tblGrid>
                <a:gridCol w="2583932"/>
                <a:gridCol w="1110182"/>
                <a:gridCol w="4586805"/>
              </a:tblGrid>
              <a:tr h="627327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ОТВЕТ  РЕБЕНКА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ТВОЯ ОЦЕНКА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ТВОЙ СОВЕТ: </a:t>
                      </a: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469900" marR="0" lvl="0" indent="-469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обрати внимание на слово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678989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Шура: 2 + 4 + 6 = 12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двух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678989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Валя: 6 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  <a:sym typeface="Symbol" pitchFamily="18" charset="2"/>
                        </a:rPr>
                        <a:t>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2 = 12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сумма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678989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Женя: 2 + 10 = 12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однозначных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5222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2467" name="Group 3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865039207"/>
              </p:ext>
            </p:extLst>
          </p:nvPr>
        </p:nvGraphicFramePr>
        <p:xfrm>
          <a:off x="468313" y="1491854"/>
          <a:ext cx="8280400" cy="2970610"/>
        </p:xfrm>
        <a:graphic>
          <a:graphicData uri="http://schemas.openxmlformats.org/drawingml/2006/table">
            <a:tbl>
              <a:tblPr/>
              <a:tblGrid>
                <a:gridCol w="1800225"/>
                <a:gridCol w="1150937"/>
                <a:gridCol w="965200"/>
                <a:gridCol w="1267445"/>
                <a:gridCol w="1729755"/>
                <a:gridCol w="1366838"/>
              </a:tblGrid>
              <a:tr h="9405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Сумма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двух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четных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Однознач-ных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чисел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равна 12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7155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 + 10 = 12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+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+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+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+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 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  <a:sym typeface="Symbol" pitchFamily="18" charset="2"/>
                        </a:rPr>
                        <a:t>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2 = 12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+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+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+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+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???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+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+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+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+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58824" y="58316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Педагогическая гомеопатия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для укрепления связи слова и предмета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94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3301405" y="2137444"/>
            <a:ext cx="910555" cy="65033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sz="7200"/>
          </a:p>
        </p:txBody>
      </p:sp>
      <p:pic>
        <p:nvPicPr>
          <p:cNvPr id="13" name="Picture 3" descr="E:\rtc_prezent_png\rtc_shap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250827" y="1177926"/>
            <a:ext cx="3840344" cy="216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ru-RU" sz="5400" dirty="0" smtClean="0"/>
              <a:t>Д </a:t>
            </a:r>
            <a:r>
              <a:rPr lang="ru-RU" sz="5400" dirty="0"/>
              <a:t>О Б Р Ы</a:t>
            </a:r>
          </a:p>
          <a:p>
            <a:pPr>
              <a:spcBef>
                <a:spcPts val="0"/>
              </a:spcBef>
            </a:pPr>
            <a:r>
              <a:rPr lang="ru-RU" sz="5400" dirty="0"/>
              <a:t>Д О Б Р Ы</a:t>
            </a:r>
          </a:p>
          <a:p>
            <a:pPr>
              <a:spcBef>
                <a:spcPct val="50000"/>
              </a:spcBef>
            </a:pPr>
            <a:endParaRPr lang="ru-RU" dirty="0"/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3275532" y="1283916"/>
            <a:ext cx="910555" cy="637182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sz="7200"/>
          </a:p>
        </p:txBody>
      </p:sp>
      <p:sp>
        <p:nvSpPr>
          <p:cNvPr id="64516" name="Line 4"/>
          <p:cNvSpPr>
            <a:spLocks noChangeShapeType="1"/>
          </p:cNvSpPr>
          <p:nvPr/>
        </p:nvSpPr>
        <p:spPr bwMode="auto">
          <a:xfrm flipV="1">
            <a:off x="4283970" y="1482859"/>
            <a:ext cx="1008063" cy="107156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4517" name="Line 5"/>
          <p:cNvSpPr>
            <a:spLocks noChangeShapeType="1"/>
          </p:cNvSpPr>
          <p:nvPr/>
        </p:nvSpPr>
        <p:spPr bwMode="auto">
          <a:xfrm>
            <a:off x="4283968" y="1751940"/>
            <a:ext cx="1080121" cy="1310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4518" name="Text Box 6"/>
          <p:cNvSpPr txBox="1">
            <a:spLocks noChangeArrowheads="1"/>
          </p:cNvSpPr>
          <p:nvPr/>
        </p:nvSpPr>
        <p:spPr bwMode="auto">
          <a:xfrm>
            <a:off x="5292033" y="1320934"/>
            <a:ext cx="9350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/>
              <a:t>ЕД.Ч</a:t>
            </a:r>
            <a:r>
              <a:rPr lang="ru-RU" dirty="0"/>
              <a:t>.</a:t>
            </a:r>
          </a:p>
        </p:txBody>
      </p:sp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5209931" y="1690266"/>
            <a:ext cx="9350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 smtClean="0"/>
              <a:t>  </a:t>
            </a:r>
            <a:r>
              <a:rPr lang="ru-RU" sz="2400" dirty="0" smtClean="0"/>
              <a:t>М.Р</a:t>
            </a:r>
            <a:r>
              <a:rPr lang="ru-RU" sz="2400" dirty="0"/>
              <a:t>.</a:t>
            </a:r>
          </a:p>
        </p:txBody>
      </p:sp>
      <p:sp>
        <p:nvSpPr>
          <p:cNvPr id="64520" name="Text Box 8"/>
          <p:cNvSpPr txBox="1">
            <a:spLocks noChangeArrowheads="1"/>
          </p:cNvSpPr>
          <p:nvPr/>
        </p:nvSpPr>
        <p:spPr bwMode="auto">
          <a:xfrm>
            <a:off x="3370446" y="1199321"/>
            <a:ext cx="72072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5400" dirty="0"/>
              <a:t>Й</a:t>
            </a:r>
          </a:p>
        </p:txBody>
      </p:sp>
      <p:sp>
        <p:nvSpPr>
          <p:cNvPr id="64522" name="Text Box 10"/>
          <p:cNvSpPr txBox="1">
            <a:spLocks noChangeArrowheads="1"/>
          </p:cNvSpPr>
          <p:nvPr/>
        </p:nvSpPr>
        <p:spPr bwMode="auto">
          <a:xfrm>
            <a:off x="3443654" y="2030946"/>
            <a:ext cx="72072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5400" dirty="0"/>
              <a:t>Е</a:t>
            </a:r>
          </a:p>
        </p:txBody>
      </p:sp>
      <p:sp>
        <p:nvSpPr>
          <p:cNvPr id="64523" name="Text Box 11"/>
          <p:cNvSpPr txBox="1">
            <a:spLocks noChangeArrowheads="1"/>
          </p:cNvSpPr>
          <p:nvPr/>
        </p:nvSpPr>
        <p:spPr bwMode="auto">
          <a:xfrm>
            <a:off x="395289" y="3381375"/>
            <a:ext cx="11525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latin typeface="Tahoma" pitchFamily="34" charset="0"/>
            </a:endParaRPr>
          </a:p>
        </p:txBody>
      </p:sp>
      <p:sp>
        <p:nvSpPr>
          <p:cNvPr id="64524" name="Text Box 12"/>
          <p:cNvSpPr txBox="1">
            <a:spLocks noChangeArrowheads="1"/>
          </p:cNvSpPr>
          <p:nvPr/>
        </p:nvSpPr>
        <p:spPr bwMode="auto">
          <a:xfrm>
            <a:off x="611188" y="2967110"/>
            <a:ext cx="7633219" cy="20928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200" u="sng" dirty="0">
                <a:latin typeface="+mn-lt"/>
              </a:rPr>
              <a:t>Что надо добавить в инструкцию Оли и Саши?</a:t>
            </a:r>
          </a:p>
          <a:p>
            <a:pPr>
              <a:spcBef>
                <a:spcPts val="600"/>
              </a:spcBef>
            </a:pPr>
            <a:r>
              <a:rPr lang="ru-RU" sz="2200" dirty="0">
                <a:latin typeface="+mn-lt"/>
              </a:rPr>
              <a:t>Для того, чтобы выделить окончание слова, надо </a:t>
            </a:r>
          </a:p>
          <a:p>
            <a:pPr>
              <a:spcBef>
                <a:spcPts val="600"/>
              </a:spcBef>
            </a:pPr>
            <a:r>
              <a:rPr lang="ru-RU" sz="2200" dirty="0">
                <a:latin typeface="+mn-lt"/>
              </a:rPr>
              <a:t>1) изменить слово по числу,</a:t>
            </a:r>
          </a:p>
          <a:p>
            <a:pPr>
              <a:spcBef>
                <a:spcPts val="600"/>
              </a:spcBef>
            </a:pPr>
            <a:r>
              <a:rPr lang="ru-RU" sz="2200" dirty="0">
                <a:latin typeface="+mn-lt"/>
              </a:rPr>
              <a:t>2) выделить основу – неизменившуюся часть слова,</a:t>
            </a:r>
          </a:p>
          <a:p>
            <a:pPr>
              <a:spcBef>
                <a:spcPts val="600"/>
              </a:spcBef>
            </a:pPr>
            <a:r>
              <a:rPr lang="ru-RU" sz="2200" dirty="0">
                <a:latin typeface="+mn-lt"/>
              </a:rPr>
              <a:t>3) выделить окончание – часть слова, которая изменилась.</a:t>
            </a:r>
          </a:p>
        </p:txBody>
      </p:sp>
      <p:sp>
        <p:nvSpPr>
          <p:cNvPr id="14" name="Rectangle 4"/>
          <p:cNvSpPr txBox="1">
            <a:spLocks noChangeArrowheads="1"/>
          </p:cNvSpPr>
          <p:nvPr/>
        </p:nvSpPr>
        <p:spPr>
          <a:xfrm>
            <a:off x="179512" y="139700"/>
            <a:ext cx="8229600" cy="85725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sz="3200" smtClean="0">
                <a:solidFill>
                  <a:schemeClr val="bg1"/>
                </a:solidFill>
              </a:rPr>
              <a:t>Пример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877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-205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82551" y="140990"/>
            <a:ext cx="8686800" cy="854869"/>
          </a:xfrm>
        </p:spPr>
        <p:txBody>
          <a:bodyPr/>
          <a:lstStyle/>
          <a:p>
            <a:pPr algn="l"/>
            <a:r>
              <a:rPr lang="ru-RU" sz="3600" dirty="0">
                <a:solidFill>
                  <a:schemeClr val="bg1"/>
                </a:solidFill>
              </a:rPr>
              <a:t>Уровни готовности </a:t>
            </a:r>
            <a:r>
              <a:rPr lang="ru-RU" sz="3600" dirty="0" smtClean="0">
                <a:solidFill>
                  <a:schemeClr val="bg1"/>
                </a:solidFill>
              </a:rPr>
              <a:t>к </a:t>
            </a:r>
            <a:r>
              <a:rPr lang="ru-RU" sz="3600" dirty="0">
                <a:solidFill>
                  <a:schemeClr val="bg1"/>
                </a:solidFill>
              </a:rPr>
              <a:t>образовательному переходу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179389" y="1600201"/>
            <a:ext cx="2879725" cy="594122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2986089" y="1600201"/>
            <a:ext cx="2879725" cy="594122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5867401" y="1600201"/>
            <a:ext cx="2879725" cy="594122"/>
          </a:xfrm>
          <a:prstGeom prst="rect">
            <a:avLst/>
          </a:prstGeom>
          <a:solidFill>
            <a:srgbClr val="FF3300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827088" y="1707356"/>
            <a:ext cx="165576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>
                <a:solidFill>
                  <a:schemeClr val="bg1"/>
                </a:solidFill>
              </a:rPr>
              <a:t>низкий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3562351" y="1707356"/>
            <a:ext cx="201771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/>
              <a:t>средний</a:t>
            </a: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6226176" y="1653779"/>
            <a:ext cx="201771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/>
              <a:t>высокий</a:t>
            </a:r>
          </a:p>
        </p:txBody>
      </p:sp>
      <p:pic>
        <p:nvPicPr>
          <p:cNvPr id="7179" name="Picture 11" descr="rtfm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9" y="2525179"/>
            <a:ext cx="2592411" cy="16959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291" y="2504356"/>
            <a:ext cx="2808110" cy="15795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704" y="2504356"/>
            <a:ext cx="2021118" cy="1795586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8944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:\rtc_prezent_png\rtc_shap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>
                <a:solidFill>
                  <a:schemeClr val="bg1"/>
                </a:solidFill>
              </a:rPr>
              <a:t>Перевод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9750" y="1762125"/>
            <a:ext cx="8229600" cy="2506266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3600" dirty="0"/>
              <a:t>поиск соответствия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3600" dirty="0"/>
              <a:t>между двумя языками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3600" dirty="0"/>
              <a:t>проясняет сообщение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3600" dirty="0"/>
              <a:t>на каждом из этих языков</a:t>
            </a:r>
          </a:p>
        </p:txBody>
      </p:sp>
    </p:spTree>
    <p:extLst>
      <p:ext uri="{BB962C8B-B14F-4D97-AF65-F5344CB8AC3E}">
        <p14:creationId xmlns:p14="http://schemas.microsoft.com/office/powerpoint/2010/main" val="590064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:\rtc_prezent_png\rtc_shap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ru-RU" dirty="0"/>
              <a:t>Графическая модель </a:t>
            </a:r>
          </a:p>
          <a:p>
            <a:pPr marL="0" indent="0">
              <a:buFont typeface="Wingdings" pitchFamily="2" charset="2"/>
              <a:buNone/>
            </a:pPr>
            <a:r>
              <a:rPr lang="ru-RU" dirty="0"/>
              <a:t>создает ситуацию двуязычия.</a:t>
            </a:r>
          </a:p>
          <a:p>
            <a:pPr marL="0" indent="0">
              <a:buFont typeface="Wingdings" pitchFamily="2" charset="2"/>
              <a:buNone/>
            </a:pPr>
            <a:r>
              <a:rPr lang="ru-RU" sz="1600" dirty="0" smtClean="0"/>
              <a:t> </a:t>
            </a:r>
            <a:endParaRPr lang="ru-RU" sz="1600" dirty="0"/>
          </a:p>
          <a:p>
            <a:pPr marL="0" indent="0">
              <a:buFont typeface="Wingdings" pitchFamily="2" charset="2"/>
              <a:buNone/>
            </a:pPr>
            <a:r>
              <a:rPr lang="ru-RU" dirty="0"/>
              <a:t>Перевод с языка графической модели на язык словесного текста (и наоборот) –высвечивает особенности каждого языка и проясняет содержание сообщения.</a:t>
            </a:r>
          </a:p>
          <a:p>
            <a:pPr marL="0" indent="0">
              <a:buFont typeface="Wingdings" pitchFamily="2" charset="2"/>
              <a:buNone/>
            </a:pPr>
            <a:endParaRPr lang="ru-RU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chemeClr val="bg1"/>
                </a:solidFill>
              </a:rPr>
              <a:t>Моделирование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378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Line 2"/>
          <p:cNvSpPr>
            <a:spLocks noChangeShapeType="1"/>
          </p:cNvSpPr>
          <p:nvPr/>
        </p:nvSpPr>
        <p:spPr bwMode="auto">
          <a:xfrm flipV="1">
            <a:off x="1" y="4137423"/>
            <a:ext cx="1979613" cy="648890"/>
          </a:xfrm>
          <a:prstGeom prst="line">
            <a:avLst/>
          </a:prstGeom>
          <a:noFill/>
          <a:ln w="2540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7891" name="Line 3"/>
          <p:cNvSpPr>
            <a:spLocks noChangeShapeType="1"/>
          </p:cNvSpPr>
          <p:nvPr/>
        </p:nvSpPr>
        <p:spPr bwMode="auto">
          <a:xfrm flipV="1">
            <a:off x="1979614" y="897731"/>
            <a:ext cx="5113337" cy="3239691"/>
          </a:xfrm>
          <a:prstGeom prst="line">
            <a:avLst/>
          </a:prstGeom>
          <a:noFill/>
          <a:ln w="2540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7892" name="Line 4"/>
          <p:cNvSpPr>
            <a:spLocks noChangeShapeType="1"/>
          </p:cNvSpPr>
          <p:nvPr/>
        </p:nvSpPr>
        <p:spPr bwMode="auto">
          <a:xfrm flipV="1">
            <a:off x="7019926" y="303610"/>
            <a:ext cx="2124075" cy="647700"/>
          </a:xfrm>
          <a:prstGeom prst="line">
            <a:avLst/>
          </a:prstGeom>
          <a:noFill/>
          <a:ln w="2540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 rot="-1478256">
            <a:off x="-42863" y="4448652"/>
            <a:ext cx="25892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Обучение чтению</a:t>
            </a: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 rot="40794741">
            <a:off x="2700339" y="3128636"/>
            <a:ext cx="576103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4000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Чтение для обучения</a:t>
            </a:r>
            <a:r>
              <a:rPr lang="ru-RU" sz="2800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 rot="-887184">
            <a:off x="6084888" y="112603"/>
            <a:ext cx="262731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Чтение для решения собственных задач</a:t>
            </a:r>
          </a:p>
        </p:txBody>
      </p:sp>
      <p:sp>
        <p:nvSpPr>
          <p:cNvPr id="37896" name="WordArt 8"/>
          <p:cNvSpPr>
            <a:spLocks noChangeArrowheads="1" noChangeShapeType="1" noTextEdit="1"/>
          </p:cNvSpPr>
          <p:nvPr/>
        </p:nvSpPr>
        <p:spPr bwMode="auto">
          <a:xfrm rot="-23959127">
            <a:off x="2195513" y="4354117"/>
            <a:ext cx="996950" cy="48696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99" lon="19439998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/>
            <a:r>
              <a:rPr lang="en-US" sz="3600" kern="10" spc="72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Impact"/>
              </a:rPr>
              <a:t>PIRLS</a:t>
            </a:r>
            <a:endParaRPr lang="ru-RU" sz="3600" kern="10" spc="72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707070"/>
                  </a:gs>
                  <a:gs pos="50000">
                    <a:srgbClr val="FFFFFF"/>
                  </a:gs>
                  <a:gs pos="100000">
                    <a:srgbClr val="707070"/>
                  </a:gs>
                </a:gsLst>
                <a:lin ang="2700000" scaled="1"/>
              </a:gradFill>
              <a:latin typeface="Impact"/>
            </a:endParaRPr>
          </a:p>
        </p:txBody>
      </p:sp>
      <p:sp>
        <p:nvSpPr>
          <p:cNvPr id="37897" name="WordArt 9"/>
          <p:cNvSpPr>
            <a:spLocks noChangeArrowheads="1" noChangeShapeType="1" noTextEdit="1"/>
          </p:cNvSpPr>
          <p:nvPr/>
        </p:nvSpPr>
        <p:spPr bwMode="auto">
          <a:xfrm rot="-2530238">
            <a:off x="7019925" y="1168004"/>
            <a:ext cx="1081088" cy="48696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99" lon="19439998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/>
            <a:r>
              <a:rPr lang="en-US" sz="3600" kern="10" spc="72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Impact"/>
              </a:rPr>
              <a:t>PISA</a:t>
            </a:r>
            <a:endParaRPr lang="ru-RU" sz="3600" kern="10" spc="72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707070"/>
                  </a:gs>
                  <a:gs pos="50000">
                    <a:srgbClr val="FFFFFF"/>
                  </a:gs>
                  <a:gs pos="100000">
                    <a:srgbClr val="707070"/>
                  </a:gs>
                </a:gsLst>
                <a:lin ang="2700000" scaled="1"/>
              </a:gradFill>
              <a:latin typeface="Impact"/>
            </a:endParaRPr>
          </a:p>
        </p:txBody>
      </p:sp>
      <p:sp>
        <p:nvSpPr>
          <p:cNvPr id="37898" name="Line 10"/>
          <p:cNvSpPr>
            <a:spLocks noChangeShapeType="1"/>
          </p:cNvSpPr>
          <p:nvPr/>
        </p:nvSpPr>
        <p:spPr bwMode="auto">
          <a:xfrm flipH="1">
            <a:off x="900113" y="3651647"/>
            <a:ext cx="1008062" cy="433388"/>
          </a:xfrm>
          <a:prstGeom prst="line">
            <a:avLst/>
          </a:prstGeom>
          <a:noFill/>
          <a:ln w="762000">
            <a:pattFill prst="lgConfetti">
              <a:fgClr>
                <a:srgbClr val="33CC33"/>
              </a:fgClr>
              <a:bgClr>
                <a:srgbClr val="FF3300"/>
              </a:bgClr>
            </a:patt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7899" name="Line 11"/>
          <p:cNvSpPr>
            <a:spLocks noChangeShapeType="1"/>
          </p:cNvSpPr>
          <p:nvPr/>
        </p:nvSpPr>
        <p:spPr bwMode="auto">
          <a:xfrm flipH="1">
            <a:off x="1835150" y="2950369"/>
            <a:ext cx="1081088" cy="701279"/>
          </a:xfrm>
          <a:prstGeom prst="line">
            <a:avLst/>
          </a:prstGeom>
          <a:noFill/>
          <a:ln w="889000">
            <a:pattFill prst="solidDmnd">
              <a:fgClr>
                <a:srgbClr val="FF3300"/>
              </a:fgClr>
              <a:bgClr>
                <a:srgbClr val="66FF33"/>
              </a:bgClr>
            </a:patt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7900" name="Line 12"/>
          <p:cNvSpPr>
            <a:spLocks noChangeShapeType="1"/>
          </p:cNvSpPr>
          <p:nvPr/>
        </p:nvSpPr>
        <p:spPr bwMode="auto">
          <a:xfrm flipH="1">
            <a:off x="3492501" y="1600200"/>
            <a:ext cx="1439863" cy="756047"/>
          </a:xfrm>
          <a:prstGeom prst="line">
            <a:avLst/>
          </a:prstGeom>
          <a:noFill/>
          <a:ln w="1016000">
            <a:pattFill prst="dashHorz">
              <a:fgClr>
                <a:srgbClr val="FF3300"/>
              </a:fgClr>
              <a:bgClr>
                <a:srgbClr val="009900"/>
              </a:bgClr>
            </a:patt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7901" name="Line 13"/>
          <p:cNvSpPr>
            <a:spLocks noChangeShapeType="1"/>
          </p:cNvSpPr>
          <p:nvPr/>
        </p:nvSpPr>
        <p:spPr bwMode="auto">
          <a:xfrm flipH="1">
            <a:off x="2771776" y="2301479"/>
            <a:ext cx="1223963" cy="648890"/>
          </a:xfrm>
          <a:prstGeom prst="line">
            <a:avLst/>
          </a:prstGeom>
          <a:noFill/>
          <a:ln w="1016000">
            <a:pattFill prst="solidDmnd">
              <a:fgClr>
                <a:srgbClr val="FF3300"/>
              </a:fgClr>
              <a:bgClr>
                <a:srgbClr val="009900"/>
              </a:bgClr>
            </a:patt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7902" name="Line 14"/>
          <p:cNvSpPr>
            <a:spLocks noChangeShapeType="1"/>
          </p:cNvSpPr>
          <p:nvPr/>
        </p:nvSpPr>
        <p:spPr bwMode="auto">
          <a:xfrm flipH="1">
            <a:off x="250825" y="4083844"/>
            <a:ext cx="647700" cy="216694"/>
          </a:xfrm>
          <a:prstGeom prst="line">
            <a:avLst/>
          </a:prstGeom>
          <a:noFill/>
          <a:ln w="635000">
            <a:pattFill prst="pct90">
              <a:fgClr>
                <a:srgbClr val="FF3300"/>
              </a:fgClr>
              <a:bgClr>
                <a:srgbClr val="66FF33"/>
              </a:bgClr>
            </a:patt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7903" name="Text Box 15"/>
          <p:cNvSpPr txBox="1">
            <a:spLocks noChangeArrowheads="1"/>
          </p:cNvSpPr>
          <p:nvPr/>
        </p:nvSpPr>
        <p:spPr bwMode="auto">
          <a:xfrm rot="-1989960">
            <a:off x="0" y="891928"/>
            <a:ext cx="31686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Это надо делать:</a:t>
            </a:r>
          </a:p>
        </p:txBody>
      </p:sp>
      <p:sp>
        <p:nvSpPr>
          <p:cNvPr id="37904" name="Line 16"/>
          <p:cNvSpPr>
            <a:spLocks noChangeShapeType="1"/>
          </p:cNvSpPr>
          <p:nvPr/>
        </p:nvSpPr>
        <p:spPr bwMode="auto">
          <a:xfrm flipH="1">
            <a:off x="468313" y="1762126"/>
            <a:ext cx="431800" cy="221337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7905" name="Line 17"/>
          <p:cNvSpPr>
            <a:spLocks noChangeShapeType="1"/>
          </p:cNvSpPr>
          <p:nvPr/>
        </p:nvSpPr>
        <p:spPr bwMode="auto">
          <a:xfrm>
            <a:off x="1116014" y="1707356"/>
            <a:ext cx="287337" cy="1782366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7906" name="Line 18"/>
          <p:cNvSpPr>
            <a:spLocks noChangeShapeType="1"/>
          </p:cNvSpPr>
          <p:nvPr/>
        </p:nvSpPr>
        <p:spPr bwMode="auto">
          <a:xfrm>
            <a:off x="1476376" y="1491854"/>
            <a:ext cx="574675" cy="145851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7907" name="Line 19"/>
          <p:cNvSpPr>
            <a:spLocks noChangeShapeType="1"/>
          </p:cNvSpPr>
          <p:nvPr/>
        </p:nvSpPr>
        <p:spPr bwMode="auto">
          <a:xfrm>
            <a:off x="1619250" y="1383506"/>
            <a:ext cx="1296988" cy="9715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7908" name="Line 20"/>
          <p:cNvSpPr>
            <a:spLocks noChangeShapeType="1"/>
          </p:cNvSpPr>
          <p:nvPr/>
        </p:nvSpPr>
        <p:spPr bwMode="auto">
          <a:xfrm>
            <a:off x="1835151" y="1221582"/>
            <a:ext cx="1801813" cy="59412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7909" name="Line 21"/>
          <p:cNvSpPr>
            <a:spLocks noChangeShapeType="1"/>
          </p:cNvSpPr>
          <p:nvPr/>
        </p:nvSpPr>
        <p:spPr bwMode="auto">
          <a:xfrm flipH="1">
            <a:off x="4859338" y="897732"/>
            <a:ext cx="1439862" cy="756047"/>
          </a:xfrm>
          <a:prstGeom prst="line">
            <a:avLst/>
          </a:prstGeom>
          <a:noFill/>
          <a:ln w="1016000">
            <a:pattFill prst="lgConfetti">
              <a:fgClr>
                <a:schemeClr val="tx1"/>
              </a:fgClr>
              <a:bgClr>
                <a:srgbClr val="009900"/>
              </a:bgClr>
            </a:patt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7910" name="Line 22"/>
          <p:cNvSpPr>
            <a:spLocks noChangeShapeType="1"/>
          </p:cNvSpPr>
          <p:nvPr/>
        </p:nvSpPr>
        <p:spPr bwMode="auto">
          <a:xfrm flipV="1">
            <a:off x="2124076" y="951310"/>
            <a:ext cx="3095625" cy="1619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45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8312" y="158750"/>
            <a:ext cx="8208143" cy="828675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СПАСИБО ЗА ВНИМАНИЕ!</a:t>
            </a:r>
          </a:p>
        </p:txBody>
      </p:sp>
      <p:sp>
        <p:nvSpPr>
          <p:cNvPr id="5125" name="Объект 2"/>
          <p:cNvSpPr txBox="1">
            <a:spLocks/>
          </p:cNvSpPr>
          <p:nvPr/>
        </p:nvSpPr>
        <p:spPr bwMode="auto">
          <a:xfrm>
            <a:off x="457200" y="3076575"/>
            <a:ext cx="8229600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endParaRPr lang="ru-RU" sz="3200">
              <a:solidFill>
                <a:srgbClr val="898989"/>
              </a:solidFill>
            </a:endParaRPr>
          </a:p>
        </p:txBody>
      </p:sp>
      <p:pic>
        <p:nvPicPr>
          <p:cNvPr id="2050" name="Picture 2" descr="E:\rtc_prezent_png\rtc_logo_0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41" y="4299942"/>
            <a:ext cx="8661715" cy="84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6156176" y="4515966"/>
            <a:ext cx="1647031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WWW.RTC-EDU.RU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4505208"/>
            <a:ext cx="23248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rtc.imerae@gmail.com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>
            <a:lum bright="-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68662" y="1923678"/>
            <a:ext cx="2592388" cy="2246710"/>
          </a:xfrm>
          <a:prstGeom prst="rect">
            <a:avLst/>
          </a:prstGeom>
          <a:noFill/>
          <a:ln>
            <a:solidFill>
              <a:schemeClr val="tx2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55782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41685"/>
            <a:ext cx="8263260" cy="857250"/>
          </a:xfrm>
        </p:spPr>
        <p:txBody>
          <a:bodyPr/>
          <a:lstStyle/>
          <a:p>
            <a:pPr algn="l"/>
            <a:r>
              <a:rPr lang="ru-RU" sz="4800" dirty="0">
                <a:solidFill>
                  <a:schemeClr val="bg1"/>
                </a:solidFill>
              </a:rPr>
              <a:t>Я умею читать</a:t>
            </a:r>
            <a:r>
              <a:rPr lang="ru-RU" sz="6000" dirty="0">
                <a:solidFill>
                  <a:schemeClr val="bg1"/>
                </a:solidFill>
              </a:rPr>
              <a:t> </a:t>
            </a:r>
            <a:r>
              <a:rPr lang="ru-RU" sz="4000" dirty="0">
                <a:solidFill>
                  <a:schemeClr val="bg1"/>
                </a:solidFill>
              </a:rPr>
              <a:t>=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4214" y="1491854"/>
            <a:ext cx="6840114" cy="3217069"/>
          </a:xfrm>
          <a:noFill/>
          <a:ln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CC66">
                        <a:alpha val="62000"/>
                      </a:srgbClr>
                    </a:gs>
                    <a:gs pos="100000">
                      <a:schemeClr val="bg1">
                        <a:alpha val="64000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65125" indent="-365125">
              <a:spcBef>
                <a:spcPts val="1800"/>
              </a:spcBef>
              <a:buFont typeface="Wingdings" pitchFamily="2" charset="2"/>
              <a:buNone/>
            </a:pPr>
            <a:r>
              <a:rPr lang="ru-RU" sz="2800" i="1" dirty="0"/>
              <a:t>Я могу </a:t>
            </a:r>
            <a:r>
              <a:rPr lang="ru-RU" sz="2800" i="1" u="sng" dirty="0"/>
              <a:t>использовать </a:t>
            </a:r>
            <a:r>
              <a:rPr lang="ru-RU" sz="2800" i="1" dirty="0"/>
              <a:t>содержание текста </a:t>
            </a:r>
          </a:p>
          <a:p>
            <a:pPr marL="365125" indent="-365125">
              <a:spcBef>
                <a:spcPts val="1800"/>
              </a:spcBef>
            </a:pPr>
            <a:r>
              <a:rPr lang="ru-RU" sz="2800" i="1" dirty="0"/>
              <a:t>для достижения собственных целей, </a:t>
            </a:r>
          </a:p>
          <a:p>
            <a:pPr marL="365125" indent="-365125">
              <a:spcBef>
                <a:spcPts val="1800"/>
              </a:spcBef>
            </a:pPr>
            <a:r>
              <a:rPr lang="ru-RU" sz="2800" i="1" dirty="0"/>
              <a:t>для развития своих знаний и возможностей, </a:t>
            </a:r>
          </a:p>
          <a:p>
            <a:pPr marL="365125" indent="-365125">
              <a:spcBef>
                <a:spcPts val="1800"/>
              </a:spcBef>
            </a:pPr>
            <a:r>
              <a:rPr lang="ru-RU" sz="2800" i="1" dirty="0"/>
              <a:t>для участия в жизни общества</a:t>
            </a:r>
            <a:r>
              <a:rPr lang="ru-RU" sz="2800" dirty="0"/>
              <a:t> </a:t>
            </a:r>
          </a:p>
        </p:txBody>
      </p:sp>
      <p:pic>
        <p:nvPicPr>
          <p:cNvPr id="68612" name="Picture 4" descr="read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lum contrast="2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04607" y="4107628"/>
            <a:ext cx="1439393" cy="1034678"/>
          </a:xfrm>
          <a:solidFill>
            <a:srgbClr val="99CC00"/>
          </a:solidFill>
          <a:ln w="28575">
            <a:solidFill>
              <a:schemeClr val="bg2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8315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6" name="Rectangle 2" descr="60%"/>
          <p:cNvSpPr>
            <a:spLocks noGrp="1" noChangeArrowheads="1"/>
          </p:cNvSpPr>
          <p:nvPr>
            <p:ph type="title"/>
          </p:nvPr>
        </p:nvSpPr>
        <p:spPr>
          <a:xfrm>
            <a:off x="118616" y="0"/>
            <a:ext cx="8892480" cy="1175147"/>
          </a:xfrm>
          <a:noFill/>
          <a:extLst>
            <a:ext uri="{909E8E84-426E-40DD-AFC4-6F175D3DCCD1}">
              <a14:hiddenFill xmlns:a14="http://schemas.microsoft.com/office/drawing/2010/main">
                <a:pattFill prst="pct60">
                  <a:fgClr>
                    <a:srgbClr val="FFCC66"/>
                  </a:fgClr>
                  <a:bgClr>
                    <a:schemeClr val="bg1"/>
                  </a:bgClr>
                </a:pattFill>
              </a14:hiddenFill>
            </a:ext>
          </a:extLst>
        </p:spPr>
        <p:txBody>
          <a:bodyPr/>
          <a:lstStyle/>
          <a:p>
            <a:pPr algn="l"/>
            <a:r>
              <a:rPr lang="ru-RU" sz="3200" dirty="0">
                <a:solidFill>
                  <a:schemeClr val="bg1"/>
                </a:solidFill>
              </a:rPr>
              <a:t>Я могу найти в тексте информацию</a:t>
            </a:r>
            <a:r>
              <a:rPr lang="ru-RU" sz="3200" dirty="0" smtClean="0">
                <a:solidFill>
                  <a:schemeClr val="bg1"/>
                </a:solidFill>
              </a:rPr>
              <a:t>, нужную </a:t>
            </a:r>
            <a:r>
              <a:rPr lang="ru-RU" sz="3200" dirty="0">
                <a:solidFill>
                  <a:schemeClr val="bg1"/>
                </a:solidFill>
              </a:rPr>
              <a:t>для ответа на мой вопрос =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275160"/>
            <a:ext cx="8784976" cy="3132534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800" i="1" dirty="0"/>
              <a:t>Я могу</a:t>
            </a:r>
          </a:p>
          <a:p>
            <a:pPr>
              <a:lnSpc>
                <a:spcPct val="75000"/>
              </a:lnSpc>
            </a:pPr>
            <a:r>
              <a:rPr lang="ru-RU" sz="2800" dirty="0"/>
              <a:t>«пробежать» текст глазами, </a:t>
            </a:r>
          </a:p>
          <a:p>
            <a:pPr>
              <a:lnSpc>
                <a:spcPct val="75000"/>
              </a:lnSpc>
            </a:pPr>
            <a:r>
              <a:rPr lang="ru-RU" sz="2800" dirty="0"/>
              <a:t>определить его основные элементы,</a:t>
            </a:r>
          </a:p>
          <a:p>
            <a:pPr>
              <a:lnSpc>
                <a:spcPct val="75000"/>
              </a:lnSpc>
            </a:pPr>
            <a:r>
              <a:rPr lang="ru-RU" sz="2800" dirty="0"/>
              <a:t>сузить зону поиска,</a:t>
            </a:r>
          </a:p>
          <a:p>
            <a:pPr>
              <a:lnSpc>
                <a:spcPct val="75000"/>
              </a:lnSpc>
            </a:pPr>
            <a:r>
              <a:rPr lang="ru-RU" sz="2800" dirty="0"/>
              <a:t>опознать необходимую информацию, которая в самом тексте выражена в иной (синонимической) форме, чем в вопросе,</a:t>
            </a:r>
          </a:p>
          <a:p>
            <a:pPr>
              <a:lnSpc>
                <a:spcPct val="75000"/>
              </a:lnSpc>
            </a:pPr>
            <a:r>
              <a:rPr lang="ru-RU" sz="2800" dirty="0"/>
              <a:t>реконструировать картину жизни, стоящую за словами: строить отношение «слово и предмет».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8354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51470"/>
            <a:ext cx="8856984" cy="101322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</a:extLst>
        </p:spPr>
        <p:txBody>
          <a:bodyPr/>
          <a:lstStyle/>
          <a:p>
            <a:pPr algn="l"/>
            <a:r>
              <a:rPr lang="ru-RU" sz="3600" dirty="0">
                <a:solidFill>
                  <a:schemeClr val="bg1"/>
                </a:solidFill>
              </a:rPr>
              <a:t>Я умею интерпретировать прочитанное  =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8143" y="1347614"/>
            <a:ext cx="8353425" cy="3024188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lang="ru-RU" sz="2600" i="1" dirty="0"/>
              <a:t>Я не могу не делать следующее:</a:t>
            </a:r>
          </a:p>
          <a:p>
            <a:pPr>
              <a:lnSpc>
                <a:spcPct val="80000"/>
              </a:lnSpc>
              <a:spcBef>
                <a:spcPts val="1200"/>
              </a:spcBef>
            </a:pPr>
            <a:r>
              <a:rPr lang="ru-RU" sz="2600" dirty="0"/>
              <a:t>связывать воедино элементы информации, содержащейся в тексте, </a:t>
            </a:r>
          </a:p>
          <a:p>
            <a:pPr>
              <a:lnSpc>
                <a:spcPct val="80000"/>
              </a:lnSpc>
              <a:spcBef>
                <a:spcPts val="1200"/>
              </a:spcBef>
            </a:pPr>
            <a:r>
              <a:rPr lang="ru-RU" sz="2600" dirty="0"/>
              <a:t>искать в тексте доводы в подтверждение </a:t>
            </a:r>
            <a:r>
              <a:rPr lang="ru-RU" sz="2600" b="1" i="1" dirty="0"/>
              <a:t>авторских</a:t>
            </a:r>
            <a:r>
              <a:rPr lang="ru-RU" sz="2600" dirty="0"/>
              <a:t> тезисов, </a:t>
            </a:r>
          </a:p>
          <a:p>
            <a:pPr>
              <a:lnSpc>
                <a:spcPct val="80000"/>
              </a:lnSpc>
              <a:spcBef>
                <a:spcPts val="1200"/>
              </a:spcBef>
            </a:pPr>
            <a:r>
              <a:rPr lang="ru-RU" sz="2600" dirty="0"/>
              <a:t>делать выводы из сформулированных автором посылок, </a:t>
            </a:r>
          </a:p>
          <a:p>
            <a:pPr>
              <a:lnSpc>
                <a:spcPct val="80000"/>
              </a:lnSpc>
              <a:spcBef>
                <a:spcPts val="1200"/>
              </a:spcBef>
            </a:pPr>
            <a:r>
              <a:rPr lang="ru-RU" sz="2600" dirty="0"/>
              <a:t>вывести заключение о намерении автора или главной мысли текста. </a:t>
            </a:r>
          </a:p>
        </p:txBody>
      </p:sp>
    </p:spTree>
    <p:extLst>
      <p:ext uri="{BB962C8B-B14F-4D97-AF65-F5344CB8AC3E}">
        <p14:creationId xmlns:p14="http://schemas.microsoft.com/office/powerpoint/2010/main" val="4238993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2" name="Rectangle 2" descr="60%"/>
          <p:cNvSpPr>
            <a:spLocks noGrp="1" noChangeArrowheads="1"/>
          </p:cNvSpPr>
          <p:nvPr>
            <p:ph type="title"/>
          </p:nvPr>
        </p:nvSpPr>
        <p:spPr>
          <a:xfrm>
            <a:off x="323528" y="88503"/>
            <a:ext cx="8496944" cy="959644"/>
          </a:xfrm>
          <a:noFill/>
          <a:extLst>
            <a:ext uri="{909E8E84-426E-40DD-AFC4-6F175D3DCCD1}">
              <a14:hiddenFill xmlns:a14="http://schemas.microsoft.com/office/drawing/2010/main">
                <a:pattFill prst="pct60">
                  <a:fgClr>
                    <a:srgbClr val="FDAF2F"/>
                  </a:fgClr>
                  <a:bgClr>
                    <a:schemeClr val="bg1"/>
                  </a:bgClr>
                </a:pattFill>
              </a14:hiddenFill>
            </a:ext>
          </a:extLst>
        </p:spPr>
        <p:txBody>
          <a:bodyPr/>
          <a:lstStyle/>
          <a:p>
            <a:pPr algn="l"/>
            <a:r>
              <a:rPr lang="ru-RU" sz="3600" dirty="0">
                <a:solidFill>
                  <a:schemeClr val="bg1"/>
                </a:solidFill>
              </a:rPr>
              <a:t>Я умею размышлять о прочитанном </a:t>
            </a:r>
            <a:r>
              <a:rPr lang="ru-RU" sz="3600" dirty="0" smtClean="0">
                <a:solidFill>
                  <a:schemeClr val="bg1"/>
                </a:solidFill>
              </a:rPr>
              <a:t/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>и </a:t>
            </a:r>
            <a:r>
              <a:rPr lang="ru-RU" sz="3600" dirty="0">
                <a:solidFill>
                  <a:schemeClr val="bg1"/>
                </a:solidFill>
              </a:rPr>
              <a:t>оценивать то, что мне сообщил автор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347614"/>
            <a:ext cx="8373814" cy="3492278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600" i="1" dirty="0"/>
              <a:t>Я имею привычку</a:t>
            </a:r>
          </a:p>
          <a:p>
            <a:r>
              <a:rPr lang="ru-RU" sz="2600" dirty="0"/>
              <a:t>связать информацию, обнаруженную в тексте, со знаниями из других источников, </a:t>
            </a:r>
          </a:p>
          <a:p>
            <a:r>
              <a:rPr lang="ru-RU" sz="2600" dirty="0"/>
              <a:t>сопоставлять утверждения, сделанные в тексте, со своими представлениями о мире, </a:t>
            </a:r>
          </a:p>
          <a:p>
            <a:r>
              <a:rPr lang="ru-RU" sz="2600" dirty="0"/>
              <a:t>вести внутренний диалог с автором: искать доводы в защиту своей и авторской точки зрения. </a:t>
            </a:r>
          </a:p>
        </p:txBody>
      </p:sp>
    </p:spTree>
    <p:extLst>
      <p:ext uri="{BB962C8B-B14F-4D97-AF65-F5344CB8AC3E}">
        <p14:creationId xmlns:p14="http://schemas.microsoft.com/office/powerpoint/2010/main" val="120270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23478"/>
            <a:ext cx="8784976" cy="856407"/>
          </a:xfrm>
        </p:spPr>
        <p:txBody>
          <a:bodyPr/>
          <a:lstStyle/>
          <a:p>
            <a:pPr algn="l"/>
            <a:r>
              <a:rPr lang="ru-RU" sz="3600" dirty="0">
                <a:solidFill>
                  <a:schemeClr val="bg1"/>
                </a:solidFill>
              </a:rPr>
              <a:t>Эти действия читателя направлены </a:t>
            </a:r>
            <a:r>
              <a:rPr lang="ru-RU" sz="3600" dirty="0" smtClean="0">
                <a:solidFill>
                  <a:schemeClr val="bg1"/>
                </a:solidFill>
              </a:rPr>
              <a:t>и </a:t>
            </a:r>
            <a:r>
              <a:rPr lang="ru-RU" sz="3600" dirty="0">
                <a:solidFill>
                  <a:schemeClr val="bg1"/>
                </a:solidFill>
              </a:rPr>
              <a:t>на содержание, и на форму текста</a:t>
            </a:r>
          </a:p>
        </p:txBody>
      </p:sp>
      <p:sp>
        <p:nvSpPr>
          <p:cNvPr id="78851" name="Rectangle 3" descr="25%"/>
          <p:cNvSpPr>
            <a:spLocks noGrp="1" noChangeArrowheads="1"/>
          </p:cNvSpPr>
          <p:nvPr>
            <p:ph type="body" sz="half" idx="1"/>
          </p:nvPr>
        </p:nvSpPr>
        <p:spPr>
          <a:xfrm>
            <a:off x="3059832" y="1779662"/>
            <a:ext cx="5724128" cy="2565797"/>
          </a:xfrm>
          <a:noFill/>
          <a:extLst>
            <a:ext uri="{909E8E84-426E-40DD-AFC4-6F175D3DCCD1}">
              <a14:hiddenFill xmlns:a14="http://schemas.microsoft.com/office/drawing/2010/main">
                <a:pattFill prst="pct25">
                  <a:fgClr>
                    <a:srgbClr val="A5FE68"/>
                  </a:fgClr>
                  <a:bgClr>
                    <a:schemeClr val="bg1"/>
                  </a:bgClr>
                </a:pattFill>
              </a14:hiddenFill>
            </a:ext>
          </a:extLst>
        </p:spPr>
        <p:txBody>
          <a:bodyPr/>
          <a:lstStyle/>
          <a:p>
            <a:r>
              <a:rPr lang="ru-RU" dirty="0"/>
              <a:t>Вычитывание информации из текста</a:t>
            </a:r>
          </a:p>
          <a:p>
            <a:r>
              <a:rPr lang="ru-RU" dirty="0"/>
              <a:t>Интерпретация прочитанного</a:t>
            </a:r>
          </a:p>
          <a:p>
            <a:r>
              <a:rPr lang="ru-RU" dirty="0"/>
              <a:t>Размышления и оценка прочитанного</a:t>
            </a:r>
          </a:p>
        </p:txBody>
      </p:sp>
      <p:pic>
        <p:nvPicPr>
          <p:cNvPr id="7885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lum bright="-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512" y="1923678"/>
            <a:ext cx="2592388" cy="2246710"/>
          </a:xfrm>
          <a:noFill/>
          <a:ln>
            <a:solidFill>
              <a:schemeClr val="tx2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17242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E:\rtc_prezent_png\rtc_shapk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9231"/>
            <a:ext cx="9145016" cy="854869"/>
          </a:xfrm>
        </p:spPr>
        <p:txBody>
          <a:bodyPr/>
          <a:lstStyle/>
          <a:p>
            <a:pPr algn="l"/>
            <a:r>
              <a:rPr lang="ru-RU" sz="3200" dirty="0">
                <a:solidFill>
                  <a:schemeClr val="bg1"/>
                </a:solidFill>
              </a:rPr>
              <a:t>Россия: </a:t>
            </a:r>
            <a:r>
              <a:rPr lang="ru-RU" sz="3200" dirty="0" smtClean="0">
                <a:solidFill>
                  <a:schemeClr val="bg1"/>
                </a:solidFill>
              </a:rPr>
              <a:t>читательская </a:t>
            </a:r>
            <a:r>
              <a:rPr lang="ru-RU" sz="3200" dirty="0">
                <a:solidFill>
                  <a:schemeClr val="bg1"/>
                </a:solidFill>
              </a:rPr>
              <a:t>грамотность 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10-летних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>
                <a:solidFill>
                  <a:schemeClr val="bg1"/>
                </a:solidFill>
              </a:rPr>
              <a:t>школьников </a:t>
            </a:r>
            <a:r>
              <a:rPr lang="ru-RU" sz="3200" dirty="0" smtClean="0">
                <a:solidFill>
                  <a:schemeClr val="bg1"/>
                </a:solidFill>
              </a:rPr>
              <a:t>– существенный </a:t>
            </a:r>
            <a:r>
              <a:rPr lang="ru-RU" sz="3200" dirty="0">
                <a:solidFill>
                  <a:schemeClr val="bg1"/>
                </a:solidFill>
              </a:rPr>
              <a:t>рост за 5 лет</a:t>
            </a:r>
          </a:p>
        </p:txBody>
      </p:sp>
      <p:graphicFrame>
        <p:nvGraphicFramePr>
          <p:cNvPr id="8195" name="Object 3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94362969"/>
              </p:ext>
            </p:extLst>
          </p:nvPr>
        </p:nvGraphicFramePr>
        <p:xfrm>
          <a:off x="158630" y="1347615"/>
          <a:ext cx="8805858" cy="25472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Chart" r:id="rId5" imgW="8763160" imgH="3648172" progId="Excel.Chart.8">
                  <p:embed/>
                </p:oleObj>
              </mc:Choice>
              <mc:Fallback>
                <p:oleObj name="Chart" r:id="rId5" imgW="8763160" imgH="3648172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630" y="1347615"/>
                        <a:ext cx="8805858" cy="2547226"/>
                      </a:xfrm>
                      <a:prstGeom prst="rect">
                        <a:avLst/>
                      </a:prstGeom>
                      <a:noFill/>
                      <a:ln w="57150" cmpd="sng">
                        <a:solidFill>
                          <a:schemeClr val="bg2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196" name="Picture 4" descr="read2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01443" y="4196475"/>
            <a:ext cx="1512888" cy="916781"/>
          </a:xfrm>
          <a:ln w="76200">
            <a:solidFill>
              <a:srgbClr val="B2B2B2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31751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E:\rtc_prezent_png\rtc_shapk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9020" y="-172641"/>
            <a:ext cx="9141953" cy="1329929"/>
          </a:xfrm>
        </p:spPr>
        <p:txBody>
          <a:bodyPr/>
          <a:lstStyle/>
          <a:p>
            <a:pPr algn="l"/>
            <a:r>
              <a:rPr lang="ru-RU" sz="3200" dirty="0">
                <a:solidFill>
                  <a:schemeClr val="bg1"/>
                </a:solidFill>
              </a:rPr>
              <a:t>Россия: </a:t>
            </a:r>
            <a:r>
              <a:rPr lang="ru-RU" sz="3200" dirty="0" smtClean="0">
                <a:solidFill>
                  <a:schemeClr val="bg1"/>
                </a:solidFill>
              </a:rPr>
              <a:t>читательская </a:t>
            </a:r>
            <a:r>
              <a:rPr lang="ru-RU" sz="3200" dirty="0">
                <a:solidFill>
                  <a:schemeClr val="bg1"/>
                </a:solidFill>
              </a:rPr>
              <a:t>грамотность 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15-летних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>
                <a:solidFill>
                  <a:schemeClr val="bg1"/>
                </a:solidFill>
              </a:rPr>
              <a:t>школьников </a:t>
            </a:r>
            <a:r>
              <a:rPr lang="ru-RU" sz="3200" dirty="0" smtClean="0">
                <a:solidFill>
                  <a:schemeClr val="bg1"/>
                </a:solidFill>
              </a:rPr>
              <a:t>– никаких изменений </a:t>
            </a:r>
            <a:r>
              <a:rPr lang="ru-RU" sz="3200" dirty="0">
                <a:solidFill>
                  <a:schemeClr val="bg1"/>
                </a:solidFill>
              </a:rPr>
              <a:t>за 9 лет</a:t>
            </a:r>
          </a:p>
        </p:txBody>
      </p:sp>
      <p:graphicFrame>
        <p:nvGraphicFramePr>
          <p:cNvPr id="10243" name="Object 3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18934948"/>
              </p:ext>
            </p:extLst>
          </p:nvPr>
        </p:nvGraphicFramePr>
        <p:xfrm>
          <a:off x="107504" y="1275606"/>
          <a:ext cx="8497887" cy="29658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Chart" r:id="rId5" imgW="5781575" imgH="3638418" progId="Excel.Chart.8">
                  <p:embed/>
                </p:oleObj>
              </mc:Choice>
              <mc:Fallback>
                <p:oleObj name="Chart" r:id="rId5" imgW="5781575" imgH="3638418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1275606"/>
                        <a:ext cx="8497887" cy="2965847"/>
                      </a:xfrm>
                      <a:prstGeom prst="rect">
                        <a:avLst/>
                      </a:prstGeom>
                      <a:ln w="57150" cmpd="sng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44" name="Picture 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72388" y="4061009"/>
            <a:ext cx="1471612" cy="1113235"/>
          </a:xfrm>
          <a:noFill/>
          <a:ln w="76200">
            <a:solidFill>
              <a:srgbClr val="B2B2B2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08333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E:\rtc_prezent_png\rtc_shapk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40890"/>
            <a:ext cx="8424936" cy="854869"/>
          </a:xfrm>
        </p:spPr>
        <p:txBody>
          <a:bodyPr/>
          <a:lstStyle/>
          <a:p>
            <a:pPr algn="l"/>
            <a:r>
              <a:rPr lang="ru-RU" sz="4000" i="1" dirty="0">
                <a:solidFill>
                  <a:schemeClr val="bg1"/>
                </a:solidFill>
              </a:rPr>
              <a:t>…почувствуйте разницу…</a:t>
            </a:r>
          </a:p>
        </p:txBody>
      </p:sp>
      <p:graphicFrame>
        <p:nvGraphicFramePr>
          <p:cNvPr id="12291" name="Object 3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02839851"/>
              </p:ext>
            </p:extLst>
          </p:nvPr>
        </p:nvGraphicFramePr>
        <p:xfrm>
          <a:off x="251520" y="1275606"/>
          <a:ext cx="8461375" cy="26419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Chart" r:id="rId5" imgW="8763160" imgH="3648172" progId="Excel.Chart.8">
                  <p:embed/>
                </p:oleObj>
              </mc:Choice>
              <mc:Fallback>
                <p:oleObj name="Chart" r:id="rId5" imgW="8763160" imgH="3648172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1275606"/>
                        <a:ext cx="8461375" cy="26419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 cmpd="sng">
                            <a:solidFill>
                              <a:srgbClr val="C0C0C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13500000" algn="ctr" rotWithShape="0">
                                <a:schemeClr val="bg2">
                                  <a:alpha val="50000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292" name="Picture 4" descr="книга2"/>
          <p:cNvPicPr>
            <a:picLocks noGrp="1" noChangeAspect="1" noChangeArrowheads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43775" y="3813869"/>
            <a:ext cx="1800225" cy="135016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8334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E:\rtc_prezent_png\rtc_shap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3625"/>
          </a:xfrm>
        </p:spPr>
        <p:txBody>
          <a:bodyPr/>
          <a:lstStyle/>
          <a:p>
            <a:pPr algn="l"/>
            <a:r>
              <a:rPr lang="ru-RU" sz="2600" b="1" dirty="0">
                <a:solidFill>
                  <a:schemeClr val="bg1"/>
                </a:solidFill>
              </a:rPr>
              <a:t>Какова судьба читательской </a:t>
            </a:r>
            <a:r>
              <a:rPr lang="ru-RU" sz="2600" b="1" dirty="0" smtClean="0">
                <a:solidFill>
                  <a:schemeClr val="bg1"/>
                </a:solidFill>
              </a:rPr>
              <a:t>грамотности наших </a:t>
            </a:r>
            <a:r>
              <a:rPr lang="ru-RU" sz="2600" b="1" dirty="0">
                <a:solidFill>
                  <a:schemeClr val="bg1"/>
                </a:solidFill>
              </a:rPr>
              <a:t>школьников в промежутке </a:t>
            </a:r>
            <a:r>
              <a:rPr lang="ru-RU" sz="2600" b="1" dirty="0" smtClean="0">
                <a:solidFill>
                  <a:schemeClr val="bg1"/>
                </a:solidFill>
              </a:rPr>
              <a:t>между </a:t>
            </a:r>
            <a:r>
              <a:rPr lang="ru-RU" sz="2600" b="1" dirty="0">
                <a:solidFill>
                  <a:schemeClr val="bg1"/>
                </a:solidFill>
              </a:rPr>
              <a:t>двумя точечными измерениями</a:t>
            </a:r>
            <a:r>
              <a:rPr lang="ru-RU" sz="2600" b="1" dirty="0" smtClean="0">
                <a:solidFill>
                  <a:schemeClr val="bg1"/>
                </a:solidFill>
              </a:rPr>
              <a:t>?</a:t>
            </a:r>
            <a:endParaRPr lang="ru-RU" sz="2600" b="1" dirty="0">
              <a:solidFill>
                <a:schemeClr val="tx1"/>
              </a:solidFill>
            </a:endParaRPr>
          </a:p>
        </p:txBody>
      </p:sp>
      <p:sp>
        <p:nvSpPr>
          <p:cNvPr id="14339" name="WordArt 3"/>
          <p:cNvSpPr>
            <a:spLocks noChangeArrowheads="1" noChangeShapeType="1" noTextEdit="1"/>
          </p:cNvSpPr>
          <p:nvPr/>
        </p:nvSpPr>
        <p:spPr bwMode="auto">
          <a:xfrm>
            <a:off x="611189" y="2031207"/>
            <a:ext cx="1584325" cy="1026319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Arial"/>
                <a:cs typeface="Arial"/>
              </a:rPr>
              <a:t>PIRLS</a:t>
            </a:r>
          </a:p>
          <a:p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Arial"/>
                <a:cs typeface="Arial"/>
              </a:rPr>
              <a:t>10-</a:t>
            </a: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Arial"/>
                <a:cs typeface="Arial"/>
              </a:rPr>
              <a:t>летние</a:t>
            </a:r>
          </a:p>
          <a:p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Arial"/>
                <a:cs typeface="Arial"/>
              </a:rPr>
              <a:t>школьники</a:t>
            </a:r>
          </a:p>
        </p:txBody>
      </p:sp>
      <p:sp>
        <p:nvSpPr>
          <p:cNvPr id="14340" name="WordArt 4"/>
          <p:cNvSpPr>
            <a:spLocks noChangeArrowheads="1" noChangeShapeType="1" noTextEdit="1"/>
          </p:cNvSpPr>
          <p:nvPr/>
        </p:nvSpPr>
        <p:spPr bwMode="auto">
          <a:xfrm>
            <a:off x="6804026" y="2031207"/>
            <a:ext cx="1514475" cy="1026319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Arial"/>
                <a:cs typeface="Arial"/>
              </a:rPr>
              <a:t>PISA</a:t>
            </a:r>
          </a:p>
          <a:p>
            <a:pPr algn="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Arial"/>
                <a:cs typeface="Arial"/>
              </a:rPr>
              <a:t>15-</a:t>
            </a:r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Arial"/>
                <a:cs typeface="Arial"/>
              </a:rPr>
              <a:t>летние</a:t>
            </a:r>
          </a:p>
          <a:p>
            <a:pPr algn="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Arial"/>
                <a:cs typeface="Arial"/>
              </a:rPr>
              <a:t>школьники</a:t>
            </a:r>
          </a:p>
        </p:txBody>
      </p:sp>
      <p:pic>
        <p:nvPicPr>
          <p:cNvPr id="14341" name="Picture 5" descr="read1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55876" y="3543300"/>
            <a:ext cx="771525" cy="864394"/>
          </a:xfrm>
        </p:spPr>
      </p:pic>
      <p:pic>
        <p:nvPicPr>
          <p:cNvPr id="14342" name="Picture 6" descr="read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6" y="3219450"/>
            <a:ext cx="771525" cy="864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3" name="Picture 7" descr="read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6" y="2895600"/>
            <a:ext cx="771525" cy="864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read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4" y="2518172"/>
            <a:ext cx="771525" cy="864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5" name="Picture 9" descr="read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4" y="2085975"/>
            <a:ext cx="771525" cy="864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8364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rtc_prezent_png\rtc_shap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0360" y="8593"/>
            <a:ext cx="8928991" cy="1148695"/>
          </a:xfrm>
        </p:spPr>
        <p:txBody>
          <a:bodyPr/>
          <a:lstStyle/>
          <a:p>
            <a:pPr algn="l"/>
            <a:r>
              <a:rPr lang="ru-RU" sz="3600" dirty="0">
                <a:solidFill>
                  <a:schemeClr val="bg1"/>
                </a:solidFill>
                <a:latin typeface="+mn-lt"/>
              </a:rPr>
              <a:t>«Тяни-толкай» – </a:t>
            </a:r>
            <a:r>
              <a:rPr lang="ru-RU" sz="3600" dirty="0" smtClean="0">
                <a:solidFill>
                  <a:schemeClr val="bg1"/>
                </a:solidFill>
                <a:latin typeface="+mn-lt"/>
              </a:rPr>
              <a:t>измеритель </a:t>
            </a:r>
            <a:br>
              <a:rPr lang="ru-RU" sz="3600" dirty="0" smtClean="0">
                <a:solidFill>
                  <a:schemeClr val="bg1"/>
                </a:solidFill>
                <a:latin typeface="+mn-lt"/>
              </a:rPr>
            </a:br>
            <a:r>
              <a:rPr lang="ru-RU" sz="3200" b="1" dirty="0" smtClean="0">
                <a:solidFill>
                  <a:schemeClr val="bg1"/>
                </a:solidFill>
                <a:latin typeface="+mn-lt"/>
              </a:rPr>
              <a:t>ДИНАМИКИ</a:t>
            </a: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ru-RU" sz="3600" dirty="0" smtClean="0">
                <a:solidFill>
                  <a:schemeClr val="bg1"/>
                </a:solidFill>
                <a:latin typeface="+mn-lt"/>
              </a:rPr>
              <a:t>читательской грамотности</a:t>
            </a:r>
            <a:endParaRPr lang="ru-RU" sz="3600" i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5363" name="Picture 3" descr="тяни-толкай2а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19475" y="2301479"/>
            <a:ext cx="2489200" cy="2447925"/>
          </a:xfrm>
          <a:noFill/>
          <a:ln w="57150" cmpd="thickThin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4" name="WordArt 4"/>
          <p:cNvSpPr>
            <a:spLocks noChangeArrowheads="1" noChangeShapeType="1" noTextEdit="1"/>
          </p:cNvSpPr>
          <p:nvPr/>
        </p:nvSpPr>
        <p:spPr bwMode="auto">
          <a:xfrm>
            <a:off x="468313" y="2733675"/>
            <a:ext cx="2374900" cy="1188244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66"/>
                </a:solidFill>
                <a:latin typeface="Arial Black"/>
              </a:rPr>
              <a:t>PIRLS</a:t>
            </a:r>
          </a:p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66"/>
                </a:solidFill>
                <a:latin typeface="Arial Black"/>
              </a:rPr>
              <a:t>+ </a:t>
            </a:r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66"/>
                </a:solidFill>
                <a:latin typeface="Arial Black"/>
              </a:rPr>
              <a:t>вопросы </a:t>
            </a:r>
          </a:p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66"/>
                </a:solidFill>
                <a:latin typeface="Arial Black"/>
              </a:rPr>
              <a:t>PISA-</a:t>
            </a:r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66"/>
                </a:solidFill>
                <a:latin typeface="Arial Black"/>
              </a:rPr>
              <a:t>подобные</a:t>
            </a:r>
          </a:p>
        </p:txBody>
      </p:sp>
      <p:sp>
        <p:nvSpPr>
          <p:cNvPr id="15365" name="WordArt 5"/>
          <p:cNvSpPr>
            <a:spLocks noChangeArrowheads="1" noChangeShapeType="1" noTextEdit="1"/>
          </p:cNvSpPr>
          <p:nvPr/>
        </p:nvSpPr>
        <p:spPr bwMode="auto">
          <a:xfrm>
            <a:off x="6300788" y="2733676"/>
            <a:ext cx="2449512" cy="124182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latin typeface="Arial Black"/>
              </a:rPr>
              <a:t>PISA</a:t>
            </a:r>
          </a:p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latin typeface="Arial Black"/>
              </a:rPr>
              <a:t>+ </a:t>
            </a:r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latin typeface="Arial Black"/>
              </a:rPr>
              <a:t>вопросы </a:t>
            </a:r>
          </a:p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latin typeface="Arial Black"/>
              </a:rPr>
              <a:t>PIRLS-</a:t>
            </a:r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latin typeface="Arial Black"/>
              </a:rPr>
              <a:t>подобные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123728" y="1275606"/>
            <a:ext cx="47525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/>
              <a:t>(</a:t>
            </a:r>
            <a:r>
              <a:rPr lang="ru-RU" sz="2800" b="1" i="1" dirty="0"/>
              <a:t>информационные тексты)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281116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5838</TotalTime>
  <Words>2534</Words>
  <Application>Microsoft Office PowerPoint</Application>
  <PresentationFormat>Экран (16:9)</PresentationFormat>
  <Paragraphs>399</Paragraphs>
  <Slides>48</Slides>
  <Notes>24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48</vt:i4>
      </vt:variant>
    </vt:vector>
  </HeadingPairs>
  <TitlesOfParts>
    <vt:vector size="51" baseType="lpstr">
      <vt:lpstr>Тема Office</vt:lpstr>
      <vt:lpstr>Точечный рисунок</vt:lpstr>
      <vt:lpstr>Chart</vt:lpstr>
      <vt:lpstr>Динамика читательской грамотности (от теста PIRLS к тесту PISA)</vt:lpstr>
      <vt:lpstr>Презентация PowerPoint</vt:lpstr>
      <vt:lpstr>Презентация PowerPoint</vt:lpstr>
      <vt:lpstr>Уровни готовности к образовательному переходу</vt:lpstr>
      <vt:lpstr>Россия: читательская грамотность 10-летних школьников – существенный рост за 5 лет</vt:lpstr>
      <vt:lpstr>Россия: читательская грамотность 15-летних школьников – никаких изменений за 9 лет</vt:lpstr>
      <vt:lpstr>…почувствуйте разницу…</vt:lpstr>
      <vt:lpstr>Какова судьба читательской грамотности наших школьников в промежутке между двумя точечными измерениями?</vt:lpstr>
      <vt:lpstr>«Тяни-толкай» – измеритель  ДИНАМИКИ читательской грамотности</vt:lpstr>
      <vt:lpstr>Презентация PowerPoint</vt:lpstr>
      <vt:lpstr>«Тяни-толкай» измеряет те же читательские действия, что и тесты PIRLS и PISA</vt:lpstr>
      <vt:lpstr>Презентация PowerPoint</vt:lpstr>
      <vt:lpstr>Презентация PowerPoint</vt:lpstr>
      <vt:lpstr>Презентация PowerPoint</vt:lpstr>
      <vt:lpstr>Презентация PowerPoint</vt:lpstr>
      <vt:lpstr>ОБЩАЯ УСПЕШНОСТЬ</vt:lpstr>
      <vt:lpstr>ОТДЕЛЬНЫЕ ЧИТАТЕЛЬСКИЕ УМЕНИЯ</vt:lpstr>
      <vt:lpstr>Разница между 4, 6 и 9 классами</vt:lpstr>
      <vt:lpstr>Умение интегрировать и  интерпретировать сообщения текста </vt:lpstr>
      <vt:lpstr>Школы с разными результатами начального обучения чтению</vt:lpstr>
      <vt:lpstr>Две школы с близкими результатами начального обучения чтению</vt:lpstr>
      <vt:lpstr>Что делать?!</vt:lpstr>
      <vt:lpstr>Презентация PowerPoint</vt:lpstr>
      <vt:lpstr>Новое – это хорошо забытое старое</vt:lpstr>
      <vt:lpstr>Тупиковый путь к письменной речи</vt:lpstr>
      <vt:lpstr>Словесный письменный текст</vt:lpstr>
      <vt:lpstr>Источники натурализма в понимании письменного текста</vt:lpstr>
      <vt:lpstr>Письменный текст в школе воспринимается некритично </vt:lpstr>
      <vt:lpstr>- Ты прочёл? Тебе всё понятно?  - Да.</vt:lpstr>
      <vt:lpstr>Пример</vt:lpstr>
      <vt:lpstr>Умения грамотного читателя</vt:lpstr>
      <vt:lpstr>Тексты школьных учебников и вопросы  к текстам</vt:lpstr>
      <vt:lpstr>Требования к текстам,  воспитывающим грамотных читателей</vt:lpstr>
      <vt:lpstr>Соотношение прагматического и лингвистического подхода к тексту: возможность</vt:lpstr>
      <vt:lpstr>Соотношение прагматического и лингвистического подхода к тексту: идеал. </vt:lpstr>
      <vt:lpstr>Примеры письменной коммуникации</vt:lpstr>
      <vt:lpstr>Педагогическая гомеопатия  для укрепления связи слова и предмета</vt:lpstr>
      <vt:lpstr>Презентация PowerPoint</vt:lpstr>
      <vt:lpstr>Презентация PowerPoint</vt:lpstr>
      <vt:lpstr>Перевод</vt:lpstr>
      <vt:lpstr>Моделирование</vt:lpstr>
      <vt:lpstr>Презентация PowerPoint</vt:lpstr>
      <vt:lpstr>СПАСИБО ЗА ВНИМАНИЕ!</vt:lpstr>
      <vt:lpstr>Я умею читать =</vt:lpstr>
      <vt:lpstr>Я могу найти в тексте информацию, нужную для ответа на мой вопрос =</vt:lpstr>
      <vt:lpstr>Я умею интерпретировать прочитанное  =</vt:lpstr>
      <vt:lpstr>Я умею размышлять о прочитанном  и оценивать то, что мне сообщил автор</vt:lpstr>
      <vt:lpstr>Эти действия читателя направлены и на содержание, и на форму текста</vt:lpstr>
    </vt:vector>
  </TitlesOfParts>
  <Company>CtrlSoft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</dc:creator>
  <cp:lastModifiedBy>User</cp:lastModifiedBy>
  <cp:revision>183</cp:revision>
  <dcterms:created xsi:type="dcterms:W3CDTF">2011-08-25T06:09:31Z</dcterms:created>
  <dcterms:modified xsi:type="dcterms:W3CDTF">2012-09-22T11:05:57Z</dcterms:modified>
</cp:coreProperties>
</file>