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400" r:id="rId3"/>
    <p:sldId id="401" r:id="rId4"/>
    <p:sldId id="402" r:id="rId5"/>
    <p:sldId id="374" r:id="rId6"/>
    <p:sldId id="395" r:id="rId7"/>
    <p:sldId id="396" r:id="rId8"/>
    <p:sldId id="380" r:id="rId9"/>
    <p:sldId id="381" r:id="rId10"/>
    <p:sldId id="382" r:id="rId11"/>
    <p:sldId id="406" r:id="rId12"/>
    <p:sldId id="375" r:id="rId13"/>
    <p:sldId id="369" r:id="rId14"/>
    <p:sldId id="378" r:id="rId15"/>
    <p:sldId id="373" r:id="rId16"/>
    <p:sldId id="370" r:id="rId17"/>
    <p:sldId id="371" r:id="rId18"/>
    <p:sldId id="323" r:id="rId19"/>
    <p:sldId id="384" r:id="rId20"/>
    <p:sldId id="361" r:id="rId21"/>
    <p:sldId id="383" r:id="rId22"/>
    <p:sldId id="398" r:id="rId23"/>
    <p:sldId id="397" r:id="rId24"/>
    <p:sldId id="385" r:id="rId25"/>
    <p:sldId id="399" r:id="rId26"/>
    <p:sldId id="404" r:id="rId27"/>
    <p:sldId id="405" r:id="rId28"/>
    <p:sldId id="341" r:id="rId2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7" d="100"/>
          <a:sy n="107" d="100"/>
        </p:scale>
        <p:origin x="-84" y="-5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22078314863419871"/>
          <c:y val="1.122413064357802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697530864197537E-2"/>
          <c:y val="9.3623390204471871E-2"/>
          <c:w val="0.89982635851074211"/>
          <c:h val="0.87551025052568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Язык обучения</c:v>
                </c:pt>
              </c:strCache>
            </c:strRef>
          </c:tx>
          <c:explosion val="30"/>
          <c:cat>
            <c:strRef>
              <c:f>Лист1!$A$2:$A$6</c:f>
              <c:strCache>
                <c:ptCount val="5"/>
                <c:pt idx="0">
                  <c:v>Кыргызская - 62,9%</c:v>
                </c:pt>
                <c:pt idx="1">
                  <c:v>Со смешанным языком - 23.3%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62.98</c:v>
                </c:pt>
                <c:pt idx="1">
                  <c:v>23.36</c:v>
                </c:pt>
                <c:pt idx="2">
                  <c:v>6.94</c:v>
                </c:pt>
                <c:pt idx="3">
                  <c:v>6.34</c:v>
                </c:pt>
                <c:pt idx="4">
                  <c:v>0.36000000000000032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perspective val="30"/>
    </c:view3D>
    <c:plotArea>
      <c:layout>
        <c:manualLayout>
          <c:layoutTarget val="inner"/>
          <c:xMode val="edge"/>
          <c:yMode val="edge"/>
          <c:x val="7.7747011160718901E-2"/>
          <c:y val="2.7245107094236817E-2"/>
          <c:w val="0.69386346432317803"/>
          <c:h val="0.61421471411965833"/>
        </c:manualLayout>
      </c:layout>
      <c:bar3DChart>
        <c:barDir val="col"/>
        <c:grouping val="standard"/>
        <c:ser>
          <c:idx val="0"/>
          <c:order val="0"/>
          <c:tx>
            <c:strRef>
              <c:f>Лист1!$C$2</c:f>
              <c:strCache>
                <c:ptCount val="1"/>
                <c:pt idx="0">
                  <c:v>2011 г.</c:v>
                </c:pt>
              </c:strCache>
            </c:strRef>
          </c:tx>
          <c:dLbls>
            <c:showVal val="1"/>
          </c:dLbls>
          <c:cat>
            <c:strRef>
              <c:f>Лист1!$B$3:$B$11</c:f>
              <c:strCache>
                <c:ptCount val="9"/>
                <c:pt idx="0">
                  <c:v>Бишкек</c:v>
                </c:pt>
                <c:pt idx="1">
                  <c:v>Иссык-Кульская </c:v>
                </c:pt>
                <c:pt idx="2">
                  <c:v>Нарынская </c:v>
                </c:pt>
                <c:pt idx="3">
                  <c:v>Чуйская</c:v>
                </c:pt>
                <c:pt idx="4">
                  <c:v>Жалалабадская </c:v>
                </c:pt>
                <c:pt idx="5">
                  <c:v>Ошская </c:v>
                </c:pt>
                <c:pt idx="6">
                  <c:v>Баткенская </c:v>
                </c:pt>
                <c:pt idx="7">
                  <c:v>Таласская </c:v>
                </c:pt>
                <c:pt idx="8">
                  <c:v>ИТОГО</c:v>
                </c:pt>
              </c:strCache>
            </c:strRef>
          </c:cat>
          <c:val>
            <c:numRef>
              <c:f>Лист1!$C$3:$C$11</c:f>
              <c:numCache>
                <c:formatCode>General</c:formatCode>
                <c:ptCount val="9"/>
                <c:pt idx="0">
                  <c:v>59</c:v>
                </c:pt>
                <c:pt idx="1">
                  <c:v>10</c:v>
                </c:pt>
                <c:pt idx="2">
                  <c:v>2</c:v>
                </c:pt>
                <c:pt idx="3">
                  <c:v>6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  <c:pt idx="7">
                  <c:v>7</c:v>
                </c:pt>
                <c:pt idx="8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2012 г</c:v>
                </c:pt>
              </c:strCache>
            </c:strRef>
          </c:tx>
          <c:dLbls>
            <c:showVal val="1"/>
          </c:dLbls>
          <c:cat>
            <c:strRef>
              <c:f>Лист1!$B$3:$B$11</c:f>
              <c:strCache>
                <c:ptCount val="9"/>
                <c:pt idx="0">
                  <c:v>Бишкек</c:v>
                </c:pt>
                <c:pt idx="1">
                  <c:v>Иссык-Кульская </c:v>
                </c:pt>
                <c:pt idx="2">
                  <c:v>Нарынская </c:v>
                </c:pt>
                <c:pt idx="3">
                  <c:v>Чуйская</c:v>
                </c:pt>
                <c:pt idx="4">
                  <c:v>Жалалабадская </c:v>
                </c:pt>
                <c:pt idx="5">
                  <c:v>Ошская </c:v>
                </c:pt>
                <c:pt idx="6">
                  <c:v>Баткенская </c:v>
                </c:pt>
                <c:pt idx="7">
                  <c:v>Таласская </c:v>
                </c:pt>
                <c:pt idx="8">
                  <c:v>ИТОГО</c:v>
                </c:pt>
              </c:strCache>
            </c:strRef>
          </c:cat>
          <c:val>
            <c:numRef>
              <c:f>Лист1!$D$3:$D$11</c:f>
              <c:numCache>
                <c:formatCode>General</c:formatCode>
                <c:ptCount val="9"/>
                <c:pt idx="0">
                  <c:v>100</c:v>
                </c:pt>
                <c:pt idx="1">
                  <c:v>23</c:v>
                </c:pt>
                <c:pt idx="2">
                  <c:v>14</c:v>
                </c:pt>
                <c:pt idx="3">
                  <c:v>34</c:v>
                </c:pt>
                <c:pt idx="4">
                  <c:v>27</c:v>
                </c:pt>
                <c:pt idx="5">
                  <c:v>18</c:v>
                </c:pt>
                <c:pt idx="6">
                  <c:v>18</c:v>
                </c:pt>
                <c:pt idx="7">
                  <c:v>22</c:v>
                </c:pt>
                <c:pt idx="8">
                  <c:v>256</c:v>
                </c:pt>
              </c:numCache>
            </c:numRef>
          </c:val>
        </c:ser>
        <c:shape val="cylinder"/>
        <c:axId val="40901632"/>
        <c:axId val="41173760"/>
        <c:axId val="53320320"/>
      </c:bar3DChart>
      <c:catAx>
        <c:axId val="40901632"/>
        <c:scaling>
          <c:orientation val="minMax"/>
        </c:scaling>
        <c:axPos val="b"/>
        <c:tickLblPos val="nextTo"/>
        <c:crossAx val="41173760"/>
        <c:crosses val="autoZero"/>
        <c:auto val="1"/>
        <c:lblAlgn val="ctr"/>
        <c:lblOffset val="100"/>
      </c:catAx>
      <c:valAx>
        <c:axId val="41173760"/>
        <c:scaling>
          <c:orientation val="minMax"/>
        </c:scaling>
        <c:axPos val="l"/>
        <c:majorGridlines/>
        <c:numFmt formatCode="General" sourceLinked="1"/>
        <c:tickLblPos val="nextTo"/>
        <c:crossAx val="40901632"/>
        <c:crosses val="autoZero"/>
        <c:crossBetween val="between"/>
      </c:valAx>
      <c:serAx>
        <c:axId val="53320320"/>
        <c:scaling>
          <c:orientation val="minMax"/>
        </c:scaling>
        <c:axPos val="b"/>
        <c:tickLblPos val="nextTo"/>
        <c:crossAx val="41173760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CA4FF-0DBD-4372-BF8D-19A37D70BE3C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FDC765-A87F-434D-8AA0-12BDB54C71F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100" dirty="0" smtClean="0">
            <a:solidFill>
              <a:srgbClr val="FF0000"/>
            </a:solidFill>
          </a:endParaRPr>
        </a:p>
        <a:p>
          <a:endParaRPr lang="ru-RU" sz="1100" dirty="0" smtClean="0">
            <a:solidFill>
              <a:srgbClr val="FF0000"/>
            </a:solidFill>
          </a:endParaRPr>
        </a:p>
        <a:p>
          <a:r>
            <a:rPr lang="ru-RU" sz="2800" dirty="0" smtClean="0">
              <a:solidFill>
                <a:srgbClr val="FF0000"/>
              </a:solidFill>
            </a:rPr>
            <a:t>1 036 834  ученика</a:t>
          </a:r>
          <a:endParaRPr lang="ru-RU" sz="2800" dirty="0">
            <a:solidFill>
              <a:srgbClr val="FF0000"/>
            </a:solidFill>
          </a:endParaRPr>
        </a:p>
      </dgm:t>
    </dgm:pt>
    <dgm:pt modelId="{B2F719B4-B56D-4246-B3A0-7C91A19ED12B}" type="parTrans" cxnId="{ECDFFA3E-8B1E-4BA4-A8A9-2153B075C83F}">
      <dgm:prSet/>
      <dgm:spPr/>
      <dgm:t>
        <a:bodyPr/>
        <a:lstStyle/>
        <a:p>
          <a:endParaRPr lang="ru-RU"/>
        </a:p>
      </dgm:t>
    </dgm:pt>
    <dgm:pt modelId="{98768D01-B186-43D9-9965-9D44A8298E1F}" type="sibTrans" cxnId="{ECDFFA3E-8B1E-4BA4-A8A9-2153B075C83F}">
      <dgm:prSet/>
      <dgm:spPr/>
      <dgm:t>
        <a:bodyPr/>
        <a:lstStyle/>
        <a:p>
          <a:endParaRPr lang="ru-RU"/>
        </a:p>
      </dgm:t>
    </dgm:pt>
    <dgm:pt modelId="{16FDF0D0-8478-4CFC-9024-EB4498E7741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2191 школа</a:t>
          </a:r>
          <a:endParaRPr lang="ru-RU" dirty="0">
            <a:solidFill>
              <a:srgbClr val="FF0000"/>
            </a:solidFill>
          </a:endParaRPr>
        </a:p>
      </dgm:t>
    </dgm:pt>
    <dgm:pt modelId="{ED1B09A1-DAEE-47AE-9E7A-CD6E4D7CFE88}" type="parTrans" cxnId="{72B97BFE-A9DC-45C0-AE2A-B52FD3AE5066}">
      <dgm:prSet/>
      <dgm:spPr/>
      <dgm:t>
        <a:bodyPr/>
        <a:lstStyle/>
        <a:p>
          <a:endParaRPr lang="ru-RU"/>
        </a:p>
      </dgm:t>
    </dgm:pt>
    <dgm:pt modelId="{D6C67D12-74B8-4DA6-8A36-2FB4AF2E714A}" type="sibTrans" cxnId="{72B97BFE-A9DC-45C0-AE2A-B52FD3AE5066}">
      <dgm:prSet/>
      <dgm:spPr/>
      <dgm:t>
        <a:bodyPr/>
        <a:lstStyle/>
        <a:p>
          <a:endParaRPr lang="ru-RU"/>
        </a:p>
      </dgm:t>
    </dgm:pt>
    <dgm:pt modelId="{56BFDC83-F864-4832-916D-9C43A4D115C5}" type="pres">
      <dgm:prSet presAssocID="{98BCA4FF-0DBD-4372-BF8D-19A37D70BE3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03EB8C-CE95-43C4-A7C5-D465C35EC1E0}" type="pres">
      <dgm:prSet presAssocID="{98BCA4FF-0DBD-4372-BF8D-19A37D70BE3C}" presName="comp1" presStyleCnt="0"/>
      <dgm:spPr/>
    </dgm:pt>
    <dgm:pt modelId="{DE0DA1B6-22E1-4943-81EE-082461DB8BCB}" type="pres">
      <dgm:prSet presAssocID="{98BCA4FF-0DBD-4372-BF8D-19A37D70BE3C}" presName="circle1" presStyleLbl="node1" presStyleIdx="0" presStyleCnt="2" custScaleX="167311" custLinFactNeighborX="-4735" custLinFactNeighborY="-632"/>
      <dgm:spPr/>
      <dgm:t>
        <a:bodyPr/>
        <a:lstStyle/>
        <a:p>
          <a:endParaRPr lang="ru-RU"/>
        </a:p>
      </dgm:t>
    </dgm:pt>
    <dgm:pt modelId="{A093E789-70AD-4FDF-81B6-D26A99262F6D}" type="pres">
      <dgm:prSet presAssocID="{98BCA4FF-0DBD-4372-BF8D-19A37D70BE3C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3F126-A2A7-4594-AC92-12C171C844AF}" type="pres">
      <dgm:prSet presAssocID="{98BCA4FF-0DBD-4372-BF8D-19A37D70BE3C}" presName="comp2" presStyleCnt="0"/>
      <dgm:spPr/>
    </dgm:pt>
    <dgm:pt modelId="{E6CAE187-4B6B-4E75-BAAA-76946A2A8A06}" type="pres">
      <dgm:prSet presAssocID="{98BCA4FF-0DBD-4372-BF8D-19A37D70BE3C}" presName="circle2" presStyleLbl="node1" presStyleIdx="1" presStyleCnt="2" custScaleX="133673" custScaleY="70536" custLinFactNeighborX="1596" custLinFactNeighborY="-503"/>
      <dgm:spPr/>
      <dgm:t>
        <a:bodyPr/>
        <a:lstStyle/>
        <a:p>
          <a:endParaRPr lang="ru-RU"/>
        </a:p>
      </dgm:t>
    </dgm:pt>
    <dgm:pt modelId="{F0CF2AB7-EA7D-4837-9DD5-E685496DF255}" type="pres">
      <dgm:prSet presAssocID="{98BCA4FF-0DBD-4372-BF8D-19A37D70BE3C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EF89F6-5985-4BB1-A06A-903ADCE24F8A}" type="presOf" srcId="{C1FDC765-A87F-434D-8AA0-12BDB54C71F0}" destId="{DE0DA1B6-22E1-4943-81EE-082461DB8BCB}" srcOrd="0" destOrd="0" presId="urn:microsoft.com/office/officeart/2005/8/layout/venn2"/>
    <dgm:cxn modelId="{5116BD40-2374-4F1D-801D-F2C1950C4B33}" type="presOf" srcId="{98BCA4FF-0DBD-4372-BF8D-19A37D70BE3C}" destId="{56BFDC83-F864-4832-916D-9C43A4D115C5}" srcOrd="0" destOrd="0" presId="urn:microsoft.com/office/officeart/2005/8/layout/venn2"/>
    <dgm:cxn modelId="{72B97BFE-A9DC-45C0-AE2A-B52FD3AE5066}" srcId="{98BCA4FF-0DBD-4372-BF8D-19A37D70BE3C}" destId="{16FDF0D0-8478-4CFC-9024-EB4498E77419}" srcOrd="1" destOrd="0" parTransId="{ED1B09A1-DAEE-47AE-9E7A-CD6E4D7CFE88}" sibTransId="{D6C67D12-74B8-4DA6-8A36-2FB4AF2E714A}"/>
    <dgm:cxn modelId="{567B6309-6159-44F0-BB0E-B69555AD0E61}" type="presOf" srcId="{16FDF0D0-8478-4CFC-9024-EB4498E77419}" destId="{E6CAE187-4B6B-4E75-BAAA-76946A2A8A06}" srcOrd="0" destOrd="0" presId="urn:microsoft.com/office/officeart/2005/8/layout/venn2"/>
    <dgm:cxn modelId="{4C22C26A-9036-40D0-BB0D-E287182020E5}" type="presOf" srcId="{C1FDC765-A87F-434D-8AA0-12BDB54C71F0}" destId="{A093E789-70AD-4FDF-81B6-D26A99262F6D}" srcOrd="1" destOrd="0" presId="urn:microsoft.com/office/officeart/2005/8/layout/venn2"/>
    <dgm:cxn modelId="{ECDFFA3E-8B1E-4BA4-A8A9-2153B075C83F}" srcId="{98BCA4FF-0DBD-4372-BF8D-19A37D70BE3C}" destId="{C1FDC765-A87F-434D-8AA0-12BDB54C71F0}" srcOrd="0" destOrd="0" parTransId="{B2F719B4-B56D-4246-B3A0-7C91A19ED12B}" sibTransId="{98768D01-B186-43D9-9965-9D44A8298E1F}"/>
    <dgm:cxn modelId="{A0820C94-6532-4DE2-AA17-B9337B6714CA}" type="presOf" srcId="{16FDF0D0-8478-4CFC-9024-EB4498E77419}" destId="{F0CF2AB7-EA7D-4837-9DD5-E685496DF255}" srcOrd="1" destOrd="0" presId="urn:microsoft.com/office/officeart/2005/8/layout/venn2"/>
    <dgm:cxn modelId="{D75321EF-1D21-47D3-A8DB-538E0A4F352C}" type="presParOf" srcId="{56BFDC83-F864-4832-916D-9C43A4D115C5}" destId="{B203EB8C-CE95-43C4-A7C5-D465C35EC1E0}" srcOrd="0" destOrd="0" presId="urn:microsoft.com/office/officeart/2005/8/layout/venn2"/>
    <dgm:cxn modelId="{CDC16225-E12F-403F-9F82-4646E4992DBB}" type="presParOf" srcId="{B203EB8C-CE95-43C4-A7C5-D465C35EC1E0}" destId="{DE0DA1B6-22E1-4943-81EE-082461DB8BCB}" srcOrd="0" destOrd="0" presId="urn:microsoft.com/office/officeart/2005/8/layout/venn2"/>
    <dgm:cxn modelId="{23BB3AA2-CF8A-4455-9967-6B8DE3BDE5C2}" type="presParOf" srcId="{B203EB8C-CE95-43C4-A7C5-D465C35EC1E0}" destId="{A093E789-70AD-4FDF-81B6-D26A99262F6D}" srcOrd="1" destOrd="0" presId="urn:microsoft.com/office/officeart/2005/8/layout/venn2"/>
    <dgm:cxn modelId="{DDB8866F-DDCC-4FBC-8033-8362A64D80E1}" type="presParOf" srcId="{56BFDC83-F864-4832-916D-9C43A4D115C5}" destId="{A763F126-A2A7-4594-AC92-12C171C844AF}" srcOrd="1" destOrd="0" presId="urn:microsoft.com/office/officeart/2005/8/layout/venn2"/>
    <dgm:cxn modelId="{ADE14B45-7EDA-4086-91B9-A1774DA7E45D}" type="presParOf" srcId="{A763F126-A2A7-4594-AC92-12C171C844AF}" destId="{E6CAE187-4B6B-4E75-BAAA-76946A2A8A06}" srcOrd="0" destOrd="0" presId="urn:microsoft.com/office/officeart/2005/8/layout/venn2"/>
    <dgm:cxn modelId="{733F609F-2219-4BA0-B32C-3D285A6B7BE3}" type="presParOf" srcId="{A763F126-A2A7-4594-AC92-12C171C844AF}" destId="{F0CF2AB7-EA7D-4837-9DD5-E685496DF25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ECB3A4-6461-4835-8F19-413E67A31C90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89CC9C1-B6D7-4C26-9F82-9F58C4D633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Государственные</a:t>
          </a:r>
        </a:p>
        <a:p>
          <a:r>
            <a:rPr lang="ru-RU" sz="2000" dirty="0" smtClean="0"/>
            <a:t>структуры</a:t>
          </a:r>
          <a:endParaRPr lang="ru-RU" sz="2000" dirty="0"/>
        </a:p>
      </dgm:t>
    </dgm:pt>
    <dgm:pt modelId="{6764D8D0-8782-47AC-8A46-DFEE199259F2}" type="parTrans" cxnId="{2E01978D-7FBE-441D-B56D-8E7EBDBADDB7}">
      <dgm:prSet/>
      <dgm:spPr/>
      <dgm:t>
        <a:bodyPr/>
        <a:lstStyle/>
        <a:p>
          <a:endParaRPr lang="ru-RU"/>
        </a:p>
      </dgm:t>
    </dgm:pt>
    <dgm:pt modelId="{20B1F665-B923-4E5A-BB23-9DEE8DC3C15F}" type="sibTrans" cxnId="{2E01978D-7FBE-441D-B56D-8E7EBDBADDB7}">
      <dgm:prSet/>
      <dgm:spPr/>
      <dgm:t>
        <a:bodyPr/>
        <a:lstStyle/>
        <a:p>
          <a:endParaRPr lang="ru-RU"/>
        </a:p>
      </dgm:t>
    </dgm:pt>
    <dgm:pt modelId="{CE09E90B-0BE6-4490-B0B5-8952B3277D4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Отдел мониторинга и стратегического планирования </a:t>
          </a:r>
          <a:r>
            <a:rPr lang="ru-RU" sz="1800" dirty="0" err="1" smtClean="0"/>
            <a:t>МОиН</a:t>
          </a:r>
          <a:r>
            <a:rPr lang="ru-RU" sz="1800" dirty="0" smtClean="0"/>
            <a:t> КР;</a:t>
          </a:r>
          <a:endParaRPr lang="ru-RU" sz="1800" dirty="0"/>
        </a:p>
      </dgm:t>
    </dgm:pt>
    <dgm:pt modelId="{F300065B-17C8-4764-933E-136C848828DC}" type="parTrans" cxnId="{C5D559BA-57F7-439E-BB73-20D27A07B010}">
      <dgm:prSet/>
      <dgm:spPr/>
      <dgm:t>
        <a:bodyPr/>
        <a:lstStyle/>
        <a:p>
          <a:endParaRPr lang="ru-RU"/>
        </a:p>
      </dgm:t>
    </dgm:pt>
    <dgm:pt modelId="{CBC0A95B-BE28-4874-98A4-3B88304DCD33}" type="sibTrans" cxnId="{C5D559BA-57F7-439E-BB73-20D27A07B010}">
      <dgm:prSet/>
      <dgm:spPr/>
      <dgm:t>
        <a:bodyPr/>
        <a:lstStyle/>
        <a:p>
          <a:endParaRPr lang="ru-RU"/>
        </a:p>
      </dgm:t>
    </dgm:pt>
    <dgm:pt modelId="{6D55FEA6-E9B2-4CA5-94D7-4A6D03C0BBB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Негосударственные</a:t>
          </a:r>
        </a:p>
        <a:p>
          <a:r>
            <a:rPr lang="ru-RU" sz="2000" dirty="0" smtClean="0"/>
            <a:t>структуры</a:t>
          </a:r>
          <a:endParaRPr lang="ru-RU" sz="2000" dirty="0"/>
        </a:p>
      </dgm:t>
    </dgm:pt>
    <dgm:pt modelId="{8D72AB1E-615E-4436-9D4F-C126EEACCC03}" type="parTrans" cxnId="{85E77040-D088-44E1-AA12-C4F239465EEA}">
      <dgm:prSet/>
      <dgm:spPr/>
      <dgm:t>
        <a:bodyPr/>
        <a:lstStyle/>
        <a:p>
          <a:endParaRPr lang="ru-RU"/>
        </a:p>
      </dgm:t>
    </dgm:pt>
    <dgm:pt modelId="{CCC430FD-A764-4BA7-A650-D4F8C65A61BB}" type="sibTrans" cxnId="{85E77040-D088-44E1-AA12-C4F239465EEA}">
      <dgm:prSet/>
      <dgm:spPr/>
      <dgm:t>
        <a:bodyPr/>
        <a:lstStyle/>
        <a:p>
          <a:endParaRPr lang="ru-RU"/>
        </a:p>
      </dgm:t>
    </dgm:pt>
    <dgm:pt modelId="{F621768E-4133-430C-8E92-87533ADEADD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ЦООМО  (ОРТ; </a:t>
          </a:r>
          <a:r>
            <a:rPr lang="en-US" sz="1800" dirty="0" smtClean="0"/>
            <a:t>PISA</a:t>
          </a:r>
          <a:r>
            <a:rPr lang="ru-RU" sz="1800" dirty="0" smtClean="0"/>
            <a:t>; НООДУ)</a:t>
          </a:r>
          <a:endParaRPr lang="ru-RU" sz="1800" dirty="0"/>
        </a:p>
      </dgm:t>
    </dgm:pt>
    <dgm:pt modelId="{F2EA80A6-AC0D-45C6-8F5C-3C5CA75ADA85}" type="parTrans" cxnId="{9E393935-432C-4CA1-813C-EE1A3D29CE21}">
      <dgm:prSet/>
      <dgm:spPr/>
      <dgm:t>
        <a:bodyPr/>
        <a:lstStyle/>
        <a:p>
          <a:endParaRPr lang="ru-RU"/>
        </a:p>
      </dgm:t>
    </dgm:pt>
    <dgm:pt modelId="{2FE9991B-5908-4247-98C6-20A4B8083321}" type="sibTrans" cxnId="{9E393935-432C-4CA1-813C-EE1A3D29CE21}">
      <dgm:prSet/>
      <dgm:spPr/>
      <dgm:t>
        <a:bodyPr/>
        <a:lstStyle/>
        <a:p>
          <a:endParaRPr lang="ru-RU"/>
        </a:p>
      </dgm:t>
    </dgm:pt>
    <dgm:pt modelId="{BAF12307-6E27-42A1-BB5A-7F88883C2C7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/>
        </a:p>
      </dgm:t>
    </dgm:pt>
    <dgm:pt modelId="{C7AB8E98-8F18-4B50-A955-DAF994C2F19A}" type="parTrans" cxnId="{9151EAFE-6244-4710-A2A9-8C1CFEE9C67E}">
      <dgm:prSet/>
      <dgm:spPr/>
      <dgm:t>
        <a:bodyPr/>
        <a:lstStyle/>
        <a:p>
          <a:endParaRPr lang="ru-RU"/>
        </a:p>
      </dgm:t>
    </dgm:pt>
    <dgm:pt modelId="{2AF32DAC-6CD3-4CEB-BD17-DE3300F1265B}" type="sibTrans" cxnId="{9151EAFE-6244-4710-A2A9-8C1CFEE9C67E}">
      <dgm:prSet/>
      <dgm:spPr/>
      <dgm:t>
        <a:bodyPr/>
        <a:lstStyle/>
        <a:p>
          <a:endParaRPr lang="ru-RU"/>
        </a:p>
      </dgm:t>
    </dgm:pt>
    <dgm:pt modelId="{9FE15C63-DFA3-44E9-90F3-47B1F74C48D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Национальный центр тестирования </a:t>
          </a:r>
          <a:r>
            <a:rPr lang="ru-RU" sz="1800" dirty="0" err="1" smtClean="0"/>
            <a:t>МОиН</a:t>
          </a:r>
          <a:r>
            <a:rPr lang="ru-RU" sz="1800" dirty="0" smtClean="0"/>
            <a:t> КР</a:t>
          </a:r>
          <a:endParaRPr lang="ru-RU" sz="1800" dirty="0"/>
        </a:p>
      </dgm:t>
    </dgm:pt>
    <dgm:pt modelId="{E4AF084B-F39B-473D-BE3C-D7F92BB87A5D}" type="parTrans" cxnId="{84C478FD-2B42-482F-BBF1-D657500843D3}">
      <dgm:prSet/>
      <dgm:spPr/>
      <dgm:t>
        <a:bodyPr/>
        <a:lstStyle/>
        <a:p>
          <a:endParaRPr lang="ru-RU"/>
        </a:p>
      </dgm:t>
    </dgm:pt>
    <dgm:pt modelId="{A5FAF461-C30F-4CBA-940B-761A7C898FDF}" type="sibTrans" cxnId="{84C478FD-2B42-482F-BBF1-D657500843D3}">
      <dgm:prSet/>
      <dgm:spPr/>
      <dgm:t>
        <a:bodyPr/>
        <a:lstStyle/>
        <a:p>
          <a:endParaRPr lang="ru-RU"/>
        </a:p>
      </dgm:t>
    </dgm:pt>
    <dgm:pt modelId="{1E13E4D4-FC38-4F37-88CB-C7A206DC8F0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err="1" smtClean="0"/>
            <a:t>Кыргызская</a:t>
          </a:r>
          <a:r>
            <a:rPr lang="ru-RU" sz="1800" dirty="0" smtClean="0"/>
            <a:t> академия образования</a:t>
          </a:r>
          <a:endParaRPr lang="ru-RU" sz="1800" dirty="0"/>
        </a:p>
      </dgm:t>
    </dgm:pt>
    <dgm:pt modelId="{CFC6B9C1-9116-40BD-B4E4-344B5E1ECF18}" type="parTrans" cxnId="{06529651-EC92-4586-9482-6F26F0DA9BDA}">
      <dgm:prSet/>
      <dgm:spPr/>
      <dgm:t>
        <a:bodyPr/>
        <a:lstStyle/>
        <a:p>
          <a:endParaRPr lang="ru-RU"/>
        </a:p>
      </dgm:t>
    </dgm:pt>
    <dgm:pt modelId="{0C8F6C2B-21A0-4A0E-B129-3351201FBF79}" type="sibTrans" cxnId="{06529651-EC92-4586-9482-6F26F0DA9BDA}">
      <dgm:prSet/>
      <dgm:spPr/>
      <dgm:t>
        <a:bodyPr/>
        <a:lstStyle/>
        <a:p>
          <a:endParaRPr lang="ru-RU"/>
        </a:p>
      </dgm:t>
    </dgm:pt>
    <dgm:pt modelId="{ADA61E69-ED36-4DCE-A57B-C3A884C0595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Образовательные учреждения</a:t>
          </a:r>
          <a:endParaRPr lang="ru-RU" sz="1800" dirty="0"/>
        </a:p>
      </dgm:t>
    </dgm:pt>
    <dgm:pt modelId="{89EFA4CA-5E6C-44E8-BC6F-621BAD17AB21}" type="parTrans" cxnId="{954BF840-FCBE-401F-B531-0C24312A1FE0}">
      <dgm:prSet/>
      <dgm:spPr/>
      <dgm:t>
        <a:bodyPr/>
        <a:lstStyle/>
        <a:p>
          <a:endParaRPr lang="ru-RU"/>
        </a:p>
      </dgm:t>
    </dgm:pt>
    <dgm:pt modelId="{1FF01632-F7A6-4EFB-BAD2-C0B3EAA5D620}" type="sibTrans" cxnId="{954BF840-FCBE-401F-B531-0C24312A1FE0}">
      <dgm:prSet/>
      <dgm:spPr/>
      <dgm:t>
        <a:bodyPr/>
        <a:lstStyle/>
        <a:p>
          <a:endParaRPr lang="ru-RU"/>
        </a:p>
      </dgm:t>
    </dgm:pt>
    <dgm:pt modelId="{14833363-132F-454D-8565-16EA9BB5AD8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Международные проекты :ВБ;  </a:t>
          </a:r>
          <a:r>
            <a:rPr lang="en-US" sz="1800" dirty="0" smtClean="0"/>
            <a:t>GIZ)</a:t>
          </a:r>
          <a:r>
            <a:rPr lang="ru-RU" sz="1800" dirty="0" smtClean="0"/>
            <a:t> (</a:t>
          </a:r>
          <a:r>
            <a:rPr lang="en-US" sz="1800" dirty="0" smtClean="0"/>
            <a:t>USAID</a:t>
          </a:r>
          <a:r>
            <a:rPr lang="ru-RU" sz="1800" dirty="0" smtClean="0"/>
            <a:t> «</a:t>
          </a:r>
          <a:r>
            <a:rPr lang="ru-RU" sz="1800" dirty="0" err="1" smtClean="0"/>
            <a:t>Сапаттуу</a:t>
          </a:r>
          <a:r>
            <a:rPr lang="ru-RU" sz="1800" dirty="0" smtClean="0"/>
            <a:t> </a:t>
          </a:r>
          <a:r>
            <a:rPr lang="ru-RU" sz="1800" dirty="0" err="1" smtClean="0"/>
            <a:t>билим</a:t>
          </a:r>
          <a:r>
            <a:rPr lang="ru-RU" sz="1800" dirty="0" smtClean="0"/>
            <a:t>»; </a:t>
          </a:r>
          <a:endParaRPr lang="ru-RU" sz="1800" dirty="0"/>
        </a:p>
      </dgm:t>
    </dgm:pt>
    <dgm:pt modelId="{78C7B61A-9A47-4EB7-89D0-CAA4DD62A280}" type="parTrans" cxnId="{C7D9BAFC-0B60-46C9-AEF9-530FA08C8EA8}">
      <dgm:prSet/>
      <dgm:spPr/>
      <dgm:t>
        <a:bodyPr/>
        <a:lstStyle/>
        <a:p>
          <a:endParaRPr lang="ru-RU"/>
        </a:p>
      </dgm:t>
    </dgm:pt>
    <dgm:pt modelId="{4824C498-4331-4554-9BA8-14FC11A8989E}" type="sibTrans" cxnId="{C7D9BAFC-0B60-46C9-AEF9-530FA08C8EA8}">
      <dgm:prSet/>
      <dgm:spPr/>
      <dgm:t>
        <a:bodyPr/>
        <a:lstStyle/>
        <a:p>
          <a:endParaRPr lang="ru-RU"/>
        </a:p>
      </dgm:t>
    </dgm:pt>
    <dgm:pt modelId="{AF9CAC4C-803C-414D-893E-52BEB3B9FF61}" type="pres">
      <dgm:prSet presAssocID="{59ECB3A4-6461-4835-8F19-413E67A31C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77D56-2A60-485A-B266-72AA1A6D3DDE}" type="pres">
      <dgm:prSet presAssocID="{089CC9C1-B6D7-4C26-9F82-9F58C4D633FF}" presName="linNode" presStyleCnt="0"/>
      <dgm:spPr/>
    </dgm:pt>
    <dgm:pt modelId="{14E1ACAE-B1DD-4921-8C9D-075E19C1DA09}" type="pres">
      <dgm:prSet presAssocID="{089CC9C1-B6D7-4C26-9F82-9F58C4D633FF}" presName="parentText" presStyleLbl="node1" presStyleIdx="0" presStyleCnt="2" custLinFactNeighborX="813" custLinFactNeighborY="-4533">
        <dgm:presLayoutVars>
          <dgm:chMax val="1"/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1B7485DA-580F-44BC-BD35-D5D5377089D5}" type="pres">
      <dgm:prSet presAssocID="{089CC9C1-B6D7-4C26-9F82-9F58C4D633FF}" presName="descendantText" presStyleLbl="alignAccFollowNode1" presStyleIdx="0" presStyleCnt="2" custScaleY="1364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B129670-1964-4347-9EC4-A9658B8C2DCE}" type="pres">
      <dgm:prSet presAssocID="{20B1F665-B923-4E5A-BB23-9DEE8DC3C15F}" presName="sp" presStyleCnt="0"/>
      <dgm:spPr/>
    </dgm:pt>
    <dgm:pt modelId="{05264CE7-2BE7-4999-8462-1D82ED8ABE07}" type="pres">
      <dgm:prSet presAssocID="{6D55FEA6-E9B2-4CA5-94D7-4A6D03C0BBB0}" presName="linNode" presStyleCnt="0"/>
      <dgm:spPr/>
    </dgm:pt>
    <dgm:pt modelId="{D318A6BC-CCF1-4C15-82CF-4D5BCC70C478}" type="pres">
      <dgm:prSet presAssocID="{6D55FEA6-E9B2-4CA5-94D7-4A6D03C0BBB0}" presName="parentText" presStyleLbl="node1" presStyleIdx="1" presStyleCnt="2">
        <dgm:presLayoutVars>
          <dgm:chMax val="1"/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D6B3CE9E-B291-4CE9-A501-9641BB982EB3}" type="pres">
      <dgm:prSet presAssocID="{6D55FEA6-E9B2-4CA5-94D7-4A6D03C0BBB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C478FD-2B42-482F-BBF1-D657500843D3}" srcId="{089CC9C1-B6D7-4C26-9F82-9F58C4D633FF}" destId="{9FE15C63-DFA3-44E9-90F3-47B1F74C48D0}" srcOrd="1" destOrd="0" parTransId="{E4AF084B-F39B-473D-BE3C-D7F92BB87A5D}" sibTransId="{A5FAF461-C30F-4CBA-940B-761A7C898FDF}"/>
    <dgm:cxn modelId="{41D6478B-684B-4831-BE3D-9147C41B10CD}" type="presOf" srcId="{9FE15C63-DFA3-44E9-90F3-47B1F74C48D0}" destId="{1B7485DA-580F-44BC-BD35-D5D5377089D5}" srcOrd="0" destOrd="1" presId="urn:microsoft.com/office/officeart/2005/8/layout/vList5"/>
    <dgm:cxn modelId="{57AA8E4A-9BE8-4A89-8C21-9F957007F218}" type="presOf" srcId="{089CC9C1-B6D7-4C26-9F82-9F58C4D633FF}" destId="{14E1ACAE-B1DD-4921-8C9D-075E19C1DA09}" srcOrd="0" destOrd="0" presId="urn:microsoft.com/office/officeart/2005/8/layout/vList5"/>
    <dgm:cxn modelId="{954BF840-FCBE-401F-B531-0C24312A1FE0}" srcId="{089CC9C1-B6D7-4C26-9F82-9F58C4D633FF}" destId="{ADA61E69-ED36-4DCE-A57B-C3A884C05954}" srcOrd="3" destOrd="0" parTransId="{89EFA4CA-5E6C-44E8-BC6F-621BAD17AB21}" sibTransId="{1FF01632-F7A6-4EFB-BAD2-C0B3EAA5D620}"/>
    <dgm:cxn modelId="{9A496F79-F2EA-416E-9051-4A3CA54E0FEF}" type="presOf" srcId="{BAF12307-6E27-42A1-BB5A-7F88883C2C7C}" destId="{1B7485DA-580F-44BC-BD35-D5D5377089D5}" srcOrd="0" destOrd="4" presId="urn:microsoft.com/office/officeart/2005/8/layout/vList5"/>
    <dgm:cxn modelId="{85E77040-D088-44E1-AA12-C4F239465EEA}" srcId="{59ECB3A4-6461-4835-8F19-413E67A31C90}" destId="{6D55FEA6-E9B2-4CA5-94D7-4A6D03C0BBB0}" srcOrd="1" destOrd="0" parTransId="{8D72AB1E-615E-4436-9D4F-C126EEACCC03}" sibTransId="{CCC430FD-A764-4BA7-A650-D4F8C65A61BB}"/>
    <dgm:cxn modelId="{5EBDE4A2-252A-4A17-93AA-332BC705E8B5}" type="presOf" srcId="{CE09E90B-0BE6-4490-B0B5-8952B3277D42}" destId="{1B7485DA-580F-44BC-BD35-D5D5377089D5}" srcOrd="0" destOrd="0" presId="urn:microsoft.com/office/officeart/2005/8/layout/vList5"/>
    <dgm:cxn modelId="{EAD5B095-7576-4D03-8162-AECD18536BBB}" type="presOf" srcId="{6D55FEA6-E9B2-4CA5-94D7-4A6D03C0BBB0}" destId="{D318A6BC-CCF1-4C15-82CF-4D5BCC70C478}" srcOrd="0" destOrd="0" presId="urn:microsoft.com/office/officeart/2005/8/layout/vList5"/>
    <dgm:cxn modelId="{9151EAFE-6244-4710-A2A9-8C1CFEE9C67E}" srcId="{089CC9C1-B6D7-4C26-9F82-9F58C4D633FF}" destId="{BAF12307-6E27-42A1-BB5A-7F88883C2C7C}" srcOrd="4" destOrd="0" parTransId="{C7AB8E98-8F18-4B50-A955-DAF994C2F19A}" sibTransId="{2AF32DAC-6CD3-4CEB-BD17-DE3300F1265B}"/>
    <dgm:cxn modelId="{3EA74488-2933-4E3D-A0C4-670BF4C0CE26}" type="presOf" srcId="{1E13E4D4-FC38-4F37-88CB-C7A206DC8F0F}" destId="{1B7485DA-580F-44BC-BD35-D5D5377089D5}" srcOrd="0" destOrd="2" presId="urn:microsoft.com/office/officeart/2005/8/layout/vList5"/>
    <dgm:cxn modelId="{C7D9BAFC-0B60-46C9-AEF9-530FA08C8EA8}" srcId="{6D55FEA6-E9B2-4CA5-94D7-4A6D03C0BBB0}" destId="{14833363-132F-454D-8565-16EA9BB5AD8D}" srcOrd="1" destOrd="0" parTransId="{78C7B61A-9A47-4EB7-89D0-CAA4DD62A280}" sibTransId="{4824C498-4331-4554-9BA8-14FC11A8989E}"/>
    <dgm:cxn modelId="{C5D559BA-57F7-439E-BB73-20D27A07B010}" srcId="{089CC9C1-B6D7-4C26-9F82-9F58C4D633FF}" destId="{CE09E90B-0BE6-4490-B0B5-8952B3277D42}" srcOrd="0" destOrd="0" parTransId="{F300065B-17C8-4764-933E-136C848828DC}" sibTransId="{CBC0A95B-BE28-4874-98A4-3B88304DCD33}"/>
    <dgm:cxn modelId="{2E01978D-7FBE-441D-B56D-8E7EBDBADDB7}" srcId="{59ECB3A4-6461-4835-8F19-413E67A31C90}" destId="{089CC9C1-B6D7-4C26-9F82-9F58C4D633FF}" srcOrd="0" destOrd="0" parTransId="{6764D8D0-8782-47AC-8A46-DFEE199259F2}" sibTransId="{20B1F665-B923-4E5A-BB23-9DEE8DC3C15F}"/>
    <dgm:cxn modelId="{E2506197-89B8-41B3-A78D-5F162A1440F2}" type="presOf" srcId="{59ECB3A4-6461-4835-8F19-413E67A31C90}" destId="{AF9CAC4C-803C-414D-893E-52BEB3B9FF61}" srcOrd="0" destOrd="0" presId="urn:microsoft.com/office/officeart/2005/8/layout/vList5"/>
    <dgm:cxn modelId="{A0792CE1-4007-4B40-BFEB-0C9DA00390AC}" type="presOf" srcId="{F621768E-4133-430C-8E92-87533ADEADD0}" destId="{D6B3CE9E-B291-4CE9-A501-9641BB982EB3}" srcOrd="0" destOrd="0" presId="urn:microsoft.com/office/officeart/2005/8/layout/vList5"/>
    <dgm:cxn modelId="{CA3553B8-EB50-4625-B145-9C21DC7E6B6A}" type="presOf" srcId="{14833363-132F-454D-8565-16EA9BB5AD8D}" destId="{D6B3CE9E-B291-4CE9-A501-9641BB982EB3}" srcOrd="0" destOrd="1" presId="urn:microsoft.com/office/officeart/2005/8/layout/vList5"/>
    <dgm:cxn modelId="{9E393935-432C-4CA1-813C-EE1A3D29CE21}" srcId="{6D55FEA6-E9B2-4CA5-94D7-4A6D03C0BBB0}" destId="{F621768E-4133-430C-8E92-87533ADEADD0}" srcOrd="0" destOrd="0" parTransId="{F2EA80A6-AC0D-45C6-8F5C-3C5CA75ADA85}" sibTransId="{2FE9991B-5908-4247-98C6-20A4B8083321}"/>
    <dgm:cxn modelId="{06529651-EC92-4586-9482-6F26F0DA9BDA}" srcId="{089CC9C1-B6D7-4C26-9F82-9F58C4D633FF}" destId="{1E13E4D4-FC38-4F37-88CB-C7A206DC8F0F}" srcOrd="2" destOrd="0" parTransId="{CFC6B9C1-9116-40BD-B4E4-344B5E1ECF18}" sibTransId="{0C8F6C2B-21A0-4A0E-B129-3351201FBF79}"/>
    <dgm:cxn modelId="{9476A88A-8D1E-4A59-80BC-56ECF178FC06}" type="presOf" srcId="{ADA61E69-ED36-4DCE-A57B-C3A884C05954}" destId="{1B7485DA-580F-44BC-BD35-D5D5377089D5}" srcOrd="0" destOrd="3" presId="urn:microsoft.com/office/officeart/2005/8/layout/vList5"/>
    <dgm:cxn modelId="{82C5617F-BC38-47B2-9CEF-C97B225E9943}" type="presParOf" srcId="{AF9CAC4C-803C-414D-893E-52BEB3B9FF61}" destId="{78A77D56-2A60-485A-B266-72AA1A6D3DDE}" srcOrd="0" destOrd="0" presId="urn:microsoft.com/office/officeart/2005/8/layout/vList5"/>
    <dgm:cxn modelId="{35941E75-E5E2-430B-88AB-B3DD32777DB4}" type="presParOf" srcId="{78A77D56-2A60-485A-B266-72AA1A6D3DDE}" destId="{14E1ACAE-B1DD-4921-8C9D-075E19C1DA09}" srcOrd="0" destOrd="0" presId="urn:microsoft.com/office/officeart/2005/8/layout/vList5"/>
    <dgm:cxn modelId="{26D19F4C-7200-4F76-8C17-0D7F2F9CC469}" type="presParOf" srcId="{78A77D56-2A60-485A-B266-72AA1A6D3DDE}" destId="{1B7485DA-580F-44BC-BD35-D5D5377089D5}" srcOrd="1" destOrd="0" presId="urn:microsoft.com/office/officeart/2005/8/layout/vList5"/>
    <dgm:cxn modelId="{156A8C85-1481-49D8-9E09-84D433A8266E}" type="presParOf" srcId="{AF9CAC4C-803C-414D-893E-52BEB3B9FF61}" destId="{BB129670-1964-4347-9EC4-A9658B8C2DCE}" srcOrd="1" destOrd="0" presId="urn:microsoft.com/office/officeart/2005/8/layout/vList5"/>
    <dgm:cxn modelId="{220EB3A5-58E6-4025-A204-48651FA56EA8}" type="presParOf" srcId="{AF9CAC4C-803C-414D-893E-52BEB3B9FF61}" destId="{05264CE7-2BE7-4999-8462-1D82ED8ABE07}" srcOrd="2" destOrd="0" presId="urn:microsoft.com/office/officeart/2005/8/layout/vList5"/>
    <dgm:cxn modelId="{5A96C218-6F16-43AE-B137-E8DA3257A0D5}" type="presParOf" srcId="{05264CE7-2BE7-4999-8462-1D82ED8ABE07}" destId="{D318A6BC-CCF1-4C15-82CF-4D5BCC70C478}" srcOrd="0" destOrd="0" presId="urn:microsoft.com/office/officeart/2005/8/layout/vList5"/>
    <dgm:cxn modelId="{1742D8C0-B84A-44ED-841A-237070F99C54}" type="presParOf" srcId="{05264CE7-2BE7-4999-8462-1D82ED8ABE07}" destId="{D6B3CE9E-B291-4CE9-A501-9641BB982E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D7ECC-0FD9-469D-A9C4-FABF7107574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63299-4524-4E72-B02E-FE14DEA45EC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Оценивание в классе</a:t>
          </a:r>
          <a:endParaRPr lang="ru-RU" sz="2000" dirty="0"/>
        </a:p>
      </dgm:t>
    </dgm:pt>
    <dgm:pt modelId="{CB90A723-387F-4CEB-9CE3-BC05F0889987}" type="parTrans" cxnId="{330F8F5D-76D8-4602-AF57-C1E45097DF8E}">
      <dgm:prSet/>
      <dgm:spPr/>
      <dgm:t>
        <a:bodyPr/>
        <a:lstStyle/>
        <a:p>
          <a:endParaRPr lang="ru-RU"/>
        </a:p>
      </dgm:t>
    </dgm:pt>
    <dgm:pt modelId="{5C6DB6D0-6CF3-4CDB-A8C0-9882F4869F97}" type="sibTrans" cxnId="{330F8F5D-76D8-4602-AF57-C1E45097DF8E}">
      <dgm:prSet/>
      <dgm:spPr/>
      <dgm:t>
        <a:bodyPr/>
        <a:lstStyle/>
        <a:p>
          <a:endParaRPr lang="ru-RU"/>
        </a:p>
      </dgm:t>
    </dgm:pt>
    <dgm:pt modelId="{ECFCA179-1D35-490F-86CE-F37BDECE061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Обучение учителей начальных классов;</a:t>
          </a:r>
          <a:endParaRPr lang="ru-RU" sz="1600" dirty="0"/>
        </a:p>
      </dgm:t>
    </dgm:pt>
    <dgm:pt modelId="{31309AA1-1B56-4A38-8A1B-A84872643AF7}" type="parTrans" cxnId="{81A378E2-BF27-429D-902F-45BD029CFC42}">
      <dgm:prSet/>
      <dgm:spPr/>
      <dgm:t>
        <a:bodyPr/>
        <a:lstStyle/>
        <a:p>
          <a:endParaRPr lang="ru-RU"/>
        </a:p>
      </dgm:t>
    </dgm:pt>
    <dgm:pt modelId="{23CACF3F-9EE3-40BD-8A61-99F00A038D9F}" type="sibTrans" cxnId="{81A378E2-BF27-429D-902F-45BD029CFC42}">
      <dgm:prSet/>
      <dgm:spPr/>
      <dgm:t>
        <a:bodyPr/>
        <a:lstStyle/>
        <a:p>
          <a:endParaRPr lang="ru-RU"/>
        </a:p>
      </dgm:t>
    </dgm:pt>
    <dgm:pt modelId="{D64619E6-E245-4B32-886A-FB43CB4F336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Мониторинг ОДУ </a:t>
          </a:r>
        </a:p>
        <a:p>
          <a:r>
            <a:rPr lang="ru-RU" sz="2000" dirty="0" smtClean="0"/>
            <a:t>в школе</a:t>
          </a:r>
          <a:endParaRPr lang="ru-RU" sz="2000" dirty="0"/>
        </a:p>
      </dgm:t>
    </dgm:pt>
    <dgm:pt modelId="{A6BA6B61-DA6B-4A63-BF22-DF4B21AA3590}" type="parTrans" cxnId="{F46D781D-EC20-4766-84E5-06349342E884}">
      <dgm:prSet/>
      <dgm:spPr/>
      <dgm:t>
        <a:bodyPr/>
        <a:lstStyle/>
        <a:p>
          <a:endParaRPr lang="ru-RU"/>
        </a:p>
      </dgm:t>
    </dgm:pt>
    <dgm:pt modelId="{5C14D116-9F59-4A7F-B050-CAC0BC45803C}" type="sibTrans" cxnId="{F46D781D-EC20-4766-84E5-06349342E884}">
      <dgm:prSet/>
      <dgm:spPr/>
      <dgm:t>
        <a:bodyPr/>
        <a:lstStyle/>
        <a:p>
          <a:endParaRPr lang="ru-RU"/>
        </a:p>
      </dgm:t>
    </dgm:pt>
    <dgm:pt modelId="{1826CCC5-1BD0-42C6-ADFC-9A8B7E1FE16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Новый инструментарий оценивания, основанный на измерении компетенций;</a:t>
          </a:r>
          <a:endParaRPr lang="ru-RU" sz="1600" dirty="0"/>
        </a:p>
      </dgm:t>
    </dgm:pt>
    <dgm:pt modelId="{6258B8D3-E96F-4C4F-A70A-0895CE51C955}" type="parTrans" cxnId="{F89053BD-A868-4ED6-87A5-833E36BA0737}">
      <dgm:prSet/>
      <dgm:spPr/>
      <dgm:t>
        <a:bodyPr/>
        <a:lstStyle/>
        <a:p>
          <a:endParaRPr lang="ru-RU"/>
        </a:p>
      </dgm:t>
    </dgm:pt>
    <dgm:pt modelId="{4396E7DD-94F2-44B6-A56A-266D5AB7AFF1}" type="sibTrans" cxnId="{F89053BD-A868-4ED6-87A5-833E36BA0737}">
      <dgm:prSet/>
      <dgm:spPr/>
      <dgm:t>
        <a:bodyPr/>
        <a:lstStyle/>
        <a:p>
          <a:endParaRPr lang="ru-RU"/>
        </a:p>
      </dgm:t>
    </dgm:pt>
    <dgm:pt modelId="{020D7AD5-ED20-49B2-850C-2A3663622F0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Выпускные экзамены в 11-м классе</a:t>
          </a:r>
          <a:endParaRPr lang="ru-RU" sz="2000" dirty="0"/>
        </a:p>
      </dgm:t>
    </dgm:pt>
    <dgm:pt modelId="{BAC2E354-0620-4798-B29D-0BDA9CA75704}" type="parTrans" cxnId="{1DA448E7-F2DC-472D-A440-280FD3D8AC5F}">
      <dgm:prSet/>
      <dgm:spPr/>
      <dgm:t>
        <a:bodyPr/>
        <a:lstStyle/>
        <a:p>
          <a:endParaRPr lang="ru-RU"/>
        </a:p>
      </dgm:t>
    </dgm:pt>
    <dgm:pt modelId="{C8A3E360-1A65-4AB8-9C7F-CE85EBB9AECD}" type="sibTrans" cxnId="{1DA448E7-F2DC-472D-A440-280FD3D8AC5F}">
      <dgm:prSet/>
      <dgm:spPr/>
      <dgm:t>
        <a:bodyPr/>
        <a:lstStyle/>
        <a:p>
          <a:endParaRPr lang="ru-RU"/>
        </a:p>
      </dgm:t>
    </dgm:pt>
    <dgm:pt modelId="{4CE17AC8-A78B-4C23-821F-08F06EB219C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Новая модель выпускных экзаменов;</a:t>
          </a:r>
          <a:endParaRPr lang="ru-RU" sz="1800" dirty="0"/>
        </a:p>
      </dgm:t>
    </dgm:pt>
    <dgm:pt modelId="{7ABADBFA-AE5B-4D91-A7C3-A86188B010A4}" type="parTrans" cxnId="{632BED2B-E918-4C96-863E-4B1B60527369}">
      <dgm:prSet/>
      <dgm:spPr/>
      <dgm:t>
        <a:bodyPr/>
        <a:lstStyle/>
        <a:p>
          <a:endParaRPr lang="ru-RU"/>
        </a:p>
      </dgm:t>
    </dgm:pt>
    <dgm:pt modelId="{FFF52EAC-3843-433A-8E31-A9D0AACF7432}" type="sibTrans" cxnId="{632BED2B-E918-4C96-863E-4B1B60527369}">
      <dgm:prSet/>
      <dgm:spPr/>
      <dgm:t>
        <a:bodyPr/>
        <a:lstStyle/>
        <a:p>
          <a:endParaRPr lang="ru-RU"/>
        </a:p>
      </dgm:t>
    </dgm:pt>
    <dgm:pt modelId="{6D9FE4F1-871B-471F-84A0-4A6BB4A5A44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Подготовка новых учебных материалов для системы подготовки кадров и повышения квалификации</a:t>
          </a:r>
          <a:endParaRPr lang="ru-RU" sz="1600" dirty="0"/>
        </a:p>
      </dgm:t>
    </dgm:pt>
    <dgm:pt modelId="{E9259300-FF74-4188-9182-592B7314A02A}" type="parTrans" cxnId="{C5AFC947-D4D5-42CD-AA29-3742D2A33D9C}">
      <dgm:prSet/>
      <dgm:spPr/>
      <dgm:t>
        <a:bodyPr/>
        <a:lstStyle/>
        <a:p>
          <a:endParaRPr lang="ru-RU"/>
        </a:p>
      </dgm:t>
    </dgm:pt>
    <dgm:pt modelId="{64B93798-AE28-4E5D-90CF-E1BF89A25730}" type="sibTrans" cxnId="{C5AFC947-D4D5-42CD-AA29-3742D2A33D9C}">
      <dgm:prSet/>
      <dgm:spPr/>
      <dgm:t>
        <a:bodyPr/>
        <a:lstStyle/>
        <a:p>
          <a:endParaRPr lang="ru-RU"/>
        </a:p>
      </dgm:t>
    </dgm:pt>
    <dgm:pt modelId="{A03C39E9-38D7-4D80-9E70-E1B58BF1854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Руководители и специалисты, прошедшие соответствующее обучение</a:t>
          </a:r>
          <a:endParaRPr lang="ru-RU" sz="1600" dirty="0"/>
        </a:p>
      </dgm:t>
    </dgm:pt>
    <dgm:pt modelId="{3397EEF2-30D0-4287-8C23-10EDB4E5E353}" type="parTrans" cxnId="{1DB5149A-31F3-41FC-93ED-D4FF1DF2F26C}">
      <dgm:prSet/>
      <dgm:spPr/>
      <dgm:t>
        <a:bodyPr/>
        <a:lstStyle/>
        <a:p>
          <a:endParaRPr lang="ru-RU"/>
        </a:p>
      </dgm:t>
    </dgm:pt>
    <dgm:pt modelId="{0CAA0605-4CCA-40B7-BC9E-E206EB8E361D}" type="sibTrans" cxnId="{1DB5149A-31F3-41FC-93ED-D4FF1DF2F26C}">
      <dgm:prSet/>
      <dgm:spPr/>
      <dgm:t>
        <a:bodyPr/>
        <a:lstStyle/>
        <a:p>
          <a:endParaRPr lang="ru-RU"/>
        </a:p>
      </dgm:t>
    </dgm:pt>
    <dgm:pt modelId="{2034250A-E721-4701-98D6-36A99CA25EF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Новая нормативно-правовая база </a:t>
          </a:r>
          <a:endParaRPr lang="ru-RU" sz="1800" dirty="0"/>
        </a:p>
      </dgm:t>
    </dgm:pt>
    <dgm:pt modelId="{735D8E85-0E22-4E3A-9A95-2670C698DB2B}" type="parTrans" cxnId="{70C13DC2-3415-4408-B51E-9D3BAA82E022}">
      <dgm:prSet/>
      <dgm:spPr/>
      <dgm:t>
        <a:bodyPr/>
        <a:lstStyle/>
        <a:p>
          <a:endParaRPr lang="ru-RU"/>
        </a:p>
      </dgm:t>
    </dgm:pt>
    <dgm:pt modelId="{D11AF7AB-1408-41A1-8618-F8A04FFD940E}" type="sibTrans" cxnId="{70C13DC2-3415-4408-B51E-9D3BAA82E022}">
      <dgm:prSet/>
      <dgm:spPr/>
      <dgm:t>
        <a:bodyPr/>
        <a:lstStyle/>
        <a:p>
          <a:endParaRPr lang="ru-RU"/>
        </a:p>
      </dgm:t>
    </dgm:pt>
    <dgm:pt modelId="{DCC9A9B1-477B-4665-BCD0-1BE2AEB25718}" type="pres">
      <dgm:prSet presAssocID="{DD6D7ECC-0FD9-469D-A9C4-FABF710757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79278D-BAED-4994-AC97-78C50F1529D6}" type="pres">
      <dgm:prSet presAssocID="{71663299-4524-4E72-B02E-FE14DEA45EC7}" presName="linNode" presStyleCnt="0"/>
      <dgm:spPr/>
    </dgm:pt>
    <dgm:pt modelId="{6A41A741-FD9D-4C16-9782-63F74544E05D}" type="pres">
      <dgm:prSet presAssocID="{71663299-4524-4E72-B02E-FE14DEA45EC7}" presName="parentText" presStyleLbl="node1" presStyleIdx="0" presStyleCnt="3" custLinFactNeighborX="813" custLinFactNeighborY="27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07BAA-56AC-4121-AF2A-684E747E3470}" type="pres">
      <dgm:prSet presAssocID="{71663299-4524-4E72-B02E-FE14DEA45EC7}" presName="descendantText" presStyleLbl="alignAccFollowNode1" presStyleIdx="0" presStyleCnt="3" custLinFactNeighborX="308" custLinFactNeighborY="-2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380B7-F04C-4B53-BD67-DB8A32C45EAF}" type="pres">
      <dgm:prSet presAssocID="{5C6DB6D0-6CF3-4CDB-A8C0-9882F4869F97}" presName="sp" presStyleCnt="0"/>
      <dgm:spPr/>
    </dgm:pt>
    <dgm:pt modelId="{E538B41A-7F6D-4677-8EC0-C37D50ED2C01}" type="pres">
      <dgm:prSet presAssocID="{D64619E6-E245-4B32-886A-FB43CB4F3367}" presName="linNode" presStyleCnt="0"/>
      <dgm:spPr/>
    </dgm:pt>
    <dgm:pt modelId="{04C8C73E-D5BB-410B-BFE5-2898A863082C}" type="pres">
      <dgm:prSet presAssocID="{D64619E6-E245-4B32-886A-FB43CB4F336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836C6-22D9-44BE-A1A9-898FAD1072F7}" type="pres">
      <dgm:prSet presAssocID="{D64619E6-E245-4B32-886A-FB43CB4F336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932CD-E6EC-4F71-893C-C0063FB81E1D}" type="pres">
      <dgm:prSet presAssocID="{5C14D116-9F59-4A7F-B050-CAC0BC45803C}" presName="sp" presStyleCnt="0"/>
      <dgm:spPr/>
    </dgm:pt>
    <dgm:pt modelId="{C2D06FA6-A64C-46B0-BEB0-90B0CE8FB255}" type="pres">
      <dgm:prSet presAssocID="{020D7AD5-ED20-49B2-850C-2A3663622F07}" presName="linNode" presStyleCnt="0"/>
      <dgm:spPr/>
    </dgm:pt>
    <dgm:pt modelId="{73C60DEF-3AEE-44BC-BC4A-AF285B1253DE}" type="pres">
      <dgm:prSet presAssocID="{020D7AD5-ED20-49B2-850C-2A3663622F0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6F12F-0554-4F14-BF81-E5BDF1DCD36A}" type="pres">
      <dgm:prSet presAssocID="{020D7AD5-ED20-49B2-850C-2A3663622F07}" presName="descendantText" presStyleLbl="alignAccFollowNode1" presStyleIdx="2" presStyleCnt="3" custLinFactNeighborX="2720" custLinFactNeighborY="-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6D781D-EC20-4766-84E5-06349342E884}" srcId="{DD6D7ECC-0FD9-469D-A9C4-FABF7107574E}" destId="{D64619E6-E245-4B32-886A-FB43CB4F3367}" srcOrd="1" destOrd="0" parTransId="{A6BA6B61-DA6B-4A63-BF22-DF4B21AA3590}" sibTransId="{5C14D116-9F59-4A7F-B050-CAC0BC45803C}"/>
    <dgm:cxn modelId="{726D2708-0DA7-4501-BA32-7AFC36D09815}" type="presOf" srcId="{2034250A-E721-4701-98D6-36A99CA25EF9}" destId="{A8E6F12F-0554-4F14-BF81-E5BDF1DCD36A}" srcOrd="0" destOrd="1" presId="urn:microsoft.com/office/officeart/2005/8/layout/vList5"/>
    <dgm:cxn modelId="{70C13DC2-3415-4408-B51E-9D3BAA82E022}" srcId="{020D7AD5-ED20-49B2-850C-2A3663622F07}" destId="{2034250A-E721-4701-98D6-36A99CA25EF9}" srcOrd="1" destOrd="0" parTransId="{735D8E85-0E22-4E3A-9A95-2670C698DB2B}" sibTransId="{D11AF7AB-1408-41A1-8618-F8A04FFD940E}"/>
    <dgm:cxn modelId="{9585EEEC-4B7C-4A77-9ED9-727CFFF3E140}" type="presOf" srcId="{71663299-4524-4E72-B02E-FE14DEA45EC7}" destId="{6A41A741-FD9D-4C16-9782-63F74544E05D}" srcOrd="0" destOrd="0" presId="urn:microsoft.com/office/officeart/2005/8/layout/vList5"/>
    <dgm:cxn modelId="{8355F5FD-BF46-4707-9587-9CF3D125875F}" type="presOf" srcId="{4CE17AC8-A78B-4C23-821F-08F06EB219C2}" destId="{A8E6F12F-0554-4F14-BF81-E5BDF1DCD36A}" srcOrd="0" destOrd="0" presId="urn:microsoft.com/office/officeart/2005/8/layout/vList5"/>
    <dgm:cxn modelId="{632BED2B-E918-4C96-863E-4B1B60527369}" srcId="{020D7AD5-ED20-49B2-850C-2A3663622F07}" destId="{4CE17AC8-A78B-4C23-821F-08F06EB219C2}" srcOrd="0" destOrd="0" parTransId="{7ABADBFA-AE5B-4D91-A7C3-A86188B010A4}" sibTransId="{FFF52EAC-3843-433A-8E31-A9D0AACF7432}"/>
    <dgm:cxn modelId="{1DB5149A-31F3-41FC-93ED-D4FF1DF2F26C}" srcId="{D64619E6-E245-4B32-886A-FB43CB4F3367}" destId="{A03C39E9-38D7-4D80-9E70-E1B58BF1854F}" srcOrd="1" destOrd="0" parTransId="{3397EEF2-30D0-4287-8C23-10EDB4E5E353}" sibTransId="{0CAA0605-4CCA-40B7-BC9E-E206EB8E361D}"/>
    <dgm:cxn modelId="{C5AFC947-D4D5-42CD-AA29-3742D2A33D9C}" srcId="{71663299-4524-4E72-B02E-FE14DEA45EC7}" destId="{6D9FE4F1-871B-471F-84A0-4A6BB4A5A44A}" srcOrd="1" destOrd="0" parTransId="{E9259300-FF74-4188-9182-592B7314A02A}" sibTransId="{64B93798-AE28-4E5D-90CF-E1BF89A25730}"/>
    <dgm:cxn modelId="{1DA448E7-F2DC-472D-A440-280FD3D8AC5F}" srcId="{DD6D7ECC-0FD9-469D-A9C4-FABF7107574E}" destId="{020D7AD5-ED20-49B2-850C-2A3663622F07}" srcOrd="2" destOrd="0" parTransId="{BAC2E354-0620-4798-B29D-0BDA9CA75704}" sibTransId="{C8A3E360-1A65-4AB8-9C7F-CE85EBB9AECD}"/>
    <dgm:cxn modelId="{4A6F3717-7DCF-4349-9681-251DCB732F40}" type="presOf" srcId="{A03C39E9-38D7-4D80-9E70-E1B58BF1854F}" destId="{968836C6-22D9-44BE-A1A9-898FAD1072F7}" srcOrd="0" destOrd="1" presId="urn:microsoft.com/office/officeart/2005/8/layout/vList5"/>
    <dgm:cxn modelId="{A5E080E9-E2F3-4DFC-B81E-8F0056DFECAB}" type="presOf" srcId="{DD6D7ECC-0FD9-469D-A9C4-FABF7107574E}" destId="{DCC9A9B1-477B-4665-BCD0-1BE2AEB25718}" srcOrd="0" destOrd="0" presId="urn:microsoft.com/office/officeart/2005/8/layout/vList5"/>
    <dgm:cxn modelId="{330F8F5D-76D8-4602-AF57-C1E45097DF8E}" srcId="{DD6D7ECC-0FD9-469D-A9C4-FABF7107574E}" destId="{71663299-4524-4E72-B02E-FE14DEA45EC7}" srcOrd="0" destOrd="0" parTransId="{CB90A723-387F-4CEB-9CE3-BC05F0889987}" sibTransId="{5C6DB6D0-6CF3-4CDB-A8C0-9882F4869F97}"/>
    <dgm:cxn modelId="{6A51E4D3-5F52-4591-8200-51B7E2BE10B8}" type="presOf" srcId="{1826CCC5-1BD0-42C6-ADFC-9A8B7E1FE168}" destId="{968836C6-22D9-44BE-A1A9-898FAD1072F7}" srcOrd="0" destOrd="0" presId="urn:microsoft.com/office/officeart/2005/8/layout/vList5"/>
    <dgm:cxn modelId="{81A378E2-BF27-429D-902F-45BD029CFC42}" srcId="{71663299-4524-4E72-B02E-FE14DEA45EC7}" destId="{ECFCA179-1D35-490F-86CE-F37BDECE0616}" srcOrd="0" destOrd="0" parTransId="{31309AA1-1B56-4A38-8A1B-A84872643AF7}" sibTransId="{23CACF3F-9EE3-40BD-8A61-99F00A038D9F}"/>
    <dgm:cxn modelId="{1B53E7B3-C8C4-49D3-BB9B-9711E525BAE0}" type="presOf" srcId="{6D9FE4F1-871B-471F-84A0-4A6BB4A5A44A}" destId="{2CC07BAA-56AC-4121-AF2A-684E747E3470}" srcOrd="0" destOrd="1" presId="urn:microsoft.com/office/officeart/2005/8/layout/vList5"/>
    <dgm:cxn modelId="{F89053BD-A868-4ED6-87A5-833E36BA0737}" srcId="{D64619E6-E245-4B32-886A-FB43CB4F3367}" destId="{1826CCC5-1BD0-42C6-ADFC-9A8B7E1FE168}" srcOrd="0" destOrd="0" parTransId="{6258B8D3-E96F-4C4F-A70A-0895CE51C955}" sibTransId="{4396E7DD-94F2-44B6-A56A-266D5AB7AFF1}"/>
    <dgm:cxn modelId="{55976D24-591C-46A5-B784-BAB6C4B9850D}" type="presOf" srcId="{020D7AD5-ED20-49B2-850C-2A3663622F07}" destId="{73C60DEF-3AEE-44BC-BC4A-AF285B1253DE}" srcOrd="0" destOrd="0" presId="urn:microsoft.com/office/officeart/2005/8/layout/vList5"/>
    <dgm:cxn modelId="{CFF749F2-047A-4A2D-B5CB-1FE6B45226BE}" type="presOf" srcId="{D64619E6-E245-4B32-886A-FB43CB4F3367}" destId="{04C8C73E-D5BB-410B-BFE5-2898A863082C}" srcOrd="0" destOrd="0" presId="urn:microsoft.com/office/officeart/2005/8/layout/vList5"/>
    <dgm:cxn modelId="{D2D4471A-966D-4CBB-B4A6-CF74E3FDBB9E}" type="presOf" srcId="{ECFCA179-1D35-490F-86CE-F37BDECE0616}" destId="{2CC07BAA-56AC-4121-AF2A-684E747E3470}" srcOrd="0" destOrd="0" presId="urn:microsoft.com/office/officeart/2005/8/layout/vList5"/>
    <dgm:cxn modelId="{AA6ADDDA-6D5B-4B77-9B55-30462FF97929}" type="presParOf" srcId="{DCC9A9B1-477B-4665-BCD0-1BE2AEB25718}" destId="{0579278D-BAED-4994-AC97-78C50F1529D6}" srcOrd="0" destOrd="0" presId="urn:microsoft.com/office/officeart/2005/8/layout/vList5"/>
    <dgm:cxn modelId="{5B1C1317-1896-4DFF-A97D-8178397BAB8B}" type="presParOf" srcId="{0579278D-BAED-4994-AC97-78C50F1529D6}" destId="{6A41A741-FD9D-4C16-9782-63F74544E05D}" srcOrd="0" destOrd="0" presId="urn:microsoft.com/office/officeart/2005/8/layout/vList5"/>
    <dgm:cxn modelId="{1CBB1043-9C88-429E-BCBC-ECDFB59ACBCC}" type="presParOf" srcId="{0579278D-BAED-4994-AC97-78C50F1529D6}" destId="{2CC07BAA-56AC-4121-AF2A-684E747E3470}" srcOrd="1" destOrd="0" presId="urn:microsoft.com/office/officeart/2005/8/layout/vList5"/>
    <dgm:cxn modelId="{92C61522-055C-425C-9BCF-5E84203E951D}" type="presParOf" srcId="{DCC9A9B1-477B-4665-BCD0-1BE2AEB25718}" destId="{B84380B7-F04C-4B53-BD67-DB8A32C45EAF}" srcOrd="1" destOrd="0" presId="urn:microsoft.com/office/officeart/2005/8/layout/vList5"/>
    <dgm:cxn modelId="{86EF0829-3F29-4AF6-A4B7-0CEB02C35AC8}" type="presParOf" srcId="{DCC9A9B1-477B-4665-BCD0-1BE2AEB25718}" destId="{E538B41A-7F6D-4677-8EC0-C37D50ED2C01}" srcOrd="2" destOrd="0" presId="urn:microsoft.com/office/officeart/2005/8/layout/vList5"/>
    <dgm:cxn modelId="{D35B68A6-2BE7-4E44-97A6-43A9411E071D}" type="presParOf" srcId="{E538B41A-7F6D-4677-8EC0-C37D50ED2C01}" destId="{04C8C73E-D5BB-410B-BFE5-2898A863082C}" srcOrd="0" destOrd="0" presId="urn:microsoft.com/office/officeart/2005/8/layout/vList5"/>
    <dgm:cxn modelId="{4B194B1A-4489-48F8-9A81-AE67549C9312}" type="presParOf" srcId="{E538B41A-7F6D-4677-8EC0-C37D50ED2C01}" destId="{968836C6-22D9-44BE-A1A9-898FAD1072F7}" srcOrd="1" destOrd="0" presId="urn:microsoft.com/office/officeart/2005/8/layout/vList5"/>
    <dgm:cxn modelId="{1E643840-CE64-4725-A242-72A02A58E946}" type="presParOf" srcId="{DCC9A9B1-477B-4665-BCD0-1BE2AEB25718}" destId="{641932CD-E6EC-4F71-893C-C0063FB81E1D}" srcOrd="3" destOrd="0" presId="urn:microsoft.com/office/officeart/2005/8/layout/vList5"/>
    <dgm:cxn modelId="{62FF9F90-AE5E-4639-B912-0D0B9023E069}" type="presParOf" srcId="{DCC9A9B1-477B-4665-BCD0-1BE2AEB25718}" destId="{C2D06FA6-A64C-46B0-BEB0-90B0CE8FB255}" srcOrd="4" destOrd="0" presId="urn:microsoft.com/office/officeart/2005/8/layout/vList5"/>
    <dgm:cxn modelId="{EA395E36-7B17-40D6-B76D-D386CFCA2A08}" type="presParOf" srcId="{C2D06FA6-A64C-46B0-BEB0-90B0CE8FB255}" destId="{73C60DEF-3AEE-44BC-BC4A-AF285B1253DE}" srcOrd="0" destOrd="0" presId="urn:microsoft.com/office/officeart/2005/8/layout/vList5"/>
    <dgm:cxn modelId="{34E9AD75-7FBD-4F14-BD9E-F3D777B4C586}" type="presParOf" srcId="{C2D06FA6-A64C-46B0-BEB0-90B0CE8FB255}" destId="{A8E6F12F-0554-4F14-BF81-E5BDF1DCD3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0DA1B6-22E1-4943-81EE-082461DB8BCB}">
      <dsp:nvSpPr>
        <dsp:cNvPr id="0" name=""/>
        <dsp:cNvSpPr/>
      </dsp:nvSpPr>
      <dsp:spPr>
        <a:xfrm>
          <a:off x="1114409" y="0"/>
          <a:ext cx="5679325" cy="339447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solidFill>
              <a:srgbClr val="FF000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solidFill>
              <a:srgbClr val="FF000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</a:rPr>
            <a:t>1 036 834  ученика</a:t>
          </a:r>
          <a:endParaRPr lang="ru-RU" sz="2800" kern="1200" dirty="0">
            <a:solidFill>
              <a:srgbClr val="FF0000"/>
            </a:solidFill>
          </a:endParaRPr>
        </a:p>
      </dsp:txBody>
      <dsp:txXfrm>
        <a:off x="2463248" y="254585"/>
        <a:ext cx="2981645" cy="577060"/>
      </dsp:txXfrm>
    </dsp:sp>
    <dsp:sp modelId="{E6CAE187-4B6B-4E75-BAAA-76946A2A8A06}">
      <dsp:nvSpPr>
        <dsp:cNvPr id="0" name=""/>
        <dsp:cNvSpPr/>
      </dsp:nvSpPr>
      <dsp:spPr>
        <a:xfrm>
          <a:off x="2453872" y="1210867"/>
          <a:ext cx="3403119" cy="1795743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FF0000"/>
              </a:solidFill>
            </a:rPr>
            <a:t>2191 школа</a:t>
          </a:r>
          <a:endParaRPr lang="ru-RU" sz="3000" kern="1200" dirty="0">
            <a:solidFill>
              <a:srgbClr val="FF0000"/>
            </a:solidFill>
          </a:endParaRPr>
        </a:p>
      </dsp:txBody>
      <dsp:txXfrm>
        <a:off x="2952247" y="1659803"/>
        <a:ext cx="2406368" cy="8978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7485DA-580F-44BC-BD35-D5D5377089D5}">
      <dsp:nvSpPr>
        <dsp:cNvPr id="0" name=""/>
        <dsp:cNvSpPr/>
      </dsp:nvSpPr>
      <dsp:spPr>
        <a:xfrm rot="5400000">
          <a:off x="5062616" y="-1954693"/>
          <a:ext cx="1614995" cy="552481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Отдел мониторинга и стратегического планирования </a:t>
          </a:r>
          <a:r>
            <a:rPr lang="ru-RU" sz="1800" kern="1200" dirty="0" err="1" smtClean="0"/>
            <a:t>МОиН</a:t>
          </a:r>
          <a:r>
            <a:rPr lang="ru-RU" sz="1800" kern="1200" dirty="0" smtClean="0"/>
            <a:t> КР;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Национальный центр тестирования </a:t>
          </a:r>
          <a:r>
            <a:rPr lang="ru-RU" sz="1800" kern="1200" dirty="0" err="1" smtClean="0"/>
            <a:t>МОиН</a:t>
          </a:r>
          <a:r>
            <a:rPr lang="ru-RU" sz="1800" kern="1200" dirty="0" smtClean="0"/>
            <a:t> КР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Кыргызская</a:t>
          </a:r>
          <a:r>
            <a:rPr lang="ru-RU" sz="1800" kern="1200" dirty="0" smtClean="0"/>
            <a:t> академия образования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Образовательные учреждения</a:t>
          </a:r>
          <a:endParaRPr lang="ru-RU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5400000">
        <a:off x="5062616" y="-1954693"/>
        <a:ext cx="1614995" cy="5524813"/>
      </dsp:txXfrm>
    </dsp:sp>
    <dsp:sp modelId="{14E1ACAE-B1DD-4921-8C9D-075E19C1DA09}">
      <dsp:nvSpPr>
        <dsp:cNvPr id="0" name=""/>
        <dsp:cNvSpPr/>
      </dsp:nvSpPr>
      <dsp:spPr>
        <a:xfrm>
          <a:off x="44916" y="1182"/>
          <a:ext cx="3107707" cy="1478977"/>
        </a:xfrm>
        <a:prstGeom prst="rightArrow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Государственные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структуры</a:t>
          </a:r>
          <a:endParaRPr lang="ru-RU" sz="2000" kern="1200" dirty="0"/>
        </a:p>
      </dsp:txBody>
      <dsp:txXfrm>
        <a:off x="44916" y="1182"/>
        <a:ext cx="3107707" cy="1478977"/>
      </dsp:txXfrm>
    </dsp:sp>
    <dsp:sp modelId="{D6B3CE9E-B291-4CE9-A501-9641BB982EB3}">
      <dsp:nvSpPr>
        <dsp:cNvPr id="0" name=""/>
        <dsp:cNvSpPr/>
      </dsp:nvSpPr>
      <dsp:spPr>
        <a:xfrm rot="5400000">
          <a:off x="5284261" y="-336458"/>
          <a:ext cx="1183181" cy="5530214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ЦООМО  (ОРТ; </a:t>
          </a:r>
          <a:r>
            <a:rPr lang="en-US" sz="1800" kern="1200" dirty="0" smtClean="0"/>
            <a:t>PISA</a:t>
          </a:r>
          <a:r>
            <a:rPr lang="ru-RU" sz="1800" kern="1200" dirty="0" smtClean="0"/>
            <a:t>; НООДУ)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Международные проекты :ВБ;  </a:t>
          </a:r>
          <a:r>
            <a:rPr lang="en-US" sz="1800" kern="1200" dirty="0" smtClean="0"/>
            <a:t>GIZ)</a:t>
          </a:r>
          <a:r>
            <a:rPr lang="ru-RU" sz="1800" kern="1200" dirty="0" smtClean="0"/>
            <a:t> (</a:t>
          </a:r>
          <a:r>
            <a:rPr lang="en-US" sz="1800" kern="1200" dirty="0" smtClean="0"/>
            <a:t>USAID</a:t>
          </a:r>
          <a:r>
            <a:rPr lang="ru-RU" sz="1800" kern="1200" dirty="0" smtClean="0"/>
            <a:t> «</a:t>
          </a:r>
          <a:r>
            <a:rPr lang="ru-RU" sz="1800" kern="1200" dirty="0" err="1" smtClean="0"/>
            <a:t>Сапаттуу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билим</a:t>
          </a:r>
          <a:r>
            <a:rPr lang="ru-RU" sz="1800" kern="1200" dirty="0" smtClean="0"/>
            <a:t>»; </a:t>
          </a:r>
          <a:endParaRPr lang="ru-RU" sz="1800" kern="1200" dirty="0"/>
        </a:p>
      </dsp:txBody>
      <dsp:txXfrm rot="5400000">
        <a:off x="5284261" y="-336458"/>
        <a:ext cx="1183181" cy="5530214"/>
      </dsp:txXfrm>
    </dsp:sp>
    <dsp:sp modelId="{D318A6BC-CCF1-4C15-82CF-4D5BCC70C478}">
      <dsp:nvSpPr>
        <dsp:cNvPr id="0" name=""/>
        <dsp:cNvSpPr/>
      </dsp:nvSpPr>
      <dsp:spPr>
        <a:xfrm>
          <a:off x="0" y="1689160"/>
          <a:ext cx="3110745" cy="1478977"/>
        </a:xfrm>
        <a:prstGeom prst="rightArrow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Негосударственные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структуры</a:t>
          </a:r>
          <a:endParaRPr lang="ru-RU" sz="2000" kern="1200" dirty="0"/>
        </a:p>
      </dsp:txBody>
      <dsp:txXfrm>
        <a:off x="0" y="1689160"/>
        <a:ext cx="3110745" cy="14789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07BAA-56AC-4121-AF2A-684E747E3470}">
      <dsp:nvSpPr>
        <dsp:cNvPr id="0" name=""/>
        <dsp:cNvSpPr/>
      </dsp:nvSpPr>
      <dsp:spPr>
        <a:xfrm rot="5400000">
          <a:off x="5159860" y="-2111745"/>
          <a:ext cx="872534" cy="5266944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Обучение учителей начальных классов;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Подготовка новых учебных материалов для системы подготовки кадров и повышения квалификации</a:t>
          </a:r>
          <a:endParaRPr lang="ru-RU" sz="1600" kern="1200" dirty="0"/>
        </a:p>
      </dsp:txBody>
      <dsp:txXfrm rot="5400000">
        <a:off x="5159860" y="-2111745"/>
        <a:ext cx="872534" cy="5266944"/>
      </dsp:txXfrm>
    </dsp:sp>
    <dsp:sp modelId="{6A41A741-FD9D-4C16-9782-63F74544E05D}">
      <dsp:nvSpPr>
        <dsp:cNvPr id="0" name=""/>
        <dsp:cNvSpPr/>
      </dsp:nvSpPr>
      <dsp:spPr>
        <a:xfrm>
          <a:off x="42820" y="32038"/>
          <a:ext cx="2962656" cy="109066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Оценивание в классе</a:t>
          </a:r>
          <a:endParaRPr lang="ru-RU" sz="2000" kern="1200" dirty="0"/>
        </a:p>
      </dsp:txBody>
      <dsp:txXfrm>
        <a:off x="42820" y="32038"/>
        <a:ext cx="2962656" cy="1090668"/>
      </dsp:txXfrm>
    </dsp:sp>
    <dsp:sp modelId="{968836C6-22D9-44BE-A1A9-898FAD1072F7}">
      <dsp:nvSpPr>
        <dsp:cNvPr id="0" name=""/>
        <dsp:cNvSpPr/>
      </dsp:nvSpPr>
      <dsp:spPr>
        <a:xfrm rot="5400000">
          <a:off x="5159860" y="-941284"/>
          <a:ext cx="872534" cy="5266944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Новый инструментарий оценивания, основанный на измерении компетенций;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Руководители и специалисты, прошедшие соответствующее обучение</a:t>
          </a:r>
          <a:endParaRPr lang="ru-RU" sz="1600" kern="1200" dirty="0"/>
        </a:p>
      </dsp:txBody>
      <dsp:txXfrm rot="5400000">
        <a:off x="5159860" y="-941284"/>
        <a:ext cx="872534" cy="5266944"/>
      </dsp:txXfrm>
    </dsp:sp>
    <dsp:sp modelId="{04C8C73E-D5BB-410B-BFE5-2898A863082C}">
      <dsp:nvSpPr>
        <dsp:cNvPr id="0" name=""/>
        <dsp:cNvSpPr/>
      </dsp:nvSpPr>
      <dsp:spPr>
        <a:xfrm>
          <a:off x="0" y="1146853"/>
          <a:ext cx="2962656" cy="109066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Мониторинг ОДУ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школе</a:t>
          </a:r>
          <a:endParaRPr lang="ru-RU" sz="2000" kern="1200" dirty="0"/>
        </a:p>
      </dsp:txBody>
      <dsp:txXfrm>
        <a:off x="0" y="1146853"/>
        <a:ext cx="2962656" cy="1090668"/>
      </dsp:txXfrm>
    </dsp:sp>
    <dsp:sp modelId="{A8E6F12F-0554-4F14-BF81-E5BDF1DCD36A}">
      <dsp:nvSpPr>
        <dsp:cNvPr id="0" name=""/>
        <dsp:cNvSpPr/>
      </dsp:nvSpPr>
      <dsp:spPr>
        <a:xfrm rot="5400000">
          <a:off x="5159860" y="185280"/>
          <a:ext cx="872534" cy="5266944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Новая модель выпускных экзаменов;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Новая нормативно-правовая база </a:t>
          </a:r>
          <a:endParaRPr lang="ru-RU" sz="1800" kern="1200" dirty="0"/>
        </a:p>
      </dsp:txBody>
      <dsp:txXfrm rot="5400000">
        <a:off x="5159860" y="185280"/>
        <a:ext cx="872534" cy="5266944"/>
      </dsp:txXfrm>
    </dsp:sp>
    <dsp:sp modelId="{73C60DEF-3AEE-44BC-BC4A-AF285B1253DE}">
      <dsp:nvSpPr>
        <dsp:cNvPr id="0" name=""/>
        <dsp:cNvSpPr/>
      </dsp:nvSpPr>
      <dsp:spPr>
        <a:xfrm>
          <a:off x="0" y="2292055"/>
          <a:ext cx="2962656" cy="1090668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Выпускные экзамены в 11-м классе</a:t>
          </a:r>
          <a:endParaRPr lang="ru-RU" sz="2000" kern="1200" dirty="0"/>
        </a:p>
      </dsp:txBody>
      <dsp:txXfrm>
        <a:off x="0" y="2292055"/>
        <a:ext cx="2962656" cy="109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C9D489-DF25-4CE3-B0A5-145A020EC6BB}" type="slidenum">
              <a:rPr lang="ru-RU" sz="1200"/>
              <a:pPr algn="r"/>
              <a:t>2</a:t>
            </a:fld>
            <a:endParaRPr lang="ru-RU" sz="1200"/>
          </a:p>
        </p:txBody>
      </p:sp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EB34D17-1FE1-42D2-9104-DB2FF2E49F1A}" type="slidenum">
              <a:rPr lang="ru-RU" sz="1200">
                <a:latin typeface="+mn-lt"/>
                <a:cs typeface="+mn-cs"/>
              </a:rPr>
              <a:pPr algn="r">
                <a:defRPr/>
              </a:pPr>
              <a:t>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gif"/><Relationship Id="rId1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worldbank.org/" TargetMode="External"/><Relationship Id="rId12" Type="http://schemas.openxmlformats.org/officeDocument/2006/relationships/hyperlink" Target="http://www.ria.ru/ratings/" TargetMode="Externa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jpeg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hyperlink" Target="http://www.iuorao.ru/" TargetMode="External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5.png"/><Relationship Id="rId9" Type="http://schemas.microsoft.com/office/2007/relationships/diagramDrawing" Target="../diagrams/drawin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63638"/>
            <a:ext cx="8892480" cy="1872208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Система национальных экзаменов в Кыргызстане</a:t>
            </a:r>
            <a:endParaRPr lang="ru-RU" sz="32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Бакиров Артур </a:t>
            </a:r>
            <a:r>
              <a:rPr lang="ru-RU" sz="1600" b="1" dirty="0" err="1" smtClean="0">
                <a:solidFill>
                  <a:schemeClr val="bg1"/>
                </a:solidFill>
              </a:rPr>
              <a:t>Насипбекович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директор НЦТ </a:t>
            </a:r>
            <a:r>
              <a:rPr lang="ru-RU" sz="1600" b="1" dirty="0" err="1" smtClean="0">
                <a:solidFill>
                  <a:schemeClr val="bg1"/>
                </a:solidFill>
              </a:rPr>
              <a:t>МОиН</a:t>
            </a:r>
            <a:r>
              <a:rPr lang="ru-RU" sz="1600" b="1" dirty="0" smtClean="0">
                <a:solidFill>
                  <a:schemeClr val="bg1"/>
                </a:solidFill>
              </a:rPr>
              <a:t> КР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25" name="Picture 2" descr="http://www.rtc-edu.ru/sites/default/files/pict/wb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985" y="4577088"/>
            <a:ext cx="428628" cy="428628"/>
          </a:xfrm>
          <a:prstGeom prst="rect">
            <a:avLst/>
          </a:prstGeom>
          <a:noFill/>
        </p:spPr>
      </p:pic>
      <p:pic>
        <p:nvPicPr>
          <p:cNvPr id="26" name="Picture 4" descr="Описание: лого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4106" y="4600076"/>
            <a:ext cx="959881" cy="405701"/>
          </a:xfrm>
          <a:prstGeom prst="rect">
            <a:avLst/>
          </a:prstGeom>
          <a:noFill/>
        </p:spPr>
      </p:pic>
      <p:pic>
        <p:nvPicPr>
          <p:cNvPr id="27" name="Picture 10" descr="img691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6439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-108520" y="73242"/>
            <a:ext cx="7812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«Национальные экзамены и мониторинги образовательных достижений школьников: роль и место в национальной системе оценки качества образования»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25-28 сентября 2012 года, г. Минск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12753" y="12524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СЕССИЯ </a:t>
            </a:r>
            <a:r>
              <a:rPr lang="en-US" sz="2400" b="1" dirty="0" smtClean="0">
                <a:solidFill>
                  <a:srgbClr val="FFFF00"/>
                </a:solidFill>
              </a:rPr>
              <a:t>3</a:t>
            </a:r>
            <a:endParaRPr lang="ru-RU" sz="2400" b="1" dirty="0" smtClean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00392" y="4650136"/>
            <a:ext cx="931910" cy="313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Описание: social-240-100.gif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0392" y="4611228"/>
            <a:ext cx="936104" cy="3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БГПУ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784" y="4617822"/>
            <a:ext cx="864096" cy="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АПО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7115" y="4638985"/>
            <a:ext cx="1021741" cy="3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12544" y="4638985"/>
            <a:ext cx="906725" cy="36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55" y="4633538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42" y="4661953"/>
            <a:ext cx="921717" cy="31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51657035"/>
              </p:ext>
            </p:extLst>
          </p:nvPr>
        </p:nvGraphicFramePr>
        <p:xfrm>
          <a:off x="5754742" y="4672992"/>
          <a:ext cx="468666" cy="291956"/>
        </p:xfrm>
        <a:graphic>
          <a:graphicData uri="http://schemas.openxmlformats.org/presentationml/2006/ole">
            <p:oleObj spid="_x0000_s1042" name="Точечный рисунок" r:id="rId19" imgW="1000000" imgH="619211" progId="PBrush">
              <p:embed/>
            </p:oleObj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3274427"/>
              </p:ext>
            </p:extLst>
          </p:nvPr>
        </p:nvGraphicFramePr>
        <p:xfrm>
          <a:off x="2013587" y="4604907"/>
          <a:ext cx="558799" cy="406399"/>
        </p:xfrm>
        <a:graphic>
          <a:graphicData uri="http://schemas.openxmlformats.org/presentationml/2006/ole">
            <p:oleObj spid="_x0000_s1043" name="Точечный рисунок" r:id="rId20" imgW="1152381" imgH="8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Состояние дел, проблемы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7544" y="2570008"/>
            <a:ext cx="842493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1331935"/>
            <a:ext cx="8820472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обучения перекладываются только на плечи ученика и учителя, а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родители и местные сообщества не в полной мере участвуют в образовательном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процессе;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оценка – средство наказания или поощрения, а не инструмент повышения качества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образования;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процесс оценивания учащихся не является достаточно гибким, стимулирующим и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мотивационным, прозрачным для конкретного ученика и конфиденциальным для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всех остальных: результаты контрольных работ и экзаменов широко обнародуются,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 зачастую травмирует психику учащихся;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сравнение уровней достижения образования в общеобразовательных школах не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представляется возможным, так как оценивания проводятся самими школами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непосредственно, а не независимыми структурами;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Состояние дел, проблемы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573883"/>
            <a:ext cx="8229600" cy="387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Ситуация с тестированием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 стране осложняется отсутствием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тестологической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культуры в педагогической среде, а также единых подходов к оцениванию подготовленности учащихся, 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неразработанностью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методов анализа и интерпретации статистических результатов тестового контроля,   крайне настороженным отношением педагогов к тестовому контролю, недооценкой его как средства снижения педагогических и психологических нагрузок и др.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Создание системы оценки общеобразовательной подготовки обучающихся требует использования современной технологии тестирования, разработки и использования контрольных измерительных материалов, надежной стандартизированной системы проведения контроля, обработки,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шкалирования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 анализа результатов. Все эти элементы и отрабатываются в рамках эксперимента итоговой государственной аттестации.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Система экзаменов в Кыргызстане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1275606"/>
            <a:ext cx="8208911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Государственная итоговая аттестация координируется </a:t>
            </a:r>
            <a:r>
              <a:rPr kumimoji="0" lang="ru-RU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МОиН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 КР и регулируется </a:t>
            </a: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«Положением об итоговой аттестации выпускников государственных и не государственных общеобразовательных организаций» и ежегодно</a:t>
            </a:r>
            <a:r>
              <a:rPr kumimoji="0" lang="ru-RU" altLang="zh-CN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 издаваемым</a:t>
            </a: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 Приказом </a:t>
            </a:r>
            <a:r>
              <a:rPr kumimoji="0" lang="ru-RU" altLang="zh-CN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МОиН</a:t>
            </a:r>
            <a:r>
              <a:rPr kumimoji="0" lang="ru-RU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 КР».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Сроки проведения государственной итоговой аттестации устанавливаются  централизованно.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Итоговые экзамены </a:t>
            </a: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проводятся в школах самими учителями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Темы сочинений разрабатывает КАО, а МОН КР публикует их за два месяца до экзаменов.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Тексты диктантов предложенные КАО, распространяются </a:t>
            </a:r>
            <a:r>
              <a:rPr kumimoji="0" lang="ru-RU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МОиН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среди школ в запечатанных конвертах, экзаменационные задания по алгебре берутся из экзаменационных брошюр, выпускаемых КАО, и обновляемых раз в пять лет.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Экзаменационные задания отбираются из банка заданий посредством лотереи. Темы билетов и сочинений, а также задания по математике публикуются в СМИ; 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</a:t>
            </a:r>
            <a:r>
              <a:rPr kumimoji="0" lang="ru-RU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МОиН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КР нет специальной линии финансирования мероприятий по оцениванию учащихся. Отдельная статья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расходов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оценивание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закладывается.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результатам итоговой аттестации выставляется отметка в аттестат.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 выставлении оценок «пять» и «два» пишется рецензия на сочинение; 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Общие требования к выставлению отметок за изложение и сочинение публикуются в газете «</a:t>
            </a:r>
            <a:r>
              <a:rPr kumimoji="0" lang="ru-RU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Кутбилим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». 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8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ky-KG" sz="3200" b="1" cap="all" dirty="0" smtClean="0">
                <a:solidFill>
                  <a:schemeClr val="bg1"/>
                </a:solidFill>
              </a:rPr>
              <a:t>Экзамены проводимые  НЦТ</a:t>
            </a:r>
            <a:br>
              <a:rPr lang="ky-KG" sz="3200" b="1" cap="all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НЦТ – государственное учреждение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МОиН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создан в 1993  г.</a:t>
            </a:r>
            <a:b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ru-RU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1203673"/>
            <a:ext cx="8856662" cy="36723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800" dirty="0" smtClean="0"/>
              <a:t> </a:t>
            </a: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79103" y="987575"/>
            <a:ext cx="8676646" cy="3039396"/>
            <a:chOff x="1200" y="8463"/>
            <a:chExt cx="9705" cy="4786"/>
          </a:xfrm>
        </p:grpSpPr>
        <p:sp>
          <p:nvSpPr>
            <p:cNvPr id="20482" name="Text Box 2"/>
            <p:cNvSpPr txBox="1">
              <a:spLocks noChangeArrowheads="1"/>
            </p:cNvSpPr>
            <p:nvPr/>
          </p:nvSpPr>
          <p:spPr bwMode="auto">
            <a:xfrm>
              <a:off x="1200" y="9597"/>
              <a:ext cx="4374" cy="365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С 1994 г - по настоящее время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общереспубликанское тестирование учащихся выпускных классов общеобразовательных организаций КР </a:t>
              </a:r>
              <a:r>
                <a:rPr lang="ru-RU" sz="1400" dirty="0" smtClean="0">
                  <a:latin typeface="Times New Roman" pitchFamily="18" charset="0"/>
                </a:rPr>
                <a:t>(</a:t>
              </a:r>
              <a:r>
                <a:rPr kumimoji="0" lang="ru-RU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возможность сдачи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итоговой государственной </a:t>
              </a:r>
              <a:r>
                <a:rPr lang="ru-RU" sz="1400" dirty="0" smtClean="0">
                  <a:latin typeface="Times New Roman" pitchFamily="18" charset="0"/>
                </a:rPr>
                <a:t>аттестации путем прохождения теста (устные экзамены)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Times New Roman" pitchFamily="18" charset="0"/>
                </a:rPr>
                <a:t>(9, 11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Times New Roman" pitchFamily="18" charset="0"/>
                </a:rPr>
                <a:t>кл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Times New Roman" pitchFamily="18" charset="0"/>
                </a:rPr>
                <a:t>)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;</a:t>
              </a:r>
            </a:p>
            <a:p>
              <a:pPr lvl="1" algn="just">
                <a:buFontTx/>
                <a:buChar char="-"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переводной экзамен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itchFamily="18" charset="0"/>
                </a:rPr>
                <a:t>(10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itchFamily="18" charset="0"/>
                </a:rPr>
                <a:t>кл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itchFamily="18" charset="0"/>
                </a:rPr>
                <a:t>)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.</a:t>
              </a:r>
              <a:r>
                <a:rPr lang="ru-RU" dirty="0" smtClean="0">
                  <a:latin typeface="Times New Roman" pitchFamily="18" charset="0"/>
                </a:rPr>
                <a:t> </a:t>
              </a:r>
            </a:p>
            <a:p>
              <a:pPr lvl="1" algn="just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(на добровольной основе)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5872" y="10164"/>
              <a:ext cx="5033" cy="181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457200" marR="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С 2002 года по наст. время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тестирование учащихся старших классов заканчивающих экстерном  общеобразовательные учреждения ;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Times New Roman" pitchFamily="18" charset="0"/>
                </a:rPr>
                <a:t>(10-11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Times New Roman" pitchFamily="18" charset="0"/>
                </a:rPr>
                <a:t>кл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Times New Roman" pitchFamily="18" charset="0"/>
                </a:rPr>
                <a:t>)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;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5872" y="8463"/>
              <a:ext cx="4913" cy="15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rPr>
                <a:t>С 1994-2002, с 2011- наст. время.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тестирование выпускников школ, претендентов на аттестат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</a:rPr>
                <a:t>с отличием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;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79512" y="915566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Все мероприятия проводимые НЦТ осуществляются для  обеспечения независимости оценки уровня образования учащихся</a:t>
            </a:r>
          </a:p>
          <a:p>
            <a:endParaRPr lang="ru-RU" sz="14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355976" y="3291830"/>
            <a:ext cx="4499697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С 2011 года</a:t>
            </a:r>
          </a:p>
          <a:p>
            <a:pPr lvl="1">
              <a:buFont typeface="Symbol" pitchFamily="18" charset="2"/>
              <a:buChar char="·"/>
            </a:pPr>
            <a:r>
              <a:rPr lang="ru-RU" sz="1400" dirty="0" smtClean="0">
                <a:solidFill>
                  <a:srgbClr val="FF0000"/>
                </a:solidFill>
              </a:rPr>
              <a:t> оценка профессиональных знаний учителей;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664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44283" y="4501909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             Итоговая государственная аттестация</a:t>
            </a: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3478"/>
            <a:ext cx="42484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1347614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Одним из документов регламентирующих процедуру оценивания учащихся </a:t>
            </a:r>
            <a:r>
              <a:rPr lang="ru-RU" sz="1400" b="1" dirty="0" smtClean="0"/>
              <a:t>является «Положение о проведении государственной итоговой аттестации выпускников и порядке перевода учащихся в последующий класс в государственных и негосударственных образовательных организациях КР».</a:t>
            </a:r>
          </a:p>
          <a:p>
            <a:pPr algn="just"/>
            <a:endParaRPr lang="ru-RU" sz="1400" b="1" dirty="0" smtClean="0"/>
          </a:p>
          <a:p>
            <a:pPr algn="just"/>
            <a:r>
              <a:rPr lang="ru-RU" sz="1400" dirty="0" smtClean="0"/>
              <a:t>     На основании данного Положения ежегодно издаются приказы </a:t>
            </a:r>
            <a:r>
              <a:rPr lang="ru-RU" sz="1400" dirty="0" err="1" smtClean="0"/>
              <a:t>МОиН</a:t>
            </a:r>
            <a:r>
              <a:rPr lang="ru-RU" sz="1400" dirty="0" smtClean="0"/>
              <a:t> КР о проведении государственной итоговой аттестации выпускников.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  Какие-либо другие виды и формы оценивания также проводятся на основании приказов </a:t>
            </a:r>
            <a:r>
              <a:rPr lang="ru-RU" sz="1400" dirty="0" err="1" smtClean="0"/>
              <a:t>МОиН</a:t>
            </a:r>
            <a:r>
              <a:rPr lang="ru-RU" sz="1400" dirty="0" smtClean="0"/>
              <a:t> КР.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В Положении предусмотрена возможность пройти тестирование на добровольной основе. Эту работу проводит Национальный центр тестирования (НЦТ), их результаты могут служить основанием  для освобождения от устных экзаменов.</a:t>
            </a:r>
          </a:p>
          <a:p>
            <a:pPr algn="just"/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             Итоговая государственная аттестация</a:t>
            </a: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Picture 7" descr="SDC157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139952" y="1203598"/>
            <a:ext cx="4703155" cy="321406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3478"/>
            <a:ext cx="42484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1520" y="1203598"/>
            <a:ext cx="37444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Тестирование выпускников</a:t>
            </a:r>
          </a:p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 11-класса, претендентов на получение аттестата с отличием  о среднем общем образовании</a:t>
            </a:r>
          </a:p>
          <a:p>
            <a:endParaRPr lang="ru-RU" sz="1200" b="1" dirty="0" smtClean="0"/>
          </a:p>
          <a:p>
            <a:r>
              <a:rPr lang="ru-RU" sz="1200" dirty="0" smtClean="0"/>
              <a:t>Основанием для проведения такого масштабного по всей республике мероприятия явилось - изучение проблем в реализации учебных программ общего среднего образования, совершенствования системности и непрерывности качества образования.</a:t>
            </a:r>
          </a:p>
          <a:p>
            <a:endParaRPr lang="ru-RU" sz="1200" dirty="0" smtClean="0"/>
          </a:p>
          <a:p>
            <a:r>
              <a:rPr lang="ru-RU" sz="1200" dirty="0" smtClean="0"/>
              <a:t>Данное </a:t>
            </a:r>
            <a:r>
              <a:rPr lang="ru-RU" sz="1200" smtClean="0"/>
              <a:t>тестирование проводится с целью определения уровня знаний и проведения независимой оценки качества образования выпускников , является </a:t>
            </a:r>
            <a:r>
              <a:rPr lang="ru-RU" sz="1200" dirty="0" smtClean="0"/>
              <a:t>одним из важных компонентов в осуществляемом министерством реформировании системы образования страны.</a:t>
            </a:r>
          </a:p>
          <a:p>
            <a:endParaRPr lang="ru-RU" sz="2000" b="1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3478"/>
            <a:ext cx="8496176" cy="828675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Результаты тестирования претендентов на получение аттестата с отличием  за </a:t>
            </a:r>
            <a:r>
              <a:rPr lang="en-US" sz="2400" dirty="0" smtClean="0">
                <a:solidFill>
                  <a:schemeClr val="bg1"/>
                </a:solidFill>
              </a:rPr>
              <a:t>2011-2012</a:t>
            </a:r>
            <a:r>
              <a:rPr lang="ru-RU" sz="2400" dirty="0" smtClean="0">
                <a:solidFill>
                  <a:schemeClr val="bg1"/>
                </a:solidFill>
              </a:rPr>
              <a:t> гг.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275606"/>
          <a:ext cx="7776864" cy="3432928"/>
        </p:xfrm>
        <a:graphic>
          <a:graphicData uri="http://schemas.openxmlformats.org/drawingml/2006/table">
            <a:tbl>
              <a:tblPr/>
              <a:tblGrid>
                <a:gridCol w="412931"/>
                <a:gridCol w="1804742"/>
                <a:gridCol w="950432"/>
                <a:gridCol w="1063817"/>
                <a:gridCol w="952654"/>
                <a:gridCol w="938204"/>
                <a:gridCol w="827042"/>
                <a:gridCol w="827042"/>
              </a:tblGrid>
              <a:tr h="256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Регионы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Приняло участие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Подтвердившие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%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</a:rPr>
                        <a:t>2011 </a:t>
                      </a:r>
                      <a:r>
                        <a:rPr lang="ru-RU" sz="14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</a:rPr>
                        <a:t>2012</a:t>
                      </a:r>
                      <a:r>
                        <a:rPr lang="ru-RU" sz="14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</a:rPr>
                        <a:t>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</a:rPr>
                        <a:t>2011 </a:t>
                      </a:r>
                      <a:r>
                        <a:rPr lang="ru-RU" sz="14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</a:rPr>
                        <a:t>2012</a:t>
                      </a:r>
                      <a:r>
                        <a:rPr lang="ru-RU" sz="14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</a:rPr>
                        <a:t>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</a:rPr>
                        <a:t>2011 </a:t>
                      </a:r>
                      <a:r>
                        <a:rPr lang="ru-RU" sz="14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</a:rPr>
                        <a:t>2012</a:t>
                      </a:r>
                      <a:r>
                        <a:rPr lang="ru-RU" sz="14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</a:rPr>
                        <a:t>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Бишкек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223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164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26,5%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61,0%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 Black" pitchFamily="34" charset="0"/>
                          <a:ea typeface="Times New Roman"/>
                        </a:rPr>
                        <a:t>Иссык-Кульская</a:t>
                      </a:r>
                      <a:endParaRPr lang="ru-RU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162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104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23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22,1%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 Black" pitchFamily="34" charset="0"/>
                          <a:ea typeface="Times New Roman"/>
                        </a:rPr>
                        <a:t>Нарынская</a:t>
                      </a:r>
                      <a:endParaRPr lang="ru-RU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 pitchFamily="34" charset="0"/>
                          <a:ea typeface="Times New Roman"/>
                        </a:rPr>
                        <a:t>199</a:t>
                      </a:r>
                      <a:endParaRPr lang="ru-RU" sz="140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143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14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9,8%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Чуйская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238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208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34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2,5%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16,3%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 Black" pitchFamily="34" charset="0"/>
                          <a:ea typeface="Times New Roman"/>
                        </a:rPr>
                        <a:t>Жалалабадская</a:t>
                      </a:r>
                      <a:endParaRPr lang="ru-RU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10</a:t>
                      </a:r>
                      <a:r>
                        <a:rPr lang="en-US" sz="1400" dirty="0">
                          <a:latin typeface="Arial Black" pitchFamily="34" charset="0"/>
                          <a:ea typeface="Times New Roman"/>
                        </a:rPr>
                        <a:t>6</a:t>
                      </a: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736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27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0,65%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3,7%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 Black" pitchFamily="34" charset="0"/>
                          <a:ea typeface="Times New Roman"/>
                        </a:rPr>
                        <a:t>Ошская</a:t>
                      </a:r>
                      <a:endParaRPr lang="ru-RU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 pitchFamily="34" charset="0"/>
                          <a:ea typeface="Times New Roman"/>
                        </a:rPr>
                        <a:t>626</a:t>
                      </a:r>
                      <a:endParaRPr lang="ru-RU" sz="140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279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0,48%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6,5%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 Black" pitchFamily="34" charset="0"/>
                          <a:ea typeface="Times New Roman"/>
                        </a:rPr>
                        <a:t>Баткенская</a:t>
                      </a:r>
                      <a:endParaRPr lang="ru-RU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414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223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0,26%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8,1%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 Black" pitchFamily="34" charset="0"/>
                          <a:ea typeface="Times New Roman"/>
                        </a:rPr>
                        <a:t>Таласская</a:t>
                      </a:r>
                      <a:endParaRPr lang="ru-RU" sz="1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64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22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 Black" pitchFamily="34" charset="0"/>
                          <a:ea typeface="Times New Roman"/>
                        </a:rPr>
                        <a:t>8</a:t>
                      </a:r>
                      <a:r>
                        <a:rPr lang="ru-RU" sz="1400">
                          <a:latin typeface="Arial Black" pitchFamily="34" charset="0"/>
                          <a:ea typeface="Times New Roman"/>
                        </a:rPr>
                        <a:t>,97%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</a:rPr>
                        <a:t>34,4%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3006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1921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256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3,16%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13,3%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828675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Динамика подтверждения получения аттестата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 отличием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11760" y="1347614"/>
          <a:ext cx="3839035" cy="535478"/>
        </p:xfrm>
        <a:graphic>
          <a:graphicData uri="http://schemas.openxmlformats.org/drawingml/2006/table">
            <a:tbl>
              <a:tblPr/>
              <a:tblGrid>
                <a:gridCol w="1731534"/>
                <a:gridCol w="994433"/>
                <a:gridCol w="1113068"/>
              </a:tblGrid>
              <a:tr h="213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годы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2011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2012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0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участники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</a:rPr>
                        <a:t>3006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</a:rPr>
                        <a:t>1921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23528" y="1916832"/>
          <a:ext cx="8496944" cy="353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 для поступления в вузы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Общереспубликанское тестирование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(ОРТ)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2002 года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315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" name="Picture 2" descr="G:\ОРТ\ОРТ 2\2002 FLEX R2 in O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087754"/>
            <a:ext cx="4176464" cy="234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644008" y="1131591"/>
            <a:ext cx="4211960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Cyr" pitchFamily="34" charset="-52"/>
                <a:cs typeface="Times New Roman" pitchFamily="18" charset="0"/>
              </a:rPr>
              <a:t>ОРТ проводит </a:t>
            </a: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Cyr" pitchFamily="34" charset="-52"/>
              </a:rPr>
              <a:t>Центр оценивания в образовании и методов обучения </a:t>
            </a: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Cyr" pitchFamily="34" charset="-52"/>
                <a:cs typeface="Times New Roman" pitchFamily="18" charset="0"/>
              </a:rPr>
              <a:t>(ЦООМО) по заказу </a:t>
            </a:r>
            <a:r>
              <a:rPr lang="ru-RU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Cyr" pitchFamily="34" charset="-52"/>
                <a:cs typeface="Times New Roman" pitchFamily="18" charset="0"/>
              </a:rPr>
              <a:t>МОиН</a:t>
            </a: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Cyr" pitchFamily="34" charset="-52"/>
                <a:cs typeface="Times New Roman" pitchFamily="18" charset="0"/>
              </a:rPr>
              <a:t> КР.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/>
              <a:t>Центр оценивания в образовании и методов обучения (ЦООМО) является негосударственным, некоммерческим учреждением, созданным в 2003 году. Учредителем ЦООМО является неакционерная корпорация Американские советы по международному образованию США.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/>
              <a:t>В целом, общереспубликанское тестирование имеет национальный уровень и  признание.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/>
              <a:t>Данный тест выявляет не степень подготовленности выпускников по школьной программе, а его индивидуальные способности и умения, которые потребуются при обучении в вузе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/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/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>
              <a:latin typeface="Arial Cyr" pitchFamily="34" charset="-52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275606"/>
            <a:ext cx="424847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теста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определить наиболее способных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 дальнейшему обучению абитуриентов.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и содержание теста ОРТ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785800"/>
            <a:ext cx="6552728" cy="367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магнитный диск 18"/>
          <p:cNvSpPr>
            <a:spLocks noChangeArrowheads="1"/>
          </p:cNvSpPr>
          <p:nvPr/>
        </p:nvSpPr>
        <p:spPr bwMode="auto">
          <a:xfrm>
            <a:off x="250825" y="3112294"/>
            <a:ext cx="1643063" cy="1185863"/>
          </a:xfrm>
          <a:prstGeom prst="flowChartMagneticDisk">
            <a:avLst/>
          </a:prstGeom>
          <a:solidFill>
            <a:srgbClr val="F6BB00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Tahoma" pitchFamily="34" charset="0"/>
              </a:rPr>
              <a:t>85,2 тыс.</a:t>
            </a:r>
          </a:p>
          <a:p>
            <a:pPr algn="ctr"/>
            <a:endParaRPr lang="ru-RU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" name="Блок-схема: магнитный диск 19"/>
          <p:cNvSpPr>
            <a:spLocks noChangeArrowheads="1"/>
          </p:cNvSpPr>
          <p:nvPr/>
        </p:nvSpPr>
        <p:spPr bwMode="auto">
          <a:xfrm>
            <a:off x="2071688" y="1500188"/>
            <a:ext cx="1643062" cy="2783681"/>
          </a:xfrm>
          <a:prstGeom prst="flowChartMagneticDisk">
            <a:avLst/>
          </a:prstGeom>
          <a:solidFill>
            <a:srgbClr val="F6BB00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1 </a:t>
            </a:r>
            <a:r>
              <a:rPr lang="ru-RU" b="1" dirty="0" smtClean="0">
                <a:solidFill>
                  <a:srgbClr val="FF0000"/>
                </a:solidFill>
              </a:rPr>
              <a:t>036,8 </a:t>
            </a:r>
            <a:r>
              <a:rPr lang="ru-RU" b="1" dirty="0">
                <a:solidFill>
                  <a:srgbClr val="FF0000"/>
                </a:solidFill>
              </a:rPr>
              <a:t>тыс.</a:t>
            </a:r>
          </a:p>
          <a:p>
            <a:pPr algn="ctr"/>
            <a:endParaRPr lang="ru-RU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Блок-схема: магнитный диск 20"/>
          <p:cNvSpPr>
            <a:spLocks noChangeArrowheads="1"/>
          </p:cNvSpPr>
          <p:nvPr/>
        </p:nvSpPr>
        <p:spPr bwMode="auto">
          <a:xfrm>
            <a:off x="3857625" y="3529012"/>
            <a:ext cx="1643063" cy="757238"/>
          </a:xfrm>
          <a:prstGeom prst="flowChartMagneticDisk">
            <a:avLst/>
          </a:prstGeom>
          <a:solidFill>
            <a:srgbClr val="F6BB00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31,2 тыс.</a:t>
            </a:r>
          </a:p>
          <a:p>
            <a:pPr algn="ctr"/>
            <a:endParaRPr lang="ru-RU">
              <a:solidFill>
                <a:srgbClr val="FFFFFF"/>
              </a:solidFill>
            </a:endParaRPr>
          </a:p>
          <a:p>
            <a:pPr algn="ctr"/>
            <a:endParaRPr lang="ru-RU">
              <a:solidFill>
                <a:srgbClr val="FFFFFF"/>
              </a:solidFill>
            </a:endParaRPr>
          </a:p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Блок-схема: магнитный диск 21"/>
          <p:cNvSpPr>
            <a:spLocks noChangeArrowheads="1"/>
          </p:cNvSpPr>
          <p:nvPr/>
        </p:nvSpPr>
        <p:spPr bwMode="auto">
          <a:xfrm>
            <a:off x="7308851" y="2950369"/>
            <a:ext cx="1643063" cy="1503760"/>
          </a:xfrm>
          <a:prstGeom prst="flowChartMagneticDisk">
            <a:avLst/>
          </a:prstGeom>
          <a:solidFill>
            <a:srgbClr val="F6BB00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b="1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latin typeface="Tahoma" pitchFamily="34" charset="0"/>
              </a:rPr>
              <a:t>230,4 тыс.</a:t>
            </a:r>
          </a:p>
          <a:p>
            <a:pPr algn="ctr"/>
            <a:endParaRPr lang="ru-RU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3" name="Блок-схема: магнитный диск 22"/>
          <p:cNvSpPr>
            <a:spLocks noChangeArrowheads="1"/>
          </p:cNvSpPr>
          <p:nvPr/>
        </p:nvSpPr>
        <p:spPr bwMode="auto">
          <a:xfrm>
            <a:off x="5572126" y="3429000"/>
            <a:ext cx="1643063" cy="971550"/>
          </a:xfrm>
          <a:prstGeom prst="flowChartMagneticDisk">
            <a:avLst/>
          </a:prstGeom>
          <a:solidFill>
            <a:srgbClr val="F6BB00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64,3 тыс.</a:t>
            </a:r>
          </a:p>
          <a:p>
            <a:pPr algn="ctr"/>
            <a:endParaRPr lang="ru-RU">
              <a:solidFill>
                <a:srgbClr val="FFFFFF"/>
              </a:solidFill>
            </a:endParaRPr>
          </a:p>
          <a:p>
            <a:pPr algn="ctr"/>
            <a:endParaRPr lang="ru-RU">
              <a:solidFill>
                <a:srgbClr val="FFFFFF"/>
              </a:solidFill>
            </a:endParaRPr>
          </a:p>
          <a:p>
            <a:pPr algn="ctr"/>
            <a:endParaRPr lang="ru-RU">
              <a:solidFill>
                <a:srgbClr val="FFFFFF"/>
              </a:solidFill>
            </a:endParaRPr>
          </a:p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3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3900" y="276225"/>
            <a:ext cx="7691438" cy="473869"/>
          </a:xfrm>
        </p:spPr>
        <p:txBody>
          <a:bodyPr/>
          <a:lstStyle/>
          <a:p>
            <a:pPr eaLnBrk="1" hangingPunct="1"/>
            <a:endParaRPr lang="ru-RU" sz="2900" dirty="0" smtClean="0">
              <a:latin typeface="Corbel" pitchFamily="34" charset="0"/>
              <a:ea typeface="HGｺﾞｼｯｸE"/>
              <a:cs typeface="HGｺﾞｼｯｸE"/>
            </a:endParaRPr>
          </a:p>
        </p:txBody>
      </p:sp>
      <p:sp>
        <p:nvSpPr>
          <p:cNvPr id="4" name="Блок-схема: магнитный диск 3"/>
          <p:cNvSpPr>
            <a:spLocks noChangeArrowheads="1"/>
          </p:cNvSpPr>
          <p:nvPr/>
        </p:nvSpPr>
        <p:spPr bwMode="auto">
          <a:xfrm>
            <a:off x="250825" y="3598069"/>
            <a:ext cx="1500188" cy="1071563"/>
          </a:xfrm>
          <a:prstGeom prst="flowChartMagneticDisk">
            <a:avLst/>
          </a:prstGeom>
          <a:solidFill>
            <a:schemeClr val="tx2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Tahoma" pitchFamily="34" charset="0"/>
              </a:rPr>
              <a:t>691</a:t>
            </a:r>
          </a:p>
          <a:p>
            <a:pPr algn="ctr"/>
            <a:endParaRPr lang="ru-RU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" name="Блок-схема: магнитный диск 4"/>
          <p:cNvSpPr>
            <a:spLocks noChangeArrowheads="1"/>
          </p:cNvSpPr>
          <p:nvPr/>
        </p:nvSpPr>
        <p:spPr bwMode="auto">
          <a:xfrm>
            <a:off x="2051050" y="2787254"/>
            <a:ext cx="1500188" cy="1875234"/>
          </a:xfrm>
          <a:prstGeom prst="flowChartMagneticDisk">
            <a:avLst/>
          </a:prstGeom>
          <a:solidFill>
            <a:schemeClr val="tx2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lt1"/>
                </a:solidFill>
                <a:latin typeface="+mn-lt"/>
                <a:cs typeface="+mn-cs"/>
              </a:rPr>
              <a:t>2191</a:t>
            </a: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" name="Блок-схема: магнитный диск 5"/>
          <p:cNvSpPr>
            <a:spLocks noChangeArrowheads="1"/>
          </p:cNvSpPr>
          <p:nvPr/>
        </p:nvSpPr>
        <p:spPr bwMode="auto">
          <a:xfrm>
            <a:off x="3851275" y="4083844"/>
            <a:ext cx="1500188" cy="535781"/>
          </a:xfrm>
          <a:prstGeom prst="flowChartMagneticDisk">
            <a:avLst/>
          </a:prstGeom>
          <a:solidFill>
            <a:schemeClr val="tx2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lt1"/>
                </a:solidFill>
                <a:latin typeface="+mn-lt"/>
                <a:cs typeface="+mn-cs"/>
              </a:rPr>
              <a:t>110</a:t>
            </a:r>
          </a:p>
        </p:txBody>
      </p:sp>
      <p:sp>
        <p:nvSpPr>
          <p:cNvPr id="7" name="Блок-схема: магнитный диск 6"/>
          <p:cNvSpPr>
            <a:spLocks noChangeArrowheads="1"/>
          </p:cNvSpPr>
          <p:nvPr/>
        </p:nvSpPr>
        <p:spPr bwMode="auto">
          <a:xfrm>
            <a:off x="7358064" y="4232672"/>
            <a:ext cx="1500187" cy="375047"/>
          </a:xfrm>
          <a:prstGeom prst="flowChartMagneticDisk">
            <a:avLst/>
          </a:prstGeom>
          <a:solidFill>
            <a:schemeClr val="tx2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lt1"/>
                </a:solidFill>
                <a:latin typeface="+mn-lt"/>
                <a:cs typeface="+mn-cs"/>
              </a:rPr>
              <a:t>5</a:t>
            </a:r>
            <a:r>
              <a:rPr lang="en-US" dirty="0">
                <a:solidFill>
                  <a:schemeClr val="lt1"/>
                </a:solidFill>
                <a:latin typeface="+mn-lt"/>
                <a:cs typeface="+mn-cs"/>
              </a:rPr>
              <a:t>1</a:t>
            </a: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4607719"/>
            <a:ext cx="1500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Дошкольное образование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3126" y="4607719"/>
            <a:ext cx="1571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Среднее образование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29063" y="4607719"/>
            <a:ext cx="1643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Нач. професс. образование </a:t>
            </a:r>
          </a:p>
        </p:txBody>
      </p:sp>
      <p:sp>
        <p:nvSpPr>
          <p:cNvPr id="11" name="Блок-схема: магнитный диск 10"/>
          <p:cNvSpPr>
            <a:spLocks noChangeArrowheads="1"/>
          </p:cNvSpPr>
          <p:nvPr/>
        </p:nvSpPr>
        <p:spPr bwMode="auto">
          <a:xfrm>
            <a:off x="5572125" y="4179094"/>
            <a:ext cx="1500188" cy="428625"/>
          </a:xfrm>
          <a:prstGeom prst="flowChartMagneticDisk">
            <a:avLst/>
          </a:prstGeom>
          <a:solidFill>
            <a:schemeClr val="tx2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Tahoma" pitchFamily="34" charset="0"/>
              </a:rPr>
              <a:t>122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43563" y="4607719"/>
            <a:ext cx="1643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Сред. професс. образование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8064" y="4607719"/>
            <a:ext cx="1785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Высшее професс. образование </a:t>
            </a:r>
          </a:p>
        </p:txBody>
      </p:sp>
      <p:sp>
        <p:nvSpPr>
          <p:cNvPr id="28" name="Блок-схема: магнитный диск 27"/>
          <p:cNvSpPr>
            <a:spLocks noChangeArrowheads="1"/>
          </p:cNvSpPr>
          <p:nvPr/>
        </p:nvSpPr>
        <p:spPr bwMode="auto">
          <a:xfrm>
            <a:off x="5219700" y="1600200"/>
            <a:ext cx="357188" cy="267891"/>
          </a:xfrm>
          <a:prstGeom prst="flowChartMagneticDisk">
            <a:avLst/>
          </a:prstGeom>
          <a:solidFill>
            <a:srgbClr val="F6BB00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" name="Блок-схема: магнитный диск 28"/>
          <p:cNvSpPr>
            <a:spLocks noChangeArrowheads="1"/>
          </p:cNvSpPr>
          <p:nvPr/>
        </p:nvSpPr>
        <p:spPr bwMode="auto">
          <a:xfrm>
            <a:off x="5219700" y="2247900"/>
            <a:ext cx="357188" cy="267891"/>
          </a:xfrm>
          <a:prstGeom prst="flowChartMagneticDisk">
            <a:avLst/>
          </a:prstGeom>
          <a:solidFill>
            <a:schemeClr val="tx2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867401" y="1545431"/>
            <a:ext cx="2500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Контингент учащихся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57876" y="2031206"/>
            <a:ext cx="3286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Количество образовательных организаций</a:t>
            </a:r>
          </a:p>
        </p:txBody>
      </p:sp>
      <p:pic>
        <p:nvPicPr>
          <p:cNvPr id="2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07504" y="267494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sz="3200" b="1" dirty="0" smtClean="0">
                <a:solidFill>
                  <a:schemeClr val="bg1"/>
                </a:solidFill>
                <a:latin typeface="Corbel" pitchFamily="34" charset="0"/>
                <a:ea typeface="HGｺﾞｼｯｸE"/>
                <a:cs typeface="HGｺﾞｼｯｸE"/>
              </a:rPr>
              <a:t>Основные уровни образования и контингент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28" grpId="0" animBg="1"/>
      <p:bldP spid="29" grpId="0" animBg="1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Динамика развития ОРТ </a:t>
            </a:r>
            <a:r>
              <a:rPr lang="ru-RU" sz="2400" b="1" dirty="0" smtClean="0">
                <a:solidFill>
                  <a:schemeClr val="bg1"/>
                </a:solidFill>
              </a:rPr>
              <a:t>(2002-2012)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279089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2011 году - тестирование становится обязательным для поступления в университет не</a:t>
            </a:r>
          </a:p>
          <a:p>
            <a:r>
              <a:rPr lang="ru-RU" dirty="0" smtClean="0"/>
              <a:t>                         только на </a:t>
            </a:r>
            <a:r>
              <a:rPr lang="ru-RU" dirty="0" err="1" smtClean="0"/>
              <a:t>грантовые</a:t>
            </a:r>
            <a:r>
              <a:rPr lang="ru-RU" dirty="0" smtClean="0"/>
              <a:t> места, но и на </a:t>
            </a:r>
            <a:r>
              <a:rPr lang="ru-RU" dirty="0" smtClean="0"/>
              <a:t>контрактные.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 2010 года в практику ОРТ по решению </a:t>
            </a:r>
            <a:r>
              <a:rPr lang="ru-RU" dirty="0" err="1" smtClean="0"/>
              <a:t>МОиН</a:t>
            </a:r>
            <a:r>
              <a:rPr lang="ru-RU" dirty="0" smtClean="0"/>
              <a:t> КР введены предметные тесты </a:t>
            </a:r>
          </a:p>
          <a:p>
            <a:endParaRPr lang="ru-RU" dirty="0" smtClean="0"/>
          </a:p>
          <a:p>
            <a:r>
              <a:rPr lang="ru-RU" dirty="0" smtClean="0"/>
              <a:t>В 2012 году - разработан и введен тест по математике для технических и </a:t>
            </a:r>
          </a:p>
          <a:p>
            <a:r>
              <a:rPr lang="ru-RU" dirty="0" smtClean="0"/>
              <a:t>                         экономических специальностей.</a:t>
            </a:r>
          </a:p>
          <a:p>
            <a:r>
              <a:rPr lang="ru-RU" dirty="0" smtClean="0"/>
              <a:t>С 2012 года зачисление абитуриентов на все формы обучения в вузы любой формы</a:t>
            </a:r>
          </a:p>
          <a:p>
            <a:r>
              <a:rPr lang="ru-RU" dirty="0" smtClean="0"/>
              <a:t>               собственности  осуществляется исключительно при наличии сертификата ОРТ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3399"/>
                </a:solidFill>
              </a:rPr>
              <a:t>В 2012 году через ОРТ прошло 56000 абитуриентов – 75% выпускников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72008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Проекты в Кыргызстане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515966"/>
            <a:ext cx="8661715" cy="6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659982"/>
            <a:ext cx="1647031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87974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251520" y="843695"/>
            <a:ext cx="8712967" cy="3581300"/>
            <a:chOff x="753" y="1322"/>
            <a:chExt cx="9692" cy="5313"/>
          </a:xfrm>
        </p:grpSpPr>
        <p:sp>
          <p:nvSpPr>
            <p:cNvPr id="51203" name="Text Box 3"/>
            <p:cNvSpPr txBox="1">
              <a:spLocks noChangeArrowheads="1"/>
            </p:cNvSpPr>
            <p:nvPr/>
          </p:nvSpPr>
          <p:spPr bwMode="auto">
            <a:xfrm>
              <a:off x="753" y="1322"/>
              <a:ext cx="9691" cy="11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Проект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USAID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«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Сапаттууу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билим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»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– (2007 – 2012)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-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повышение качества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образования,оказание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помощи педагогам по введению новых оценочных методов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5599" y="2711"/>
              <a:ext cx="4758" cy="1923"/>
            </a:xfrm>
            <a:prstGeom prst="rect">
              <a:avLst/>
            </a:prstGeom>
            <a:solidFill>
              <a:srgbClr val="92D050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Проект «Сельское образование»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МОиН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КР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Провел 2 апробации тестовых заданий (2007 и 2008 годы), а также пилотирование новой модели ИГА, разработанной в рамках проекта (2010 год). </a:t>
              </a:r>
            </a:p>
          </p:txBody>
        </p:sp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753" y="2711"/>
              <a:ext cx="4666" cy="1816"/>
            </a:xfrm>
            <a:prstGeom prst="rect">
              <a:avLst/>
            </a:prstGeom>
            <a:solidFill>
              <a:srgbClr val="FFC000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Проект по образованию Азиатского банка развития -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разработка предметных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куррикулумов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1-11классов по компоненте «Оценивание качества образования» </a:t>
              </a:r>
            </a:p>
          </p:txBody>
        </p:sp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753" y="4847"/>
              <a:ext cx="4756" cy="17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Проект «Содействие разработке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куррикулума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» Фонда Сорос-Кыргызстан</a:t>
              </a:r>
            </a:p>
            <a:p>
              <a:pPr lvl="0" algn="just">
                <a:spcAft>
                  <a:spcPts val="1000"/>
                </a:spcAft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- соблюдение согласованности и преемственности между национальным рамочным и предметными </a:t>
              </a:r>
              <a:r>
                <a:rPr kumimoji="0" lang="ru-R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куррикулумами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. </a:t>
              </a: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5689" y="4954"/>
              <a:ext cx="4756" cy="159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  <a:flatTx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ru-RU" sz="1400" b="1" dirty="0" smtClean="0"/>
                <a:t>Проект READ</a:t>
              </a:r>
              <a:r>
                <a:rPr lang="ru-RU" sz="1400" dirty="0" smtClean="0"/>
                <a:t> </a:t>
              </a:r>
              <a:r>
                <a:rPr lang="ru-RU" sz="1400" b="1" dirty="0" smtClean="0"/>
                <a:t> - </a:t>
              </a:r>
              <a:r>
                <a:rPr lang="ru-RU" sz="1400" dirty="0" smtClean="0"/>
                <a:t>Российская программа содействия образованию в целях развития  -</a:t>
              </a:r>
              <a:r>
                <a:rPr lang="ru-RU" sz="1200" dirty="0" smtClean="0"/>
                <a:t>согласована в 2008 году в рамках сотрудничества   между правительством РФ и Всемирным банком с целью помощи развивающимся странам. 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648072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Базовые  показатели Кыргызстана</a:t>
            </a:r>
            <a:b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( по отчету специалистов ВБ по проекту </a:t>
            </a:r>
            <a:r>
              <a:rPr lang="en-US" sz="1800" b="1" dirty="0" smtClean="0">
                <a:solidFill>
                  <a:schemeClr val="bg1"/>
                </a:solidFill>
                <a:latin typeface="Arial Black" pitchFamily="34" charset="0"/>
              </a:rPr>
              <a:t>READ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ru-RU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Содержимое 14"/>
          <p:cNvSpPr txBox="1">
            <a:spLocks/>
          </p:cNvSpPr>
          <p:nvPr/>
        </p:nvSpPr>
        <p:spPr>
          <a:xfrm>
            <a:off x="323528" y="1203598"/>
            <a:ext cx="4040188" cy="3240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Оценивание в классе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Экзамены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Национальные крупномасштабные исследования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Международные крупномасштабные исследования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16"/>
          <p:cNvSpPr txBox="1">
            <a:spLocks/>
          </p:cNvSpPr>
          <p:nvPr/>
        </p:nvSpPr>
        <p:spPr>
          <a:xfrm>
            <a:off x="4511353" y="1203598"/>
            <a:ext cx="4041775" cy="324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Неразвитый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стадии формирования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стадии формирования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стадии формирования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13"/>
          <p:cNvSpPr txBox="1">
            <a:spLocks/>
          </p:cNvSpPr>
          <p:nvPr/>
        </p:nvSpPr>
        <p:spPr bwMode="auto">
          <a:xfrm>
            <a:off x="323528" y="843558"/>
            <a:ext cx="40401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cs typeface="+mn-cs"/>
              </a:rPr>
              <a:t>Тип оценивания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cs typeface="+mn-cs"/>
            </a:endParaRPr>
          </a:p>
        </p:txBody>
      </p:sp>
      <p:sp>
        <p:nvSpPr>
          <p:cNvPr id="14" name="Текст 15"/>
          <p:cNvSpPr txBox="1">
            <a:spLocks/>
          </p:cNvSpPr>
          <p:nvPr/>
        </p:nvSpPr>
        <p:spPr>
          <a:xfrm>
            <a:off x="4499992" y="843558"/>
            <a:ext cx="4041775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Уровень развития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Проблемы и задачи, стоящие перед Кыргызстаном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214282" y="1357304"/>
            <a:ext cx="8856984" cy="21556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недостаточный технический потенциал ключевых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организаций по оценке;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возможное противодействие переменам со стороны учителей и учащихся;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нестабильность политической ситуации, способная вызвать </a:t>
            </a:r>
            <a:r>
              <a:rPr lang="ru-RU" sz="2000" dirty="0" smtClean="0">
                <a:solidFill>
                  <a:schemeClr val="tx1"/>
                </a:solidFill>
              </a:rPr>
              <a:t>сбои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в реализации программы;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Предложения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279088"/>
            <a:ext cx="89289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200" dirty="0" smtClean="0"/>
              <a:t>Разработка положений новой модели выпускных экзаменов;</a:t>
            </a:r>
          </a:p>
          <a:p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 Разработка новых </a:t>
            </a:r>
            <a:r>
              <a:rPr lang="ru-RU" sz="2200" dirty="0" err="1" smtClean="0"/>
              <a:t>тренинговых</a:t>
            </a:r>
            <a:r>
              <a:rPr lang="ru-RU" sz="2200" dirty="0" smtClean="0"/>
              <a:t> материалов;</a:t>
            </a:r>
          </a:p>
          <a:p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 Тренинги для экспертов по разработке тестовых заданий, проведению</a:t>
            </a:r>
          </a:p>
          <a:p>
            <a:r>
              <a:rPr lang="ru-RU" sz="2200" dirty="0" smtClean="0"/>
              <a:t>    тестирования, анализу результатов теста;</a:t>
            </a:r>
          </a:p>
          <a:p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 Расширенное пилотирование новой модели выпускных экзаменов</a:t>
            </a:r>
            <a:r>
              <a:rPr lang="en-US" sz="2200" dirty="0" smtClean="0"/>
              <a:t>. 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79208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Ожидаемые достижения Кыргызстана в рамках проекта </a:t>
            </a:r>
            <a:r>
              <a:rPr lang="en-US" sz="2400" dirty="0" smtClean="0">
                <a:solidFill>
                  <a:schemeClr val="bg1"/>
                </a:solidFill>
              </a:rPr>
              <a:t>READ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ru-RU" sz="1800" dirty="0" smtClean="0">
                <a:solidFill>
                  <a:schemeClr val="bg1"/>
                </a:solidFill>
              </a:rPr>
              <a:t>октябрь 2014г)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3" name="Содержимое 6"/>
          <p:cNvGraphicFramePr>
            <a:graphicFrameLocks/>
          </p:cNvGraphicFramePr>
          <p:nvPr/>
        </p:nvGraphicFramePr>
        <p:xfrm>
          <a:off x="395536" y="987575"/>
          <a:ext cx="82296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Задачи: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7505" y="789385"/>
            <a:ext cx="8785672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выработка единых критериев оценки достижений учащихся;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анализ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сравнительных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результатов тестирования учащихся;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обеспечение требований тестовой технологии к организации процедуры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dirty="0" smtClean="0">
                <a:latin typeface="+mn-lt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тестирования: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надежность методов, используемых при разработке  инструментария и анализе результатов;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б) применение стандартизированных процедур проверки заданий и обработки данных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повышение: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а) качества тестовых заданий, качества анализа тестов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б) равномерности распределения заданий по трудности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в) качества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дистракторов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7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7200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ЗАДАЧИ НА 2012 ГОД: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40589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упорядочение всех нормативных, инструктивно-методических и других документов;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повышение качества </a:t>
            </a:r>
            <a:r>
              <a:rPr lang="ru-RU" dirty="0" smtClean="0"/>
              <a:t>тестовых </a:t>
            </a:r>
            <a:r>
              <a:rPr lang="ru-RU" dirty="0" smtClean="0"/>
              <a:t>материалов и </a:t>
            </a:r>
            <a:r>
              <a:rPr lang="ru-RU" dirty="0" smtClean="0"/>
              <a:t>проведения тестирования;</a:t>
            </a:r>
            <a:endParaRPr lang="ru-RU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повышение доверия к результатам оценки учебных достижений;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49974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arturbakirov@yandex.ru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Число школ в Кыргызстане и контингент обучающихся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0" name="Содержимое 6"/>
          <p:cNvGraphicFramePr>
            <a:graphicFrameLocks/>
          </p:cNvGraphicFramePr>
          <p:nvPr/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Соотношение школ по языку обучения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0" name="Содержимое 6"/>
          <p:cNvGraphicFramePr>
            <a:graphicFrameLocks/>
          </p:cNvGraphicFramePr>
          <p:nvPr/>
        </p:nvGraphicFramePr>
        <p:xfrm>
          <a:off x="323528" y="1707654"/>
          <a:ext cx="3312368" cy="235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23928" y="1635646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Кыргызский</a:t>
            </a:r>
            <a:r>
              <a:rPr lang="ru-RU" dirty="0" smtClean="0"/>
              <a:t> язык обучения  - </a:t>
            </a:r>
            <a:r>
              <a:rPr lang="ru-RU" dirty="0" smtClean="0"/>
              <a:t>1380  -  63,0%</a:t>
            </a:r>
            <a:endParaRPr lang="ru-RU" dirty="0" smtClean="0"/>
          </a:p>
          <a:p>
            <a:r>
              <a:rPr lang="ru-RU" dirty="0" smtClean="0"/>
              <a:t>Смешанный язык обучения -  </a:t>
            </a:r>
            <a:r>
              <a:rPr lang="ru-RU" dirty="0" smtClean="0"/>
              <a:t>512    -  23,3%</a:t>
            </a:r>
            <a:endParaRPr lang="ru-RU" dirty="0" smtClean="0"/>
          </a:p>
          <a:p>
            <a:r>
              <a:rPr lang="ru-RU" dirty="0" smtClean="0"/>
              <a:t>Русский язык обучения           - </a:t>
            </a:r>
            <a:r>
              <a:rPr lang="ru-RU" dirty="0" smtClean="0"/>
              <a:t>152   -    7,0%</a:t>
            </a:r>
            <a:endParaRPr lang="ru-RU" dirty="0" smtClean="0"/>
          </a:p>
          <a:p>
            <a:r>
              <a:rPr lang="ru-RU" dirty="0" smtClean="0"/>
              <a:t>Узбекский язык обучения      - </a:t>
            </a:r>
            <a:r>
              <a:rPr lang="ru-RU" dirty="0" smtClean="0"/>
              <a:t>139    -   6,3%</a:t>
            </a:r>
            <a:endParaRPr lang="ru-RU" dirty="0" smtClean="0"/>
          </a:p>
          <a:p>
            <a:r>
              <a:rPr lang="ru-RU" dirty="0" smtClean="0"/>
              <a:t>Таджикский язык обучения   - </a:t>
            </a:r>
            <a:r>
              <a:rPr lang="ru-RU" dirty="0" smtClean="0"/>
              <a:t>8        -   0,4%</a:t>
            </a:r>
            <a:endParaRPr lang="ru-RU" dirty="0" smtClean="0"/>
          </a:p>
          <a:p>
            <a:r>
              <a:rPr lang="ru-RU" b="1" dirty="0" smtClean="0"/>
              <a:t>                   Итого:                      - 2191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Система экзаменов в Кыргызстане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7544" y="1108070"/>
            <a:ext cx="84249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Государственная итоговая аттестация: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выпускные экзамены для учащихся основной школы (9 класс) и средней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школы (11 класс), которые проводятся в традиционной билетной форме, а также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письменной форме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(сочинение/изложение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/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диктант  и задания по математике);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Основное тестирование учащихся 9,10 и 11 классов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(на добровольной основе);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ky-KG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Тестирование выпускников 11-го класса, претендентов на получение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аттестата с отличием о среднем общем образовании;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Промежуточная (годовая) аттестация экстернов в форме тестирования;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Общереспубликанское тестирование для поступления в вузы страны.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64807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Учреждения, занимающиеся итоговым  оцениванием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1" name="Содержимое 4"/>
          <p:cNvGraphicFramePr>
            <a:graphicFrameLocks/>
          </p:cNvGraphicFramePr>
          <p:nvPr/>
        </p:nvGraphicFramePr>
        <p:xfrm>
          <a:off x="323528" y="1275605"/>
          <a:ext cx="8640960" cy="3168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Система оценивания  в Кыргызстане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Итоговое оценивание в КР представлено в следующей таблице: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4675"/>
            <a:ext cx="8661715" cy="5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1560" y="1131590"/>
          <a:ext cx="8064895" cy="3351525"/>
        </p:xfrm>
        <a:graphic>
          <a:graphicData uri="http://schemas.openxmlformats.org/drawingml/2006/table">
            <a:tbl>
              <a:tblPr/>
              <a:tblGrid>
                <a:gridCol w="437975"/>
                <a:gridCol w="1362335"/>
                <a:gridCol w="2014687"/>
                <a:gridCol w="437975"/>
                <a:gridCol w="2068473"/>
                <a:gridCol w="1743450"/>
              </a:tblGrid>
              <a:tr h="908028"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Times New Roman"/>
                        </a:rPr>
                        <a:t>Кто проводит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Формат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Цель: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 Unicode MS"/>
                          <a:ea typeface="Times New Roman"/>
                        </a:rPr>
                        <a:t>Тип </a:t>
                      </a:r>
                      <a:r>
                        <a:rPr lang="ru-RU" sz="1100" b="1" dirty="0" err="1" smtClean="0">
                          <a:latin typeface="Arial Unicode MS"/>
                          <a:ea typeface="Times New Roman"/>
                        </a:rPr>
                        <a:t>оцениванияя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Распространение информации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Подготовка к тестированию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499"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"/>
                          <a:ea typeface="Times New Roman"/>
                        </a:rPr>
                        <a:t>МОиН КР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"/>
                          <a:ea typeface="Times New Roman"/>
                        </a:rPr>
                        <a:t>Школы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Сочинения/изложения/диктанты; решение математических задач; устные ответы по билетам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Аттестация и сертификация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Unicode MS"/>
                          <a:ea typeface="Times New Roman"/>
                        </a:rPr>
                        <a:t>Нормативное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Содержание экзаменов известно заранее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Проводится в школах учителями по разработанным материалам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499"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"/>
                          <a:ea typeface="Times New Roman"/>
                        </a:rPr>
                        <a:t>НЦТ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Закрытые вопросы 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TC"/>
                          <a:ea typeface="Times New Roman"/>
                        </a:rPr>
                        <a:t>осуществление независимой оценки уровня знаний учащихся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, направлено на выявление достижений учащихся по усвоению учебных программ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Unicode MS"/>
                          <a:ea typeface="Times New Roman"/>
                        </a:rPr>
                        <a:t>Нормативное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Отчеты направляются  в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</a:rPr>
                        <a:t>МОиН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КР и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райОО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Образцы заданий рассылаются по школам и поступают в розничную продажу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499"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Times New Roman"/>
                        </a:rPr>
                        <a:t>ЦООМО 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Закрытые и открытые вопросы 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Основная часть тестов посвящена проверке уровней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сформированности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общеучебных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 навыков и мыслительных навыков высокого порядка 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 Unicode MS"/>
                          <a:ea typeface="Times New Roman"/>
                        </a:rPr>
                        <a:t>Рейтинг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Отчеты рассылаются заказчикам и всем заинтересованным сторонам, проводятся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PR-кампании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, если тесты затрагивают общие проблемы образования.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Образцы заданий рассылаются по школам и поступают в розничную продажу 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Состояние дел, проблемы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7544" y="2570008"/>
            <a:ext cx="842493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7504" y="1203598"/>
            <a:ext cx="8820472" cy="3323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Кыргызстане в целом, система оценивания, процедуры и методы остаются прежни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т.е.  </a:t>
            </a:r>
          </a:p>
          <a:p>
            <a:pPr lvl="0" indent="449263" algn="just"/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советского периода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Несмотря на определенные изменения в содержании учебных планов, система оценивания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характеризуется следующим: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оцениваются только учебные достижения репродуктивного характера, то есть умение учениками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заучивать, запоминать готовые факты и сведения;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оценивание не направлено на выявление компетенций, необходимых для жизни и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самореализации учащегося в современном обществе;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результаты существующих выпускных экзаменов не дают достоверной информации об уровне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компетенций школьников, так как данные экзамены проводятся непосредственно в школах. При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этом сравнение образовательных результатов учащихся оказывается невозможным, а результаты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не могут служить материалом для оценки эффективности работы учителя, школы, класса;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учителя не достаточно обеспечиваются информацией о новых формах оценивания прогресса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учеников;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Состояние дел, проблемы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7544" y="2570008"/>
            <a:ext cx="842493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7504" y="952442"/>
            <a:ext cx="8820472" cy="34624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формы существующих экзаменов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(письменный экзамен по математике, задания по которому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решаются заранее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очинения, темы которых известны учащимся заранее, билетная система по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предметам и устные ответы, трудно поддающиеся апелляции) не дают возможности в полной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мере оценить компетенции ученика;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отсутствует эффективная система сбора данных и их анализа;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преимущественное внимание уделяется результатам отличников, ударников и победителей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олимпиад, а достижения недостаточно хорошо успевающих учащихся фиксируются нерегулярно,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нет традиции отслеживания прогресса каждого ученика;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оценки недостаточно дифференцированы: не позволяют учащимся продемонстрировать все свои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учебные достижения, они субъективны и отражают в основном навыки воспроизведения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заученного материала;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6906</TotalTime>
  <Words>2059</Words>
  <Application>Microsoft Office PowerPoint</Application>
  <PresentationFormat>Экран (16:9)</PresentationFormat>
  <Paragraphs>459</Paragraphs>
  <Slides>28</Slides>
  <Notes>28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Точечный рисунок</vt:lpstr>
      <vt:lpstr>Система национальных экзаменов в Кыргызстане</vt:lpstr>
      <vt:lpstr>Слайд 2</vt:lpstr>
      <vt:lpstr>Число школ в Кыргызстане и контингент обучающихся</vt:lpstr>
      <vt:lpstr>Соотношение школ по языку обучения</vt:lpstr>
      <vt:lpstr>Система экзаменов в Кыргызстане</vt:lpstr>
      <vt:lpstr>Учреждения, занимающиеся итоговым  оцениванием</vt:lpstr>
      <vt:lpstr>Система оценивания  в Кыргызстане  Итоговое оценивание в КР представлено в следующей таблице:</vt:lpstr>
      <vt:lpstr>Состояние дел, проблемы </vt:lpstr>
      <vt:lpstr>Состояние дел, проблемы </vt:lpstr>
      <vt:lpstr>Состояние дел, проблемы </vt:lpstr>
      <vt:lpstr>Состояние дел, проблемы </vt:lpstr>
      <vt:lpstr>Система экзаменов в Кыргызстане</vt:lpstr>
      <vt:lpstr>Экзамены проводимые  НЦТ НЦТ – государственное учреждение МОиН, создан в 1993  г. </vt:lpstr>
      <vt:lpstr>                                                                            Итоговая государственная аттестация</vt:lpstr>
      <vt:lpstr>                                                                            Итоговая государственная аттестация</vt:lpstr>
      <vt:lpstr>Результаты тестирования претендентов на получение аттестата с отличием  за 2011-2012 гг. </vt:lpstr>
      <vt:lpstr>Динамика подтверждения получения аттестата с отличием</vt:lpstr>
      <vt:lpstr>Тест для поступления в вузы  Общереспубликанское тестирование (ОРТ) с 2002 года</vt:lpstr>
      <vt:lpstr>Структура и содержание теста ОРТ</vt:lpstr>
      <vt:lpstr>Динамика развития ОРТ (2002-2012)</vt:lpstr>
      <vt:lpstr>Проекты в Кыргызстане</vt:lpstr>
      <vt:lpstr>Базовые  показатели Кыргызстана ( по отчету специалистов ВБ по проекту READ)</vt:lpstr>
      <vt:lpstr>Проблемы и задачи, стоящие перед Кыргызстаном</vt:lpstr>
      <vt:lpstr>Предложения</vt:lpstr>
      <vt:lpstr>Ожидаемые достижения Кыргызстана в рамках проекта READ (октябрь 2014г)</vt:lpstr>
      <vt:lpstr>Задачи:</vt:lpstr>
      <vt:lpstr>ЗАДАЧИ НА 2012 ГОД: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JOOMART</cp:lastModifiedBy>
  <cp:revision>271</cp:revision>
  <dcterms:created xsi:type="dcterms:W3CDTF">2011-08-25T06:09:31Z</dcterms:created>
  <dcterms:modified xsi:type="dcterms:W3CDTF">2012-09-22T19:13:07Z</dcterms:modified>
</cp:coreProperties>
</file>