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diagrams/layout1.xml" ContentType="application/vnd.openxmlformats-officedocument.drawingml.diagramLayout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58" r:id="rId2"/>
    <p:sldId id="323" r:id="rId3"/>
    <p:sldId id="376" r:id="rId4"/>
    <p:sldId id="375" r:id="rId5"/>
    <p:sldId id="374" r:id="rId6"/>
    <p:sldId id="378" r:id="rId7"/>
    <p:sldId id="371" r:id="rId8"/>
    <p:sldId id="377" r:id="rId9"/>
    <p:sldId id="372" r:id="rId10"/>
    <p:sldId id="364" r:id="rId11"/>
    <p:sldId id="366" r:id="rId12"/>
    <p:sldId id="367" r:id="rId13"/>
    <p:sldId id="368" r:id="rId14"/>
    <p:sldId id="369" r:id="rId15"/>
    <p:sldId id="370" r:id="rId16"/>
    <p:sldId id="362" r:id="rId17"/>
    <p:sldId id="359" r:id="rId18"/>
    <p:sldId id="360" r:id="rId19"/>
    <p:sldId id="379" r:id="rId20"/>
    <p:sldId id="361" r:id="rId21"/>
    <p:sldId id="346" r:id="rId22"/>
    <p:sldId id="353" r:id="rId23"/>
    <p:sldId id="373" r:id="rId24"/>
    <p:sldId id="380" r:id="rId25"/>
    <p:sldId id="381" r:id="rId26"/>
    <p:sldId id="382" r:id="rId27"/>
    <p:sldId id="341" r:id="rId28"/>
  </p:sldIdLst>
  <p:sldSz cx="9144000" cy="5143500" type="screen16x9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Светлый стиль 1 -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1" autoAdjust="0"/>
    <p:restoredTop sz="94676" autoAdjust="0"/>
  </p:normalViewPr>
  <p:slideViewPr>
    <p:cSldViewPr>
      <p:cViewPr varScale="1">
        <p:scale>
          <a:sx n="84" d="100"/>
          <a:sy n="84" d="100"/>
        </p:scale>
        <p:origin x="-96" y="-24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1056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B30E944-9E41-40B6-B51A-FF9F5593DE1C}" type="doc">
      <dgm:prSet loTypeId="urn:microsoft.com/office/officeart/2005/8/layout/pyramid1" loCatId="pyramid" qsTypeId="urn:microsoft.com/office/officeart/2005/8/quickstyle/simple1" qsCatId="simple" csTypeId="urn:microsoft.com/office/officeart/2005/8/colors/accent1_2" csCatId="accent1" phldr="1"/>
      <dgm:spPr/>
    </dgm:pt>
    <dgm:pt modelId="{001D37B8-B4E1-48A1-8DBD-5195BD6E0F5C}">
      <dgm:prSet phldrT="[Текст]" custT="1"/>
      <dgm:spPr/>
      <dgm:t>
        <a:bodyPr/>
        <a:lstStyle/>
        <a:p>
          <a:r>
            <a:rPr lang="ru-RU" sz="1600" dirty="0" smtClean="0"/>
            <a:t>Углублённые</a:t>
          </a:r>
        </a:p>
        <a:p>
          <a:r>
            <a:rPr lang="ru-RU" sz="1600" dirty="0" smtClean="0"/>
            <a:t>исследования</a:t>
          </a:r>
          <a:endParaRPr lang="ru-RU" sz="1600" dirty="0"/>
        </a:p>
      </dgm:t>
    </dgm:pt>
    <dgm:pt modelId="{6CD3C6A0-122E-4AE0-8C43-5F55F20DB7AE}" type="parTrans" cxnId="{E9DAB884-197D-4F90-B433-9F0ECE2D11DB}">
      <dgm:prSet/>
      <dgm:spPr/>
      <dgm:t>
        <a:bodyPr/>
        <a:lstStyle/>
        <a:p>
          <a:endParaRPr lang="ru-RU"/>
        </a:p>
      </dgm:t>
    </dgm:pt>
    <dgm:pt modelId="{430ED38C-E01B-49C5-B0C8-868B14C58635}" type="sibTrans" cxnId="{E9DAB884-197D-4F90-B433-9F0ECE2D11DB}">
      <dgm:prSet/>
      <dgm:spPr/>
      <dgm:t>
        <a:bodyPr/>
        <a:lstStyle/>
        <a:p>
          <a:endParaRPr lang="ru-RU"/>
        </a:p>
      </dgm:t>
    </dgm:pt>
    <dgm:pt modelId="{CB8E7E60-4461-4110-B7F0-E781392C59B6}">
      <dgm:prSet phldrT="[Текст]"/>
      <dgm:spPr>
        <a:solidFill>
          <a:srgbClr val="11FB38"/>
        </a:solidFill>
      </dgm:spPr>
      <dgm:t>
        <a:bodyPr/>
        <a:lstStyle/>
        <a:p>
          <a:r>
            <a:rPr lang="ru-RU" b="1" dirty="0" smtClean="0"/>
            <a:t>Государственные экзамены</a:t>
          </a:r>
          <a:endParaRPr lang="ru-RU" b="1" dirty="0"/>
        </a:p>
      </dgm:t>
    </dgm:pt>
    <dgm:pt modelId="{E12D3883-3D51-477E-96B7-7D80A1681CFC}" type="parTrans" cxnId="{7EA2CC6C-4F9A-4175-8D7A-8793AA56BE1E}">
      <dgm:prSet/>
      <dgm:spPr/>
      <dgm:t>
        <a:bodyPr/>
        <a:lstStyle/>
        <a:p>
          <a:endParaRPr lang="ru-RU"/>
        </a:p>
      </dgm:t>
    </dgm:pt>
    <dgm:pt modelId="{48A912B9-6E16-4704-960B-0117ED7A4A15}" type="sibTrans" cxnId="{7EA2CC6C-4F9A-4175-8D7A-8793AA56BE1E}">
      <dgm:prSet/>
      <dgm:spPr/>
      <dgm:t>
        <a:bodyPr/>
        <a:lstStyle/>
        <a:p>
          <a:endParaRPr lang="ru-RU"/>
        </a:p>
      </dgm:t>
    </dgm:pt>
    <dgm:pt modelId="{AB6885EC-D082-4FEC-836E-961005A4C4D7}">
      <dgm:prSet phldrT="[Текст]"/>
      <dgm:spPr>
        <a:solidFill>
          <a:srgbClr val="00B0F0"/>
        </a:solidFill>
      </dgm:spPr>
      <dgm:t>
        <a:bodyPr/>
        <a:lstStyle/>
        <a:p>
          <a:r>
            <a:rPr lang="ru-RU" b="1" dirty="0" smtClean="0"/>
            <a:t>Формирующее оценивание</a:t>
          </a:r>
        </a:p>
        <a:p>
          <a:r>
            <a:rPr lang="ru-RU" dirty="0" smtClean="0"/>
            <a:t>оценка на уровне класса</a:t>
          </a:r>
          <a:endParaRPr lang="ru-RU" dirty="0"/>
        </a:p>
      </dgm:t>
    </dgm:pt>
    <dgm:pt modelId="{BD8F8962-C055-4C40-A55B-34A5C36F3A5C}" type="parTrans" cxnId="{C92DBC59-BCBF-4415-821F-407441BA66E8}">
      <dgm:prSet/>
      <dgm:spPr/>
      <dgm:t>
        <a:bodyPr/>
        <a:lstStyle/>
        <a:p>
          <a:endParaRPr lang="ru-RU"/>
        </a:p>
      </dgm:t>
    </dgm:pt>
    <dgm:pt modelId="{AA816314-5D8E-4B7E-9E3B-8A91EFCA6124}" type="sibTrans" cxnId="{C92DBC59-BCBF-4415-821F-407441BA66E8}">
      <dgm:prSet/>
      <dgm:spPr/>
      <dgm:t>
        <a:bodyPr/>
        <a:lstStyle/>
        <a:p>
          <a:endParaRPr lang="ru-RU"/>
        </a:p>
      </dgm:t>
    </dgm:pt>
    <dgm:pt modelId="{31A8D143-2389-420D-87B1-26211E0E89D8}">
      <dgm:prSet custT="1"/>
      <dgm:spPr>
        <a:solidFill>
          <a:srgbClr val="FFFF00"/>
        </a:solidFill>
      </dgm:spPr>
      <dgm:t>
        <a:bodyPr/>
        <a:lstStyle/>
        <a:p>
          <a:r>
            <a:rPr lang="ru-RU" sz="1800" b="0" dirty="0" smtClean="0"/>
            <a:t>Крупномасштабные</a:t>
          </a:r>
        </a:p>
        <a:p>
          <a:r>
            <a:rPr lang="ru-RU" sz="1800" b="0" dirty="0" smtClean="0"/>
            <a:t>исследования</a:t>
          </a:r>
          <a:endParaRPr lang="ru-RU" sz="1800" b="0" dirty="0"/>
        </a:p>
      </dgm:t>
    </dgm:pt>
    <dgm:pt modelId="{3B0FC8F7-07B8-4548-8934-6F814D07C593}" type="parTrans" cxnId="{2D4AFF2B-B92F-428C-B861-A23D8B6A922C}">
      <dgm:prSet/>
      <dgm:spPr/>
      <dgm:t>
        <a:bodyPr/>
        <a:lstStyle/>
        <a:p>
          <a:endParaRPr lang="ru-RU"/>
        </a:p>
      </dgm:t>
    </dgm:pt>
    <dgm:pt modelId="{19618C45-75E3-4B3D-96A9-382B7ECDB2B2}" type="sibTrans" cxnId="{2D4AFF2B-B92F-428C-B861-A23D8B6A922C}">
      <dgm:prSet/>
      <dgm:spPr/>
      <dgm:t>
        <a:bodyPr/>
        <a:lstStyle/>
        <a:p>
          <a:endParaRPr lang="ru-RU"/>
        </a:p>
      </dgm:t>
    </dgm:pt>
    <dgm:pt modelId="{9649E857-713C-4D28-8F2D-337F2017AF9B}" type="pres">
      <dgm:prSet presAssocID="{6B30E944-9E41-40B6-B51A-FF9F5593DE1C}" presName="Name0" presStyleCnt="0">
        <dgm:presLayoutVars>
          <dgm:dir/>
          <dgm:animLvl val="lvl"/>
          <dgm:resizeHandles val="exact"/>
        </dgm:presLayoutVars>
      </dgm:prSet>
      <dgm:spPr/>
    </dgm:pt>
    <dgm:pt modelId="{9F42BEFA-23B1-47CD-908D-11A4E21E404D}" type="pres">
      <dgm:prSet presAssocID="{001D37B8-B4E1-48A1-8DBD-5195BD6E0F5C}" presName="Name8" presStyleCnt="0"/>
      <dgm:spPr/>
    </dgm:pt>
    <dgm:pt modelId="{EB07318F-2E5F-457C-AD42-1F6E359B61AC}" type="pres">
      <dgm:prSet presAssocID="{001D37B8-B4E1-48A1-8DBD-5195BD6E0F5C}" presName="level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96A03E7-714F-44F8-9644-F651419FE78B}" type="pres">
      <dgm:prSet presAssocID="{001D37B8-B4E1-48A1-8DBD-5195BD6E0F5C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925A935-9BEF-4DD3-B1A2-0E5753165A5C}" type="pres">
      <dgm:prSet presAssocID="{31A8D143-2389-420D-87B1-26211E0E89D8}" presName="Name8" presStyleCnt="0"/>
      <dgm:spPr/>
    </dgm:pt>
    <dgm:pt modelId="{255A502F-AD26-4C24-A26D-990BCBAEAD28}" type="pres">
      <dgm:prSet presAssocID="{31A8D143-2389-420D-87B1-26211E0E89D8}" presName="level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A7DAF7C-4B82-4B3B-8241-1014D120B825}" type="pres">
      <dgm:prSet presAssocID="{31A8D143-2389-420D-87B1-26211E0E89D8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68DB52B-73F3-430E-9038-75E1A47C94C6}" type="pres">
      <dgm:prSet presAssocID="{CB8E7E60-4461-4110-B7F0-E781392C59B6}" presName="Name8" presStyleCnt="0"/>
      <dgm:spPr/>
    </dgm:pt>
    <dgm:pt modelId="{4798B7DD-FEAB-41BE-A7F3-21F3A4215708}" type="pres">
      <dgm:prSet presAssocID="{CB8E7E60-4461-4110-B7F0-E781392C59B6}" presName="level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A734FD0-8FE8-493B-B51E-9E4281B31E02}" type="pres">
      <dgm:prSet presAssocID="{CB8E7E60-4461-4110-B7F0-E781392C59B6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625153F-98D0-4382-BE95-9377E52C4843}" type="pres">
      <dgm:prSet presAssocID="{AB6885EC-D082-4FEC-836E-961005A4C4D7}" presName="Name8" presStyleCnt="0"/>
      <dgm:spPr/>
    </dgm:pt>
    <dgm:pt modelId="{005EA2BB-6997-4A28-A569-6221479E7AE7}" type="pres">
      <dgm:prSet presAssocID="{AB6885EC-D082-4FEC-836E-961005A4C4D7}" presName="level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394C10C-3998-44A2-ADC7-A275ABF4FBDF}" type="pres">
      <dgm:prSet presAssocID="{AB6885EC-D082-4FEC-836E-961005A4C4D7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86EBA08-F2E8-4593-A48E-7ABA271FA766}" type="presOf" srcId="{31A8D143-2389-420D-87B1-26211E0E89D8}" destId="{2A7DAF7C-4B82-4B3B-8241-1014D120B825}" srcOrd="1" destOrd="0" presId="urn:microsoft.com/office/officeart/2005/8/layout/pyramid1"/>
    <dgm:cxn modelId="{C92DBC59-BCBF-4415-821F-407441BA66E8}" srcId="{6B30E944-9E41-40B6-B51A-FF9F5593DE1C}" destId="{AB6885EC-D082-4FEC-836E-961005A4C4D7}" srcOrd="3" destOrd="0" parTransId="{BD8F8962-C055-4C40-A55B-34A5C36F3A5C}" sibTransId="{AA816314-5D8E-4B7E-9E3B-8A91EFCA6124}"/>
    <dgm:cxn modelId="{A1D0336E-3FF2-42FF-830E-29670F4A7858}" type="presOf" srcId="{AB6885EC-D082-4FEC-836E-961005A4C4D7}" destId="{C394C10C-3998-44A2-ADC7-A275ABF4FBDF}" srcOrd="1" destOrd="0" presId="urn:microsoft.com/office/officeart/2005/8/layout/pyramid1"/>
    <dgm:cxn modelId="{2D4AFF2B-B92F-428C-B861-A23D8B6A922C}" srcId="{6B30E944-9E41-40B6-B51A-FF9F5593DE1C}" destId="{31A8D143-2389-420D-87B1-26211E0E89D8}" srcOrd="1" destOrd="0" parTransId="{3B0FC8F7-07B8-4548-8934-6F814D07C593}" sibTransId="{19618C45-75E3-4B3D-96A9-382B7ECDB2B2}"/>
    <dgm:cxn modelId="{82164EF4-C4DA-4035-9B8D-0E2EB399AA5B}" type="presOf" srcId="{CB8E7E60-4461-4110-B7F0-E781392C59B6}" destId="{4798B7DD-FEAB-41BE-A7F3-21F3A4215708}" srcOrd="0" destOrd="0" presId="urn:microsoft.com/office/officeart/2005/8/layout/pyramid1"/>
    <dgm:cxn modelId="{E4BBE230-51FD-4057-89F9-98AB2F407A1D}" type="presOf" srcId="{CB8E7E60-4461-4110-B7F0-E781392C59B6}" destId="{FA734FD0-8FE8-493B-B51E-9E4281B31E02}" srcOrd="1" destOrd="0" presId="urn:microsoft.com/office/officeart/2005/8/layout/pyramid1"/>
    <dgm:cxn modelId="{91DF9E8A-8ABE-4494-A0AE-07BB3826705C}" type="presOf" srcId="{001D37B8-B4E1-48A1-8DBD-5195BD6E0F5C}" destId="{C96A03E7-714F-44F8-9644-F651419FE78B}" srcOrd="1" destOrd="0" presId="urn:microsoft.com/office/officeart/2005/8/layout/pyramid1"/>
    <dgm:cxn modelId="{A964B684-9E77-42DC-86FC-71865CD7BC48}" type="presOf" srcId="{AB6885EC-D082-4FEC-836E-961005A4C4D7}" destId="{005EA2BB-6997-4A28-A569-6221479E7AE7}" srcOrd="0" destOrd="0" presId="urn:microsoft.com/office/officeart/2005/8/layout/pyramid1"/>
    <dgm:cxn modelId="{6BEBE14A-28C5-40C8-B518-05C379BC9D4A}" type="presOf" srcId="{001D37B8-B4E1-48A1-8DBD-5195BD6E0F5C}" destId="{EB07318F-2E5F-457C-AD42-1F6E359B61AC}" srcOrd="0" destOrd="0" presId="urn:microsoft.com/office/officeart/2005/8/layout/pyramid1"/>
    <dgm:cxn modelId="{7EA2CC6C-4F9A-4175-8D7A-8793AA56BE1E}" srcId="{6B30E944-9E41-40B6-B51A-FF9F5593DE1C}" destId="{CB8E7E60-4461-4110-B7F0-E781392C59B6}" srcOrd="2" destOrd="0" parTransId="{E12D3883-3D51-477E-96B7-7D80A1681CFC}" sibTransId="{48A912B9-6E16-4704-960B-0117ED7A4A15}"/>
    <dgm:cxn modelId="{E9DAB884-197D-4F90-B433-9F0ECE2D11DB}" srcId="{6B30E944-9E41-40B6-B51A-FF9F5593DE1C}" destId="{001D37B8-B4E1-48A1-8DBD-5195BD6E0F5C}" srcOrd="0" destOrd="0" parTransId="{6CD3C6A0-122E-4AE0-8C43-5F55F20DB7AE}" sibTransId="{430ED38C-E01B-49C5-B0C8-868B14C58635}"/>
    <dgm:cxn modelId="{9B462115-C73B-484F-BF71-43C47146B658}" type="presOf" srcId="{31A8D143-2389-420D-87B1-26211E0E89D8}" destId="{255A502F-AD26-4C24-A26D-990BCBAEAD28}" srcOrd="0" destOrd="0" presId="urn:microsoft.com/office/officeart/2005/8/layout/pyramid1"/>
    <dgm:cxn modelId="{D8428508-04C6-47FA-9857-2480BB07AE6C}" type="presOf" srcId="{6B30E944-9E41-40B6-B51A-FF9F5593DE1C}" destId="{9649E857-713C-4D28-8F2D-337F2017AF9B}" srcOrd="0" destOrd="0" presId="urn:microsoft.com/office/officeart/2005/8/layout/pyramid1"/>
    <dgm:cxn modelId="{C8EB5183-9927-43A4-B456-6F13BCC0647E}" type="presParOf" srcId="{9649E857-713C-4D28-8F2D-337F2017AF9B}" destId="{9F42BEFA-23B1-47CD-908D-11A4E21E404D}" srcOrd="0" destOrd="0" presId="urn:microsoft.com/office/officeart/2005/8/layout/pyramid1"/>
    <dgm:cxn modelId="{157C2FEE-A864-493A-B1AB-D450981ED96D}" type="presParOf" srcId="{9F42BEFA-23B1-47CD-908D-11A4E21E404D}" destId="{EB07318F-2E5F-457C-AD42-1F6E359B61AC}" srcOrd="0" destOrd="0" presId="urn:microsoft.com/office/officeart/2005/8/layout/pyramid1"/>
    <dgm:cxn modelId="{E65C698E-FD7C-42CD-BF3C-1CE950A36162}" type="presParOf" srcId="{9F42BEFA-23B1-47CD-908D-11A4E21E404D}" destId="{C96A03E7-714F-44F8-9644-F651419FE78B}" srcOrd="1" destOrd="0" presId="urn:microsoft.com/office/officeart/2005/8/layout/pyramid1"/>
    <dgm:cxn modelId="{1C6CD650-E8A2-40D7-A0BE-362CA2CF30AD}" type="presParOf" srcId="{9649E857-713C-4D28-8F2D-337F2017AF9B}" destId="{B925A935-9BEF-4DD3-B1A2-0E5753165A5C}" srcOrd="1" destOrd="0" presId="urn:microsoft.com/office/officeart/2005/8/layout/pyramid1"/>
    <dgm:cxn modelId="{88D98339-3DBE-45ED-8913-BA5E2CE7548B}" type="presParOf" srcId="{B925A935-9BEF-4DD3-B1A2-0E5753165A5C}" destId="{255A502F-AD26-4C24-A26D-990BCBAEAD28}" srcOrd="0" destOrd="0" presId="urn:microsoft.com/office/officeart/2005/8/layout/pyramid1"/>
    <dgm:cxn modelId="{2592B33D-6A45-49AA-B88C-12C4685642F4}" type="presParOf" srcId="{B925A935-9BEF-4DD3-B1A2-0E5753165A5C}" destId="{2A7DAF7C-4B82-4B3B-8241-1014D120B825}" srcOrd="1" destOrd="0" presId="urn:microsoft.com/office/officeart/2005/8/layout/pyramid1"/>
    <dgm:cxn modelId="{C6270E21-61EC-4619-8B0D-EF13C47D581A}" type="presParOf" srcId="{9649E857-713C-4D28-8F2D-337F2017AF9B}" destId="{C68DB52B-73F3-430E-9038-75E1A47C94C6}" srcOrd="2" destOrd="0" presId="urn:microsoft.com/office/officeart/2005/8/layout/pyramid1"/>
    <dgm:cxn modelId="{F8E201F2-069C-4102-A124-C6B33D3AF659}" type="presParOf" srcId="{C68DB52B-73F3-430E-9038-75E1A47C94C6}" destId="{4798B7DD-FEAB-41BE-A7F3-21F3A4215708}" srcOrd="0" destOrd="0" presId="urn:microsoft.com/office/officeart/2005/8/layout/pyramid1"/>
    <dgm:cxn modelId="{CB8477DB-2078-4049-8769-F50467D4F877}" type="presParOf" srcId="{C68DB52B-73F3-430E-9038-75E1A47C94C6}" destId="{FA734FD0-8FE8-493B-B51E-9E4281B31E02}" srcOrd="1" destOrd="0" presId="urn:microsoft.com/office/officeart/2005/8/layout/pyramid1"/>
    <dgm:cxn modelId="{F5669710-6973-4CDF-9B36-5452EC636B49}" type="presParOf" srcId="{9649E857-713C-4D28-8F2D-337F2017AF9B}" destId="{2625153F-98D0-4382-BE95-9377E52C4843}" srcOrd="3" destOrd="0" presId="urn:microsoft.com/office/officeart/2005/8/layout/pyramid1"/>
    <dgm:cxn modelId="{616960B1-E0E9-45D3-A1DD-DE1389224402}" type="presParOf" srcId="{2625153F-98D0-4382-BE95-9377E52C4843}" destId="{005EA2BB-6997-4A28-A569-6221479E7AE7}" srcOrd="0" destOrd="0" presId="urn:microsoft.com/office/officeart/2005/8/layout/pyramid1"/>
    <dgm:cxn modelId="{DBF1A8E0-DC86-41DB-B62D-DF227C979398}" type="presParOf" srcId="{2625153F-98D0-4382-BE95-9377E52C4843}" destId="{C394C10C-3998-44A2-ADC7-A275ABF4FBDF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B07318F-2E5F-457C-AD42-1F6E359B61AC}">
      <dsp:nvSpPr>
        <dsp:cNvPr id="0" name=""/>
        <dsp:cNvSpPr/>
      </dsp:nvSpPr>
      <dsp:spPr>
        <a:xfrm>
          <a:off x="2581465" y="0"/>
          <a:ext cx="1720977" cy="916390"/>
        </a:xfrm>
        <a:prstGeom prst="trapezoid">
          <a:avLst>
            <a:gd name="adj" fmla="val 939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Углублённые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исследования</a:t>
          </a:r>
          <a:endParaRPr lang="ru-RU" sz="1600" kern="1200" dirty="0"/>
        </a:p>
      </dsp:txBody>
      <dsp:txXfrm>
        <a:off x="2581465" y="0"/>
        <a:ext cx="1720977" cy="916390"/>
      </dsp:txXfrm>
    </dsp:sp>
    <dsp:sp modelId="{255A502F-AD26-4C24-A26D-990BCBAEAD28}">
      <dsp:nvSpPr>
        <dsp:cNvPr id="0" name=""/>
        <dsp:cNvSpPr/>
      </dsp:nvSpPr>
      <dsp:spPr>
        <a:xfrm>
          <a:off x="1720977" y="916390"/>
          <a:ext cx="3441954" cy="916390"/>
        </a:xfrm>
        <a:prstGeom prst="trapezoid">
          <a:avLst>
            <a:gd name="adj" fmla="val 93900"/>
          </a:avLst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0" kern="1200" dirty="0" smtClean="0"/>
            <a:t>Крупномасштабные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0" kern="1200" dirty="0" smtClean="0"/>
            <a:t>исследования</a:t>
          </a:r>
          <a:endParaRPr lang="ru-RU" sz="1800" b="0" kern="1200" dirty="0"/>
        </a:p>
      </dsp:txBody>
      <dsp:txXfrm>
        <a:off x="2323318" y="916390"/>
        <a:ext cx="2237270" cy="916390"/>
      </dsp:txXfrm>
    </dsp:sp>
    <dsp:sp modelId="{4798B7DD-FEAB-41BE-A7F3-21F3A4215708}">
      <dsp:nvSpPr>
        <dsp:cNvPr id="0" name=""/>
        <dsp:cNvSpPr/>
      </dsp:nvSpPr>
      <dsp:spPr>
        <a:xfrm>
          <a:off x="860488" y="1832781"/>
          <a:ext cx="5162931" cy="916390"/>
        </a:xfrm>
        <a:prstGeom prst="trapezoid">
          <a:avLst>
            <a:gd name="adj" fmla="val 93900"/>
          </a:avLst>
        </a:prstGeom>
        <a:solidFill>
          <a:srgbClr val="11FB38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b="1" kern="1200" dirty="0" smtClean="0"/>
            <a:t>Государственные экзамены</a:t>
          </a:r>
          <a:endParaRPr lang="ru-RU" sz="2500" b="1" kern="1200" dirty="0"/>
        </a:p>
      </dsp:txBody>
      <dsp:txXfrm>
        <a:off x="1764001" y="1832781"/>
        <a:ext cx="3355905" cy="916390"/>
      </dsp:txXfrm>
    </dsp:sp>
    <dsp:sp modelId="{005EA2BB-6997-4A28-A569-6221479E7AE7}">
      <dsp:nvSpPr>
        <dsp:cNvPr id="0" name=""/>
        <dsp:cNvSpPr/>
      </dsp:nvSpPr>
      <dsp:spPr>
        <a:xfrm>
          <a:off x="0" y="2749171"/>
          <a:ext cx="6883908" cy="916390"/>
        </a:xfrm>
        <a:prstGeom prst="trapezoid">
          <a:avLst>
            <a:gd name="adj" fmla="val 93900"/>
          </a:avLst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b="1" kern="1200" dirty="0" smtClean="0"/>
            <a:t>Формирующее оценивание</a:t>
          </a:r>
        </a:p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/>
            <a:t>оценка на уровне класса</a:t>
          </a:r>
          <a:endParaRPr lang="ru-RU" sz="2500" kern="1200" dirty="0"/>
        </a:p>
      </dsp:txBody>
      <dsp:txXfrm>
        <a:off x="1204683" y="2749171"/>
        <a:ext cx="4474540" cy="91639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3585B478-45A3-44FE-A797-85530663857D}" type="datetimeFigureOut">
              <a:rPr lang="ru-RU"/>
              <a:pPr>
                <a:defRPr/>
              </a:pPr>
              <a:t>25.09.2012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CB711EA1-CB36-4DD8-A530-6E6A46C011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7230121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717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129D77B-0100-4A97-87E1-541ED23B006E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ru-R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16</a:t>
            </a:fld>
            <a:endParaRPr lang="ru-RU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F8EBF66-39B8-4ED4-8D63-935AC15B3743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17</a:t>
            </a:fld>
            <a:endParaRPr lang="ru-RU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E1BAC00-C17F-4AC6-A8F0-E6544F22ECD5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18</a:t>
            </a:fld>
            <a:endParaRPr lang="ru-RU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E1BAC00-C17F-4AC6-A8F0-E6544F22ECD5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19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E1BAC00-C17F-4AC6-A8F0-E6544F22ECD5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</a:t>
            </a:fld>
            <a:endParaRPr lang="ru-RU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21</a:t>
            </a:fld>
            <a:endParaRPr lang="ru-RU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22</a:t>
            </a:fld>
            <a:endParaRPr lang="ru-RU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9D854F6-4651-4B25-8BE4-E32337E2B1E2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23</a:t>
            </a:fld>
            <a:endParaRPr lang="ru-RU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9D854F6-4651-4B25-8BE4-E32337E2B1E2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24</a:t>
            </a:fld>
            <a:endParaRPr lang="ru-RU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9D854F6-4651-4B25-8BE4-E32337E2B1E2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25</a:t>
            </a:fld>
            <a:endParaRPr lang="ru-RU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9D854F6-4651-4B25-8BE4-E32337E2B1E2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26</a:t>
            </a:fld>
            <a:endParaRPr lang="ru-RU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27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2526761-051A-4B83-910A-D98AF059BB1B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4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F0D539D-FCF2-4858-AB7E-32882C9C5478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9F9ABC6-D408-4FEE-9385-39DEC8E7F98C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9F9ABC6-D408-4FEE-9385-39DEC8E7F98C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A8AC6D4-3A8B-40A7-81A1-7573884CDCBF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9D854F6-4651-4B25-8BE4-E32337E2B1E2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BEE8BF-B476-411E-B252-1147775B79C7}" type="datetimeFigureOut">
              <a:rPr lang="ru-RU"/>
              <a:pPr>
                <a:defRPr/>
              </a:pPr>
              <a:t>25.09.2012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52F8C1-B8CB-4DAA-ADD6-1B2B5E5DBFC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B4F2A6-DE30-46DD-9590-CD78964D482C}" type="datetimeFigureOut">
              <a:rPr lang="ru-RU"/>
              <a:pPr>
                <a:defRPr/>
              </a:pPr>
              <a:t>25.09.2012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155090-109A-4DF1-B64D-1706F88BC1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3445A1-C96A-4A61-A506-A7F6999BB4F3}" type="datetimeFigureOut">
              <a:rPr lang="ru-RU"/>
              <a:pPr>
                <a:defRPr/>
              </a:pPr>
              <a:t>25.09.2012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FA5D44-F062-4265-BBD4-F49F6A30C7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9264A8-FE71-4A2F-B932-7296B306F4E9}" type="datetimeFigureOut">
              <a:rPr lang="ru-RU"/>
              <a:pPr>
                <a:defRPr/>
              </a:pPr>
              <a:t>25.09.2012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3E8D7B-30A0-4D08-AC86-FE41EF8B5A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A104D3-7710-451E-A5C2-A92914577DDE}" type="datetimeFigureOut">
              <a:rPr lang="ru-RU"/>
              <a:pPr>
                <a:defRPr/>
              </a:pPr>
              <a:t>25.09.2012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8BDE63-C9A3-4609-A83F-5BC6FBB882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E33D6D-E2B8-4244-9A08-5BE67DC0DA10}" type="datetimeFigureOut">
              <a:rPr lang="ru-RU"/>
              <a:pPr>
                <a:defRPr/>
              </a:pPr>
              <a:t>25.09.2012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C73ED6-2D72-46DB-84E1-2AD6582D4D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D52AED-01C0-445B-B79E-62A5085E913B}" type="datetimeFigureOut">
              <a:rPr lang="ru-RU"/>
              <a:pPr>
                <a:defRPr/>
              </a:pPr>
              <a:t>25.09.2012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62F20D-D39D-426A-94ED-A8A4AB11321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346912-273E-4986-9D6C-E88121172744}" type="datetimeFigureOut">
              <a:rPr lang="ru-RU"/>
              <a:pPr>
                <a:defRPr/>
              </a:pPr>
              <a:t>25.09.2012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38E81A-0646-40C6-81A1-33DD5D9BA6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951F8B-8DAC-4CE6-9F78-88EE105E16F4}" type="datetimeFigureOut">
              <a:rPr lang="ru-RU"/>
              <a:pPr>
                <a:defRPr/>
              </a:pPr>
              <a:t>25.09.2012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43999E-A237-4FE7-ADE4-AA90903EA9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D5C151-7FD7-4E82-AD8B-7B21EC18696A}" type="datetimeFigureOut">
              <a:rPr lang="ru-RU"/>
              <a:pPr>
                <a:defRPr/>
              </a:pPr>
              <a:t>25.09.2012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54BE19-85A4-487D-BA3C-292D3F1281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962AAE-02B9-43A6-97A2-613B6D5BD9BF}" type="datetimeFigureOut">
              <a:rPr lang="ru-RU"/>
              <a:pPr>
                <a:defRPr/>
              </a:pPr>
              <a:t>25.09.2012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0D9C6-C4CC-400F-B401-B39A4C2875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A6B319F-356B-4963-A5EB-3CDDCA7CD45F}" type="datetimeFigureOut">
              <a:rPr lang="ru-RU"/>
              <a:pPr>
                <a:defRPr/>
              </a:pPr>
              <a:t>25.09.2012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8C9B982-C665-4F9D-9443-8030E79803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9.gif"/><Relationship Id="rId18" Type="http://schemas.openxmlformats.org/officeDocument/2006/relationships/image" Target="../media/image14.jpeg"/><Relationship Id="rId3" Type="http://schemas.openxmlformats.org/officeDocument/2006/relationships/notesSlide" Target="../notesSlides/notesSlide1.xml"/><Relationship Id="rId7" Type="http://schemas.openxmlformats.org/officeDocument/2006/relationships/hyperlink" Target="http://www.worldbank.org/" TargetMode="External"/><Relationship Id="rId12" Type="http://schemas.openxmlformats.org/officeDocument/2006/relationships/hyperlink" Target="http://www.ria.ru/ratings/" TargetMode="External"/><Relationship Id="rId17" Type="http://schemas.openxmlformats.org/officeDocument/2006/relationships/image" Target="../media/image13.jpeg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12.jpeg"/><Relationship Id="rId20" Type="http://schemas.openxmlformats.org/officeDocument/2006/relationships/oleObject" Target="../embeddings/oleObject2.bin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png"/><Relationship Id="rId11" Type="http://schemas.openxmlformats.org/officeDocument/2006/relationships/image" Target="../media/image8.jpeg"/><Relationship Id="rId5" Type="http://schemas.openxmlformats.org/officeDocument/2006/relationships/image" Target="../media/image4.png"/><Relationship Id="rId15" Type="http://schemas.openxmlformats.org/officeDocument/2006/relationships/image" Target="../media/image11.jpeg"/><Relationship Id="rId10" Type="http://schemas.openxmlformats.org/officeDocument/2006/relationships/image" Target="../media/image7.jpeg"/><Relationship Id="rId19" Type="http://schemas.openxmlformats.org/officeDocument/2006/relationships/oleObject" Target="../embeddings/oleObject1.bin"/><Relationship Id="rId4" Type="http://schemas.openxmlformats.org/officeDocument/2006/relationships/image" Target="../media/image3.png"/><Relationship Id="rId9" Type="http://schemas.openxmlformats.org/officeDocument/2006/relationships/hyperlink" Target="http://www.iuorao.ru/" TargetMode="External"/><Relationship Id="rId14" Type="http://schemas.openxmlformats.org/officeDocument/2006/relationships/image" Target="../media/image10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2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ru.wikipedia.org/wiki/%D0%A4%D0%B0%D0%B9%D0%BB:Esplanade_Singapore_01.jpg" TargetMode="External"/><Relationship Id="rId5" Type="http://schemas.openxmlformats.org/officeDocument/2006/relationships/image" Target="../media/image21.jpeg"/><Relationship Id="rId4" Type="http://schemas.openxmlformats.org/officeDocument/2006/relationships/hyperlink" Target="http://images.yandex.ru/yandsearch?ed=1&amp;text=%D1%81%D0%B8%D0%BD%D0%B3%D0%B0%D0%BF%D1%83%D1%80&amp;p=11&amp;img_url=gallery.forum-grad.ru/files/7/6/0/4/7/singapour.jpg&amp;rpt=simage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27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6.png"/><Relationship Id="rId5" Type="http://schemas.openxmlformats.org/officeDocument/2006/relationships/image" Target="../media/image25.jpeg"/><Relationship Id="rId4" Type="http://schemas.openxmlformats.org/officeDocument/2006/relationships/image" Target="../media/image15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5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25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nces.ed.gov/nationsreportcard/" TargetMode="External"/><Relationship Id="rId5" Type="http://schemas.openxmlformats.org/officeDocument/2006/relationships/image" Target="../media/image28.png"/><Relationship Id="rId4" Type="http://schemas.openxmlformats.org/officeDocument/2006/relationships/hyperlink" Target="http://nationsreportcard.gov/" TargetMode="Externa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9.jpeg"/><Relationship Id="rId4" Type="http://schemas.openxmlformats.org/officeDocument/2006/relationships/image" Target="../media/image1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4.pn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jpeg"/><Relationship Id="rId3" Type="http://schemas.openxmlformats.org/officeDocument/2006/relationships/image" Target="../media/image4.png"/><Relationship Id="rId7" Type="http://schemas.openxmlformats.org/officeDocument/2006/relationships/image" Target="../media/image18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7.jpeg"/><Relationship Id="rId5" Type="http://schemas.openxmlformats.org/officeDocument/2006/relationships/image" Target="../media/image16.jpeg"/><Relationship Id="rId4" Type="http://schemas.openxmlformats.org/officeDocument/2006/relationships/image" Target="../media/image15.png"/><Relationship Id="rId9" Type="http://schemas.openxmlformats.org/officeDocument/2006/relationships/image" Target="../media/image20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E:\rtc_prezent_png\rtc_shapka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1563638"/>
            <a:ext cx="8100392" cy="1872208"/>
          </a:xfrm>
        </p:spPr>
        <p:txBody>
          <a:bodyPr/>
          <a:lstStyle/>
          <a:p>
            <a:pPr algn="r"/>
            <a:r>
              <a:rPr lang="ru-RU" sz="3600" dirty="0" smtClean="0">
                <a:solidFill>
                  <a:schemeClr val="bg1"/>
                </a:solidFill>
              </a:rPr>
              <a:t>Мониторинги и </a:t>
            </a:r>
            <a:r>
              <a:rPr lang="ru-RU" sz="3600" dirty="0">
                <a:solidFill>
                  <a:schemeClr val="bg1"/>
                </a:solidFill>
              </a:rPr>
              <a:t>экзамены в системе оценки качества образования</a:t>
            </a:r>
            <a:endParaRPr lang="ru-RU" sz="3600" i="1" dirty="0" smtClean="0">
              <a:solidFill>
                <a:schemeClr val="bg1"/>
              </a:solidFill>
            </a:endParaRPr>
          </a:p>
        </p:txBody>
      </p:sp>
      <p:pic>
        <p:nvPicPr>
          <p:cNvPr id="1028" name="Picture 4" descr="E:\rtc_prezent_png\rtc_01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501508" y="190045"/>
            <a:ext cx="1462980" cy="7255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Прямоугольник 8"/>
          <p:cNvSpPr>
            <a:spLocks noChangeArrowheads="1"/>
          </p:cNvSpPr>
          <p:nvPr/>
        </p:nvSpPr>
        <p:spPr bwMode="auto">
          <a:xfrm>
            <a:off x="3923928" y="3476379"/>
            <a:ext cx="5025773" cy="9787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 algn="r">
              <a:lnSpc>
                <a:spcPct val="90000"/>
              </a:lnSpc>
            </a:pPr>
            <a:r>
              <a:rPr lang="ru-RU" sz="1600" b="1" dirty="0" smtClean="0">
                <a:solidFill>
                  <a:schemeClr val="bg1"/>
                </a:solidFill>
              </a:rPr>
              <a:t>В.А</a:t>
            </a:r>
            <a:r>
              <a:rPr lang="en-US" sz="1600" b="1" dirty="0" smtClean="0">
                <a:solidFill>
                  <a:schemeClr val="bg1"/>
                </a:solidFill>
              </a:rPr>
              <a:t>.</a:t>
            </a:r>
            <a:r>
              <a:rPr lang="ru-RU" sz="1600" b="1" dirty="0" err="1" smtClean="0">
                <a:solidFill>
                  <a:schemeClr val="bg1"/>
                </a:solidFill>
              </a:rPr>
              <a:t>Болотов</a:t>
            </a:r>
            <a:endParaRPr lang="ru-RU" sz="1600" b="1" dirty="0">
              <a:solidFill>
                <a:schemeClr val="bg1"/>
              </a:solidFill>
            </a:endParaRPr>
          </a:p>
          <a:p>
            <a:pPr marL="457200" indent="-457200" algn="r">
              <a:lnSpc>
                <a:spcPct val="90000"/>
              </a:lnSpc>
            </a:pPr>
            <a:r>
              <a:rPr lang="ru-RU" sz="1600" dirty="0" smtClean="0">
                <a:solidFill>
                  <a:schemeClr val="bg1"/>
                </a:solidFill>
              </a:rPr>
              <a:t>вице-президент РАО</a:t>
            </a:r>
            <a:endParaRPr lang="ru-RU" sz="1600" b="1" dirty="0" smtClean="0">
              <a:solidFill>
                <a:schemeClr val="bg1"/>
              </a:solidFill>
            </a:endParaRPr>
          </a:p>
          <a:p>
            <a:pPr marL="457200" indent="-457200" algn="r">
              <a:lnSpc>
                <a:spcPct val="90000"/>
              </a:lnSpc>
            </a:pPr>
            <a:r>
              <a:rPr lang="ru-RU" sz="1600" b="1" dirty="0" smtClean="0">
                <a:solidFill>
                  <a:schemeClr val="bg1"/>
                </a:solidFill>
              </a:rPr>
              <a:t>И.А. </a:t>
            </a:r>
            <a:r>
              <a:rPr lang="ru-RU" sz="1600" b="1" dirty="0" err="1" smtClean="0">
                <a:solidFill>
                  <a:schemeClr val="bg1"/>
                </a:solidFill>
              </a:rPr>
              <a:t>Вальдман</a:t>
            </a:r>
            <a:endParaRPr lang="ru-RU" sz="1600" b="1" dirty="0" smtClean="0">
              <a:solidFill>
                <a:schemeClr val="bg1"/>
              </a:solidFill>
            </a:endParaRPr>
          </a:p>
          <a:p>
            <a:pPr marL="457200" indent="-457200" algn="r">
              <a:lnSpc>
                <a:spcPct val="90000"/>
              </a:lnSpc>
            </a:pPr>
            <a:r>
              <a:rPr lang="ru-RU" sz="1600" dirty="0" smtClean="0">
                <a:solidFill>
                  <a:schemeClr val="bg1"/>
                </a:solidFill>
              </a:rPr>
              <a:t>директор Российского Тренингового центра ИУО РАО</a:t>
            </a:r>
          </a:p>
        </p:txBody>
      </p:sp>
      <p:sp>
        <p:nvSpPr>
          <p:cNvPr id="37" name="Прямоугольник 36"/>
          <p:cNvSpPr/>
          <p:nvPr/>
        </p:nvSpPr>
        <p:spPr>
          <a:xfrm>
            <a:off x="-108520" y="73242"/>
            <a:ext cx="7812392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ctr">
              <a:spcBef>
                <a:spcPct val="20000"/>
              </a:spcBef>
            </a:pPr>
            <a:r>
              <a:rPr lang="ru-RU" sz="11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Учебный курс</a:t>
            </a:r>
          </a:p>
          <a:p>
            <a:pPr marL="342900" indent="-342900" algn="ctr">
              <a:spcBef>
                <a:spcPct val="20000"/>
              </a:spcBef>
            </a:pPr>
            <a:r>
              <a:rPr lang="ru-RU" sz="1400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«Национальные экзамены и мониторинги образовательных достижений школьников: роль и место в национальной системе оценки качества образования»</a:t>
            </a:r>
          </a:p>
          <a:p>
            <a:pPr marL="342900" indent="-342900" algn="ctr">
              <a:spcBef>
                <a:spcPct val="20000"/>
              </a:spcBef>
            </a:pPr>
            <a:r>
              <a:rPr lang="ru-RU" sz="11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25-28 сентября 2012 года, г. Минск</a:t>
            </a:r>
          </a:p>
        </p:txBody>
      </p:sp>
      <p:sp>
        <p:nvSpPr>
          <p:cNvPr id="38" name="Прямоугольник 37"/>
          <p:cNvSpPr/>
          <p:nvPr/>
        </p:nvSpPr>
        <p:spPr>
          <a:xfrm>
            <a:off x="7512753" y="1252456"/>
            <a:ext cx="1512168" cy="46166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ru-RU" sz="2400" b="1" dirty="0" smtClean="0">
                <a:solidFill>
                  <a:srgbClr val="FFFF00"/>
                </a:solidFill>
              </a:rPr>
              <a:t>СЕССИЯ 1</a:t>
            </a: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5" name="Picture 2" descr="http://www.rtc-edu.ru/sites/default/files/pict/wb.png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01985" y="4577088"/>
            <a:ext cx="428628" cy="428628"/>
          </a:xfrm>
          <a:prstGeom prst="rect">
            <a:avLst/>
          </a:prstGeom>
          <a:noFill/>
        </p:spPr>
      </p:pic>
      <p:pic>
        <p:nvPicPr>
          <p:cNvPr id="26" name="Picture 4" descr="Описание: лого.jpg">
            <a:hlinkClick r:id="rId9"/>
          </p:cNvPr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004106" y="4600076"/>
            <a:ext cx="959881" cy="405701"/>
          </a:xfrm>
          <a:prstGeom prst="rect">
            <a:avLst/>
          </a:prstGeom>
          <a:noFill/>
        </p:spPr>
      </p:pic>
      <p:pic>
        <p:nvPicPr>
          <p:cNvPr id="27" name="Picture 10" descr="img69119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606439" y="4587974"/>
            <a:ext cx="356035" cy="419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" name="Прямоугольник 33"/>
          <p:cNvSpPr/>
          <p:nvPr/>
        </p:nvSpPr>
        <p:spPr>
          <a:xfrm>
            <a:off x="8100392" y="4650136"/>
            <a:ext cx="931910" cy="31346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5" name="Рисунок 34" descr="Описание: social-240-100.gif">
            <a:hlinkClick r:id="rId12" tgtFrame="&quot;_blank&quot;"/>
          </p:cNvPr>
          <p:cNvPicPr/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100392" y="4611228"/>
            <a:ext cx="936104" cy="373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" name="Picture 2" descr="БГПУ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2627784" y="4617822"/>
            <a:ext cx="864096" cy="3718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" name="Picture 3" descr="АПО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3567115" y="4638985"/>
            <a:ext cx="1021741" cy="355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" name="Picture 4" descr="sm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4712544" y="4638985"/>
            <a:ext cx="906725" cy="3626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" name="Picture 6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35455" y="4633538"/>
            <a:ext cx="647625" cy="3553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2" name="Picture 7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321942" y="4661953"/>
            <a:ext cx="921717" cy="3134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43" name="Объект 4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226415424"/>
              </p:ext>
            </p:extLst>
          </p:nvPr>
        </p:nvGraphicFramePr>
        <p:xfrm>
          <a:off x="5754742" y="4672992"/>
          <a:ext cx="468666" cy="291956"/>
        </p:xfrm>
        <a:graphic>
          <a:graphicData uri="http://schemas.openxmlformats.org/presentationml/2006/ole">
            <p:oleObj spid="_x0000_s1080" name="Точечный рисунок" r:id="rId19" imgW="1000000" imgH="619211" progId="PBrush">
              <p:embed/>
            </p:oleObj>
          </a:graphicData>
        </a:graphic>
      </p:graphicFrame>
      <p:sp>
        <p:nvSpPr>
          <p:cNvPr id="3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691682440"/>
              </p:ext>
            </p:extLst>
          </p:nvPr>
        </p:nvGraphicFramePr>
        <p:xfrm>
          <a:off x="2034786" y="4588079"/>
          <a:ext cx="576064" cy="418956"/>
        </p:xfrm>
        <a:graphic>
          <a:graphicData uri="http://schemas.openxmlformats.org/presentationml/2006/ole">
            <p:oleObj spid="_x0000_s1081" name="Точечный рисунок" r:id="rId20" imgW="1152381" imgH="838095" progId="PBrush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23478"/>
            <a:ext cx="8496176" cy="828675"/>
          </a:xfrm>
        </p:spPr>
        <p:txBody>
          <a:bodyPr/>
          <a:lstStyle/>
          <a:p>
            <a:pPr algn="l"/>
            <a:r>
              <a:rPr lang="ru-RU" sz="3200" dirty="0" smtClean="0">
                <a:solidFill>
                  <a:schemeClr val="bg1"/>
                </a:solidFill>
              </a:rPr>
              <a:t>Сингапур. Национальные экзамены</a:t>
            </a: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4536504" y="1347614"/>
          <a:ext cx="4499992" cy="36724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99992"/>
              </a:tblGrid>
              <a:tr h="432561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Национальные экзамены</a:t>
                      </a:r>
                      <a:endParaRPr lang="ru-RU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</a:tr>
              <a:tr h="432561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Экзамен повышенного уровня на получение сертификата о</a:t>
                      </a:r>
                      <a:r>
                        <a:rPr lang="ru-RU" sz="1600" baseline="0" dirty="0" smtClean="0"/>
                        <a:t> среднем образовании</a:t>
                      </a:r>
                      <a:endParaRPr lang="ru-RU" sz="1600" dirty="0" smtClean="0"/>
                    </a:p>
                    <a:p>
                      <a:pPr algn="ctr"/>
                      <a:r>
                        <a:rPr lang="ru-RU" sz="1600" dirty="0" smtClean="0"/>
                        <a:t>(12-й класс)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32865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Оценка</a:t>
                      </a:r>
                      <a:r>
                        <a:rPr lang="ru-RU" sz="1600" baseline="0" dirty="0" smtClean="0"/>
                        <a:t> на уровне школы</a:t>
                      </a:r>
                      <a:endParaRPr lang="ru-RU" sz="1600" dirty="0" smtClean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432561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Экзамен обычного уровня на получение сертификата о</a:t>
                      </a:r>
                      <a:r>
                        <a:rPr lang="ru-RU" sz="1600" baseline="0" dirty="0" smtClean="0"/>
                        <a:t> среднем образовании</a:t>
                      </a:r>
                      <a:endParaRPr lang="ru-RU" sz="1600" dirty="0" smtClean="0"/>
                    </a:p>
                    <a:p>
                      <a:pPr algn="ctr"/>
                      <a:r>
                        <a:rPr lang="ru-RU" sz="1600" dirty="0" smtClean="0"/>
                        <a:t>(10-й класс)</a:t>
                      </a:r>
                      <a:endParaRPr lang="ru-RU" sz="16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322543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Оценка</a:t>
                      </a:r>
                      <a:r>
                        <a:rPr lang="ru-RU" sz="1600" baseline="0" dirty="0" smtClean="0"/>
                        <a:t> на уровне школы</a:t>
                      </a:r>
                      <a:endParaRPr lang="ru-RU" sz="16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432561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Экзамен по окончании начальной школы</a:t>
                      </a:r>
                    </a:p>
                    <a:p>
                      <a:pPr algn="ctr"/>
                      <a:r>
                        <a:rPr lang="ru-RU" sz="1600" dirty="0" smtClean="0"/>
                        <a:t>(6-й класс)</a:t>
                      </a:r>
                      <a:endParaRPr lang="ru-RU" sz="16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344247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Оценка</a:t>
                      </a:r>
                      <a:r>
                        <a:rPr lang="ru-RU" sz="1600" baseline="0" dirty="0" smtClean="0"/>
                        <a:t> на уровне школы</a:t>
                      </a:r>
                      <a:endParaRPr lang="ru-RU" sz="16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179512" y="1200355"/>
            <a:ext cx="403244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Школьное образование в Сингапуре</a:t>
            </a:r>
            <a:endParaRPr lang="ru-RU" dirty="0" smtClean="0"/>
          </a:p>
          <a:p>
            <a:r>
              <a:rPr lang="ru-RU" dirty="0" smtClean="0"/>
              <a:t>500 000 учащихся</a:t>
            </a:r>
          </a:p>
          <a:p>
            <a:r>
              <a:rPr lang="ru-RU" dirty="0" smtClean="0"/>
              <a:t>30 000 учителей</a:t>
            </a:r>
          </a:p>
          <a:p>
            <a:r>
              <a:rPr lang="ru-RU" dirty="0" smtClean="0"/>
              <a:t>900 директоров и заместителей школ</a:t>
            </a:r>
          </a:p>
          <a:p>
            <a:r>
              <a:rPr lang="ru-RU" dirty="0" smtClean="0"/>
              <a:t>Школы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173 </a:t>
            </a:r>
            <a:r>
              <a:rPr lang="ru-RU" dirty="0" smtClean="0"/>
              <a:t>начальные школы </a:t>
            </a:r>
            <a:r>
              <a:rPr lang="en-US" dirty="0" smtClean="0"/>
              <a:t>(1 –</a:t>
            </a:r>
            <a:r>
              <a:rPr lang="ru-RU" dirty="0" smtClean="0"/>
              <a:t> </a:t>
            </a:r>
            <a:r>
              <a:rPr lang="en-US" dirty="0" smtClean="0"/>
              <a:t>6</a:t>
            </a:r>
            <a:r>
              <a:rPr lang="ru-RU" dirty="0" smtClean="0"/>
              <a:t> классы</a:t>
            </a:r>
            <a:r>
              <a:rPr lang="en-US" dirty="0" smtClean="0"/>
              <a:t>)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155 </a:t>
            </a:r>
            <a:r>
              <a:rPr lang="ru-RU" dirty="0" smtClean="0"/>
              <a:t>средних школ </a:t>
            </a:r>
            <a:r>
              <a:rPr lang="en-US" dirty="0" smtClean="0"/>
              <a:t>(1–</a:t>
            </a:r>
            <a:r>
              <a:rPr lang="ru-RU" dirty="0" smtClean="0"/>
              <a:t> </a:t>
            </a:r>
            <a:r>
              <a:rPr lang="en-US" dirty="0" smtClean="0"/>
              <a:t>4</a:t>
            </a:r>
            <a:r>
              <a:rPr lang="ru-RU" dirty="0" smtClean="0"/>
              <a:t> классы</a:t>
            </a:r>
            <a:r>
              <a:rPr lang="en-US" dirty="0" smtClean="0"/>
              <a:t>) 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13 </a:t>
            </a:r>
            <a:r>
              <a:rPr lang="ru-RU" dirty="0" smtClean="0"/>
              <a:t>Начальных колледжей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15 </a:t>
            </a:r>
            <a:r>
              <a:rPr lang="ru-RU" dirty="0" smtClean="0"/>
              <a:t>Школ смешанного уровня</a:t>
            </a:r>
            <a:endParaRPr lang="en-US" dirty="0" smtClean="0"/>
          </a:p>
          <a:p>
            <a:endParaRPr lang="en-US" dirty="0" smtClean="0"/>
          </a:p>
        </p:txBody>
      </p:sp>
      <p:pic>
        <p:nvPicPr>
          <p:cNvPr id="12" name="Picture 7" descr="http://im8-tub-ru.yandex.net/i?id=606960657-05-72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1560" y="3846653"/>
            <a:ext cx="1080120" cy="1080120"/>
          </a:xfrm>
          <a:prstGeom prst="rect">
            <a:avLst/>
          </a:prstGeom>
          <a:noFill/>
        </p:spPr>
      </p:pic>
      <p:pic>
        <p:nvPicPr>
          <p:cNvPr id="13" name="Picture 9" descr="http://upload.wikimedia.org/wikipedia/commons/thumb/4/43/Esplanade_Singapore_01.jpg/230px-Esplanade_Singapore_01.jp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763688" y="4062677"/>
            <a:ext cx="1152128" cy="86660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756219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123478"/>
            <a:ext cx="8640192" cy="828675"/>
          </a:xfrm>
        </p:spPr>
        <p:txBody>
          <a:bodyPr/>
          <a:lstStyle/>
          <a:p>
            <a:pPr algn="l"/>
            <a:r>
              <a:rPr lang="ru-RU" sz="3200" dirty="0" smtClean="0">
                <a:solidFill>
                  <a:schemeClr val="bg1"/>
                </a:solidFill>
              </a:rPr>
              <a:t>Сингапур. Изменение подходов к использованию результатов экзаменов.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35496" y="987574"/>
          <a:ext cx="9036496" cy="41733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03482"/>
                <a:gridCol w="5333014"/>
              </a:tblGrid>
              <a:tr h="432048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От</a:t>
                      </a:r>
                      <a:r>
                        <a:rPr lang="ru-RU" baseline="0" dirty="0" smtClean="0"/>
                        <a:t> …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 …</a:t>
                      </a:r>
                      <a:endParaRPr lang="ru-RU" dirty="0"/>
                    </a:p>
                  </a:txBody>
                  <a:tcPr/>
                </a:tc>
              </a:tr>
              <a:tr h="693286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Ограниченное использование результатов национальных экзаменов</a:t>
                      </a:r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  <a:p>
                      <a:pPr algn="just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400" dirty="0" smtClean="0"/>
                        <a:t>Многовариантные</a:t>
                      </a:r>
                      <a:r>
                        <a:rPr lang="ru-RU" sz="1400" baseline="0" dirty="0" smtClean="0"/>
                        <a:t> способы оценки школьников.  Несмотря на то, что результаты национальных экзаменов остаются важными, всё больше используются и другие инструменты.</a:t>
                      </a:r>
                      <a:endParaRPr lang="ru-RU" sz="1400" dirty="0" smtClean="0"/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Пример: </a:t>
                      </a:r>
                      <a:r>
                        <a:rPr lang="en-US" sz="1400" b="0" i="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Direct School Admission - Secondary (DSA-Sec)</a:t>
                      </a:r>
                      <a:r>
                        <a:rPr lang="ru-RU" sz="1400" b="0" i="0" kern="1200" baseline="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 – испытание для поступления в среднюю школу (учитывает разные достижения и таланты учащихся).</a:t>
                      </a:r>
                      <a:endParaRPr lang="en-US" sz="1400" b="0" i="0" kern="1200" dirty="0" smtClean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693286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Использование результатов экзаменов для распределения учащихся</a:t>
                      </a:r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Результаты экзаменов используются для поддержки обучения</a:t>
                      </a:r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r>
                        <a:rPr lang="ru-RU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Пример</a:t>
                      </a:r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  <a:r>
                        <a:rPr lang="ru-RU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Специализированные школы.</a:t>
                      </a:r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</a:txBody>
                  <a:tcPr/>
                </a:tc>
              </a:tr>
              <a:tr h="693286">
                <a:tc>
                  <a:txBody>
                    <a:bodyPr/>
                    <a:lstStyle/>
                    <a:p>
                      <a:pPr algn="just"/>
                      <a:r>
                        <a:rPr lang="ru-RU" sz="1600" dirty="0" smtClean="0"/>
                        <a:t>Оценка</a:t>
                      </a:r>
                      <a:r>
                        <a:rPr lang="ru-RU" sz="1600" baseline="0" dirty="0" smtClean="0"/>
                        <a:t> на уровне школы имеет тенденцию «подражать» национальным экзаменам.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Оценка</a:t>
                      </a:r>
                      <a:r>
                        <a:rPr lang="ru-RU" sz="1600" baseline="0" dirty="0" smtClean="0"/>
                        <a:t> на уровне школы более </a:t>
                      </a:r>
                      <a:r>
                        <a:rPr lang="ru-RU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целостная и всесторонняя. Пример</a:t>
                      </a:r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  <a:r>
                        <a:rPr lang="ru-RU" sz="1600" kern="1200" baseline="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Целостная оценка</a:t>
                      </a:r>
                      <a:r>
                        <a:rPr lang="en-US" sz="1600" kern="1200" baseline="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lang="en-US" sz="1600" kern="1200" baseline="0" dirty="0" err="1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HAPpe</a:t>
                      </a:r>
                      <a:r>
                        <a:rPr lang="en-US" sz="1600" kern="1200" baseline="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r>
                        <a:rPr lang="ru-RU" sz="1600" kern="1200" baseline="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en-US" sz="1600" kern="1200" baseline="0" dirty="0" smtClean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693286">
                <a:tc>
                  <a:txBody>
                    <a:bodyPr/>
                    <a:lstStyle/>
                    <a:p>
                      <a:pPr algn="just"/>
                      <a:r>
                        <a:rPr lang="ru-RU" sz="1600" dirty="0" smtClean="0"/>
                        <a:t>Школы оцениваются в основном по результатам экзаменов.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 dirty="0" smtClean="0"/>
                        <a:t>Школы оцениваются на основании широкого</a:t>
                      </a:r>
                      <a:r>
                        <a:rPr lang="ru-RU" sz="1600" baseline="0" dirty="0" smtClean="0"/>
                        <a:t> списка критериев.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aseline="0" dirty="0" smtClean="0"/>
                        <a:t>Пример</a:t>
                      </a:r>
                      <a:r>
                        <a:rPr lang="ru-RU" sz="1600" baseline="0" dirty="0" smtClean="0">
                          <a:solidFill>
                            <a:srgbClr val="00B050"/>
                          </a:solidFill>
                        </a:rPr>
                        <a:t>: Модель совершенной школы.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444990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123478"/>
            <a:ext cx="8640192" cy="828675"/>
          </a:xfrm>
        </p:spPr>
        <p:txBody>
          <a:bodyPr/>
          <a:lstStyle/>
          <a:p>
            <a:pPr algn="l"/>
            <a:r>
              <a:rPr lang="ru-RU" sz="3200" dirty="0" smtClean="0">
                <a:solidFill>
                  <a:schemeClr val="bg1"/>
                </a:solidFill>
              </a:rPr>
              <a:t>Сингапур. Роль национальных экзаменов</a:t>
            </a:r>
          </a:p>
        </p:txBody>
      </p:sp>
      <p:pic>
        <p:nvPicPr>
          <p:cNvPr id="43010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3528" y="1635646"/>
            <a:ext cx="6000750" cy="3219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6444208" y="1923678"/>
            <a:ext cx="252028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Распределение учащихся по наиболее подходящим им образовательным маршрутам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715117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23478"/>
            <a:ext cx="8496176" cy="828675"/>
          </a:xfrm>
        </p:spPr>
        <p:txBody>
          <a:bodyPr/>
          <a:lstStyle/>
          <a:p>
            <a:pPr algn="l"/>
            <a:r>
              <a:rPr lang="ru-RU" sz="3200" dirty="0" smtClean="0">
                <a:solidFill>
                  <a:schemeClr val="bg1"/>
                </a:solidFill>
              </a:rPr>
              <a:t>Польша. Национальная система экзаменов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15816" y="1003092"/>
            <a:ext cx="6192688" cy="4140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4067944" y="2821227"/>
            <a:ext cx="2232248" cy="307777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ru-RU" sz="1400" dirty="0" smtClean="0"/>
              <a:t>Всеобщая основная школа</a:t>
            </a:r>
            <a:endParaRPr lang="ru-RU" sz="14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4572000" y="1759917"/>
            <a:ext cx="2592288" cy="307777"/>
          </a:xfrm>
          <a:prstGeom prst="rect">
            <a:avLst/>
          </a:prstGeom>
          <a:solidFill>
            <a:srgbClr val="92D050"/>
          </a:solidFill>
        </p:spPr>
        <p:txBody>
          <a:bodyPr wrap="square">
            <a:spAutoFit/>
          </a:bodyPr>
          <a:lstStyle/>
          <a:p>
            <a:pPr algn="ctr"/>
            <a:r>
              <a:rPr lang="ru-RU" sz="1400" dirty="0" smtClean="0"/>
              <a:t>Всеобщая начальная школа</a:t>
            </a:r>
            <a:endParaRPr lang="ru-RU" sz="14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4067944" y="1158994"/>
            <a:ext cx="3736032" cy="230832"/>
          </a:xfrm>
          <a:prstGeom prst="rect">
            <a:avLst/>
          </a:prstGeom>
          <a:solidFill>
            <a:srgbClr val="66FF33"/>
          </a:solidFill>
        </p:spPr>
        <p:txBody>
          <a:bodyPr wrap="square">
            <a:spAutoFit/>
          </a:bodyPr>
          <a:lstStyle/>
          <a:p>
            <a:pPr algn="ctr"/>
            <a:r>
              <a:rPr lang="ru-RU" sz="900" dirty="0" smtClean="0"/>
              <a:t>Нулевой класс (начальная школа или детский сад)</a:t>
            </a:r>
            <a:endParaRPr lang="ru-RU" sz="9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3635896" y="2355726"/>
            <a:ext cx="4608512" cy="30777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ru-RU" sz="1400" dirty="0" smtClean="0">
                <a:solidFill>
                  <a:srgbClr val="FF0000"/>
                </a:solidFill>
              </a:rPr>
              <a:t>Итоговый стандартизированный тест – НЕ ДЛЯ ОТБОРА</a:t>
            </a:r>
            <a:endParaRPr lang="ru-RU" sz="1400" dirty="0">
              <a:solidFill>
                <a:srgbClr val="FF0000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635896" y="3294387"/>
            <a:ext cx="4608512" cy="30777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ru-RU" sz="1400" dirty="0" smtClean="0">
                <a:solidFill>
                  <a:srgbClr val="FF0000"/>
                </a:solidFill>
              </a:rPr>
              <a:t>Итоговый стандартизированный тест – ДЛЯ ОТБОРА</a:t>
            </a:r>
            <a:endParaRPr lang="ru-RU" sz="1400" dirty="0">
              <a:solidFill>
                <a:srgbClr val="FF0000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5724128" y="4371950"/>
            <a:ext cx="2232248" cy="26161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ru-RU" sz="1100" dirty="0" smtClean="0">
                <a:solidFill>
                  <a:srgbClr val="FF0000"/>
                </a:solidFill>
              </a:rPr>
              <a:t>Проф. экзамен </a:t>
            </a:r>
            <a:r>
              <a:rPr lang="ru-RU" sz="1100" dirty="0" smtClean="0">
                <a:solidFill>
                  <a:srgbClr val="FF0000"/>
                </a:solidFill>
                <a:sym typeface="Symbol"/>
              </a:rPr>
              <a:t></a:t>
            </a:r>
            <a:r>
              <a:rPr lang="ru-RU" sz="1100" dirty="0" smtClean="0">
                <a:solidFill>
                  <a:srgbClr val="FF0000"/>
                </a:solidFill>
              </a:rPr>
              <a:t> рынок труда</a:t>
            </a:r>
            <a:endParaRPr lang="ru-RU" sz="1100" dirty="0">
              <a:solidFill>
                <a:srgbClr val="FF0000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3275856" y="4695626"/>
            <a:ext cx="3826628" cy="46166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ru-RU" sz="1200" b="1" dirty="0" smtClean="0">
                <a:solidFill>
                  <a:srgbClr val="FF0000"/>
                </a:solidFill>
              </a:rPr>
              <a:t>Новая </a:t>
            </a:r>
            <a:r>
              <a:rPr lang="en-US" sz="1200" b="1" dirty="0" smtClean="0">
                <a:solidFill>
                  <a:srgbClr val="FF0000"/>
                </a:solidFill>
              </a:rPr>
              <a:t>MATURA </a:t>
            </a:r>
            <a:r>
              <a:rPr lang="ru-RU" sz="1200" b="1" dirty="0" smtClean="0">
                <a:solidFill>
                  <a:srgbClr val="FF0000"/>
                </a:solidFill>
                <a:sym typeface="Symbol"/>
              </a:rPr>
              <a:t></a:t>
            </a:r>
            <a:r>
              <a:rPr lang="ru-RU" sz="1200" b="1" dirty="0" smtClean="0">
                <a:solidFill>
                  <a:srgbClr val="FF0000"/>
                </a:solidFill>
              </a:rPr>
              <a:t> высшее образование/рынок труда</a:t>
            </a:r>
          </a:p>
          <a:p>
            <a:pPr algn="ctr"/>
            <a:r>
              <a:rPr lang="ru-RU" sz="1200" b="1" dirty="0" smtClean="0">
                <a:solidFill>
                  <a:srgbClr val="FF0000"/>
                </a:solidFill>
              </a:rPr>
              <a:t>(62% после </a:t>
            </a:r>
            <a:r>
              <a:rPr lang="en-US" sz="1200" b="1" dirty="0" smtClean="0">
                <a:solidFill>
                  <a:srgbClr val="FF0000"/>
                </a:solidFill>
              </a:rPr>
              <a:t>ISCED 3A</a:t>
            </a:r>
            <a:r>
              <a:rPr lang="ru-RU" sz="1200" b="1" dirty="0" smtClean="0">
                <a:solidFill>
                  <a:srgbClr val="FF0000"/>
                </a:solidFill>
              </a:rPr>
              <a:t>)</a:t>
            </a:r>
            <a:endParaRPr lang="ru-RU" sz="1200" b="1" dirty="0">
              <a:solidFill>
                <a:srgbClr val="FF0000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0" y="1203598"/>
            <a:ext cx="2915816" cy="1877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err="1" smtClean="0">
                <a:solidFill>
                  <a:srgbClr val="FF0000"/>
                </a:solidFill>
              </a:rPr>
              <a:t>Нац</a:t>
            </a:r>
            <a:r>
              <a:rPr lang="ru-RU" b="1" dirty="0" smtClean="0">
                <a:solidFill>
                  <a:srgbClr val="FF0000"/>
                </a:solidFill>
              </a:rPr>
              <a:t>. экзамены</a:t>
            </a:r>
          </a:p>
          <a:p>
            <a:pPr marL="342900" indent="-342900">
              <a:buAutoNum type="arabicParenR"/>
            </a:pPr>
            <a:r>
              <a:rPr lang="ru-RU" sz="1600" dirty="0" smtClean="0"/>
              <a:t>по завершению начальной и основной школы – с 2002</a:t>
            </a:r>
          </a:p>
          <a:p>
            <a:pPr marL="342900" indent="-342900">
              <a:buAutoNum type="arabicParenR"/>
            </a:pPr>
            <a:r>
              <a:rPr lang="ru-RU" sz="1600" dirty="0" smtClean="0"/>
              <a:t>Выпускной экзамен </a:t>
            </a:r>
            <a:r>
              <a:rPr lang="en-US" sz="1600" dirty="0" smtClean="0"/>
              <a:t>MATURA</a:t>
            </a:r>
            <a:r>
              <a:rPr lang="ru-RU" sz="1600" dirty="0" smtClean="0"/>
              <a:t>, даёт право поступления в вуз – с 2005</a:t>
            </a:r>
          </a:p>
          <a:p>
            <a:endParaRPr lang="en-US" dirty="0" smtClean="0"/>
          </a:p>
        </p:txBody>
      </p:sp>
      <p:sp>
        <p:nvSpPr>
          <p:cNvPr id="3" name="Прямоугольник 2"/>
          <p:cNvSpPr/>
          <p:nvPr/>
        </p:nvSpPr>
        <p:spPr>
          <a:xfrm>
            <a:off x="89032" y="3433231"/>
            <a:ext cx="2808312" cy="156966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solidFill>
                  <a:srgbClr val="FF0000"/>
                </a:solidFill>
              </a:rPr>
              <a:t>Система школьного образования</a:t>
            </a:r>
            <a:endParaRPr lang="ru-RU" sz="1600" dirty="0"/>
          </a:p>
          <a:p>
            <a:endParaRPr lang="ru-RU" sz="1600" dirty="0"/>
          </a:p>
          <a:p>
            <a:r>
              <a:rPr lang="ru-RU" sz="1600" dirty="0"/>
              <a:t>98% школ - государственные</a:t>
            </a:r>
          </a:p>
          <a:p>
            <a:pPr algn="just"/>
            <a:r>
              <a:rPr lang="ru-RU" sz="1600" dirty="0"/>
              <a:t>Обязательное образования до 18 лет</a:t>
            </a:r>
          </a:p>
        </p:txBody>
      </p:sp>
    </p:spTree>
    <p:extLst>
      <p:ext uri="{BB962C8B-B14F-4D97-AF65-F5344CB8AC3E}">
        <p14:creationId xmlns:p14="http://schemas.microsoft.com/office/powerpoint/2010/main" xmlns="" val="693871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123478"/>
            <a:ext cx="8640192" cy="828675"/>
          </a:xfrm>
        </p:spPr>
        <p:txBody>
          <a:bodyPr/>
          <a:lstStyle/>
          <a:p>
            <a:pPr algn="l"/>
            <a:r>
              <a:rPr lang="ru-RU" sz="3200" dirty="0" smtClean="0">
                <a:solidFill>
                  <a:schemeClr val="bg1"/>
                </a:solidFill>
              </a:rPr>
              <a:t>Польша. Использование экзаменов для поддержки обучения</a:t>
            </a:r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 bwMode="auto">
          <a:xfrm>
            <a:off x="21781" y="1131590"/>
            <a:ext cx="9036496" cy="39399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514350" lvl="0" indent="-514350" algn="just">
              <a:buFont typeface="Arial" pitchFamily="34" charset="0"/>
              <a:buChar char="•"/>
            </a:pPr>
            <a:r>
              <a:rPr lang="ru-RU" sz="2000" dirty="0" smtClean="0"/>
              <a:t>Национальные экзамены обеспечивают объективную оценку знаний и навыков учащихся.</a:t>
            </a:r>
          </a:p>
          <a:p>
            <a:pPr marL="971550" lvl="1" indent="-514350" algn="just">
              <a:buFont typeface="Arial" pitchFamily="34" charset="0"/>
              <a:buChar char="•"/>
            </a:pPr>
            <a:r>
              <a:rPr lang="ru-RU" sz="1600" dirty="0" smtClean="0"/>
              <a:t>Экзамен между начальной и основной школой имеет исключительно информационную ценность.</a:t>
            </a:r>
          </a:p>
          <a:p>
            <a:pPr marL="971550" lvl="1" indent="-514350" algn="just">
              <a:buFont typeface="Arial" pitchFamily="34" charset="0"/>
              <a:buChar char="•"/>
            </a:pPr>
            <a:r>
              <a:rPr lang="ru-RU" sz="1600" dirty="0" smtClean="0"/>
              <a:t>Экзамен после основной школы даёт возможность понять учащимся, какую школу они могут выбрать.</a:t>
            </a:r>
          </a:p>
          <a:p>
            <a:pPr marL="971550" lvl="1" indent="-514350" algn="just">
              <a:buFont typeface="Arial" pitchFamily="34" charset="0"/>
              <a:buChar char="•"/>
            </a:pPr>
            <a:r>
              <a:rPr lang="ru-RU" sz="1600" dirty="0" smtClean="0"/>
              <a:t>Внешняя оценка обычная поддерживается слабо успевающими школьниками, которые не уверены в своих знаниях и часто несут печать неудачника и недооцениваются учителями.</a:t>
            </a:r>
          </a:p>
          <a:p>
            <a:pPr marL="514350" lvl="0" indent="-514350" algn="just">
              <a:buFont typeface="Arial" pitchFamily="34" charset="0"/>
              <a:buChar char="•"/>
            </a:pPr>
            <a:r>
              <a:rPr lang="ru-RU" sz="2000" dirty="0" smtClean="0"/>
              <a:t>Внешние экзамены обычно слишком ограничены, чтобы использоваться для всесторонней оценки сильных и слабых сторон работы учителей.</a:t>
            </a:r>
          </a:p>
          <a:p>
            <a:pPr marL="514350" lvl="0" indent="-514350" algn="just">
              <a:buFont typeface="Arial" pitchFamily="34" charset="0"/>
              <a:buChar char="•"/>
            </a:pPr>
            <a:r>
              <a:rPr lang="ru-RU" sz="2000" dirty="0" smtClean="0"/>
              <a:t>Кроме того</a:t>
            </a:r>
            <a:r>
              <a:rPr lang="en-US" sz="2000" dirty="0" smtClean="0"/>
              <a:t>, </a:t>
            </a:r>
            <a:r>
              <a:rPr lang="ru-RU" sz="2000" dirty="0" smtClean="0"/>
              <a:t>практически невозможно оценивать эффективность работы конкретного учителя, так как</a:t>
            </a:r>
          </a:p>
          <a:p>
            <a:pPr marL="971550" lvl="1" indent="-514350" algn="just">
              <a:buFont typeface="Arial" pitchFamily="34" charset="0"/>
              <a:buChar char="•"/>
            </a:pPr>
            <a:r>
              <a:rPr lang="ru-RU" sz="1600" dirty="0" smtClean="0"/>
              <a:t>Экзамены </a:t>
            </a:r>
            <a:r>
              <a:rPr lang="ru-RU" sz="1600" dirty="0" err="1" smtClean="0"/>
              <a:t>мультидисциплинарны</a:t>
            </a:r>
            <a:r>
              <a:rPr lang="ru-RU" sz="1600" dirty="0" smtClean="0"/>
              <a:t>.</a:t>
            </a:r>
          </a:p>
          <a:p>
            <a:pPr marL="971550" lvl="1" indent="-514350" algn="just">
              <a:buFont typeface="Arial" pitchFamily="34" charset="0"/>
              <a:buChar char="•"/>
            </a:pPr>
            <a:r>
              <a:rPr lang="ru-RU" sz="1600" dirty="0" smtClean="0"/>
              <a:t>Ученики обучаются разными учителями по разным предметам и в разные года. </a:t>
            </a:r>
          </a:p>
        </p:txBody>
      </p:sp>
    </p:spTree>
    <p:extLst>
      <p:ext uri="{BB962C8B-B14F-4D97-AF65-F5344CB8AC3E}">
        <p14:creationId xmlns:p14="http://schemas.microsoft.com/office/powerpoint/2010/main" xmlns="" val="3776491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123478"/>
            <a:ext cx="8640192" cy="828675"/>
          </a:xfrm>
        </p:spPr>
        <p:txBody>
          <a:bodyPr/>
          <a:lstStyle/>
          <a:p>
            <a:pPr algn="l"/>
            <a:r>
              <a:rPr lang="ru-RU" sz="3200" dirty="0" smtClean="0">
                <a:solidFill>
                  <a:schemeClr val="bg1"/>
                </a:solidFill>
              </a:rPr>
              <a:t>Некоторые уроки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72008" y="1140589"/>
            <a:ext cx="8964488" cy="40729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200"/>
              </a:spcAft>
            </a:pPr>
            <a:r>
              <a:rPr lang="ru-RU" b="1" dirty="0" smtClean="0">
                <a:solidFill>
                  <a:srgbClr val="0070C0"/>
                </a:solidFill>
              </a:rPr>
              <a:t>СИНГАПУР</a:t>
            </a:r>
            <a:endParaRPr lang="en-US" b="1" dirty="0" smtClean="0">
              <a:solidFill>
                <a:srgbClr val="0070C0"/>
              </a:solidFill>
            </a:endParaRPr>
          </a:p>
          <a:p>
            <a:pPr algn="just">
              <a:spcAft>
                <a:spcPts val="200"/>
              </a:spcAft>
            </a:pPr>
            <a:r>
              <a:rPr lang="ru-RU" dirty="0" smtClean="0">
                <a:solidFill>
                  <a:srgbClr val="0070C0"/>
                </a:solidFill>
              </a:rPr>
              <a:t>Национальные экзамены являются сильным стимулом для движения в выбранном направлении.</a:t>
            </a:r>
          </a:p>
          <a:p>
            <a:pPr algn="just">
              <a:spcAft>
                <a:spcPts val="200"/>
              </a:spcAft>
            </a:pPr>
            <a:r>
              <a:rPr lang="ru-RU" dirty="0" smtClean="0">
                <a:solidFill>
                  <a:srgbClr val="0070C0"/>
                </a:solidFill>
              </a:rPr>
              <a:t>Не тестируй, если в этом нет необходимости. Тестировать следует по завершению цикла/ступени обучения.</a:t>
            </a:r>
          </a:p>
          <a:p>
            <a:pPr algn="just">
              <a:spcAft>
                <a:spcPts val="200"/>
              </a:spcAft>
            </a:pPr>
            <a:r>
              <a:rPr lang="ru-RU" b="1" dirty="0" smtClean="0">
                <a:solidFill>
                  <a:srgbClr val="C00000"/>
                </a:solidFill>
              </a:rPr>
              <a:t>ПОЛЬША</a:t>
            </a:r>
          </a:p>
          <a:p>
            <a:pPr lvl="0" algn="just"/>
            <a:r>
              <a:rPr lang="ru-RU" dirty="0" smtClean="0">
                <a:solidFill>
                  <a:srgbClr val="C00000"/>
                </a:solidFill>
              </a:rPr>
              <a:t>Введение </a:t>
            </a:r>
            <a:r>
              <a:rPr lang="ru-RU" dirty="0">
                <a:solidFill>
                  <a:srgbClr val="C00000"/>
                </a:solidFill>
              </a:rPr>
              <a:t>национальных экзаменов и получение данных – это первый шаг для сбора объективной и надёжной информации о достижениях школьников.</a:t>
            </a:r>
          </a:p>
          <a:p>
            <a:pPr lvl="0" algn="just"/>
            <a:r>
              <a:rPr lang="ru-RU" dirty="0">
                <a:solidFill>
                  <a:srgbClr val="C00000"/>
                </a:solidFill>
              </a:rPr>
              <a:t>Неправомерно сравнивать школы и учителей на основе линейного рейтинга (по баллам экзамена).</a:t>
            </a:r>
          </a:p>
          <a:p>
            <a:pPr marL="514350" lvl="0" indent="-514350" algn="just"/>
            <a:r>
              <a:rPr lang="ru-RU" sz="1600" i="1" dirty="0"/>
              <a:t>	</a:t>
            </a:r>
            <a:r>
              <a:rPr lang="ru-RU" i="1" dirty="0">
                <a:solidFill>
                  <a:srgbClr val="FF0000"/>
                </a:solidFill>
              </a:rPr>
              <a:t>Две школы/два учителя, равноценные по качеству работы, могут демонстрировать разные результаты в рамках экзаменов. И это только потому, что их ученики из семей с очень разным социально-экономическим статусом</a:t>
            </a:r>
            <a:r>
              <a:rPr lang="ru-RU" i="1" dirty="0" smtClean="0">
                <a:solidFill>
                  <a:srgbClr val="FF0000"/>
                </a:solidFill>
              </a:rPr>
              <a:t>.</a:t>
            </a:r>
            <a:endParaRPr lang="ru-RU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18055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4016" y="-20538"/>
            <a:ext cx="8964488" cy="1080120"/>
          </a:xfrm>
        </p:spPr>
        <p:txBody>
          <a:bodyPr/>
          <a:lstStyle/>
          <a:p>
            <a:pPr lvl="0" algn="l"/>
            <a:r>
              <a:rPr lang="ru-RU" sz="3600" dirty="0" smtClean="0">
                <a:solidFill>
                  <a:schemeClr val="bg1"/>
                </a:solidFill>
              </a:rPr>
              <a:t>МОНИТОРИНГИ КАЧЕСТВА ОБРАЗОВАНИЯ</a:t>
            </a:r>
            <a:endParaRPr lang="ru-RU" sz="320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2" descr="E:\rtc_prezent_png\rtc_logo_02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741" y="4299942"/>
            <a:ext cx="8661715" cy="8468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Заголовок 1"/>
          <p:cNvSpPr txBox="1">
            <a:spLocks/>
          </p:cNvSpPr>
          <p:nvPr/>
        </p:nvSpPr>
        <p:spPr bwMode="auto">
          <a:xfrm>
            <a:off x="6156176" y="4515966"/>
            <a:ext cx="1647031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WWW.RTC-EDU.RU</a:t>
            </a:r>
            <a:endParaRPr kumimoji="0" lang="ru-RU" sz="14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07504" y="4505208"/>
            <a:ext cx="23248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rtc.imerae@gmail.com</a:t>
            </a:r>
            <a:endParaRPr lang="ru-RU" dirty="0">
              <a:solidFill>
                <a:srgbClr val="0070C0"/>
              </a:solidFill>
            </a:endParaRPr>
          </a:p>
        </p:txBody>
      </p:sp>
      <p:pic>
        <p:nvPicPr>
          <p:cNvPr id="13" name="Рисунок 12" descr="National Assessment of Educational Progress (NAEP)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40386" y="1563896"/>
            <a:ext cx="652264" cy="5758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87742" y="1796849"/>
            <a:ext cx="2822551" cy="4721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0681" y="2517211"/>
            <a:ext cx="1831627" cy="895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773267" y="2964903"/>
            <a:ext cx="164577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0070C0"/>
                </a:solidFill>
              </a:rPr>
              <a:t>НООДУ</a:t>
            </a:r>
            <a:endParaRPr lang="ru-RU" sz="3600" b="1" dirty="0">
              <a:solidFill>
                <a:srgbClr val="0070C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289955" y="3422500"/>
            <a:ext cx="12756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0070C0"/>
                </a:solidFill>
              </a:rPr>
              <a:t>ВОУД</a:t>
            </a:r>
            <a:endParaRPr lang="ru-RU" sz="36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30085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850" y="123825"/>
            <a:ext cx="8496300" cy="828675"/>
          </a:xfrm>
        </p:spPr>
        <p:txBody>
          <a:bodyPr/>
          <a:lstStyle/>
          <a:p>
            <a:pPr algn="l" eaLnBrk="1" hangingPunct="1"/>
            <a:r>
              <a:rPr lang="ru-RU" sz="3200" dirty="0" smtClean="0">
                <a:solidFill>
                  <a:schemeClr val="bg1"/>
                </a:solidFill>
              </a:rPr>
              <a:t>Цели и ключевые вопросы</a:t>
            </a:r>
          </a:p>
        </p:txBody>
      </p:sp>
      <p:sp>
        <p:nvSpPr>
          <p:cNvPr id="54275" name="Text Box 4"/>
          <p:cNvSpPr txBox="1">
            <a:spLocks noChangeArrowheads="1"/>
          </p:cNvSpPr>
          <p:nvPr/>
        </p:nvSpPr>
        <p:spPr bwMode="auto">
          <a:xfrm>
            <a:off x="107504" y="1173020"/>
            <a:ext cx="8893175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2400" b="1" dirty="0"/>
              <a:t>Цель:</a:t>
            </a:r>
            <a:r>
              <a:rPr lang="ru-RU" sz="2400" dirty="0"/>
              <a:t> </a:t>
            </a:r>
            <a:r>
              <a:rPr lang="ru-RU" sz="2400" b="1" dirty="0"/>
              <a:t>Выяснить, насколько эффективно работает система образования.</a:t>
            </a:r>
          </a:p>
        </p:txBody>
      </p:sp>
      <p:sp>
        <p:nvSpPr>
          <p:cNvPr id="54276" name="Text Box 4"/>
          <p:cNvSpPr txBox="1">
            <a:spLocks noChangeArrowheads="1"/>
          </p:cNvSpPr>
          <p:nvPr/>
        </p:nvSpPr>
        <p:spPr bwMode="auto">
          <a:xfrm>
            <a:off x="107950" y="1986450"/>
            <a:ext cx="8893175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2800" i="1" dirty="0"/>
              <a:t>Насколько эффективно учащиеся овладевают знаниями и навыками в системе </a:t>
            </a:r>
            <a:r>
              <a:rPr lang="ru-RU" sz="2800" i="1" dirty="0" smtClean="0"/>
              <a:t>образования?</a:t>
            </a:r>
          </a:p>
          <a:p>
            <a:pPr algn="just"/>
            <a:r>
              <a:rPr lang="ru-RU" sz="2800" i="1" dirty="0" smtClean="0"/>
              <a:t>Какие </a:t>
            </a:r>
            <a:r>
              <a:rPr lang="ru-RU" sz="2800" i="1" dirty="0"/>
              <a:t>достижения демонстрируют представители различных групп </a:t>
            </a:r>
            <a:r>
              <a:rPr lang="ru-RU" sz="2800" i="1" dirty="0" smtClean="0"/>
              <a:t>учащихся?</a:t>
            </a:r>
          </a:p>
          <a:p>
            <a:pPr algn="just"/>
            <a:r>
              <a:rPr lang="ru-RU" sz="2800" i="1" dirty="0" smtClean="0"/>
              <a:t>Какие </a:t>
            </a:r>
            <a:r>
              <a:rPr lang="ru-RU" sz="2800" i="1" dirty="0"/>
              <a:t>факторы оказывают влияние на результаты обучения</a:t>
            </a:r>
            <a:r>
              <a:rPr lang="ru-RU" sz="2800" i="1" dirty="0" smtClean="0"/>
              <a:t>?</a:t>
            </a:r>
          </a:p>
          <a:p>
            <a:pPr algn="just"/>
            <a:r>
              <a:rPr lang="ru-RU" sz="2800" i="1" dirty="0" smtClean="0"/>
              <a:t>Меняются ли результаты со временем?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850" y="123825"/>
            <a:ext cx="8496300" cy="828675"/>
          </a:xfrm>
        </p:spPr>
        <p:txBody>
          <a:bodyPr/>
          <a:lstStyle/>
          <a:p>
            <a:pPr algn="l" eaLnBrk="1" hangingPunct="1"/>
            <a:r>
              <a:rPr lang="ru-RU" sz="3200" dirty="0" smtClean="0">
                <a:solidFill>
                  <a:schemeClr val="bg1"/>
                </a:solidFill>
              </a:rPr>
              <a:t>Характеристика.</a:t>
            </a:r>
          </a:p>
        </p:txBody>
      </p:sp>
      <p:sp>
        <p:nvSpPr>
          <p:cNvPr id="56323" name="Text Box 4"/>
          <p:cNvSpPr txBox="1">
            <a:spLocks noChangeArrowheads="1"/>
          </p:cNvSpPr>
          <p:nvPr/>
        </p:nvSpPr>
        <p:spPr bwMode="auto">
          <a:xfrm>
            <a:off x="43298" y="1131590"/>
            <a:ext cx="903605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ru-RU" sz="2400" dirty="0"/>
              <a:t>Главная задача - получение данных, позволяющих судить о том, в какой мере достигаются цели, предусмотренные государственным стандартом.</a:t>
            </a:r>
          </a:p>
          <a:p>
            <a:endParaRPr lang="ru-RU" sz="1200" dirty="0"/>
          </a:p>
          <a:p>
            <a:pPr algn="just"/>
            <a:r>
              <a:rPr lang="ru-RU" sz="2400" dirty="0"/>
              <a:t>В рамках Н/РМ изучаются факторы, негативно или позитивно влияющие на учебные достижения. Такая информация необходима для разработки политики на различных уровнях образования.</a:t>
            </a:r>
          </a:p>
          <a:p>
            <a:pPr algn="just"/>
            <a:endParaRPr lang="ru-RU" sz="1200" dirty="0"/>
          </a:p>
          <a:p>
            <a:pPr algn="just"/>
            <a:r>
              <a:rPr lang="ru-RU" sz="2400" dirty="0"/>
              <a:t>Проводится: 1 раз в </a:t>
            </a:r>
            <a:r>
              <a:rPr lang="ru-RU" sz="2400" dirty="0" smtClean="0"/>
              <a:t>2-5 </a:t>
            </a:r>
            <a:r>
              <a:rPr lang="ru-RU" sz="2400" dirty="0"/>
              <a:t>лет, по нескольким предметам, на основе выборки </a:t>
            </a:r>
            <a:r>
              <a:rPr lang="ru-RU" sz="2400" dirty="0" smtClean="0"/>
              <a:t>или ген. </a:t>
            </a:r>
            <a:r>
              <a:rPr lang="ru-RU" sz="2400" dirty="0"/>
              <a:t>совокупности </a:t>
            </a:r>
            <a:r>
              <a:rPr lang="ru-RU" sz="2400" dirty="0" smtClean="0"/>
              <a:t>учащихся определённого возраста, </a:t>
            </a:r>
            <a:r>
              <a:rPr lang="ru-RU" sz="2400" dirty="0"/>
              <a:t>используются тесты и </a:t>
            </a:r>
            <a:r>
              <a:rPr lang="ru-RU" sz="2400" dirty="0" smtClean="0"/>
              <a:t>вопросники.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850" y="123825"/>
            <a:ext cx="8496300" cy="828675"/>
          </a:xfrm>
        </p:spPr>
        <p:txBody>
          <a:bodyPr/>
          <a:lstStyle/>
          <a:p>
            <a:pPr algn="l" eaLnBrk="1" hangingPunct="1"/>
            <a:r>
              <a:rPr lang="ru-RU" sz="3200" dirty="0" smtClean="0">
                <a:solidFill>
                  <a:schemeClr val="bg1"/>
                </a:solidFill>
              </a:rPr>
              <a:t>Для чего проводится?</a:t>
            </a:r>
          </a:p>
        </p:txBody>
      </p:sp>
      <p:sp>
        <p:nvSpPr>
          <p:cNvPr id="56323" name="Text Box 4"/>
          <p:cNvSpPr txBox="1">
            <a:spLocks noChangeArrowheads="1"/>
          </p:cNvSpPr>
          <p:nvPr/>
        </p:nvSpPr>
        <p:spPr bwMode="auto">
          <a:xfrm>
            <a:off x="43298" y="1131590"/>
            <a:ext cx="903605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/>
            <a:r>
              <a:rPr lang="ru-RU" sz="2400" dirty="0"/>
              <a:t>И</a:t>
            </a:r>
            <a:r>
              <a:rPr lang="ru-RU" sz="2400" dirty="0" smtClean="0"/>
              <a:t>спользуется </a:t>
            </a:r>
            <a:r>
              <a:rPr lang="ru-RU" sz="2400" dirty="0"/>
              <a:t>как источник информации для принятия решений о выделении ресурсов:</a:t>
            </a:r>
          </a:p>
          <a:p>
            <a:r>
              <a:rPr lang="ru-RU" sz="2400" dirty="0"/>
              <a:t>- в целом для системы образования (например, на реформирование учебных планов, подготовку педагогических кадров);</a:t>
            </a:r>
          </a:p>
          <a:p>
            <a:r>
              <a:rPr lang="ru-RU" sz="2400" dirty="0"/>
              <a:t>- некоторым категориям школ в целях ликвидации неравенства (школы в сельской местности, школы в регионах с неблагоприятными социально-экономическими условиями);</a:t>
            </a:r>
          </a:p>
          <a:p>
            <a:r>
              <a:rPr lang="ru-RU" sz="2400" dirty="0"/>
              <a:t>- отдельно взятым школам (например, в качестве поощрения за высокие результаты, показанные учащимися в ходе тестирования).</a:t>
            </a:r>
          </a:p>
        </p:txBody>
      </p:sp>
    </p:spTree>
    <p:extLst>
      <p:ext uri="{BB962C8B-B14F-4D97-AF65-F5344CB8AC3E}">
        <p14:creationId xmlns:p14="http://schemas.microsoft.com/office/powerpoint/2010/main" xmlns="" val="3303387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4016" y="-20538"/>
            <a:ext cx="8964488" cy="1080120"/>
          </a:xfrm>
        </p:spPr>
        <p:txBody>
          <a:bodyPr/>
          <a:lstStyle/>
          <a:p>
            <a:pPr lvl="0" algn="l"/>
            <a:r>
              <a:rPr lang="ru-RU" sz="3600" dirty="0" smtClean="0">
                <a:solidFill>
                  <a:schemeClr val="bg1"/>
                </a:solidFill>
              </a:rPr>
              <a:t>ВОПРОСЫ ДЛЯ ОБСУЖДЕНИЯ</a:t>
            </a:r>
            <a:endParaRPr lang="ru-RU" sz="320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2" descr="E:\rtc_prezent_png\rtc_logo_02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741" y="4299942"/>
            <a:ext cx="8661715" cy="8468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Заголовок 1"/>
          <p:cNvSpPr txBox="1">
            <a:spLocks/>
          </p:cNvSpPr>
          <p:nvPr/>
        </p:nvSpPr>
        <p:spPr bwMode="auto">
          <a:xfrm>
            <a:off x="6156176" y="4515966"/>
            <a:ext cx="1647031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WWW.RTC-EDU.RU</a:t>
            </a:r>
            <a:endParaRPr kumimoji="0" lang="ru-RU" sz="14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07504" y="4505208"/>
            <a:ext cx="23248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rtc.imerae@gmail.com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166" y="1347791"/>
            <a:ext cx="829129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Виды программ оценки качества учебных достижений</a:t>
            </a:r>
          </a:p>
          <a:p>
            <a:r>
              <a:rPr lang="ru-RU" sz="2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Национальные экзамены: предназначение, виды и место в системе ОКО</a:t>
            </a:r>
            <a:r>
              <a:rPr lang="ru-RU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ru-RU" sz="2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Мониторинги качества образования.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850" y="123825"/>
            <a:ext cx="7848550" cy="828675"/>
          </a:xfrm>
        </p:spPr>
        <p:txBody>
          <a:bodyPr/>
          <a:lstStyle/>
          <a:p>
            <a:pPr algn="l" eaLnBrk="1" hangingPunct="1"/>
            <a:r>
              <a:rPr lang="ru-RU" sz="3200" dirty="0" smtClean="0">
                <a:solidFill>
                  <a:schemeClr val="bg1"/>
                </a:solidFill>
              </a:rPr>
              <a:t>NAEP (США) – национальная оценка прогресса образования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107504" y="1131590"/>
            <a:ext cx="8928992" cy="2800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buFont typeface="Arial" charset="0"/>
              <a:buChar char="•"/>
            </a:pPr>
            <a:r>
              <a:rPr lang="ru-RU" sz="2200" dirty="0"/>
              <a:t> общенациональная выборка  - 4, 8, 12-е классы</a:t>
            </a:r>
          </a:p>
          <a:p>
            <a:pPr algn="just">
              <a:buFont typeface="Arial" charset="0"/>
              <a:buChar char="•"/>
            </a:pPr>
            <a:r>
              <a:rPr lang="ru-RU" sz="2200" dirty="0"/>
              <a:t> </a:t>
            </a:r>
            <a:r>
              <a:rPr lang="ru-RU" sz="2200" b="1" i="1" dirty="0"/>
              <a:t>оцениваются</a:t>
            </a:r>
            <a:r>
              <a:rPr lang="ru-RU" sz="2200" dirty="0"/>
              <a:t>: учебные достижение в ключевых предметных областях (математика, английский язык, социальные науки, экономика, география, история США)</a:t>
            </a:r>
          </a:p>
          <a:p>
            <a:pPr algn="just">
              <a:buFont typeface="Arial" charset="0"/>
              <a:buChar char="•"/>
            </a:pPr>
            <a:r>
              <a:rPr lang="ru-RU" sz="2200" dirty="0"/>
              <a:t> </a:t>
            </a:r>
            <a:r>
              <a:rPr lang="ru-RU" sz="2200" b="1" i="1" dirty="0"/>
              <a:t>инструментарий</a:t>
            </a:r>
            <a:r>
              <a:rPr lang="ru-RU" sz="2200" dirty="0"/>
              <a:t>: тесты достижений и анкеты</a:t>
            </a:r>
          </a:p>
          <a:p>
            <a:pPr algn="just">
              <a:buFont typeface="Arial" charset="0"/>
              <a:buChar char="•"/>
            </a:pPr>
            <a:r>
              <a:rPr lang="ru-RU" sz="2200" dirty="0"/>
              <a:t> </a:t>
            </a:r>
            <a:r>
              <a:rPr lang="ru-RU" sz="2200" b="1" i="1" dirty="0"/>
              <a:t>периодичность</a:t>
            </a:r>
            <a:r>
              <a:rPr lang="ru-RU" sz="2200" dirty="0"/>
              <a:t>: не реже 1 раза в два года</a:t>
            </a:r>
          </a:p>
          <a:p>
            <a:pPr algn="just">
              <a:buFont typeface="Arial" charset="0"/>
              <a:buChar char="•"/>
            </a:pPr>
            <a:r>
              <a:rPr lang="ru-RU" sz="2200" dirty="0"/>
              <a:t> </a:t>
            </a:r>
            <a:r>
              <a:rPr lang="ru-RU" sz="2200" b="1" i="1" dirty="0"/>
              <a:t>получатели информации</a:t>
            </a:r>
            <a:r>
              <a:rPr lang="ru-RU" sz="2200" dirty="0"/>
              <a:t>: местные сообщества, политики, представители системы образования, широкая общественность</a:t>
            </a: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1008064" y="3939902"/>
            <a:ext cx="8027987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dirty="0"/>
              <a:t>Результаты </a:t>
            </a:r>
            <a:r>
              <a:rPr lang="en-US" dirty="0"/>
              <a:t>NAEP</a:t>
            </a:r>
            <a:r>
              <a:rPr lang="ru-RU" dirty="0"/>
              <a:t> публикуются в национальном докладе</a:t>
            </a:r>
            <a:br>
              <a:rPr lang="ru-RU" dirty="0"/>
            </a:br>
            <a:r>
              <a:rPr lang="ru-RU" dirty="0"/>
              <a:t>(</a:t>
            </a:r>
            <a:r>
              <a:rPr lang="en-US" dirty="0"/>
              <a:t>The Nation's Report Card</a:t>
            </a:r>
            <a:r>
              <a:rPr lang="ru-RU" dirty="0"/>
              <a:t>), представляющем широкой общественности информацию об академических достижениях американских школьников</a:t>
            </a:r>
            <a:r>
              <a:rPr lang="en-US" dirty="0"/>
              <a:t> </a:t>
            </a:r>
            <a:r>
              <a:rPr lang="ru-RU" dirty="0"/>
              <a:t> – </a:t>
            </a:r>
            <a:r>
              <a:rPr lang="en-US" dirty="0">
                <a:hlinkClick r:id="rId4"/>
              </a:rPr>
              <a:t>http://nationsreportcard.gov</a:t>
            </a:r>
            <a:endParaRPr lang="ru-RU" dirty="0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7950" y="4371950"/>
            <a:ext cx="903288" cy="3893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 descr="National Assessment of Educational Progress (NAEP)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884368" y="267494"/>
            <a:ext cx="936625" cy="7024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23478"/>
            <a:ext cx="8496176" cy="828675"/>
          </a:xfrm>
        </p:spPr>
        <p:txBody>
          <a:bodyPr/>
          <a:lstStyle/>
          <a:p>
            <a:pPr algn="l"/>
            <a:r>
              <a:rPr lang="ru-RU" sz="3200" dirty="0" smtClean="0">
                <a:solidFill>
                  <a:schemeClr val="bg1"/>
                </a:solidFill>
              </a:rPr>
              <a:t>ПРИМЕР: </a:t>
            </a:r>
            <a:r>
              <a:rPr lang="en-US" sz="3200" dirty="0" smtClean="0">
                <a:solidFill>
                  <a:schemeClr val="bg1"/>
                </a:solidFill>
              </a:rPr>
              <a:t>NAPLAN </a:t>
            </a:r>
            <a:r>
              <a:rPr lang="ru-RU" sz="3200" dirty="0" smtClean="0">
                <a:solidFill>
                  <a:schemeClr val="bg1"/>
                </a:solidFill>
              </a:rPr>
              <a:t>(Австралия)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3724" y="1121712"/>
            <a:ext cx="910850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 smtClean="0"/>
              <a:t>National Assessment Program – Literacy and Numeracy (NAPLAN)</a:t>
            </a:r>
            <a:r>
              <a:rPr lang="ru-RU" sz="2400" dirty="0" smtClean="0"/>
              <a:t> – национальная программа оценки учебных достижений для учащихся 3, 5, 7 и 9 классов.</a:t>
            </a:r>
          </a:p>
          <a:p>
            <a:pPr algn="just"/>
            <a:r>
              <a:rPr lang="ru-RU" sz="2400" dirty="0" smtClean="0"/>
              <a:t>Проводится ежегодно и отслеживает прогресс каждого учащегося.</a:t>
            </a:r>
          </a:p>
          <a:p>
            <a:pPr algn="just"/>
            <a:r>
              <a:rPr lang="en-US" sz="2400" dirty="0" smtClean="0"/>
              <a:t> </a:t>
            </a:r>
          </a:p>
          <a:p>
            <a:pPr algn="just"/>
            <a:r>
              <a:rPr lang="en-US" sz="2400" dirty="0" smtClean="0"/>
              <a:t>NAPLAN </a:t>
            </a:r>
            <a:r>
              <a:rPr lang="ru-RU" sz="2400" dirty="0" smtClean="0"/>
              <a:t>проверяет знание и навыки по 4 областям – чтение, письмо, правила языка (грамматика, пунктуация, орфография) и математические навыки.</a:t>
            </a:r>
            <a:endParaRPr lang="en-US" sz="2400" dirty="0" smtClean="0"/>
          </a:p>
          <a:p>
            <a:pPr algn="just"/>
            <a:endParaRPr lang="en-US" sz="2400" dirty="0" smtClean="0"/>
          </a:p>
        </p:txBody>
      </p:sp>
      <p:sp>
        <p:nvSpPr>
          <p:cNvPr id="7" name="Прямоугольник 6"/>
          <p:cNvSpPr/>
          <p:nvPr/>
        </p:nvSpPr>
        <p:spPr>
          <a:xfrm>
            <a:off x="3131840" y="4299942"/>
            <a:ext cx="231544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</a:rPr>
              <a:t>www.nap.edu.au</a:t>
            </a:r>
            <a:endParaRPr lang="ru-RU" sz="24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23478"/>
            <a:ext cx="8496176" cy="828675"/>
          </a:xfrm>
        </p:spPr>
        <p:txBody>
          <a:bodyPr/>
          <a:lstStyle/>
          <a:p>
            <a:pPr algn="l"/>
            <a:r>
              <a:rPr lang="ru-RU" sz="3200" smtClean="0">
                <a:solidFill>
                  <a:schemeClr val="bg1"/>
                </a:solidFill>
              </a:rPr>
              <a:t>ПРИМЕР: </a:t>
            </a:r>
            <a:r>
              <a:rPr lang="ru-RU" sz="3200" dirty="0" smtClean="0">
                <a:solidFill>
                  <a:schemeClr val="bg1"/>
                </a:solidFill>
              </a:rPr>
              <a:t>Национальная программа оценки качества образования </a:t>
            </a:r>
            <a:r>
              <a:rPr lang="en-US" sz="3200" dirty="0" smtClean="0">
                <a:solidFill>
                  <a:schemeClr val="bg1"/>
                </a:solidFill>
              </a:rPr>
              <a:t>SIMCE</a:t>
            </a:r>
            <a:endParaRPr lang="ru-RU" sz="3200" dirty="0" smtClean="0">
              <a:solidFill>
                <a:schemeClr val="bg1"/>
              </a:solidFill>
            </a:endParaRPr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 bwMode="auto">
          <a:xfrm>
            <a:off x="35496" y="1131590"/>
            <a:ext cx="9036496" cy="40005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514350" lvl="0" indent="-514350" algn="just">
              <a:buFont typeface="Arial" pitchFamily="34" charset="0"/>
              <a:buChar char="•"/>
            </a:pPr>
            <a:r>
              <a:rPr lang="ru-RU" sz="2800" dirty="0" smtClean="0"/>
              <a:t>Программа действует с </a:t>
            </a:r>
            <a:r>
              <a:rPr lang="en-US" sz="2800" dirty="0" smtClean="0"/>
              <a:t>1988</a:t>
            </a:r>
            <a:r>
              <a:rPr lang="ru-RU" sz="2800" dirty="0" smtClean="0"/>
              <a:t> года</a:t>
            </a:r>
          </a:p>
          <a:p>
            <a:pPr marL="514350" lvl="0" indent="-514350" algn="just">
              <a:buFont typeface="Arial" pitchFamily="34" charset="0"/>
              <a:buChar char="•"/>
            </a:pPr>
            <a:r>
              <a:rPr lang="ru-RU" sz="2800" dirty="0" smtClean="0"/>
              <a:t>Используются стандартизированные тесты по математике, испанскому языку и естественным наукам.</a:t>
            </a:r>
          </a:p>
          <a:p>
            <a:pPr marL="514350" lvl="0" indent="-514350" algn="just">
              <a:buFont typeface="Arial" pitchFamily="34" charset="0"/>
              <a:buChar char="•"/>
            </a:pPr>
            <a:r>
              <a:rPr lang="ru-RU" sz="2800" dirty="0" smtClean="0"/>
              <a:t>Базируется на национальном учебном плане.</a:t>
            </a:r>
          </a:p>
          <a:p>
            <a:pPr marL="514350" lvl="0" indent="-514350" algn="just">
              <a:buFont typeface="Arial" pitchFamily="34" charset="0"/>
              <a:buChar char="•"/>
            </a:pPr>
            <a:r>
              <a:rPr lang="ru-RU" sz="2800" dirty="0" smtClean="0"/>
              <a:t>Целевые группы: учащиеся 4, 8 и 10 классов.</a:t>
            </a:r>
          </a:p>
          <a:p>
            <a:pPr marL="514350" lvl="0" indent="-514350" algn="just">
              <a:buFont typeface="Arial" pitchFamily="34" charset="0"/>
              <a:buChar char="•"/>
            </a:pPr>
            <a:r>
              <a:rPr lang="ru-RU" sz="2800" dirty="0" smtClean="0"/>
              <a:t>Участвуют все учащиеся и школы.</a:t>
            </a:r>
          </a:p>
          <a:p>
            <a:pPr marL="514350" lvl="0" indent="-514350" algn="just">
              <a:buFont typeface="Arial" pitchFamily="34" charset="0"/>
              <a:buChar char="•"/>
            </a:pPr>
            <a:r>
              <a:rPr lang="ru-RU" sz="2800" dirty="0" smtClean="0"/>
              <a:t>Закреплена в законе об образовании.</a:t>
            </a:r>
          </a:p>
          <a:p>
            <a:pPr marL="514350" lvl="0" indent="-514350" algn="just">
              <a:buFont typeface="Arial" pitchFamily="34" charset="0"/>
              <a:buChar char="•"/>
            </a:pPr>
            <a:r>
              <a:rPr lang="ru-RU" sz="2800" dirty="0" smtClean="0"/>
              <a:t>Управляется Министерством образования.</a:t>
            </a:r>
            <a:endParaRPr lang="en-US" sz="2800" dirty="0" smtClean="0"/>
          </a:p>
          <a:p>
            <a:pPr marL="514350" lvl="0" indent="-514350" algn="just">
              <a:buFont typeface="Arial" pitchFamily="34" charset="0"/>
              <a:buChar char="•"/>
            </a:pPr>
            <a:endParaRPr lang="ru-RU" sz="2800" dirty="0" smtClean="0"/>
          </a:p>
          <a:p>
            <a:pPr algn="just"/>
            <a:endParaRPr lang="ru-RU" sz="2800" dirty="0" smtClean="0"/>
          </a:p>
        </p:txBody>
      </p:sp>
    </p:spTree>
    <p:extLst>
      <p:ext uri="{BB962C8B-B14F-4D97-AF65-F5344CB8AC3E}">
        <p14:creationId xmlns:p14="http://schemas.microsoft.com/office/powerpoint/2010/main" xmlns="" val="3684751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2008" y="1"/>
            <a:ext cx="9071992" cy="952500"/>
          </a:xfrm>
        </p:spPr>
        <p:txBody>
          <a:bodyPr/>
          <a:lstStyle/>
          <a:p>
            <a:pPr algn="l" eaLnBrk="1" hangingPunct="1"/>
            <a:r>
              <a:rPr lang="ru-RU" sz="2800" dirty="0" smtClean="0">
                <a:solidFill>
                  <a:schemeClr val="bg1"/>
                </a:solidFill>
              </a:rPr>
              <a:t>Опыт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ru-RU" sz="2800" dirty="0" smtClean="0">
                <a:solidFill>
                  <a:schemeClr val="bg1"/>
                </a:solidFill>
              </a:rPr>
              <a:t>Белоруссии</a:t>
            </a:r>
            <a:r>
              <a:rPr lang="ru-RU" sz="2800" dirty="0" smtClean="0">
                <a:solidFill>
                  <a:schemeClr val="bg1"/>
                </a:solidFill>
              </a:rPr>
              <a:t>, Казахстана, Кыргызстана, России, </a:t>
            </a:r>
            <a:r>
              <a:rPr lang="en-US" sz="2800" dirty="0" smtClean="0">
                <a:solidFill>
                  <a:schemeClr val="bg1"/>
                </a:solidFill>
              </a:rPr>
              <a:t/>
            </a:r>
            <a:br>
              <a:rPr lang="en-US" sz="2800" dirty="0" smtClean="0">
                <a:solidFill>
                  <a:schemeClr val="bg1"/>
                </a:solidFill>
              </a:rPr>
            </a:br>
            <a:r>
              <a:rPr lang="ru-RU" sz="2800" dirty="0" smtClean="0">
                <a:solidFill>
                  <a:schemeClr val="bg1"/>
                </a:solidFill>
              </a:rPr>
              <a:t>Таджикистана</a:t>
            </a:r>
            <a:endParaRPr lang="ru-RU" sz="2800" dirty="0" smtClean="0">
              <a:solidFill>
                <a:schemeClr val="bg1"/>
              </a:solidFill>
            </a:endParaRPr>
          </a:p>
        </p:txBody>
      </p:sp>
      <p:graphicFrame>
        <p:nvGraphicFramePr>
          <p:cNvPr id="19" name="Таблица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303683321"/>
              </p:ext>
            </p:extLst>
          </p:nvPr>
        </p:nvGraphicFramePr>
        <p:xfrm>
          <a:off x="107504" y="1221176"/>
          <a:ext cx="8856984" cy="45365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2208"/>
                <a:gridCol w="4176464"/>
                <a:gridCol w="2808312"/>
              </a:tblGrid>
              <a:tr h="648072"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Национальные</a:t>
                      </a:r>
                    </a:p>
                    <a:p>
                      <a:r>
                        <a:rPr lang="ru-RU" sz="1800" dirty="0" smtClean="0"/>
                        <a:t>мониторинги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err="1" smtClean="0"/>
                        <a:t>Международ</a:t>
                      </a:r>
                      <a:r>
                        <a:rPr lang="ru-RU" sz="1800" dirty="0" smtClean="0"/>
                        <a:t>.</a:t>
                      </a:r>
                    </a:p>
                    <a:p>
                      <a:r>
                        <a:rPr lang="ru-RU" sz="1800" dirty="0" err="1" smtClean="0"/>
                        <a:t>срав</a:t>
                      </a:r>
                      <a:r>
                        <a:rPr lang="ru-RU" sz="1800" dirty="0" smtClean="0"/>
                        <a:t>. </a:t>
                      </a:r>
                      <a:r>
                        <a:rPr lang="ru-RU" sz="1800" dirty="0" err="1" smtClean="0"/>
                        <a:t>исследов</a:t>
                      </a:r>
                      <a:r>
                        <a:rPr lang="ru-RU" sz="1800" dirty="0" smtClean="0"/>
                        <a:t>.</a:t>
                      </a:r>
                      <a:endParaRPr lang="ru-RU" sz="1800" dirty="0"/>
                    </a:p>
                  </a:txBody>
                  <a:tcPr/>
                </a:tc>
              </a:tr>
              <a:tr h="648072"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Белоруссия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Ежегодный компл. мониторинг 4, 9, 11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_</a:t>
                      </a:r>
                      <a:endParaRPr lang="ru-RU" sz="1800" dirty="0"/>
                    </a:p>
                  </a:txBody>
                  <a:tcPr/>
                </a:tc>
              </a:tr>
              <a:tr h="648072"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Казахстан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ВОУД, 9</a:t>
                      </a:r>
                      <a:endParaRPr lang="en-US" sz="1800" dirty="0" smtClean="0"/>
                    </a:p>
                    <a:p>
                      <a:pPr algn="ctr"/>
                      <a:r>
                        <a:rPr lang="ru-RU" sz="1800" dirty="0" smtClean="0"/>
                        <a:t>ВОУД</a:t>
                      </a:r>
                      <a:r>
                        <a:rPr lang="ru-RU" sz="1800" baseline="0" dirty="0" smtClean="0"/>
                        <a:t> для выпускников вузов</a:t>
                      </a:r>
                      <a:endParaRPr lang="en-US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 smtClean="0"/>
                        <a:t>PISA</a:t>
                      </a:r>
                      <a:r>
                        <a:rPr lang="en-US" sz="1800" dirty="0" smtClean="0"/>
                        <a:t>,</a:t>
                      </a:r>
                      <a:r>
                        <a:rPr lang="en-US" sz="1800" baseline="0" dirty="0" smtClean="0"/>
                        <a:t> TIMSS</a:t>
                      </a:r>
                      <a:endParaRPr lang="ru-RU" sz="1800" dirty="0"/>
                    </a:p>
                  </a:txBody>
                  <a:tcPr/>
                </a:tc>
              </a:tr>
              <a:tr h="648072"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Кыргызстан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НООДУ,</a:t>
                      </a:r>
                      <a:r>
                        <a:rPr lang="ru-RU" sz="1800" baseline="0" dirty="0" smtClean="0"/>
                        <a:t> 4 и 8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PISA</a:t>
                      </a:r>
                      <a:endParaRPr lang="ru-RU" sz="1800" dirty="0"/>
                    </a:p>
                  </a:txBody>
                  <a:tcPr/>
                </a:tc>
              </a:tr>
              <a:tr h="648072"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Таджикистан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Нач. Школа, 2009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_</a:t>
                      </a:r>
                      <a:endParaRPr lang="ru-RU" sz="1800" dirty="0"/>
                    </a:p>
                  </a:txBody>
                  <a:tcPr/>
                </a:tc>
              </a:tr>
              <a:tr h="648072"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Россия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err="1" smtClean="0"/>
                        <a:t>нач</a:t>
                      </a:r>
                      <a:r>
                        <a:rPr lang="ru-RU" sz="1800" dirty="0" smtClean="0"/>
                        <a:t>. школа (разработка),</a:t>
                      </a:r>
                      <a:r>
                        <a:rPr lang="ru-RU" sz="1800" baseline="0" dirty="0" smtClean="0"/>
                        <a:t> ширмаш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PISA,</a:t>
                      </a:r>
                      <a:r>
                        <a:rPr lang="en-US" sz="1800" baseline="0" dirty="0" smtClean="0"/>
                        <a:t> TIMSS, PIRLS, ICCS</a:t>
                      </a:r>
                      <a:endParaRPr lang="ru-RU" sz="1800" dirty="0"/>
                    </a:p>
                  </a:txBody>
                  <a:tcPr/>
                </a:tc>
              </a:tr>
              <a:tr h="648072"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Армения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PISA,</a:t>
                      </a:r>
                      <a:r>
                        <a:rPr lang="en-US" sz="1800" baseline="0" dirty="0" smtClean="0"/>
                        <a:t> TIMSS</a:t>
                      </a:r>
                      <a:endParaRPr lang="ru-RU" sz="1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251128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2008" y="123825"/>
            <a:ext cx="8964488" cy="828675"/>
          </a:xfrm>
        </p:spPr>
        <p:txBody>
          <a:bodyPr/>
          <a:lstStyle/>
          <a:p>
            <a:pPr algn="l" eaLnBrk="1" hangingPunct="1"/>
            <a:r>
              <a:rPr lang="ru-RU" sz="3200" dirty="0" smtClean="0">
                <a:solidFill>
                  <a:schemeClr val="bg1"/>
                </a:solidFill>
              </a:rPr>
              <a:t>Основные отличия экзаменов и мониторингов</a:t>
            </a:r>
          </a:p>
        </p:txBody>
      </p:sp>
      <p:graphicFrame>
        <p:nvGraphicFramePr>
          <p:cNvPr id="19" name="Таблица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40937317"/>
              </p:ext>
            </p:extLst>
          </p:nvPr>
        </p:nvGraphicFramePr>
        <p:xfrm>
          <a:off x="107504" y="1221176"/>
          <a:ext cx="8856984" cy="3888432"/>
        </p:xfrm>
        <a:graphic>
          <a:graphicData uri="http://schemas.openxmlformats.org/drawingml/2006/table">
            <a:tbl>
              <a:tblPr firstRow="1" bandRow="1">
                <a:tableStyleId>{5FD0F851-EC5A-4D38-B0AD-8093EC10F338}</a:tableStyleId>
              </a:tblPr>
              <a:tblGrid>
                <a:gridCol w="1872208"/>
                <a:gridCol w="3744416"/>
                <a:gridCol w="3240360"/>
              </a:tblGrid>
              <a:tr h="648072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Характеристики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Национальные</a:t>
                      </a:r>
                    </a:p>
                    <a:p>
                      <a:pPr algn="ctr"/>
                      <a:r>
                        <a:rPr lang="ru-RU" sz="1800" dirty="0" smtClean="0"/>
                        <a:t>мониторинги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Экзамены</a:t>
                      </a:r>
                      <a:endParaRPr lang="ru-RU" sz="1800" dirty="0"/>
                    </a:p>
                  </a:txBody>
                  <a:tcPr/>
                </a:tc>
              </a:tr>
              <a:tr h="648072">
                <a:tc>
                  <a:txBody>
                    <a:bodyPr/>
                    <a:lstStyle/>
                    <a:p>
                      <a:r>
                        <a:rPr lang="ru-RU" sz="1800" b="0" dirty="0" smtClean="0"/>
                        <a:t>Цель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Оценка</a:t>
                      </a:r>
                      <a:r>
                        <a:rPr lang="ru-RU" sz="1800" baseline="0" dirty="0" smtClean="0"/>
                        <a:t> работы системы, выработка политики и мониторинг</a:t>
                      </a:r>
                      <a:r>
                        <a:rPr lang="ru-RU" sz="1800" dirty="0" smtClean="0"/>
                        <a:t> тенденций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Сертификация и отбор</a:t>
                      </a:r>
                      <a:endParaRPr lang="ru-RU" sz="1800" dirty="0"/>
                    </a:p>
                  </a:txBody>
                  <a:tcPr/>
                </a:tc>
              </a:tr>
              <a:tr h="648072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Периодичность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Раз в 2-5 лет по конкретному предмету</a:t>
                      </a:r>
                      <a:endParaRPr lang="en-US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Ежегодно</a:t>
                      </a:r>
                      <a:endParaRPr lang="ru-RU" sz="1800" dirty="0"/>
                    </a:p>
                  </a:txBody>
                  <a:tcPr/>
                </a:tc>
              </a:tr>
              <a:tr h="648072"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Продолжительность</a:t>
                      </a:r>
                      <a:endParaRPr lang="ru-RU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1-2 дня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До нескольких недель</a:t>
                      </a:r>
                      <a:endParaRPr lang="ru-RU" sz="1800" dirty="0"/>
                    </a:p>
                  </a:txBody>
                  <a:tcPr/>
                </a:tc>
              </a:tr>
              <a:tr h="648072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Участники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Выборка или</a:t>
                      </a:r>
                      <a:r>
                        <a:rPr lang="ru-RU" sz="1800" baseline="0" dirty="0" smtClean="0"/>
                        <a:t> все ученики данного класса или возраста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Все участники</a:t>
                      </a:r>
                      <a:endParaRPr lang="ru-RU" sz="1800" dirty="0"/>
                    </a:p>
                  </a:txBody>
                  <a:tcPr/>
                </a:tc>
              </a:tr>
              <a:tr h="648072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Охват учебного плана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Ограничивается несколькими предметами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Охватывает несколько предметов</a:t>
                      </a:r>
                      <a:endParaRPr lang="ru-RU" sz="1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895068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2008" y="123825"/>
            <a:ext cx="8964488" cy="828675"/>
          </a:xfrm>
        </p:spPr>
        <p:txBody>
          <a:bodyPr/>
          <a:lstStyle/>
          <a:p>
            <a:pPr algn="l" eaLnBrk="1" hangingPunct="1"/>
            <a:r>
              <a:rPr lang="ru-RU" sz="3200" dirty="0" smtClean="0">
                <a:solidFill>
                  <a:schemeClr val="bg1"/>
                </a:solidFill>
              </a:rPr>
              <a:t>Основные отличия экзаменов и мониторингов</a:t>
            </a:r>
          </a:p>
        </p:txBody>
      </p:sp>
      <p:graphicFrame>
        <p:nvGraphicFramePr>
          <p:cNvPr id="19" name="Таблица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074560143"/>
              </p:ext>
            </p:extLst>
          </p:nvPr>
        </p:nvGraphicFramePr>
        <p:xfrm>
          <a:off x="107504" y="1221176"/>
          <a:ext cx="8856984" cy="3888432"/>
        </p:xfrm>
        <a:graphic>
          <a:graphicData uri="http://schemas.openxmlformats.org/drawingml/2006/table">
            <a:tbl>
              <a:tblPr firstRow="1" bandRow="1">
                <a:tableStyleId>{5FD0F851-EC5A-4D38-B0AD-8093EC10F338}</a:tableStyleId>
              </a:tblPr>
              <a:tblGrid>
                <a:gridCol w="1872208"/>
                <a:gridCol w="3744416"/>
                <a:gridCol w="3240360"/>
              </a:tblGrid>
              <a:tr h="648072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Характеристики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Национальные</a:t>
                      </a:r>
                    </a:p>
                    <a:p>
                      <a:pPr algn="ctr"/>
                      <a:r>
                        <a:rPr lang="ru-RU" sz="1800" dirty="0" smtClean="0"/>
                        <a:t>мониторинги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Экзамены</a:t>
                      </a:r>
                      <a:endParaRPr lang="ru-RU" sz="1800" dirty="0"/>
                    </a:p>
                  </a:txBody>
                  <a:tcPr/>
                </a:tc>
              </a:tr>
              <a:tr h="648072">
                <a:tc>
                  <a:txBody>
                    <a:bodyPr/>
                    <a:lstStyle/>
                    <a:p>
                      <a:r>
                        <a:rPr lang="ru-RU" sz="1800" b="0" dirty="0" smtClean="0"/>
                        <a:t>Формат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Обычно тест с</a:t>
                      </a:r>
                      <a:r>
                        <a:rPr lang="ru-RU" sz="1800" baseline="0" dirty="0" smtClean="0"/>
                        <a:t> </a:t>
                      </a:r>
                      <a:r>
                        <a:rPr lang="ru-RU" sz="1800" baseline="0" dirty="0" err="1" smtClean="0"/>
                        <a:t>множест</a:t>
                      </a:r>
                      <a:r>
                        <a:rPr lang="ru-RU" sz="1800" baseline="0" dirty="0" smtClean="0"/>
                        <a:t>. выбором и кратким ответом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Обычно эссе и тест с</a:t>
                      </a:r>
                      <a:r>
                        <a:rPr lang="ru-RU" sz="1800" baseline="0" dirty="0" smtClean="0"/>
                        <a:t> </a:t>
                      </a:r>
                      <a:r>
                        <a:rPr lang="ru-RU" sz="1800" baseline="0" dirty="0" err="1" smtClean="0"/>
                        <a:t>множест</a:t>
                      </a:r>
                      <a:r>
                        <a:rPr lang="ru-RU" sz="1800" baseline="0" dirty="0" smtClean="0"/>
                        <a:t>. выбором</a:t>
                      </a:r>
                      <a:endParaRPr lang="ru-RU" sz="1800" dirty="0" smtClean="0"/>
                    </a:p>
                  </a:txBody>
                  <a:tcPr/>
                </a:tc>
              </a:tr>
              <a:tr h="648072">
                <a:tc>
                  <a:txBody>
                    <a:bodyPr/>
                    <a:lstStyle/>
                    <a:p>
                      <a:r>
                        <a:rPr lang="ru-RU" dirty="0" smtClean="0"/>
                        <a:t>Сбор доп. информации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Обычно да, анкеты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Редко</a:t>
                      </a:r>
                      <a:endParaRPr lang="ru-RU" dirty="0"/>
                    </a:p>
                  </a:txBody>
                  <a:tcPr/>
                </a:tc>
              </a:tr>
              <a:tr h="648072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Влияние на уч. процесс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Незначительное</a:t>
                      </a:r>
                      <a:endParaRPr lang="en-US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Сильное (обучение под тест)</a:t>
                      </a:r>
                      <a:endParaRPr lang="ru-RU" sz="1800" dirty="0"/>
                    </a:p>
                  </a:txBody>
                  <a:tcPr/>
                </a:tc>
              </a:tr>
              <a:tr h="648072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Возможные последствия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Низкие ставки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Высокие ставки</a:t>
                      </a:r>
                      <a:endParaRPr lang="ru-RU" sz="1800" dirty="0"/>
                    </a:p>
                  </a:txBody>
                  <a:tcPr/>
                </a:tc>
              </a:tr>
              <a:tr h="648072">
                <a:tc>
                  <a:txBody>
                    <a:bodyPr/>
                    <a:lstStyle/>
                    <a:p>
                      <a:r>
                        <a:rPr lang="ru-RU" sz="1800" b="0" dirty="0" smtClean="0"/>
                        <a:t>Мониторинг тенденций</a:t>
                      </a:r>
                      <a:endParaRPr lang="ru-RU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/>
                        <a:t>Да</a:t>
                      </a:r>
                      <a:endParaRPr lang="ru-RU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/>
                        <a:t>Нет</a:t>
                      </a:r>
                      <a:endParaRPr lang="ru-RU" sz="1800" b="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957755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2008" y="123825"/>
            <a:ext cx="8964488" cy="828675"/>
          </a:xfrm>
        </p:spPr>
        <p:txBody>
          <a:bodyPr/>
          <a:lstStyle/>
          <a:p>
            <a:pPr algn="l" eaLnBrk="1" hangingPunct="1"/>
            <a:r>
              <a:rPr lang="ru-RU" sz="3200" dirty="0" smtClean="0">
                <a:solidFill>
                  <a:schemeClr val="bg1"/>
                </a:solidFill>
              </a:rPr>
              <a:t>Другие виды мониторингов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42844" y="1214428"/>
            <a:ext cx="871296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Мониторинги социализации</a:t>
            </a:r>
          </a:p>
          <a:p>
            <a:r>
              <a:rPr lang="ru-RU" sz="2400" dirty="0" smtClean="0"/>
              <a:t>Мониторинги здоровья</a:t>
            </a:r>
          </a:p>
          <a:p>
            <a:r>
              <a:rPr lang="ru-RU" sz="2400" dirty="0" smtClean="0"/>
              <a:t>Мониторинг информационной открытости ОУ</a:t>
            </a:r>
          </a:p>
          <a:p>
            <a:r>
              <a:rPr lang="ru-RU" sz="2400" dirty="0" smtClean="0"/>
              <a:t>Ведомственные - для оценки хода реализации национальных приоритетов (например, КПМО) </a:t>
            </a:r>
            <a:endParaRPr lang="ru-RU" sz="2400" dirty="0" smtClean="0"/>
          </a:p>
          <a:p>
            <a:r>
              <a:rPr lang="ru-RU" sz="2400" dirty="0" smtClean="0">
                <a:solidFill>
                  <a:srgbClr val="0070C0"/>
                </a:solidFill>
              </a:rPr>
              <a:t>Мониторинг уровня воспитанности </a:t>
            </a:r>
          </a:p>
          <a:p>
            <a:r>
              <a:rPr lang="ru-RU" sz="2400" dirty="0" smtClean="0">
                <a:solidFill>
                  <a:srgbClr val="0070C0"/>
                </a:solidFill>
              </a:rPr>
              <a:t>Мониторинг горячего питания</a:t>
            </a:r>
            <a:endParaRPr lang="ru-RU" sz="2400" dirty="0" smtClean="0">
              <a:solidFill>
                <a:srgbClr val="0070C0"/>
              </a:solidFill>
            </a:endParaRPr>
          </a:p>
          <a:p>
            <a:r>
              <a:rPr lang="ru-RU" sz="2400" dirty="0" smtClean="0">
                <a:solidFill>
                  <a:srgbClr val="0070C0"/>
                </a:solidFill>
              </a:rPr>
              <a:t>Мониторинг по заработной плате учителя и средней в регионе</a:t>
            </a:r>
          </a:p>
          <a:p>
            <a:r>
              <a:rPr lang="ru-RU" sz="2400" dirty="0" smtClean="0">
                <a:solidFill>
                  <a:srgbClr val="0070C0"/>
                </a:solidFill>
              </a:rPr>
              <a:t>…</a:t>
            </a:r>
            <a:endParaRPr lang="ru-RU" sz="2400" dirty="0" smtClean="0">
              <a:solidFill>
                <a:srgbClr val="0070C0"/>
              </a:solidFill>
            </a:endParaRP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3398274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8312" y="158750"/>
            <a:ext cx="8208143" cy="828675"/>
          </a:xfrm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Ваши вопросы</a:t>
            </a:r>
          </a:p>
        </p:txBody>
      </p:sp>
      <p:pic>
        <p:nvPicPr>
          <p:cNvPr id="2050" name="Picture 2" descr="E:\rtc_prezent_png\rtc_logo_02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741" y="4299942"/>
            <a:ext cx="8661715" cy="8468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Заголовок 1"/>
          <p:cNvSpPr txBox="1">
            <a:spLocks/>
          </p:cNvSpPr>
          <p:nvPr/>
        </p:nvSpPr>
        <p:spPr bwMode="auto">
          <a:xfrm>
            <a:off x="6156176" y="4515966"/>
            <a:ext cx="1647031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WWW.RTC-EDU.RU</a:t>
            </a:r>
            <a:endParaRPr kumimoji="0" lang="ru-RU" sz="14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07504" y="4505208"/>
            <a:ext cx="23248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rtc.imerae@gmail.com</a:t>
            </a:r>
            <a:endParaRPr lang="ru-RU" dirty="0">
              <a:solidFill>
                <a:srgbClr val="0070C0"/>
              </a:solidFill>
            </a:endParaRPr>
          </a:p>
        </p:txBody>
      </p:sp>
      <p:pic>
        <p:nvPicPr>
          <p:cNvPr id="3" name="Picture 2" descr="http://t3.gstatic.com/images?q=tbn:ANd9GcQCvmbVrfV6DW16xipvS5uaHAhzjJ_HacEbHMqtwgH_6jBvk2H8Mw&amp;t=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355620" y="1769130"/>
            <a:ext cx="2085975" cy="2190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850" y="123825"/>
            <a:ext cx="8496300" cy="828675"/>
          </a:xfrm>
        </p:spPr>
        <p:txBody>
          <a:bodyPr/>
          <a:lstStyle/>
          <a:p>
            <a:pPr algn="l" eaLnBrk="1" hangingPunct="1"/>
            <a:r>
              <a:rPr lang="ru-RU" sz="3200" smtClean="0">
                <a:solidFill>
                  <a:schemeClr val="bg1"/>
                </a:solidFill>
              </a:rPr>
              <a:t>ЭФФЕКТИВНЫЕ СИСТЕМЫ ОЦЕНКИ</a:t>
            </a:r>
          </a:p>
        </p:txBody>
      </p:sp>
      <p:sp>
        <p:nvSpPr>
          <p:cNvPr id="29699" name="Прямоугольник 6"/>
          <p:cNvSpPr>
            <a:spLocks noChangeArrowheads="1"/>
          </p:cNvSpPr>
          <p:nvPr/>
        </p:nvSpPr>
        <p:spPr bwMode="auto">
          <a:xfrm>
            <a:off x="214313" y="1263650"/>
            <a:ext cx="8715375" cy="354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2800" i="1">
                <a:solidFill>
                  <a:srgbClr val="002060"/>
                </a:solidFill>
              </a:rPr>
              <a:t>Эффективные системы оценки качества образования </a:t>
            </a:r>
            <a:r>
              <a:rPr lang="ru-RU" sz="2800">
                <a:solidFill>
                  <a:srgbClr val="002060"/>
                </a:solidFill>
              </a:rPr>
              <a:t>- </a:t>
            </a:r>
            <a:r>
              <a:rPr lang="ru-RU" sz="2800" i="1">
                <a:solidFill>
                  <a:srgbClr val="002060"/>
                </a:solidFill>
              </a:rPr>
              <a:t>это системы, которые предоставляют информацию </a:t>
            </a:r>
            <a:r>
              <a:rPr lang="ru-RU" sz="2800" b="1" i="1">
                <a:solidFill>
                  <a:srgbClr val="002060"/>
                </a:solidFill>
              </a:rPr>
              <a:t>надлежащего качества</a:t>
            </a:r>
            <a:r>
              <a:rPr lang="ru-RU" sz="2800" i="1">
                <a:solidFill>
                  <a:srgbClr val="002060"/>
                </a:solidFill>
              </a:rPr>
              <a:t> и </a:t>
            </a:r>
            <a:r>
              <a:rPr lang="ru-RU" sz="2800" b="1" i="1">
                <a:solidFill>
                  <a:srgbClr val="002060"/>
                </a:solidFill>
              </a:rPr>
              <a:t>в необходимом количестве </a:t>
            </a:r>
            <a:r>
              <a:rPr lang="ru-RU" sz="2800" i="1">
                <a:solidFill>
                  <a:srgbClr val="002060"/>
                </a:solidFill>
              </a:rPr>
              <a:t>для того, чтобы удовлетворить информационные потребности </a:t>
            </a:r>
            <a:r>
              <a:rPr lang="ru-RU" sz="2800" b="1" i="1">
                <a:solidFill>
                  <a:srgbClr val="002060"/>
                </a:solidFill>
              </a:rPr>
              <a:t>всех заинтересованных групп и тех, кто принимает решения </a:t>
            </a:r>
            <a:r>
              <a:rPr lang="ru-RU" sz="2800" i="1">
                <a:solidFill>
                  <a:srgbClr val="002060"/>
                </a:solidFill>
              </a:rPr>
              <a:t>с целью повышения качества обучения учащихся.</a:t>
            </a:r>
            <a:endParaRPr lang="ru-RU" sz="280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12534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850" y="123825"/>
            <a:ext cx="8496300" cy="828675"/>
          </a:xfrm>
        </p:spPr>
        <p:txBody>
          <a:bodyPr/>
          <a:lstStyle/>
          <a:p>
            <a:pPr algn="l" eaLnBrk="1" hangingPunct="1"/>
            <a:r>
              <a:rPr lang="ru-RU" sz="3200" smtClean="0">
                <a:solidFill>
                  <a:schemeClr val="bg1"/>
                </a:solidFill>
              </a:rPr>
              <a:t>ЦЕЛИ СИСТЕМЫ ОКО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0" y="1071563"/>
            <a:ext cx="9144000" cy="407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algn="just">
              <a:spcBef>
                <a:spcPct val="20000"/>
              </a:spcBef>
            </a:pPr>
            <a:r>
              <a:rPr lang="ru-RU" sz="2400" dirty="0"/>
              <a:t> </a:t>
            </a:r>
            <a:r>
              <a:rPr lang="ru-RU" sz="2400" dirty="0" smtClean="0"/>
              <a:t>1</a:t>
            </a:r>
            <a:r>
              <a:rPr lang="ru-RU" sz="2400" dirty="0"/>
              <a:t>) Определение прогресса в обучении конкретного школьника.</a:t>
            </a:r>
          </a:p>
          <a:p>
            <a:pPr marL="609600" indent="-609600" algn="just">
              <a:spcBef>
                <a:spcPct val="20000"/>
              </a:spcBef>
            </a:pPr>
            <a:r>
              <a:rPr lang="ru-RU" sz="2400" dirty="0" smtClean="0"/>
              <a:t>2) Сертификация </a:t>
            </a:r>
            <a:r>
              <a:rPr lang="ru-RU" sz="2400" dirty="0"/>
              <a:t>выпускников (подтверждение завершения обучения).</a:t>
            </a:r>
          </a:p>
          <a:p>
            <a:pPr marL="609600" indent="-609600" algn="just">
              <a:spcBef>
                <a:spcPct val="20000"/>
              </a:spcBef>
            </a:pPr>
            <a:r>
              <a:rPr lang="ru-RU" sz="2400" dirty="0" smtClean="0"/>
              <a:t>3) Селекция – отбор </a:t>
            </a:r>
            <a:r>
              <a:rPr lang="ru-RU" sz="2400" dirty="0" smtClean="0">
                <a:latin typeface="+mn-lt"/>
              </a:rPr>
              <a:t>для </a:t>
            </a:r>
            <a:r>
              <a:rPr lang="ru-RU" sz="2400" dirty="0"/>
              <a:t>продолжения обучения или получения рабочего </a:t>
            </a:r>
            <a:r>
              <a:rPr lang="ru-RU" sz="2400" dirty="0" smtClean="0"/>
              <a:t>места.</a:t>
            </a:r>
          </a:p>
          <a:p>
            <a:pPr marL="609600" indent="-609600" algn="just">
              <a:spcBef>
                <a:spcPct val="20000"/>
              </a:spcBef>
            </a:pPr>
            <a:r>
              <a:rPr lang="ru-RU" sz="2400" dirty="0" smtClean="0"/>
              <a:t>4) </a:t>
            </a:r>
            <a:r>
              <a:rPr lang="ru-RU" sz="2400" dirty="0"/>
              <a:t>Оценка деятельности образовательных </a:t>
            </a:r>
            <a:r>
              <a:rPr lang="ru-RU" sz="2400" dirty="0" smtClean="0"/>
              <a:t>учреждений.</a:t>
            </a:r>
          </a:p>
          <a:p>
            <a:pPr marL="609600" indent="-609600" algn="just">
              <a:spcBef>
                <a:spcPct val="20000"/>
              </a:spcBef>
            </a:pPr>
            <a:r>
              <a:rPr lang="ru-RU" sz="2400" dirty="0" smtClean="0"/>
              <a:t>5</a:t>
            </a:r>
            <a:r>
              <a:rPr lang="ru-RU" sz="2400" dirty="0"/>
              <a:t>) Оценка деятельности образовательных </a:t>
            </a:r>
            <a:r>
              <a:rPr lang="ru-RU" sz="2400" dirty="0" smtClean="0"/>
              <a:t>систем.</a:t>
            </a:r>
            <a:endParaRPr lang="ru-RU" sz="2400" dirty="0"/>
          </a:p>
          <a:p>
            <a:pPr marL="609600" indent="-609600" algn="just">
              <a:spcBef>
                <a:spcPct val="20000"/>
              </a:spcBef>
            </a:pPr>
            <a:r>
              <a:rPr lang="ru-RU" sz="2400" dirty="0" smtClean="0"/>
              <a:t>6) </a:t>
            </a:r>
            <a:r>
              <a:rPr lang="ru-RU" sz="2400" dirty="0"/>
              <a:t>Оценка деятельности национальной образовательной системы.</a:t>
            </a:r>
          </a:p>
          <a:p>
            <a:pPr marL="609600" indent="-609600" algn="just">
              <a:spcBef>
                <a:spcPct val="20000"/>
              </a:spcBef>
            </a:pPr>
            <a:r>
              <a:rPr lang="ru-RU" sz="2400" dirty="0"/>
              <a:t>	</a:t>
            </a:r>
          </a:p>
          <a:p>
            <a:pPr marL="609600" indent="-609600" algn="just">
              <a:spcBef>
                <a:spcPct val="20000"/>
              </a:spcBef>
            </a:pPr>
            <a:endParaRPr lang="ru-RU" sz="2400" dirty="0"/>
          </a:p>
          <a:p>
            <a:pPr marL="609600" indent="-609600" algn="just">
              <a:spcBef>
                <a:spcPct val="20000"/>
              </a:spcBef>
            </a:pPr>
            <a:r>
              <a:rPr lang="ru-RU" sz="2400" dirty="0"/>
              <a:t>	</a:t>
            </a:r>
          </a:p>
          <a:p>
            <a:pPr marL="609600" indent="-609600" algn="just">
              <a:spcBef>
                <a:spcPct val="20000"/>
              </a:spcBef>
            </a:pPr>
            <a:r>
              <a:rPr lang="ru-RU" sz="2400" dirty="0"/>
              <a:t>	</a:t>
            </a:r>
            <a:endParaRPr lang="ru-RU" sz="2400" b="1" i="1" dirty="0"/>
          </a:p>
        </p:txBody>
      </p:sp>
    </p:spTree>
    <p:extLst>
      <p:ext uri="{BB962C8B-B14F-4D97-AF65-F5344CB8AC3E}">
        <p14:creationId xmlns:p14="http://schemas.microsoft.com/office/powerpoint/2010/main" xmlns="" val="2519420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850" y="123825"/>
            <a:ext cx="8496300" cy="828675"/>
          </a:xfrm>
        </p:spPr>
        <p:txBody>
          <a:bodyPr/>
          <a:lstStyle/>
          <a:p>
            <a:pPr algn="l" eaLnBrk="1" hangingPunct="1"/>
            <a:r>
              <a:rPr lang="ru-RU" sz="3200" smtClean="0">
                <a:solidFill>
                  <a:schemeClr val="bg1"/>
                </a:solidFill>
              </a:rPr>
              <a:t>ВИДЫ ПРОГРАММ ОЦЕНКИ</a:t>
            </a:r>
          </a:p>
        </p:txBody>
      </p: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2843213" y="1023938"/>
            <a:ext cx="3240087" cy="690562"/>
            <a:chOff x="1882" y="346"/>
            <a:chExt cx="2177" cy="545"/>
          </a:xfrm>
        </p:grpSpPr>
        <p:sp>
          <p:nvSpPr>
            <p:cNvPr id="46123" name="AutoShape 7"/>
            <p:cNvSpPr>
              <a:spLocks noChangeArrowheads="1"/>
            </p:cNvSpPr>
            <p:nvPr/>
          </p:nvSpPr>
          <p:spPr bwMode="auto">
            <a:xfrm>
              <a:off x="1882" y="346"/>
              <a:ext cx="2177" cy="545"/>
            </a:xfrm>
            <a:prstGeom prst="roundRect">
              <a:avLst>
                <a:gd name="adj" fmla="val 16667"/>
              </a:avLst>
            </a:prstGeom>
            <a:solidFill>
              <a:srgbClr val="00B0F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6124" name="Rectangle 8"/>
            <p:cNvSpPr>
              <a:spLocks noChangeArrowheads="1"/>
            </p:cNvSpPr>
            <p:nvPr/>
          </p:nvSpPr>
          <p:spPr bwMode="auto">
            <a:xfrm>
              <a:off x="2018" y="373"/>
              <a:ext cx="1905" cy="445"/>
            </a:xfrm>
            <a:prstGeom prst="rect">
              <a:avLst/>
            </a:prstGeom>
            <a:solidFill>
              <a:srgbClr val="00B0F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r>
                <a:rPr lang="ru-RU" b="1" dirty="0">
                  <a:solidFill>
                    <a:srgbClr val="000000"/>
                  </a:solidFill>
                  <a:latin typeface="Comic Sans MS" pitchFamily="66" charset="0"/>
                </a:rPr>
                <a:t>Виды программ </a:t>
              </a:r>
              <a:r>
                <a:rPr lang="ru-RU" b="1" dirty="0" smtClean="0">
                  <a:solidFill>
                    <a:srgbClr val="000000"/>
                  </a:solidFill>
                  <a:latin typeface="Comic Sans MS" pitchFamily="66" charset="0"/>
                </a:rPr>
                <a:t>оценки</a:t>
              </a:r>
              <a:endParaRPr lang="ru-RU" b="1" dirty="0">
                <a:solidFill>
                  <a:srgbClr val="000000"/>
                </a:solidFill>
                <a:latin typeface="Comic Sans MS" pitchFamily="66" charset="0"/>
              </a:endParaRPr>
            </a:p>
            <a:p>
              <a: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ru-RU" sz="2400" dirty="0">
                <a:solidFill>
                  <a:srgbClr val="000000"/>
                </a:solidFill>
              </a:endParaRPr>
            </a:p>
          </p:txBody>
        </p:sp>
      </p:grpSp>
      <p:sp>
        <p:nvSpPr>
          <p:cNvPr id="46084" name="Oval 11"/>
          <p:cNvSpPr>
            <a:spLocks noChangeArrowheads="1"/>
          </p:cNvSpPr>
          <p:nvPr/>
        </p:nvSpPr>
        <p:spPr bwMode="auto">
          <a:xfrm>
            <a:off x="1187450" y="1816100"/>
            <a:ext cx="287338" cy="215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6085" name="Oval 12"/>
          <p:cNvSpPr>
            <a:spLocks noChangeArrowheads="1"/>
          </p:cNvSpPr>
          <p:nvPr/>
        </p:nvSpPr>
        <p:spPr bwMode="auto">
          <a:xfrm>
            <a:off x="4143375" y="2068513"/>
            <a:ext cx="287338" cy="21748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6086" name="Oval 13"/>
          <p:cNvSpPr>
            <a:spLocks noChangeArrowheads="1"/>
          </p:cNvSpPr>
          <p:nvPr/>
        </p:nvSpPr>
        <p:spPr bwMode="auto">
          <a:xfrm>
            <a:off x="7285038" y="1782763"/>
            <a:ext cx="287337" cy="21748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6087" name="Line 14"/>
          <p:cNvSpPr>
            <a:spLocks noChangeShapeType="1"/>
          </p:cNvSpPr>
          <p:nvPr/>
        </p:nvSpPr>
        <p:spPr bwMode="auto">
          <a:xfrm flipH="1">
            <a:off x="1692275" y="1436688"/>
            <a:ext cx="792163" cy="325437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 type="stealth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6088" name="Line 17"/>
          <p:cNvSpPr>
            <a:spLocks noChangeShapeType="1"/>
          </p:cNvSpPr>
          <p:nvPr/>
        </p:nvSpPr>
        <p:spPr bwMode="auto">
          <a:xfrm>
            <a:off x="6443663" y="1436688"/>
            <a:ext cx="719137" cy="271462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 type="stealth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6089" name="Line 18"/>
          <p:cNvSpPr>
            <a:spLocks noChangeShapeType="1"/>
          </p:cNvSpPr>
          <p:nvPr/>
        </p:nvSpPr>
        <p:spPr bwMode="auto">
          <a:xfrm flipH="1">
            <a:off x="4286250" y="1692275"/>
            <a:ext cx="71438" cy="307975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 type="stealth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6090" name="Rectangle 19"/>
          <p:cNvSpPr>
            <a:spLocks noChangeArrowheads="1"/>
          </p:cNvSpPr>
          <p:nvPr/>
        </p:nvSpPr>
        <p:spPr bwMode="auto">
          <a:xfrm>
            <a:off x="3132138" y="2239963"/>
            <a:ext cx="2374900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80000"/>
              </a:lnSpc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ru-RU" b="1" dirty="0" smtClean="0">
                <a:solidFill>
                  <a:srgbClr val="000000"/>
                </a:solidFill>
                <a:latin typeface="Comic Sans MS" pitchFamily="66" charset="0"/>
              </a:rPr>
              <a:t>Национальные</a:t>
            </a:r>
            <a:endParaRPr lang="ru-RU" b="1" dirty="0">
              <a:solidFill>
                <a:srgbClr val="000000"/>
              </a:solidFill>
              <a:latin typeface="Comic Sans MS" pitchFamily="66" charset="0"/>
            </a:endParaRPr>
          </a:p>
          <a:p>
            <a:pPr algn="ctr">
              <a:lnSpc>
                <a:spcPct val="80000"/>
              </a:lnSpc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ru-RU" b="1" dirty="0">
                <a:solidFill>
                  <a:srgbClr val="000000"/>
                </a:solidFill>
                <a:latin typeface="Comic Sans MS" pitchFamily="66" charset="0"/>
              </a:rPr>
              <a:t>экзамены</a:t>
            </a:r>
          </a:p>
          <a:p>
            <a:pPr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46091" name="Rectangle 20"/>
          <p:cNvSpPr>
            <a:spLocks noChangeArrowheads="1"/>
          </p:cNvSpPr>
          <p:nvPr/>
        </p:nvSpPr>
        <p:spPr bwMode="auto">
          <a:xfrm>
            <a:off x="179388" y="2139950"/>
            <a:ext cx="2374900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80000"/>
              </a:lnSpc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ru-RU" b="1">
                <a:solidFill>
                  <a:srgbClr val="FF0000"/>
                </a:solidFill>
                <a:latin typeface="Comic Sans MS" pitchFamily="66" charset="0"/>
              </a:rPr>
              <a:t>Оценка на уровне класса</a:t>
            </a:r>
          </a:p>
          <a:p>
            <a:pPr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endParaRPr lang="ru-RU">
              <a:solidFill>
                <a:srgbClr val="FF0000"/>
              </a:solidFill>
            </a:endParaRPr>
          </a:p>
        </p:txBody>
      </p:sp>
      <p:sp>
        <p:nvSpPr>
          <p:cNvPr id="46092" name="Rectangle 21"/>
          <p:cNvSpPr>
            <a:spLocks noChangeArrowheads="1"/>
          </p:cNvSpPr>
          <p:nvPr/>
        </p:nvSpPr>
        <p:spPr bwMode="auto">
          <a:xfrm>
            <a:off x="6157913" y="2239963"/>
            <a:ext cx="2662237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80000"/>
              </a:lnSpc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ru-RU" b="1">
                <a:solidFill>
                  <a:srgbClr val="00B050"/>
                </a:solidFill>
                <a:latin typeface="Comic Sans MS" pitchFamily="66" charset="0"/>
              </a:rPr>
              <a:t>Крупномасштабные</a:t>
            </a:r>
          </a:p>
          <a:p>
            <a:pPr algn="ctr">
              <a:lnSpc>
                <a:spcPct val="80000"/>
              </a:lnSpc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ru-RU" b="1">
                <a:solidFill>
                  <a:srgbClr val="00B050"/>
                </a:solidFill>
                <a:latin typeface="Comic Sans MS" pitchFamily="66" charset="0"/>
              </a:rPr>
              <a:t>исследования</a:t>
            </a:r>
          </a:p>
          <a:p>
            <a:pPr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endParaRPr lang="ru-RU">
              <a:solidFill>
                <a:srgbClr val="00B050"/>
              </a:solidFill>
            </a:endParaRPr>
          </a:p>
        </p:txBody>
      </p:sp>
      <p:sp>
        <p:nvSpPr>
          <p:cNvPr id="46093" name="Oval 23"/>
          <p:cNvSpPr>
            <a:spLocks noChangeArrowheads="1"/>
          </p:cNvSpPr>
          <p:nvPr/>
        </p:nvSpPr>
        <p:spPr bwMode="auto">
          <a:xfrm>
            <a:off x="6229350" y="3427413"/>
            <a:ext cx="287338" cy="215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6094" name="Oval 24"/>
          <p:cNvSpPr>
            <a:spLocks noChangeArrowheads="1"/>
          </p:cNvSpPr>
          <p:nvPr/>
        </p:nvSpPr>
        <p:spPr bwMode="auto">
          <a:xfrm>
            <a:off x="4429125" y="3427413"/>
            <a:ext cx="287338" cy="215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6095" name="Oval 25"/>
          <p:cNvSpPr>
            <a:spLocks noChangeArrowheads="1"/>
          </p:cNvSpPr>
          <p:nvPr/>
        </p:nvSpPr>
        <p:spPr bwMode="auto">
          <a:xfrm>
            <a:off x="2916238" y="3427413"/>
            <a:ext cx="287337" cy="215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6096" name="Oval 26"/>
          <p:cNvSpPr>
            <a:spLocks noChangeArrowheads="1"/>
          </p:cNvSpPr>
          <p:nvPr/>
        </p:nvSpPr>
        <p:spPr bwMode="auto">
          <a:xfrm>
            <a:off x="179388" y="3327400"/>
            <a:ext cx="287337" cy="215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6097" name="Oval 27"/>
          <p:cNvSpPr>
            <a:spLocks noChangeArrowheads="1"/>
          </p:cNvSpPr>
          <p:nvPr/>
        </p:nvSpPr>
        <p:spPr bwMode="auto">
          <a:xfrm>
            <a:off x="8029575" y="3427413"/>
            <a:ext cx="287338" cy="215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6098" name="Oval 28"/>
          <p:cNvSpPr>
            <a:spLocks noChangeArrowheads="1"/>
          </p:cNvSpPr>
          <p:nvPr/>
        </p:nvSpPr>
        <p:spPr bwMode="auto">
          <a:xfrm>
            <a:off x="684213" y="3327400"/>
            <a:ext cx="287337" cy="217488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6099" name="Oval 29"/>
          <p:cNvSpPr>
            <a:spLocks noChangeArrowheads="1"/>
          </p:cNvSpPr>
          <p:nvPr/>
        </p:nvSpPr>
        <p:spPr bwMode="auto">
          <a:xfrm>
            <a:off x="1620838" y="3327400"/>
            <a:ext cx="287337" cy="215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6100" name="Oval 30"/>
          <p:cNvSpPr>
            <a:spLocks noChangeArrowheads="1"/>
          </p:cNvSpPr>
          <p:nvPr/>
        </p:nvSpPr>
        <p:spPr bwMode="auto">
          <a:xfrm>
            <a:off x="1116013" y="3382963"/>
            <a:ext cx="71437" cy="539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6101" name="Oval 31"/>
          <p:cNvSpPr>
            <a:spLocks noChangeArrowheads="1"/>
          </p:cNvSpPr>
          <p:nvPr/>
        </p:nvSpPr>
        <p:spPr bwMode="auto">
          <a:xfrm>
            <a:off x="1260475" y="3382963"/>
            <a:ext cx="71438" cy="539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6102" name="Oval 32"/>
          <p:cNvSpPr>
            <a:spLocks noChangeArrowheads="1"/>
          </p:cNvSpPr>
          <p:nvPr/>
        </p:nvSpPr>
        <p:spPr bwMode="auto">
          <a:xfrm>
            <a:off x="1404938" y="3382963"/>
            <a:ext cx="71437" cy="539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8" name="Rectangle 34"/>
          <p:cNvSpPr>
            <a:spLocks noChangeArrowheads="1"/>
          </p:cNvSpPr>
          <p:nvPr/>
        </p:nvSpPr>
        <p:spPr bwMode="auto">
          <a:xfrm>
            <a:off x="5292725" y="3705225"/>
            <a:ext cx="2016125" cy="54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lnSpc>
                <a:spcPct val="80000"/>
              </a:lnSpc>
              <a:buClr>
                <a:schemeClr val="accent1"/>
              </a:buClr>
              <a:buSzPct val="65000"/>
              <a:buFont typeface="Wingdings" pitchFamily="2" charset="2"/>
              <a:buNone/>
              <a:defRPr/>
            </a:pPr>
            <a:r>
              <a:rPr lang="ru-RU" sz="1600" b="1" dirty="0" smtClean="0">
                <a:solidFill>
                  <a:srgbClr val="00B050"/>
                </a:solidFill>
                <a:latin typeface="+mn-lt"/>
              </a:rPr>
              <a:t>Национальные</a:t>
            </a:r>
          </a:p>
          <a:p>
            <a:pPr algn="ctr">
              <a:lnSpc>
                <a:spcPct val="80000"/>
              </a:lnSpc>
              <a:buClr>
                <a:schemeClr val="accent1"/>
              </a:buClr>
              <a:buSzPct val="65000"/>
              <a:buFont typeface="Wingdings" pitchFamily="2" charset="2"/>
              <a:buNone/>
              <a:defRPr/>
            </a:pPr>
            <a:r>
              <a:rPr lang="ru-RU" sz="1600" b="1" dirty="0" smtClean="0">
                <a:solidFill>
                  <a:srgbClr val="00B050"/>
                </a:solidFill>
                <a:latin typeface="+mn-lt"/>
              </a:rPr>
              <a:t>мониторинги</a:t>
            </a:r>
            <a:endParaRPr lang="ru-RU" sz="1600" b="1" dirty="0">
              <a:solidFill>
                <a:srgbClr val="00B050"/>
              </a:solidFill>
              <a:latin typeface="+mn-lt"/>
            </a:endParaRPr>
          </a:p>
          <a:p>
            <a:pPr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  <a:defRPr/>
            </a:pPr>
            <a:endParaRPr lang="ru-RU" sz="1600" dirty="0">
              <a:solidFill>
                <a:srgbClr val="00B050"/>
              </a:solidFill>
              <a:latin typeface="+mn-lt"/>
            </a:endParaRPr>
          </a:p>
        </p:txBody>
      </p:sp>
      <p:sp>
        <p:nvSpPr>
          <p:cNvPr id="29" name="Rectangle 36"/>
          <p:cNvSpPr>
            <a:spLocks noChangeArrowheads="1"/>
          </p:cNvSpPr>
          <p:nvPr/>
        </p:nvSpPr>
        <p:spPr bwMode="auto">
          <a:xfrm>
            <a:off x="3490913" y="3706813"/>
            <a:ext cx="1944687" cy="2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lnSpc>
                <a:spcPct val="80000"/>
              </a:lnSpc>
              <a:buClr>
                <a:schemeClr val="accent1"/>
              </a:buClr>
              <a:buSzPct val="65000"/>
              <a:buFont typeface="Wingdings" pitchFamily="2" charset="2"/>
              <a:buNone/>
              <a:defRPr/>
            </a:pPr>
            <a:r>
              <a:rPr lang="ru-RU" sz="1600" b="1" dirty="0">
                <a:solidFill>
                  <a:srgbClr val="000000"/>
                </a:solidFill>
                <a:latin typeface="+mn-lt"/>
              </a:rPr>
              <a:t>Вступительные</a:t>
            </a:r>
          </a:p>
          <a:p>
            <a:pPr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  <a:defRPr/>
            </a:pPr>
            <a:endParaRPr lang="ru-RU" sz="16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46105" name="Line 37"/>
          <p:cNvSpPr>
            <a:spLocks noChangeShapeType="1"/>
          </p:cNvSpPr>
          <p:nvPr/>
        </p:nvSpPr>
        <p:spPr bwMode="auto">
          <a:xfrm>
            <a:off x="7883525" y="2887663"/>
            <a:ext cx="288925" cy="43180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 type="stealth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6106" name="Line 38"/>
          <p:cNvSpPr>
            <a:spLocks noChangeShapeType="1"/>
          </p:cNvSpPr>
          <p:nvPr/>
        </p:nvSpPr>
        <p:spPr bwMode="auto">
          <a:xfrm flipH="1">
            <a:off x="6443663" y="2941638"/>
            <a:ext cx="288925" cy="377825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 type="stealth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2" name="Rectangle 40"/>
          <p:cNvSpPr>
            <a:spLocks noChangeArrowheads="1"/>
          </p:cNvSpPr>
          <p:nvPr/>
        </p:nvSpPr>
        <p:spPr bwMode="auto">
          <a:xfrm>
            <a:off x="2051050" y="3706813"/>
            <a:ext cx="1584325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lnSpc>
                <a:spcPct val="80000"/>
              </a:lnSpc>
              <a:buClr>
                <a:schemeClr val="accent1"/>
              </a:buClr>
              <a:buSzPct val="65000"/>
              <a:buFont typeface="Wingdings" pitchFamily="2" charset="2"/>
              <a:buNone/>
              <a:defRPr/>
            </a:pPr>
            <a:r>
              <a:rPr lang="ru-RU" sz="1600" b="1" dirty="0">
                <a:solidFill>
                  <a:srgbClr val="000000"/>
                </a:solidFill>
                <a:latin typeface="+mn-lt"/>
              </a:rPr>
              <a:t>Выпускные</a:t>
            </a:r>
          </a:p>
          <a:p>
            <a:pPr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  <a:defRPr/>
            </a:pPr>
            <a:endParaRPr lang="ru-RU" sz="16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46108" name="Line 41"/>
          <p:cNvSpPr>
            <a:spLocks noChangeShapeType="1"/>
          </p:cNvSpPr>
          <p:nvPr/>
        </p:nvSpPr>
        <p:spPr bwMode="auto">
          <a:xfrm flipH="1">
            <a:off x="3203575" y="2833688"/>
            <a:ext cx="431800" cy="43180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 type="stealth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6109" name="Line 42"/>
          <p:cNvSpPr>
            <a:spLocks noChangeShapeType="1"/>
          </p:cNvSpPr>
          <p:nvPr/>
        </p:nvSpPr>
        <p:spPr bwMode="auto">
          <a:xfrm>
            <a:off x="4500563" y="2833688"/>
            <a:ext cx="71437" cy="552450"/>
          </a:xfrm>
          <a:prstGeom prst="line">
            <a:avLst/>
          </a:prstGeom>
          <a:noFill/>
          <a:ln w="63500">
            <a:solidFill>
              <a:srgbClr val="FFC000"/>
            </a:solidFill>
            <a:prstDash val="sysDash"/>
            <a:round/>
            <a:headEnd/>
            <a:tailEnd type="stealth" w="med" len="med"/>
          </a:ln>
        </p:spPr>
        <p:txBody>
          <a:bodyPr/>
          <a:lstStyle/>
          <a:p>
            <a:endParaRPr lang="ru-RU"/>
          </a:p>
        </p:txBody>
      </p:sp>
      <p:grpSp>
        <p:nvGrpSpPr>
          <p:cNvPr id="4" name="Group 52"/>
          <p:cNvGrpSpPr>
            <a:grpSpLocks/>
          </p:cNvGrpSpPr>
          <p:nvPr/>
        </p:nvGrpSpPr>
        <p:grpSpPr bwMode="auto">
          <a:xfrm>
            <a:off x="107950" y="4408488"/>
            <a:ext cx="1944688" cy="701675"/>
            <a:chOff x="68" y="3611"/>
            <a:chExt cx="1225" cy="590"/>
          </a:xfrm>
        </p:grpSpPr>
        <p:sp>
          <p:nvSpPr>
            <p:cNvPr id="46121" name="Rectangle 5"/>
            <p:cNvSpPr>
              <a:spLocks noChangeArrowheads="1"/>
            </p:cNvSpPr>
            <p:nvPr/>
          </p:nvSpPr>
          <p:spPr bwMode="auto">
            <a:xfrm>
              <a:off x="68" y="3929"/>
              <a:ext cx="1225" cy="272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lnSpc>
                  <a:spcPct val="70000"/>
                </a:lnSpc>
                <a:spcBef>
                  <a:spcPct val="15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r>
                <a:rPr lang="ru-RU" sz="1200" dirty="0">
                  <a:solidFill>
                    <a:srgbClr val="000000"/>
                  </a:solidFill>
                  <a:latin typeface="Comic Sans MS" pitchFamily="66" charset="0"/>
                </a:rPr>
                <a:t>Формирующее</a:t>
              </a:r>
            </a:p>
            <a:p>
              <a:pPr algn="ctr">
                <a:lnSpc>
                  <a:spcPct val="70000"/>
                </a:lnSpc>
                <a:spcBef>
                  <a:spcPct val="15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r>
                <a:rPr lang="ru-RU" sz="1200" dirty="0">
                  <a:solidFill>
                    <a:srgbClr val="000000"/>
                  </a:solidFill>
                  <a:latin typeface="Comic Sans MS" pitchFamily="66" charset="0"/>
                </a:rPr>
                <a:t>оценивание</a:t>
              </a:r>
            </a:p>
            <a:p>
              <a:pPr>
                <a:lnSpc>
                  <a:spcPct val="70000"/>
                </a:lnSpc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  <p:sp>
          <p:nvSpPr>
            <p:cNvPr id="46122" name="AutoShape 43"/>
            <p:cNvSpPr>
              <a:spLocks/>
            </p:cNvSpPr>
            <p:nvPr/>
          </p:nvSpPr>
          <p:spPr bwMode="auto">
            <a:xfrm rot="-5400000">
              <a:off x="533" y="3169"/>
              <a:ext cx="227" cy="1111"/>
            </a:xfrm>
            <a:prstGeom prst="leftBrace">
              <a:avLst>
                <a:gd name="adj1" fmla="val 40786"/>
                <a:gd name="adj2" fmla="val 50000"/>
              </a:avLst>
            </a:prstGeom>
            <a:noFill/>
            <a:ln w="762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46111" name="Line 45"/>
          <p:cNvSpPr>
            <a:spLocks noChangeShapeType="1"/>
          </p:cNvSpPr>
          <p:nvPr/>
        </p:nvSpPr>
        <p:spPr bwMode="auto">
          <a:xfrm flipH="1">
            <a:off x="1762125" y="2679700"/>
            <a:ext cx="1588" cy="485775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 type="stealth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6112" name="Line 46"/>
          <p:cNvSpPr>
            <a:spLocks noChangeShapeType="1"/>
          </p:cNvSpPr>
          <p:nvPr/>
        </p:nvSpPr>
        <p:spPr bwMode="auto">
          <a:xfrm flipH="1">
            <a:off x="323850" y="2733675"/>
            <a:ext cx="287338" cy="43180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 type="stealth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6113" name="Line 47"/>
          <p:cNvSpPr>
            <a:spLocks noChangeShapeType="1"/>
          </p:cNvSpPr>
          <p:nvPr/>
        </p:nvSpPr>
        <p:spPr bwMode="auto">
          <a:xfrm flipH="1">
            <a:off x="827088" y="2733675"/>
            <a:ext cx="288925" cy="43180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 type="stealth" w="med" len="med"/>
          </a:ln>
        </p:spPr>
        <p:txBody>
          <a:bodyPr/>
          <a:lstStyle/>
          <a:p>
            <a:endParaRPr lang="ru-RU"/>
          </a:p>
        </p:txBody>
      </p:sp>
      <p:grpSp>
        <p:nvGrpSpPr>
          <p:cNvPr id="5" name="Group 53"/>
          <p:cNvGrpSpPr>
            <a:grpSpLocks/>
          </p:cNvGrpSpPr>
          <p:nvPr/>
        </p:nvGrpSpPr>
        <p:grpSpPr bwMode="auto">
          <a:xfrm>
            <a:off x="2051050" y="4408488"/>
            <a:ext cx="7021513" cy="701675"/>
            <a:chOff x="1292" y="3612"/>
            <a:chExt cx="4423" cy="589"/>
          </a:xfrm>
        </p:grpSpPr>
        <p:sp>
          <p:nvSpPr>
            <p:cNvPr id="46119" name="AutoShape 44"/>
            <p:cNvSpPr>
              <a:spLocks/>
            </p:cNvSpPr>
            <p:nvPr/>
          </p:nvSpPr>
          <p:spPr bwMode="auto">
            <a:xfrm rot="-5400000">
              <a:off x="3435" y="1583"/>
              <a:ext cx="227" cy="4286"/>
            </a:xfrm>
            <a:prstGeom prst="leftBrace">
              <a:avLst>
                <a:gd name="adj1" fmla="val 157342"/>
                <a:gd name="adj2" fmla="val 50000"/>
              </a:avLst>
            </a:prstGeom>
            <a:noFill/>
            <a:ln w="76200">
              <a:solidFill>
                <a:srgbClr val="00FF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6120" name="Rectangle 48"/>
            <p:cNvSpPr>
              <a:spLocks noChangeArrowheads="1"/>
            </p:cNvSpPr>
            <p:nvPr/>
          </p:nvSpPr>
          <p:spPr bwMode="auto">
            <a:xfrm>
              <a:off x="1292" y="3929"/>
              <a:ext cx="4423" cy="272"/>
            </a:xfrm>
            <a:prstGeom prst="rect">
              <a:avLst/>
            </a:prstGeom>
            <a:solidFill>
              <a:srgbClr val="00FF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lnSpc>
                  <a:spcPct val="70000"/>
                </a:lnSpc>
                <a:spcBef>
                  <a:spcPct val="15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r>
                <a:rPr lang="ru-RU" sz="1400" dirty="0">
                  <a:solidFill>
                    <a:srgbClr val="000000"/>
                  </a:solidFill>
                  <a:latin typeface="Comic Sans MS" pitchFamily="66" charset="0"/>
                </a:rPr>
                <a:t>Суммирующее (</a:t>
              </a:r>
              <a:r>
                <a:rPr lang="ru-RU" sz="1400" dirty="0" smtClean="0">
                  <a:solidFill>
                    <a:srgbClr val="000000"/>
                  </a:solidFill>
                  <a:latin typeface="Comic Sans MS" pitchFamily="66" charset="0"/>
                </a:rPr>
                <a:t>итоговое) оценивание</a:t>
              </a:r>
              <a:endParaRPr lang="ru-RU" sz="1400" dirty="0">
                <a:solidFill>
                  <a:srgbClr val="000000"/>
                </a:solidFill>
                <a:latin typeface="Comic Sans MS" pitchFamily="66" charset="0"/>
              </a:endParaRPr>
            </a:p>
            <a:p>
              <a:pPr>
                <a:lnSpc>
                  <a:spcPct val="70000"/>
                </a:lnSpc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itchFamily="2" charset="2"/>
                <a:buNone/>
              </a:pPr>
              <a:endParaRPr lang="ru-RU" sz="1400" dirty="0">
                <a:solidFill>
                  <a:srgbClr val="000000"/>
                </a:solidFill>
              </a:endParaRPr>
            </a:p>
          </p:txBody>
        </p:sp>
      </p:grpSp>
      <p:sp>
        <p:nvSpPr>
          <p:cNvPr id="46115" name="Text Box 49"/>
          <p:cNvSpPr txBox="1">
            <a:spLocks noChangeArrowheads="1"/>
          </p:cNvSpPr>
          <p:nvPr/>
        </p:nvSpPr>
        <p:spPr bwMode="auto">
          <a:xfrm rot="10800000">
            <a:off x="69850" y="3579813"/>
            <a:ext cx="400050" cy="77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400"/>
              <a:t>вопросы</a:t>
            </a:r>
          </a:p>
        </p:txBody>
      </p:sp>
      <p:sp>
        <p:nvSpPr>
          <p:cNvPr id="46116" name="Text Box 50"/>
          <p:cNvSpPr txBox="1">
            <a:spLocks noChangeArrowheads="1"/>
          </p:cNvSpPr>
          <p:nvPr/>
        </p:nvSpPr>
        <p:spPr bwMode="auto">
          <a:xfrm rot="10800000">
            <a:off x="573088" y="3651250"/>
            <a:ext cx="400050" cy="703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400"/>
              <a:t>тесты</a:t>
            </a:r>
          </a:p>
        </p:txBody>
      </p:sp>
      <p:sp>
        <p:nvSpPr>
          <p:cNvPr id="46117" name="Text Box 51"/>
          <p:cNvSpPr txBox="1">
            <a:spLocks noChangeArrowheads="1"/>
          </p:cNvSpPr>
          <p:nvPr/>
        </p:nvSpPr>
        <p:spPr bwMode="auto">
          <a:xfrm rot="10800000">
            <a:off x="1509713" y="3363913"/>
            <a:ext cx="400050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400"/>
              <a:t>наблюдения</a:t>
            </a:r>
          </a:p>
        </p:txBody>
      </p:sp>
      <p:sp>
        <p:nvSpPr>
          <p:cNvPr id="47" name="Rectangle 35"/>
          <p:cNvSpPr>
            <a:spLocks noChangeArrowheads="1"/>
          </p:cNvSpPr>
          <p:nvPr/>
        </p:nvSpPr>
        <p:spPr bwMode="auto">
          <a:xfrm>
            <a:off x="7056438" y="3706813"/>
            <a:ext cx="2195512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lnSpc>
                <a:spcPct val="80000"/>
              </a:lnSpc>
              <a:buClr>
                <a:schemeClr val="accent1"/>
              </a:buClr>
              <a:buSzPct val="65000"/>
              <a:buFont typeface="Wingdings" pitchFamily="2" charset="2"/>
              <a:buNone/>
              <a:defRPr/>
            </a:pPr>
            <a:r>
              <a:rPr lang="ru-RU" sz="1600" b="1" dirty="0">
                <a:solidFill>
                  <a:srgbClr val="00B050"/>
                </a:solidFill>
                <a:latin typeface="+mn-lt"/>
              </a:rPr>
              <a:t>Международные</a:t>
            </a:r>
          </a:p>
          <a:p>
            <a:pPr algn="ctr">
              <a:lnSpc>
                <a:spcPct val="80000"/>
              </a:lnSpc>
              <a:buClr>
                <a:schemeClr val="accent1"/>
              </a:buClr>
              <a:buSzPct val="65000"/>
              <a:buFont typeface="Wingdings" pitchFamily="2" charset="2"/>
              <a:buNone/>
              <a:defRPr/>
            </a:pPr>
            <a:r>
              <a:rPr lang="ru-RU" sz="1600" b="1" dirty="0">
                <a:solidFill>
                  <a:srgbClr val="00B050"/>
                </a:solidFill>
                <a:latin typeface="+mn-lt"/>
              </a:rPr>
              <a:t>сравнительные</a:t>
            </a:r>
          </a:p>
          <a:p>
            <a:pPr algn="ctr">
              <a:lnSpc>
                <a:spcPct val="80000"/>
              </a:lnSpc>
              <a:buClr>
                <a:schemeClr val="accent1"/>
              </a:buClr>
              <a:buSzPct val="65000"/>
              <a:buFont typeface="Wingdings" pitchFamily="2" charset="2"/>
              <a:buNone/>
              <a:defRPr/>
            </a:pPr>
            <a:r>
              <a:rPr lang="ru-RU" sz="1600" b="1" dirty="0">
                <a:solidFill>
                  <a:srgbClr val="00B050"/>
                </a:solidFill>
                <a:latin typeface="+mn-lt"/>
              </a:rPr>
              <a:t>исследования</a:t>
            </a:r>
          </a:p>
          <a:p>
            <a:pPr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  <a:defRPr/>
            </a:pPr>
            <a:endParaRPr lang="ru-RU" sz="1600" dirty="0">
              <a:solidFill>
                <a:srgbClr val="00B05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37584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850" y="123825"/>
            <a:ext cx="8496300" cy="828675"/>
          </a:xfrm>
        </p:spPr>
        <p:txBody>
          <a:bodyPr/>
          <a:lstStyle/>
          <a:p>
            <a:pPr algn="l" eaLnBrk="1" hangingPunct="1"/>
            <a:r>
              <a:rPr lang="ru-RU" sz="3200" dirty="0" smtClean="0">
                <a:solidFill>
                  <a:schemeClr val="bg1"/>
                </a:solidFill>
              </a:rPr>
              <a:t>ПИРАМИДА ОБРАЗОВАТЕЛЬНОГО ОЦЕНИВАНИЯ</a:t>
            </a:r>
          </a:p>
        </p:txBody>
      </p:sp>
      <p:graphicFrame>
        <p:nvGraphicFramePr>
          <p:cNvPr id="46" name="Схема 45"/>
          <p:cNvGraphicFramePr/>
          <p:nvPr>
            <p:extLst>
              <p:ext uri="{D42A27DB-BD31-4B8C-83A1-F6EECF244321}">
                <p14:modId xmlns:p14="http://schemas.microsoft.com/office/powerpoint/2010/main" xmlns="" val="1039294737"/>
              </p:ext>
            </p:extLst>
          </p:nvPr>
        </p:nvGraphicFramePr>
        <p:xfrm>
          <a:off x="971600" y="1282452"/>
          <a:ext cx="6883908" cy="36655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xmlns="" val="1060477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4016" y="-20538"/>
            <a:ext cx="8964488" cy="1080120"/>
          </a:xfrm>
        </p:spPr>
        <p:txBody>
          <a:bodyPr/>
          <a:lstStyle/>
          <a:p>
            <a:pPr lvl="0" algn="l"/>
            <a:r>
              <a:rPr lang="ru-RU" sz="3600" dirty="0" smtClean="0">
                <a:solidFill>
                  <a:schemeClr val="bg1"/>
                </a:solidFill>
              </a:rPr>
              <a:t>НАЦИОНАЛЬНЫЕ ЭКЗАМЕНЫ</a:t>
            </a:r>
            <a:endParaRPr lang="ru-RU" sz="320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2" descr="E:\rtc_prezent_png\rtc_logo_02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741" y="4299942"/>
            <a:ext cx="8661715" cy="8468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Заголовок 1"/>
          <p:cNvSpPr txBox="1">
            <a:spLocks/>
          </p:cNvSpPr>
          <p:nvPr/>
        </p:nvSpPr>
        <p:spPr bwMode="auto">
          <a:xfrm>
            <a:off x="6156176" y="4515966"/>
            <a:ext cx="1647031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WWW.RTC-EDU.RU</a:t>
            </a:r>
            <a:endParaRPr kumimoji="0" lang="ru-RU" sz="14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07504" y="4505208"/>
            <a:ext cx="23248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rtc.imerae@gmail.com</a:t>
            </a:r>
            <a:endParaRPr lang="ru-RU" dirty="0">
              <a:solidFill>
                <a:srgbClr val="0070C0"/>
              </a:solidFill>
            </a:endParaRPr>
          </a:p>
        </p:txBody>
      </p:sp>
      <p:pic>
        <p:nvPicPr>
          <p:cNvPr id="3074" name="Picture 2" descr="http://t3.gstatic.com/images?q=tbn:ANd9GcRLHZOHZY-f8juDKc1c8irtyvVYU7dhPwaQeswrqtlPXT7VhnJc&amp;t=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04048" y="1187155"/>
            <a:ext cx="2466975" cy="1847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s://encrypted-tbn1.google.com/images?q=tbn:ANd9GcT4r78pczdeNYF_IGHce9OBGwU1XgG7OCuTYWzkcIBY4Ixq4kIp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25604" y="2643758"/>
            <a:ext cx="2211090" cy="1656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static.edvantage.com.sg/site/servlet/linkableblob/edvantage/1060222/topImage/Nerves_cheating_fears_mark_buildup_to_national_exams-topImage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3528" y="1275769"/>
            <a:ext cx="3048273" cy="19915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ttp://www.thejakartaglobe.com/media/images/medium2/20120524201734992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36345" y="3207190"/>
            <a:ext cx="2005846" cy="13244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082" name="Picture 10" descr="http://www.fme.gov.ng/images/stories/inspection_neco_exams.jp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139952" y="2788080"/>
            <a:ext cx="2254173" cy="1511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080377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850" y="123825"/>
            <a:ext cx="8496300" cy="828675"/>
          </a:xfrm>
        </p:spPr>
        <p:txBody>
          <a:bodyPr/>
          <a:lstStyle/>
          <a:p>
            <a:pPr algn="l" eaLnBrk="1" hangingPunct="1"/>
            <a:r>
              <a:rPr lang="ru-RU" sz="3200" smtClean="0">
                <a:solidFill>
                  <a:schemeClr val="bg1"/>
                </a:solidFill>
              </a:rPr>
              <a:t>ГОСУДАРСТВЕННЫЕ ЭКЗАМЕНЫ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179388" y="1276350"/>
            <a:ext cx="8642350" cy="485775"/>
          </a:xfrm>
          <a:prstGeom prst="rect">
            <a:avLst/>
          </a:prstGeom>
        </p:spPr>
        <p:txBody>
          <a:bodyPr/>
          <a:lstStyle/>
          <a:p>
            <a:pPr marL="533400" indent="-533400" algn="just" eaLnBrk="0" hangingPunct="0">
              <a:spcBef>
                <a:spcPct val="20000"/>
              </a:spcBef>
              <a:defRPr/>
            </a:pPr>
            <a:r>
              <a:rPr lang="ru-RU" sz="2700" kern="0" dirty="0">
                <a:latin typeface="+mn-lt"/>
                <a:cs typeface="+mn-cs"/>
              </a:rPr>
              <a:t>Выпускной экзамен</a:t>
            </a:r>
          </a:p>
        </p:txBody>
      </p:sp>
      <p:sp>
        <p:nvSpPr>
          <p:cNvPr id="52228" name="Text Box 9"/>
          <p:cNvSpPr txBox="1">
            <a:spLocks noChangeArrowheads="1"/>
          </p:cNvSpPr>
          <p:nvPr/>
        </p:nvSpPr>
        <p:spPr bwMode="auto">
          <a:xfrm>
            <a:off x="107950" y="3306763"/>
            <a:ext cx="8893175" cy="156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2400" b="1"/>
              <a:t>Цель: Селекция/отбор для продолжения образования </a:t>
            </a:r>
            <a:r>
              <a:rPr lang="ru-RU" sz="2400"/>
              <a:t>(например, при поступлении в Вуз) </a:t>
            </a:r>
          </a:p>
          <a:p>
            <a:pPr algn="just"/>
            <a:r>
              <a:rPr lang="ru-RU" sz="2400"/>
              <a:t>Кто из учащихся может продолжать обучение на следующей ступени образования?</a:t>
            </a:r>
          </a:p>
        </p:txBody>
      </p:sp>
      <p:sp>
        <p:nvSpPr>
          <p:cNvPr id="52229" name="Text Box 5"/>
          <p:cNvSpPr txBox="1">
            <a:spLocks noChangeArrowheads="1"/>
          </p:cNvSpPr>
          <p:nvPr/>
        </p:nvSpPr>
        <p:spPr bwMode="auto">
          <a:xfrm>
            <a:off x="179388" y="1663700"/>
            <a:ext cx="8893175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 dirty="0"/>
              <a:t>Цель: Сертификация учащихся</a:t>
            </a:r>
          </a:p>
          <a:p>
            <a:pPr algn="just"/>
            <a:r>
              <a:rPr lang="ru-RU" sz="2400" dirty="0"/>
              <a:t>Как осв</a:t>
            </a:r>
            <a:r>
              <a:rPr lang="ru-RU" sz="2400" dirty="0">
                <a:latin typeface="+mn-lt"/>
              </a:rPr>
              <a:t>оил</a:t>
            </a:r>
            <a:r>
              <a:rPr lang="ru-RU" sz="2400" dirty="0"/>
              <a:t> государственный образовательный стандарт /образовательную программу конкретный учащийся</a:t>
            </a:r>
            <a:r>
              <a:rPr lang="en-US" sz="2400" dirty="0"/>
              <a:t>? </a:t>
            </a:r>
            <a:endParaRPr lang="ru-RU" sz="2400" i="1" dirty="0"/>
          </a:p>
          <a:p>
            <a:pPr algn="just"/>
            <a:endParaRPr lang="ru-RU" sz="2400" dirty="0"/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179388" y="2878138"/>
            <a:ext cx="8642350" cy="485775"/>
          </a:xfrm>
          <a:prstGeom prst="rect">
            <a:avLst/>
          </a:prstGeom>
        </p:spPr>
        <p:txBody>
          <a:bodyPr/>
          <a:lstStyle/>
          <a:p>
            <a:pPr marL="533400" indent="-533400" algn="just" eaLnBrk="0" hangingPunct="0">
              <a:spcBef>
                <a:spcPct val="20000"/>
              </a:spcBef>
              <a:defRPr/>
            </a:pPr>
            <a:r>
              <a:rPr lang="ru-RU" sz="2700" kern="0" dirty="0">
                <a:latin typeface="+mn-lt"/>
                <a:cs typeface="+mn-cs"/>
              </a:rPr>
              <a:t>Вступительный экзамен</a:t>
            </a:r>
          </a:p>
        </p:txBody>
      </p:sp>
    </p:spTree>
    <p:extLst>
      <p:ext uri="{BB962C8B-B14F-4D97-AF65-F5344CB8AC3E}">
        <p14:creationId xmlns:p14="http://schemas.microsoft.com/office/powerpoint/2010/main" xmlns="" val="619075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2008" y="123825"/>
            <a:ext cx="8964488" cy="828675"/>
          </a:xfrm>
        </p:spPr>
        <p:txBody>
          <a:bodyPr/>
          <a:lstStyle/>
          <a:p>
            <a:pPr algn="l" eaLnBrk="1" hangingPunct="1"/>
            <a:r>
              <a:rPr lang="ru-RU" sz="3200" dirty="0" smtClean="0">
                <a:solidFill>
                  <a:schemeClr val="bg1"/>
                </a:solidFill>
              </a:rPr>
              <a:t>Опыт Белоруссии, Казахстана, Кыргызстана, России, Таджикистана</a:t>
            </a:r>
          </a:p>
        </p:txBody>
      </p:sp>
      <p:graphicFrame>
        <p:nvGraphicFramePr>
          <p:cNvPr id="19" name="Таблица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139465523"/>
              </p:ext>
            </p:extLst>
          </p:nvPr>
        </p:nvGraphicFramePr>
        <p:xfrm>
          <a:off x="0" y="1095529"/>
          <a:ext cx="8928993" cy="43029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4216"/>
                <a:gridCol w="4008446"/>
                <a:gridCol w="2976331"/>
              </a:tblGrid>
              <a:tr h="610775"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Экзамен</a:t>
                      </a:r>
                    </a:p>
                    <a:p>
                      <a:r>
                        <a:rPr lang="ru-RU" sz="1800" dirty="0" smtClean="0"/>
                        <a:t>выпускной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Экзамен</a:t>
                      </a:r>
                    </a:p>
                    <a:p>
                      <a:r>
                        <a:rPr lang="ru-RU" sz="1800" dirty="0" smtClean="0"/>
                        <a:t>вступительный</a:t>
                      </a:r>
                      <a:endParaRPr lang="ru-RU" sz="1800" dirty="0"/>
                    </a:p>
                  </a:txBody>
                  <a:tcPr/>
                </a:tc>
              </a:tr>
              <a:tr h="610775"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Белоруссия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9 и 11 класс</a:t>
                      </a:r>
                    </a:p>
                    <a:p>
                      <a:pPr algn="ctr"/>
                      <a:r>
                        <a:rPr lang="ru-RU" sz="1800" dirty="0" smtClean="0"/>
                        <a:t>Пис. и устный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Центр. Тестирование, для 5 и </a:t>
                      </a:r>
                      <a:r>
                        <a:rPr lang="en-US" sz="1800" dirty="0" smtClean="0"/>
                        <a:t>9</a:t>
                      </a:r>
                      <a:r>
                        <a:rPr lang="ru-RU" sz="1800" dirty="0" smtClean="0"/>
                        <a:t> </a:t>
                      </a:r>
                      <a:r>
                        <a:rPr lang="ru-RU" sz="1800" dirty="0" smtClean="0"/>
                        <a:t>кл. (продв. школы)</a:t>
                      </a:r>
                      <a:endParaRPr lang="ru-RU" sz="1800" dirty="0"/>
                    </a:p>
                  </a:txBody>
                  <a:tcPr/>
                </a:tc>
              </a:tr>
              <a:tr h="595679"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Казахстан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ЕНТ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ЕНТ</a:t>
                      </a:r>
                      <a:endParaRPr lang="ru-RU" sz="1800" dirty="0"/>
                    </a:p>
                  </a:txBody>
                  <a:tcPr/>
                </a:tc>
              </a:tr>
              <a:tr h="610775"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Кыргызстан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традиционный экзамен</a:t>
                      </a:r>
                      <a:endParaRPr lang="ru-RU" sz="1800" baseline="0" dirty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aseline="0" dirty="0" smtClean="0"/>
                        <a:t>(есть альтернативная форма)</a:t>
                      </a:r>
                      <a:endParaRPr lang="ru-RU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ОРТ</a:t>
                      </a:r>
                      <a:endParaRPr lang="ru-RU" sz="1800" dirty="0"/>
                    </a:p>
                  </a:txBody>
                  <a:tcPr/>
                </a:tc>
              </a:tr>
              <a:tr h="595679"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Таджикистан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ИГА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традиционный экзамен</a:t>
                      </a:r>
                      <a:endParaRPr lang="ru-RU" sz="1800" dirty="0"/>
                    </a:p>
                  </a:txBody>
                  <a:tcPr/>
                </a:tc>
              </a:tr>
              <a:tr h="595679"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Россия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ГИА-9,</a:t>
                      </a:r>
                      <a:r>
                        <a:rPr lang="ru-RU" sz="1800" baseline="0" dirty="0" smtClean="0"/>
                        <a:t> ЕГЭ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ЕГЭ</a:t>
                      </a:r>
                      <a:endParaRPr lang="ru-RU" sz="1800" dirty="0"/>
                    </a:p>
                  </a:txBody>
                  <a:tcPr/>
                </a:tc>
              </a:tr>
              <a:tr h="595679"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Армения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9 класс – </a:t>
                      </a:r>
                      <a:r>
                        <a:rPr lang="ru-RU" sz="1800" dirty="0" err="1" smtClean="0"/>
                        <a:t>нац</a:t>
                      </a:r>
                      <a:r>
                        <a:rPr lang="ru-RU" sz="1800" dirty="0" smtClean="0"/>
                        <a:t>.</a:t>
                      </a:r>
                      <a:r>
                        <a:rPr lang="ru-RU" sz="1800" baseline="0" dirty="0" smtClean="0"/>
                        <a:t> Тест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782257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6072</TotalTime>
  <Words>1519</Words>
  <Application>Microsoft Office PowerPoint</Application>
  <PresentationFormat>Экран (16:9)</PresentationFormat>
  <Paragraphs>302</Paragraphs>
  <Slides>27</Slides>
  <Notes>27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29" baseType="lpstr">
      <vt:lpstr>Тема Office</vt:lpstr>
      <vt:lpstr>Точечный рисунок</vt:lpstr>
      <vt:lpstr>Мониторинги и экзамены в системе оценки качества образования</vt:lpstr>
      <vt:lpstr>ВОПРОСЫ ДЛЯ ОБСУЖДЕНИЯ</vt:lpstr>
      <vt:lpstr>ЭФФЕКТИВНЫЕ СИСТЕМЫ ОЦЕНКИ</vt:lpstr>
      <vt:lpstr>ЦЕЛИ СИСТЕМЫ ОКО</vt:lpstr>
      <vt:lpstr>ВИДЫ ПРОГРАММ ОЦЕНКИ</vt:lpstr>
      <vt:lpstr>ПИРАМИДА ОБРАЗОВАТЕЛЬНОГО ОЦЕНИВАНИЯ</vt:lpstr>
      <vt:lpstr>НАЦИОНАЛЬНЫЕ ЭКЗАМЕНЫ</vt:lpstr>
      <vt:lpstr>ГОСУДАРСТВЕННЫЕ ЭКЗАМЕНЫ</vt:lpstr>
      <vt:lpstr>Опыт Белоруссии, Казахстана, Кыргызстана, России, Таджикистана</vt:lpstr>
      <vt:lpstr>Сингапур. Национальные экзамены</vt:lpstr>
      <vt:lpstr>Сингапур. Изменение подходов к использованию результатов экзаменов.</vt:lpstr>
      <vt:lpstr>Сингапур. Роль национальных экзаменов</vt:lpstr>
      <vt:lpstr>Польша. Национальная система экзаменов</vt:lpstr>
      <vt:lpstr>Польша. Использование экзаменов для поддержки обучения</vt:lpstr>
      <vt:lpstr>Некоторые уроки</vt:lpstr>
      <vt:lpstr>МОНИТОРИНГИ КАЧЕСТВА ОБРАЗОВАНИЯ</vt:lpstr>
      <vt:lpstr>Цели и ключевые вопросы</vt:lpstr>
      <vt:lpstr>Характеристика.</vt:lpstr>
      <vt:lpstr>Для чего проводится?</vt:lpstr>
      <vt:lpstr>NAEP (США) – национальная оценка прогресса образования</vt:lpstr>
      <vt:lpstr>ПРИМЕР: NAPLAN (Австралия)</vt:lpstr>
      <vt:lpstr>ПРИМЕР: Национальная программа оценки качества образования SIMCE</vt:lpstr>
      <vt:lpstr>Опыт Белоруссии, Казахстана, Кыргызстана, России,  Таджикистана</vt:lpstr>
      <vt:lpstr>Основные отличия экзаменов и мониторингов</vt:lpstr>
      <vt:lpstr>Основные отличия экзаменов и мониторингов</vt:lpstr>
      <vt:lpstr>Другие виды мониторингов</vt:lpstr>
      <vt:lpstr>Ваши вопросы</vt:lpstr>
    </vt:vector>
  </TitlesOfParts>
  <Company>CtrlSoft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PR</dc:creator>
  <cp:lastModifiedBy>User</cp:lastModifiedBy>
  <cp:revision>208</cp:revision>
  <dcterms:created xsi:type="dcterms:W3CDTF">2011-08-25T06:09:31Z</dcterms:created>
  <dcterms:modified xsi:type="dcterms:W3CDTF">2012-09-25T08:50:16Z</dcterms:modified>
</cp:coreProperties>
</file>