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8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396" r:id="rId23"/>
    <p:sldId id="395" r:id="rId24"/>
    <p:sldId id="363" r:id="rId25"/>
    <p:sldId id="362" r:id="rId26"/>
    <p:sldId id="390" r:id="rId27"/>
    <p:sldId id="364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4" r:id="rId36"/>
    <p:sldId id="375" r:id="rId37"/>
    <p:sldId id="376" r:id="rId38"/>
    <p:sldId id="377" r:id="rId39"/>
    <p:sldId id="378" r:id="rId40"/>
    <p:sldId id="391" r:id="rId41"/>
    <p:sldId id="383" r:id="rId42"/>
    <p:sldId id="384" r:id="rId43"/>
    <p:sldId id="392" r:id="rId44"/>
    <p:sldId id="393" r:id="rId45"/>
    <p:sldId id="394" r:id="rId46"/>
    <p:sldId id="341" r:id="rId47"/>
  </p:sldIdLst>
  <p:sldSz cx="9144000" cy="5143500" type="screen16x9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022" autoAdjust="0"/>
  </p:normalViewPr>
  <p:slideViewPr>
    <p:cSldViewPr>
      <p:cViewPr>
        <p:scale>
          <a:sx n="100" d="100"/>
          <a:sy n="100" d="100"/>
        </p:scale>
        <p:origin x="-94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2BA5-ACC6-466C-8D91-554BA1C4852E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7197-E82C-45B1-A720-69E91242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02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84B34-1A42-42E9-B3CD-7ACCEB9F6F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489EE-1ED4-4507-9AA6-F6D856951D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D4AB6-4181-44CD-BA25-8A1C22A913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141B7-0377-476E-8B4A-827459A5EF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1F88F-9EC8-4B14-AF9A-8699B71E50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91006-1202-4877-9804-4B91612EE7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44090-1AE1-438A-AFF0-F8284C2D9F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40686-FFF2-4CCD-BE08-EA61BDF684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2EDCA-C9D2-45BE-BE73-BFCC985359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FDD66-86D8-407A-987A-B09B97970D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E7579-CE26-41A4-8D7D-05F89C4E25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611A3-03F9-4328-BE07-B66E44E9BF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3C23C-0637-481A-B203-F8E8D089F2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B78CBC-E1FE-47B7-844F-43C1E6484D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DDF20-E824-4A18-82A6-017A1D396A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 algn="just">
              <a:buFont typeface="Arial" pitchFamily="34" charset="0"/>
              <a:buNone/>
            </a:pPr>
            <a:endParaRPr lang="ru-RU" sz="1500" dirty="0" smtClean="0">
              <a:solidFill>
                <a:schemeClr val="tx2"/>
              </a:solidFill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E5C11-D1D1-45F7-BE16-7B6DA53D43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CE071-07F8-4FF5-B441-E9F8FD52D6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4EC63-74AE-4504-8290-4FF6C538C8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A824F-F1E1-41C7-8F1D-0E58D9D685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52C00-2097-45F2-A900-6FC3991520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ADC0FA-22D1-4372-83E7-0D1A45C272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54151-C6F3-42DA-B133-0768B97359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1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jpeg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19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byy.ru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8.jpe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9.jpeg"/><Relationship Id="rId10" Type="http://schemas.openxmlformats.org/officeDocument/2006/relationships/image" Target="../media/image39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0%BA%D1%83%D0%B7%D1%8C%D0%BC%D0%B8%D0%BD%D0%BE%D0%B2%20%D1%8F%D1%80%D0%BE%D1%81%D0%BB%D0%B0%D0%B2%20%D0%B8%D0%B2%D0%B0%D0%BD%D0%BE%D0%B2%D0%B8%D1%87&amp;img_url=content.izvestia.ru/182763.jpg&amp;pos=15&amp;rpt=simage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flb.ru/images/logos/pers_filippov_3503-small.g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tc.imerae@gmail.com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mail.google.com/mail/u/0/?ui=2&amp;ik=493e44d22a&amp;view=att&amp;th=137a6d9120ab279f&amp;attid=0.1&amp;disp=inline&amp;realattid=1403554638406352896-1&amp;safe=1&amp;z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35646"/>
            <a:ext cx="8100392" cy="1440160"/>
          </a:xfrm>
        </p:spPr>
        <p:txBody>
          <a:bodyPr/>
          <a:lstStyle/>
          <a:p>
            <a:pPr algn="r"/>
            <a:r>
              <a:rPr lang="ru-RU" sz="3000" dirty="0" smtClean="0">
                <a:solidFill>
                  <a:schemeClr val="bg1"/>
                </a:solidFill>
                <a:latin typeface="Arial Black" pitchFamily="34" charset="0"/>
              </a:rPr>
              <a:t>Системы национальных экзаменов 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Российской Федерации</a:t>
            </a:r>
            <a:endParaRPr lang="ru-RU" sz="32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790136" y="3147814"/>
            <a:ext cx="5159566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</a:rPr>
              <a:t>В.А. </a:t>
            </a:r>
            <a:r>
              <a:rPr lang="ru-RU" b="1" dirty="0" err="1">
                <a:solidFill>
                  <a:schemeClr val="bg1"/>
                </a:solidFill>
              </a:rPr>
              <a:t>Болотов</a:t>
            </a:r>
            <a:endParaRPr lang="ru-RU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вице-президент РАО, академик РАО, </a:t>
            </a:r>
            <a:r>
              <a:rPr lang="ru-RU" dirty="0" err="1" smtClean="0">
                <a:solidFill>
                  <a:schemeClr val="bg1"/>
                </a:solidFill>
              </a:rPr>
              <a:t>д.п.н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О.А. Решетникова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аместитель директора РТЦ, </a:t>
            </a:r>
            <a:r>
              <a:rPr lang="ru-RU" dirty="0" err="1" smtClean="0">
                <a:solidFill>
                  <a:schemeClr val="bg1"/>
                </a:solidFill>
              </a:rPr>
              <a:t>к.п.н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02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596697"/>
            <a:ext cx="988516" cy="417804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595489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016018" y="4639365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4593" y="4609683"/>
            <a:ext cx="1080121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m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4592539"/>
            <a:ext cx="590155" cy="4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4616642"/>
            <a:ext cx="931292" cy="4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7904" y="4616642"/>
            <a:ext cx="106989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1647" y="4606260"/>
            <a:ext cx="8930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38315"/>
              </p:ext>
            </p:extLst>
          </p:nvPr>
        </p:nvGraphicFramePr>
        <p:xfrm>
          <a:off x="5868144" y="4625579"/>
          <a:ext cx="59300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Точечный рисунок" r:id="rId18" imgW="533474" imgH="323981" progId="PBrush">
                  <p:embed/>
                </p:oleObj>
              </mc:Choice>
              <mc:Fallback>
                <p:oleObj name="Точечный рисунок" r:id="rId18" imgW="533474" imgH="32398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625579"/>
                        <a:ext cx="593007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28" y="4665551"/>
            <a:ext cx="777834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39" y="4639365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РАЗВОРАЧИВАНИЕ ЭКСПЕРИМЕНТА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57150" y="1092200"/>
            <a:ext cx="9086850" cy="4000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just">
              <a:defRPr/>
            </a:pPr>
            <a:r>
              <a:rPr lang="ru-RU" sz="2400" b="1" i="1" dirty="0">
                <a:latin typeface="+mn-lt"/>
              </a:rPr>
              <a:t>Главный принцип </a:t>
            </a:r>
            <a:r>
              <a:rPr lang="ru-RU" sz="2400" i="1" dirty="0">
                <a:latin typeface="+mn-lt"/>
              </a:rPr>
              <a:t>- </a:t>
            </a:r>
            <a:r>
              <a:rPr lang="ru-RU" sz="2400" dirty="0">
                <a:latin typeface="+mn-lt"/>
              </a:rPr>
              <a:t>не ухудшить существовавшее положение выпускников и абитуриентов!</a:t>
            </a:r>
          </a:p>
          <a:p>
            <a:pPr algn="just">
              <a:defRPr/>
            </a:pPr>
            <a:r>
              <a:rPr lang="ru-RU" sz="2400" b="1" i="1" dirty="0">
                <a:latin typeface="+mn-lt"/>
              </a:rPr>
              <a:t>Главные правила:</a:t>
            </a:r>
            <a:endParaRPr lang="ru-RU" sz="2400" b="1" dirty="0">
              <a:latin typeface="+mn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Формирование рабочих групп из разномыслящих.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Каждый цикл – разбор полётов по гамбургскому счёту и планирование следующего года со всеми участниками.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Все изменения на следующий год закреплять до декабря текущего года.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Постоянная подготовка и переподготовка кадров.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100 вопросов и 100 ответов для «чайников».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400" dirty="0">
                <a:latin typeface="+mn-lt"/>
              </a:rPr>
              <a:t> Крупные сбои – оперативные пресс-конференции.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УРОКИ</a:t>
            </a:r>
          </a:p>
        </p:txBody>
      </p:sp>
      <p:sp>
        <p:nvSpPr>
          <p:cNvPr id="11268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3200" b="1" i="1"/>
              <a:t>Цель:</a:t>
            </a:r>
            <a:r>
              <a:rPr lang="ru-RU" sz="3200" i="1"/>
              <a:t> выделить наиболее значимые уроки, извлечённые из опыта построения и реформирования национальной системы оценки качества образования, которые могут быть использованы при проектировании новых направлений реформирования образования.</a:t>
            </a:r>
          </a:p>
          <a:p>
            <a:pPr algn="just" eaLnBrk="1" hangingPunct="1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1449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1. Политическая поддержка:</a:t>
            </a:r>
          </a:p>
        </p:txBody>
      </p:sp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4925" y="1131888"/>
            <a:ext cx="91090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600" dirty="0"/>
              <a:t>в принятии решения о проведении реформы,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3600" dirty="0"/>
              <a:t> в последовательном отстаивании этого решения на этапе реализации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dirty="0"/>
              <a:t>Указ Президента РФ "Об оценке эффективности деятельности органов исполнительной власти субъектов РФ" </a:t>
            </a:r>
          </a:p>
          <a:p>
            <a:pPr>
              <a:defRPr/>
            </a:pPr>
            <a:r>
              <a:rPr lang="ru-RU" dirty="0"/>
              <a:t>Указ Президента РФ "Об оценке эффективности деятельности органов местного самоуправления (МСУ) городских округов и муниципальных районов"</a:t>
            </a:r>
          </a:p>
        </p:txBody>
      </p:sp>
    </p:spTree>
    <p:extLst>
      <p:ext uri="{BB962C8B-B14F-4D97-AF65-F5344CB8AC3E}">
        <p14:creationId xmlns:p14="http://schemas.microsoft.com/office/powerpoint/2010/main" val="26153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1. Политическая поддержка</a:t>
            </a: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/>
              <a:t>При проведении реформы сверху важно: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3600" dirty="0"/>
              <a:t>вести целевую работу со стэйкхолдерами на всех уровнях.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3600" dirty="0"/>
              <a:t>уделить особое внимание работе с региональной «элитой» (губернаторами, министрами образования).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8413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2. Шаг за шагом</a:t>
            </a:r>
          </a:p>
        </p:txBody>
      </p:sp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Поэтапное создание устойчивой технологии внешней оценки - один из факторов успеха при введении ЕГЭ.</a:t>
            </a:r>
          </a:p>
          <a:p>
            <a:pPr algn="just"/>
            <a:r>
              <a:rPr lang="ru-RU" sz="2800"/>
              <a:t>Нужно было время:</a:t>
            </a:r>
          </a:p>
          <a:p>
            <a:pPr algn="just"/>
            <a:r>
              <a:rPr lang="ru-RU" sz="2800"/>
              <a:t>- для отработки технологии проведения, выявления наиболее серьёзных проблем и затруднений, коррекции структуры и содержания экзамена,</a:t>
            </a:r>
          </a:p>
          <a:p>
            <a:pPr algn="just"/>
            <a:r>
              <a:rPr lang="ru-RU" sz="2800"/>
              <a:t>- для выращивания региональных команд по проведению ЕГЭ.</a:t>
            </a:r>
          </a:p>
        </p:txBody>
      </p:sp>
    </p:spTree>
    <p:extLst>
      <p:ext uri="{BB962C8B-B14F-4D97-AF65-F5344CB8AC3E}">
        <p14:creationId xmlns:p14="http://schemas.microsoft.com/office/powerpoint/2010/main" val="23137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2. Шаг за шагом</a:t>
            </a:r>
          </a:p>
        </p:txBody>
      </p:sp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Сроки эксперимента должны быть разумными. Не следует жить в состоянии перманентного эксперимента.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Введя один мощный инструмент ЕГЭ, необходимо создавать </a:t>
            </a:r>
            <a:r>
              <a:rPr lang="ru-RU" sz="2800" b="1"/>
              <a:t>систему оценки качества образования</a:t>
            </a:r>
            <a:r>
              <a:rPr lang="ru-RU" sz="2800"/>
              <a:t>, включающую и другие инструменты оценки учебных достижений учащихся, эффективности деятельности образовательных учреждений и систем.</a:t>
            </a:r>
          </a:p>
        </p:txBody>
      </p:sp>
    </p:spTree>
    <p:extLst>
      <p:ext uri="{BB962C8B-B14F-4D97-AF65-F5344CB8AC3E}">
        <p14:creationId xmlns:p14="http://schemas.microsoft.com/office/powerpoint/2010/main" val="39425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3. Общественная дискуссия</a:t>
            </a:r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Умело организованная, широкая и открытая </a:t>
            </a:r>
            <a:r>
              <a:rPr lang="ru-RU" sz="2800" b="1"/>
              <a:t>общественная дискуссия </a:t>
            </a:r>
            <a:r>
              <a:rPr lang="ru-RU" sz="2800"/>
              <a:t>– ключевой фактор, без которого невозможно введение масштабных изменений, затрагивающих интересы большого числа общественных и профессиональных групп.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 Общественная дискуссия должна быть </a:t>
            </a:r>
            <a:r>
              <a:rPr lang="ru-RU" sz="2800" b="1"/>
              <a:t>результативной</a:t>
            </a:r>
            <a:r>
              <a:rPr lang="ru-RU" sz="2800"/>
              <a:t> – выявлять реальные проблемы и предлагать варианты 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8230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Урок 3. Общественная дискуссия</a:t>
            </a:r>
            <a:endParaRPr lang="ru-RU" sz="4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7412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Одно из основных мероприятий планируемых реформ - </a:t>
            </a:r>
            <a:r>
              <a:rPr lang="ru-RU" sz="2800" b="1"/>
              <a:t>проведение общественной дискуссии, работа со СМИ</a:t>
            </a:r>
            <a:r>
              <a:rPr lang="ru-RU" sz="2800"/>
              <a:t>.</a:t>
            </a:r>
          </a:p>
          <a:p>
            <a:pPr algn="just"/>
            <a:r>
              <a:rPr lang="ru-RU" sz="2800"/>
              <a:t>Организация взаимодействия представителей профессионального сообщества с целью поддержки изменений включает:</a:t>
            </a:r>
          </a:p>
          <a:p>
            <a:pPr algn="just"/>
            <a:r>
              <a:rPr lang="ru-RU" sz="2800"/>
              <a:t>- </a:t>
            </a:r>
            <a:r>
              <a:rPr lang="ru-RU" sz="2400"/>
              <a:t>активную профессиональную коммуникацию по основным проблемам,</a:t>
            </a:r>
          </a:p>
          <a:p>
            <a:pPr algn="just"/>
            <a:r>
              <a:rPr lang="ru-RU" sz="2400"/>
              <a:t> - создание открытых площадок для обмена профессиональным опытом педагогов, исследователей, экспертных групп.</a:t>
            </a:r>
          </a:p>
        </p:txBody>
      </p:sp>
    </p:spTree>
    <p:extLst>
      <p:ext uri="{BB962C8B-B14F-4D97-AF65-F5344CB8AC3E}">
        <p14:creationId xmlns:p14="http://schemas.microsoft.com/office/powerpoint/2010/main" val="10002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4. Общественный контроль</a:t>
            </a:r>
          </a:p>
        </p:txBody>
      </p:sp>
      <p:sp>
        <p:nvSpPr>
          <p:cNvPr id="18436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/>
              <a:t>ЕГЭ - процедура оценки с высокими ставками, как для учеников, так и для учителей и школ, работу которых оценивают по его результатам.</a:t>
            </a:r>
          </a:p>
          <a:p>
            <a:pPr algn="just">
              <a:defRPr/>
            </a:pPr>
            <a:r>
              <a:rPr lang="ru-RU" sz="2400" dirty="0"/>
              <a:t>Система общественного контроля – эффективное средство </a:t>
            </a:r>
            <a:r>
              <a:rPr lang="ru-RU" sz="2400" b="1" dirty="0"/>
              <a:t>против преднамеренных нарушений</a:t>
            </a:r>
            <a:r>
              <a:rPr lang="ru-RU" sz="2400" dirty="0"/>
              <a:t> процедуры проведения ЕГЭ и фальсификации результатов.</a:t>
            </a:r>
          </a:p>
          <a:p>
            <a:pPr algn="just">
              <a:defRPr/>
            </a:pPr>
            <a:r>
              <a:rPr lang="ru-RU" sz="2400" dirty="0"/>
              <a:t>Эффективные методы: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400" dirty="0"/>
              <a:t>публикации результатов в СМИ (включая случаи нарушений и фальсификаций),</a:t>
            </a:r>
          </a:p>
          <a:p>
            <a:pPr marL="457200" indent="-457200" algn="just">
              <a:buFontTx/>
              <a:buChar char="-"/>
              <a:defRPr/>
            </a:pPr>
            <a:r>
              <a:rPr lang="ru-RU" sz="2400" dirty="0"/>
              <a:t>обсуждение результатов с привлечением авторитетных общественных организаций.</a:t>
            </a:r>
          </a:p>
          <a:p>
            <a:pPr algn="just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Урок 5. Интерпретация результатов</a:t>
            </a:r>
          </a:p>
        </p:txBody>
      </p:sp>
      <p:sp>
        <p:nvSpPr>
          <p:cNvPr id="19460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87852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/>
              <a:t>Важнейшей проблемой </a:t>
            </a:r>
            <a:r>
              <a:rPr lang="ru-RU" sz="2800"/>
              <a:t>была и остаётся </a:t>
            </a:r>
            <a:r>
              <a:rPr lang="ru-RU" sz="2800" b="1"/>
              <a:t>некорректная интерпретация результатов измерений </a:t>
            </a:r>
            <a:r>
              <a:rPr lang="ru-RU" sz="2800"/>
              <a:t>при проведении оценки учебных достижений.</a:t>
            </a:r>
          </a:p>
          <a:p>
            <a:pPr algn="just"/>
            <a:endParaRPr lang="ru-RU" sz="2800"/>
          </a:p>
          <a:p>
            <a:pPr algn="just"/>
            <a:r>
              <a:rPr lang="ru-RU" sz="2800"/>
              <a:t>Опыт ЕГЭ показал, что зачастую данные экзамена используются для неправомерного сравнения и рейтингования школ и муниципалитетов, без учёта условий, влияющих на деятельность образовательных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25421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8496300" cy="2628900"/>
          </a:xfrm>
        </p:spPr>
        <p:txBody>
          <a:bodyPr/>
          <a:lstStyle/>
          <a:p>
            <a:pPr algn="l"/>
            <a:r>
              <a:rPr lang="ru-RU" smtClean="0">
                <a:solidFill>
                  <a:schemeClr val="bg1"/>
                </a:solidFill>
              </a:rPr>
              <a:t>РОССИЙСКАЯ СИСТЕМА ОКО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>ОСНОВНЫЕ УРОКИ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05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3" name="Picture 2" descr="E:\rtc_prezent_png\rtc_logo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300538"/>
            <a:ext cx="8661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325" y="4516438"/>
            <a:ext cx="164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107950" y="4505325"/>
            <a:ext cx="232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rtc.imerae@gmail.com</a:t>
            </a:r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>
                <a:solidFill>
                  <a:schemeClr val="bg1">
                    <a:lumMod val="95000"/>
                  </a:schemeClr>
                </a:solidFill>
              </a:rPr>
              <a:t>Урок 5. Интерпретация результатов</a:t>
            </a:r>
            <a:endParaRPr lang="ru-RU" sz="40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0484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3200"/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07950" y="1131888"/>
            <a:ext cx="90360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/>
              <a:t> Требуется подготовка подробных методических руководств о том:</a:t>
            </a:r>
          </a:p>
          <a:p>
            <a:pPr algn="just"/>
            <a:r>
              <a:rPr lang="ru-RU" sz="2400"/>
              <a:t> - каким образом должны анализироваться результаты экзамена (или другой программы оценки);</a:t>
            </a:r>
          </a:p>
          <a:p>
            <a:pPr algn="just"/>
            <a:r>
              <a:rPr lang="ru-RU" sz="2400"/>
              <a:t> - какие решения могут приниматься на основе имеющихся данных;</a:t>
            </a:r>
          </a:p>
          <a:p>
            <a:pPr algn="just"/>
            <a:r>
              <a:rPr lang="ru-RU" sz="2800"/>
              <a:t> При реализации политических решений следует избегать «простых» сопоставлений ОУ и образовательных систем без учёта контекстных факторов и результатов других измерений и оценок.</a:t>
            </a:r>
          </a:p>
        </p:txBody>
      </p:sp>
    </p:spTree>
    <p:extLst>
      <p:ext uri="{BB962C8B-B14F-4D97-AF65-F5344CB8AC3E}">
        <p14:creationId xmlns:p14="http://schemas.microsoft.com/office/powerpoint/2010/main" val="20548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ЗАВТРАШНИЙ ДЕНЬ ЕГЭ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57150" y="1000125"/>
            <a:ext cx="9086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endParaRPr lang="ru-RU" sz="2600" dirty="0"/>
          </a:p>
          <a:p>
            <a:pPr algn="just">
              <a:buFont typeface="Arial" charset="0"/>
              <a:buChar char="•"/>
              <a:defRPr/>
            </a:pPr>
            <a:r>
              <a:rPr lang="ru-RU" sz="2600" dirty="0">
                <a:latin typeface="+mn-lt"/>
              </a:rPr>
              <a:t> Совершенствование содержания КИМ (ориентация на компетентности)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600" dirty="0">
                <a:latin typeface="+mn-lt"/>
              </a:rPr>
              <a:t> Введение базового и профильного уровней ЕГЭ по обязательным предметам (математика и русский)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600" dirty="0">
                <a:latin typeface="+mn-lt"/>
              </a:rPr>
              <a:t> Повышение информационной безопасности процедуры экзамена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600" dirty="0">
                <a:latin typeface="+mn-lt"/>
              </a:rPr>
              <a:t> Определение роли и места ЕГЭ в оценке работы учителей и эффективности деятельности образовательных учреждений.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600" dirty="0">
                <a:latin typeface="+mn-lt"/>
              </a:rPr>
              <a:t> </a:t>
            </a:r>
            <a:r>
              <a:rPr lang="ru-RU" sz="2600" b="1" dirty="0">
                <a:latin typeface="+mn-lt"/>
              </a:rPr>
              <a:t>Мониторинги!</a:t>
            </a:r>
            <a:endParaRPr lang="ru-RU" sz="2600" dirty="0">
              <a:latin typeface="+mn-lt"/>
            </a:endParaRPr>
          </a:p>
          <a:p>
            <a:pPr algn="just">
              <a:defRPr/>
            </a:pPr>
            <a:endParaRPr lang="ru-RU" sz="2600" b="1" dirty="0"/>
          </a:p>
          <a:p>
            <a:pPr algn="just">
              <a:defRPr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81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9036496" cy="3939902"/>
          </a:xfrm>
        </p:spPr>
        <p:txBody>
          <a:bodyPr rtlCol="0">
            <a:norm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Единый государственный экзамен</a:t>
            </a:r>
          </a:p>
          <a:p>
            <a:pPr lvl="0" algn="l"/>
            <a:endParaRPr lang="ru-RU" sz="2400" dirty="0" smtClean="0">
              <a:solidFill>
                <a:schemeClr val="tx1"/>
              </a:solidFill>
            </a:endParaRPr>
          </a:p>
          <a:p>
            <a:pPr lvl="0" algn="r"/>
            <a:endParaRPr lang="ru-RU" sz="2400" dirty="0" smtClean="0">
              <a:solidFill>
                <a:schemeClr val="tx1"/>
              </a:solidFill>
            </a:endParaRPr>
          </a:p>
          <a:p>
            <a:pPr lvl="0" algn="r"/>
            <a:endParaRPr lang="ru-RU" sz="2400" dirty="0" smtClean="0">
              <a:solidFill>
                <a:schemeClr val="tx1"/>
              </a:solidFill>
            </a:endParaRPr>
          </a:p>
          <a:p>
            <a:pPr lvl="0" algn="r"/>
            <a:endParaRPr lang="ru-RU" sz="2400" dirty="0" smtClean="0">
              <a:solidFill>
                <a:schemeClr val="tx1"/>
              </a:solidFill>
            </a:endParaRPr>
          </a:p>
          <a:p>
            <a:pPr marL="342900" lvl="0" indent="-342900" algn="r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Государственная (итоговая) </a:t>
            </a:r>
          </a:p>
          <a:p>
            <a:pPr lvl="0"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аттестация выпускников основной </a:t>
            </a:r>
          </a:p>
          <a:p>
            <a:pPr lvl="0" algn="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школы (9 класс) в новой форме</a:t>
            </a: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136135" cy="828675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Особенности организации </a:t>
            </a:r>
            <a:r>
              <a:rPr lang="ru-RU" sz="2800" b="1" dirty="0" smtClean="0">
                <a:solidFill>
                  <a:schemeClr val="bg1"/>
                </a:solidFill>
              </a:rPr>
              <a:t>и проведения экзаменов </a:t>
            </a:r>
            <a:r>
              <a:rPr lang="ru-RU" sz="2800" b="1" dirty="0">
                <a:solidFill>
                  <a:schemeClr val="bg1"/>
                </a:solidFill>
              </a:rPr>
              <a:t>в России: успехи и проблемы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sus\Pictures\(ЕГЭ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662"/>
            <a:ext cx="39730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Pictures\(ГИА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9700"/>
            <a:ext cx="8640960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Начало эксперимента по введению Единого государственного экзамена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37094" y="1184067"/>
            <a:ext cx="5148064" cy="37478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000" dirty="0" smtClean="0"/>
              <a:t>ЗАДАЧИ:</a:t>
            </a:r>
            <a:endParaRPr lang="ru-RU" sz="1600" dirty="0"/>
          </a:p>
          <a:p>
            <a:pPr lvl="0"/>
            <a:r>
              <a:rPr lang="ru-RU" sz="1600" dirty="0"/>
              <a:t>максимальная объективность и независимость процедуры ЕГЭ от любого влияния;</a:t>
            </a:r>
          </a:p>
          <a:p>
            <a:pPr lvl="0"/>
            <a:r>
              <a:rPr lang="ru-RU" sz="1600" dirty="0"/>
              <a:t>информационная безопасность на этапах разработки КИМ, их предъявления участникам ЕГЭ,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также </a:t>
            </a:r>
            <a:r>
              <a:rPr lang="ru-RU" sz="1600" dirty="0"/>
              <a:t>на этапе обработки и проверки результатов;</a:t>
            </a:r>
          </a:p>
          <a:p>
            <a:pPr lvl="0"/>
            <a:r>
              <a:rPr lang="ru-RU" sz="1600" dirty="0"/>
              <a:t>создание единых условий проведения процедуры ЕГЭ и участия в ЕГЭ;</a:t>
            </a:r>
          </a:p>
          <a:p>
            <a:pPr lvl="0"/>
            <a:r>
              <a:rPr lang="ru-RU" sz="1600" dirty="0"/>
              <a:t>организация методического сопровождения процесса подготовки к ЕГЭ всех участников процесса, включая педагогов, будущих участников ЕГЭ, а </a:t>
            </a:r>
            <a:r>
              <a:rPr lang="ru-RU" sz="1600" dirty="0" smtClean="0"/>
              <a:t>также </a:t>
            </a:r>
            <a:r>
              <a:rPr lang="ru-RU" sz="1600" dirty="0"/>
              <a:t>организаторов ЕГЭ.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Старт – 2001 г.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-180528" y="1260156"/>
            <a:ext cx="480628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6" y="1260156"/>
            <a:ext cx="3789018" cy="26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03598"/>
            <a:ext cx="9036496" cy="3939902"/>
          </a:xfrm>
        </p:spPr>
        <p:txBody>
          <a:bodyPr rtlCol="0">
            <a:norm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Объединение двух целей (государственная итоговая аттестация выпускников 11 классов и вступительные испытания в высшие учебные заведения страны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спользование </a:t>
            </a:r>
            <a:r>
              <a:rPr lang="ru-RU" sz="2400" dirty="0">
                <a:solidFill>
                  <a:schemeClr val="tx1"/>
                </a:solidFill>
              </a:rPr>
              <a:t>наиболее сложной структуры контрольных измерительных материалов по всем общеобразовательным предметам, включающих задания с множественным выбором, задания, предусматривающие краткий ответ и, </a:t>
            </a:r>
            <a:r>
              <a:rPr lang="ru-RU" sz="2400" dirty="0" smtClean="0">
                <a:solidFill>
                  <a:schemeClr val="tx1"/>
                </a:solidFill>
              </a:rPr>
              <a:t>ответы </a:t>
            </a:r>
            <a:r>
              <a:rPr lang="ru-RU" sz="2400" dirty="0">
                <a:solidFill>
                  <a:schemeClr val="tx1"/>
                </a:solidFill>
              </a:rPr>
              <a:t>в свободной форме (часть С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136135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Особенности Единого государственного экзамена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061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31590"/>
            <a:ext cx="8964488" cy="3939902"/>
          </a:xfrm>
        </p:spPr>
        <p:txBody>
          <a:bodyPr rtlCol="0">
            <a:no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роведение Единого государственного экзамена в «две волны»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(с 2008 г. – «три волны»);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аличие </a:t>
            </a:r>
            <a:r>
              <a:rPr lang="ru-RU" sz="2400" dirty="0">
                <a:solidFill>
                  <a:schemeClr val="tx1"/>
                </a:solidFill>
              </a:rPr>
              <a:t>труднодоступных и отдаленных территорий в более 15 субъектах </a:t>
            </a:r>
            <a:r>
              <a:rPr lang="ru-RU" sz="2400" dirty="0" smtClean="0">
                <a:solidFill>
                  <a:schemeClr val="tx1"/>
                </a:solidFill>
              </a:rPr>
              <a:t>РФ;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аконодательно </a:t>
            </a:r>
            <a:r>
              <a:rPr lang="ru-RU" sz="2400" dirty="0">
                <a:solidFill>
                  <a:schemeClr val="tx1"/>
                </a:solidFill>
              </a:rPr>
              <a:t>закрепленная необходимость проведения ЕГЭ для всех без </a:t>
            </a:r>
            <a:r>
              <a:rPr lang="ru-RU" sz="2400" dirty="0" smtClean="0">
                <a:solidFill>
                  <a:schemeClr val="tx1"/>
                </a:solidFill>
              </a:rPr>
              <a:t>исключения </a:t>
            </a:r>
            <a:r>
              <a:rPr lang="ru-RU" sz="2400" dirty="0">
                <a:solidFill>
                  <a:schemeClr val="tx1"/>
                </a:solidFill>
              </a:rPr>
              <a:t>выпускников </a:t>
            </a:r>
            <a:r>
              <a:rPr lang="ru-RU" sz="2400" dirty="0" smtClean="0">
                <a:solidFill>
                  <a:schemeClr val="tx1"/>
                </a:solidFill>
              </a:rPr>
              <a:t>образовательных учреждений </a:t>
            </a:r>
            <a:r>
              <a:rPr lang="ru-RU" sz="2400" dirty="0">
                <a:solidFill>
                  <a:schemeClr val="tx1"/>
                </a:solidFill>
              </a:rPr>
              <a:t>РФ, независимо от места их расположения (в том числе – за пределами РФ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</a:p>
          <a:p>
            <a:pPr marL="285750" lvl="1" indent="-28575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аличие 9 </a:t>
            </a:r>
            <a:r>
              <a:rPr lang="ru-RU" sz="2400" dirty="0">
                <a:solidFill>
                  <a:schemeClr val="tx1"/>
                </a:solidFill>
              </a:rPr>
              <a:t>часовых </a:t>
            </a:r>
            <a:r>
              <a:rPr lang="ru-RU" sz="2400" dirty="0" smtClean="0">
                <a:solidFill>
                  <a:schemeClr val="tx1"/>
                </a:solidFill>
              </a:rPr>
              <a:t>зон</a:t>
            </a: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8312" y="158750"/>
            <a:ext cx="813613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Особенности Единого государственного экзамена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98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Общие требования к процедуре ЕГЭ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672408"/>
          </a:xfrm>
        </p:spPr>
        <p:txBody>
          <a:bodyPr rtlCol="0">
            <a:normAutofit/>
          </a:bodyPr>
          <a:lstStyle/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Экзамены во всех регионах проводятся в установленные сроки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(день, время, длительность);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оздание максимально комфортных условий для участников ЕГЭ (физическая безопасность, готовность ППЭ);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автоматизированное </a:t>
            </a:r>
            <a:r>
              <a:rPr lang="ru-RU" sz="2000" dirty="0">
                <a:solidFill>
                  <a:schemeClr val="tx1"/>
                </a:solidFill>
              </a:rPr>
              <a:t>распределение участников и организаторов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аудиториям ППЭ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беспечение информационной безопасности на всех этапах;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окументирование всех процессов экзамена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(фиксация точного времени начала и окончания процедур ЕГЭ,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акты приемки-передачи документов ЕГЭ и др.).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Инфраструктура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ф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едерального и регионального уровней организации ЕГЭ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127027" y="1178860"/>
            <a:ext cx="8985964" cy="39646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6" name="Picture 5" descr="E:\Презентации\2008\Решетникова\Структура ФУ и РУ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20" y="1171298"/>
            <a:ext cx="5904656" cy="39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8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E:\мониторинг\Бланки ЕГЭ\2008\Проект\Картинки\На утверждение\05-03-08\Бланки ЕГЭ 2008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3598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Базовая технология ЕГЭ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ru-RU" sz="32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172243" y="1143000"/>
            <a:ext cx="8785225" cy="3805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endParaRPr lang="ru-RU" sz="2800" i="1" dirty="0" smtClean="0"/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ru-RU" sz="2800" i="1" dirty="0" smtClean="0"/>
          </a:p>
          <a:p>
            <a:pPr algn="just" eaLnBrk="1" hangingPunct="1">
              <a:defRPr/>
            </a:pPr>
            <a:endParaRPr lang="ru-RU" sz="2800" dirty="0" smtClean="0"/>
          </a:p>
          <a:p>
            <a:pPr algn="just" eaLnBrk="1" hangingPunct="1">
              <a:defRPr/>
            </a:pPr>
            <a:r>
              <a:rPr lang="ru-RU" sz="2800" i="1" dirty="0" smtClean="0"/>
              <a:t> </a:t>
            </a:r>
          </a:p>
          <a:p>
            <a:pPr algn="just" eaLnBrk="1" hangingPunct="1">
              <a:defRPr/>
            </a:pPr>
            <a:endParaRPr lang="ru-RU" sz="2800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189374"/>
            <a:ext cx="9036496" cy="39646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600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7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" y="2139702"/>
            <a:ext cx="20272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мониторинг\Бланки ЕГЭ\2008\Проект\Картинки\На утверждение\05-03-08\Бланки ЕГЭ 2008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6643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9427"/>
            <a:ext cx="4043570" cy="31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347614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Бланки ЕГЭ</a:t>
            </a:r>
            <a:endParaRPr lang="ru-RU" b="1" dirty="0"/>
          </a:p>
        </p:txBody>
      </p:sp>
      <p:pic>
        <p:nvPicPr>
          <p:cNvPr id="13" name="Picture 22" descr="ABBYY.co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9070"/>
            <a:ext cx="587920" cy="24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sus\Downloads\Лого ЦТ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85" y="1203598"/>
            <a:ext cx="576064" cy="5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707654"/>
            <a:ext cx="122413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На пути к оптимальному решению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109463" y="1093486"/>
            <a:ext cx="9036496" cy="405001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ru-RU" sz="2000" b="1" dirty="0" smtClean="0"/>
              <a:t>2001-2007 г. </a:t>
            </a:r>
            <a:r>
              <a:rPr lang="ru-RU" sz="2000" dirty="0" smtClean="0"/>
              <a:t>– «ручная» сборка и комплектация индивидуальных пакетов участников, тиражирование контрольных измерительных материалов (КИМ) силами ФГУ ФЦТ, 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b="1" dirty="0" smtClean="0"/>
              <a:t>С 2008 года </a:t>
            </a:r>
            <a:r>
              <a:rPr lang="ru-RU" sz="2000" dirty="0" smtClean="0"/>
              <a:t>– переход на автоматизированную 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dirty="0" smtClean="0"/>
              <a:t>линию тиражирования и упаковки экзаменационных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dirty="0" smtClean="0"/>
              <a:t> материалов, 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b="1" dirty="0" smtClean="0"/>
              <a:t>С 2008 года </a:t>
            </a:r>
            <a:r>
              <a:rPr lang="ru-RU" sz="2000" dirty="0" smtClean="0"/>
              <a:t>– отказ от файлового способа 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dirty="0" smtClean="0"/>
              <a:t>обмена информацией между региональным </a:t>
            </a:r>
            <a:br>
              <a:rPr lang="ru-RU" sz="2000" dirty="0" smtClean="0"/>
            </a:br>
            <a:r>
              <a:rPr lang="ru-RU" sz="2000" dirty="0" smtClean="0"/>
              <a:t>и федеральным уровнями, переход на работу в Единой 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dirty="0" smtClean="0"/>
              <a:t>распределенной базе данных и передачи информации</a:t>
            </a:r>
          </a:p>
          <a:p>
            <a:pPr eaLnBrk="1" hangingPunct="1">
              <a:spcBef>
                <a:spcPts val="400"/>
              </a:spcBef>
            </a:pPr>
            <a:r>
              <a:rPr lang="ru-RU" sz="2000" dirty="0" smtClean="0"/>
              <a:t> методом репликации данных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ru-RU" sz="1400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ru-RU" sz="1600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sz="1600" dirty="0"/>
          </a:p>
        </p:txBody>
      </p:sp>
      <p:pic>
        <p:nvPicPr>
          <p:cNvPr id="9" name="Picture 4" descr="E:\мониторинг\Бланки ЕГЭ\2008\Секьюрпак\Из типорграфии\Сейф-пакет 200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319722"/>
            <a:ext cx="108012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:\мониторинг\Бланки ЕГЭ\2008\Секьюрпак\Из типорграфии\Сейф-пакет 2008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19622"/>
            <a:ext cx="10801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мониторинг\Бланки ЕГЭ\2008\Секьюрпак\Из типорграфии\Сейф-пакет 2008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43758"/>
            <a:ext cx="12596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КАК ВСЁ НАЧИНАЛОСЬ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107950" y="1143000"/>
            <a:ext cx="88915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i="1"/>
              <a:t>«У богатых свои причуды и … проблемы»</a:t>
            </a:r>
            <a:endParaRPr lang="ru-RU" sz="2800"/>
          </a:p>
          <a:p>
            <a:pPr algn="just" eaLnBrk="1" hangingPunct="1"/>
            <a:endParaRPr lang="ru-RU"/>
          </a:p>
          <a:p>
            <a:pPr algn="just" eaLnBrk="1" hangingPunct="1"/>
            <a:r>
              <a:rPr lang="ru-RU" sz="2800"/>
              <a:t>1992 г. Миссия Всемирного банка в России (Стив Хайнеман). Рекомендация по введению независимого стандартизированного экзамена.</a:t>
            </a:r>
          </a:p>
          <a:p>
            <a:pPr algn="just" eaLnBrk="1" hangingPunct="1"/>
            <a:endParaRPr lang="ru-RU" sz="1600"/>
          </a:p>
          <a:p>
            <a:pPr algn="just" eaLnBrk="1" hangingPunct="1"/>
            <a:r>
              <a:rPr lang="ru-RU" sz="2800"/>
              <a:t>Работа с Нидерландами (бюро </a:t>
            </a:r>
            <a:r>
              <a:rPr lang="en-US" sz="2800"/>
              <a:t>Cross</a:t>
            </a:r>
            <a:r>
              <a:rPr lang="ru-RU" sz="2800"/>
              <a:t>)</a:t>
            </a:r>
            <a:r>
              <a:rPr lang="en-US" sz="2800"/>
              <a:t> </a:t>
            </a:r>
            <a:r>
              <a:rPr lang="ru-RU" sz="2800"/>
              <a:t>и Великобританией (Британский Совет).</a:t>
            </a:r>
          </a:p>
          <a:p>
            <a:pPr algn="just" eaLnBrk="1" hangingPunct="1"/>
            <a:r>
              <a:rPr lang="ru-RU" sz="2800" i="1"/>
              <a:t>                                   </a:t>
            </a:r>
          </a:p>
          <a:p>
            <a:pPr algn="just" eaLnBrk="1" hangingPunct="1"/>
            <a:endParaRPr lang="ru-RU" sz="2800"/>
          </a:p>
        </p:txBody>
      </p:sp>
      <p:pic>
        <p:nvPicPr>
          <p:cNvPr id="3077" name="Picture 2" descr="http://www.cross-agency.nl/images/top_menu_2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16438"/>
            <a:ext cx="962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British Council logo -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54538"/>
            <a:ext cx="12969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81513"/>
            <a:ext cx="503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E:\мониторинг\Бланки ЕГЭ\2008\Проект\Картинки\На утверждение\05-03-08\Бланки ЕГЭ 2008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66" y="2068712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:\мониторинг\Бланки ЕГЭ\2008\Проект\Картинки\На утверждение\05-03-08\Бланки ЕГЭ 2008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12" y="1707654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Базовая технология ЕГЭ </a:t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ru-RU" sz="36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15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50963"/>
            <a:ext cx="1944216" cy="29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80" y="2715765"/>
            <a:ext cx="4176464" cy="230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5" y="1357313"/>
            <a:ext cx="3240361" cy="23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20" y="2886977"/>
            <a:ext cx="173636" cy="56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380663"/>
              </p:ext>
            </p:extLst>
          </p:nvPr>
        </p:nvGraphicFramePr>
        <p:xfrm>
          <a:off x="3257282" y="4587974"/>
          <a:ext cx="523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HOTO-PAINT" r:id="rId11" imgW="1252412" imgH="929484" progId="CorelPHOTOPAINT.Image.13">
                  <p:embed/>
                </p:oleObj>
              </mc:Choice>
              <mc:Fallback>
                <p:oleObj name="PHOTO-PAINT" r:id="rId11" imgW="1252412" imgH="929484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282" y="4587974"/>
                        <a:ext cx="523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779912" y="4587974"/>
            <a:ext cx="977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КИМ № 55515111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03035"/>
              </p:ext>
            </p:extLst>
          </p:nvPr>
        </p:nvGraphicFramePr>
        <p:xfrm>
          <a:off x="4757812" y="4597514"/>
          <a:ext cx="7016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PHOTO-PAINT" r:id="rId13" imgW="1252412" imgH="929484" progId="CorelPHOTOPAINT.Image.13">
                  <p:embed/>
                </p:oleObj>
              </mc:Choice>
              <mc:Fallback>
                <p:oleObj name="PHOTO-PAINT" r:id="rId13" imgW="1252412" imgH="929484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812" y="4597514"/>
                        <a:ext cx="7016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441251" y="4565203"/>
            <a:ext cx="10715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600" b="1" dirty="0"/>
              <a:t>БР № 3111111111114</a:t>
            </a:r>
          </a:p>
        </p:txBody>
      </p:sp>
      <p:sp>
        <p:nvSpPr>
          <p:cNvPr id="9" name="Овал 8"/>
          <p:cNvSpPr/>
          <p:nvPr/>
        </p:nvSpPr>
        <p:spPr>
          <a:xfrm>
            <a:off x="3059832" y="2715765"/>
            <a:ext cx="294926" cy="10081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89038" y="4443958"/>
            <a:ext cx="1454970" cy="4320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12360" y="1419622"/>
            <a:ext cx="57606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57812" y="4515965"/>
            <a:ext cx="1758404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endCxn id="21" idx="0"/>
          </p:cNvCxnSpPr>
          <p:nvPr/>
        </p:nvCxnSpPr>
        <p:spPr>
          <a:xfrm>
            <a:off x="3286009" y="3723878"/>
            <a:ext cx="630514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Прямая со стрелкой 7167"/>
          <p:cNvCxnSpPr/>
          <p:nvPr/>
        </p:nvCxnSpPr>
        <p:spPr>
          <a:xfrm flipH="1">
            <a:off x="5637014" y="1681620"/>
            <a:ext cx="2356242" cy="28083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9700"/>
            <a:ext cx="8229600" cy="8572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Технология ЕГЭ в труднодоступных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отдаленных местностях (ТОМ)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4911" y="1131194"/>
            <a:ext cx="4139952" cy="37277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/>
              <a:t>Особенности:</a:t>
            </a:r>
          </a:p>
          <a:p>
            <a:r>
              <a:rPr lang="ru-RU" sz="2000" dirty="0" smtClean="0"/>
              <a:t>Заблаговременная передача индивидуальных пакетов с бланками ответов в ТОМ,  </a:t>
            </a:r>
            <a:br>
              <a:rPr lang="ru-RU" sz="2000" dirty="0" smtClean="0"/>
            </a:br>
            <a:r>
              <a:rPr lang="ru-RU" sz="2000" dirty="0" smtClean="0"/>
              <a:t>но </a:t>
            </a:r>
            <a:r>
              <a:rPr lang="ru-RU" sz="2000" b="1" dirty="0" smtClean="0"/>
              <a:t>не содержащих КИМ;</a:t>
            </a:r>
          </a:p>
          <a:p>
            <a:r>
              <a:rPr lang="ru-RU" sz="2000" dirty="0" smtClean="0"/>
              <a:t>Передача зашифрованных КИМ по защищенным каналам связи в день проведения экзамена </a:t>
            </a:r>
            <a:br>
              <a:rPr lang="ru-RU" sz="2000" dirty="0" smtClean="0"/>
            </a:br>
            <a:r>
              <a:rPr lang="ru-RU" sz="2000" dirty="0" smtClean="0"/>
              <a:t>(или на эл. носителях);</a:t>
            </a:r>
          </a:p>
          <a:p>
            <a:r>
              <a:rPr lang="ru-RU" sz="2000" dirty="0" smtClean="0"/>
              <a:t>Расшифровка и печать КИМ непосредственно в ППЭ ТОМ </a:t>
            </a:r>
            <a:br>
              <a:rPr lang="ru-RU" sz="2000" dirty="0" smtClean="0"/>
            </a:br>
            <a:r>
              <a:rPr lang="ru-RU" sz="2000" dirty="0" smtClean="0"/>
              <a:t>перед экзаменом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122" name="Picture 2" descr="F:\Рабочие док-ты с ноута\Презентации\2008\Решетникова\Инф_потоки_Зарубеж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5672"/>
            <a:ext cx="5112567" cy="37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19" y="1203598"/>
            <a:ext cx="8784975" cy="393990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8856984" cy="98266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Технология ЕГЭ в ТОМ для образовательных учреждений, расположенных за пределами РФ (ЗОУ)</a:t>
            </a:r>
          </a:p>
        </p:txBody>
      </p:sp>
      <p:pic>
        <p:nvPicPr>
          <p:cNvPr id="6146" name="Picture 2" descr="F:\Рабочие док-ты с ноута\Презентации\2008\Решетникова\Инф_потоки_Зарубеж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856895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9"/>
          <p:cNvSpPr txBox="1">
            <a:spLocks/>
          </p:cNvSpPr>
          <p:nvPr/>
        </p:nvSpPr>
        <p:spPr>
          <a:xfrm>
            <a:off x="3563888" y="1256461"/>
            <a:ext cx="5580112" cy="230425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/>
              <a:t>Особенности:</a:t>
            </a:r>
          </a:p>
          <a:p>
            <a:pPr marL="180975" indent="-180975"/>
            <a:r>
              <a:rPr lang="ru-RU" sz="1700" dirty="0" smtClean="0"/>
              <a:t>Взаимодействие с Ведомствами (МИД РФ и </a:t>
            </a:r>
            <a:r>
              <a:rPr lang="ru-RU" sz="1700" dirty="0" err="1" smtClean="0"/>
              <a:t>др</a:t>
            </a:r>
            <a:r>
              <a:rPr lang="ru-RU" sz="1700" dirty="0" smtClean="0"/>
              <a:t>)</a:t>
            </a:r>
          </a:p>
          <a:p>
            <a:pPr marL="180975" indent="-180975"/>
            <a:r>
              <a:rPr lang="ru-RU" sz="1700" dirty="0" smtClean="0"/>
              <a:t>Количество ППЭ в ЗОУ – 60, но разброс «по всему миру»</a:t>
            </a:r>
          </a:p>
          <a:p>
            <a:pPr marL="180975" indent="-180975"/>
            <a:r>
              <a:rPr lang="ru-RU" sz="1700" dirty="0" smtClean="0"/>
              <a:t>Обработка и проверка результатов осуществляется только на федеральном уровне, созданы специальные федеральные комиссии: экзаменационная, предметная, конфликтная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2236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5142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Проверка части С в регионах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51520" y="3723878"/>
            <a:ext cx="8712968" cy="1368153"/>
          </a:xfrm>
        </p:spPr>
        <p:txBody>
          <a:bodyPr/>
          <a:lstStyle/>
          <a:p>
            <a:pPr algn="ctr"/>
            <a:r>
              <a:rPr lang="ru-RU" sz="2000" b="1" dirty="0" smtClean="0"/>
              <a:t>Особенности: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п</a:t>
            </a:r>
            <a:r>
              <a:rPr lang="ru-RU" sz="1600" dirty="0" smtClean="0"/>
              <a:t>роверка каждого бланка с ответами на часть С (№ 2) осуществлялась </a:t>
            </a:r>
            <a:r>
              <a:rPr lang="ru-RU" sz="1600" b="1" dirty="0" smtClean="0"/>
              <a:t>двумя экспертами</a:t>
            </a:r>
            <a:r>
              <a:rPr lang="ru-RU" sz="1600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/>
              <a:t>п</a:t>
            </a:r>
            <a:r>
              <a:rPr lang="ru-RU" sz="1600" dirty="0" smtClean="0"/>
              <a:t>ри расхождении оценивания ответов участника ЕГЭ двумя экспертами в 2 и более баллов бланк ответов направлялся </a:t>
            </a:r>
            <a:r>
              <a:rPr lang="ru-RU" sz="1600" b="1" dirty="0" smtClean="0"/>
              <a:t>третьему эксперту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76959"/>
              </p:ext>
            </p:extLst>
          </p:nvPr>
        </p:nvGraphicFramePr>
        <p:xfrm>
          <a:off x="755576" y="1275606"/>
          <a:ext cx="763284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Visio" r:id="rId5" imgW="10484358" imgH="3105709" progId="Visio.Drawing.11">
                  <p:embed/>
                </p:oleObj>
              </mc:Choice>
              <mc:Fallback>
                <p:oleObj name="Visio" r:id="rId5" imgW="10484358" imgH="310570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75606"/>
                        <a:ext cx="763284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73556"/>
              </p:ext>
            </p:extLst>
          </p:nvPr>
        </p:nvGraphicFramePr>
        <p:xfrm>
          <a:off x="107504" y="2643759"/>
          <a:ext cx="396044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Visio" r:id="rId7" imgW="11188827" imgH="2376221" progId="Visio.Drawing.11">
                  <p:embed/>
                </p:oleObj>
              </mc:Choice>
              <mc:Fallback>
                <p:oleObj name="Visio" r:id="rId7" imgW="11188827" imgH="23762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643759"/>
                        <a:ext cx="3960440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04257"/>
              </p:ext>
            </p:extLst>
          </p:nvPr>
        </p:nvGraphicFramePr>
        <p:xfrm>
          <a:off x="3923928" y="2643758"/>
          <a:ext cx="504056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Visio" r:id="rId9" imgW="7416927" imgH="2105558" progId="Visio.Drawing.11">
                  <p:embed/>
                </p:oleObj>
              </mc:Choice>
              <mc:Fallback>
                <p:oleObj name="Visio" r:id="rId9" imgW="7416927" imgH="21055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643758"/>
                        <a:ext cx="5040560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0" dirty="0" smtClean="0">
                <a:solidFill>
                  <a:schemeClr val="bg1"/>
                </a:solidFill>
              </a:rPr>
              <a:t>Технология обработки и проверки ответов </a:t>
            </a:r>
            <a:br>
              <a:rPr lang="ru-RU" sz="3200" b="0" dirty="0" smtClean="0">
                <a:solidFill>
                  <a:schemeClr val="bg1"/>
                </a:solidFill>
              </a:rPr>
            </a:br>
            <a:r>
              <a:rPr lang="ru-RU" sz="3200" b="0" dirty="0" smtClean="0">
                <a:solidFill>
                  <a:schemeClr val="bg1"/>
                </a:solidFill>
              </a:rPr>
              <a:t>на задания части С</a:t>
            </a:r>
          </a:p>
        </p:txBody>
      </p:sp>
    </p:spTree>
    <p:extLst>
      <p:ext uri="{BB962C8B-B14F-4D97-AF65-F5344CB8AC3E}">
        <p14:creationId xmlns:p14="http://schemas.microsoft.com/office/powerpoint/2010/main" val="19287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ЕГЭ: на пути к доступности и открытости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512" y="1203598"/>
            <a:ext cx="8467976" cy="3744416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Предоставлена возможность  добровольной сдачи ЕГЭ для детей с ограниченными возможностями здоровья;</a:t>
            </a:r>
          </a:p>
          <a:p>
            <a:pPr marL="457200" indent="-457200" algn="l"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539038" algn="l"/>
                <a:tab pos="7708900" algn="l"/>
                <a:tab pos="7804150" algn="l"/>
                <a:tab pos="8166100" algn="l"/>
              </a:tabLst>
            </a:pPr>
            <a:r>
              <a:rPr lang="ru-RU" sz="3600" dirty="0">
                <a:solidFill>
                  <a:schemeClr val="tx1"/>
                </a:solidFill>
              </a:rPr>
              <a:t>с</a:t>
            </a:r>
            <a:r>
              <a:rPr lang="ru-RU" sz="3600" dirty="0" smtClean="0">
                <a:solidFill>
                  <a:schemeClr val="tx1"/>
                </a:solidFill>
              </a:rPr>
              <a:t>оздан институт общественного наблюдения за процедурами экзаменов; 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7539038" algn="l"/>
                <a:tab pos="7708900" algn="l"/>
                <a:tab pos="7804150" algn="l"/>
                <a:tab pos="8166100" algn="l"/>
              </a:tabLst>
            </a:pPr>
            <a:r>
              <a:rPr lang="ru-RU" sz="3600" dirty="0">
                <a:solidFill>
                  <a:schemeClr val="tx1"/>
                </a:solidFill>
              </a:rPr>
              <a:t>в</a:t>
            </a:r>
            <a:r>
              <a:rPr lang="ru-RU" sz="3600" dirty="0" smtClean="0">
                <a:solidFill>
                  <a:schemeClr val="tx1"/>
                </a:solidFill>
              </a:rPr>
              <a:t> период проведения ЕГЭ </a:t>
            </a:r>
            <a:r>
              <a:rPr lang="ru-RU" sz="3600" dirty="0">
                <a:solidFill>
                  <a:schemeClr val="tx1"/>
                </a:solidFill>
              </a:rPr>
              <a:t>открыты «горячие линии»: </a:t>
            </a:r>
            <a:r>
              <a:rPr lang="ru-RU" sz="3600" dirty="0" smtClean="0">
                <a:solidFill>
                  <a:schemeClr val="tx1"/>
                </a:solidFill>
              </a:rPr>
              <a:t>«специализированные» для </a:t>
            </a:r>
            <a:r>
              <a:rPr lang="ru-RU" sz="3600" dirty="0">
                <a:solidFill>
                  <a:schemeClr val="tx1"/>
                </a:solidFill>
              </a:rPr>
              <a:t>региональных специалистов и </a:t>
            </a:r>
            <a:r>
              <a:rPr lang="ru-RU" sz="3600" dirty="0" smtClean="0">
                <a:solidFill>
                  <a:schemeClr val="tx1"/>
                </a:solidFill>
              </a:rPr>
              <a:t>«общедоступные» </a:t>
            </a:r>
            <a:r>
              <a:rPr lang="ru-RU" sz="3600" dirty="0">
                <a:solidFill>
                  <a:schemeClr val="tx1"/>
                </a:solidFill>
              </a:rPr>
              <a:t>для общественности</a:t>
            </a:r>
          </a:p>
          <a:p>
            <a:pPr algn="l" eaLnBrk="1" hangingPunct="1">
              <a:lnSpc>
                <a:spcPct val="120000"/>
              </a:lnSpc>
              <a:spcBef>
                <a:spcPts val="600"/>
              </a:spcBef>
              <a:tabLst>
                <a:tab pos="7539038" algn="l"/>
                <a:tab pos="7708900" algn="l"/>
                <a:tab pos="7804150" algn="l"/>
                <a:tab pos="8166100" algn="l"/>
              </a:tabLst>
            </a:pPr>
            <a:endParaRPr lang="ru-RU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03598"/>
            <a:ext cx="8784976" cy="381642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Количество участников ЕГЭ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829 050 участников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Количество экзаменов </a:t>
            </a: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2 784 244 </a:t>
            </a:r>
            <a:r>
              <a:rPr lang="ru-RU" sz="2400" dirty="0">
                <a:solidFill>
                  <a:srgbClr val="FF0000"/>
                </a:solidFill>
              </a:rPr>
              <a:t>экзаменов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Количество ППЭ </a:t>
            </a: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</a:rPr>
              <a:t>7 520 пунктов и 72518 аудиторий в них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Количество регионов с  труднодоступными и отдаленными территориями (на территории РФ) </a:t>
            </a:r>
            <a:r>
              <a:rPr lang="ru-RU" sz="24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rgbClr val="FF0000"/>
                </a:solidFill>
              </a:rPr>
              <a:t>18 </a:t>
            </a:r>
            <a:r>
              <a:rPr lang="ru-RU" sz="2400" dirty="0" smtClean="0">
                <a:solidFill>
                  <a:srgbClr val="FF0000"/>
                </a:solidFill>
              </a:rPr>
              <a:t>регионов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Количество часовых зон (часовых поясов) -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9 часовых зон </a:t>
            </a:r>
            <a:r>
              <a:rPr lang="ru-RU" sz="1800" dirty="0" smtClean="0">
                <a:solidFill>
                  <a:schemeClr val="tx1"/>
                </a:solidFill>
              </a:rPr>
              <a:t>(с 2011 г.)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Количество привлекаемых к проведению ЕГЭ спец-</a:t>
            </a:r>
            <a:r>
              <a:rPr lang="ru-RU" sz="1800" dirty="0" err="1">
                <a:solidFill>
                  <a:schemeClr val="tx1"/>
                </a:solidFill>
              </a:rPr>
              <a:t>ов</a:t>
            </a:r>
            <a:r>
              <a:rPr lang="ru-RU" sz="1800" dirty="0">
                <a:solidFill>
                  <a:schemeClr val="tx1"/>
                </a:solidFill>
              </a:rPr>
              <a:t> в ППЭ </a:t>
            </a:r>
            <a:r>
              <a:rPr lang="ru-RU" sz="2400" dirty="0">
                <a:solidFill>
                  <a:schemeClr val="tx1"/>
                </a:solidFill>
              </a:rPr>
              <a:t>– более </a:t>
            </a:r>
            <a:r>
              <a:rPr lang="ru-RU" sz="2400" dirty="0" smtClean="0">
                <a:solidFill>
                  <a:srgbClr val="FF0000"/>
                </a:solidFill>
              </a:rPr>
              <a:t>250 000 чел.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Количество экспертов предметных комиссий – </a:t>
            </a:r>
            <a:r>
              <a:rPr lang="ru-RU" sz="2400" dirty="0" smtClean="0">
                <a:solidFill>
                  <a:srgbClr val="FF0000"/>
                </a:solidFill>
              </a:rPr>
              <a:t>39405 чел.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Количество привлекаемых общественных наблюдателей -  </a:t>
            </a:r>
            <a:r>
              <a:rPr lang="ru-RU" sz="2400" dirty="0" smtClean="0">
                <a:solidFill>
                  <a:schemeClr val="tx1"/>
                </a:solidFill>
              </a:rPr>
              <a:t>более </a:t>
            </a:r>
            <a:r>
              <a:rPr lang="ru-RU" sz="2400" dirty="0" smtClean="0">
                <a:solidFill>
                  <a:srgbClr val="FF0000"/>
                </a:solidFill>
              </a:rPr>
              <a:t>20 000 чел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ЕГЭ:  количественные характеристики Единого государственного экзамена </a:t>
            </a:r>
            <a:r>
              <a:rPr lang="ru-RU" sz="2400" dirty="0" smtClean="0">
                <a:solidFill>
                  <a:schemeClr val="bg1"/>
                </a:solidFill>
              </a:rPr>
              <a:t>(данные за  2011  г.)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Успехи ЕГЭ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352712" cy="3744416"/>
          </a:xfrm>
        </p:spPr>
        <p:txBody>
          <a:bodyPr rtlCol="0">
            <a:normAutofit fontScale="92500" lnSpcReduction="20000"/>
          </a:bodyPr>
          <a:lstStyle/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Создана действующая инфраструктура федерального и региональных уровней, обеспечивающая проведение экзамена на всей территории РФ;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Созданы региональные центры обработки информации и его подструктуры, оснащенные аппаратно-программными комплексами;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Подготовлены команды специалистов федерального и регионального уровней, постоянно действует система повышения квалификации;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Обеспечены равные условия прохождения государственной (итоговой) аттестации и вступительных испытаний в ВУЗы страны  для всех выпускников образовательных учреждений;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Создан институт общественного наблюдения за процедурами итоговой аттестации и вступительных испытаний в Вузы.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Создан первый и самый значимый элемент общероссийской системы оценки качества образования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Проблемы организации и проведения ЕГЭ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816424"/>
          </a:xfrm>
        </p:spPr>
        <p:txBody>
          <a:bodyPr rtlCol="0">
            <a:normAutofit lnSpcReduction="10000"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Случаи нарушения процедуры проведения </a:t>
            </a:r>
            <a:r>
              <a:rPr lang="ru-RU" sz="1800" dirty="0" smtClean="0">
                <a:solidFill>
                  <a:schemeClr val="tx1"/>
                </a:solidFill>
              </a:rPr>
              <a:t>ЕГЭ: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несанкционированное использование доставочных пакетов с экзаменационными материалами;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убликации в Интернете;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арушения сроков проверки  и выдачи результатов ЕГЭ;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опытки  необоснованного повышения индивидуального результата при проведении процедуры апелляции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Недостаточный общественный контроль процедуры ЕГЭ: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пассивный процесс </a:t>
            </a:r>
            <a:r>
              <a:rPr lang="ru-RU" sz="1400" dirty="0" smtClean="0">
                <a:solidFill>
                  <a:schemeClr val="tx1"/>
                </a:solidFill>
              </a:rPr>
              <a:t>участия в общественном наблюдении;</a:t>
            </a:r>
            <a:endParaRPr lang="ru-RU" sz="1400" dirty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лабая подготовка общественных наблюдателей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Отсутствие унифицированного подхода к разработке регионального пакета инструктивных материалов для проведения ЕГЭ: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На Федеральном уровне разработан Порядок проведения ЕГЭ – единый для всех регионов, дополнительный пакет инструктивно-методических материалов </a:t>
            </a:r>
            <a:r>
              <a:rPr lang="ru-RU" sz="1400" dirty="0">
                <a:solidFill>
                  <a:schemeClr val="tx1"/>
                </a:solidFill>
              </a:rPr>
              <a:t>– на </a:t>
            </a:r>
            <a:r>
              <a:rPr lang="ru-RU" sz="1400" dirty="0" smtClean="0">
                <a:solidFill>
                  <a:schemeClr val="tx1"/>
                </a:solidFill>
              </a:rPr>
              <a:t>совести каждого региона</a:t>
            </a:r>
          </a:p>
          <a:p>
            <a:pPr lvl="1" indent="-276225" algn="just"/>
            <a:r>
              <a:rPr lang="ru-RU" sz="1800" dirty="0" smtClean="0">
                <a:solidFill>
                  <a:srgbClr val="FF0000"/>
                </a:solidFill>
              </a:rPr>
              <a:t>СЛЕДСТВИЕ:</a:t>
            </a:r>
            <a:r>
              <a:rPr lang="ru-RU" sz="1800" dirty="0" smtClean="0">
                <a:solidFill>
                  <a:schemeClr val="tx1"/>
                </a:solidFill>
              </a:rPr>
              <a:t> недоверие к информационной безопасности процедуры ЕГЭ</a:t>
            </a:r>
          </a:p>
          <a:p>
            <a:pPr lvl="1" algn="just"/>
            <a:endParaRPr lang="ru-RU" sz="14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Пути решения проблем: реализованные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и планируемые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816424"/>
          </a:xfrm>
        </p:spPr>
        <p:txBody>
          <a:bodyPr rtlCol="0">
            <a:normAutofit/>
          </a:bodyPr>
          <a:lstStyle/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Необходимость законодательного закрепления ответственности всех задействованных в ЕГЭ лиц;</a:t>
            </a: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ринятие дополнительных мер защиты процедуры ЕГЭ на всех этапах;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ривлечение </a:t>
            </a:r>
            <a:r>
              <a:rPr lang="ru-RU" sz="2400" dirty="0">
                <a:solidFill>
                  <a:schemeClr val="tx1"/>
                </a:solidFill>
              </a:rPr>
              <a:t>к контролю за процедурой ЕГЭ структур </a:t>
            </a:r>
            <a:r>
              <a:rPr lang="ru-RU" sz="2400" dirty="0" smtClean="0">
                <a:solidFill>
                  <a:schemeClr val="tx1"/>
                </a:solidFill>
              </a:rPr>
              <a:t>госбезопасности;</a:t>
            </a:r>
          </a:p>
          <a:p>
            <a:pPr marL="285750" lvl="1" indent="-28575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нификация требований к форме и содержанию пакета инструктивно-методических материалов ЕГЭ</a:t>
            </a:r>
            <a:endParaRPr lang="ru-RU" sz="24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Государственная итоговая аттестация выпускников основной школы (ГИА 9 классов) в новой форме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57288"/>
            <a:ext cx="8748464" cy="3986212"/>
          </a:xfrm>
        </p:spPr>
        <p:txBody>
          <a:bodyPr rtlCol="0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1900" b="1" dirty="0" smtClean="0">
                <a:solidFill>
                  <a:schemeClr val="tx1"/>
                </a:solidFill>
              </a:rPr>
              <a:t>Причины введения новой формы ГИА 9 классов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1) Проведение ГИА за </a:t>
            </a:r>
            <a:r>
              <a:rPr lang="ru-RU" sz="1900" dirty="0">
                <a:solidFill>
                  <a:schemeClr val="tx1"/>
                </a:solidFill>
              </a:rPr>
              <a:t>основную школу для выпускников 9 классов </a:t>
            </a:r>
            <a:r>
              <a:rPr lang="ru-RU" sz="1900" dirty="0" smtClean="0">
                <a:solidFill>
                  <a:schemeClr val="tx1"/>
                </a:solidFill>
              </a:rPr>
              <a:t>в </a:t>
            </a:r>
            <a:r>
              <a:rPr lang="ru-RU" sz="1900" dirty="0">
                <a:solidFill>
                  <a:schemeClr val="tx1"/>
                </a:solidFill>
              </a:rPr>
              <a:t>традиционной форме выпускных </a:t>
            </a:r>
            <a:r>
              <a:rPr lang="ru-RU" sz="1900" dirty="0" smtClean="0">
                <a:solidFill>
                  <a:schemeClr val="tx1"/>
                </a:solidFill>
              </a:rPr>
              <a:t>экзаменов: 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не </a:t>
            </a:r>
            <a:r>
              <a:rPr lang="ru-RU" sz="1900" dirty="0">
                <a:solidFill>
                  <a:schemeClr val="tx1"/>
                </a:solidFill>
              </a:rPr>
              <a:t>обеспечивало принципы независимости и </a:t>
            </a:r>
            <a:r>
              <a:rPr lang="ru-RU" sz="1900" dirty="0" smtClean="0">
                <a:solidFill>
                  <a:schemeClr val="tx1"/>
                </a:solidFill>
              </a:rPr>
              <a:t>объективности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не </a:t>
            </a:r>
            <a:r>
              <a:rPr lang="ru-RU" sz="1900" dirty="0">
                <a:solidFill>
                  <a:schemeClr val="tx1"/>
                </a:solidFill>
              </a:rPr>
              <a:t>позволяло быстро и качественно собрать объективные данные 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      о </a:t>
            </a:r>
            <a:r>
              <a:rPr lang="ru-RU" sz="1900" dirty="0">
                <a:solidFill>
                  <a:schemeClr val="tx1"/>
                </a:solidFill>
              </a:rPr>
              <a:t>результатах </a:t>
            </a:r>
            <a:r>
              <a:rPr lang="ru-RU" sz="19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не отвечало условиям единства требований к знаниям выпускников и преемственности на разных ступенях </a:t>
            </a:r>
            <a:r>
              <a:rPr lang="ru-RU" sz="1900" dirty="0" smtClean="0">
                <a:solidFill>
                  <a:schemeClr val="tx1"/>
                </a:solidFill>
              </a:rPr>
              <a:t>образования</a:t>
            </a:r>
            <a:r>
              <a:rPr lang="ru-RU" sz="1900" dirty="0">
                <a:solidFill>
                  <a:schemeClr val="tx1"/>
                </a:solidFill>
              </a:rPr>
              <a:t>;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т.е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  <a:r>
              <a:rPr lang="ru-RU" sz="1900" dirty="0">
                <a:solidFill>
                  <a:srgbClr val="FF0000"/>
                </a:solidFill>
              </a:rPr>
              <a:t>не в полной мере удовлетворяло принципам построения ОСОКО</a:t>
            </a:r>
            <a:r>
              <a:rPr lang="ru-RU" sz="19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1900" dirty="0" smtClean="0">
                <a:solidFill>
                  <a:schemeClr val="tx1"/>
                </a:solidFill>
              </a:rPr>
              <a:t>2) </a:t>
            </a:r>
            <a:r>
              <a:rPr lang="ru-RU" sz="1900" dirty="0">
                <a:solidFill>
                  <a:schemeClr val="tx1"/>
                </a:solidFill>
              </a:rPr>
              <a:t>Н</a:t>
            </a:r>
            <a:r>
              <a:rPr lang="ru-RU" sz="1900" dirty="0" smtClean="0">
                <a:solidFill>
                  <a:schemeClr val="tx1"/>
                </a:solidFill>
              </a:rPr>
              <a:t>еобходимость произведения </a:t>
            </a:r>
            <a:r>
              <a:rPr lang="ru-RU" sz="1900" dirty="0">
                <a:solidFill>
                  <a:schemeClr val="tx1"/>
                </a:solidFill>
              </a:rPr>
              <a:t>обоснованного отбора наиболее подготовленных выпускников основной школы к обучению по выбранному профилю </a:t>
            </a:r>
            <a:r>
              <a:rPr lang="ru-RU" sz="1900" dirty="0" smtClean="0">
                <a:solidFill>
                  <a:schemeClr val="tx1"/>
                </a:solidFill>
              </a:rPr>
              <a:t>в </a:t>
            </a:r>
            <a:r>
              <a:rPr lang="ru-RU" sz="1900" dirty="0">
                <a:solidFill>
                  <a:schemeClr val="tx1"/>
                </a:solidFill>
              </a:rPr>
              <a:t>старшей </a:t>
            </a:r>
            <a:r>
              <a:rPr lang="ru-RU" sz="1900" dirty="0" smtClean="0">
                <a:solidFill>
                  <a:schemeClr val="tx1"/>
                </a:solidFill>
              </a:rPr>
              <a:t>школе.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«НУЛЕВЫЕ»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07950" y="1143000"/>
            <a:ext cx="9036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000" dirty="0"/>
              <a:t>2000 г</a:t>
            </a:r>
            <a:r>
              <a:rPr lang="ru-RU" sz="2000" i="1" dirty="0"/>
              <a:t>. </a:t>
            </a:r>
            <a:r>
              <a:rPr lang="ru-RU" sz="2000" i="1" dirty="0">
                <a:solidFill>
                  <a:srgbClr val="FF0000"/>
                </a:solidFill>
              </a:rPr>
              <a:t>Федеральная программа развития образования</a:t>
            </a:r>
            <a:endParaRPr lang="ru-RU" sz="2000" b="1" i="1" dirty="0"/>
          </a:p>
          <a:p>
            <a:pPr eaLnBrk="1" hangingPunct="1"/>
            <a:r>
              <a:rPr lang="ru-RU" sz="2000" dirty="0"/>
              <a:t>ФЕДЕРАЛЬНЫЙ ЗАКОН от 10 апреля 2000 г. N 51-ФЗ</a:t>
            </a:r>
          </a:p>
          <a:p>
            <a:pPr eaLnBrk="1" hangingPunct="1"/>
            <a:r>
              <a:rPr lang="ru-RU" sz="2000" dirty="0"/>
              <a:t>Об утверждении федеральной программы развития образования</a:t>
            </a:r>
          </a:p>
          <a:p>
            <a:pPr algn="just" eaLnBrk="1" hangingPunct="1"/>
            <a:endParaRPr lang="ru-RU" sz="2000" b="1" i="1" dirty="0"/>
          </a:p>
          <a:p>
            <a:pPr algn="just" eaLnBrk="1" hangingPunct="1"/>
            <a:r>
              <a:rPr lang="ru-RU" sz="2000" dirty="0"/>
              <a:t>2001 г. </a:t>
            </a:r>
            <a:r>
              <a:rPr lang="ru-RU" sz="2000" dirty="0">
                <a:solidFill>
                  <a:srgbClr val="FF0000"/>
                </a:solidFill>
              </a:rPr>
              <a:t>Концепция модернизации образования</a:t>
            </a:r>
            <a:endParaRPr lang="ru-RU" sz="2000" dirty="0"/>
          </a:p>
          <a:p>
            <a:pPr algn="just" eaLnBrk="1" hangingPunct="1"/>
            <a:r>
              <a:rPr lang="ru-RU" sz="2000" dirty="0"/>
              <a:t>РАСПОРЯЖЕНИЕ Правительства РФ от 29 декабря 2001 г. N 1756-р</a:t>
            </a:r>
          </a:p>
          <a:p>
            <a:pPr algn="just" eaLnBrk="1" hangingPunct="1"/>
            <a:endParaRPr lang="ru-RU" sz="2000" dirty="0"/>
          </a:p>
          <a:p>
            <a:pPr algn="just" eaLnBrk="1" hangingPunct="1"/>
            <a:r>
              <a:rPr lang="ru-RU" sz="2000" b="1" dirty="0"/>
              <a:t>Что имели?</a:t>
            </a:r>
            <a:endParaRPr lang="ru-RU" sz="2000" dirty="0"/>
          </a:p>
          <a:p>
            <a:pPr algn="just" eaLnBrk="1" hangingPunct="1"/>
            <a:r>
              <a:rPr lang="ru-RU" sz="2000" dirty="0"/>
              <a:t>Итоговая аттестация - золотые медалисты </a:t>
            </a:r>
          </a:p>
          <a:p>
            <a:pPr algn="just" eaLnBrk="1" hangingPunct="1"/>
            <a:r>
              <a:rPr lang="ru-RU" sz="2000" dirty="0"/>
              <a:t>Вступительные экзамены в Вузы – «</a:t>
            </a:r>
            <a:r>
              <a:rPr lang="ru-RU" sz="2000" i="1" dirty="0"/>
              <a:t>свой абитуриент своими руками</a:t>
            </a:r>
            <a:r>
              <a:rPr lang="ru-RU" sz="2000" dirty="0"/>
              <a:t>» </a:t>
            </a:r>
          </a:p>
          <a:p>
            <a:pPr algn="ctr" eaLnBrk="1" hangingPunct="1"/>
            <a:endParaRPr lang="ru-RU" sz="2000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ru-RU" sz="2000" dirty="0"/>
              <a:t>Опыт проведения Всероссийского централизованного тестирования (ЦТ) </a:t>
            </a:r>
          </a:p>
          <a:p>
            <a:pPr algn="just" eaLnBrk="1" hangingPunct="1"/>
            <a:endParaRPr lang="ru-RU" sz="2400" dirty="0"/>
          </a:p>
          <a:p>
            <a:pPr algn="just" eaLnBrk="1" hangingPunct="1"/>
            <a:r>
              <a:rPr lang="ru-RU" sz="2800" i="1" dirty="0"/>
              <a:t>                                   </a:t>
            </a:r>
          </a:p>
          <a:p>
            <a:pPr algn="just" eaLnBrk="1" hangingPunct="1"/>
            <a:endParaRPr lang="ru-RU" sz="2800" dirty="0"/>
          </a:p>
        </p:txBody>
      </p:sp>
      <p:pic>
        <p:nvPicPr>
          <p:cNvPr id="4101" name="Picture 4" descr="Картинка 17 из 249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276350"/>
            <a:ext cx="881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im3-tub-ru.yandex.net/i?id=99654588-23-7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2" y="2392809"/>
            <a:ext cx="76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Государственная итоговая аттестация выпускников основной школы (ГИА 9 классов) в новой форме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57288"/>
            <a:ext cx="8748464" cy="3986212"/>
          </a:xfrm>
        </p:spPr>
        <p:txBody>
          <a:bodyPr rtlCol="0"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1900" b="1" dirty="0" smtClean="0">
                <a:solidFill>
                  <a:schemeClr val="tx1"/>
                </a:solidFill>
              </a:rPr>
              <a:t>Цель введения ГИА 9 классов в новой форме:</a:t>
            </a:r>
            <a:endParaRPr lang="ru-RU" sz="1900" dirty="0" smtClean="0">
              <a:solidFill>
                <a:schemeClr val="tx1"/>
              </a:solidFill>
            </a:endParaRPr>
          </a:p>
          <a:p>
            <a:pPr marL="180975" algn="l">
              <a:spcBef>
                <a:spcPts val="600"/>
              </a:spcBef>
            </a:pPr>
            <a:r>
              <a:rPr lang="ru-RU" sz="1900" b="1" dirty="0">
                <a:solidFill>
                  <a:schemeClr val="tx1"/>
                </a:solidFill>
              </a:rPr>
              <a:t>создание открытой и объективной процедуры оценивания учебных достижений обучающихся </a:t>
            </a:r>
            <a:r>
              <a:rPr lang="ru-RU" sz="1900" b="1" dirty="0" smtClean="0">
                <a:solidFill>
                  <a:schemeClr val="tx1"/>
                </a:solidFill>
              </a:rPr>
              <a:t>9-х </a:t>
            </a:r>
            <a:r>
              <a:rPr lang="ru-RU" sz="1900" b="1" dirty="0">
                <a:solidFill>
                  <a:schemeClr val="tx1"/>
                </a:solidFill>
              </a:rPr>
              <a:t>классов</a:t>
            </a:r>
            <a:r>
              <a:rPr lang="ru-RU" sz="1900" dirty="0">
                <a:solidFill>
                  <a:schemeClr val="tx1"/>
                </a:solidFill>
              </a:rPr>
              <a:t>, результаты </a:t>
            </a:r>
            <a:r>
              <a:rPr lang="ru-RU" sz="1900" dirty="0" smtClean="0">
                <a:solidFill>
                  <a:schemeClr val="tx1"/>
                </a:solidFill>
              </a:rPr>
              <a:t>которой:</a:t>
            </a:r>
          </a:p>
          <a:p>
            <a:pPr marL="523875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могли бы стать основой для их зачисления в профильные </a:t>
            </a:r>
            <a:r>
              <a:rPr lang="ru-RU" sz="1900" dirty="0" smtClean="0">
                <a:solidFill>
                  <a:schemeClr val="tx1"/>
                </a:solidFill>
              </a:rPr>
              <a:t>классы,</a:t>
            </a:r>
          </a:p>
          <a:p>
            <a:pPr marL="523875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</a:rPr>
              <a:t> должны </a:t>
            </a:r>
            <a:r>
              <a:rPr lang="ru-RU" sz="1900" dirty="0">
                <a:solidFill>
                  <a:schemeClr val="tx1"/>
                </a:solidFill>
              </a:rPr>
              <a:t>способствовать построению индивидуального образовательного маршрута обучающегося на следующей ступени </a:t>
            </a:r>
            <a:r>
              <a:rPr lang="ru-RU" sz="1900" dirty="0" smtClean="0">
                <a:solidFill>
                  <a:schemeClr val="tx1"/>
                </a:solidFill>
              </a:rPr>
              <a:t>образования.</a:t>
            </a:r>
          </a:p>
          <a:p>
            <a:pPr marL="523875" indent="-342900" algn="l">
              <a:spcBef>
                <a:spcPts val="600"/>
              </a:spcBef>
              <a:buFont typeface="Arial" pitchFamily="34" charset="0"/>
              <a:buChar char="•"/>
            </a:pPr>
            <a:endParaRPr lang="ru-RU" sz="1900" b="1" dirty="0" smtClean="0">
              <a:solidFill>
                <a:srgbClr val="FF000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СТАРТ </a:t>
            </a:r>
            <a:r>
              <a:rPr lang="ru-RU" sz="2400" dirty="0" smtClean="0">
                <a:solidFill>
                  <a:schemeClr val="tx1"/>
                </a:solidFill>
              </a:rPr>
              <a:t>апробации проведения ГИА в новой форме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– 2004  год   - </a:t>
            </a:r>
          </a:p>
          <a:p>
            <a:pPr algn="l">
              <a:spcBef>
                <a:spcPts val="60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9 субъектов РФ и 30 000 выпускников;</a:t>
            </a:r>
          </a:p>
          <a:p>
            <a:pPr algn="l">
              <a:spcBef>
                <a:spcPts val="600"/>
              </a:spcBef>
            </a:pPr>
            <a:r>
              <a:rPr lang="ru-RU" sz="2400" dirty="0" smtClean="0">
                <a:solidFill>
                  <a:srgbClr val="FF0000"/>
                </a:solidFill>
              </a:rPr>
              <a:t>На данный момент</a:t>
            </a:r>
            <a:r>
              <a:rPr lang="ru-RU" sz="2400" dirty="0" smtClean="0">
                <a:solidFill>
                  <a:schemeClr val="tx1"/>
                </a:solidFill>
              </a:rPr>
              <a:t> –</a:t>
            </a:r>
            <a:r>
              <a:rPr lang="ru-RU" sz="2600" b="1" dirty="0" smtClean="0">
                <a:solidFill>
                  <a:schemeClr val="tx1"/>
                </a:solidFill>
              </a:rPr>
              <a:t>82 субъекта РФ, более 1.000.000 выпускников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Государственная итоговая аттестация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выпускников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основной школы (ГИА 9 классов) в новой форме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27076"/>
            <a:ext cx="8342840" cy="3816424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УСПЕХИ:</a:t>
            </a:r>
            <a:br>
              <a:rPr lang="ru-RU" sz="1900" b="1" dirty="0" smtClean="0">
                <a:solidFill>
                  <a:schemeClr val="tx1"/>
                </a:solidFill>
              </a:rPr>
            </a:br>
            <a:endParaRPr lang="ru-RU" sz="1900" b="1" dirty="0" smtClean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ГИА 9 классов в новой форме стала вторым по значимости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элементом в системе оценки качества образования;</a:t>
            </a:r>
            <a:br>
              <a:rPr lang="ru-RU" sz="19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>   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chemeClr val="tx1"/>
                </a:solidFill>
              </a:rPr>
              <a:t>р</a:t>
            </a:r>
            <a:r>
              <a:rPr lang="ru-RU" sz="1900" dirty="0" smtClean="0">
                <a:solidFill>
                  <a:schemeClr val="tx1"/>
                </a:solidFill>
              </a:rPr>
              <a:t>азработаны единые для всех выпускников 9 классов 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стандартизированные измерительные материалы, </a:t>
            </a:r>
            <a:endParaRPr lang="ru-RU" sz="1900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      по структуре аналогичные КИМ ЕГЭ;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chemeClr val="tx1"/>
                </a:solidFill>
              </a:rPr>
              <a:t>п</a:t>
            </a:r>
            <a:r>
              <a:rPr lang="ru-RU" sz="1900" dirty="0" smtClean="0">
                <a:solidFill>
                  <a:schemeClr val="tx1"/>
                </a:solidFill>
              </a:rPr>
              <a:t>редоставлена возможность на уровне субъекта РФ проводить сопоставление МОУО по результатам  ГИА и отслеживать динамику (</a:t>
            </a:r>
            <a:r>
              <a:rPr lang="ru-RU" sz="1900" dirty="0" smtClean="0">
                <a:solidFill>
                  <a:srgbClr val="FF0000"/>
                </a:solidFill>
              </a:rPr>
              <a:t>но</a:t>
            </a:r>
            <a:r>
              <a:rPr lang="ru-RU" sz="1900" dirty="0" smtClean="0">
                <a:solidFill>
                  <a:schemeClr val="tx1"/>
                </a:solidFill>
              </a:rPr>
              <a:t> –  только в случае унифицированных процедур в муниципалитетах);</a:t>
            </a:r>
          </a:p>
          <a:p>
            <a:pPr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 algn="l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>
                <a:solidFill>
                  <a:schemeClr val="tx1"/>
                </a:solidFill>
              </a:rPr>
              <a:t>п</a:t>
            </a:r>
            <a:r>
              <a:rPr lang="ru-RU" sz="1900" dirty="0" smtClean="0">
                <a:solidFill>
                  <a:schemeClr val="tx1"/>
                </a:solidFill>
              </a:rPr>
              <a:t>редоставлена возможность самостоятельного выбора технологической модели проведения процедуры ГИА с учетом территориальных и др. особенностей.</a:t>
            </a: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Asus\Downloads\дети ГИ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96" y="115728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Государственная итоговая аттестация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выпускников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основной школы (ГИА 9 классов) в новой форме</a:t>
            </a:r>
            <a:endParaRPr lang="ru-RU" sz="2800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496728" cy="339062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ПРОБЛЕМЫ:</a:t>
            </a: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отсутствие </a:t>
            </a:r>
            <a:r>
              <a:rPr lang="ru-RU" sz="1800" dirty="0">
                <a:solidFill>
                  <a:schemeClr val="tx1"/>
                </a:solidFill>
              </a:rPr>
              <a:t>унифицированного подхода к разработке регионального пакета инструктивных материалов для проведения </a:t>
            </a:r>
            <a:r>
              <a:rPr lang="ru-RU" sz="1800" dirty="0" smtClean="0">
                <a:solidFill>
                  <a:schemeClr val="tx1"/>
                </a:solidFill>
              </a:rPr>
              <a:t>ГИА – степень детализации каждого документа в разных субъектах РФ – разная;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н</a:t>
            </a:r>
            <a:r>
              <a:rPr lang="ru-RU" sz="1800" dirty="0" smtClean="0">
                <a:solidFill>
                  <a:schemeClr val="tx1"/>
                </a:solidFill>
              </a:rPr>
              <a:t>екорректное использование результатов ГИА 9 классов (без учета контекстных условий образовательных учреждений);</a:t>
            </a: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н</a:t>
            </a:r>
            <a:r>
              <a:rPr lang="ru-RU" sz="1800" dirty="0" smtClean="0">
                <a:solidFill>
                  <a:schemeClr val="tx1"/>
                </a:solidFill>
              </a:rPr>
              <a:t>екорректное сопоставление результатов ГИА и ЕГЭ, проводимых в условиях разных с точки зрения обеспечения информационной безопасности процедур;</a:t>
            </a: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«рейтинги» - риски;</a:t>
            </a:r>
          </a:p>
          <a:p>
            <a:pPr marL="285750" indent="-285750" algn="l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dirty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атянувшийся эксперимент»…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9289032" cy="8286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ЕГЭ и ГИА 9 классов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390627"/>
          </a:xfrm>
        </p:spPr>
        <p:txBody>
          <a:bodyPr rtlCol="0">
            <a:normAutofit fontScale="92500" lnSpcReduction="10000"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Разграничение полномочий </a:t>
            </a:r>
            <a:r>
              <a:rPr lang="ru-RU" sz="2400" dirty="0" smtClean="0">
                <a:solidFill>
                  <a:schemeClr val="tx1"/>
                </a:solidFill>
              </a:rPr>
              <a:t>между федеральным и региональным уровнями управления образованием при проведении итоговой аттестации выпускников 11 и 9 классов установленное «Законом об образовании Российской Федерации»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Различия </a:t>
            </a:r>
            <a:r>
              <a:rPr lang="ru-RU" sz="2800" b="1" dirty="0">
                <a:solidFill>
                  <a:schemeClr val="tx1"/>
                </a:solidFill>
              </a:rPr>
              <a:t>в организации ЕГЭ и </a:t>
            </a:r>
            <a:r>
              <a:rPr lang="ru-RU" sz="2800" b="1" dirty="0" smtClean="0">
                <a:solidFill>
                  <a:schemeClr val="tx1"/>
                </a:solidFill>
              </a:rPr>
              <a:t>ГИА</a:t>
            </a:r>
            <a:endParaRPr lang="ru-RU" sz="2800" b="1" dirty="0">
              <a:solidFill>
                <a:schemeClr val="tx1"/>
              </a:solidFill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22540" y="3291830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9289032" cy="8286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ЕГЭ и ГИА 9 классов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390627"/>
          </a:xfrm>
        </p:spPr>
        <p:txBody>
          <a:bodyPr rtlCol="0">
            <a:norm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Общие принципы, реализуемые на 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федеральном уровне:</a:t>
            </a: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разработка </a:t>
            </a:r>
            <a:r>
              <a:rPr lang="ru-RU" sz="2400" dirty="0" smtClean="0">
                <a:solidFill>
                  <a:schemeClr val="tx1"/>
                </a:solidFill>
              </a:rPr>
              <a:t>единого </a:t>
            </a:r>
            <a:r>
              <a:rPr lang="ru-RU" sz="2400" dirty="0">
                <a:solidFill>
                  <a:schemeClr val="tx1"/>
                </a:solidFill>
              </a:rPr>
              <a:t>комплекта стандартизированных контрольных измерительных материалов (КИМ) для всех субъектов Российской Федерации (части А,В  и С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  <a:endParaRPr lang="ru-RU" sz="2400" dirty="0">
              <a:solidFill>
                <a:schemeClr val="tx1"/>
              </a:solidFill>
            </a:endParaRP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становление «</a:t>
            </a:r>
            <a:r>
              <a:rPr lang="ru-RU" sz="2400" dirty="0">
                <a:solidFill>
                  <a:schemeClr val="tx1"/>
                </a:solidFill>
              </a:rPr>
              <a:t>правил игры»,  контроль за </a:t>
            </a:r>
            <a:r>
              <a:rPr lang="ru-RU" sz="2400" dirty="0" smtClean="0">
                <a:solidFill>
                  <a:schemeClr val="tx1"/>
                </a:solidFill>
              </a:rPr>
              <a:t>проведением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9289032" cy="8286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ЕГЭ и ГИА 9 классов</a:t>
            </a:r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390627"/>
          </a:xfrm>
        </p:spPr>
        <p:txBody>
          <a:bodyPr rtlCol="0">
            <a:normAutofit/>
          </a:bodyPr>
          <a:lstStyle/>
          <a:p>
            <a:pPr lvl="0" fontAlgn="t"/>
            <a:r>
              <a:rPr lang="ru-RU" sz="2400" b="1" dirty="0" smtClean="0">
                <a:solidFill>
                  <a:schemeClr val="tx1"/>
                </a:solidFill>
              </a:rPr>
              <a:t>Различия в организации процедур, реализуемые на региональном уровне:</a:t>
            </a: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роизведение работ по тиражированию,  комплектации и доставке экзаменационных материалов;</a:t>
            </a: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организационно-территориальная инфраструктура;</a:t>
            </a: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подходы к технологическому обеспечению;</a:t>
            </a:r>
          </a:p>
          <a:p>
            <a:pPr marL="285750" lvl="0" indent="-285750" algn="l" fontAlgn="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становление сроков проведения. </a:t>
            </a:r>
          </a:p>
          <a:p>
            <a:pPr marL="342900" lvl="0" indent="-342900" algn="l" fontAlgn="t">
              <a:buFont typeface="Arial" pitchFamily="34" charset="0"/>
              <a:buChar char="•"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285750" lvl="0" indent="-285750" algn="l" fontAlgn="t">
              <a:buFont typeface="Arial" pitchFamily="34" charset="0"/>
              <a:buChar char="•"/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rtc.imerae@gmail.com</a:t>
            </a:r>
            <a:endParaRPr lang="en-US" sz="3200" dirty="0" smtClean="0"/>
          </a:p>
          <a:p>
            <a:pPr algn="ctr"/>
            <a:r>
              <a:rPr lang="en-US" sz="3200" dirty="0" smtClean="0"/>
              <a:t>www.rtc-edu.ru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F2F2F2"/>
                </a:solidFill>
              </a:rPr>
              <a:t>ПОДГОТОВКА К ЕГЭ</a:t>
            </a:r>
            <a:r>
              <a:rPr lang="ru-RU" sz="3600" smtClean="0">
                <a:solidFill>
                  <a:srgbClr val="F2F2F2"/>
                </a:solidFill>
                <a:latin typeface="Arial" charset="0"/>
              </a:rPr>
              <a:t> – осень 2000 г.</a:t>
            </a: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0" y="1184275"/>
            <a:ext cx="90376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sz="240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950" y="1347614"/>
            <a:ext cx="8712522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742950" indent="-742950" eaLnBrk="1" hangingPunct="1">
              <a:buFontTx/>
              <a:buAutoNum type="arabicParenR"/>
              <a:defRPr/>
            </a:pPr>
            <a:r>
              <a:rPr lang="ru-RU" sz="2800" dirty="0" smtClean="0"/>
              <a:t> Формирование команды разработчиков.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marL="742950" indent="-742950" algn="just" eaLnBrk="1" hangingPunct="1">
              <a:buFontTx/>
              <a:buAutoNum type="arabicParenR" startAt="2"/>
              <a:defRPr/>
            </a:pPr>
            <a:r>
              <a:rPr lang="ru-RU" sz="2800" dirty="0" smtClean="0"/>
              <a:t> Формат экзамена. Части А, В и С.</a:t>
            </a:r>
          </a:p>
          <a:p>
            <a:pPr algn="just"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3)	Технология (Центр тестирования    </a:t>
            </a:r>
          </a:p>
          <a:p>
            <a:pPr eaLnBrk="1" hangingPunct="1">
              <a:defRPr/>
            </a:pPr>
            <a:r>
              <a:rPr lang="ru-RU" sz="2800" dirty="0" smtClean="0"/>
              <a:t>                                 Минобразования РФ)</a:t>
            </a:r>
          </a:p>
          <a:p>
            <a:pPr algn="just" eaLnBrk="1" hangingPunct="1">
              <a:defRPr/>
            </a:pPr>
            <a:endParaRPr lang="ru-RU" sz="2400" dirty="0" smtClean="0"/>
          </a:p>
          <a:p>
            <a:pPr algn="just" eaLnBrk="1" hangingPunct="1">
              <a:defRPr/>
            </a:pPr>
            <a:r>
              <a:rPr lang="ru-RU" sz="2800" i="1" dirty="0" smtClean="0"/>
              <a:t>                                   </a:t>
            </a:r>
          </a:p>
          <a:p>
            <a:pPr algn="just" eaLnBrk="1" hangingPunct="1">
              <a:defRPr/>
            </a:pPr>
            <a:endParaRPr lang="ru-RU" sz="2800" dirty="0" smtClean="0"/>
          </a:p>
        </p:txBody>
      </p:sp>
      <p:pic>
        <p:nvPicPr>
          <p:cNvPr id="512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45557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rgbClr val="F2F2F2"/>
                </a:solidFill>
              </a:rPr>
              <a:t>ПОДГОТОВКА К ЕГЭ</a:t>
            </a:r>
            <a:r>
              <a:rPr lang="ru-RU" sz="3600" smtClean="0">
                <a:solidFill>
                  <a:srgbClr val="F2F2F2"/>
                </a:solidFill>
                <a:latin typeface="Arial" charset="0"/>
              </a:rPr>
              <a:t> – зима 2000-2001гг.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4925" y="1058863"/>
            <a:ext cx="90376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 eaLnBrk="0" hangingPunct="0">
              <a:spcBef>
                <a:spcPct val="20000"/>
              </a:spcBef>
              <a:buFontTx/>
              <a:buAutoNum type="arabicParenR" startAt="4"/>
              <a:defRPr/>
            </a:pPr>
            <a:r>
              <a:rPr lang="ru-RU" sz="2400" dirty="0">
                <a:latin typeface="+mn-lt"/>
              </a:rPr>
              <a:t>Коллегия Минобразования России (декабрь 2001г.)</a:t>
            </a:r>
          </a:p>
          <a:p>
            <a:pPr marL="514350" indent="-514350" algn="just" eaLnBrk="0" hangingPunct="0">
              <a:spcBef>
                <a:spcPct val="20000"/>
              </a:spcBef>
              <a:buFontTx/>
              <a:buAutoNum type="arabicParenR" startAt="4"/>
              <a:defRPr/>
            </a:pPr>
            <a:r>
              <a:rPr lang="ru-RU" sz="2400" dirty="0">
                <a:latin typeface="+mn-lt"/>
              </a:rPr>
              <a:t>Подготовка </a:t>
            </a:r>
            <a:r>
              <a:rPr lang="ru-RU" sz="2400" dirty="0" err="1">
                <a:latin typeface="+mn-lt"/>
              </a:rPr>
              <a:t>КИМов</a:t>
            </a:r>
            <a:r>
              <a:rPr lang="ru-RU" sz="2400" dirty="0">
                <a:latin typeface="+mn-lt"/>
              </a:rPr>
              <a:t> (РАО и Вузы)</a:t>
            </a:r>
            <a:r>
              <a:rPr lang="ru-RU" sz="2400" b="1" dirty="0">
                <a:latin typeface="+mn-lt"/>
              </a:rPr>
              <a:t>.</a:t>
            </a:r>
          </a:p>
          <a:p>
            <a:pPr marL="514350" indent="-514350" algn="just" eaLnBrk="0" hangingPunct="0">
              <a:buFontTx/>
              <a:buAutoNum type="arabicParenR" startAt="4"/>
              <a:defRPr/>
            </a:pPr>
            <a:r>
              <a:rPr lang="ru-RU" sz="2400" dirty="0">
                <a:latin typeface="+mn-lt"/>
              </a:rPr>
              <a:t>Поиск добровольцев – регионы (Чувашия, Марий Эл, Саха-Якутия, Самарская область) и вузы.</a:t>
            </a:r>
          </a:p>
          <a:p>
            <a:pPr marL="514350" indent="-514350" algn="just" eaLnBrk="0" hangingPunct="0">
              <a:buFontTx/>
              <a:buAutoNum type="arabicParenR" startAt="4"/>
              <a:defRPr/>
            </a:pPr>
            <a:r>
              <a:rPr lang="ru-RU" sz="2400" dirty="0"/>
              <a:t>Постановление Правительства  РФ от 16.02.2001г. №119 </a:t>
            </a:r>
            <a:endParaRPr lang="ru-RU" sz="2400" dirty="0" smtClean="0"/>
          </a:p>
          <a:p>
            <a:pPr algn="just" eaLnBrk="0" hangingPunct="0">
              <a:defRPr/>
            </a:pPr>
            <a:r>
              <a:rPr lang="ru-RU" sz="2400" i="1" dirty="0"/>
              <a:t> </a:t>
            </a:r>
            <a:r>
              <a:rPr lang="ru-RU" sz="2400" i="1" dirty="0" smtClean="0"/>
              <a:t>      «</a:t>
            </a:r>
            <a:r>
              <a:rPr lang="ru-RU" sz="2400" i="1" dirty="0"/>
              <a:t>Об организации </a:t>
            </a:r>
            <a:endParaRPr lang="ru-RU" sz="2400" i="1" dirty="0" smtClean="0"/>
          </a:p>
          <a:p>
            <a:pPr algn="just" eaLnBrk="0" hangingPunct="0">
              <a:defRPr/>
            </a:pPr>
            <a:r>
              <a:rPr lang="ru-RU" sz="2400" i="1" dirty="0"/>
              <a:t> </a:t>
            </a:r>
            <a:r>
              <a:rPr lang="ru-RU" sz="2400" i="1" dirty="0" smtClean="0"/>
              <a:t>       эксперимента по </a:t>
            </a:r>
            <a:r>
              <a:rPr lang="ru-RU" sz="2400" i="1" dirty="0"/>
              <a:t>введению </a:t>
            </a:r>
            <a:endParaRPr lang="ru-RU" sz="2400" i="1" dirty="0" smtClean="0"/>
          </a:p>
          <a:p>
            <a:pPr algn="just" eaLnBrk="0" hangingPunct="0">
              <a:defRPr/>
            </a:pPr>
            <a:r>
              <a:rPr lang="ru-RU" sz="2400" i="1" dirty="0"/>
              <a:t> </a:t>
            </a:r>
            <a:r>
              <a:rPr lang="ru-RU" sz="2400" i="1" dirty="0" smtClean="0"/>
              <a:t>       единого государственного </a:t>
            </a:r>
          </a:p>
          <a:p>
            <a:pPr algn="just" eaLnBrk="0" hangingPunct="0">
              <a:defRPr/>
            </a:pPr>
            <a:r>
              <a:rPr lang="ru-RU" sz="2400" i="1" dirty="0"/>
              <a:t> </a:t>
            </a:r>
            <a:r>
              <a:rPr lang="ru-RU" sz="2400" i="1" dirty="0" smtClean="0"/>
              <a:t>       экзамена</a:t>
            </a:r>
            <a:r>
              <a:rPr lang="ru-RU" sz="2400" i="1" dirty="0"/>
              <a:t>».</a:t>
            </a:r>
          </a:p>
          <a:p>
            <a:pPr marL="514350" indent="-514350" algn="just">
              <a:defRPr/>
            </a:pPr>
            <a:endParaRPr lang="ru-RU" sz="2400" dirty="0"/>
          </a:p>
          <a:p>
            <a:pPr marL="514350" indent="-514350" algn="just">
              <a:defRPr/>
            </a:pPr>
            <a:endParaRPr lang="ru-RU" sz="2400" dirty="0"/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64" y="3147814"/>
            <a:ext cx="43926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F2F2F2"/>
                </a:solidFill>
                <a:latin typeface="+mn-lt"/>
              </a:rPr>
              <a:t>СТАРТ ЕГЭ: февраль - май 2001г.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107950" y="1143000"/>
            <a:ext cx="8785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ru-RU" sz="2800" i="1" dirty="0">
                <a:latin typeface="+mj-lt"/>
              </a:rPr>
              <a:t>Отработка технологии ежегодной подготовки к проведению ЕГЭ. Принцип обратного счёта.</a:t>
            </a:r>
          </a:p>
          <a:p>
            <a:pPr algn="just">
              <a:defRPr/>
            </a:pPr>
            <a:r>
              <a:rPr lang="ru-RU" sz="2800" dirty="0">
                <a:latin typeface="+mn-lt"/>
              </a:rPr>
              <a:t>а) согласование работы технологов и разработчиков </a:t>
            </a:r>
            <a:r>
              <a:rPr lang="ru-RU" sz="2800" dirty="0" err="1">
                <a:latin typeface="+mn-lt"/>
              </a:rPr>
              <a:t>КИМов</a:t>
            </a:r>
            <a:r>
              <a:rPr lang="ru-RU" sz="2800" dirty="0">
                <a:latin typeface="+mn-lt"/>
              </a:rPr>
              <a:t>, </a:t>
            </a:r>
          </a:p>
          <a:p>
            <a:pPr algn="just">
              <a:defRPr/>
            </a:pPr>
            <a:r>
              <a:rPr lang="ru-RU" sz="2800" dirty="0">
                <a:latin typeface="+mn-lt"/>
              </a:rPr>
              <a:t>б)  тренировки региональных команд, </a:t>
            </a:r>
          </a:p>
          <a:p>
            <a:pPr algn="just">
              <a:defRPr/>
            </a:pPr>
            <a:r>
              <a:rPr lang="ru-RU" sz="2800" dirty="0">
                <a:latin typeface="+mn-lt"/>
              </a:rPr>
              <a:t>в)  оснащение РЦОИ и ППЭ в пилотных регионах, </a:t>
            </a:r>
          </a:p>
          <a:p>
            <a:pPr algn="just">
              <a:defRPr/>
            </a:pPr>
            <a:r>
              <a:rPr lang="ru-RU" sz="2800" dirty="0">
                <a:latin typeface="+mn-lt"/>
              </a:rPr>
              <a:t>г) нормативное обеспечение: регламенты проведения ЕГЭ, правила проведения выпускных экзаменов, приёма в вузы по итогам ЕГЭ, апелляции …</a:t>
            </a:r>
          </a:p>
          <a:p>
            <a:pPr>
              <a:defRPr/>
            </a:pPr>
            <a:r>
              <a:rPr lang="ru-RU" sz="2800" i="1" dirty="0"/>
              <a:t> </a:t>
            </a:r>
            <a:endParaRPr lang="ru-RU" dirty="0">
              <a:latin typeface="Arial" charset="0"/>
            </a:endParaRPr>
          </a:p>
          <a:p>
            <a:pPr algn="just">
              <a:defRPr/>
            </a:pPr>
            <a:endParaRPr lang="ru-RU" sz="2800" i="1" dirty="0"/>
          </a:p>
          <a:p>
            <a:pPr algn="just"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08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РАЗВОРАЧИВАНИЕ ЭКСПЕРИМЕНТА</a:t>
            </a:r>
          </a:p>
        </p:txBody>
      </p:sp>
      <p:sp>
        <p:nvSpPr>
          <p:cNvPr id="8196" name="AutoShape 8" descr="IMAG0005.jpg">
            <a:hlinkClick r:id="rId4" tooltip="Для загрузки файлов нажмите на ссылку или перетащите ее в нужную папку на компьютере"/>
          </p:cNvPr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AutoShape 10" descr="IMAG0005.jpg">
            <a:hlinkClick r:id="rId4" tooltip="Для загрузки файлов нажмите на ссылку или перетащите ее в нужную папку на компьютере"/>
          </p:cNvPr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Подзаголовок 2"/>
          <p:cNvSpPr txBox="1">
            <a:spLocks/>
          </p:cNvSpPr>
          <p:nvPr/>
        </p:nvSpPr>
        <p:spPr bwMode="auto">
          <a:xfrm>
            <a:off x="57150" y="1117600"/>
            <a:ext cx="90868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Aft>
                <a:spcPts val="600"/>
              </a:spcAft>
              <a:defRPr/>
            </a:pPr>
            <a:r>
              <a:rPr lang="ru-RU" sz="2800" b="1" i="1" dirty="0"/>
              <a:t>Цели эксперимента</a:t>
            </a:r>
            <a:r>
              <a:rPr lang="ru-RU" sz="2800" b="1" i="1" dirty="0">
                <a:latin typeface="Arial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defRPr/>
            </a:pPr>
            <a:endParaRPr lang="ru-RU" sz="1200" i="1" dirty="0">
              <a:latin typeface="Arial" charset="0"/>
            </a:endParaRPr>
          </a:p>
          <a:p>
            <a:pPr marL="342900" indent="-342900" algn="just">
              <a:spcAft>
                <a:spcPts val="1200"/>
              </a:spcAft>
              <a:buFontTx/>
              <a:buAutoNum type="arabicParenR"/>
              <a:defRPr/>
            </a:pPr>
            <a:r>
              <a:rPr lang="ru-RU" sz="2800" dirty="0">
                <a:latin typeface="+mn-lt"/>
              </a:rPr>
              <a:t>отработка технологии и процедуры проведения ЕГЭ; </a:t>
            </a:r>
          </a:p>
          <a:p>
            <a:pPr marL="342900" indent="-342900" algn="just">
              <a:spcAft>
                <a:spcPts val="600"/>
              </a:spcAft>
              <a:defRPr/>
            </a:pPr>
            <a:r>
              <a:rPr lang="ru-RU" sz="2800" dirty="0">
                <a:latin typeface="+mn-lt"/>
              </a:rPr>
              <a:t>2) отработка технологии создания </a:t>
            </a:r>
            <a:r>
              <a:rPr lang="ru-RU" sz="2800" dirty="0" err="1">
                <a:latin typeface="+mn-lt"/>
              </a:rPr>
              <a:t>КИМов</a:t>
            </a:r>
            <a:r>
              <a:rPr lang="ru-RU" sz="2800" dirty="0">
                <a:latin typeface="+mn-lt"/>
              </a:rPr>
              <a:t> </a:t>
            </a:r>
          </a:p>
          <a:p>
            <a:pPr marL="342900" indent="-342900" algn="just">
              <a:spcAft>
                <a:spcPts val="1200"/>
              </a:spcAft>
              <a:defRPr/>
            </a:pPr>
            <a:r>
              <a:rPr lang="ru-RU" sz="2800" dirty="0">
                <a:latin typeface="+mn-lt"/>
              </a:rPr>
              <a:t>по всем канонам </a:t>
            </a:r>
            <a:r>
              <a:rPr lang="ru-RU" sz="2800" dirty="0" err="1">
                <a:latin typeface="+mn-lt"/>
              </a:rPr>
              <a:t>тестологии</a:t>
            </a:r>
            <a:r>
              <a:rPr lang="ru-RU" sz="2800" dirty="0">
                <a:latin typeface="+mn-lt"/>
              </a:rPr>
              <a:t>;</a:t>
            </a:r>
          </a:p>
          <a:p>
            <a:pPr marL="342900" indent="-342900" algn="just">
              <a:spcAft>
                <a:spcPts val="600"/>
              </a:spcAft>
              <a:defRPr/>
            </a:pPr>
            <a:r>
              <a:rPr lang="ru-RU" sz="2800" dirty="0">
                <a:latin typeface="+mn-lt"/>
              </a:rPr>
              <a:t>3) обучение региональных команд.</a:t>
            </a:r>
          </a:p>
          <a:p>
            <a:pPr marL="342900" indent="-342900" algn="just">
              <a:buFont typeface="Arial" charset="0"/>
              <a:buChar char="•"/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486025"/>
            <a:ext cx="1584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F2F2F2"/>
                </a:solidFill>
                <a:latin typeface="+mn-lt"/>
              </a:rPr>
              <a:t>ИНДИКАТОРЫ ЭКСПЕРИМЕНТА</a:t>
            </a:r>
          </a:p>
        </p:txBody>
      </p:sp>
      <p:sp>
        <p:nvSpPr>
          <p:cNvPr id="7172" name="Подзаголовок 2"/>
          <p:cNvSpPr txBox="1">
            <a:spLocks/>
          </p:cNvSpPr>
          <p:nvPr/>
        </p:nvSpPr>
        <p:spPr bwMode="auto">
          <a:xfrm>
            <a:off x="144463" y="1143000"/>
            <a:ext cx="8785225" cy="38052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endParaRPr lang="ru-RU" sz="2800" i="1" dirty="0" smtClean="0"/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ru-RU" sz="2800" i="1" dirty="0" smtClean="0"/>
          </a:p>
          <a:p>
            <a:pPr algn="just" eaLnBrk="1" hangingPunct="1">
              <a:defRPr/>
            </a:pPr>
            <a:endParaRPr lang="ru-RU" sz="2800" dirty="0" smtClean="0"/>
          </a:p>
          <a:p>
            <a:pPr algn="just" eaLnBrk="1" hangingPunct="1">
              <a:defRPr/>
            </a:pPr>
            <a:r>
              <a:rPr lang="ru-RU" sz="2800" i="1" dirty="0" smtClean="0"/>
              <a:t> </a:t>
            </a:r>
          </a:p>
          <a:p>
            <a:pPr algn="just" eaLnBrk="1" hangingPunct="1">
              <a:defRPr/>
            </a:pPr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61787"/>
              </p:ext>
            </p:extLst>
          </p:nvPr>
        </p:nvGraphicFramePr>
        <p:xfrm>
          <a:off x="251519" y="1276350"/>
          <a:ext cx="8649596" cy="3671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918"/>
                <a:gridCol w="877411"/>
                <a:gridCol w="960665"/>
                <a:gridCol w="960665"/>
                <a:gridCol w="960665"/>
                <a:gridCol w="961568"/>
                <a:gridCol w="961568"/>
                <a:gridCol w="961568"/>
                <a:gridCol w="961568"/>
              </a:tblGrid>
              <a:tr h="414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  <a:tr h="74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субъектов 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84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  <a:tr h="68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предметов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  <a:tr h="747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ВУЗов (и филиалов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16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946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1543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1650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  <a:tr h="539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</a:rPr>
                        <a:t>ССузов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928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1525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1765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18892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  <a:tr h="53955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Увеличение доступности высшего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18" marR="461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2072</Words>
  <Application>Microsoft Office PowerPoint</Application>
  <PresentationFormat>Экран (16:9)</PresentationFormat>
  <Paragraphs>387</Paragraphs>
  <Slides>46</Slides>
  <Notes>46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Тема Office</vt:lpstr>
      <vt:lpstr>Точечный рисунок</vt:lpstr>
      <vt:lpstr>PHOTO-PAINT</vt:lpstr>
      <vt:lpstr>Visio</vt:lpstr>
      <vt:lpstr>Системы национальных экзаменов  в Российской Федерации</vt:lpstr>
      <vt:lpstr>РОССИЙСКАЯ СИСТЕМА ОКО  ОСНОВНЫЕ УРОКИ</vt:lpstr>
      <vt:lpstr>КАК ВСЁ НАЧИНАЛОСЬ</vt:lpstr>
      <vt:lpstr>«НУЛЕВЫЕ»</vt:lpstr>
      <vt:lpstr>ПОДГОТОВКА К ЕГЭ – осень 2000 г.</vt:lpstr>
      <vt:lpstr>ПОДГОТОВКА К ЕГЭ – зима 2000-2001гг.</vt:lpstr>
      <vt:lpstr>СТАРТ ЕГЭ: февраль - май 2001г.</vt:lpstr>
      <vt:lpstr>РАЗВОРАЧИВАНИЕ ЭКСПЕРИМЕНТА</vt:lpstr>
      <vt:lpstr>ИНДИКАТОРЫ ЭКСПЕРИМЕНТА</vt:lpstr>
      <vt:lpstr>РАЗВОРАЧИВАНИЕ ЭКСПЕРИМЕНТА</vt:lpstr>
      <vt:lpstr>УРОКИ</vt:lpstr>
      <vt:lpstr>Урок 1. Политическая поддержка:</vt:lpstr>
      <vt:lpstr>Урок 1. Политическая поддержка</vt:lpstr>
      <vt:lpstr>Урок 2. Шаг за шагом</vt:lpstr>
      <vt:lpstr>Урок 2. Шаг за шагом</vt:lpstr>
      <vt:lpstr>Урок 3. Общественная дискуссия</vt:lpstr>
      <vt:lpstr>Урок 3. Общественная дискуссия</vt:lpstr>
      <vt:lpstr>Урок 4. Общественный контроль</vt:lpstr>
      <vt:lpstr>Урок 5. Интерпретация результатов</vt:lpstr>
      <vt:lpstr>Урок 5. Интерпретация результатов</vt:lpstr>
      <vt:lpstr>ЗАВТРАШНИЙ ДЕНЬ ЕГЭ</vt:lpstr>
      <vt:lpstr>Особенности организации и проведения экзаменов в России: успехи и проблемы</vt:lpstr>
      <vt:lpstr>Начало эксперимента по введению Единого государственного экзамена </vt:lpstr>
      <vt:lpstr>Особенности Единого государственного экзамена в России</vt:lpstr>
      <vt:lpstr>Презентация PowerPoint</vt:lpstr>
      <vt:lpstr>Общие требования к процедуре ЕГЭ</vt:lpstr>
      <vt:lpstr>Инфраструктура федерального и регионального уровней организации ЕГЭ</vt:lpstr>
      <vt:lpstr> Базовая технология ЕГЭ  </vt:lpstr>
      <vt:lpstr>На пути к оптимальному решению</vt:lpstr>
      <vt:lpstr> Базовая технология ЕГЭ  </vt:lpstr>
      <vt:lpstr>Технология ЕГЭ в труднодоступных  и отдаленных местностях (ТОМ)</vt:lpstr>
      <vt:lpstr>Технология ЕГЭ в ТОМ для образовательных учреждений, расположенных за пределами РФ (ЗОУ)</vt:lpstr>
      <vt:lpstr>Проверка части С в регионах</vt:lpstr>
      <vt:lpstr>ЕГЭ: на пути к доступности и открытости</vt:lpstr>
      <vt:lpstr>Особенности ЕГЭ:  количественные характеристики Единого государственного экзамена (данные за  2011  г.)</vt:lpstr>
      <vt:lpstr>Успехи ЕГЭ</vt:lpstr>
      <vt:lpstr>Проблемы организации и проведения ЕГЭ</vt:lpstr>
      <vt:lpstr>Пути решения проблем: реализованные  и планируемые</vt:lpstr>
      <vt:lpstr>Государственная итоговая аттестация выпускников основной школы (ГИА 9 классов) в новой форме</vt:lpstr>
      <vt:lpstr>Государственная итоговая аттестация выпускников основной школы (ГИА 9 классов) в новой форме</vt:lpstr>
      <vt:lpstr>Государственная итоговая аттестация выпускников основной школы (ГИА 9 классов) в новой форме</vt:lpstr>
      <vt:lpstr>Государственная итоговая аттестация выпускников основной школы (ГИА 9 классов) в новой форме</vt:lpstr>
      <vt:lpstr>ЕГЭ и ГИА 9 классов</vt:lpstr>
      <vt:lpstr>ЕГЭ и ГИА 9 классов</vt:lpstr>
      <vt:lpstr>ЕГЭ и ГИА 9 классов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201</cp:revision>
  <cp:lastPrinted>2012-09-22T13:15:31Z</cp:lastPrinted>
  <dcterms:created xsi:type="dcterms:W3CDTF">2011-08-25T06:09:31Z</dcterms:created>
  <dcterms:modified xsi:type="dcterms:W3CDTF">2012-09-22T13:24:24Z</dcterms:modified>
</cp:coreProperties>
</file>