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8" r:id="rId2"/>
    <p:sldId id="363" r:id="rId3"/>
    <p:sldId id="364" r:id="rId4"/>
    <p:sldId id="365" r:id="rId5"/>
    <p:sldId id="366" r:id="rId6"/>
    <p:sldId id="367" r:id="rId7"/>
    <p:sldId id="368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403" r:id="rId28"/>
    <p:sldId id="404" r:id="rId29"/>
    <p:sldId id="405" r:id="rId30"/>
    <p:sldId id="427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0538" autoAdjust="0"/>
  </p:normalViewPr>
  <p:slideViewPr>
    <p:cSldViewPr>
      <p:cViewPr varScale="1">
        <p:scale>
          <a:sx n="83" d="100"/>
          <a:sy n="83" d="100"/>
        </p:scale>
        <p:origin x="-90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462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37.xml"/><Relationship Id="rId1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2;&#1072;&#1082;&#1089;&#1080;&#1084;\Documents\My%20Dropbox\&#1053;&#1060;&#1055;&#1050;\Results\Pilot%20Tatarstan%202012\results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2;&#1072;&#1082;&#1089;&#1080;&#1084;\Documents\My%20Dropbox\&#1053;&#1060;&#1055;&#1050;\Results\Pilot%20Armenia%202012%20April\&#1088;&#1077;&#1079;&#1091;&#1083;&#1100;&#1090;&#1072;&#1090;&#1099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2;&#1072;&#1082;&#1089;&#1080;&#1084;\Documents\My%20Dropbox\&#1053;&#1060;&#1055;&#1050;\Results\Pilot%20Tatarstan%202012\results1_&#1086;&#1090;&#1095;&#1077;&#109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2;&#1072;&#1082;&#1089;&#1080;&#1084;\Documents\My%20Dropbox\&#1053;&#1060;&#1055;&#1050;\Results\Pilot%20Tatarstan%202012\results1_&#1086;&#1090;&#1095;&#1077;&#1090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&#1052;&#1072;&#1082;&#1089;&#1080;&#1084;\Documents\My%20Dropbox\&#1053;&#1060;&#1055;&#1050;\Results\Pilot%20Tatarstan%202012\results1_&#1086;&#1090;&#1095;&#1077;&#1090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2;&#1072;&#1082;&#1089;&#1080;&#1084;\Documents\My%20Dropbox\&#1053;&#1060;&#1055;&#1050;\Results\Pilot%20Tatarstan%202012\results1_&#1086;&#1090;&#1095;&#1077;&#1090;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071741032370946E-2"/>
          <c:y val="9.228509579228629E-2"/>
          <c:w val="0.62940179352581116"/>
          <c:h val="0.7946097882223897"/>
        </c:manualLayout>
      </c:layout>
      <c:barChart>
        <c:barDir val="col"/>
        <c:grouping val="stacked"/>
        <c:ser>
          <c:idx val="0"/>
          <c:order val="0"/>
          <c:tx>
            <c:strRef>
              <c:f>'students-adj'!$S$7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'students-adj'!$T$7:$U$7</c:f>
              <c:numCache>
                <c:formatCode>0</c:formatCode>
                <c:ptCount val="2"/>
                <c:pt idx="0">
                  <c:v>16</c:v>
                </c:pt>
                <c:pt idx="1">
                  <c:v>3.2383561643835597</c:v>
                </c:pt>
              </c:numCache>
            </c:numRef>
          </c:val>
        </c:ser>
        <c:ser>
          <c:idx val="1"/>
          <c:order val="1"/>
          <c:tx>
            <c:strRef>
              <c:f>'students-adj'!$S$8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'students-adj'!$T$8:$U$8</c:f>
              <c:numCache>
                <c:formatCode>0</c:formatCode>
                <c:ptCount val="2"/>
                <c:pt idx="0">
                  <c:v>14</c:v>
                </c:pt>
                <c:pt idx="1">
                  <c:v>11.394216133942162</c:v>
                </c:pt>
              </c:numCache>
            </c:numRef>
          </c:val>
        </c:ser>
        <c:ser>
          <c:idx val="2"/>
          <c:order val="2"/>
          <c:tx>
            <c:strRef>
              <c:f>'students-adj'!$S$9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'students-adj'!$T$9:$U$9</c:f>
              <c:numCache>
                <c:formatCode>0</c:formatCode>
                <c:ptCount val="2"/>
                <c:pt idx="0">
                  <c:v>53.4</c:v>
                </c:pt>
                <c:pt idx="1">
                  <c:v>64.989363416599488</c:v>
                </c:pt>
              </c:numCache>
            </c:numRef>
          </c:val>
        </c:ser>
        <c:ser>
          <c:idx val="3"/>
          <c:order val="3"/>
          <c:tx>
            <c:strRef>
              <c:f>'students-adj'!$S$10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'students-adj'!$T$10:$U$10</c:f>
              <c:numCache>
                <c:formatCode>0</c:formatCode>
                <c:ptCount val="2"/>
                <c:pt idx="0">
                  <c:v>4.25</c:v>
                </c:pt>
                <c:pt idx="1">
                  <c:v>3.0997778600518342</c:v>
                </c:pt>
              </c:numCache>
            </c:numRef>
          </c:val>
        </c:ser>
        <c:ser>
          <c:idx val="4"/>
          <c:order val="4"/>
          <c:tx>
            <c:strRef>
              <c:f>'students-adj'!$S$11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'students-adj'!$T$11:$U$11</c:f>
              <c:numCache>
                <c:formatCode>0</c:formatCode>
                <c:ptCount val="2"/>
                <c:pt idx="0">
                  <c:v>12.5</c:v>
                </c:pt>
                <c:pt idx="1">
                  <c:v>18.514308770272503</c:v>
                </c:pt>
              </c:numCache>
            </c:numRef>
          </c:val>
        </c:ser>
        <c:dLbls>
          <c:showVal val="1"/>
        </c:dLbls>
        <c:overlap val="100"/>
        <c:axId val="61857152"/>
        <c:axId val="62137472"/>
      </c:barChart>
      <c:catAx>
        <c:axId val="61857152"/>
        <c:scaling>
          <c:orientation val="minMax"/>
        </c:scaling>
        <c:axPos val="b"/>
        <c:numFmt formatCode="General" sourceLinked="1"/>
        <c:tickLblPos val="nextTo"/>
        <c:crossAx val="62137472"/>
        <c:crosses val="autoZero"/>
        <c:auto val="1"/>
        <c:lblAlgn val="ctr"/>
        <c:lblOffset val="100"/>
      </c:catAx>
      <c:valAx>
        <c:axId val="62137472"/>
        <c:scaling>
          <c:orientation val="minMax"/>
          <c:max val="100"/>
          <c:min val="0"/>
        </c:scaling>
        <c:axPos val="l"/>
        <c:majorGridlines/>
        <c:numFmt formatCode="0" sourceLinked="1"/>
        <c:tickLblPos val="nextTo"/>
        <c:crossAx val="6185715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616565507143501E-2"/>
          <c:y val="5.1400554097404495E-2"/>
          <c:w val="0.36045368597389055"/>
          <c:h val="0.72984131179225098"/>
        </c:manualLayout>
      </c:layout>
      <c:barChart>
        <c:barDir val="col"/>
        <c:grouping val="stacked"/>
        <c:ser>
          <c:idx val="0"/>
          <c:order val="0"/>
          <c:tx>
            <c:strRef>
              <c:f>Sheet1!$B$4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Sheet1!$D$4</c:f>
              <c:numCache>
                <c:formatCode>####</c:formatCode>
                <c:ptCount val="1"/>
                <c:pt idx="0">
                  <c:v>12.751677852349006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Sheet1!$D$5</c:f>
              <c:numCache>
                <c:formatCode>####</c:formatCode>
                <c:ptCount val="1"/>
                <c:pt idx="0">
                  <c:v>30.872483221476511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Sheet1!$D$6</c:f>
              <c:numCache>
                <c:formatCode>####</c:formatCode>
                <c:ptCount val="1"/>
                <c:pt idx="0">
                  <c:v>43.959731543624144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Sheet1!$D$7</c:f>
              <c:numCache>
                <c:formatCode>####</c:formatCode>
                <c:ptCount val="1"/>
                <c:pt idx="0">
                  <c:v>4.0268456375838895</c:v>
                </c:pt>
              </c:numCache>
            </c:numRef>
          </c:val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Sheet1!$D$8</c:f>
              <c:numCache>
                <c:formatCode>####</c:formatCode>
                <c:ptCount val="1"/>
                <c:pt idx="0">
                  <c:v>8.3892617449664435</c:v>
                </c:pt>
              </c:numCache>
            </c:numRef>
          </c:val>
        </c:ser>
        <c:dLbls>
          <c:showVal val="1"/>
        </c:dLbls>
        <c:gapWidth val="27"/>
        <c:overlap val="100"/>
        <c:axId val="63329408"/>
        <c:axId val="63330944"/>
      </c:barChart>
      <c:catAx>
        <c:axId val="63329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3330944"/>
        <c:crosses val="autoZero"/>
        <c:auto val="1"/>
        <c:lblAlgn val="ctr"/>
        <c:lblOffset val="100"/>
      </c:catAx>
      <c:valAx>
        <c:axId val="63330944"/>
        <c:scaling>
          <c:orientation val="minMax"/>
          <c:max val="100"/>
          <c:min val="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" sourceLinked="1"/>
        <c:tickLblPos val="none"/>
        <c:crossAx val="6332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948133213956666"/>
          <c:y val="0.16661653433306464"/>
          <c:w val="0.49711469967389338"/>
          <c:h val="0.58191022510501156"/>
        </c:manualLayout>
      </c:layout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616565507143501E-2"/>
          <c:y val="5.1400554097404495E-2"/>
          <c:w val="0.85053897024624359"/>
          <c:h val="0.87354954387784078"/>
        </c:manualLayout>
      </c:layout>
      <c:barChart>
        <c:barDir val="col"/>
        <c:grouping val="stacked"/>
        <c:ser>
          <c:idx val="0"/>
          <c:order val="0"/>
          <c:tx>
            <c:strRef>
              <c:f>ресурсы!$C$11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ресурсы!$C$12:$C$14</c:f>
              <c:numCache>
                <c:formatCode>0%</c:formatCode>
                <c:ptCount val="3"/>
                <c:pt idx="0">
                  <c:v>6.0443764345830132E-2</c:v>
                </c:pt>
                <c:pt idx="1">
                  <c:v>2.7890556045895888E-2</c:v>
                </c:pt>
                <c:pt idx="2">
                  <c:v>2.5651432746164493E-2</c:v>
                </c:pt>
              </c:numCache>
            </c:numRef>
          </c:val>
        </c:ser>
        <c:ser>
          <c:idx val="1"/>
          <c:order val="1"/>
          <c:tx>
            <c:strRef>
              <c:f>ресурсы!$D$11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ресурсы!$D$12:$D$14</c:f>
              <c:numCache>
                <c:formatCode>0%</c:formatCode>
                <c:ptCount val="3"/>
                <c:pt idx="0">
                  <c:v>5.0114766641162926E-2</c:v>
                </c:pt>
                <c:pt idx="1">
                  <c:v>0.10984112974404253</c:v>
                </c:pt>
                <c:pt idx="2">
                  <c:v>0.15950970046270027</c:v>
                </c:pt>
              </c:numCache>
            </c:numRef>
          </c:val>
        </c:ser>
        <c:ser>
          <c:idx val="2"/>
          <c:order val="2"/>
          <c:tx>
            <c:strRef>
              <c:f>ресурсы!$E$11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ресурсы!$E$12:$E$14</c:f>
              <c:numCache>
                <c:formatCode>0%</c:formatCode>
                <c:ptCount val="3"/>
                <c:pt idx="0">
                  <c:v>0.69969395562356684</c:v>
                </c:pt>
                <c:pt idx="1">
                  <c:v>0.66394527802295022</c:v>
                </c:pt>
                <c:pt idx="2">
                  <c:v>0.5603539248315601</c:v>
                </c:pt>
              </c:numCache>
            </c:numRef>
          </c:val>
        </c:ser>
        <c:ser>
          <c:idx val="3"/>
          <c:order val="3"/>
          <c:tx>
            <c:strRef>
              <c:f>ресурсы!$F$11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ресурсы!$F$12:$F$14</c:f>
              <c:numCache>
                <c:formatCode>0%</c:formatCode>
                <c:ptCount val="3"/>
                <c:pt idx="0">
                  <c:v>3.4429992348890576E-2</c:v>
                </c:pt>
                <c:pt idx="1">
                  <c:v>2.7802294792586116E-2</c:v>
                </c:pt>
                <c:pt idx="2">
                  <c:v>3.2876045133533635E-2</c:v>
                </c:pt>
              </c:numCache>
            </c:numRef>
          </c:val>
        </c:ser>
        <c:ser>
          <c:idx val="4"/>
          <c:order val="4"/>
          <c:tx>
            <c:strRef>
              <c:f>ресурсы!$G$11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ресурсы!$G$12:$G$14</c:f>
              <c:numCache>
                <c:formatCode>0%</c:formatCode>
                <c:ptCount val="3"/>
                <c:pt idx="0">
                  <c:v>0.15531752104055077</c:v>
                </c:pt>
                <c:pt idx="1">
                  <c:v>0.17052074139452839</c:v>
                </c:pt>
                <c:pt idx="2">
                  <c:v>0.2216088968260414</c:v>
                </c:pt>
              </c:numCache>
            </c:numRef>
          </c:val>
        </c:ser>
        <c:dLbls>
          <c:showVal val="1"/>
        </c:dLbls>
        <c:gapWidth val="27"/>
        <c:overlap val="100"/>
        <c:axId val="61656448"/>
        <c:axId val="61666432"/>
      </c:barChart>
      <c:catAx>
        <c:axId val="61656448"/>
        <c:scaling>
          <c:orientation val="minMax"/>
        </c:scaling>
        <c:axPos val="b"/>
        <c:tickLblPos val="nextTo"/>
        <c:crossAx val="61666432"/>
        <c:crosses val="autoZero"/>
        <c:auto val="1"/>
        <c:lblAlgn val="ctr"/>
        <c:lblOffset val="100"/>
      </c:catAx>
      <c:valAx>
        <c:axId val="61666432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tickLblPos val="nextTo"/>
        <c:crossAx val="61656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616565507143501E-2"/>
          <c:y val="5.1400554097404495E-2"/>
          <c:w val="0.58747973170020118"/>
          <c:h val="0.72984131179225098"/>
        </c:manualLayout>
      </c:layout>
      <c:barChart>
        <c:barDir val="col"/>
        <c:grouping val="stacked"/>
        <c:ser>
          <c:idx val="0"/>
          <c:order val="0"/>
          <c:tx>
            <c:strRef>
              <c:f>ресурсы!$L$11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ресурсы!$K$12:$K$14</c:f>
              <c:strCache>
                <c:ptCount val="3"/>
                <c:pt idx="0">
                  <c:v>Среднее</c:v>
                </c:pt>
                <c:pt idx="1">
                  <c:v>Смешанная семья</c:v>
                </c:pt>
                <c:pt idx="2">
                  <c:v>Высшее</c:v>
                </c:pt>
              </c:strCache>
            </c:strRef>
          </c:cat>
          <c:val>
            <c:numRef>
              <c:f>ресурсы!$L$12:$L$14</c:f>
              <c:numCache>
                <c:formatCode>0%</c:formatCode>
                <c:ptCount val="3"/>
                <c:pt idx="0">
                  <c:v>6.4971557809608754E-2</c:v>
                </c:pt>
                <c:pt idx="1">
                  <c:v>0</c:v>
                </c:pt>
                <c:pt idx="2">
                  <c:v>1.942463732480942E-2</c:v>
                </c:pt>
              </c:numCache>
            </c:numRef>
          </c:val>
        </c:ser>
        <c:ser>
          <c:idx val="1"/>
          <c:order val="1"/>
          <c:tx>
            <c:strRef>
              <c:f>ресурсы!$M$11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ресурсы!$M$12:$M$14</c:f>
              <c:numCache>
                <c:formatCode>0%</c:formatCode>
                <c:ptCount val="3"/>
                <c:pt idx="0">
                  <c:v>0.11671578370228244</c:v>
                </c:pt>
                <c:pt idx="1">
                  <c:v>0.1449698189134809</c:v>
                </c:pt>
                <c:pt idx="2">
                  <c:v>9.6631423653798787E-2</c:v>
                </c:pt>
              </c:numCache>
            </c:numRef>
          </c:val>
        </c:ser>
        <c:ser>
          <c:idx val="2"/>
          <c:order val="2"/>
          <c:tx>
            <c:strRef>
              <c:f>ресурсы!$N$11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cat>
            <c:strRef>
              <c:f>ресурсы!$K$12:$K$14</c:f>
              <c:strCache>
                <c:ptCount val="3"/>
                <c:pt idx="0">
                  <c:v>Среднее</c:v>
                </c:pt>
                <c:pt idx="1">
                  <c:v>Смешанная семья</c:v>
                </c:pt>
                <c:pt idx="2">
                  <c:v>Высшее</c:v>
                </c:pt>
              </c:strCache>
            </c:strRef>
          </c:cat>
          <c:val>
            <c:numRef>
              <c:f>ресурсы!$N$12:$N$14</c:f>
              <c:numCache>
                <c:formatCode>0%</c:formatCode>
                <c:ptCount val="3"/>
                <c:pt idx="0">
                  <c:v>0.66719210472208845</c:v>
                </c:pt>
                <c:pt idx="1">
                  <c:v>0.64104627766599787</c:v>
                </c:pt>
                <c:pt idx="2">
                  <c:v>0.5512662896483892</c:v>
                </c:pt>
              </c:numCache>
            </c:numRef>
          </c:val>
        </c:ser>
        <c:ser>
          <c:idx val="3"/>
          <c:order val="3"/>
          <c:tx>
            <c:strRef>
              <c:f>ресурсы!$O$11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ресурсы!$O$12:$O$14</c:f>
              <c:numCache>
                <c:formatCode>0%</c:formatCode>
                <c:ptCount val="3"/>
                <c:pt idx="0">
                  <c:v>2.1588650538002869E-2</c:v>
                </c:pt>
                <c:pt idx="1">
                  <c:v>4.0744466800804811E-2</c:v>
                </c:pt>
                <c:pt idx="2">
                  <c:v>3.3194000491762937E-2</c:v>
                </c:pt>
              </c:numCache>
            </c:numRef>
          </c:val>
        </c:ser>
        <c:ser>
          <c:idx val="4"/>
          <c:order val="4"/>
          <c:tx>
            <c:strRef>
              <c:f>ресурсы!$P$11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strRef>
              <c:f>ресурсы!$K$12:$K$14</c:f>
              <c:strCache>
                <c:ptCount val="3"/>
                <c:pt idx="0">
                  <c:v>Среднее</c:v>
                </c:pt>
                <c:pt idx="1">
                  <c:v>Смешанная семья</c:v>
                </c:pt>
                <c:pt idx="2">
                  <c:v>Высшее</c:v>
                </c:pt>
              </c:strCache>
            </c:strRef>
          </c:cat>
          <c:val>
            <c:numRef>
              <c:f>ресурсы!$P$12:$P$14</c:f>
              <c:numCache>
                <c:formatCode>0%</c:formatCode>
                <c:ptCount val="3"/>
                <c:pt idx="0">
                  <c:v>0.129531903228017</c:v>
                </c:pt>
                <c:pt idx="1">
                  <c:v>0.17323943661971841</c:v>
                </c:pt>
                <c:pt idx="2">
                  <c:v>0.29948364888123952</c:v>
                </c:pt>
              </c:numCache>
            </c:numRef>
          </c:val>
        </c:ser>
        <c:dLbls>
          <c:showVal val="1"/>
        </c:dLbls>
        <c:gapWidth val="27"/>
        <c:overlap val="100"/>
        <c:axId val="65676416"/>
        <c:axId val="65677952"/>
      </c:barChart>
      <c:catAx>
        <c:axId val="65676416"/>
        <c:scaling>
          <c:orientation val="minMax"/>
        </c:scaling>
        <c:axPos val="b"/>
        <c:tickLblPos val="nextTo"/>
        <c:crossAx val="65677952"/>
        <c:crosses val="autoZero"/>
        <c:auto val="1"/>
        <c:lblAlgn val="ctr"/>
        <c:lblOffset val="100"/>
      </c:catAx>
      <c:valAx>
        <c:axId val="65677952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tickLblPos val="nextTo"/>
        <c:crossAx val="6567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48262200845435"/>
          <c:y val="0.3295543790153595"/>
          <c:w val="0.30151737799154654"/>
          <c:h val="0.325575414992204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616565507143501E-2"/>
          <c:y val="5.1400554097404495E-2"/>
          <c:w val="0.65793635882282597"/>
          <c:h val="0.62410797608632362"/>
        </c:manualLayout>
      </c:layout>
      <c:barChart>
        <c:barDir val="col"/>
        <c:grouping val="stacked"/>
        <c:ser>
          <c:idx val="0"/>
          <c:order val="0"/>
          <c:tx>
            <c:strRef>
              <c:f>'места и доступ'!$K$37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доступ'!$K$82:$K$87</c:f>
              <c:numCache>
                <c:formatCode>0%</c:formatCode>
                <c:ptCount val="6"/>
                <c:pt idx="0">
                  <c:v>3.3747958286216802E-2</c:v>
                </c:pt>
                <c:pt idx="1">
                  <c:v>2.6107072042300096E-2</c:v>
                </c:pt>
                <c:pt idx="2">
                  <c:v>2.9862406128723314E-2</c:v>
                </c:pt>
                <c:pt idx="3">
                  <c:v>7.5501752150366364E-2</c:v>
                </c:pt>
                <c:pt idx="4">
                  <c:v>5.6245550193813755E-2</c:v>
                </c:pt>
                <c:pt idx="5">
                  <c:v>2.3694471290032226E-2</c:v>
                </c:pt>
              </c:numCache>
            </c:numRef>
          </c:val>
        </c:ser>
        <c:ser>
          <c:idx val="1"/>
          <c:order val="1"/>
          <c:tx>
            <c:strRef>
              <c:f>'места и доступ'!$L$37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доступ'!$L$82:$L$87</c:f>
              <c:numCache>
                <c:formatCode>0%</c:formatCode>
                <c:ptCount val="6"/>
                <c:pt idx="0">
                  <c:v>9.5464254303304186E-2</c:v>
                </c:pt>
                <c:pt idx="1">
                  <c:v>0.34633179114342388</c:v>
                </c:pt>
                <c:pt idx="2">
                  <c:v>9.5736102010987228E-2</c:v>
                </c:pt>
                <c:pt idx="3">
                  <c:v>0.33386428798980772</c:v>
                </c:pt>
                <c:pt idx="4">
                  <c:v>7.254172929356853E-2</c:v>
                </c:pt>
                <c:pt idx="5">
                  <c:v>0.12660379244842854</c:v>
                </c:pt>
              </c:numCache>
            </c:numRef>
          </c:val>
        </c:ser>
        <c:ser>
          <c:idx val="2"/>
          <c:order val="2"/>
          <c:tx>
            <c:strRef>
              <c:f>'места и доступ'!$M$37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доступ'!$M$82:$M$87</c:f>
              <c:numCache>
                <c:formatCode>0%</c:formatCode>
                <c:ptCount val="6"/>
                <c:pt idx="0">
                  <c:v>0.64493026762156191</c:v>
                </c:pt>
                <c:pt idx="1">
                  <c:v>0.5849306014540645</c:v>
                </c:pt>
                <c:pt idx="2">
                  <c:v>0.65122725669069337</c:v>
                </c:pt>
                <c:pt idx="3">
                  <c:v>0.50748646065625813</c:v>
                </c:pt>
                <c:pt idx="4">
                  <c:v>0.63009255596867364</c:v>
                </c:pt>
                <c:pt idx="5">
                  <c:v>0.64884860199286865</c:v>
                </c:pt>
              </c:numCache>
            </c:numRef>
          </c:val>
        </c:ser>
        <c:ser>
          <c:idx val="3"/>
          <c:order val="3"/>
          <c:tx>
            <c:strRef>
              <c:f>'места и доступ'!$N$37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доступ'!$N$82:$N$87</c:f>
              <c:numCache>
                <c:formatCode>0%</c:formatCode>
                <c:ptCount val="6"/>
                <c:pt idx="0">
                  <c:v>3.1662269129287511E-2</c:v>
                </c:pt>
                <c:pt idx="1">
                  <c:v>1.487111698612029E-2</c:v>
                </c:pt>
                <c:pt idx="2">
                  <c:v>2.9484400987853404E-2</c:v>
                </c:pt>
                <c:pt idx="3">
                  <c:v>4.3007327174259306E-2</c:v>
                </c:pt>
                <c:pt idx="4">
                  <c:v>2.8478759591804442E-2</c:v>
                </c:pt>
                <c:pt idx="5">
                  <c:v>3.1492651714599883E-2</c:v>
                </c:pt>
              </c:numCache>
            </c:numRef>
          </c:val>
        </c:ser>
        <c:ser>
          <c:idx val="4"/>
          <c:order val="4"/>
          <c:tx>
            <c:strRef>
              <c:f>'места и доступ'!$O$37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доступ'!$O$82:$O$87</c:f>
              <c:numCache>
                <c:formatCode>0%</c:formatCode>
                <c:ptCount val="6"/>
                <c:pt idx="0">
                  <c:v>0.19419525065963078</c:v>
                </c:pt>
                <c:pt idx="1">
                  <c:v>2.775941837409121E-2</c:v>
                </c:pt>
                <c:pt idx="2">
                  <c:v>0.19368983418174504</c:v>
                </c:pt>
                <c:pt idx="3">
                  <c:v>4.0140172029308689E-2</c:v>
                </c:pt>
                <c:pt idx="4">
                  <c:v>0.21264140495214046</c:v>
                </c:pt>
                <c:pt idx="5">
                  <c:v>0.16936048255407132</c:v>
                </c:pt>
              </c:numCache>
            </c:numRef>
          </c:val>
        </c:ser>
        <c:gapWidth val="27"/>
        <c:overlap val="100"/>
        <c:axId val="65690624"/>
        <c:axId val="68408064"/>
      </c:barChart>
      <c:catAx>
        <c:axId val="65690624"/>
        <c:scaling>
          <c:orientation val="minMax"/>
        </c:scaling>
        <c:axPos val="b"/>
        <c:tickLblPos val="nextTo"/>
        <c:crossAx val="68408064"/>
        <c:crosses val="autoZero"/>
        <c:auto val="1"/>
        <c:lblAlgn val="ctr"/>
        <c:lblOffset val="100"/>
      </c:catAx>
      <c:valAx>
        <c:axId val="68408064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tickLblPos val="nextTo"/>
        <c:crossAx val="6569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56284694348262"/>
          <c:y val="0.22126239428404801"/>
          <c:w val="0.25587579209865691"/>
          <c:h val="0.35377114319043401"/>
        </c:manualLayout>
      </c:layout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616565507143515E-2"/>
          <c:y val="5.1400554097404495E-2"/>
          <c:w val="0.71500982322002371"/>
          <c:h val="0.62410797608632362"/>
        </c:manualLayout>
      </c:layout>
      <c:barChart>
        <c:barDir val="col"/>
        <c:grouping val="stacked"/>
        <c:ser>
          <c:idx val="0"/>
          <c:order val="0"/>
          <c:tx>
            <c:strRef>
              <c:f>'самостоятельно vs коллектив'!$J$3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коллектив'!$J$4:$J$11</c:f>
              <c:numCache>
                <c:formatCode>0%</c:formatCode>
                <c:ptCount val="8"/>
                <c:pt idx="0">
                  <c:v>2.5971179661388392E-2</c:v>
                </c:pt>
                <c:pt idx="1">
                  <c:v>7.9410286480147599E-2</c:v>
                </c:pt>
                <c:pt idx="2">
                  <c:v>3.2806335834841112E-2</c:v>
                </c:pt>
                <c:pt idx="3">
                  <c:v>3.6081297099794581E-2</c:v>
                </c:pt>
                <c:pt idx="4">
                  <c:v>3.2187092568448442E-2</c:v>
                </c:pt>
                <c:pt idx="5">
                  <c:v>4.1909814323607415E-2</c:v>
                </c:pt>
                <c:pt idx="6">
                  <c:v>3.567469928979021E-2</c:v>
                </c:pt>
                <c:pt idx="7">
                  <c:v>3.0532243816254499E-2</c:v>
                </c:pt>
              </c:numCache>
            </c:numRef>
          </c:val>
        </c:ser>
        <c:ser>
          <c:idx val="1"/>
          <c:order val="1"/>
          <c:tx>
            <c:strRef>
              <c:f>'самостоятельно vs коллектив'!$K$3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коллектив'!$K$4:$K$11</c:f>
              <c:numCache>
                <c:formatCode>0%</c:formatCode>
                <c:ptCount val="8"/>
                <c:pt idx="0">
                  <c:v>9.3309955618870066E-2</c:v>
                </c:pt>
                <c:pt idx="1">
                  <c:v>0.21946724744513399</c:v>
                </c:pt>
                <c:pt idx="2">
                  <c:v>0.1049150179455996</c:v>
                </c:pt>
                <c:pt idx="3">
                  <c:v>0.13461977620461255</c:v>
                </c:pt>
                <c:pt idx="4">
                  <c:v>0.10674706649282902</c:v>
                </c:pt>
                <c:pt idx="5">
                  <c:v>0.13899204244031876</c:v>
                </c:pt>
                <c:pt idx="6">
                  <c:v>0.12906933782174992</c:v>
                </c:pt>
                <c:pt idx="7">
                  <c:v>8.6793286219081209E-2</c:v>
                </c:pt>
              </c:numCache>
            </c:numRef>
          </c:val>
        </c:ser>
        <c:ser>
          <c:idx val="2"/>
          <c:order val="2"/>
          <c:tx>
            <c:strRef>
              <c:f>'самостоятельно vs коллектив'!$L$3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коллектив'!$L$4:$L$11</c:f>
              <c:numCache>
                <c:formatCode>0%</c:formatCode>
                <c:ptCount val="8"/>
                <c:pt idx="0">
                  <c:v>0.64492356583200938</c:v>
                </c:pt>
                <c:pt idx="1">
                  <c:v>0.62271737309432063</c:v>
                </c:pt>
                <c:pt idx="2">
                  <c:v>0.61952362590098786</c:v>
                </c:pt>
                <c:pt idx="3">
                  <c:v>0.72756337063256449</c:v>
                </c:pt>
                <c:pt idx="4">
                  <c:v>0.62500000000000155</c:v>
                </c:pt>
                <c:pt idx="5">
                  <c:v>0.7511936339522548</c:v>
                </c:pt>
                <c:pt idx="6">
                  <c:v>0.59583726753971811</c:v>
                </c:pt>
                <c:pt idx="7">
                  <c:v>0.70362190812720815</c:v>
                </c:pt>
              </c:numCache>
            </c:numRef>
          </c:val>
        </c:ser>
        <c:ser>
          <c:idx val="3"/>
          <c:order val="3"/>
          <c:tx>
            <c:strRef>
              <c:f>'самостоятельно vs коллектив'!$M$3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коллектив'!$M$4:$M$11</c:f>
              <c:numCache>
                <c:formatCode>0%</c:formatCode>
                <c:ptCount val="8"/>
                <c:pt idx="0">
                  <c:v>3.3285847350830011E-2</c:v>
                </c:pt>
                <c:pt idx="1">
                  <c:v>1.5077902496230524E-2</c:v>
                </c:pt>
                <c:pt idx="2">
                  <c:v>3.4704713315338226E-2</c:v>
                </c:pt>
                <c:pt idx="3">
                  <c:v>1.5414478191367931E-2</c:v>
                </c:pt>
                <c:pt idx="4">
                  <c:v>3.3001955671447203E-2</c:v>
                </c:pt>
                <c:pt idx="5">
                  <c:v>1.5915119363395243E-2</c:v>
                </c:pt>
                <c:pt idx="6">
                  <c:v>2.2168397717476147E-2</c:v>
                </c:pt>
                <c:pt idx="7">
                  <c:v>4.2237190812720933E-2</c:v>
                </c:pt>
              </c:numCache>
            </c:numRef>
          </c:val>
        </c:ser>
        <c:ser>
          <c:idx val="4"/>
          <c:order val="4"/>
          <c:tx>
            <c:strRef>
              <c:f>'самостоятельно vs коллектив'!$N$3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коллектив'!$N$4:$N$11</c:f>
              <c:numCache>
                <c:formatCode>0%</c:formatCode>
                <c:ptCount val="8"/>
                <c:pt idx="0">
                  <c:v>0.20250945153690292</c:v>
                </c:pt>
                <c:pt idx="1">
                  <c:v>6.3327190484168197E-2</c:v>
                </c:pt>
                <c:pt idx="2">
                  <c:v>0.20805030700323346</c:v>
                </c:pt>
                <c:pt idx="3">
                  <c:v>8.6321077871660198E-2</c:v>
                </c:pt>
                <c:pt idx="4">
                  <c:v>0.20306388526727573</c:v>
                </c:pt>
                <c:pt idx="5">
                  <c:v>5.19893899204244E-2</c:v>
                </c:pt>
                <c:pt idx="6">
                  <c:v>0.21725029763126658</c:v>
                </c:pt>
                <c:pt idx="7">
                  <c:v>0.13681537102473521</c:v>
                </c:pt>
              </c:numCache>
            </c:numRef>
          </c:val>
        </c:ser>
        <c:gapWidth val="27"/>
        <c:overlap val="100"/>
        <c:axId val="65656320"/>
        <c:axId val="65657856"/>
      </c:barChart>
      <c:catAx>
        <c:axId val="65656320"/>
        <c:scaling>
          <c:orientation val="minMax"/>
        </c:scaling>
        <c:axPos val="b"/>
        <c:tickLblPos val="nextTo"/>
        <c:crossAx val="65657856"/>
        <c:crosses val="autoZero"/>
        <c:auto val="1"/>
        <c:lblAlgn val="ctr"/>
        <c:lblOffset val="100"/>
      </c:catAx>
      <c:valAx>
        <c:axId val="65657856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tickLblPos val="nextTo"/>
        <c:crossAx val="6565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51505768115061"/>
          <c:y val="8.129177772474111E-2"/>
          <c:w val="0.19363553622247098"/>
          <c:h val="0.5198283524052898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0.04528</cdr:x>
      <cdr:y>0</cdr:y>
    </cdr:from>
    <cdr:to>
      <cdr:x>0.10566</cdr:x>
      <cdr:y>0.08602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033" y="-25880"/>
          <a:ext cx="276046" cy="207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ts val="1000"/>
            </a:lnSpc>
          </a:pPr>
          <a:r>
            <a:rPr lang="ru-RU" sz="110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0.04858</cdr:x>
      <cdr:y>0.79263</cdr:y>
    </cdr:from>
    <cdr:to>
      <cdr:x>0.32182</cdr:x>
      <cdr:y>0.96277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265" y="3109998"/>
          <a:ext cx="2144626" cy="667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dirty="0"/>
            <a:t>Компьютер дома</a:t>
          </a:r>
        </a:p>
      </cdr:txBody>
    </cdr:sp>
  </cdr:relSizeAnchor>
  <cdr:relSizeAnchor xmlns:cdr="http://schemas.openxmlformats.org/drawingml/2006/chartDrawing">
    <cdr:from>
      <cdr:x>0.30369</cdr:x>
      <cdr:y>0.78568</cdr:y>
    </cdr:from>
    <cdr:to>
      <cdr:x>0.54996</cdr:x>
      <cdr:y>0.94888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3591" y="3082729"/>
          <a:ext cx="1932941" cy="640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i="1"/>
            <a:t>Интернет дома</a:t>
          </a:r>
        </a:p>
      </cdr:txBody>
    </cdr:sp>
  </cdr:relSizeAnchor>
  <cdr:relSizeAnchor xmlns:cdr="http://schemas.openxmlformats.org/drawingml/2006/chartDrawing">
    <cdr:from>
      <cdr:x>0.52294</cdr:x>
      <cdr:y>0.78915</cdr:y>
    </cdr:from>
    <cdr:to>
      <cdr:x>0.76922</cdr:x>
      <cdr:y>0.96971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4456" y="3096344"/>
          <a:ext cx="1933020" cy="708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dirty="0"/>
            <a:t>Пользуются</a:t>
          </a:r>
          <a:r>
            <a:rPr lang="ru-RU" sz="1200" b="1" i="1" baseline="0" dirty="0"/>
            <a:t> в школе</a:t>
          </a:r>
          <a:endParaRPr lang="ru-RU" sz="12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Тестирование  компетентности  в области использования информационно-коммуникационных (ИКТ) технологий с помощью тестовых заданий, основанных на реальны</a:t>
            </a:r>
            <a:r>
              <a:rPr lang="ru-RU" sz="1200" i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х </a:t>
            </a:r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жизненных</a:t>
            </a:r>
            <a:r>
              <a:rPr lang="ru-RU" sz="1200" i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ситуациях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1" i="1" dirty="0" smtClean="0"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dirty="0" smtClean="0">
                <a:latin typeface="+mn-lt"/>
              </a:rPr>
              <a:t>Разработка инструмента осуществляется  при поддержке Минфина  России и при участии Всемирного Банка</a:t>
            </a:r>
          </a:p>
          <a:p>
            <a:pPr>
              <a:spcBef>
                <a:spcPct val="0"/>
              </a:spcBef>
            </a:pPr>
            <a:endParaRPr lang="ru-RU" sz="16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Тест состоит из 16 заданий, разных по степени сложности и продолжительности выполнения. Общая продолжительность тестирования - не более 2-х академических часов.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C57405B-B284-42FE-BBD4-3A6C87DEEF39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Now discuss proficiency model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>
                <a:ea typeface="ＭＳ Ｐゴシック" pitchFamily="34" charset="-128"/>
              </a:rPr>
              <a:t>»</a:t>
            </a:r>
            <a:endParaRPr lang="ru-RU" sz="1200" dirty="0" smtClean="0">
              <a:ea typeface="ＭＳ Ｐゴシック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67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interface elements are not translated YET. We are here for that.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43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Методика формирования выборки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Обоснование выборки учащихся 9 классов для проведения тестирования ИКТ-компетентности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Республике Татарстан, согласно имеющейся информации, 37854 учащихся, обучающихся в девятых классах общеобразовательных учреждений различного профиля.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проведения обследования должна быть сформирована репрезентативная (представительная) выборка. Выборка формируется среди всех девятиклассников, но не школ или классов.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случае проведения простой случайной выборки учащихся объём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n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этой выборки (число учащихся) определяется следующим образом: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где N – это общая численность девятиклассников в республике, а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z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p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q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и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e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– статистические параметры, определяемые исходя из требований к точности получаемых в обследовании результатов и их прогнозах.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проведения обследования были обозначены требования: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Надёжность (</a:t>
            </a:r>
            <a:r>
              <a:rPr lang="en-US" sz="400" smtClean="0">
                <a:latin typeface="Arial" pitchFamily="34" charset="0"/>
                <a:ea typeface="ＭＳ Ｐゴシック" pitchFamily="34" charset="-128"/>
              </a:rPr>
              <a:t>confidence level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) = 95%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Доверительный интервал (</a:t>
            </a:r>
            <a:r>
              <a:rPr lang="en-US" sz="400" smtClean="0">
                <a:latin typeface="Arial" pitchFamily="34" charset="0"/>
                <a:ea typeface="ＭＳ Ｐゴシック" pitchFamily="34" charset="-128"/>
              </a:rPr>
              <a:t>confidence interval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) = 5%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Однако прямая выборка 380 учащихся из полного списка невозможна в связи с отсутствием сводного списка девятиклассников Татарстана.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проведение обследования на сформированной таким образом выборке требует чрезмерных организационных затрат – учащиеся выбираются из более чем 250 школ республики.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связи с этим выборка данного объёма формируется из отдельных классов в образовательных учреждениях республики.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Выборка учащихся проводится посредством случайного выбора образовательных учреждений, в которых они обучаются, из расчёта на то, что в тестировании примет участие лишь один класс в выбранном учреждении. В этом случае возникает необходимость второго этапа выборки – выбор класса или группы учащихся в учреждениях, где более одного класса в параллели.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Практика проведения различного рода обследований показывает, что некоторая часть учащихся, попавших в выборку, не принимает участия в обследовании по различным причинам. Таким образом, необходимо увеличить число выбираемых учащихся для уверенного обеспечения участия минимального числа тестируемых в целях сохранения репрезентативности выборки при анализе результатов обследования.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Приняв минимально возможную явку на тестирование в 90% от заявленного числа учащихся, это число составляет 422 девятиклассника.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Выборка учащихся проводится с разделением учащихся на тех, кто обучается в сельских, и тех, кто обучается в городских школах.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сохранения в выборке пропорционального распределения учащихся по месту обучения определены квоты на выбор городских и сельских учащихся, после чего отдельно выбирались сельские школы и городские школы - пропорциональная выборка. При её проведении база образовательных учреждений была структурирована таким образом, чтобы большие районы имели больше шансов быть представлены.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результате простой случайной выборки образовательных учреждений среди городских и сельских было отобрано 27 учреждений (основных и средних школ, гимназий, лицеев).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Распределение учащихся по местностям (городская/сельская) всего в Республике Татарстан и в выборке представлено в таблице: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 </a:t>
            </a:r>
            <a:endParaRPr lang="ru-RU" sz="40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 </a:t>
            </a:r>
            <a:endParaRPr lang="ru-RU" sz="40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Категория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Всего в РТ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Выбрано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городских уч-ся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24825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65,58%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277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65,64%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сельских уч-ся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13029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34,42%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145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34,36%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итого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37854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422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При проведении следующего этапа выборки будет осуществлён выбор классов в уже отобранных образовательных учреждениях. Проводиться он будет в каждом из учреждений, где в параллели 9-х классов более одного класса. На этом этапе требуется списки всех классов целевой параллели в отобранных образовательных учреждениях.</a:t>
            </a:r>
          </a:p>
          <a:p>
            <a:pPr>
              <a:lnSpc>
                <a:spcPct val="80000"/>
              </a:lnSpc>
            </a:pPr>
            <a:endParaRPr lang="ru-RU" sz="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67BAE4-DB56-4CC4-89F7-3F29EAE50C47}" type="slidenum">
              <a:rPr lang="en-US" sz="1200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Методика формирования выборки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Обоснование выборки учащихся 9 классов для проведения тестирования ИКТ-компетентности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Республике Татарстан, согласно имеющейся информации, 37854 учащихся, обучающихся в девятых классах общеобразовательных учреждений различного профиля.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проведения обследования должна быть сформирована репрезентативная (представительная) выборка. Выборка формируется среди всех девятиклассников, но не школ или классов.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случае проведения простой случайной выборки учащихся объём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n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этой выборки (число учащихся) определяется следующим образом: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где N – это общая численность девятиклассников в республике, а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z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p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q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и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e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– статистические параметры, определяемые исходя из требований к точности получаемых в обследовании результатов и их прогнозах.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проведения обследования были обозначены требования: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Надёжность (</a:t>
            </a:r>
            <a:r>
              <a:rPr lang="en-US" sz="400" smtClean="0">
                <a:latin typeface="Arial" pitchFamily="34" charset="0"/>
                <a:ea typeface="ＭＳ Ｐゴシック" pitchFamily="34" charset="-128"/>
              </a:rPr>
              <a:t>confidence level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) = 95%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Доверительный интервал (</a:t>
            </a:r>
            <a:r>
              <a:rPr lang="en-US" sz="400" smtClean="0">
                <a:latin typeface="Arial" pitchFamily="34" charset="0"/>
                <a:ea typeface="ＭＳ Ｐゴシック" pitchFamily="34" charset="-128"/>
              </a:rPr>
              <a:t>confidence interval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) = 5%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Однако прямая выборка 380 учащихся из полного списка невозможна в связи с отсутствием сводного списка девятиклассников Татарстана.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проведение обследования на сформированной таким образом выборке требует чрезмерных организационных затрат – учащиеся выбираются из более чем 250 школ республики.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связи с этим выборка данного объёма формируется из отдельных классов в образовательных учреждениях республики.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Выборка учащихся проводится посредством случайного выбора образовательных учреждений, в которых они обучаются, из расчёта на то, что в тестировании примет участие лишь один класс в выбранном учреждении. В этом случае возникает необходимость второго этапа выборки – выбор класса или группы учащихся в учреждениях, где более одного класса в параллели.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Практика проведения различного рода обследований показывает, что некоторая часть учащихся, попавших в выборку, не принимает участия в обследовании по различным причинам. Таким образом, необходимо увеличить число выбираемых учащихся для уверенного обеспечения участия минимального числа тестируемых в целях сохранения репрезентативности выборки при анализе результатов обследования.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Приняв минимально возможную явку на тестирование в 90% от заявленного числа учащихся, это число составляет 422 девятиклассника.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Выборка учащихся проводится с разделением учащихся на тех, кто обучается в сельских, и тех, кто обучается в городских школах.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сохранения в выборке пропорционального распределения учащихся по месту обучения определены квоты на выбор городских и сельских учащихся, после чего отдельно выбирались сельские школы и городские школы - пропорциональная выборка. При её проведении база образовательных учреждений была структурирована таким образом, чтобы большие районы имели больше шансов быть представлены.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результате простой случайной выборки образовательных учреждений среди городских и сельских было отобрано 27 учреждений (основных и средних школ, гимназий, лицеев).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Распределение учащихся по местностям (городская/сельская) всего в Республике Татарстан и в выборке представлено в таблице: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 </a:t>
            </a:r>
            <a:endParaRPr lang="ru-RU" sz="40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 </a:t>
            </a:r>
            <a:endParaRPr lang="ru-RU" sz="40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Категория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Всего в РТ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Выбрано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городских уч-ся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24825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65,58%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277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65,64%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сельских уч-ся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13029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34,42%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145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34,36%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итого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37854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422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При проведении следующего этапа выборки будет осуществлён выбор классов в уже отобранных образовательных учреждениях. Проводиться он будет в каждом из учреждений, где в параллели 9-х классов более одного класса. На этом этапе требуется списки всех классов целевой параллели в отобранных образовательных учреждениях.</a:t>
            </a:r>
          </a:p>
          <a:p>
            <a:pPr>
              <a:lnSpc>
                <a:spcPct val="80000"/>
              </a:lnSpc>
            </a:pPr>
            <a:endParaRPr lang="ru-RU" sz="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5D41BC-ED3B-46B6-BB7C-EEF7D23355D3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b="1" dirty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4A73227-85EB-4C4C-A953-6EA3CAFA28C6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A4E629-ACD1-4677-8253-51EC53CA2770}" type="slidenum">
              <a:rPr lang="ru-RU" sz="1200" smtClean="0">
                <a:solidFill>
                  <a:srgbClr val="000000"/>
                </a:solidFill>
              </a:rPr>
              <a:pPr eaLnBrk="1" hangingPunct="1"/>
              <a:t>44</a:t>
            </a:fld>
            <a:endParaRPr 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82C043B-49EA-44E2-8FA8-5BEB7E549861}" type="slidenum">
              <a:rPr lang="en-US" sz="1200" smtClean="0">
                <a:solidFill>
                  <a:srgbClr val="000000"/>
                </a:solidFill>
              </a:rPr>
              <a:pPr eaLnBrk="1" hangingPunct="1"/>
              <a:t>45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45AF5F-1867-410D-962B-8CB8E9704164}" type="slidenum">
              <a:rPr lang="ru-RU" sz="1200" smtClean="0">
                <a:solidFill>
                  <a:srgbClr val="000000"/>
                </a:solidFill>
              </a:rPr>
              <a:pPr eaLnBrk="1" hangingPunct="1"/>
              <a:t>48</a:t>
            </a:fld>
            <a:endParaRPr 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83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FA4E4F-1E3F-45B4-B0DE-D5FB2D3902E9}" type="slidenum">
              <a:rPr lang="en-US" sz="1200" smtClean="0"/>
              <a:pPr eaLnBrk="1" hangingPunct="1"/>
              <a:t>50</a:t>
            </a:fld>
            <a:endParaRPr 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C86573-14B2-4337-99EE-8F1E5C8BB9C6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28726E8-953B-4599-A8EB-FB4509110BED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559E514-BD05-411F-A4F8-435DE721FC9B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2D2E81-9FA2-4511-88F5-C0A52592A19C}" type="slidenum">
              <a:rPr lang="en-US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ea typeface="ＭＳ Ｐゴシック" pitchFamily="34" charset="-128"/>
              </a:rPr>
              <a:t>Для оценки результативности проекта разрабатывается специализированный инструмент, который позволяет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D6FEC26-97D2-4131-90D2-3E656CA42595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E9FA7AE-3283-4E09-A25D-DE2408805CDB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Для пояснения введенного понятия приведем примеры заданий, проверяющих навыки и когнитивные деятельности, составляющие ИК компетентность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Доступ — найти и открыть соответствующее сообщение электронной почты в ящике входящих писем;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Управление — найти и организовать соответствующую информацию из писем электронной почты;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Интеграция — проанализировать преимущества рекомендуемых чистящих средств для выведения пятен;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Оценка — принять решение, какое средство для выведения пятен целесообразно заказать через Интернет–магазин, основываясь на информации сайтов продавцов соответствующих товаров;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Создание — представить свои рекомендации по решению некоторого вопроса в формате письма электронной почты.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Сценарий каждого задания будет приближен к реальной жизни. Например: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Используя программу поиска найти сайты со статьями о болезнях сердца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 (задание на оценивание умения «доступ») или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В каждой из найденных статей найти информацию по вариантам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лечения 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(задание на оценивание умения «интеграция»). Если задание связано с каким-либо школьным предметом, то его содержание не выходит за рамки стандарта обучения по данному предмету. Попутно отметим, что в группу по разработке заданий входят учителя информатики, русского 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3) Для выполнения заданий теста разрабатывается специальная тестирующая среда, включающая имитацию программы поиска в Интернете, почтовой программы, текстового и графического редактор и т.д. Это делается для того, чтобы уравнять условия выполнения теста учащимися (ранее полученные навыки работы с каким-либо программным средством не дадут большого преимущества перед теми ребятами, которые по объективным причинам таких навыков в школе приобрести не смогли).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7BA9BEE-A8A9-48FB-8FD0-05CAD2319C35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gif"/><Relationship Id="rId17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291830"/>
            <a:ext cx="6400800" cy="649238"/>
          </a:xfrm>
        </p:spPr>
        <p:txBody>
          <a:bodyPr/>
          <a:lstStyle>
            <a:lvl1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1600" b="1" kern="1200" dirty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B838-7395-4B4C-9A40-63EAB70AEB0F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3" y="17147"/>
            <a:ext cx="9100121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3516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rtc-edu.ru/sites/default/files/pict/wb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4" descr="Описание: лого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13" name="Picture 10" descr="img69119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100392" y="465013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Описание: social-240-100.gif">
            <a:hlinkClick r:id="rId11" tgtFrame="&quot;_blank&quot;"/>
          </p:cNvPr>
          <p:cNvPicPr/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0392" y="4611228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БГПУ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4617822"/>
            <a:ext cx="864096" cy="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АПО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7115" y="4638985"/>
            <a:ext cx="1021741" cy="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s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2544" y="4638985"/>
            <a:ext cx="906725" cy="3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455" y="4633538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942" y="4661953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633775003"/>
              </p:ext>
            </p:extLst>
          </p:nvPr>
        </p:nvGraphicFramePr>
        <p:xfrm>
          <a:off x="5754742" y="4672992"/>
          <a:ext cx="468666" cy="291956"/>
        </p:xfrm>
        <a:graphic>
          <a:graphicData uri="http://schemas.openxmlformats.org/presentationml/2006/ole">
            <p:oleObj spid="_x0000_s2116" name="Точечный рисунок" r:id="rId18" imgW="1000000" imgH="619211" progId="PBrush">
              <p:embed/>
            </p:oleObj>
          </a:graphicData>
        </a:graphic>
      </p:graphicFrame>
      <p:sp>
        <p:nvSpPr>
          <p:cNvPr id="2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09661910"/>
              </p:ext>
            </p:extLst>
          </p:nvPr>
        </p:nvGraphicFramePr>
        <p:xfrm>
          <a:off x="2013587" y="4604907"/>
          <a:ext cx="558799" cy="406399"/>
        </p:xfrm>
        <a:graphic>
          <a:graphicData uri="http://schemas.openxmlformats.org/presentationml/2006/ole">
            <p:oleObj spid="_x0000_s2117" name="Точечный рисунок" r:id="rId19" imgW="1152381" imgH="838095" progId="PBrush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2586-9D5B-4F6E-A181-0EFC2F27DA39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F95A5-D34B-4120-95A8-20449929A057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6219"/>
            <a:ext cx="7478712" cy="4321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897732"/>
            <a:ext cx="8229600" cy="16942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06291"/>
            <a:ext cx="8229600" cy="1694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958E-BD5C-4918-9796-659558154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D51DE-A3B8-4990-BDD8-7DD76CE45FBE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58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651304" cy="3243808"/>
          </a:xfrm>
        </p:spPr>
        <p:txBody>
          <a:bodyPr/>
          <a:lstStyle>
            <a:lvl1pPr>
              <a:defRPr sz="2400" i="1"/>
            </a:lvl1pPr>
            <a:lvl2pPr>
              <a:defRPr sz="2400" i="1"/>
            </a:lvl2pPr>
            <a:lvl3pPr>
              <a:defRPr sz="2400" i="1"/>
            </a:lvl3pPr>
            <a:lvl4pPr>
              <a:defRPr sz="2400" i="1"/>
            </a:lvl4pPr>
            <a:lvl5pPr>
              <a:defRPr sz="2400" i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96" y="4948014"/>
            <a:ext cx="792088" cy="182529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32D2208-E8D1-459D-8659-F7865A85CA58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4835591"/>
            <a:ext cx="504056" cy="274637"/>
          </a:xfrm>
        </p:spPr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74538"/>
            <a:ext cx="8542784" cy="9875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000" b="1" i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7" y="1131590"/>
            <a:ext cx="3850705" cy="2173585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43C5-5949-472F-BA04-C677D36ACAEB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BDE63-C9A3-4609-A83F-5BC6FBB88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516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34961" y="4949535"/>
            <a:ext cx="946448" cy="165894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433212E-B3CF-42B1-8816-C8AE0D837325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C73ED6-2D72-46DB-84E1-2AD6582D4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4876006"/>
            <a:ext cx="899592" cy="267494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90F436CB-2F7D-4849-B45D-F0F9A05FE780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62F20D-D39D-426A-94ED-A8A4AB1132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E845-A0F3-4C0D-92DE-4C04057B6F5C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727-4122-4599-81F4-9BE08ADA8E38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09DC-94FA-4E15-85CB-2D6C5708A51A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2127-3972-484D-A3A4-FFB325A809F2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F59B0-406B-4673-BBC6-4EB918C2AADF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2412" y="4851479"/>
            <a:ext cx="3703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rtc_prezent_png\rtc_logo_0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156" y="4389189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4605461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44016" y="1"/>
            <a:ext cx="8542784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156176" y="4610107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gif"/><Relationship Id="rId1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1.pn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19" Type="http://schemas.openxmlformats.org/officeDocument/2006/relationships/oleObject" Target="../embeddings/oleObject3.bin"/><Relationship Id="rId4" Type="http://schemas.openxmlformats.org/officeDocument/2006/relationships/image" Target="../media/image16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dirty="0"/>
              <a:t>Инструмент оценки информационно-коммуникационной компетентности выпускников основной школы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АВДЕЕВА СВЕТЛАНА МИХАЙЛОВНА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НФПК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Заместитель </a:t>
            </a:r>
            <a:r>
              <a:rPr lang="ru-RU" sz="1600" dirty="0">
                <a:solidFill>
                  <a:schemeClr val="bg1"/>
                </a:solidFill>
              </a:rPr>
              <a:t>Исполнительного директора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endParaRPr lang="ru-RU" sz="1600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25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56176" y="1252456"/>
            <a:ext cx="286874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9-11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100392" y="465013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2" y="4611228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БГПУ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4617822"/>
            <a:ext cx="864096" cy="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АПО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7115" y="4638985"/>
            <a:ext cx="1021741" cy="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2544" y="4638985"/>
            <a:ext cx="906725" cy="3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455" y="4633538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942" y="4661953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1657035"/>
              </p:ext>
            </p:extLst>
          </p:nvPr>
        </p:nvGraphicFramePr>
        <p:xfrm>
          <a:off x="5754742" y="4672992"/>
          <a:ext cx="468666" cy="291956"/>
        </p:xfrm>
        <a:graphic>
          <a:graphicData uri="http://schemas.openxmlformats.org/presentationml/2006/ole">
            <p:oleObj spid="_x0000_s1114" name="Точечный рисунок" r:id="rId19" imgW="1000000" imgH="619211" progId="PBrush">
              <p:embed/>
            </p:oleObj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3274427"/>
              </p:ext>
            </p:extLst>
          </p:nvPr>
        </p:nvGraphicFramePr>
        <p:xfrm>
          <a:off x="2013587" y="4604907"/>
          <a:ext cx="558799" cy="406399"/>
        </p:xfrm>
        <a:graphic>
          <a:graphicData uri="http://schemas.openxmlformats.org/presentationml/2006/ole">
            <p:oleObj spid="_x0000_s1115" name="Точечный рисунок" r:id="rId20" imgW="1152381" imgH="8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ИКТ- компетентность </a:t>
            </a:r>
            <a:r>
              <a:rPr lang="ru-RU" dirty="0" smtClean="0"/>
              <a:t>– это способность использовать цифровые технологии, инструменты коммуникации и/или сети для получения доступа, управления, интеграции, оценивания, создания и передачи  информации с  соблюдением  этических и правовых норм для того, чтобы  функционировать в обществе, основанном на знании/чтобы успешно жить и трудиться в условиях современного информационного общества 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66562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814B3F-BD91-4593-9B19-F89B76938B37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 ИКТ-компетентность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89544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758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40C7CE-9A0A-4303-AE5F-36BB9C4858DB}" type="slidenum">
              <a:rPr lang="ru-RU" sz="1200" smtClean="0">
                <a:latin typeface="Arial Black" pitchFamily="34" charset="0"/>
              </a:rPr>
              <a:pPr eaLnBrk="1" hangingPunct="1"/>
              <a:t>11</a:t>
            </a:fld>
            <a:endParaRPr lang="ru-RU" sz="1200" smtClean="0">
              <a:latin typeface="Arial Black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>
                <a:ea typeface="ＭＳ Ｐゴシック" pitchFamily="34" charset="-128"/>
              </a:rPr>
              <a:t>Составляющие ИКТ-компетентности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67588" name="AutoShape 25"/>
          <p:cNvSpPr>
            <a:spLocks noChangeAspect="1" noChangeArrowheads="1"/>
          </p:cNvSpPr>
          <p:nvPr/>
        </p:nvSpPr>
        <p:spPr bwMode="auto">
          <a:xfrm>
            <a:off x="6084888" y="897731"/>
            <a:ext cx="305911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67589" name="Oval 26"/>
          <p:cNvSpPr>
            <a:spLocks noChangeArrowheads="1"/>
          </p:cNvSpPr>
          <p:nvPr/>
        </p:nvSpPr>
        <p:spPr bwMode="auto">
          <a:xfrm>
            <a:off x="156046" y="2344716"/>
            <a:ext cx="2471738" cy="87510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7666" tIns="33833" rIns="67666" bIns="33833" anchor="ctr">
            <a:spAutoFit/>
          </a:bodyPr>
          <a:lstStyle/>
          <a:p>
            <a:pPr algn="ctr"/>
            <a:r>
              <a:rPr lang="ru-RU" b="1"/>
              <a:t>ИКТ-</a:t>
            </a:r>
          </a:p>
          <a:p>
            <a:pPr algn="ctr"/>
            <a:r>
              <a:rPr lang="ru-RU" b="1"/>
              <a:t>компетентность</a:t>
            </a:r>
          </a:p>
        </p:txBody>
      </p:sp>
      <p:sp>
        <p:nvSpPr>
          <p:cNvPr id="67590" name="Oval 27"/>
          <p:cNvSpPr>
            <a:spLocks noChangeArrowheads="1"/>
          </p:cNvSpPr>
          <p:nvPr/>
        </p:nvSpPr>
        <p:spPr bwMode="auto">
          <a:xfrm>
            <a:off x="3350419" y="985836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 dirty="0">
                <a:solidFill>
                  <a:srgbClr val="000000"/>
                </a:solidFill>
              </a:rPr>
              <a:t>Определение</a:t>
            </a:r>
            <a:endParaRPr lang="ru-RU" sz="1800" dirty="0"/>
          </a:p>
        </p:txBody>
      </p:sp>
      <p:sp>
        <p:nvSpPr>
          <p:cNvPr id="67591" name="Oval 28"/>
          <p:cNvSpPr>
            <a:spLocks noChangeArrowheads="1"/>
          </p:cNvSpPr>
          <p:nvPr/>
        </p:nvSpPr>
        <p:spPr bwMode="auto">
          <a:xfrm>
            <a:off x="3350419" y="1558527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chemeClr val="tx1"/>
                </a:solidFill>
              </a:rPr>
              <a:t>Доступ</a:t>
            </a:r>
            <a:endParaRPr lang="ru-RU" sz="15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7592" name="Oval 29"/>
          <p:cNvSpPr>
            <a:spLocks noChangeArrowheads="1"/>
          </p:cNvSpPr>
          <p:nvPr/>
        </p:nvSpPr>
        <p:spPr bwMode="auto">
          <a:xfrm>
            <a:off x="3350419" y="2131218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 dirty="0">
                <a:solidFill>
                  <a:srgbClr val="000000"/>
                </a:solidFill>
              </a:rPr>
              <a:t>Управление</a:t>
            </a:r>
            <a:endParaRPr lang="ru-RU" sz="1800" dirty="0"/>
          </a:p>
        </p:txBody>
      </p:sp>
      <p:sp>
        <p:nvSpPr>
          <p:cNvPr id="67593" name="Oval 30"/>
          <p:cNvSpPr>
            <a:spLocks noChangeArrowheads="1"/>
          </p:cNvSpPr>
          <p:nvPr/>
        </p:nvSpPr>
        <p:spPr bwMode="auto">
          <a:xfrm>
            <a:off x="3350419" y="2703909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</a:rPr>
              <a:t>Интеграция</a:t>
            </a:r>
            <a:endParaRPr lang="ru-RU" sz="1800"/>
          </a:p>
        </p:txBody>
      </p:sp>
      <p:sp>
        <p:nvSpPr>
          <p:cNvPr id="67594" name="Oval 31"/>
          <p:cNvSpPr>
            <a:spLocks noChangeArrowheads="1"/>
          </p:cNvSpPr>
          <p:nvPr/>
        </p:nvSpPr>
        <p:spPr bwMode="auto">
          <a:xfrm>
            <a:off x="3350419" y="3276600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</a:rPr>
              <a:t>Оценка</a:t>
            </a:r>
            <a:endParaRPr lang="ru-RU" sz="1800"/>
          </a:p>
        </p:txBody>
      </p:sp>
      <p:sp>
        <p:nvSpPr>
          <p:cNvPr id="67595" name="Oval 32"/>
          <p:cNvSpPr>
            <a:spLocks noChangeArrowheads="1"/>
          </p:cNvSpPr>
          <p:nvPr/>
        </p:nvSpPr>
        <p:spPr bwMode="auto">
          <a:xfrm>
            <a:off x="3350419" y="3849291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</a:rPr>
              <a:t>Создание</a:t>
            </a:r>
            <a:endParaRPr lang="ru-RU" sz="1800"/>
          </a:p>
        </p:txBody>
      </p:sp>
      <p:sp>
        <p:nvSpPr>
          <p:cNvPr id="67596" name="Oval 33"/>
          <p:cNvSpPr>
            <a:spLocks noChangeArrowheads="1"/>
          </p:cNvSpPr>
          <p:nvPr/>
        </p:nvSpPr>
        <p:spPr bwMode="auto">
          <a:xfrm>
            <a:off x="3350419" y="4421980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</a:rPr>
              <a:t>Передача</a:t>
            </a:r>
            <a:endParaRPr lang="ru-RU" sz="1800"/>
          </a:p>
        </p:txBody>
      </p:sp>
      <p:cxnSp>
        <p:nvCxnSpPr>
          <p:cNvPr id="67597" name="AutoShape 34"/>
          <p:cNvCxnSpPr>
            <a:cxnSpLocks noChangeShapeType="1"/>
            <a:stCxn id="67589" idx="6"/>
            <a:endCxn id="67591" idx="2"/>
          </p:cNvCxnSpPr>
          <p:nvPr/>
        </p:nvCxnSpPr>
        <p:spPr bwMode="auto">
          <a:xfrm flipV="1">
            <a:off x="2627784" y="1774527"/>
            <a:ext cx="722635" cy="10077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598" name="AutoShape 35"/>
          <p:cNvCxnSpPr>
            <a:cxnSpLocks noChangeShapeType="1"/>
            <a:stCxn id="67589" idx="6"/>
            <a:endCxn id="67592" idx="2"/>
          </p:cNvCxnSpPr>
          <p:nvPr/>
        </p:nvCxnSpPr>
        <p:spPr bwMode="auto">
          <a:xfrm flipV="1">
            <a:off x="2627784" y="2347218"/>
            <a:ext cx="722635" cy="435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599" name="AutoShape 36"/>
          <p:cNvCxnSpPr>
            <a:cxnSpLocks noChangeShapeType="1"/>
            <a:stCxn id="67589" idx="6"/>
            <a:endCxn id="67593" idx="2"/>
          </p:cNvCxnSpPr>
          <p:nvPr/>
        </p:nvCxnSpPr>
        <p:spPr bwMode="auto">
          <a:xfrm>
            <a:off x="2627784" y="2782269"/>
            <a:ext cx="722635" cy="1376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0" name="AutoShape 37"/>
          <p:cNvCxnSpPr>
            <a:cxnSpLocks noChangeShapeType="1"/>
            <a:stCxn id="67589" idx="6"/>
            <a:endCxn id="67594" idx="2"/>
          </p:cNvCxnSpPr>
          <p:nvPr/>
        </p:nvCxnSpPr>
        <p:spPr bwMode="auto">
          <a:xfrm>
            <a:off x="2627784" y="2782269"/>
            <a:ext cx="722635" cy="7103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1" name="AutoShape 38"/>
          <p:cNvCxnSpPr>
            <a:cxnSpLocks noChangeShapeType="1"/>
            <a:stCxn id="67589" idx="6"/>
            <a:endCxn id="67595" idx="2"/>
          </p:cNvCxnSpPr>
          <p:nvPr/>
        </p:nvCxnSpPr>
        <p:spPr bwMode="auto">
          <a:xfrm>
            <a:off x="2627784" y="2782269"/>
            <a:ext cx="722635" cy="12830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2" name="AutoShape 39"/>
          <p:cNvCxnSpPr>
            <a:cxnSpLocks noChangeShapeType="1"/>
            <a:stCxn id="67589" idx="6"/>
            <a:endCxn id="67596" idx="2"/>
          </p:cNvCxnSpPr>
          <p:nvPr/>
        </p:nvCxnSpPr>
        <p:spPr bwMode="auto">
          <a:xfrm>
            <a:off x="2627784" y="2782269"/>
            <a:ext cx="722635" cy="185571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3" name="AutoShape 40"/>
          <p:cNvCxnSpPr>
            <a:cxnSpLocks noChangeShapeType="1"/>
            <a:stCxn id="67589" idx="6"/>
            <a:endCxn id="67590" idx="2"/>
          </p:cNvCxnSpPr>
          <p:nvPr/>
        </p:nvCxnSpPr>
        <p:spPr bwMode="auto">
          <a:xfrm flipV="1">
            <a:off x="2627784" y="1201836"/>
            <a:ext cx="722635" cy="15804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604" name="Rectangle 21"/>
          <p:cNvSpPr>
            <a:spLocks noChangeArrowheads="1"/>
          </p:cNvSpPr>
          <p:nvPr/>
        </p:nvSpPr>
        <p:spPr bwMode="auto">
          <a:xfrm>
            <a:off x="6732589" y="2085975"/>
            <a:ext cx="20161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(На основании определения </a:t>
            </a:r>
          </a:p>
          <a:p>
            <a:r>
              <a:rPr lang="en-US"/>
              <a:t>American Library Association</a:t>
            </a:r>
            <a:r>
              <a:rPr lang="ru-RU"/>
              <a:t>)</a:t>
            </a:r>
          </a:p>
          <a:p>
            <a:pPr>
              <a:spcBef>
                <a:spcPct val="50000"/>
              </a:spcBef>
            </a:pP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7180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4"/>
          <p:cNvSpPr txBox="1">
            <a:spLocks noGrp="1"/>
          </p:cNvSpPr>
          <p:nvPr/>
        </p:nvSpPr>
        <p:spPr bwMode="auto"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880561C-159E-4EF9-A4C2-853D0C27793B}" type="slidenum">
              <a:rPr lang="ru-RU" sz="1200">
                <a:latin typeface="Arial Black" pitchFamily="34" charset="0"/>
              </a:rPr>
              <a:pPr algn="r" eaLnBrk="1" hangingPunct="1"/>
              <a:t>12</a:t>
            </a:fld>
            <a:endParaRPr lang="ru-RU" sz="1200">
              <a:latin typeface="Arial Black" pitchFamily="34" charset="0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 </a:t>
            </a:r>
            <a:r>
              <a:rPr lang="ru-RU" sz="1400" dirty="0" smtClean="0"/>
              <a:t>Определение: умение сформулировать запрос таким образом, чтобы он способствовал  поиску информации</a:t>
            </a:r>
            <a:endParaRPr lang="en-US" sz="1400" dirty="0" smtClean="0"/>
          </a:p>
          <a:p>
            <a:r>
              <a:rPr lang="ru-RU" sz="1400" dirty="0" smtClean="0"/>
              <a:t>Доступ: умение/способность найти и собрать (</a:t>
            </a:r>
            <a:r>
              <a:rPr lang="en-US" sz="1400" dirty="0" smtClean="0"/>
              <a:t>retrieve</a:t>
            </a:r>
            <a:r>
              <a:rPr lang="ru-RU" sz="1400" dirty="0" smtClean="0"/>
              <a:t> – восстанавливать, исправлять)  информацию из различных источников</a:t>
            </a:r>
          </a:p>
          <a:p>
            <a:r>
              <a:rPr lang="ru-RU" sz="1400" dirty="0" smtClean="0"/>
              <a:t>Управление</a:t>
            </a:r>
            <a:r>
              <a:rPr lang="en-US" sz="1400" dirty="0" smtClean="0"/>
              <a:t>: </a:t>
            </a:r>
            <a:r>
              <a:rPr lang="ru-RU" sz="1400" dirty="0" smtClean="0"/>
              <a:t>умение применить существующую организационную или классификационную схемы (для структурирования, размещения/сохранения информации и быстрого ее поиска в дальнейшем)</a:t>
            </a:r>
            <a:endParaRPr lang="en-US" sz="1400" dirty="0" smtClean="0"/>
          </a:p>
          <a:p>
            <a:r>
              <a:rPr lang="ru-RU" sz="1400" dirty="0" smtClean="0"/>
              <a:t>Интеграция</a:t>
            </a:r>
            <a:r>
              <a:rPr lang="en-US" sz="1400" dirty="0" smtClean="0"/>
              <a:t>: </a:t>
            </a:r>
            <a:r>
              <a:rPr lang="ru-RU" sz="1400" dirty="0" smtClean="0"/>
              <a:t>умение интерпретировать и представлять/осмыслять (</a:t>
            </a:r>
            <a:r>
              <a:rPr lang="en-US" sz="1400" dirty="0" smtClean="0"/>
              <a:t>representing</a:t>
            </a:r>
            <a:r>
              <a:rPr lang="ru-RU" sz="1400" dirty="0" smtClean="0"/>
              <a:t>) информацию -  вычленять самое главное, сравнивать или противопоставлять информацию, полученную из нескольких источников</a:t>
            </a:r>
          </a:p>
          <a:p>
            <a:r>
              <a:rPr lang="ru-RU" sz="1400" dirty="0" smtClean="0"/>
              <a:t>Оценка</a:t>
            </a:r>
            <a:r>
              <a:rPr lang="en-US" sz="1400" dirty="0" smtClean="0"/>
              <a:t>:</a:t>
            </a:r>
            <a:r>
              <a:rPr lang="ru-RU" sz="1400" dirty="0" smtClean="0"/>
              <a:t> умение составить мнение о качестве, нужности/релевантности, полезности или эффективности информации </a:t>
            </a:r>
            <a:endParaRPr lang="en-US" sz="1400" dirty="0" smtClean="0"/>
          </a:p>
          <a:p>
            <a:r>
              <a:rPr lang="ru-RU" sz="1400" dirty="0" smtClean="0"/>
              <a:t>Создание</a:t>
            </a:r>
            <a:r>
              <a:rPr lang="en-US" sz="1400" dirty="0" smtClean="0"/>
              <a:t>: </a:t>
            </a:r>
            <a:r>
              <a:rPr lang="ru-RU" sz="1400" dirty="0" smtClean="0"/>
              <a:t>умение создавать  или адаптировать информацию  с учетом конкретной потребности/задачи, выражать главную мысль  и приводить информацию, подтверждающую ее </a:t>
            </a:r>
          </a:p>
          <a:p>
            <a:r>
              <a:rPr lang="ru-RU" sz="1400" dirty="0" smtClean="0"/>
              <a:t>Передача</a:t>
            </a:r>
            <a:r>
              <a:rPr lang="en-US" sz="1400" dirty="0" smtClean="0"/>
              <a:t>: </a:t>
            </a:r>
            <a:r>
              <a:rPr lang="ru-RU" sz="1400" dirty="0" smtClean="0"/>
              <a:t>умение адаптировать информацию для конкретной аудитории.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 ИКТ-КОМПЕТЕНТНОСТИ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4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Тест состоит из 16 заданий, основанных  на решении РЕАЛЬНЫХ ЖИЗНЕННЫХ СИТУАЦИЙ (учебных, </a:t>
            </a:r>
            <a:r>
              <a:rPr lang="ru-RU" sz="1800" dirty="0" err="1"/>
              <a:t>социо</a:t>
            </a:r>
            <a:r>
              <a:rPr lang="ru-RU" sz="1800" dirty="0"/>
              <a:t>-культурных и др.), с которыми человек сталкивается  в течение всей жизни, с помощью 7 ИКТ-компетенций.</a:t>
            </a:r>
          </a:p>
          <a:p>
            <a:r>
              <a:rPr lang="ru-RU" sz="1800" dirty="0"/>
              <a:t>При выполнении заданий от  участника тестирования потребуется:</a:t>
            </a:r>
          </a:p>
          <a:p>
            <a:pPr lvl="1"/>
            <a:r>
              <a:rPr lang="ru-RU" sz="1800" dirty="0" smtClean="0"/>
              <a:t>осуществлять </a:t>
            </a:r>
            <a:r>
              <a:rPr lang="ru-RU" sz="1800" dirty="0"/>
              <a:t>поиск</a:t>
            </a:r>
          </a:p>
          <a:p>
            <a:pPr lvl="1"/>
            <a:r>
              <a:rPr lang="ru-RU" sz="1800" dirty="0" smtClean="0"/>
              <a:t>проводить </a:t>
            </a:r>
            <a:r>
              <a:rPr lang="ru-RU" sz="1800" dirty="0"/>
              <a:t>различные  действия с данными и передавать их </a:t>
            </a:r>
          </a:p>
          <a:p>
            <a:pPr lvl="1"/>
            <a:r>
              <a:rPr lang="ru-RU" sz="1800" dirty="0" smtClean="0"/>
              <a:t>отбирать </a:t>
            </a:r>
            <a:r>
              <a:rPr lang="ru-RU" sz="1800" dirty="0"/>
              <a:t>и анализировать информацию</a:t>
            </a:r>
          </a:p>
          <a:p>
            <a:pPr lvl="1"/>
            <a:r>
              <a:rPr lang="ru-RU" sz="1800" dirty="0" smtClean="0"/>
              <a:t>создавать </a:t>
            </a:r>
            <a:r>
              <a:rPr lang="ru-RU" sz="1800" dirty="0"/>
              <a:t>или выбирать презентационные материалы для конкретной целевой аудитории </a:t>
            </a:r>
          </a:p>
          <a:p>
            <a:pPr lvl="1"/>
            <a:r>
              <a:rPr lang="ru-RU" sz="1800" dirty="0" smtClean="0"/>
              <a:t>принимать </a:t>
            </a:r>
            <a:r>
              <a:rPr lang="ru-RU" sz="1800" dirty="0"/>
              <a:t>решения о правомерности и  этичности использовании полученной </a:t>
            </a:r>
            <a:r>
              <a:rPr lang="ru-RU" sz="1800" dirty="0" smtClean="0"/>
              <a:t>информации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sp>
        <p:nvSpPr>
          <p:cNvPr id="6963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A508120-BA3A-4E5D-8669-B8F731EAF76F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СПЕЦИФИКАЦИЯ ТЕСТА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9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Тест включает задания разные по степени </a:t>
            </a:r>
            <a:r>
              <a:rPr lang="ru-RU" sz="2800" b="1" dirty="0" smtClean="0"/>
              <a:t>СЛОЖНОСТИ и  ПРОДОЛОЖИТЕЛЬНОСТИ </a:t>
            </a:r>
            <a:r>
              <a:rPr lang="ru-RU" sz="2800" dirty="0" smtClean="0"/>
              <a:t>выполнения</a:t>
            </a:r>
          </a:p>
        </p:txBody>
      </p:sp>
      <p:graphicFrame>
        <p:nvGraphicFramePr>
          <p:cNvPr id="14375" name="Group 3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22318725"/>
              </p:ext>
            </p:extLst>
          </p:nvPr>
        </p:nvGraphicFramePr>
        <p:xfrm>
          <a:off x="457200" y="1200150"/>
          <a:ext cx="5338936" cy="3259457"/>
        </p:xfrm>
        <a:graphic>
          <a:graphicData uri="http://schemas.openxmlformats.org/drawingml/2006/table">
            <a:tbl>
              <a:tblPr/>
              <a:tblGrid>
                <a:gridCol w="2017447"/>
                <a:gridCol w="1797045"/>
                <a:gridCol w="1524444"/>
              </a:tblGrid>
              <a:tr h="9644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Уровень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заданий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Ожидаемое время выполнения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Простое</a:t>
                      </a:r>
                    </a:p>
                    <a:p>
                      <a:pPr marL="6350" marR="0" lvl="0" indent="22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(оценка 1-й компетентности)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3 -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0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Средней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(оценка  2-3 компетентностей)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10 -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842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Сложное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(оценка  4-5  Компетентностей)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20 -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1200151"/>
            <a:ext cx="2674640" cy="23077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Тест состоит из 16 заданий, разных по степени сложности и продолжительности выполнения. Общая продолжительность тестирования - не более 2-х академических </a:t>
            </a:r>
            <a:r>
              <a:rPr lang="ru-RU" sz="1800" dirty="0" smtClean="0"/>
              <a:t>часов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3ED6-2D72-46DB-84E1-2AD6582D4DB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5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17743"/>
              </p:ext>
            </p:extLst>
          </p:nvPr>
        </p:nvGraphicFramePr>
        <p:xfrm>
          <a:off x="251520" y="1353182"/>
          <a:ext cx="8712968" cy="3357840"/>
        </p:xfrm>
        <a:graphic>
          <a:graphicData uri="http://schemas.openxmlformats.org/drawingml/2006/table">
            <a:tbl>
              <a:tblPr/>
              <a:tblGrid>
                <a:gridCol w="1089121"/>
                <a:gridCol w="1089121"/>
                <a:gridCol w="846094"/>
                <a:gridCol w="1152128"/>
                <a:gridCol w="1269141"/>
                <a:gridCol w="1089121"/>
                <a:gridCol w="1089121"/>
                <a:gridCol w="1089121"/>
              </a:tblGrid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Опреде-ление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Доступ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Управление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Интеграция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Оценка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Создание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Передача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Текстовый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редактор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Электрон-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ная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 почта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Электрон-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ные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таблицы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Базы данных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Интернет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Другие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66" name="Oval 2"/>
          <p:cNvSpPr>
            <a:spLocks noChangeArrowheads="1"/>
          </p:cNvSpPr>
          <p:nvPr/>
        </p:nvSpPr>
        <p:spPr bwMode="auto">
          <a:xfrm>
            <a:off x="1797050" y="3776185"/>
            <a:ext cx="1550814" cy="81178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Задание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1767" name="Oval 4"/>
          <p:cNvSpPr>
            <a:spLocks noChangeArrowheads="1"/>
          </p:cNvSpPr>
          <p:nvPr/>
        </p:nvSpPr>
        <p:spPr bwMode="auto">
          <a:xfrm>
            <a:off x="3707904" y="2677914"/>
            <a:ext cx="2416815" cy="109827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Задание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1768" name="Oval 5"/>
          <p:cNvSpPr>
            <a:spLocks noChangeArrowheads="1"/>
          </p:cNvSpPr>
          <p:nvPr/>
        </p:nvSpPr>
        <p:spPr bwMode="auto">
          <a:xfrm>
            <a:off x="6444208" y="1960880"/>
            <a:ext cx="1600200" cy="11108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Задание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1769" name="Rectangle 2"/>
          <p:cNvSpPr txBox="1">
            <a:spLocks noChangeArrowheads="1"/>
          </p:cNvSpPr>
          <p:nvPr/>
        </p:nvSpPr>
        <p:spPr bwMode="auto">
          <a:xfrm>
            <a:off x="468313" y="226219"/>
            <a:ext cx="747871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выполнении теста используются различные </a:t>
            </a:r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E81A-0646-40C6-81A1-33DD5D9BA68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2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Концептуальные подходы к разработке инструмента оценки ИКТ-компетентности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r>
              <a:rPr lang="ru-RU" dirty="0"/>
              <a:t>, построенный на системе </a:t>
            </a:r>
            <a:r>
              <a:rPr lang="ru-RU" dirty="0" smtClean="0"/>
              <a:t>доказательств</a:t>
            </a:r>
            <a:endParaRPr lang="ru-RU" dirty="0"/>
          </a:p>
        </p:txBody>
      </p:sp>
      <p:sp>
        <p:nvSpPr>
          <p:cNvPr id="7270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120684-3E6B-4EB9-B8B9-0E99BF6D39B2}" type="slidenum">
              <a:rPr lang="ru-RU" sz="1200" smtClean="0">
                <a:latin typeface="Arial Black" pitchFamily="34" charset="0"/>
              </a:rPr>
              <a:pPr eaLnBrk="1" hangingPunct="1"/>
              <a:t>16</a:t>
            </a:fld>
            <a:endParaRPr lang="ru-RU" sz="1200" smtClean="0">
              <a:latin typeface="Arial Black" pitchFamily="34" charset="0"/>
            </a:endParaRPr>
          </a:p>
        </p:txBody>
      </p:sp>
      <p:sp>
        <p:nvSpPr>
          <p:cNvPr id="72707" name="Заголовок 1"/>
          <p:cNvSpPr txBox="1">
            <a:spLocks/>
          </p:cNvSpPr>
          <p:nvPr/>
        </p:nvSpPr>
        <p:spPr bwMode="auto">
          <a:xfrm>
            <a:off x="468313" y="154543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58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sz="20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b="1" dirty="0" smtClean="0">
                <a:ea typeface="ＭＳ Ｐゴシック" pitchFamily="34" charset="-128"/>
              </a:rPr>
              <a:t>Тест, построенный на </a:t>
            </a:r>
            <a:r>
              <a:rPr lang="ru-RU" b="1" dirty="0" smtClean="0">
                <a:ea typeface="ＭＳ Ｐゴシック" pitchFamily="34" charset="-128"/>
                <a:cs typeface="Arial" pitchFamily="34" charset="0"/>
              </a:rPr>
              <a:t>системе </a:t>
            </a:r>
            <a:r>
              <a:rPr lang="ru-RU" b="1" dirty="0" smtClean="0">
                <a:ea typeface="ＭＳ Ｐゴシック" pitchFamily="34" charset="-128"/>
              </a:rPr>
              <a:t>доказательств</a:t>
            </a:r>
            <a:endParaRPr lang="en-US" b="1" dirty="0" smtClean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ru-RU" b="1" dirty="0" smtClean="0">
                <a:ea typeface="ＭＳ Ｐゴシック" pitchFamily="34" charset="-128"/>
              </a:rPr>
              <a:t>Компетенция/Компетентность </a:t>
            </a:r>
            <a:r>
              <a:rPr lang="ru-RU" dirty="0" smtClean="0">
                <a:ea typeface="ＭＳ Ｐゴシック" pitchFamily="34" charset="-128"/>
              </a:rPr>
              <a:t>– это то, что мы хотим измерить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ru-RU" b="1" dirty="0" smtClean="0">
                <a:ea typeface="ＭＳ Ｐゴシック" pitchFamily="34" charset="-128"/>
                <a:cs typeface="Arial" pitchFamily="34" charset="0"/>
              </a:rPr>
              <a:t>Измеряемое д</a:t>
            </a:r>
            <a:r>
              <a:rPr lang="ru-RU" b="1" dirty="0" smtClean="0">
                <a:ea typeface="ＭＳ Ｐゴシック" pitchFamily="34" charset="-128"/>
              </a:rPr>
              <a:t>оказательство</a:t>
            </a:r>
            <a:r>
              <a:rPr lang="ru-RU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dirty="0" smtClean="0">
                <a:ea typeface="ＭＳ Ｐゴシック" pitchFamily="34" charset="-128"/>
              </a:rPr>
              <a:t>– как обнаружить и интерпретировать </a:t>
            </a:r>
            <a:r>
              <a:rPr lang="ru-RU" dirty="0" smtClean="0">
                <a:ea typeface="ＭＳ Ｐゴシック" pitchFamily="34" charset="-128"/>
                <a:cs typeface="Arial" pitchFamily="34" charset="0"/>
              </a:rPr>
              <a:t>то, что позволяет  измерить  впрямую не измеряемые навыки/как получить измеряемое доказательство впрямую не измеряемых  компетентностей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ru-RU" dirty="0" smtClean="0">
                <a:ea typeface="ＭＳ Ｐゴシック" pitchFamily="34" charset="-128"/>
              </a:rPr>
              <a:t>КОМПЕТЕНЦИИ </a:t>
            </a:r>
            <a:br>
              <a:rPr lang="ru-RU" dirty="0" smtClean="0">
                <a:ea typeface="ＭＳ Ｐゴシック" pitchFamily="34" charset="-128"/>
              </a:rPr>
            </a:br>
            <a:r>
              <a:rPr lang="ru-RU" dirty="0" smtClean="0">
                <a:ea typeface="ＭＳ Ｐゴシック" pitchFamily="34" charset="-128"/>
              </a:rPr>
              <a:t>И КАК ИХ МОЖНО ИЗМЕРИТЬ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056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ТЕСТ, ПОСТРОЕННЫЙ НА СИСТЕМЕ ДОКАЗАТЕЛЬСТВ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4726" y="1200151"/>
            <a:ext cx="4038600" cy="3394472"/>
          </a:xfrm>
        </p:spPr>
        <p:txBody>
          <a:bodyPr anchor="ctr"/>
          <a:lstStyle/>
          <a:p>
            <a:pPr marL="0" indent="0">
              <a:buNone/>
            </a:pPr>
            <a:r>
              <a:rPr lang="ru-RU" sz="1800" b="1" dirty="0"/>
              <a:t>Концептуальные подходы к разработке инструмента оценки </a:t>
            </a:r>
            <a:r>
              <a:rPr lang="ru-RU" sz="1800" b="1" dirty="0" smtClean="0"/>
              <a:t>ИКТ-компетентности</a:t>
            </a:r>
            <a:endParaRPr lang="ru-RU" sz="1800" b="1" dirty="0"/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5726" y="1200151"/>
            <a:ext cx="4038600" cy="3394472"/>
          </a:xfrm>
        </p:spPr>
        <p:txBody>
          <a:bodyPr/>
          <a:lstStyle/>
          <a:p>
            <a:r>
              <a:rPr lang="ru-RU" sz="1800" b="1" dirty="0"/>
              <a:t>Что мы измеряем?</a:t>
            </a:r>
          </a:p>
          <a:p>
            <a:pPr lvl="1"/>
            <a:r>
              <a:rPr lang="ru-RU" sz="1400" dirty="0"/>
              <a:t>Уровень ИКТ- компетентности (7 ИКТ- компетенций)</a:t>
            </a:r>
          </a:p>
          <a:p>
            <a:r>
              <a:rPr lang="ru-RU" sz="1800" b="1" dirty="0" smtClean="0"/>
              <a:t>Как </a:t>
            </a:r>
            <a:r>
              <a:rPr lang="ru-RU" sz="1800" b="1" dirty="0"/>
              <a:t>мы можем оценить уровень ИКТ-компетентности? Как мы можем обнаружить/судить об</a:t>
            </a:r>
            <a:r>
              <a:rPr lang="ru-RU" sz="1800" dirty="0"/>
              <a:t>…</a:t>
            </a:r>
          </a:p>
          <a:p>
            <a:pPr lvl="1"/>
            <a:r>
              <a:rPr lang="ru-RU" sz="1400" dirty="0"/>
              <a:t>Через систему измеряемых </a:t>
            </a:r>
            <a:r>
              <a:rPr lang="ru-RU" sz="1400" dirty="0" smtClean="0"/>
              <a:t>доказательств </a:t>
            </a:r>
            <a:endParaRPr lang="ru-RU" sz="1400" dirty="0"/>
          </a:p>
          <a:p>
            <a:r>
              <a:rPr lang="ru-RU" sz="1800" b="1" dirty="0"/>
              <a:t>Как мы измеряем уровень ИКТ-компетентности?</a:t>
            </a:r>
          </a:p>
          <a:p>
            <a:pPr lvl="1"/>
            <a:r>
              <a:rPr lang="ru-RU" sz="1400" dirty="0"/>
              <a:t>Через систему тестовых </a:t>
            </a:r>
            <a:r>
              <a:rPr lang="ru-RU" sz="1400" dirty="0" smtClean="0"/>
              <a:t>заданий</a:t>
            </a:r>
            <a:endParaRPr lang="ru-RU" sz="1800" dirty="0"/>
          </a:p>
        </p:txBody>
      </p:sp>
      <p:sp>
        <p:nvSpPr>
          <p:cNvPr id="747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EACFEE-D902-4E87-8601-742278E9B294}" type="slidenum">
              <a:rPr lang="ru-RU" sz="1200" smtClean="0">
                <a:latin typeface="Arial Black" pitchFamily="34" charset="0"/>
              </a:rPr>
              <a:pPr eaLnBrk="1" hangingPunct="1"/>
              <a:t>18</a:t>
            </a:fld>
            <a:endParaRPr 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6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82798"/>
          </a:xfrm>
        </p:spPr>
        <p:txBody>
          <a:bodyPr/>
          <a:lstStyle/>
          <a:p>
            <a:r>
              <a:rPr lang="ru-RU" dirty="0">
                <a:latin typeface="+mn-lt"/>
              </a:rPr>
              <a:t>Пример тестового задания: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«Работа с почтовым ящиком/электронной </a:t>
            </a:r>
            <a:r>
              <a:rPr lang="ru-RU" dirty="0" smtClean="0">
                <a:latin typeface="+mn-lt"/>
              </a:rPr>
              <a:t>почтой»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778" name="Содержимое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just"/>
            <a:r>
              <a:rPr lang="ru-RU" sz="1200" dirty="0">
                <a:ea typeface="ＭＳ Ｐゴシック" pitchFamily="34" charset="-128"/>
              </a:rPr>
              <a:t>Данное задание измеряет/определяет уровень компетенции «Управление информацией» с помощью  реальной жизненной ситуации: необходимо разобрать/рассортировать электронные письма, накопившиеся в большом  количестве в почтовом  ящике за время каникул. </a:t>
            </a:r>
            <a:endParaRPr lang="ru-RU" sz="1200" dirty="0" smtClean="0">
              <a:ea typeface="ＭＳ Ｐゴシック" pitchFamily="34" charset="-128"/>
            </a:endParaRPr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BD79827-669E-4EF4-AC41-FF1760B3925C}" type="slidenum">
              <a:rPr lang="ru-RU" sz="1200" smtClean="0">
                <a:latin typeface="Arial Black" pitchFamily="34" charset="0"/>
              </a:rPr>
              <a:pPr eaLnBrk="1" hangingPunct="1"/>
              <a:t>19</a:t>
            </a:fld>
            <a:endParaRPr 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6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ea typeface="ＭＳ Ｐゴシック" pitchFamily="34" charset="-128"/>
              </a:rPr>
              <a:t>РОСТ ОБРАЗОВАТЕЛЬНЫХ РЕЗУЛЬТАТОВ ПРИ ИНВЕСТИЦЯХ В ОБРАЗОВАТЕЛЬНЫЕ РЕЗУЛЬТАТЫ</a:t>
            </a:r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51520" y="3511922"/>
            <a:ext cx="8424862" cy="11021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ru-RU" i="1" dirty="0" smtClean="0">
                <a:latin typeface="+mn-lt"/>
              </a:rPr>
              <a:t>Десятилетние вложения, приводящие в результате к заметному повышению уровня образовательных результатов школьников, дают надбавку к ВВП сопоставимую по объему с общими затратами на образование в стране</a:t>
            </a:r>
          </a:p>
        </p:txBody>
      </p:sp>
      <p:pic>
        <p:nvPicPr>
          <p:cNvPr id="57348" name="Picture 2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3" y="1321326"/>
            <a:ext cx="5688632" cy="2016224"/>
          </a:xfrm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57349" name="Прямоугольник 5"/>
          <p:cNvSpPr>
            <a:spLocks noChangeArrowheads="1"/>
          </p:cNvSpPr>
          <p:nvPr/>
        </p:nvSpPr>
        <p:spPr bwMode="auto">
          <a:xfrm>
            <a:off x="5940152" y="1203598"/>
            <a:ext cx="29523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+mn-lt"/>
              </a:rPr>
              <a:t>Кривые возврата инвестиций в образование при росте его качества на 0.5 стандартного отклонения, которые получены экономистами Всемирного банка реконструкции и развития (</a:t>
            </a:r>
            <a:r>
              <a:rPr lang="en-US" sz="1400" i="1" dirty="0" err="1">
                <a:latin typeface="+mn-lt"/>
              </a:rPr>
              <a:t>WorldBankPolicyResearchWorkingPaper</a:t>
            </a:r>
            <a:r>
              <a:rPr lang="ru-RU" sz="1400" i="1" dirty="0">
                <a:latin typeface="+mn-lt"/>
              </a:rPr>
              <a:t> 4122, </a:t>
            </a:r>
            <a:r>
              <a:rPr lang="en-US" sz="1400" i="1" dirty="0">
                <a:latin typeface="+mn-lt"/>
              </a:rPr>
              <a:t>February</a:t>
            </a:r>
            <a:r>
              <a:rPr lang="ru-RU" sz="1400" i="1" dirty="0">
                <a:latin typeface="+mn-lt"/>
              </a:rPr>
              <a:t> 2007). </a:t>
            </a:r>
          </a:p>
        </p:txBody>
      </p:sp>
    </p:spTree>
    <p:extLst>
      <p:ext uri="{BB962C8B-B14F-4D97-AF65-F5344CB8AC3E}">
        <p14:creationId xmlns:p14="http://schemas.microsoft.com/office/powerpoint/2010/main" xmlns="" val="28642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ＭＳ Ｐゴシック" pitchFamily="34" charset="-128"/>
              </a:rPr>
              <a:t>Экран с постановкой </a:t>
            </a:r>
            <a:r>
              <a:rPr lang="ru-RU" dirty="0" smtClean="0">
                <a:ea typeface="ＭＳ Ｐゴシック" pitchFamily="34" charset="-128"/>
              </a:rPr>
              <a:t>задачи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5436096" y="1339221"/>
            <a:ext cx="2808312" cy="324380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74B7018-1F99-4E5A-8771-BCC643BD9BB4}" type="slidenum">
              <a:rPr lang="ru-RU" sz="1200" smtClean="0">
                <a:latin typeface="Arial Black" pitchFamily="34" charset="0"/>
              </a:rPr>
              <a:pPr eaLnBrk="1" hangingPunct="1"/>
              <a:t>20</a:t>
            </a:fld>
            <a:endParaRPr lang="ru-RU" sz="1200" smtClean="0">
              <a:latin typeface="Arial Black" pitchFamily="34" charset="0"/>
            </a:endParaRPr>
          </a:p>
        </p:txBody>
      </p:sp>
      <p:pic>
        <p:nvPicPr>
          <p:cNvPr id="7680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5"/>
            <a:ext cx="471933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24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Инструкции по работе и представление рабочего интерфейса</a:t>
            </a:r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ea typeface="ＭＳ Ｐゴシック" pitchFamily="34" charset="-128"/>
            </a:endParaRPr>
          </a:p>
        </p:txBody>
      </p:sp>
      <p:pic>
        <p:nvPicPr>
          <p:cNvPr id="7783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9542"/>
            <a:ext cx="5683118" cy="3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Детализация задания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ea typeface="ＭＳ Ｐゴシック" pitchFamily="34" charset="-128"/>
            </a:endParaRPr>
          </a:p>
        </p:txBody>
      </p:sp>
      <p:pic>
        <p:nvPicPr>
          <p:cNvPr id="7885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5688632" cy="32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2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FBABBE-EEB3-47D9-B978-D4C88C73690A}" type="slidenum">
              <a:rPr lang="ru-RU" sz="1200" smtClean="0">
                <a:latin typeface="Arial Black" pitchFamily="34" charset="0"/>
              </a:rPr>
              <a:pPr eaLnBrk="1" hangingPunct="1"/>
              <a:t>23</a:t>
            </a:fld>
            <a:endParaRPr lang="ru-RU" sz="1200" smtClean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3603"/>
            <a:ext cx="5809596" cy="336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68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ea typeface="ＭＳ Ｐゴシック" pitchFamily="34" charset="-128"/>
            </a:endParaRPr>
          </a:p>
        </p:txBody>
      </p:sp>
      <p:pic>
        <p:nvPicPr>
          <p:cNvPr id="8090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4605"/>
            <a:ext cx="5472608" cy="317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 smtClean="0"/>
              <a:t>Измеряемая компетенция: УПРАВЛЕНИЕ</a:t>
            </a:r>
          </a:p>
          <a:p>
            <a:r>
              <a:rPr lang="ru-RU" sz="1400" dirty="0" smtClean="0"/>
              <a:t>Наблюдаемые признаки/Измеряемые переменные, по которым  можно судить о наличии данной компетенции (</a:t>
            </a:r>
            <a:r>
              <a:rPr lang="en-US" sz="1400" dirty="0" smtClean="0"/>
              <a:t>Observables</a:t>
            </a:r>
            <a:r>
              <a:rPr lang="ru-RU" sz="1400" dirty="0" smtClean="0"/>
              <a:t>):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lvl="1"/>
            <a:r>
              <a:rPr lang="ru-RU" sz="1400" dirty="0" smtClean="0"/>
              <a:t>Точность в управлении информацией</a:t>
            </a:r>
          </a:p>
          <a:p>
            <a:pPr lvl="1"/>
            <a:r>
              <a:rPr lang="ru-RU" sz="1400" dirty="0" smtClean="0"/>
              <a:t>Сохранение информации для того, чтобы ее не потерять</a:t>
            </a:r>
          </a:p>
          <a:p>
            <a:pPr lvl="1"/>
            <a:r>
              <a:rPr lang="ru-RU" sz="1400" dirty="0" smtClean="0"/>
              <a:t>Сохранение информации для того,  чтобы  в дальнейшем ее легко и быстро можно было найти.</a:t>
            </a:r>
          </a:p>
          <a:p>
            <a:r>
              <a:rPr lang="ru-RU" sz="1400" dirty="0" smtClean="0"/>
              <a:t>Как измерить 1-й наблюдаемый признак/ переменную №1</a:t>
            </a:r>
            <a:r>
              <a:rPr lang="en-US" sz="1400" dirty="0" smtClean="0"/>
              <a:t>:</a:t>
            </a:r>
          </a:p>
          <a:p>
            <a:pPr lvl="1"/>
            <a:r>
              <a:rPr lang="ru-RU" sz="1400" dirty="0" smtClean="0"/>
              <a:t>Если участник тестирования сохранил все нужные письма и удалил все остальные (ненужные), то он  достигает уровня «ВЫСОКИЙ» по 1-ому наблюдаемому признаку</a:t>
            </a:r>
            <a:r>
              <a:rPr lang="en-US" sz="1400" dirty="0" smtClean="0"/>
              <a:t>;</a:t>
            </a:r>
          </a:p>
          <a:p>
            <a:pPr lvl="1"/>
            <a:r>
              <a:rPr lang="ru-RU" sz="1400" dirty="0" smtClean="0"/>
              <a:t>Если задание выполнено на 80-99%, то участник тестирования достигает уровня «СРЕДНИЙ» по данному признаку.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lvl="1"/>
            <a:r>
              <a:rPr lang="ru-RU" sz="1400" dirty="0" smtClean="0"/>
              <a:t>Если менее 80% писем рассортированы/обработаны  правильно, то уровень «НИЗКИЙ».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6B47FF3-73E5-4DDE-9781-B5E313C7C163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Тестовое задание  «Работа с почтовым ящиком»: </a:t>
            </a:r>
            <a:br>
              <a:rPr lang="ru-RU" sz="2400" dirty="0" smtClean="0"/>
            </a:br>
            <a:r>
              <a:rPr lang="ru-RU" sz="2400" dirty="0" smtClean="0"/>
              <a:t>автоматическая обработка результатов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775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Наблюдаемые признаки/Измеряемые переменные (</a:t>
            </a:r>
            <a:r>
              <a:rPr lang="en-US" dirty="0" smtClean="0"/>
              <a:t>Observables</a:t>
            </a:r>
            <a:r>
              <a:rPr lang="ru-RU" dirty="0" smtClean="0"/>
              <a:t>)</a:t>
            </a:r>
            <a:endParaRPr lang="en-US" dirty="0" smtClean="0"/>
          </a:p>
        </p:txBody>
      </p:sp>
      <p:graphicFrame>
        <p:nvGraphicFramePr>
          <p:cNvPr id="2975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6782659"/>
              </p:ext>
            </p:extLst>
          </p:nvPr>
        </p:nvGraphicFramePr>
        <p:xfrm>
          <a:off x="611560" y="1155853"/>
          <a:ext cx="7920880" cy="341804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736304"/>
                <a:gridCol w="5184576"/>
              </a:tblGrid>
              <a:tr h="759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Наблюдаемые признаки/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Измеряемые переменные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Observables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3" marB="34293" anchor="ctr" horzOverflow="overflow"/>
                </a:tc>
              </a:tr>
              <a:tr h="884786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Точность в управлении информацией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Высокий: удалено 10 ненужных писем (4 письма с пометкой «СПАМ» и  1 письмо с пометкой  </a:t>
                      </a: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Nelson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5 больших по объему писем)  и не удалены (оставлены) 3 нужных письма.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Средний: Работа выполнена на 80%/Обработано 80% писем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Низкий: Работа выполнена менее чем на 80%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3" marB="34293" anchor="ctr" horzOverflow="overflow"/>
                </a:tc>
              </a:tr>
              <a:tr h="76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Сохранение информации для того, чтобы ее не потерять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Высокий: сохранены все электронные письма, которые необходимо сохранить.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Средний: сохранено 80% электронных писем, которые необходимо сохранить.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Низкий: сохранено менее 80% электронных писем, которые необходимо сохранить.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3" marB="34293" anchor="ctr" horzOverflow="overflow"/>
                </a:tc>
              </a:tr>
              <a:tr h="874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Сохранение информации для того,  чтобы  в дальнейшем ее можно было легко и быстро найти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Высокий: сохранены 5 файлов в соответствующие  папки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Средний: сохранены 4 файла в соответствующие  папки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Низкий: сохранено менее 4 файлов в соответствующие  папки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3" marB="34293" anchor="ctr" horzOverflow="overflow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E81A-0646-40C6-81A1-33DD5D9BA68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6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Автоматическая обработка  результатов тестирования: сети Байеса 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8D7B-30A0-4D08-AC86-FE41EF8B5A37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131590"/>
            <a:ext cx="6048672" cy="3521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95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Профили, необходимые для  классификации  компетенций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55967007"/>
              </p:ext>
            </p:extLst>
          </p:nvPr>
        </p:nvGraphicFramePr>
        <p:xfrm>
          <a:off x="395536" y="1203598"/>
          <a:ext cx="8291264" cy="353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825"/>
                <a:gridCol w="1015666"/>
                <a:gridCol w="943118"/>
                <a:gridCol w="1015666"/>
                <a:gridCol w="818765"/>
                <a:gridCol w="1036408"/>
                <a:gridCol w="1036408"/>
                <a:gridCol w="1036408"/>
              </a:tblGrid>
              <a:tr h="1710189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ACCESS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MANAGE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COMMUNI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CATION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CREATE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DEFINE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INTEGRATE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E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VALUATE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</a:tr>
              <a:tr h="288032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ADVANCED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2800" b="0" kern="1200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ABOVE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BASIC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BASIC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BELOW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BASIC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DEVELOPING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E81A-0646-40C6-81A1-33DD5D9BA68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9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1200151"/>
            <a:ext cx="5760640" cy="324380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Твой уровень информационно-коммуникационной компетентности выше чем у большинства твоих сверстников</a:t>
            </a:r>
          </a:p>
          <a:p>
            <a:pPr marL="0" indent="0">
              <a:buNone/>
            </a:pPr>
            <a:r>
              <a:rPr lang="ru-RU" sz="1800" dirty="0"/>
              <a:t>Тебе стоит обратить внимание на развитие навыков</a:t>
            </a:r>
          </a:p>
          <a:p>
            <a:pPr marL="0" indent="0">
              <a:buNone/>
            </a:pPr>
            <a:r>
              <a:rPr lang="ru-RU" sz="1800" dirty="0"/>
              <a:t>—	поиска, сбора и сохранения информации;</a:t>
            </a:r>
          </a:p>
          <a:p>
            <a:pPr marL="0" indent="0">
              <a:buNone/>
            </a:pPr>
            <a:r>
              <a:rPr lang="ru-RU" sz="1800" dirty="0"/>
              <a:t>—	представления информации в приемлемом для других людей виде;</a:t>
            </a:r>
          </a:p>
          <a:p>
            <a:pPr marL="0" indent="0">
              <a:buNone/>
            </a:pPr>
            <a:r>
              <a:rPr lang="ru-RU" sz="1800" dirty="0"/>
              <a:t>—	определения нехватки информации и формулирования исследовательских вопросов.</a:t>
            </a:r>
          </a:p>
          <a:p>
            <a:pPr marL="0" indent="0" algn="ctr">
              <a:buNone/>
            </a:pPr>
            <a:r>
              <a:rPr lang="ru-RU" sz="1800" dirty="0"/>
              <a:t>Спасибо за участие в тестировании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sp>
        <p:nvSpPr>
          <p:cNvPr id="1003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5EBC390-0522-4082-BDB6-9CEA2B25385A}" type="slidenum">
              <a:rPr lang="ru-RU" sz="1200" smtClean="0">
                <a:latin typeface="Arial Black" pitchFamily="34" charset="0"/>
              </a:rPr>
              <a:pPr eaLnBrk="1" hangingPunct="1"/>
              <a:t>29</a:t>
            </a:fld>
            <a:endParaRPr lang="ru-RU" sz="1200" smtClean="0">
              <a:latin typeface="Arial Black" pitchFamily="34" charset="0"/>
            </a:endParaRPr>
          </a:p>
        </p:txBody>
      </p:sp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ea typeface="ＭＳ Ｐゴシック" pitchFamily="34" charset="-128"/>
              </a:rPr>
              <a:t>Результаты тестирования школьников </a:t>
            </a:r>
            <a:endParaRPr lang="ru-RU" sz="2400" smtClean="0">
              <a:ea typeface="ＭＳ Ｐゴシック" pitchFamily="34" charset="-128"/>
            </a:endParaRPr>
          </a:p>
        </p:txBody>
      </p:sp>
      <p:pic>
        <p:nvPicPr>
          <p:cNvPr id="10035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7694"/>
            <a:ext cx="22702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23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ИКТ- компетентности: цели, задачи, целевая аудитория </a:t>
            </a:r>
            <a:endParaRPr lang="en-US" dirty="0" smtClean="0"/>
          </a:p>
          <a:p>
            <a:r>
              <a:rPr lang="ru-RU" dirty="0" smtClean="0"/>
              <a:t>Методика тестирования ИКТ- компетентности</a:t>
            </a:r>
          </a:p>
          <a:p>
            <a:r>
              <a:rPr lang="ru-RU" dirty="0" smtClean="0"/>
              <a:t>Спецификация теста</a:t>
            </a:r>
            <a:endParaRPr lang="en-US" dirty="0" smtClean="0"/>
          </a:p>
          <a:p>
            <a:r>
              <a:rPr lang="ru-RU" dirty="0" smtClean="0"/>
              <a:t>Разработка  тестовых заданий: примеры </a:t>
            </a:r>
          </a:p>
          <a:p>
            <a:r>
              <a:rPr lang="ru-RU" dirty="0" smtClean="0"/>
              <a:t>Система автоматической обработки результатов тестирования </a:t>
            </a:r>
          </a:p>
          <a:p>
            <a:r>
              <a:rPr lang="ru-RU" dirty="0" smtClean="0"/>
              <a:t>Анализ результатов тестирования</a:t>
            </a:r>
          </a:p>
        </p:txBody>
      </p:sp>
      <p:sp>
        <p:nvSpPr>
          <p:cNvPr id="5837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C32704D-4408-4287-B1F2-61DA2D217B0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ПРЕЗЕНТАЦИИ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23449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1200150"/>
            <a:ext cx="6264696" cy="3531839"/>
          </a:xfrm>
        </p:spPr>
        <p:txBody>
          <a:bodyPr/>
          <a:lstStyle/>
          <a:p>
            <a:r>
              <a:rPr lang="ru-RU" sz="1200" dirty="0" smtClean="0"/>
              <a:t>Твой </a:t>
            </a:r>
            <a:r>
              <a:rPr lang="ru-RU" sz="1200" dirty="0"/>
              <a:t>уровень информационно-коммуникационной компетентности такой же как у большинства твоих сверстников</a:t>
            </a:r>
          </a:p>
          <a:p>
            <a:r>
              <a:rPr lang="ru-RU" sz="1200" dirty="0"/>
              <a:t>Тебе стоит обратить внимание на развитие навыков</a:t>
            </a:r>
          </a:p>
          <a:p>
            <a:r>
              <a:rPr lang="ru-RU" sz="1200" dirty="0"/>
              <a:t>—	поиска, сбора и сохранения информации;</a:t>
            </a:r>
          </a:p>
          <a:p>
            <a:r>
              <a:rPr lang="ru-RU" sz="1200" dirty="0"/>
              <a:t>—	представления информации в приемлемом для других людей виде;</a:t>
            </a:r>
          </a:p>
          <a:p>
            <a:r>
              <a:rPr lang="ru-RU" sz="1200" dirty="0"/>
              <a:t>—	самостоятельного создания информационных продуктов на основе заданных требований.</a:t>
            </a:r>
          </a:p>
          <a:p>
            <a:endParaRPr lang="en-US" sz="1200" dirty="0"/>
          </a:p>
          <a:p>
            <a:r>
              <a:rPr lang="ru-RU" sz="1200" dirty="0" smtClean="0"/>
              <a:t>Твой </a:t>
            </a:r>
            <a:r>
              <a:rPr lang="ru-RU" sz="1200" dirty="0"/>
              <a:t>уровень информационно-коммуникационной компетентности ниже, чем у большинства твоих сверстников</a:t>
            </a:r>
          </a:p>
          <a:p>
            <a:r>
              <a:rPr lang="ru-RU" sz="1200" dirty="0"/>
              <a:t>Тебе стоит обратить внимание на развитие навыков</a:t>
            </a:r>
          </a:p>
          <a:p>
            <a:r>
              <a:rPr lang="ru-RU" sz="1200" dirty="0"/>
              <a:t>—	поиска, сбора и сохранения информации;</a:t>
            </a:r>
          </a:p>
          <a:p>
            <a:r>
              <a:rPr lang="ru-RU" sz="1200" dirty="0"/>
              <a:t>—	представления информации в приемлемом для других людей виде;</a:t>
            </a:r>
          </a:p>
          <a:p>
            <a:r>
              <a:rPr lang="ru-RU" sz="1200" dirty="0"/>
              <a:t>—	самостоятельного создания информационных продуктов на основе заданных требований;</a:t>
            </a:r>
          </a:p>
          <a:p>
            <a:r>
              <a:rPr lang="ru-RU" sz="1200" dirty="0"/>
              <a:t>—	навыков оценки надежности и качества различных источников информации</a:t>
            </a:r>
          </a:p>
          <a:p>
            <a:endParaRPr lang="ru-RU" sz="1200" dirty="0"/>
          </a:p>
        </p:txBody>
      </p:sp>
      <p:sp>
        <p:nvSpPr>
          <p:cNvPr id="1003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5EBC390-0522-4082-BDB6-9CEA2B25385A}" type="slidenum">
              <a:rPr lang="ru-RU" sz="1200" smtClean="0">
                <a:latin typeface="Arial Black" pitchFamily="34" charset="0"/>
              </a:rPr>
              <a:pPr eaLnBrk="1" hangingPunct="1"/>
              <a:t>30</a:t>
            </a:fld>
            <a:endParaRPr lang="ru-RU" sz="1200" smtClean="0">
              <a:latin typeface="Arial Black" pitchFamily="34" charset="0"/>
            </a:endParaRPr>
          </a:p>
        </p:txBody>
      </p:sp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a typeface="ＭＳ Ｐゴシック" pitchFamily="34" charset="-128"/>
              </a:rPr>
              <a:t>Результаты тестирования школьников </a:t>
            </a:r>
            <a:endParaRPr lang="ru-RU" sz="2400" dirty="0" smtClean="0">
              <a:ea typeface="ＭＳ Ｐゴシック" pitchFamily="34" charset="-128"/>
            </a:endParaRPr>
          </a:p>
        </p:txBody>
      </p:sp>
      <p:pic>
        <p:nvPicPr>
          <p:cNvPr id="10035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7155"/>
            <a:ext cx="2298979" cy="17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5765"/>
            <a:ext cx="2129999" cy="156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99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Доступ к тестовой системе осуществляется  через Интернет или с локального сервера (например, со школьного сервера,  или же с любого компьютера, который подключен к локальной сети  и  в который загружена тестовая система).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Технология протокола удаленного рабочего стола (</a:t>
            </a:r>
            <a:r>
              <a:rPr lang="en-US" sz="2000" dirty="0" smtClean="0"/>
              <a:t>Remote Desktop Protocol technology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r>
              <a:rPr lang="ru-RU" sz="2000" dirty="0" smtClean="0"/>
              <a:t>Результаты отсылаются на сервер  по защищенному  каналу (</a:t>
            </a:r>
            <a:r>
              <a:rPr lang="en-US" sz="2000" dirty="0" smtClean="0"/>
              <a:t>securely</a:t>
            </a:r>
            <a:r>
              <a:rPr lang="ru-RU" sz="2000" dirty="0" smtClean="0"/>
              <a:t>)   и хранятся там  в закрытом доступе/ и доступ к ним ограничен(</a:t>
            </a:r>
            <a:r>
              <a:rPr lang="en-US" sz="2000" dirty="0" smtClean="0"/>
              <a:t>privately</a:t>
            </a:r>
            <a:r>
              <a:rPr lang="ru-RU" sz="2000" dirty="0" smtClean="0"/>
              <a:t>).</a:t>
            </a:r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613BE5A-F653-45D2-9A35-EDCA9D8F0034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 проведения тестирования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Test Delivery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870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FFFF"/>
                </a:solidFill>
                <a:ea typeface="ＭＳ Ｐゴシック" pitchFamily="34" charset="-128"/>
              </a:rPr>
              <a:t>Общая схема проведения тестирования</a:t>
            </a:r>
            <a:endParaRPr lang="ru-RU" smtClean="0">
              <a:ea typeface="ＭＳ Ｐゴシック" pitchFamily="34" charset="-128"/>
            </a:endParaRPr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3978FD-62E1-4A71-9E99-C7724D3EF0E9}" type="slidenum">
              <a:rPr lang="ru-RU" sz="1200" smtClean="0">
                <a:latin typeface="Arial Black" pitchFamily="34" charset="0"/>
              </a:rPr>
              <a:pPr eaLnBrk="1" hangingPunct="1"/>
              <a:t>32</a:t>
            </a:fld>
            <a:endParaRPr lang="ru-RU" sz="1200" smtClean="0">
              <a:latin typeface="Arial Black" pitchFamily="34" charset="0"/>
            </a:endParaRPr>
          </a:p>
        </p:txBody>
      </p:sp>
      <p:pic>
        <p:nvPicPr>
          <p:cNvPr id="102404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03598"/>
            <a:ext cx="5436096" cy="3528392"/>
          </a:xfrm>
        </p:spPr>
      </p:pic>
    </p:spTree>
    <p:extLst>
      <p:ext uri="{BB962C8B-B14F-4D97-AF65-F5344CB8AC3E}">
        <p14:creationId xmlns:p14="http://schemas.microsoft.com/office/powerpoint/2010/main" xmlns="" val="34634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Отчеты о результатах тестирования доступны по Интернету/ можно посмотреть  в Интернете  (на закрытом веб-сайте/на веб-сайте с ограниченным доступом).</a:t>
            </a:r>
          </a:p>
          <a:p>
            <a:r>
              <a:rPr lang="ru-RU" sz="1800" dirty="0" smtClean="0"/>
              <a:t>Отчеты представлены  как индивидуальные, т.е. на отдельного участника тестирования,  так и групповые,  т.е. на группу в целом.</a:t>
            </a:r>
            <a:endParaRPr lang="en-US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Планируется  разработать специальный инструмент  для анализа результатов тестирования в режиме </a:t>
            </a:r>
            <a:r>
              <a:rPr lang="en-US" sz="1800" dirty="0" smtClean="0"/>
              <a:t>on</a:t>
            </a:r>
            <a:r>
              <a:rPr lang="ru-RU" sz="1800" dirty="0" smtClean="0"/>
              <a:t>-</a:t>
            </a:r>
            <a:r>
              <a:rPr lang="en-US" sz="1800" dirty="0" smtClean="0"/>
              <a:t>line</a:t>
            </a:r>
            <a:r>
              <a:rPr lang="ru-RU" sz="1800" dirty="0" smtClean="0"/>
              <a:t>. С его помощью можно будет, например, сравнивать результаты разных групп школьников,  разных школ, регионов  и т.д.</a:t>
            </a: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DAC3E1C-756A-41FE-9965-B973FCDCAA99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Анализ результатов тестирования/Отчет о результатах тестирования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37412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611188" y="1924051"/>
            <a:ext cx="7478712" cy="432197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О некоторых результатах тестирования</a:t>
            </a:r>
            <a:endParaRPr lang="ru-RU" sz="2800" b="1" smtClean="0">
              <a:solidFill>
                <a:srgbClr val="0D0D0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2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Оценить уровень ИК-компетентности выпускников основной школы</a:t>
            </a:r>
          </a:p>
          <a:p>
            <a:r>
              <a:rPr lang="ru-RU" sz="1800" dirty="0" smtClean="0"/>
              <a:t>Выявить факторы, которые влияют </a:t>
            </a:r>
            <a:br>
              <a:rPr lang="ru-RU" sz="1800" dirty="0" smtClean="0"/>
            </a:br>
            <a:r>
              <a:rPr lang="ru-RU" sz="1800" dirty="0" smtClean="0"/>
              <a:t>на  формирование ИК-компетентности</a:t>
            </a:r>
          </a:p>
          <a:p>
            <a:r>
              <a:rPr lang="ru-RU" sz="1800" dirty="0" smtClean="0"/>
              <a:t>Выработать рекомендации по результатам тестирования</a:t>
            </a:r>
          </a:p>
          <a:p>
            <a:r>
              <a:rPr lang="ru-RU" sz="1800" dirty="0" smtClean="0"/>
              <a:t>Проверить влияние рекомендаций на повышение уровня  ИК-компетентности</a:t>
            </a:r>
          </a:p>
          <a:p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8D7B-30A0-4D08-AC86-FE41EF8B5A3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задачи  проведения тестирования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436096" y="2802255"/>
            <a:ext cx="2675592" cy="1691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6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ea typeface="ＭＳ Ｐゴシック" pitchFamily="34" charset="-128"/>
              </a:rPr>
              <a:t>Тестирование учащихся в школах </a:t>
            </a:r>
            <a:br>
              <a:rPr lang="ru-RU" sz="2800" dirty="0" smtClean="0">
                <a:ea typeface="ＭＳ Ｐゴシック" pitchFamily="34" charset="-128"/>
              </a:rPr>
            </a:br>
            <a:r>
              <a:rPr lang="ru-RU" sz="2800" dirty="0" smtClean="0">
                <a:ea typeface="ＭＳ Ｐゴシック" pitchFamily="34" charset="-128"/>
              </a:rPr>
              <a:t>Республики Татарстан и  Республики  Армения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Республика Татарстан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1" i="1" dirty="0" smtClean="0">
                <a:ea typeface="ＭＳ Ｐゴシック" pitchFamily="34" charset="-128"/>
              </a:rPr>
              <a:t>2010 год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sz="1400" dirty="0" smtClean="0">
                <a:ea typeface="ＭＳ Ｐゴシック" pitchFamily="34" charset="-128"/>
              </a:rPr>
              <a:t>   Сентябрь – </a:t>
            </a:r>
            <a:r>
              <a:rPr lang="ru-RU" sz="1400" dirty="0" err="1" smtClean="0">
                <a:ea typeface="ＭＳ Ｐゴシック" pitchFamily="34" charset="-128"/>
              </a:rPr>
              <a:t>пилотное</a:t>
            </a:r>
            <a:r>
              <a:rPr lang="ru-RU" sz="1400" dirty="0" smtClean="0">
                <a:ea typeface="ＭＳ Ｐゴシック" pitchFamily="34" charset="-128"/>
              </a:rPr>
              <a:t>       тестирование 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sz="1400" dirty="0" smtClean="0">
                <a:ea typeface="ＭＳ Ｐゴシック" pitchFamily="34" charset="-128"/>
              </a:rPr>
              <a:t>   Ноябрь  – 1-ый операционный срез репрезентативной  выборки учащихся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1" i="1" dirty="0" smtClean="0">
                <a:ea typeface="ＭＳ Ｐゴシック" pitchFamily="34" charset="-128"/>
              </a:rPr>
              <a:t>2012 год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400" dirty="0" smtClean="0">
                <a:ea typeface="ＭＳ Ｐゴシック" pitchFamily="34" charset="-128"/>
              </a:rPr>
              <a:t>Февраль – </a:t>
            </a:r>
            <a:r>
              <a:rPr lang="ru-RU" sz="1400" dirty="0" err="1" smtClean="0">
                <a:ea typeface="ＭＳ Ｐゴシック" pitchFamily="34" charset="-128"/>
              </a:rPr>
              <a:t>пилотное</a:t>
            </a:r>
            <a:r>
              <a:rPr lang="ru-RU" sz="1400" dirty="0" smtClean="0">
                <a:ea typeface="ＭＳ Ｐゴシック" pitchFamily="34" charset="-128"/>
              </a:rPr>
              <a:t> </a:t>
            </a:r>
            <a:r>
              <a:rPr lang="ru-RU" sz="1400" dirty="0" err="1" smtClean="0">
                <a:ea typeface="ＭＳ Ｐゴシック" pitchFamily="34" charset="-128"/>
              </a:rPr>
              <a:t>тестирвание</a:t>
            </a:r>
            <a:endParaRPr lang="ru-RU" sz="1400" dirty="0" smtClean="0">
              <a:ea typeface="ＭＳ Ｐゴシック" pitchFamily="34" charset="-128"/>
            </a:endParaRPr>
          </a:p>
          <a:p>
            <a:pPr marL="0">
              <a:buFont typeface="Wingdings" pitchFamily="2" charset="2"/>
              <a:buChar char="§"/>
              <a:defRPr/>
            </a:pPr>
            <a:r>
              <a:rPr lang="ru-RU" sz="1400" dirty="0" smtClean="0">
                <a:ea typeface="ＭＳ Ｐゴシック" pitchFamily="34" charset="-128"/>
              </a:rPr>
              <a:t>Апрель – 2-ой операционный срез репрезентативной выборки учащихся и </a:t>
            </a:r>
            <a:r>
              <a:rPr lang="ru-RU" sz="1400" dirty="0" err="1" smtClean="0">
                <a:ea typeface="ＭＳ Ｐゴシック" pitchFamily="34" charset="-128"/>
              </a:rPr>
              <a:t>пилотное</a:t>
            </a:r>
            <a:r>
              <a:rPr lang="ru-RU" sz="1400" dirty="0" smtClean="0">
                <a:ea typeface="ＭＳ Ｐゴシック" pitchFamily="34" charset="-128"/>
              </a:rPr>
              <a:t> тестирование учителей (250)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1" i="1" dirty="0" smtClean="0">
                <a:ea typeface="ＭＳ Ｐゴシック" pitchFamily="34" charset="-128"/>
              </a:rPr>
              <a:t>2013 год</a:t>
            </a:r>
          </a:p>
          <a:p>
            <a:pPr marL="0">
              <a:buFont typeface="Wingdings" pitchFamily="2" charset="2"/>
              <a:buChar char="§"/>
              <a:defRPr/>
            </a:pPr>
            <a:r>
              <a:rPr lang="ru-RU" sz="1400" dirty="0" smtClean="0">
                <a:ea typeface="ＭＳ Ｐゴシック" pitchFamily="34" charset="-128"/>
              </a:rPr>
              <a:t>Февраль – 3-ий операционный срез репрезентативной выборки учащихся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ea typeface="ＭＳ Ｐゴシック" pitchFamily="34" charset="-128"/>
              </a:rPr>
              <a:t>								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ea typeface="ＭＳ Ｐゴシック" pitchFamily="34" charset="-128"/>
              </a:rPr>
              <a:t>    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ea typeface="ＭＳ Ｐゴシック" pitchFamily="34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400" b="1" dirty="0"/>
              <a:t>Республика  </a:t>
            </a:r>
            <a:r>
              <a:rPr lang="ru-RU" sz="1400" b="1" dirty="0" smtClean="0"/>
              <a:t>Армения  - 2011 </a:t>
            </a:r>
            <a:r>
              <a:rPr lang="ru-RU" sz="1400" b="1" dirty="0"/>
              <a:t>год</a:t>
            </a:r>
          </a:p>
          <a:p>
            <a:r>
              <a:rPr lang="ru-RU" sz="1400" dirty="0"/>
              <a:t>Сентябрь  – пилотное тестирование учащихся русскоязычных школ</a:t>
            </a:r>
          </a:p>
          <a:p>
            <a:r>
              <a:rPr lang="ru-RU" sz="1400" dirty="0"/>
              <a:t>Октябрь 2011- Январь 2012 -</a:t>
            </a:r>
          </a:p>
          <a:p>
            <a:r>
              <a:rPr lang="ru-RU" sz="1400" dirty="0"/>
              <a:t>локализация и адаптация  полного варианта теста  (16 тестовых заданий) на армянский язык</a:t>
            </a:r>
          </a:p>
          <a:p>
            <a:r>
              <a:rPr lang="ru-RU" sz="1400" dirty="0"/>
              <a:t>2012 год </a:t>
            </a:r>
          </a:p>
          <a:p>
            <a:r>
              <a:rPr lang="ru-RU" sz="1400" dirty="0"/>
              <a:t>Январь – апробация локализованных тестовых заданий в армянских школах</a:t>
            </a:r>
          </a:p>
          <a:p>
            <a:r>
              <a:rPr lang="ru-RU" sz="1400" dirty="0"/>
              <a:t>Март – проведение пилотного тестирования учащихся городских и сельских </a:t>
            </a:r>
            <a:r>
              <a:rPr lang="ru-RU" sz="1400" dirty="0" smtClean="0"/>
              <a:t>школ</a:t>
            </a:r>
            <a:endParaRPr lang="ru-RU" sz="1400" dirty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8984BB-A510-4613-A8B2-D687721B60F9}" type="slidenum">
              <a:rPr lang="ru-RU" sz="1200" smtClean="0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36</a:t>
            </a:fld>
            <a:endParaRPr lang="ru-RU" sz="12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18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Общее количество учащихся, обучающихся в девятых классах, 37854</a:t>
            </a:r>
          </a:p>
          <a:p>
            <a:r>
              <a:rPr lang="ru-RU" sz="1400" dirty="0" smtClean="0"/>
              <a:t>Требования к проведению тестирования:</a:t>
            </a:r>
          </a:p>
          <a:p>
            <a:pPr lvl="1"/>
            <a:r>
              <a:rPr lang="ru-RU" sz="1400" dirty="0" smtClean="0"/>
              <a:t>Надёжность = 95%</a:t>
            </a:r>
          </a:p>
          <a:p>
            <a:pPr lvl="1"/>
            <a:r>
              <a:rPr lang="ru-RU" sz="1400" dirty="0" smtClean="0"/>
              <a:t>Доверительный интервал = 5%</a:t>
            </a:r>
          </a:p>
          <a:p>
            <a:r>
              <a:rPr lang="ru-RU" sz="1400" dirty="0" smtClean="0"/>
              <a:t>Вариант 1</a:t>
            </a:r>
          </a:p>
          <a:p>
            <a:pPr lvl="1"/>
            <a:r>
              <a:rPr lang="ru-RU" sz="1400" dirty="0" smtClean="0"/>
              <a:t>Прямая выборка 380 учащихся </a:t>
            </a:r>
          </a:p>
          <a:p>
            <a:pPr lvl="1"/>
            <a:r>
              <a:rPr lang="ru-RU" sz="1400" dirty="0" smtClean="0"/>
              <a:t>Ограничения</a:t>
            </a:r>
          </a:p>
          <a:p>
            <a:pPr lvl="2"/>
            <a:r>
              <a:rPr lang="ru-RU" sz="1400" dirty="0" smtClean="0"/>
              <a:t>чрезмерные организационные затраты – учащиеся выбираются из более, чем 250 школ республики.</a:t>
            </a:r>
          </a:p>
          <a:p>
            <a:r>
              <a:rPr lang="ru-RU" sz="1400" dirty="0" smtClean="0"/>
              <a:t>Вариант 2</a:t>
            </a:r>
          </a:p>
          <a:p>
            <a:pPr lvl="1"/>
            <a:r>
              <a:rPr lang="ru-RU" sz="1400" dirty="0" smtClean="0"/>
              <a:t>Выборка учащихся формируется из отдельных классов в ОУ РТ</a:t>
            </a:r>
          </a:p>
          <a:p>
            <a:pPr lvl="1"/>
            <a:r>
              <a:rPr lang="ru-RU" sz="1400" dirty="0" smtClean="0"/>
              <a:t>Случайный выбор ОУ, из расчёта на то, что в тестировании примет участие лишь один класс</a:t>
            </a:r>
          </a:p>
          <a:p>
            <a:r>
              <a:rPr lang="ru-RU" sz="1400" dirty="0" smtClean="0"/>
              <a:t>К тестированию  приглашено 422 учащихся (с  резервом при 90% явке )</a:t>
            </a:r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B983139-21FC-40F6-B15D-240A658C8F9F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формирования выборки</a:t>
            </a:r>
            <a:r>
              <a:rPr lang="en-US" smtClean="0"/>
              <a:t> </a:t>
            </a:r>
            <a:r>
              <a:rPr lang="ru-RU" smtClean="0"/>
              <a:t>учащихся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1097330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93D21B-285D-41FA-BFEB-1182231BA66B}" type="slidenum">
              <a:rPr lang="ru-RU" sz="1200" smtClean="0">
                <a:latin typeface="Arial Black" pitchFamily="34" charset="0"/>
              </a:rPr>
              <a:pPr eaLnBrk="1" hangingPunct="1"/>
              <a:t>38</a:t>
            </a:fld>
            <a:endParaRPr lang="ru-RU" sz="1200" smtClean="0">
              <a:latin typeface="Arial Black" pitchFamily="34" charset="0"/>
            </a:endParaRPr>
          </a:p>
        </p:txBody>
      </p:sp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a typeface="ＭＳ Ｐゴシック" pitchFamily="34" charset="-128"/>
              </a:rPr>
              <a:t>Выборка учащихся для оценки ИКТ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7574"/>
            <a:ext cx="6265862" cy="320159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20272" y="1200151"/>
            <a:ext cx="2088232" cy="32438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/>
              <a:t>Оценка ИКТ компетентности учащихся  9 классов Республики Татарстан </a:t>
            </a:r>
          </a:p>
          <a:p>
            <a:pPr marL="0" indent="0" algn="just">
              <a:buNone/>
            </a:pPr>
            <a:r>
              <a:rPr lang="ru-RU" sz="1600" b="1" dirty="0"/>
              <a:t>с 22 по 26 апреля 2012 года</a:t>
            </a:r>
          </a:p>
          <a:p>
            <a:pPr marL="0" indent="0" algn="just">
              <a:buNone/>
            </a:pPr>
            <a:endParaRPr lang="ru-RU" sz="1600" dirty="0"/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0275908"/>
              </p:ext>
            </p:extLst>
          </p:nvPr>
        </p:nvGraphicFramePr>
        <p:xfrm>
          <a:off x="107504" y="4421470"/>
          <a:ext cx="8652527" cy="6705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39373"/>
                <a:gridCol w="1377661"/>
                <a:gridCol w="1378916"/>
                <a:gridCol w="1377661"/>
                <a:gridCol w="1378916"/>
              </a:tblGrid>
              <a:tr h="160020"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Категория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Всего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Arial"/>
                        </a:rPr>
                        <a:t> учащихся  в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РТ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Arial"/>
                        </a:rPr>
                        <a:t>Выбрано учащихся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pPr indent="889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Arial"/>
                        </a:rPr>
                        <a:t>Городская школа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24825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65,58%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277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65,64%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indent="889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Arial"/>
                        </a:rPr>
                        <a:t>Сельская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Arial"/>
                        </a:rPr>
                        <a:t> школа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13029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34,42%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145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34,36%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indent="889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итого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37854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422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9836" marR="6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3364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a typeface="ＭＳ Ｐゴシック" pitchFamily="34" charset="-128"/>
              </a:rPr>
              <a:t>Тренды и международный бенчмаркинг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62336237"/>
              </p:ext>
            </p:extLst>
          </p:nvPr>
        </p:nvGraphicFramePr>
        <p:xfrm>
          <a:off x="251519" y="1131590"/>
          <a:ext cx="475228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72836605"/>
              </p:ext>
            </p:extLst>
          </p:nvPr>
        </p:nvGraphicFramePr>
        <p:xfrm>
          <a:off x="5076056" y="1227601"/>
          <a:ext cx="3888432" cy="336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73" name="TextBox 5"/>
          <p:cNvSpPr txBox="1">
            <a:spLocks noChangeArrowheads="1"/>
          </p:cNvSpPr>
          <p:nvPr/>
        </p:nvSpPr>
        <p:spPr bwMode="auto">
          <a:xfrm>
            <a:off x="1728118" y="2993925"/>
            <a:ext cx="75565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4" name="TextBox 6"/>
          <p:cNvSpPr txBox="1">
            <a:spLocks noChangeArrowheads="1"/>
          </p:cNvSpPr>
          <p:nvPr/>
        </p:nvSpPr>
        <p:spPr bwMode="auto">
          <a:xfrm>
            <a:off x="3275856" y="3295750"/>
            <a:ext cx="1080567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4860032" y="2211710"/>
            <a:ext cx="1080716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2012</a:t>
            </a:r>
            <a:endParaRPr lang="ru-RU"/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2483768" y="987574"/>
            <a:ext cx="216058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rgbClr val="000000"/>
                </a:solidFill>
              </a:rPr>
              <a:t>Татарстан</a:t>
            </a:r>
          </a:p>
        </p:txBody>
      </p:sp>
      <p:sp>
        <p:nvSpPr>
          <p:cNvPr id="109577" name="TextBox 9"/>
          <p:cNvSpPr txBox="1">
            <a:spLocks noChangeArrowheads="1"/>
          </p:cNvSpPr>
          <p:nvPr/>
        </p:nvSpPr>
        <p:spPr bwMode="auto">
          <a:xfrm>
            <a:off x="5868144" y="987574"/>
            <a:ext cx="280855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rgbClr val="000000"/>
                </a:solidFill>
              </a:rPr>
              <a:t>Армения (пилот)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6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51304" cy="3459831"/>
          </a:xfrm>
        </p:spPr>
        <p:txBody>
          <a:bodyPr/>
          <a:lstStyle/>
          <a:p>
            <a:r>
              <a:rPr lang="ru-RU" sz="1800" dirty="0" smtClean="0"/>
              <a:t>Информатизация – процесс изменения содержания, методов и организационных форм учебной работы для подготовки будущих жителей информационного общества</a:t>
            </a:r>
          </a:p>
          <a:p>
            <a:r>
              <a:rPr lang="ru-RU" sz="1800" dirty="0" smtClean="0"/>
              <a:t> Изменение педагогических практик</a:t>
            </a:r>
          </a:p>
          <a:p>
            <a:pPr lvl="1"/>
            <a:r>
              <a:rPr lang="ru-RU" sz="1800" dirty="0" smtClean="0"/>
              <a:t>Образовательные стандарты </a:t>
            </a:r>
            <a:r>
              <a:rPr lang="en-US" sz="1800" dirty="0" smtClean="0"/>
              <a:t>XXI</a:t>
            </a:r>
            <a:r>
              <a:rPr lang="ru-RU" sz="1800" dirty="0" smtClean="0"/>
              <a:t> века</a:t>
            </a:r>
          </a:p>
          <a:p>
            <a:pPr lvl="1"/>
            <a:r>
              <a:rPr lang="ru-RU" sz="1800" dirty="0" smtClean="0"/>
              <a:t>Образовательные результаты </a:t>
            </a:r>
            <a:r>
              <a:rPr lang="en-US" sz="1800" dirty="0" smtClean="0"/>
              <a:t>XXI</a:t>
            </a:r>
            <a:r>
              <a:rPr lang="ru-RU" sz="1800" dirty="0" smtClean="0"/>
              <a:t> века</a:t>
            </a:r>
          </a:p>
          <a:p>
            <a:pPr lvl="1"/>
            <a:r>
              <a:rPr lang="ru-RU" sz="1800" dirty="0" smtClean="0"/>
              <a:t>ИКТ насыщенная образовательная среда, проблема 1:1…</a:t>
            </a:r>
          </a:p>
          <a:p>
            <a:r>
              <a:rPr lang="ru-RU" sz="1800" dirty="0" smtClean="0"/>
              <a:t> Опора на новые ресурсы</a:t>
            </a:r>
          </a:p>
          <a:p>
            <a:pPr lvl="1"/>
            <a:r>
              <a:rPr lang="ru-RU" sz="1800" dirty="0" smtClean="0"/>
              <a:t>Контентно насыщенная образовательная среда</a:t>
            </a:r>
          </a:p>
          <a:p>
            <a:pPr lvl="1"/>
            <a:r>
              <a:rPr lang="ru-RU" sz="1800" dirty="0" smtClean="0"/>
              <a:t>Цифровые учебно-методические материалы </a:t>
            </a:r>
          </a:p>
          <a:p>
            <a:pPr lvl="1"/>
            <a:r>
              <a:rPr lang="ru-RU" sz="1800" dirty="0" smtClean="0"/>
              <a:t>Нормативная база работы ОУ в ИКТ насыщенной образовательной среде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В ХХ</a:t>
            </a:r>
            <a:r>
              <a:rPr lang="en-US" dirty="0" smtClean="0"/>
              <a:t>I </a:t>
            </a:r>
            <a:r>
              <a:rPr lang="ru-RU" dirty="0" smtClean="0"/>
              <a:t>ВЕКЕ – ОБРАЗОВАНИЕ В ВЕК ИЗМЕНЕНИЙ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46088" y="86916"/>
            <a:ext cx="8229600" cy="857250"/>
          </a:xfrm>
        </p:spPr>
        <p:txBody>
          <a:bodyPr/>
          <a:lstStyle/>
          <a:p>
            <a:pPr algn="ctr"/>
            <a:r>
              <a:rPr lang="ru-RU" smtClean="0">
                <a:ea typeface="ＭＳ Ｐゴシック" pitchFamily="34" charset="-128"/>
              </a:rPr>
              <a:t>Ресурсы:  материальные и «культурные»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1043608" y="1138915"/>
            <a:ext cx="3601044" cy="40107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600" b="1" dirty="0" smtClean="0">
                <a:latin typeface="+mj-lt"/>
                <a:ea typeface="ＭＳ Ｐゴシック" pitchFamily="34" charset="-128"/>
              </a:rPr>
              <a:t>Материальная обеспеченность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040727391"/>
              </p:ext>
            </p:extLst>
          </p:nvPr>
        </p:nvGraphicFramePr>
        <p:xfrm>
          <a:off x="251520" y="1491630"/>
          <a:ext cx="3240360" cy="291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0597" name="Content Placeholder 2"/>
          <p:cNvSpPr txBox="1">
            <a:spLocks/>
          </p:cNvSpPr>
          <p:nvPr/>
        </p:nvSpPr>
        <p:spPr bwMode="auto">
          <a:xfrm>
            <a:off x="5004048" y="1163368"/>
            <a:ext cx="3528390" cy="3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+mj-lt"/>
              </a:rPr>
              <a:t>Образование родителей</a:t>
            </a:r>
            <a:endParaRPr lang="ru-RU" sz="1600" b="1" i="1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570239061"/>
              </p:ext>
            </p:extLst>
          </p:nvPr>
        </p:nvGraphicFramePr>
        <p:xfrm>
          <a:off x="3707904" y="1545636"/>
          <a:ext cx="5252218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0599" name="TextBox 7"/>
          <p:cNvSpPr txBox="1">
            <a:spLocks noChangeArrowheads="1"/>
          </p:cNvSpPr>
          <p:nvPr/>
        </p:nvSpPr>
        <p:spPr bwMode="auto">
          <a:xfrm>
            <a:off x="7127876" y="4462462"/>
            <a:ext cx="201612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00"/>
                </a:solidFill>
              </a:rPr>
              <a:t>Татарстан, 2012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387483"/>
            <a:ext cx="709295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180918" anchor="ctr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 основе ответов на вопросы: «Есть ли в вашей семье автомобиль?», «Как часто вы с семьей отдыхаете за границей?». </a:t>
            </a:r>
            <a:r>
              <a:rPr lang="ru-RU" sz="1200" b="1" i="1" dirty="0">
                <a:solidFill>
                  <a:srgbClr val="000000"/>
                </a:solidFill>
              </a:rPr>
              <a:t>Среднее – оба родителя (или один, в случае неполной семьи) не имеют высшего образования. Смешанная семья – один из родителей имеет среднее образование, другой – высшее. Высшее – оба родителя (или один, в случае неполной семьи) имеют высшее образование</a:t>
            </a:r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7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ea typeface="ＭＳ Ｐゴシック" pitchFamily="34" charset="-128"/>
              </a:rPr>
              <a:t>Доступность ИКТ дома и в школе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08185755"/>
              </p:ext>
            </p:extLst>
          </p:nvPr>
        </p:nvGraphicFramePr>
        <p:xfrm>
          <a:off x="611560" y="1221600"/>
          <a:ext cx="7848872" cy="307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620" name="TextBox 4"/>
          <p:cNvSpPr txBox="1">
            <a:spLocks noChangeArrowheads="1"/>
          </p:cNvSpPr>
          <p:nvPr/>
        </p:nvSpPr>
        <p:spPr bwMode="auto">
          <a:xfrm>
            <a:off x="7127876" y="4407694"/>
            <a:ext cx="201612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00"/>
                </a:solidFill>
              </a:rPr>
              <a:t>Татарстан, 2012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435168"/>
            <a:ext cx="7308304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square" lIns="180918" anchor="ctr"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 основе ответов на вопросы «Есть ли у вас дома компьютер, которым вы можете свободно пользоваться?»; «Подключен ли ваш домашний компьютер к интернету?»; «Пользуетесь ли вы в школе компьютером, если не считать уроков информатики?»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6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Влияние вида работы учащихся над домашним заданием на уровень </a:t>
            </a:r>
            <a:r>
              <a:rPr lang="ru-RU" dirty="0" err="1" smtClean="0"/>
              <a:t>ИК-компетентности</a:t>
            </a:r>
            <a:endParaRPr lang="ru-RU" dirty="0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812679" y="3923288"/>
            <a:ext cx="7053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Учителя дают домашнюю работу, требующую…</a:t>
            </a:r>
            <a:endParaRPr lang="ru-RU" sz="800" dirty="0">
              <a:solidFill>
                <a:srgbClr val="00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ru-RU" sz="1800" dirty="0">
              <a:solidFill>
                <a:srgbClr val="000000"/>
              </a:solidFill>
              <a:latin typeface="+mj-lt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4223296349"/>
              </p:ext>
            </p:extLst>
          </p:nvPr>
        </p:nvGraphicFramePr>
        <p:xfrm>
          <a:off x="323528" y="1383618"/>
          <a:ext cx="8424936" cy="243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508986"/>
            <a:ext cx="705349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square" lIns="180918" anchor="ctr"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 основе ответов на вопрос: «Задают ли ваши учителя ДОМАШНИЕ задания, требующие от Вас:» – «самостоятельного поиска информации (книги, статьи, сайты)», «использования компьютера», «создания презентаций», «совместного поиска решения с Вашими одноклассниками.</a:t>
            </a:r>
          </a:p>
        </p:txBody>
      </p:sp>
      <p:sp>
        <p:nvSpPr>
          <p:cNvPr id="112646" name="TextBox 6"/>
          <p:cNvSpPr txBox="1">
            <a:spLocks noChangeArrowheads="1"/>
          </p:cNvSpPr>
          <p:nvPr/>
        </p:nvSpPr>
        <p:spPr bwMode="auto">
          <a:xfrm>
            <a:off x="6875463" y="4569619"/>
            <a:ext cx="201771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00"/>
                </a:solidFill>
              </a:rPr>
              <a:t>Татарстан, 2012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2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a typeface="ＭＳ Ｐゴシック" pitchFamily="34" charset="-128"/>
              </a:rPr>
              <a:t>Влияние на уровень ИКТ-компетентность учащихся  учителей и школы</a:t>
            </a:r>
          </a:p>
        </p:txBody>
      </p:sp>
      <p:sp>
        <p:nvSpPr>
          <p:cNvPr id="11366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623B07F-E9CE-470E-8812-CD66F219E021}" type="slidenum">
              <a:rPr lang="ru-RU" sz="1200" smtClean="0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43</a:t>
            </a:fld>
            <a:endParaRPr lang="ru-RU" sz="1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13668" name="Диаграмма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7654"/>
            <a:ext cx="7060778" cy="26500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6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Содержимое 6"/>
          <p:cNvSpPr>
            <a:spLocks noGrp="1"/>
          </p:cNvSpPr>
          <p:nvPr>
            <p:ph idx="1"/>
          </p:nvPr>
        </p:nvSpPr>
        <p:spPr>
          <a:xfrm>
            <a:off x="17481" y="1203598"/>
            <a:ext cx="3548045" cy="2548880"/>
          </a:xfrm>
        </p:spPr>
        <p:txBody>
          <a:bodyPr/>
          <a:lstStyle/>
          <a:p>
            <a:pPr algn="r"/>
            <a:r>
              <a:rPr lang="ru-RU" sz="1800" b="1" dirty="0">
                <a:ea typeface="ＭＳ Ｐゴシック" pitchFamily="34" charset="-128"/>
              </a:rPr>
              <a:t>Книги </a:t>
            </a:r>
            <a:r>
              <a:rPr lang="ru-RU" sz="1800" b="1" dirty="0" smtClean="0">
                <a:ea typeface="ＭＳ Ｐゴシック" pitchFamily="34" charset="-128"/>
              </a:rPr>
              <a:t>дома</a:t>
            </a:r>
          </a:p>
          <a:p>
            <a:endParaRPr lang="ru-RU" sz="1800" b="1" dirty="0">
              <a:ea typeface="ＭＳ Ｐゴシック" pitchFamily="34" charset="-128"/>
            </a:endParaRPr>
          </a:p>
          <a:p>
            <a:endParaRPr lang="ru-RU" sz="1800" b="1" dirty="0" smtClean="0">
              <a:ea typeface="ＭＳ Ｐゴシック" pitchFamily="34" charset="-128"/>
            </a:endParaRPr>
          </a:p>
          <a:p>
            <a:endParaRPr lang="ru-RU" sz="1800" dirty="0">
              <a:ea typeface="ＭＳ Ｐゴシック" pitchFamily="34" charset="-128"/>
            </a:endParaRPr>
          </a:p>
          <a:p>
            <a:r>
              <a:rPr lang="ru-RU" sz="1800" b="1" dirty="0" smtClean="0">
                <a:ea typeface="ＭＳ Ｐゴシック" pitchFamily="34" charset="-128"/>
              </a:rPr>
              <a:t>Образование родителей </a:t>
            </a:r>
          </a:p>
        </p:txBody>
      </p:sp>
      <p:sp>
        <p:nvSpPr>
          <p:cNvPr id="114691" name="Title 1"/>
          <p:cNvSpPr>
            <a:spLocks noGrp="1"/>
          </p:cNvSpPr>
          <p:nvPr>
            <p:ph type="title"/>
          </p:nvPr>
        </p:nvSpPr>
        <p:spPr>
          <a:xfrm>
            <a:off x="179388" y="195263"/>
            <a:ext cx="7777162" cy="485775"/>
          </a:xfrm>
        </p:spPr>
        <p:txBody>
          <a:bodyPr/>
          <a:lstStyle/>
          <a:p>
            <a:r>
              <a:rPr lang="ru-RU" b="1" smtClean="0">
                <a:ea typeface="ＭＳ Ｐゴシック" pitchFamily="34" charset="-128"/>
              </a:rPr>
              <a:t>Факторы сильно влияющие на уровень ИК компетентности </a:t>
            </a:r>
            <a:endParaRPr lang="ru-RU" smtClean="0">
              <a:ea typeface="ＭＳ Ｐゴシック" pitchFamily="34" charset="-128"/>
            </a:endParaRPr>
          </a:p>
        </p:txBody>
      </p:sp>
      <p:pic>
        <p:nvPicPr>
          <p:cNvPr id="11469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3020616"/>
            <a:ext cx="5470526" cy="2122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Chart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527" y="1329928"/>
            <a:ext cx="5254946" cy="1843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0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55" y="1785874"/>
            <a:ext cx="4620784" cy="192000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6350"/>
          <a:extLst/>
        </p:spPr>
      </p:pic>
      <p:sp>
        <p:nvSpPr>
          <p:cNvPr id="1157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ea typeface="ＭＳ Ｐゴシック" pitchFamily="34" charset="-128"/>
              </a:rPr>
              <a:t>Факторы, слабо влияющие на уровень ИКТ  компетентности  </a:t>
            </a:r>
            <a:endParaRPr lang="ru-RU" smtClean="0">
              <a:ea typeface="ＭＳ Ｐゴシック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1157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9" y="3003947"/>
            <a:ext cx="5526087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Chart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326357"/>
            <a:ext cx="4584700" cy="13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326357"/>
            <a:ext cx="376686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/>
              <a:t>Расположение (сельская, городская)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988860"/>
            <a:ext cx="158408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/>
              <a:t>Пол 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299" y="4029670"/>
            <a:ext cx="31603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/>
              <a:t>Социальный статус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1467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по результатам тестирования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1151335"/>
            <a:ext cx="3312368" cy="479822"/>
          </a:xfrm>
          <a:ln>
            <a:solidFill>
              <a:srgbClr val="0070C0"/>
            </a:solidFill>
          </a:ln>
        </p:spPr>
        <p:txBody>
          <a:bodyPr anchor="ctr"/>
          <a:lstStyle/>
          <a:p>
            <a:r>
              <a:rPr lang="ru-RU" sz="1800" dirty="0"/>
              <a:t>Результаты оказались </a:t>
            </a:r>
            <a:r>
              <a:rPr lang="ru-RU" sz="1800" dirty="0" smtClean="0"/>
              <a:t>неожиданными</a:t>
            </a:r>
            <a:endParaRPr lang="ru-R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466728" cy="2963466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Сельская </a:t>
            </a:r>
            <a:r>
              <a:rPr lang="ru-RU" sz="1800" dirty="0"/>
              <a:t>и городская школа</a:t>
            </a:r>
          </a:p>
          <a:p>
            <a:r>
              <a:rPr lang="ru-RU" sz="1800" dirty="0"/>
              <a:t>Пол учащихся</a:t>
            </a:r>
          </a:p>
          <a:p>
            <a:r>
              <a:rPr lang="ru-RU" sz="1800" dirty="0"/>
              <a:t>Социальный статус родителей</a:t>
            </a:r>
          </a:p>
          <a:p>
            <a:r>
              <a:rPr lang="ru-RU" sz="1800" dirty="0"/>
              <a:t>Доступность и интенсивность использования средств ИКТ в школе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583362" y="1151335"/>
            <a:ext cx="4041775" cy="479822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Результаты оказались ожидаемыми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800" dirty="0" smtClean="0"/>
              <a:t>Связь </a:t>
            </a:r>
            <a:r>
              <a:rPr lang="ru-RU" sz="1800" dirty="0"/>
              <a:t>с образованностью родителей</a:t>
            </a:r>
          </a:p>
          <a:p>
            <a:r>
              <a:rPr lang="ru-RU" sz="1800" dirty="0"/>
              <a:t>Связь с успеваемостью в школе</a:t>
            </a:r>
          </a:p>
          <a:p>
            <a:r>
              <a:rPr lang="ru-RU" sz="1800" dirty="0"/>
              <a:t>Связь с информационно-коммуникационной  грамотностью учителей (проверить)</a:t>
            </a:r>
          </a:p>
          <a:p>
            <a:r>
              <a:rPr lang="ru-RU" sz="1800" dirty="0"/>
              <a:t>Связь с доступностью и интенсивность использования средств ИКТ дома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8D7B-30A0-4D08-AC86-FE41EF8B5A37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3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Реализовать систему мер обеспечивающих повышение ИК грамотности для тех учащихся, которые не имеют компьютеров дома</a:t>
            </a:r>
          </a:p>
          <a:p>
            <a:r>
              <a:rPr lang="ru-RU" dirty="0" smtClean="0"/>
              <a:t>Реализовать систему мер для повышения влияния на ИК грамотность учащихся:</a:t>
            </a:r>
          </a:p>
          <a:p>
            <a:pPr lvl="1"/>
            <a:r>
              <a:rPr lang="ru-RU" dirty="0" smtClean="0"/>
              <a:t>имеющихся в школе средств ИКТ </a:t>
            </a:r>
          </a:p>
          <a:p>
            <a:pPr lvl="1"/>
            <a:r>
              <a:rPr lang="ru-RU" dirty="0" smtClean="0"/>
              <a:t>регулярных занятий по информатике</a:t>
            </a:r>
          </a:p>
          <a:p>
            <a:pPr lvl="1"/>
            <a:r>
              <a:rPr lang="ru-RU" dirty="0" smtClean="0"/>
              <a:t>использования ИКТ на занятиях по другим предметам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8D7B-30A0-4D08-AC86-FE41EF8B5A37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Рекомендации по результатам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9194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dirty="0" smtClean="0"/>
              <a:t>Использование ИКТ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ru-RU" dirty="0" smtClean="0"/>
              <a:t>Увеличивать долю проектной деятельности с использованием ИКТ (межшкольные, </a:t>
            </a:r>
            <a:r>
              <a:rPr lang="ru-RU" dirty="0" err="1" smtClean="0"/>
              <a:t>внутришкольные</a:t>
            </a:r>
            <a:r>
              <a:rPr lang="ru-RU" dirty="0" smtClean="0"/>
              <a:t>,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проекты)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ru-RU" dirty="0" smtClean="0"/>
              <a:t>По возможности планировать индивидуальные траектории обучения учащихся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ru-RU" dirty="0" smtClean="0"/>
              <a:t>Увеличивать долю самостоятельных учебных занятий, при которых используются интернет технологии и  ресурсы.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ru-RU" dirty="0" smtClean="0"/>
              <a:t>Информированность о электронных образовательных ресурсах и сервисах  поддержки при выполнении учебных заданий с использованием ИКТ ( сетевые сообщества, центры консультационной помощи и т.п.)</a:t>
            </a:r>
          </a:p>
          <a:p>
            <a:pPr>
              <a:defRPr/>
            </a:pPr>
            <a:r>
              <a:rPr lang="ru-RU" dirty="0" smtClean="0"/>
              <a:t>Результаты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ru-RU" dirty="0" smtClean="0"/>
              <a:t>Повышение уровня </a:t>
            </a:r>
            <a:r>
              <a:rPr lang="ru-RU" dirty="0" err="1" smtClean="0"/>
              <a:t>ИК-компетентности</a:t>
            </a:r>
            <a:endParaRPr lang="ru-RU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ru-RU" dirty="0" smtClean="0"/>
              <a:t>Способность самостоятельного решения образовательных задач с использованием возможностей ИКТ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a typeface="ＭＳ Ｐゴシック" pitchFamily="34" charset="-128"/>
              </a:rPr>
              <a:t>Рекомендации для образовательных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40572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думают школьники о тестировании ИКТ- компетентности 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8D7B-30A0-4D08-AC86-FE41EF8B5A37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36920" name="Group 5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197885529"/>
              </p:ext>
            </p:extLst>
          </p:nvPr>
        </p:nvGraphicFramePr>
        <p:xfrm>
          <a:off x="395536" y="1203598"/>
          <a:ext cx="8362950" cy="3352821"/>
        </p:xfrm>
        <a:graphic>
          <a:graphicData uri="http://schemas.openxmlformats.org/drawingml/2006/table">
            <a:tbl>
              <a:tblPr/>
              <a:tblGrid>
                <a:gridCol w="6623967"/>
                <a:gridCol w="1738983"/>
              </a:tblGrid>
              <a:tr h="455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Мнения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Согласны с мнением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69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Я никогда прежде не участвовал в такого рода тестировании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.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90%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547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Данный тест оказался мне по силам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462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Чтобы успешно выполнить этот тест, нужно хорошо поработать головой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.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96%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71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Мне понравился этот тест. Мне было интересно отвечать на вопросы.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92%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6797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Тестовые задания имеют самое прямое отношение к тому, чем я занимаюсь в школе или дома.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9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Способность учиться на протяжении всей жизни</a:t>
            </a:r>
          </a:p>
          <a:p>
            <a:r>
              <a:rPr lang="ru-RU" dirty="0" smtClean="0"/>
              <a:t>Способность самостоятельно мыслить и действовать</a:t>
            </a:r>
          </a:p>
          <a:p>
            <a:r>
              <a:rPr lang="ru-RU" dirty="0" smtClean="0"/>
              <a:t>Коммуникабельность, умение работать в команде</a:t>
            </a:r>
          </a:p>
          <a:p>
            <a:r>
              <a:rPr lang="ru-RU" dirty="0" smtClean="0"/>
              <a:t>Способность осуществлять выбор и нести за него ответственность</a:t>
            </a:r>
          </a:p>
          <a:p>
            <a:r>
              <a:rPr lang="ru-RU" dirty="0" smtClean="0"/>
              <a:t>Способность решать нетрадиционные задачи, используя приобретенные предметные, интеллектуальные и общие умения и навыки</a:t>
            </a:r>
          </a:p>
        </p:txBody>
      </p:sp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КАКИЕ НАВЫКИ И СПОСОБНОСТИ</a:t>
            </a:r>
            <a:r>
              <a:rPr lang="en-US" sz="2400" dirty="0" smtClean="0"/>
              <a:t> </a:t>
            </a:r>
            <a:r>
              <a:rPr lang="ru-RU" sz="2400" dirty="0" smtClean="0"/>
              <a:t>ПРИОБРЕТУТ БОЛЬШУЮ ЗНАЧИМОСТЬ В БЛИЖАЙШИЕ ГОДЫ</a:t>
            </a:r>
            <a:r>
              <a:rPr lang="en-US" sz="2400" dirty="0" smtClean="0"/>
              <a:t>?</a:t>
            </a:r>
            <a:r>
              <a:rPr lang="ru-RU" sz="2400" dirty="0" smtClean="0"/>
              <a:t> НАВЫКИ 21 ВЕКА!</a:t>
            </a:r>
          </a:p>
        </p:txBody>
      </p:sp>
      <p:sp>
        <p:nvSpPr>
          <p:cNvPr id="60420" name="Прямоугольник 3"/>
          <p:cNvSpPr>
            <a:spLocks noChangeArrowheads="1"/>
          </p:cNvSpPr>
          <p:nvPr/>
        </p:nvSpPr>
        <p:spPr bwMode="auto">
          <a:xfrm>
            <a:off x="2286000" y="237529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ru-RU">
                <a:solidFill>
                  <a:srgbClr val="FFFFFF"/>
                </a:solidFill>
                <a:latin typeface="Verdana" pitchFamily="34" charset="0"/>
              </a:rPr>
              <a:t>Почему образовательные результаты </a:t>
            </a:r>
            <a:r>
              <a:rPr lang="en-US">
                <a:solidFill>
                  <a:srgbClr val="FFFFFF"/>
                </a:solidFill>
                <a:latin typeface="Verdana" pitchFamily="34" charset="0"/>
              </a:rPr>
              <a:t>XXI</a:t>
            </a:r>
            <a:r>
              <a:rPr lang="ru-RU">
                <a:solidFill>
                  <a:srgbClr val="FFFFFF"/>
                </a:solidFill>
                <a:latin typeface="Verdana" pitchFamily="34" charset="0"/>
              </a:rPr>
              <a:t> века</a:t>
            </a:r>
            <a:r>
              <a:rPr lang="en-US">
                <a:solidFill>
                  <a:srgbClr val="FFFFFF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35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a typeface="ＭＳ Ｐゴシック" pitchFamily="34" charset="-128"/>
              </a:rPr>
              <a:t>Спасибо за внимание</a:t>
            </a:r>
            <a:r>
              <a:rPr lang="en-US" sz="6000" dirty="0" smtClean="0">
                <a:ea typeface="ＭＳ Ｐゴシック" pitchFamily="34" charset="-128"/>
              </a:rPr>
              <a:t>!</a:t>
            </a:r>
            <a:endParaRPr lang="ru-RU" sz="6000" dirty="0" smtClean="0">
              <a:ea typeface="ＭＳ Ｐゴシック" pitchFamily="34" charset="-128"/>
            </a:endParaRPr>
          </a:p>
        </p:txBody>
      </p:sp>
      <p:sp>
        <p:nvSpPr>
          <p:cNvPr id="12083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sz="3600" dirty="0" smtClean="0">
                <a:ea typeface="ＭＳ Ｐゴシック" pitchFamily="34" charset="-128"/>
              </a:rPr>
              <a:t>Avdeeva@ntf.ru</a:t>
            </a:r>
            <a:endParaRPr lang="ru-RU" sz="3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1670"/>
            <a:ext cx="9108504" cy="201622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b="1" dirty="0" smtClean="0"/>
              <a:t>Avdeeva@ntf.ru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2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2"/>
          <p:cNvSpPr txBox="1">
            <a:spLocks noGrp="1"/>
          </p:cNvSpPr>
          <p:nvPr/>
        </p:nvSpPr>
        <p:spPr bwMode="auto"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9FD7B82-9D50-4540-A1C4-9D1373D2DDDB}" type="slidenum">
              <a:rPr lang="ru-RU" sz="1200">
                <a:latin typeface="Arial Black" pitchFamily="34" charset="0"/>
              </a:rPr>
              <a:pPr algn="r" eaLnBrk="1" hangingPunct="1"/>
              <a:t>6</a:t>
            </a:fld>
            <a:endParaRPr lang="ru-RU" sz="1200">
              <a:latin typeface="Arial Black" pitchFamily="34" charset="0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4708235" y="76081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50000"/>
              </a:spcAft>
            </a:pPr>
            <a:endParaRPr lang="ru-RU" sz="4400">
              <a:latin typeface="GillSans" charset="0"/>
            </a:endParaRPr>
          </a:p>
        </p:txBody>
      </p:sp>
      <p:graphicFrame>
        <p:nvGraphicFramePr>
          <p:cNvPr id="6656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5597933"/>
              </p:ext>
            </p:extLst>
          </p:nvPr>
        </p:nvGraphicFramePr>
        <p:xfrm>
          <a:off x="762000" y="2112388"/>
          <a:ext cx="7772400" cy="2331570"/>
        </p:xfrm>
        <a:graphic>
          <a:graphicData uri="http://schemas.openxmlformats.org/drawingml/2006/table">
            <a:tbl>
              <a:tblPr/>
              <a:tblGrid>
                <a:gridCol w="6684963"/>
                <a:gridCol w="1087437"/>
              </a:tblGrid>
              <a:tr h="388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Критическое мышление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78%</a:t>
                      </a: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Информационные технологии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77%</a:t>
                      </a: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Здоровье и благополучие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76%</a:t>
                      </a: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Умение работать в команде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74%</a:t>
                      </a: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Умение решать проблемы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74%</a:t>
                      </a: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Самостоятельность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Какие навыки и характеристики приобретут большую значимость в ближайшие пять лет?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ОБРАЗОВАТЕЛЬНЫЕ РЕЗУЛЬТАТЫ </a:t>
            </a:r>
            <a:r>
              <a:rPr lang="en-US" dirty="0" smtClean="0"/>
              <a:t>XXI</a:t>
            </a:r>
            <a:r>
              <a:rPr lang="ru-RU" dirty="0" smtClean="0"/>
              <a:t> ВЕКА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7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Цель: обеспечить реалистичную и разностороннюю оценку ИКТ-компетентности с помощью тестовых заданий, основанных на реальных ситуациях</a:t>
            </a:r>
            <a:endParaRPr lang="en-US" sz="1600" dirty="0" smtClean="0"/>
          </a:p>
          <a:p>
            <a:r>
              <a:rPr lang="ru-RU" sz="1600" dirty="0" smtClean="0"/>
              <a:t>Тестирование призвано</a:t>
            </a:r>
            <a:r>
              <a:rPr lang="en-US" sz="1600" dirty="0" smtClean="0"/>
              <a:t>:</a:t>
            </a:r>
          </a:p>
          <a:p>
            <a:pPr lvl="1"/>
            <a:r>
              <a:rPr lang="ru-RU" sz="1600" dirty="0" smtClean="0"/>
              <a:t>стать важным инструментом для обсуждения и выработки  образовательной политики в области формирования ИКТ-компетентности.</a:t>
            </a:r>
          </a:p>
          <a:p>
            <a:pPr lvl="1"/>
            <a:r>
              <a:rPr lang="ru-RU" sz="1600" dirty="0" smtClean="0"/>
              <a:t>обеспечить объективную оценку готовности выпускников школы  жить и работать в информационном обществе</a:t>
            </a:r>
            <a:r>
              <a:rPr lang="en-US" sz="1600" dirty="0" smtClean="0"/>
              <a:t>.</a:t>
            </a:r>
          </a:p>
          <a:p>
            <a:pPr lvl="1"/>
            <a:r>
              <a:rPr lang="ru-RU" sz="1600" dirty="0" smtClean="0"/>
              <a:t>оценить, в какой мере существующее направление  развития образования в стране обеспечивает внедрение ИКТ в учебный процесс образовательного учреждения.</a:t>
            </a:r>
          </a:p>
          <a:p>
            <a:r>
              <a:rPr lang="ru-RU" sz="1600" dirty="0" smtClean="0"/>
              <a:t>Целевая аудитория:  учащиеся при переходе из основной школы в старшую (9-классники)</a:t>
            </a:r>
            <a:endParaRPr lang="en-US" sz="1600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2F8FBDA-9324-40AF-83F5-9E88072422A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ТЕСТИРОВАНИЯ  ИКТ-КОМПЕТЕНТНОСТИ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582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Интерактивность, автоматизированный характер процесса тестирования и оценки его результатов</a:t>
            </a:r>
            <a:endParaRPr lang="en-US" sz="1200" dirty="0" smtClean="0"/>
          </a:p>
          <a:p>
            <a:r>
              <a:rPr lang="ru-RU" sz="1200" dirty="0" smtClean="0"/>
              <a:t>Использование ситуаций из реальной жизни при разработке сценария   для тестовых заданий</a:t>
            </a:r>
            <a:endParaRPr lang="en-US" sz="1200" dirty="0" smtClean="0"/>
          </a:p>
          <a:p>
            <a:r>
              <a:rPr lang="ru-RU" sz="1200" dirty="0" smtClean="0"/>
              <a:t>Акцент на оценке НЕ уровня сформированных  технологических навыков и навыков владения учащимися определенным программным продуктом или техническими возможностями  компьютера, но СПОСОБНОСТИ оперировать информацией, решать практические задачи, используя ИКТ, мыслить и работать в «цифровом» мире </a:t>
            </a:r>
          </a:p>
          <a:p>
            <a:r>
              <a:rPr lang="ru-RU" sz="1200" dirty="0" smtClean="0"/>
              <a:t>Обязательно условие:  соблюдение</a:t>
            </a:r>
          </a:p>
          <a:p>
            <a:r>
              <a:rPr lang="ru-RU" sz="1200" dirty="0" smtClean="0"/>
              <a:t>      этических и правовых норм</a:t>
            </a:r>
            <a:r>
              <a:rPr lang="en-US" sz="1200" dirty="0" smtClean="0"/>
              <a:t> </a:t>
            </a:r>
            <a:r>
              <a:rPr lang="ru-RU" sz="1200" dirty="0" smtClean="0"/>
              <a:t> при </a:t>
            </a:r>
            <a:r>
              <a:rPr lang="ru-RU" sz="1200" dirty="0" err="1" smtClean="0"/>
              <a:t>использо</a:t>
            </a:r>
            <a:r>
              <a:rPr lang="ru-RU" sz="1200" dirty="0" smtClean="0"/>
              <a:t>-</a:t>
            </a:r>
          </a:p>
          <a:p>
            <a:r>
              <a:rPr lang="ru-RU" sz="1200" dirty="0" smtClean="0"/>
              <a:t>	</a:t>
            </a:r>
            <a:r>
              <a:rPr lang="ru-RU" sz="1200" dirty="0" err="1" smtClean="0"/>
              <a:t>вании</a:t>
            </a:r>
            <a:r>
              <a:rPr lang="ru-RU" sz="1200" dirty="0" smtClean="0"/>
              <a:t> цифровых технологий и средств </a:t>
            </a:r>
          </a:p>
          <a:p>
            <a:r>
              <a:rPr lang="ru-RU" sz="1200" dirty="0" smtClean="0"/>
              <a:t>     коммуникации. Это важно для </a:t>
            </a:r>
            <a:r>
              <a:rPr lang="ru-RU" sz="1200" dirty="0" err="1" smtClean="0"/>
              <a:t>формирова</a:t>
            </a:r>
            <a:r>
              <a:rPr lang="ru-RU" sz="1200" dirty="0" smtClean="0"/>
              <a:t>-</a:t>
            </a:r>
          </a:p>
          <a:p>
            <a:r>
              <a:rPr lang="ru-RU" sz="1200" dirty="0" smtClean="0"/>
              <a:t>     </a:t>
            </a:r>
            <a:r>
              <a:rPr lang="ru-RU" sz="1200" dirty="0" err="1" smtClean="0"/>
              <a:t>ния</a:t>
            </a:r>
            <a:r>
              <a:rPr lang="ru-RU" sz="1200" dirty="0" smtClean="0"/>
              <a:t>  социально-ответственной личности.</a:t>
            </a:r>
            <a:endParaRPr lang="en-US" sz="1200" dirty="0" smtClean="0"/>
          </a:p>
          <a:p>
            <a:r>
              <a:rPr lang="ru-RU" sz="1200" dirty="0" smtClean="0"/>
              <a:t>Автоматическая обработка  результатов </a:t>
            </a:r>
          </a:p>
          <a:p>
            <a:r>
              <a:rPr lang="ru-RU" sz="1200" dirty="0" smtClean="0"/>
              <a:t>     тестирования, основанная на </a:t>
            </a:r>
            <a:r>
              <a:rPr lang="ru-RU" sz="1200" dirty="0" err="1" smtClean="0"/>
              <a:t>использова</a:t>
            </a:r>
            <a:r>
              <a:rPr lang="ru-RU" sz="1200" dirty="0" smtClean="0"/>
              <a:t>-</a:t>
            </a:r>
          </a:p>
          <a:p>
            <a:r>
              <a:rPr lang="ru-RU" sz="1200" dirty="0" smtClean="0"/>
              <a:t>     </a:t>
            </a:r>
            <a:r>
              <a:rPr lang="ru-RU" sz="1200" dirty="0" err="1" smtClean="0"/>
              <a:t>нии</a:t>
            </a:r>
            <a:r>
              <a:rPr lang="ru-RU" sz="1200" dirty="0" smtClean="0"/>
              <a:t> сетей Байеса.</a:t>
            </a:r>
            <a:endParaRPr lang="en-US" sz="1200" dirty="0" smtClean="0"/>
          </a:p>
        </p:txBody>
      </p:sp>
      <p:sp>
        <p:nvSpPr>
          <p:cNvPr id="6451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306279-C6A5-4B7A-B9C3-DCF0A8346D05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451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данной  системы тестирования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084168" y="2949792"/>
            <a:ext cx="3059832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66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ИКТ- компетентность: определение и составляющие</a:t>
            </a:r>
            <a:br>
              <a:rPr lang="ru-RU" dirty="0"/>
            </a:br>
            <a:endParaRPr lang="ru-RU" dirty="0"/>
          </a:p>
        </p:txBody>
      </p:sp>
      <p:sp>
        <p:nvSpPr>
          <p:cNvPr id="65539" name="Содержимое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01A70EC-16BA-460F-A371-95C8F8BC08E3}" type="slidenum">
              <a:rPr lang="ru-RU" sz="1200" smtClean="0">
                <a:latin typeface="Arial Black" pitchFamily="34" charset="0"/>
              </a:rPr>
              <a:pPr eaLnBrk="1" hangingPunct="1"/>
              <a:t>9</a:t>
            </a:fld>
            <a:endParaRPr 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Беларусь для презентации_курс РТЦ 6  Хмель 2222222222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Беларусь для презентации_курс РТЦ 6  Хмель 222222222222</Template>
  <TotalTime>271</TotalTime>
  <Words>3626</Words>
  <Application>Microsoft Office PowerPoint</Application>
  <PresentationFormat>Экран (16:9)</PresentationFormat>
  <Paragraphs>572</Paragraphs>
  <Slides>51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Шаблон Беларусь для презентации_курс РТЦ 6  Хмель 222222222222</vt:lpstr>
      <vt:lpstr>Точечный рисунок</vt:lpstr>
      <vt:lpstr>Инструмент оценки информационно-коммуникационной компетентности выпускников основной школы</vt:lpstr>
      <vt:lpstr>РОСТ ОБРАЗОВАТЕЛЬНЫХ РЕЗУЛЬТАТОВ ПРИ ИНВЕСТИЦЯХ В ОБРАЗОВАТЕЛЬНЫЕ РЕЗУЛЬТАТЫ</vt:lpstr>
      <vt:lpstr>СОДЕРЖАНИЕ ПРЕЗЕНТАЦИИ </vt:lpstr>
      <vt:lpstr>ОБРАЗОВАНИЕ В ХХI ВЕКЕ – ОБРАЗОВАНИЕ В ВЕК ИЗМЕНЕНИЙ </vt:lpstr>
      <vt:lpstr>КАКИЕ НАВЫКИ И СПОСОБНОСТИ ПРИОБРЕТУТ БОЛЬШУЮ ЗНАЧИМОСТЬ В БЛИЖАЙШИЕ ГОДЫ? НАВЫКИ 21 ВЕКА!</vt:lpstr>
      <vt:lpstr>ПОЧЕМУ ОБРАЗОВАТЕЛЬНЫЕ РЕЗУЛЬТАТЫ XXI ВЕКА?</vt:lpstr>
      <vt:lpstr>ЦЕЛИ ТЕСТИРОВАНИЯ  ИКТ-КОМПЕТЕНТНОСТИ </vt:lpstr>
      <vt:lpstr>Преимущества данной  системы тестирования</vt:lpstr>
      <vt:lpstr>ИКТ- компетентность: определение и составляющие </vt:lpstr>
      <vt:lpstr>Что такое  ИКТ-компетентность </vt:lpstr>
      <vt:lpstr>Составляющие ИКТ-компетентности</vt:lpstr>
      <vt:lpstr>СОСТАВЛЯЮЩИЕ ИКТ-КОМПЕТЕНТНОСТИ  </vt:lpstr>
      <vt:lpstr>СПЕЦИФИКАЦИЯ ТЕСТА</vt:lpstr>
      <vt:lpstr>Тест включает задания разные по степени СЛОЖНОСТИ и  ПРОДОЛОЖИТЕЛЬНОСТИ выполнения</vt:lpstr>
      <vt:lpstr>При выполнении теста используются различные ИНСТРУМЕНТЫ</vt:lpstr>
      <vt:lpstr>Концептуальные подходы к разработке инструмента оценки ИКТ-компетентности</vt:lpstr>
      <vt:lpstr>КОМПЕТЕНЦИИ  И КАК ИХ МОЖНО ИЗМЕРИТЬ</vt:lpstr>
      <vt:lpstr>ТЕСТ, ПОСТРОЕННЫЙ НА СИСТЕМЕ ДОКАЗАТЕЛЬСТВ</vt:lpstr>
      <vt:lpstr>Пример тестового задания: «Работа с почтовым ящиком/электронной почтой»</vt:lpstr>
      <vt:lpstr>Экран с постановкой задачи</vt:lpstr>
      <vt:lpstr>Инструкции по работе и представление рабочего интерфейса</vt:lpstr>
      <vt:lpstr>Детализация задания</vt:lpstr>
      <vt:lpstr>Слайд 23</vt:lpstr>
      <vt:lpstr>Слайд 24</vt:lpstr>
      <vt:lpstr>Тестовое задание  «Работа с почтовым ящиком»:  автоматическая обработка результатов тестирования</vt:lpstr>
      <vt:lpstr>Наблюдаемые признаки/Измеряемые переменные (Observables)</vt:lpstr>
      <vt:lpstr>Автоматическая обработка  результатов тестирования: сети Байеса </vt:lpstr>
      <vt:lpstr>Профили, необходимые для  классификации  компетенций</vt:lpstr>
      <vt:lpstr>Результаты тестирования школьников </vt:lpstr>
      <vt:lpstr>Результаты тестирования школьников </vt:lpstr>
      <vt:lpstr>Способ  проведения тестирования  (Test Delivery)</vt:lpstr>
      <vt:lpstr>Общая схема проведения тестирования</vt:lpstr>
      <vt:lpstr>Анализ результатов тестирования/Отчет о результатах тестирования </vt:lpstr>
      <vt:lpstr>О некоторых результатах тестирования</vt:lpstr>
      <vt:lpstr>Основные задачи  проведения тестирования</vt:lpstr>
      <vt:lpstr>Тестирование учащихся в школах  Республики Татарстан и  Республики  Армения</vt:lpstr>
      <vt:lpstr>Методика формирования выборки учащихся</vt:lpstr>
      <vt:lpstr>Выборка учащихся для оценки ИКТ</vt:lpstr>
      <vt:lpstr>Тренды и международный бенчмаркинг</vt:lpstr>
      <vt:lpstr>Ресурсы:  материальные и «культурные»</vt:lpstr>
      <vt:lpstr>Доступность ИКТ дома и в школе</vt:lpstr>
      <vt:lpstr>Влияние вида работы учащихся над домашним заданием на уровень ИК-компетентности</vt:lpstr>
      <vt:lpstr>Влияние на уровень ИКТ-компетентность учащихся  учителей и школы</vt:lpstr>
      <vt:lpstr>Факторы сильно влияющие на уровень ИК компетентности </vt:lpstr>
      <vt:lpstr>Факторы, слабо влияющие на уровень ИКТ  компетентности  </vt:lpstr>
      <vt:lpstr>Выводы по результатам тестирования</vt:lpstr>
      <vt:lpstr>Рекомендации по результатам исследования</vt:lpstr>
      <vt:lpstr>Рекомендации для образовательных учреждений</vt:lpstr>
      <vt:lpstr>Что думают школьники о тестировании ИКТ- компетентности </vt:lpstr>
      <vt:lpstr>Спасибо за внимание!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«Как я прекрасна сегодня»</dc:title>
  <dc:creator>Хмель Дмитрий Станиславович</dc:creator>
  <cp:lastModifiedBy>Тренинговый центр</cp:lastModifiedBy>
  <cp:revision>72</cp:revision>
  <dcterms:created xsi:type="dcterms:W3CDTF">2012-09-24T14:38:31Z</dcterms:created>
  <dcterms:modified xsi:type="dcterms:W3CDTF">2012-09-27T12:55:12Z</dcterms:modified>
</cp:coreProperties>
</file>