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6"/>
  </p:notesMasterIdLst>
  <p:sldIdLst>
    <p:sldId id="258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373" r:id="rId45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49" autoAdjust="0"/>
  </p:normalViewPr>
  <p:slideViewPr>
    <p:cSldViewPr>
      <p:cViewPr>
        <p:scale>
          <a:sx n="102" d="100"/>
          <a:sy n="102" d="100"/>
        </p:scale>
        <p:origin x="-402" y="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933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412C-A830-49B7-9505-E2E86B09476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52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74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172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30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322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12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114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108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00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9655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038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234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670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351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475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724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365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505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38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7086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448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135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5602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867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107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327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539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590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15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190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531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650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544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05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9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31.03.2012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21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31.03.2012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3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31.03.2012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968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gif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worldbank.org/" TargetMode="External"/><Relationship Id="rId12" Type="http://schemas.openxmlformats.org/officeDocument/2006/relationships/hyperlink" Target="http://www.ria.ru/ratings/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hyperlink" Target="http://www.iuorao.ru/" TargetMode="External"/><Relationship Id="rId1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1508" y="190054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203849" y="3208616"/>
            <a:ext cx="568863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endParaRPr lang="ru-RU" sz="1600" b="1" dirty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 Морозов Д.П.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должность  зам. директора по ИТК  ГБОУ лицей №1535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73474" y="4598058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www.rtc-edu.ru/sites/default/files/pict/wb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5" name="Picture 4" descr="Описание: лого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1582" y="4577088"/>
            <a:ext cx="988516" cy="417804"/>
          </a:xfrm>
          <a:prstGeom prst="rect">
            <a:avLst/>
          </a:prstGeom>
          <a:noFill/>
        </p:spPr>
      </p:pic>
      <p:pic>
        <p:nvPicPr>
          <p:cNvPr id="16" name="Picture 10" descr="img691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342" y="4587976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Описание: social-240-100.gif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668" y="4550321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gizlogo-standard-rgb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51038" y="4577088"/>
            <a:ext cx="411510" cy="41151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1976" y="150422"/>
            <a:ext cx="7380344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«Ключевые аспекты построения эффективной системы оценки качества образования и использования результатов оценки учебных достижений школьников»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27-30 марта 2012 года, г. Москва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232417" y="4587974"/>
          <a:ext cx="866775" cy="390525"/>
        </p:xfrm>
        <a:graphic>
          <a:graphicData uri="http://schemas.openxmlformats.org/presentationml/2006/ole">
            <p:oleObj spid="_x0000_s40977" name="Точечный рисунок" r:id="rId15" imgW="762106" imgH="343039" progId="PBrush">
              <p:embed/>
            </p:oleObj>
          </a:graphicData>
        </a:graphic>
      </p:graphicFrame>
      <p:pic>
        <p:nvPicPr>
          <p:cNvPr id="40964" name="Picture 4" descr="http://www.testing.kg/ima/logo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03848" y="4580058"/>
            <a:ext cx="2664296" cy="3951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32353" y="1694596"/>
            <a:ext cx="68793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Использование  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электронного </a:t>
            </a:r>
            <a:r>
              <a:rPr lang="ru-RU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журнала 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системы 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дистанционного </a:t>
            </a:r>
            <a:br>
              <a:rPr lang="ru-RU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обучения 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Лицее №1535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113589"/>
            <a:ext cx="9174365" cy="362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0404" y="303498"/>
            <a:ext cx="2976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Раздел «Рейтинг»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6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13589"/>
            <a:ext cx="9144001" cy="36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0404" y="303498"/>
            <a:ext cx="2976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Раздел «Рейтинг»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" y="1221600"/>
            <a:ext cx="9212216" cy="357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1602" y="303499"/>
            <a:ext cx="48208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Раздел «Домашнее задание»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6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7" y="1221601"/>
            <a:ext cx="9153097" cy="378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9652" y="303498"/>
            <a:ext cx="38178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Раздел «</a:t>
            </a: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С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правочники»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0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113589"/>
            <a:ext cx="9143997" cy="381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2906" y="141482"/>
            <a:ext cx="53513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Возможность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прикрепления к домашнему заданию файлов</a:t>
            </a:r>
            <a:endParaRPr lang="en-US" sz="20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World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,</a:t>
            </a:r>
            <a:r>
              <a:rPr lang="en-US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Excel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,</a:t>
            </a:r>
            <a:r>
              <a:rPr lang="en-US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Power Point 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, видео и аудио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547600"/>
            <a:ext cx="9143999" cy="456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0112" y="915566"/>
            <a:ext cx="2792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Учитель может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прокомментировать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выставленную оценку .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4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" y="973342"/>
            <a:ext cx="9142509" cy="41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4298" y="141480"/>
            <a:ext cx="4630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Учитель прописывает тему урока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и пройденный материал</a:t>
            </a:r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0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" y="250032"/>
            <a:ext cx="9058275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59005" y="627534"/>
            <a:ext cx="312303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       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Возможность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     выбора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         типа урока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    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      вида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         оценивания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0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" y="951570"/>
            <a:ext cx="9144000" cy="411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41480"/>
            <a:ext cx="86409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Администрация, учитель,  классный руководитель и родители могут                    выбрать адресата и отправить внутреннее сообщение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0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3598"/>
            <a:ext cx="849105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9781" y="87474"/>
            <a:ext cx="40844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В лицее тестируется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система дистанционного обучения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на базе СДО «Прометей»</a:t>
            </a:r>
          </a:p>
        </p:txBody>
      </p:sp>
    </p:spTree>
    <p:extLst>
      <p:ext uri="{BB962C8B-B14F-4D97-AF65-F5344CB8AC3E}">
        <p14:creationId xmlns="" xmlns:p14="http://schemas.microsoft.com/office/powerpoint/2010/main" val="30418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528"/>
            <a:ext cx="9136744" cy="439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64636" y="0"/>
            <a:ext cx="29480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Вход в  систему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638"/>
            <a:ext cx="9155480" cy="316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6076" y="249494"/>
            <a:ext cx="57450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Система дистанционного обучения позволяет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организовать работу учащихся  на уроках и семинарах.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Для самостоятельной работы учащихся дома 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доступа к электронным ресурсам  системы. </a:t>
            </a:r>
            <a:endParaRPr lang="ru-RU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5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" y="1275607"/>
            <a:ext cx="9098414" cy="333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8254" y="195487"/>
            <a:ext cx="35644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Материалы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электронной библиотеки</a:t>
            </a:r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4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2" y="1005577"/>
            <a:ext cx="9168662" cy="329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0008" y="195486"/>
            <a:ext cx="24593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Перечень курсов</a:t>
            </a:r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5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" y="1275605"/>
            <a:ext cx="9024547" cy="34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3290" y="403090"/>
            <a:ext cx="41567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Группы </a:t>
            </a:r>
            <a:r>
              <a:rPr lang="ru-RU" sz="28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Тьютора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(учителя)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" y="987574"/>
            <a:ext cx="9060912" cy="337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37007" y="385950"/>
            <a:ext cx="34478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Раздел «Слушатели»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1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2" y="1523672"/>
            <a:ext cx="9190332" cy="334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95486"/>
            <a:ext cx="77768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Возможность создания,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редактирования, просмотра,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экспорта и импорта  тестов</a:t>
            </a:r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8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" y="1113589"/>
            <a:ext cx="9145949" cy="34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0661" y="195486"/>
            <a:ext cx="4455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Просмотр созданного теста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9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" y="1555427"/>
            <a:ext cx="9128269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41482"/>
            <a:ext cx="8496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В разделе «Отчеты»,  учитель можно</a:t>
            </a:r>
            <a: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оценить результаты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выполненной работы  учащимися групп,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которые курирует  учитель (</a:t>
            </a:r>
            <a:r>
              <a:rPr lang="ru-RU" sz="20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тьютор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)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1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" y="1275607"/>
            <a:ext cx="9119840" cy="334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8348" y="456643"/>
            <a:ext cx="4816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Результаты работы  учащихся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1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90" y="1221600"/>
            <a:ext cx="9171190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1170" y="368515"/>
            <a:ext cx="46344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Отчет успеваемости по тесту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17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5606"/>
            <a:ext cx="9144000" cy="336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8140" y="69628"/>
            <a:ext cx="50883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Расписание учителя</a:t>
            </a:r>
            <a:endParaRPr lang="ru-RU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" y="843558"/>
            <a:ext cx="915565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1584" y="141481"/>
            <a:ext cx="54899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Анализ сложности вопросов теста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8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" y="1059582"/>
            <a:ext cx="923008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6907" y="267494"/>
            <a:ext cx="4907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Отчет успеваемости по группе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8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4" y="1113588"/>
            <a:ext cx="9122409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87475"/>
            <a:ext cx="892339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Статистика популярности  ответов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на </a:t>
            </a: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вопросы теста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2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582"/>
            <a:ext cx="91440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87475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      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Возможность размещать файлы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для слушателей</a:t>
            </a:r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2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1" y="1275606"/>
            <a:ext cx="9121926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95486"/>
            <a:ext cx="516827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Оценка посещаемости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библиотеки слушателями курса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8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89" y="1167594"/>
            <a:ext cx="9163489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794" y="87476"/>
            <a:ext cx="835292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Возможность  почтовой рассылки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слушателям курса 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4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11" y="1275606"/>
            <a:ext cx="9172422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1506" y="30050"/>
            <a:ext cx="51525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Сообщение   </a:t>
            </a:r>
            <a:endParaRPr lang="en-US" sz="24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отправляется  как и внутри системы, </a:t>
            </a:r>
            <a:endParaRPr lang="en-US" sz="24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так и на</a:t>
            </a:r>
            <a:r>
              <a:rPr lang="en-US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 </a:t>
            </a:r>
            <a:r>
              <a:rPr lang="en-US" sz="2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e@mail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5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43" y="485776"/>
            <a:ext cx="91535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56184" y="-147863"/>
            <a:ext cx="25514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Создание теста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" y="897565"/>
            <a:ext cx="9092095" cy="382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0145" y="205066"/>
            <a:ext cx="52998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Тест состоит из секций (заданий)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8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49" y="757319"/>
            <a:ext cx="9192162" cy="433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867" y="77060"/>
            <a:ext cx="7308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Возможность выбора типа задания</a:t>
            </a:r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3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-39702"/>
            <a:ext cx="25839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Журнал  класса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18"/>
            <a:ext cx="9111343" cy="4659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05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" y="1275606"/>
            <a:ext cx="9045870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4296" y="195487"/>
            <a:ext cx="71833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Calibri"/>
                <a:cs typeface="+mn-cs"/>
              </a:rPr>
              <a:t>Набранный слушателем балл за данный вопрос </a:t>
            </a:r>
            <a:endParaRPr lang="ru-RU" sz="1600" b="1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libri"/>
                <a:cs typeface="+mn-cs"/>
              </a:rPr>
              <a:t>определяется </a:t>
            </a:r>
            <a:r>
              <a:rPr lang="ru-RU" sz="1600" b="1" dirty="0">
                <a:solidFill>
                  <a:srgbClr val="FF0000"/>
                </a:solidFill>
                <a:latin typeface="Calibri"/>
                <a:cs typeface="+mn-cs"/>
              </a:rPr>
              <a:t>суммой весов ответов слушателя, </a:t>
            </a:r>
            <a:endParaRPr lang="ru-RU" sz="1600" b="1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libri"/>
                <a:cs typeface="+mn-cs"/>
              </a:rPr>
              <a:t>умноженной </a:t>
            </a:r>
            <a:r>
              <a:rPr lang="ru-RU" sz="1600" b="1" dirty="0">
                <a:solidFill>
                  <a:srgbClr val="FF0000"/>
                </a:solidFill>
                <a:latin typeface="Calibri"/>
                <a:cs typeface="+mn-cs"/>
              </a:rPr>
              <a:t>на вес вопроса. </a:t>
            </a:r>
            <a:endParaRPr lang="ru-RU" sz="1600" b="1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libri"/>
                <a:cs typeface="+mn-cs"/>
              </a:rPr>
              <a:t>При </a:t>
            </a:r>
            <a:r>
              <a:rPr lang="ru-RU" sz="1600" b="1" dirty="0">
                <a:solidFill>
                  <a:srgbClr val="FF0000"/>
                </a:solidFill>
                <a:latin typeface="Calibri"/>
                <a:cs typeface="+mn-cs"/>
              </a:rPr>
              <a:t>этом, если слушатель не превысил порога вопроса, он получает 0 баллов.</a:t>
            </a:r>
            <a:endParaRPr lang="ru-RU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3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28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9" y="4299951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91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5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3518"/>
            <a:ext cx="9143999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5" y="2085698"/>
            <a:ext cx="36878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Возможность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прикрепить комментарий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при выставлении оценки конкретному ученику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8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" y="1059583"/>
            <a:ext cx="9144883" cy="39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3" y="202203"/>
            <a:ext cx="5602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Учитель указывает тему урока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0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275606"/>
            <a:ext cx="9157389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0691" y="141482"/>
            <a:ext cx="50317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Администрация лицея и </a:t>
            </a:r>
            <a:r>
              <a:rPr lang="ru-RU" sz="20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кл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. руководитель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имеет возможность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в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идеть  расписание классов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2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3618"/>
            <a:ext cx="9144000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5185" y="483518"/>
            <a:ext cx="38972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Раздел «Успеваемость»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9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9582"/>
            <a:ext cx="9144000" cy="390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1852" y="195486"/>
            <a:ext cx="44003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Успеваемость по предмету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12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5061</TotalTime>
  <Words>345</Words>
  <Application>Microsoft Office PowerPoint</Application>
  <PresentationFormat>Экран (16:9)</PresentationFormat>
  <Paragraphs>86</Paragraphs>
  <Slides>41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Тема Office</vt:lpstr>
      <vt:lpstr>1_Тема Office</vt:lpstr>
      <vt:lpstr>2_Тема Office</vt:lpstr>
      <vt:lpstr>3_Тема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Вальдман</cp:lastModifiedBy>
  <cp:revision>154</cp:revision>
  <dcterms:created xsi:type="dcterms:W3CDTF">2011-08-25T06:09:31Z</dcterms:created>
  <dcterms:modified xsi:type="dcterms:W3CDTF">2012-03-31T07:21:43Z</dcterms:modified>
</cp:coreProperties>
</file>