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326" r:id="rId3"/>
    <p:sldId id="353" r:id="rId4"/>
    <p:sldId id="367" r:id="rId5"/>
    <p:sldId id="378" r:id="rId6"/>
    <p:sldId id="356" r:id="rId7"/>
    <p:sldId id="379" r:id="rId8"/>
    <p:sldId id="355" r:id="rId9"/>
    <p:sldId id="358" r:id="rId10"/>
    <p:sldId id="359" r:id="rId11"/>
    <p:sldId id="380" r:id="rId12"/>
    <p:sldId id="360" r:id="rId13"/>
    <p:sldId id="368" r:id="rId14"/>
    <p:sldId id="361" r:id="rId15"/>
    <p:sldId id="376" r:id="rId16"/>
    <p:sldId id="377" r:id="rId17"/>
    <p:sldId id="343" r:id="rId18"/>
    <p:sldId id="344" r:id="rId19"/>
    <p:sldId id="381" r:id="rId20"/>
    <p:sldId id="346" r:id="rId21"/>
    <p:sldId id="345" r:id="rId22"/>
    <p:sldId id="348" r:id="rId23"/>
    <p:sldId id="349" r:id="rId24"/>
    <p:sldId id="350" r:id="rId25"/>
    <p:sldId id="383" r:id="rId26"/>
    <p:sldId id="382" r:id="rId27"/>
    <p:sldId id="372" r:id="rId28"/>
    <p:sldId id="374" r:id="rId29"/>
    <p:sldId id="347" r:id="rId30"/>
    <p:sldId id="375" r:id="rId31"/>
    <p:sldId id="351" r:id="rId32"/>
    <p:sldId id="369" r:id="rId33"/>
    <p:sldId id="365" r:id="rId34"/>
    <p:sldId id="370" r:id="rId35"/>
    <p:sldId id="364" r:id="rId36"/>
    <p:sldId id="371" r:id="rId37"/>
    <p:sldId id="366" r:id="rId38"/>
    <p:sldId id="341" r:id="rId3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144" autoAdjust="0"/>
  </p:normalViewPr>
  <p:slideViewPr>
    <p:cSldViewPr>
      <p:cViewPr>
        <p:scale>
          <a:sx n="66" d="100"/>
          <a:sy n="66" d="100"/>
        </p:scale>
        <p:origin x="-1230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97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131590"/>
            <a:ext cx="9252520" cy="2376264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Использование результатов национальных мониторингов 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 экзаменов на 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уровне страны.</a:t>
            </a:r>
            <a:b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Кейс Кыргызстана  </a:t>
            </a:r>
            <a:endParaRPr lang="ru-RU" sz="36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2699792" y="3507854"/>
            <a:ext cx="619268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И.П. Валькова, 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Центра оценивания в образовании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методов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3474" y="4598058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1582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668" y="4550320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gizlogo-standard-rgb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51038" y="4577088"/>
            <a:ext cx="411510" cy="4115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1976" y="150422"/>
            <a:ext cx="7380344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«Ключевые аспекты построения эффективной системы оценки качества образования и использования результатов оценки учебных достижений школьников»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27-30 марта 2012 года, г. Москва</a:t>
            </a:r>
            <a:endParaRPr lang="ru-RU" sz="11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232407" y="4587974"/>
          <a:ext cx="866775" cy="390525"/>
        </p:xfrm>
        <a:graphic>
          <a:graphicData uri="http://schemas.openxmlformats.org/presentationml/2006/ole">
            <p:oleObj spid="_x0000_s40985" name="Точечный рисунок" r:id="rId15" imgW="762106" imgH="343039" progId="PBrush">
              <p:embed/>
            </p:oleObj>
          </a:graphicData>
        </a:graphic>
      </p:graphicFrame>
      <p:pic>
        <p:nvPicPr>
          <p:cNvPr id="40964" name="Picture 4" descr="http://www.testing.kg/ima/logo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3848" y="4580049"/>
            <a:ext cx="2664296" cy="395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892480" cy="84355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ЧТО ДАЕТ ОРТ?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785801"/>
            <a:ext cx="8890000" cy="423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Выпускники, сдающие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ОРТ,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более серьезно относятся к учебе.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Учителя  более ответственно относятся к подготовке учащихся.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Увеличение числа студентов из отдаленных районов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Четкое и прозрачное зачисление абитуриентов в вузы.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Акцентирование важности чтения, как основного инструмента обучения, так как в тесте имеется раздел, направленный на проверку понимания учащимся прочитанного текста.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Акцентирование важности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знаний, полученных на уроках математики,</a:t>
            </a:r>
            <a:r>
              <a:rPr lang="ky-KG" sz="2300" dirty="0" smtClean="0">
                <a:latin typeface="Times New Roman" pitchFamily="18" charset="0"/>
                <a:cs typeface="Times New Roman" pitchFamily="18" charset="0"/>
              </a:rPr>
              <a:t> родного языка, химии, биологии, физики, истории и иностранных языков, так как в тесте акцент делается не на припоминание фактов, а на применение знаний.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892480" cy="843557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ЧТО ДАЕТ ОРТ?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785801"/>
            <a:ext cx="8890000" cy="423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Акцентирование важности математических умений как основного, наряду с чтением и письмом, инструмента современного образованного человека и др.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вузы поступают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абитуриенты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набравшие пороговый балл, в том числе и 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контрактные места.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Ставится преграда коррупции при приеме в вузы не только на бюджетные, но и на контрактные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места (с 2012г. на заочные и вечерние)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Полностью выполняется закон об образовании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Равный доступ не только к бюджетным, но и к контрактным местам в вузах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74948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ИСПОЛЬЗОВАНИЕ РЕЗУЛЬТАТОВ ОРТ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857238"/>
            <a:ext cx="9001000" cy="416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24000" indent="-324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ОРТ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используются для поощрения или наказания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директоров или учителей.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может быть использован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специальный инструмент для выводов о состоянии образования в стране, в регионе или в отдельной школе.</a:t>
            </a: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Сами образовательные учреждения отслеживают результаты ОРТ и используют их в качестве стимула к повышению качества образования.</a:t>
            </a:r>
          </a:p>
          <a:p>
            <a:pPr marL="514350" lvl="0" indent="-514350"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19494"/>
            <a:ext cx="9001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24000" lvl="0" indent="-324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Учителя используют результаты ОРТ в качестве обратной связи. Материалы  ОРТ часто служат ориентиром для определения задач обучения (развитие умений работы с письменными текстами, применения знаний в новых ситуациях…).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Данные ежегодных отчетов ОРТ служат ориентиром при принятии решения о поступлении в вуз абитуриентом.</a:t>
            </a:r>
          </a:p>
          <a:p>
            <a:pPr marL="514350" lvl="0" indent="-514350"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3478"/>
            <a:ext cx="8749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ИСПОЛЬЗОВАНИЕ РЕЗУЛЬТАТОВ ОРТ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1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34966"/>
            <a:ext cx="9001000" cy="3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24000" lvl="0" indent="-3240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Успехи ОРТ в борьбе с коррупцией, доверие к результатам ОРТ педагогов и широкой общественности сделали возможным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постепенное расширение сферы применения ОРТ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Ежегодные отчеты по ОРТ являются ценным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материалом для оценки вузов КР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(Выстраивание рейтинга вузов по результатам зачисления, рейтинга специальностей в вузе).</a:t>
            </a:r>
          </a:p>
          <a:p>
            <a:pPr marL="324000" lvl="0" indent="-324000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50 лучших абитуриентов  без конкурса выбирают любой вуз страны.</a:t>
            </a:r>
          </a:p>
          <a:p>
            <a:pPr marL="324000" lvl="0" indent="-32400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вузы Турции признают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 ОРТ.</a:t>
            </a:r>
          </a:p>
          <a:p>
            <a:pPr marL="514350" lvl="0" indent="-51435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endParaRPr lang="ru-RU" sz="3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3478"/>
            <a:ext cx="8749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ИСПОЛЬЗОВАНИЕ РЕЗУЛЬТАТОВ ОРТ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892480" cy="699541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ФРАГМЕНТЫ ЕЖЕГОДНОГО ОТЧЕТА ОРТ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7534"/>
            <a:ext cx="3616391" cy="222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86" y="2859782"/>
            <a:ext cx="3674994" cy="216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7534"/>
            <a:ext cx="5100006" cy="20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895" y="2859782"/>
            <a:ext cx="5127290" cy="238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283968" y="1275606"/>
            <a:ext cx="36724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39952" y="3507854"/>
            <a:ext cx="36724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3968" y="940618"/>
            <a:ext cx="36724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98582" y="3160340"/>
            <a:ext cx="36724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7984" y="2715766"/>
            <a:ext cx="3672408" cy="0"/>
          </a:xfrm>
          <a:prstGeom prst="line">
            <a:avLst/>
          </a:prstGeom>
          <a:ln w="28575" cap="rnd">
            <a:solidFill>
              <a:schemeClr val="tx2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2787774"/>
            <a:ext cx="3672408" cy="0"/>
          </a:xfrm>
          <a:prstGeom prst="line">
            <a:avLst/>
          </a:prstGeom>
          <a:ln w="28575" cap="rnd">
            <a:solidFill>
              <a:schemeClr val="tx2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641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178" y="632150"/>
            <a:ext cx="6492875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"/>
            <a:ext cx="8892480" cy="6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ФРАГМЕНТЫ ЕЖЕГОДНОГО ОТЧЕТА ОРТ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8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pic>
        <p:nvPicPr>
          <p:cNvPr id="6" name="Picture 4" descr="C:\Users\Пользователь\Desktop\edpsych1%20sydney_html_2f096869.gif"/>
          <p:cNvPicPr>
            <a:picLocks noChangeAspect="1" noChangeArrowheads="1"/>
          </p:cNvPicPr>
          <p:nvPr/>
        </p:nvPicPr>
        <p:blipFill>
          <a:blip r:embed="rId4" cstate="print">
            <a:lum bright="44000" contrast="-62000"/>
          </a:blip>
          <a:srcRect/>
          <a:stretch>
            <a:fillRect/>
          </a:stretch>
        </p:blipFill>
        <p:spPr bwMode="auto">
          <a:xfrm>
            <a:off x="6228184" y="1923678"/>
            <a:ext cx="2915815" cy="191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05475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НАЦИОНАЛЬНОЕ ОЦЕНИВАНИЕ ОБРАЗОВАТЕЛЬНЫХХ ДОСТИЖЕНИЙ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УЧАЩИХСЯ (НООДУ)</a:t>
            </a:r>
            <a:endParaRPr lang="ru-RU" sz="2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4299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измерить образовательные достижения учащихся 4 и 8  классов в области математики, чтения и естественных наук в соответствии с государственными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образовательными стандартами.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тестирование и анкетирование.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выяснить, что знают и умеют учащиеся 4 и 8 классов  страны  и чем обусловлены показанные ими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893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2007г., 2009г.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8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Участвовало:</a:t>
            </a:r>
          </a:p>
          <a:p>
            <a:pPr marL="514350" lvl="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класс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3412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учащихся, 101 школа</a:t>
            </a:r>
          </a:p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класс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3553 учащихся, 101 школа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класс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3527 учащихся, 102 школы</a:t>
            </a:r>
          </a:p>
          <a:p>
            <a:pPr marL="514350" lvl="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класс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3685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учащихся, 102 школы</a:t>
            </a:r>
          </a:p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Страты: </a:t>
            </a:r>
          </a:p>
          <a:p>
            <a:pPr marL="324000" lvl="0" indent="-3240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административные области Кыргызстана;</a:t>
            </a:r>
          </a:p>
          <a:p>
            <a:pPr marL="324000" lvl="0" indent="-3240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категории школ ( г. Бишкек,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алый город, село);</a:t>
            </a:r>
          </a:p>
          <a:p>
            <a:pPr marL="324000" lvl="0" indent="-3240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язык обучения (кыргызский, русский, узбекский).</a:t>
            </a: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893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2007г., 2009г.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8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24000" lvl="0" indent="-3240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Разработаны стандарты оценивания по каждому из предметов.</a:t>
            </a: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Разработана структура оценивания каждого домена.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Например, по чтению были выделены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задачи чтения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(чтение для литературного образования, чтение для получения информации, чтение для решения практической задачи) и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аспекты чтения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(общее понимание текста, интерпретацию текста, умение установить связь между собой как читателем и текстом; умение осмысливать содержательность формы текста). Внутри этой структуры оцениваются соответствующие умения.</a:t>
            </a: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ВИДЫ ОЦЕНИВАНИЯ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359014"/>
            <a:ext cx="9001000" cy="36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Общереспубликанское тестирование – тесты для поступления в высшие учебные заведения страны</a:t>
            </a:r>
          </a:p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Национальное оценивание образовательных достижений учащихся (НООДУ)</a:t>
            </a:r>
          </a:p>
          <a:p>
            <a:pPr marL="514350" lvl="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N. …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 l="8871" r="1823"/>
          <a:stretch>
            <a:fillRect/>
          </a:stretch>
        </p:blipFill>
        <p:spPr bwMode="auto">
          <a:xfrm>
            <a:off x="1116014" y="0"/>
            <a:ext cx="7127875" cy="52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2195514" y="2193131"/>
            <a:ext cx="4619625" cy="0"/>
          </a:xfrm>
          <a:prstGeom prst="straightConnector1">
            <a:avLst/>
          </a:prstGeom>
          <a:noFill/>
          <a:ln w="44450">
            <a:solidFill>
              <a:srgbClr val="FF0000"/>
            </a:solidFill>
            <a:prstDash val="dash"/>
            <a:round/>
            <a:headEnd/>
            <a:tailEnd/>
          </a:ln>
        </p:spPr>
      </p:cxn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>
            <a:off x="2195514" y="3543300"/>
            <a:ext cx="4619625" cy="0"/>
          </a:xfrm>
          <a:prstGeom prst="straightConnector1">
            <a:avLst/>
          </a:prstGeom>
          <a:noFill/>
          <a:ln w="4445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187451" y="897731"/>
            <a:ext cx="2881313" cy="4857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187450" y="1383507"/>
            <a:ext cx="2879725" cy="540544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1116014" y="2351485"/>
            <a:ext cx="2936875" cy="43576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116014" y="2787254"/>
            <a:ext cx="2935287" cy="5905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1116014" y="3821907"/>
            <a:ext cx="2859087" cy="53221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1116013" y="4354116"/>
            <a:ext cx="2857500" cy="49410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4"/>
          <p:cNvSpPr>
            <a:spLocks noChangeArrowheads="1"/>
          </p:cNvSpPr>
          <p:nvPr/>
        </p:nvSpPr>
        <p:spPr bwMode="auto">
          <a:xfrm>
            <a:off x="6372226" y="735807"/>
            <a:ext cx="2016125" cy="91797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66FF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Высокий</a:t>
            </a: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достижений</a:t>
            </a:r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6372226" y="2356247"/>
            <a:ext cx="2016125" cy="91797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ыше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базового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уровня</a:t>
            </a:r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6300788" y="4137422"/>
            <a:ext cx="2087562" cy="91797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Базовый</a:t>
            </a: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уровень</a:t>
            </a:r>
          </a:p>
          <a:p>
            <a:r>
              <a:rPr lang="ru-RU" sz="1800" b="1">
                <a:latin typeface="Times New Roman" pitchFamily="18" charset="0"/>
                <a:cs typeface="Times New Roman" pitchFamily="18" charset="0"/>
              </a:rPr>
              <a:t>достижений</a:t>
            </a:r>
          </a:p>
        </p:txBody>
      </p:sp>
      <p:sp>
        <p:nvSpPr>
          <p:cNvPr id="28330001" name="Rectangle 17"/>
          <p:cNvSpPr>
            <a:spLocks noChangeArrowheads="1"/>
          </p:cNvSpPr>
          <p:nvPr/>
        </p:nvSpPr>
        <p:spPr bwMode="auto">
          <a:xfrm>
            <a:off x="1187450" y="0"/>
            <a:ext cx="6985000" cy="4857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НООДУ 2007 и 2009. Шкала достижений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89248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 И 2009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ГГ.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УРОВНИ ОБРАЗОВАТЕЛЬНЫХ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ДОСТИЖЕНИЙ УЧАЩИХСЯ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10116"/>
            <a:ext cx="90011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ниже базового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учащийся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умений,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достаточных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дальнейшего успешного обучения и для успешной жизни в обществе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eaLnBrk="1" hangingPunct="1">
              <a:lnSpc>
                <a:spcPct val="80000"/>
              </a:lnSpc>
            </a:pPr>
            <a:endParaRPr lang="ru-RU" sz="15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Базовый уровень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учащийся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имеет  основные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умения и навыки, необходимые для продолжения  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eaLnBrk="1" hangingPunct="1">
              <a:lnSpc>
                <a:spcPct val="80000"/>
              </a:lnSpc>
            </a:pPr>
            <a:endParaRPr lang="ru-RU" sz="15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Уровень выше базового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учащийся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 использует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приобретенные знания для решения задач реальной жизни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eaLnBrk="1" hangingPunct="1">
              <a:lnSpc>
                <a:spcPct val="80000"/>
              </a:lnSpc>
            </a:pPr>
            <a:endParaRPr lang="ru-RU" sz="15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Высокий уровень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учащийся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умеет точно и последовательно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выражать свои мысли, приводить уместные доводы в защиту представленной позиции, показывает умение анализировать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928"/>
            <a:ext cx="9144000" cy="1080120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	НООДУ 2007 И 2009.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РАСПРЕДЕЛЕНИЕ УЧАЩИХСЯ В ЗАВИСИМОСТИ ОТ УРОВНЯ ОБРАЗОВАТЕЛЬНЫХ ДОСТИЖЕНИЙ (8 КЛАСС)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2144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1488038"/>
            <a:ext cx="173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текста </a:t>
            </a:r>
          </a:p>
        </p:txBody>
      </p:sp>
      <p:pic>
        <p:nvPicPr>
          <p:cNvPr id="7" name="Picture 11" descr="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594" y="1834328"/>
            <a:ext cx="2664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06639" y="4719404"/>
            <a:ext cx="870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2007 г.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6862" y="4714890"/>
            <a:ext cx="870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2009 г.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70"/>
            <a:ext cx="2357422" cy="302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1887274"/>
            <a:ext cx="2665686" cy="29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72013" y="1488038"/>
            <a:ext cx="148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1488038"/>
            <a:ext cx="347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Естественнонаучные предметы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71470" y="4790842"/>
            <a:ext cx="870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2007 г.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01690" y="4786328"/>
            <a:ext cx="870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2009 г.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8926" y="4790842"/>
            <a:ext cx="870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2007 г.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9149" y="4786328"/>
            <a:ext cx="870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2009 г.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2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164554"/>
            <a:ext cx="8820472" cy="114299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 И 2009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ГГ. КАТЕГОРИИ ШКОЛ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Распределение учащихся в зависимости от уровня образовательных достижений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7" y="928676"/>
            <a:ext cx="7734115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00180"/>
            <a:ext cx="404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понимание текста (8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164554"/>
            <a:ext cx="8567614" cy="637224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НООДУ 2007 И 2009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 ЯЗЫКИ ОБУЧЕНИЯ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00114"/>
            <a:ext cx="9001000" cy="37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00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393080"/>
            <a:ext cx="7215238" cy="375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643056"/>
            <a:ext cx="404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понимание текста (8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164554"/>
            <a:ext cx="8567614" cy="637224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НООДУ 2007 И 2009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гг. АНКЕТИРОВАНИЕ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00114"/>
            <a:ext cx="9001000" cy="37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9542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Анкеты – инструмент для более глубокого понимания причин полученных результатов оценивания.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Анкеты для учащихся.</a:t>
            </a:r>
          </a:p>
          <a:p>
            <a:pPr marL="36000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Анкеты для администрации школ.</a:t>
            </a:r>
          </a:p>
          <a:p>
            <a:pPr marL="36000"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60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Анкеты для учителей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FBC-2F82-44BA-B1F6-E2479B3BB5E0}" type="slidenum">
              <a:rPr lang="ru-RU"/>
              <a:pPr/>
              <a:t>26</a:t>
            </a:fld>
            <a:endParaRPr lang="ru-RU"/>
          </a:p>
        </p:txBody>
      </p:sp>
      <p:sp>
        <p:nvSpPr>
          <p:cNvPr id="2832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944926"/>
            <a:ext cx="5256212" cy="681038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rgbClr val="000099"/>
                </a:solidFill>
              </a:rPr>
              <a:t>	Ответы учащихся </a:t>
            </a:r>
            <a:r>
              <a:rPr lang="ru-RU" sz="2400" b="1" dirty="0">
                <a:solidFill>
                  <a:srgbClr val="FF0000"/>
                </a:solidFill>
              </a:rPr>
              <a:t>8 класса</a:t>
            </a:r>
            <a:r>
              <a:rPr lang="ru-RU" sz="2400" b="1" dirty="0">
                <a:solidFill>
                  <a:srgbClr val="000099"/>
                </a:solidFill>
              </a:rPr>
              <a:t> на некоторые вопросы анкеты</a:t>
            </a:r>
          </a:p>
        </p:txBody>
      </p:sp>
      <p:pic>
        <p:nvPicPr>
          <p:cNvPr id="28327949" name="Picture 1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42925"/>
            <a:ext cx="8893175" cy="25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327950" name="Freeform 14"/>
          <p:cNvSpPr>
            <a:spLocks/>
          </p:cNvSpPr>
          <p:nvPr/>
        </p:nvSpPr>
        <p:spPr bwMode="auto">
          <a:xfrm rot="-387845">
            <a:off x="4716463" y="1332310"/>
            <a:ext cx="887412" cy="971550"/>
          </a:xfrm>
          <a:custGeom>
            <a:avLst/>
            <a:gdLst>
              <a:gd name="T0" fmla="*/ 91 w 514"/>
              <a:gd name="T1" fmla="*/ 0 h 816"/>
              <a:gd name="T2" fmla="*/ 499 w 514"/>
              <a:gd name="T3" fmla="*/ 363 h 816"/>
              <a:gd name="T4" fmla="*/ 0 w 514"/>
              <a:gd name="T5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4" h="816">
                <a:moveTo>
                  <a:pt x="91" y="0"/>
                </a:moveTo>
                <a:cubicBezTo>
                  <a:pt x="302" y="113"/>
                  <a:pt x="514" y="227"/>
                  <a:pt x="499" y="363"/>
                </a:cubicBezTo>
                <a:cubicBezTo>
                  <a:pt x="484" y="499"/>
                  <a:pt x="242" y="657"/>
                  <a:pt x="0" y="81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327951" name="Picture 15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03948"/>
            <a:ext cx="8064500" cy="23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327952" name="Oval 16"/>
          <p:cNvSpPr>
            <a:spLocks noChangeArrowheads="1"/>
          </p:cNvSpPr>
          <p:nvPr/>
        </p:nvSpPr>
        <p:spPr bwMode="auto">
          <a:xfrm>
            <a:off x="4500563" y="4300538"/>
            <a:ext cx="1116012" cy="2702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327953" name="Oval 17"/>
          <p:cNvSpPr>
            <a:spLocks noChangeArrowheads="1"/>
          </p:cNvSpPr>
          <p:nvPr/>
        </p:nvSpPr>
        <p:spPr bwMode="auto">
          <a:xfrm>
            <a:off x="4500563" y="4677966"/>
            <a:ext cx="1116012" cy="2702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327955" name="Freeform 19"/>
          <p:cNvSpPr>
            <a:spLocks/>
          </p:cNvSpPr>
          <p:nvPr/>
        </p:nvSpPr>
        <p:spPr bwMode="auto">
          <a:xfrm>
            <a:off x="4787900" y="1266825"/>
            <a:ext cx="1123950" cy="2952750"/>
          </a:xfrm>
          <a:custGeom>
            <a:avLst/>
            <a:gdLst>
              <a:gd name="T0" fmla="*/ 0 w 708"/>
              <a:gd name="T1" fmla="*/ 0 h 2480"/>
              <a:gd name="T2" fmla="*/ 627 w 708"/>
              <a:gd name="T3" fmla="*/ 524 h 2480"/>
              <a:gd name="T4" fmla="*/ 488 w 708"/>
              <a:gd name="T5" fmla="*/ 2480 h 2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8" h="2480">
                <a:moveTo>
                  <a:pt x="0" y="0"/>
                </a:moveTo>
                <a:cubicBezTo>
                  <a:pt x="103" y="87"/>
                  <a:pt x="546" y="111"/>
                  <a:pt x="627" y="524"/>
                </a:cubicBezTo>
                <a:cubicBezTo>
                  <a:pt x="708" y="937"/>
                  <a:pt x="517" y="2073"/>
                  <a:pt x="488" y="248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950" y="0"/>
            <a:ext cx="8928546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ОТВЕТЫ УЧАЩИХСЯ 8 КЛАССА НА НЕКОТОРЫЕ ВОПРОСЫ АНКЕТЫ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53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30228"/>
            <a:ext cx="8567614" cy="72977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 и 2009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гг.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Фрагменты представления информации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1" y="815448"/>
            <a:ext cx="404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понимание текста (8 класс)</a:t>
            </a:r>
          </a:p>
        </p:txBody>
      </p:sp>
      <p:pic>
        <p:nvPicPr>
          <p:cNvPr id="12" name="Picture 12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9" y="1184780"/>
            <a:ext cx="3970617" cy="38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828" y="1438514"/>
            <a:ext cx="4608512" cy="336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44008" y="915566"/>
            <a:ext cx="2453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(8 класс)</a:t>
            </a:r>
          </a:p>
        </p:txBody>
      </p:sp>
    </p:spTree>
    <p:extLst>
      <p:ext uri="{BB962C8B-B14F-4D97-AF65-F5344CB8AC3E}">
        <p14:creationId xmlns:p14="http://schemas.microsoft.com/office/powerpoint/2010/main" xmlns="" val="20576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2C2A6-F3BA-4A49-910B-3588B98F7240}" type="slidenum">
              <a:rPr lang="ru-RU" smtClean="0">
                <a:latin typeface="Arial" pitchFamily="34" charset="0"/>
              </a:rPr>
              <a:pPr>
                <a:defRPr/>
              </a:pPr>
              <a:t>28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694390" cy="681038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Ответы учителей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класса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некоторые вопросы анкеты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58888" y="4604148"/>
            <a:ext cx="1223962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2007 г.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11863" y="4569619"/>
            <a:ext cx="1223962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2009 г.</a:t>
            </a:r>
          </a:p>
        </p:txBody>
      </p:sp>
      <p:pic>
        <p:nvPicPr>
          <p:cNvPr id="31750" name="Picture 11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35807"/>
            <a:ext cx="4932362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680098"/>
            <a:ext cx="5130800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4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1037"/>
            <a:ext cx="39957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6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80098"/>
            <a:ext cx="3851275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Oval 17"/>
          <p:cNvSpPr>
            <a:spLocks noChangeArrowheads="1"/>
          </p:cNvSpPr>
          <p:nvPr/>
        </p:nvSpPr>
        <p:spPr bwMode="auto">
          <a:xfrm>
            <a:off x="2771776" y="2139553"/>
            <a:ext cx="1116013" cy="2702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Oval 18"/>
          <p:cNvSpPr>
            <a:spLocks noChangeArrowheads="1"/>
          </p:cNvSpPr>
          <p:nvPr/>
        </p:nvSpPr>
        <p:spPr bwMode="auto">
          <a:xfrm>
            <a:off x="8027988" y="2247901"/>
            <a:ext cx="1116012" cy="2702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Oval 19"/>
          <p:cNvSpPr>
            <a:spLocks noChangeArrowheads="1"/>
          </p:cNvSpPr>
          <p:nvPr/>
        </p:nvSpPr>
        <p:spPr bwMode="auto">
          <a:xfrm>
            <a:off x="2987676" y="3381376"/>
            <a:ext cx="1116013" cy="2702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Oval 20"/>
          <p:cNvSpPr>
            <a:spLocks noChangeArrowheads="1"/>
          </p:cNvSpPr>
          <p:nvPr/>
        </p:nvSpPr>
        <p:spPr bwMode="auto">
          <a:xfrm>
            <a:off x="8243888" y="3489722"/>
            <a:ext cx="1116012" cy="27027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374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2"/>
            <a:ext cx="91582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64554"/>
            <a:ext cx="9158288" cy="857238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 анализа связи результатов учащихся с ответами на вопросы анкеты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239" y="2643758"/>
            <a:ext cx="7659241" cy="237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6" y="41151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«Обобщение информации»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9954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Эффективные стратегии: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«я внимательно проверяю, включены ли наиболее важные предложения в мое изложение», «я просматриваю текст, подчеркивая наиболее важные предложения, затем я переписываю их своими словами».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эффективные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«Я пишу изложение. Затем я проверяю, что каждый параграф текста описан в изложении, так как содержание каждого параграфа должно быть включено» и «перед написанием изложения я читаю текст столько раз, сколько это возможно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Наименее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«я стараюсь точно переписать как можно больше предложений»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2864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50242"/>
            <a:ext cx="9144000" cy="1093800"/>
          </a:xfrm>
        </p:spPr>
        <p:txBody>
          <a:bodyPr/>
          <a:lstStyle/>
          <a:p>
            <a:pPr algn="l"/>
            <a:r>
              <a:rPr lang="ru-RU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ТЕСТ ДЛЯ ПОСТУПЛЕНИЯ В ВУЗЫ.</a:t>
            </a:r>
            <a:r>
              <a:rPr lang="en-US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ОБЩЕРЕСПУБЛИКАНСКОЕ ТЕСТИРОВАНИЕ</a:t>
            </a:r>
            <a:r>
              <a:rPr lang="en-US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(ОРТ)</a:t>
            </a:r>
            <a:r>
              <a:rPr lang="en-US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2002</a:t>
            </a:r>
            <a:r>
              <a:rPr lang="en-US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-2012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endParaRPr lang="ru-RU" sz="2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pic>
        <p:nvPicPr>
          <p:cNvPr id="5" name="Picture 2" descr="G:\ОРТ\ОРТ 2\2002 FLEX R2 in O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82" y="785800"/>
            <a:ext cx="39381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143376" y="785800"/>
            <a:ext cx="4786313" cy="12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теста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определить наиболее способных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 дальнейшему обучению абитуриентов.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ОРТ -</a:t>
            </a:r>
            <a:r>
              <a:rPr lang="ru-RU" b="1" dirty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равного доступа к высшему образованию.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b="1" dirty="0">
              <a:solidFill>
                <a:srgbClr val="FF3F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G:\ОРТ\ОРТ 2\IMG_0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000246"/>
            <a:ext cx="4254500" cy="3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2787774"/>
            <a:ext cx="4500500" cy="2250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-180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–основной тест 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aptitude)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предметные тесты 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achievement)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 языка тестирования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кыргызский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русский, узбекский).</a:t>
            </a:r>
          </a:p>
          <a:p>
            <a:pPr marL="180000" indent="-180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-180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 возможность отбора в вузы наиболее способных и подготовленных абитуриентов. </a:t>
            </a:r>
          </a:p>
          <a:p>
            <a:pPr marL="180000" indent="-180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" b="1" dirty="0">
              <a:latin typeface="Times New Roman" pitchFamily="18" charset="0"/>
              <a:cs typeface="Times New Roman" pitchFamily="18" charset="0"/>
            </a:endParaRPr>
          </a:p>
          <a:p>
            <a:pPr marL="180000" indent="-1800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ОРТ проводит независимая тестовая организация (ЦООМО) по заказу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КР.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2"/>
            <a:ext cx="91582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64554"/>
            <a:ext cx="9158288" cy="85723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НЕКОТОРЫЕ ВЫВОДЫ ИССЛЕДОВАНИЯ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 И 2009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ГГ.</a:t>
            </a:r>
            <a:endParaRPr lang="ru-RU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i="1" smtClean="0"/>
          </a:p>
          <a:p>
            <a:pPr marL="514350" lvl="0" indent="-514350" algn="just"/>
            <a:endParaRPr lang="ru-RU" sz="2800" i="1" smtClean="0"/>
          </a:p>
          <a:p>
            <a:pPr marL="514350" lvl="0" indent="-514350" algn="just"/>
            <a:endParaRPr lang="ru-RU" sz="2800" i="1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714362"/>
            <a:ext cx="900115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учащихся существуют серьезные проблемы 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пониманием письменного текста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отрицательно сказывается на освоении всех предметов школьного цикла.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Наблюдается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учителей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особенно учителей, имеющих необходимую для преподавания своих предметов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учителей отсутствует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материальная заинтересованность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своем труде.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Учебный материал, изучаемый по разношерстным учебникам и программам,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связан едиными стандартами и требованиями.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Основным методом работы в классе и дома является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заучивание,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и пересказ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учебного материала.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Большой процент учащихся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имеет доступа к источникам информации.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Прослеживается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 внимания родителей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проблемам образования своих детей.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Учителя имеют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слабую методическую подготовку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(некачественная подготовка в вузах), неэффективная система повышения квалификации. Отсутствие методической литературы.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Дошкольная подготовка не является доступной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особенно в сельской местности.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Повсеместно отмечается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 образовательных 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особенно с сельских школах и школах малых городов является влияющим фактором.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2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0010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НЕКОТОРЫЕ РЕКОМЕНДАЦИИ ПО РЕЗУЛЬТАТАМ </a:t>
            </a:r>
            <a:b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НООДУ 2007 И 2009 </a:t>
            </a:r>
            <a:endParaRPr lang="ru-RU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928676"/>
            <a:ext cx="9001000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срочное и существенное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инвестирование в образование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Воздействие на образование должно носить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долговременный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качества педагогических кадров требует пересмотра программ обучения учителей и всей системы повышения их квалификации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определить обязательный минимум качественных ресурсов образования и обеспечить им каждую школу.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 целевую работу с учащимися и школами, имеющими наиболее неблагоприятный социально-экономическим статус.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Увеличить количество детских садов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продумать доступ к дошкольному образованию в сельских регионах.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Включить в школьную программу такие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 для чтения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наиболее интересны учащимся, соответствуют их возрасту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Продолжить работу по введению современных стандартов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2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928676"/>
            <a:ext cx="9001000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Обеспечить новые стандарты, разработанные в соответствии с ними учебными программами, учебными комплексами.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Возродить в вузах кафедры методики преподавания школьных предметов.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Направить усилия на реальное повышение престижа учителя, используя экономические рычаги (ликвидировать перегруженность учителя, стимулировать повышение учителем своей квалификации, предусмотреть систему поощрения, предоставления возможности школьной администрации поощрять учителей).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Изменить систему формирующего и итогового оценивания…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001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НЕКОТОРЫЕ РЕКОМЕНДАЦИИ ПО РЕЗУЛЬТАТАМ </a:t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НООДУ 2007 И 2009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478"/>
            <a:ext cx="874948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ИСПОЛЬЗОВАНИЕ РЕЗУЛЬТАТОВ НООДУ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59582"/>
            <a:ext cx="9001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Полученные результаты позволили увидеть реальное состояние дел в образовании.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Повышена зарплата учителям, изменена структура оплаты труда.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Разработан и в 2009 году принят новый рамочный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курикулум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где акцент обучения переносится с процесса на результат.</a:t>
            </a:r>
          </a:p>
          <a:p>
            <a:pPr lvl="0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771550"/>
            <a:ext cx="9001000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Полученные результаты позволили увидеть реальное состояние дел в образовании.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Разработаны предметные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курикулумы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для начальной школы. Новые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курикулумы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обеспеченные учебниками и методическими пособиями для учителей ввели с первого класса.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endParaRPr lang="en-US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Дорабатываются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курикулумы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для средней (5-9 классы) школы.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24000" lvl="0" indent="-32400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Разрабатываются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курикулумы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для старшей школы и для профильных классов.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3478"/>
            <a:ext cx="8749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ИСПОЛЬЗОВАНИЕ РЕЗУЛЬТАТОВ НООДУ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0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01824"/>
            <a:ext cx="9001000" cy="423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Определены компетенции, которыми должны обладать учащиеся не только на выходе, но и на промежуточных этапах (4 класс, 9класс).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Меняются подходы к оцениванию  индивидуальных успехов учащихся (внедряется формирующее оценивание, проводятся курсы для учителей по оцениванию успехов учащихся в классе)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itchFamily="34" charset="0"/>
              <a:buChar char="•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Ведется работа по изменению формы итогового оценивания в 9 и 11 классах и др.</a:t>
            </a:r>
          </a:p>
          <a:p>
            <a:pPr lvl="0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3478"/>
            <a:ext cx="8749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ИСПОЛЬЗОВАНИЕ РЕЗУЛЬТАТОВ НООДУ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948626"/>
            <a:ext cx="9001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Разрабатываются подходы к уменьшению нагрузки учащихся (3 варианта сокращения часов).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Решается проблема  дошкольного образования (общинные и сезонные детсады, дошкольная подготовка – 240 годовых часов)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Font typeface="Arial" pitchFamily="34" charset="0"/>
              <a:buChar char="•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Работает программа разработки и оснащения школ учебниками.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Вводится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подушевое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финансирование в школах.</a:t>
            </a: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3478"/>
            <a:ext cx="8749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ИСПОЛЬЗОВАНИЕ РЕЗУЛЬТАТОВ НООДУ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928676"/>
            <a:ext cx="9001000" cy="380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Определена стратегия развития образования до 2020 года.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Стратегия реализуется в 3 летних планах развития.</a:t>
            </a:r>
          </a:p>
          <a:p>
            <a:pPr marL="514350" lvl="0" indent="-514350">
              <a:buFont typeface="Arial" pitchFamily="34" charset="0"/>
              <a:buChar char="•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Arial" pitchFamily="34" charset="0"/>
              <a:buChar char="•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123478"/>
            <a:ext cx="874948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ИСПОЛЬЗОВАНИЕ РЕЗУЛЬТАТОВ НООДУ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8288" cy="34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"/>
            <a:ext cx="8208143" cy="3075805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Спасибо за внимание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!</a:t>
            </a: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Вопросы?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Сайт Центра оценки в образовании и методов обучения:</a:t>
            </a:r>
            <a:b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www.testing.kg</a:t>
            </a:r>
            <a:endPara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0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144000" cy="828675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ОСОБЕННОСТИ ОБЩЕРЕСПУБЛИКАНСКОГО ТЕСТА</a:t>
            </a:r>
            <a:r>
              <a:rPr lang="en-US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(</a:t>
            </a:r>
            <a:r>
              <a:rPr lang="ru-RU" sz="3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ОРТ)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7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32000" lvl="0" indent="-432000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Тест проводится независимой тестовой службой в тесном сотрудничестве с Министерством образования и науки КР.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32000">
              <a:buFont typeface="Arial" pitchFamily="34" charset="0"/>
              <a:buChar char="•"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32000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одну цель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– отбор способных к дальнейшему обучению абитуриентов в вузы страны.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32000">
              <a:buFont typeface="Arial" pitchFamily="34" charset="0"/>
              <a:buChar char="•"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32000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Основной тест является тестом способностей.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Предметные тесты – тесты достижений.</a:t>
            </a: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32000">
              <a:buFont typeface="Arial" pitchFamily="34" charset="0"/>
              <a:buChar char="•"/>
            </a:pPr>
            <a:endParaRPr lang="ru-RU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32000" lvl="0" indent="-432000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Проводится на трех языках (кыргызском, русском, узбекском).</a:t>
            </a:r>
          </a:p>
          <a:p>
            <a:pPr marL="514350" lvl="0" indent="-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3" descr="E:\rtc_prezent_png\rtc_sha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0"/>
            <a:ext cx="915828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90E31-9365-405E-A759-DCD06595198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89385"/>
            <a:ext cx="9144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292" name="Picture 4" descr="Kyrgyzstan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1323"/>
            <a:ext cx="9144000" cy="328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5"/>
          <p:cNvSpPr>
            <a:spLocks noChangeAspect="1" noChangeArrowheads="1"/>
          </p:cNvSpPr>
          <p:nvPr/>
        </p:nvSpPr>
        <p:spPr bwMode="auto">
          <a:xfrm>
            <a:off x="2700338" y="177522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4" name="Oval 6"/>
          <p:cNvSpPr>
            <a:spLocks noChangeAspect="1" noChangeArrowheads="1"/>
          </p:cNvSpPr>
          <p:nvPr/>
        </p:nvSpPr>
        <p:spPr bwMode="auto">
          <a:xfrm>
            <a:off x="4716463" y="1512094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5" name="Oval 7"/>
          <p:cNvSpPr>
            <a:spLocks noChangeAspect="1" noChangeArrowheads="1"/>
          </p:cNvSpPr>
          <p:nvPr/>
        </p:nvSpPr>
        <p:spPr bwMode="auto">
          <a:xfrm>
            <a:off x="3779838" y="2828926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spect="1" noChangeArrowheads="1"/>
          </p:cNvSpPr>
          <p:nvPr/>
        </p:nvSpPr>
        <p:spPr bwMode="auto">
          <a:xfrm>
            <a:off x="5651500" y="19716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7" name="Oval 9"/>
          <p:cNvSpPr>
            <a:spLocks noChangeAspect="1" noChangeArrowheads="1"/>
          </p:cNvSpPr>
          <p:nvPr/>
        </p:nvSpPr>
        <p:spPr bwMode="auto">
          <a:xfrm>
            <a:off x="3708400" y="2762250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8" name="Oval 10"/>
          <p:cNvSpPr>
            <a:spLocks noChangeAspect="1" noChangeArrowheads="1"/>
          </p:cNvSpPr>
          <p:nvPr/>
        </p:nvSpPr>
        <p:spPr bwMode="auto">
          <a:xfrm>
            <a:off x="3779838" y="28932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299" name="Oval 11"/>
          <p:cNvSpPr>
            <a:spLocks noChangeAspect="1" noChangeArrowheads="1"/>
          </p:cNvSpPr>
          <p:nvPr/>
        </p:nvSpPr>
        <p:spPr bwMode="auto">
          <a:xfrm>
            <a:off x="3635375" y="308967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0" name="Oval 12"/>
          <p:cNvSpPr>
            <a:spLocks noChangeAspect="1" noChangeArrowheads="1"/>
          </p:cNvSpPr>
          <p:nvPr/>
        </p:nvSpPr>
        <p:spPr bwMode="auto">
          <a:xfrm>
            <a:off x="3779838" y="3157538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1" name="Oval 13"/>
          <p:cNvSpPr>
            <a:spLocks noChangeAspect="1" noChangeArrowheads="1"/>
          </p:cNvSpPr>
          <p:nvPr/>
        </p:nvSpPr>
        <p:spPr bwMode="auto">
          <a:xfrm>
            <a:off x="3851275" y="308967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2" name="Oval 14"/>
          <p:cNvSpPr>
            <a:spLocks noChangeAspect="1" noChangeArrowheads="1"/>
          </p:cNvSpPr>
          <p:nvPr/>
        </p:nvSpPr>
        <p:spPr bwMode="auto">
          <a:xfrm>
            <a:off x="2987675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3" name="Oval 15"/>
          <p:cNvSpPr>
            <a:spLocks noChangeAspect="1" noChangeArrowheads="1"/>
          </p:cNvSpPr>
          <p:nvPr/>
        </p:nvSpPr>
        <p:spPr bwMode="auto">
          <a:xfrm>
            <a:off x="4284663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4" name="Oval 16"/>
          <p:cNvSpPr>
            <a:spLocks noChangeAspect="1" noChangeArrowheads="1"/>
          </p:cNvSpPr>
          <p:nvPr/>
        </p:nvSpPr>
        <p:spPr bwMode="auto">
          <a:xfrm>
            <a:off x="3779838" y="263128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5" name="Oval 17"/>
          <p:cNvSpPr>
            <a:spLocks noChangeAspect="1" noChangeArrowheads="1"/>
          </p:cNvSpPr>
          <p:nvPr/>
        </p:nvSpPr>
        <p:spPr bwMode="auto">
          <a:xfrm>
            <a:off x="4067175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6" name="Oval 18"/>
          <p:cNvSpPr>
            <a:spLocks noChangeAspect="1" noChangeArrowheads="1"/>
          </p:cNvSpPr>
          <p:nvPr/>
        </p:nvSpPr>
        <p:spPr bwMode="auto">
          <a:xfrm>
            <a:off x="4716463" y="1840707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7" name="Oval 19"/>
          <p:cNvSpPr>
            <a:spLocks noChangeAspect="1" noChangeArrowheads="1"/>
          </p:cNvSpPr>
          <p:nvPr/>
        </p:nvSpPr>
        <p:spPr bwMode="auto">
          <a:xfrm>
            <a:off x="7235825" y="1840707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8" name="Oval 20"/>
          <p:cNvSpPr>
            <a:spLocks noChangeAspect="1" noChangeArrowheads="1"/>
          </p:cNvSpPr>
          <p:nvPr/>
        </p:nvSpPr>
        <p:spPr bwMode="auto">
          <a:xfrm>
            <a:off x="4067175" y="30253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09" name="Oval 21"/>
          <p:cNvSpPr>
            <a:spLocks noChangeAspect="1" noChangeArrowheads="1"/>
          </p:cNvSpPr>
          <p:nvPr/>
        </p:nvSpPr>
        <p:spPr bwMode="auto">
          <a:xfrm>
            <a:off x="4356100" y="30253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0" name="Oval 22"/>
          <p:cNvSpPr>
            <a:spLocks noChangeAspect="1" noChangeArrowheads="1"/>
          </p:cNvSpPr>
          <p:nvPr/>
        </p:nvSpPr>
        <p:spPr bwMode="auto">
          <a:xfrm>
            <a:off x="3995738" y="308967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1" name="Oval 23"/>
          <p:cNvSpPr>
            <a:spLocks noChangeAspect="1" noChangeArrowheads="1"/>
          </p:cNvSpPr>
          <p:nvPr/>
        </p:nvSpPr>
        <p:spPr bwMode="auto">
          <a:xfrm>
            <a:off x="4140200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2" name="Oval 24"/>
          <p:cNvSpPr>
            <a:spLocks noChangeAspect="1" noChangeArrowheads="1"/>
          </p:cNvSpPr>
          <p:nvPr/>
        </p:nvSpPr>
        <p:spPr bwMode="auto">
          <a:xfrm>
            <a:off x="4140200" y="14454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3" name="Oval 25"/>
          <p:cNvSpPr>
            <a:spLocks noChangeAspect="1" noChangeArrowheads="1"/>
          </p:cNvSpPr>
          <p:nvPr/>
        </p:nvSpPr>
        <p:spPr bwMode="auto">
          <a:xfrm>
            <a:off x="4932363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4" name="Oval 26"/>
          <p:cNvSpPr>
            <a:spLocks noChangeAspect="1" noChangeArrowheads="1"/>
          </p:cNvSpPr>
          <p:nvPr/>
        </p:nvSpPr>
        <p:spPr bwMode="auto">
          <a:xfrm>
            <a:off x="4500563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5" name="Oval 27"/>
          <p:cNvSpPr>
            <a:spLocks noChangeAspect="1" noChangeArrowheads="1"/>
          </p:cNvSpPr>
          <p:nvPr/>
        </p:nvSpPr>
        <p:spPr bwMode="auto">
          <a:xfrm>
            <a:off x="3924300" y="28932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6" name="Oval 28"/>
          <p:cNvSpPr>
            <a:spLocks noChangeAspect="1" noChangeArrowheads="1"/>
          </p:cNvSpPr>
          <p:nvPr/>
        </p:nvSpPr>
        <p:spPr bwMode="auto">
          <a:xfrm>
            <a:off x="4211638" y="2959894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7" name="Oval 29"/>
          <p:cNvSpPr>
            <a:spLocks noChangeAspect="1" noChangeArrowheads="1"/>
          </p:cNvSpPr>
          <p:nvPr/>
        </p:nvSpPr>
        <p:spPr bwMode="auto">
          <a:xfrm>
            <a:off x="4356100" y="28932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8" name="Oval 30"/>
          <p:cNvSpPr>
            <a:spLocks noChangeAspect="1" noChangeArrowheads="1"/>
          </p:cNvSpPr>
          <p:nvPr/>
        </p:nvSpPr>
        <p:spPr bwMode="auto">
          <a:xfrm>
            <a:off x="3492500" y="263128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19" name="Oval 31"/>
          <p:cNvSpPr>
            <a:spLocks noChangeAspect="1" noChangeArrowheads="1"/>
          </p:cNvSpPr>
          <p:nvPr/>
        </p:nvSpPr>
        <p:spPr bwMode="auto">
          <a:xfrm>
            <a:off x="3419475" y="2762250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0" name="Oval 32"/>
          <p:cNvSpPr>
            <a:spLocks noChangeAspect="1" noChangeArrowheads="1"/>
          </p:cNvSpPr>
          <p:nvPr/>
        </p:nvSpPr>
        <p:spPr bwMode="auto">
          <a:xfrm>
            <a:off x="3995738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1" name="Oval 33"/>
          <p:cNvSpPr>
            <a:spLocks noChangeAspect="1" noChangeArrowheads="1"/>
          </p:cNvSpPr>
          <p:nvPr/>
        </p:nvSpPr>
        <p:spPr bwMode="auto">
          <a:xfrm>
            <a:off x="3995738" y="157876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2" name="Oval 34"/>
          <p:cNvSpPr>
            <a:spLocks noChangeAspect="1" noChangeArrowheads="1"/>
          </p:cNvSpPr>
          <p:nvPr/>
        </p:nvSpPr>
        <p:spPr bwMode="auto">
          <a:xfrm>
            <a:off x="4211638" y="157876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3" name="Oval 35"/>
          <p:cNvSpPr>
            <a:spLocks noChangeAspect="1" noChangeArrowheads="1"/>
          </p:cNvSpPr>
          <p:nvPr/>
        </p:nvSpPr>
        <p:spPr bwMode="auto">
          <a:xfrm>
            <a:off x="4643438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4" name="Oval 36"/>
          <p:cNvSpPr>
            <a:spLocks noChangeAspect="1" noChangeArrowheads="1"/>
          </p:cNvSpPr>
          <p:nvPr/>
        </p:nvSpPr>
        <p:spPr bwMode="auto">
          <a:xfrm>
            <a:off x="4716463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5" name="Oval 37"/>
          <p:cNvSpPr>
            <a:spLocks noChangeAspect="1" noChangeArrowheads="1"/>
          </p:cNvSpPr>
          <p:nvPr/>
        </p:nvSpPr>
        <p:spPr bwMode="auto">
          <a:xfrm>
            <a:off x="4427538" y="177522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6" name="Oval 38"/>
          <p:cNvSpPr>
            <a:spLocks noChangeAspect="1" noChangeArrowheads="1"/>
          </p:cNvSpPr>
          <p:nvPr/>
        </p:nvSpPr>
        <p:spPr bwMode="auto">
          <a:xfrm>
            <a:off x="4140200" y="28932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7" name="Oval 39"/>
          <p:cNvSpPr>
            <a:spLocks noChangeAspect="1" noChangeArrowheads="1"/>
          </p:cNvSpPr>
          <p:nvPr/>
        </p:nvSpPr>
        <p:spPr bwMode="auto">
          <a:xfrm>
            <a:off x="1763713" y="3551635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8" name="Oval 40"/>
          <p:cNvSpPr>
            <a:spLocks noChangeAspect="1" noChangeArrowheads="1"/>
          </p:cNvSpPr>
          <p:nvPr/>
        </p:nvSpPr>
        <p:spPr bwMode="auto">
          <a:xfrm>
            <a:off x="4067175" y="3157538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29" name="Oval 41"/>
          <p:cNvSpPr>
            <a:spLocks noChangeAspect="1" noChangeArrowheads="1"/>
          </p:cNvSpPr>
          <p:nvPr/>
        </p:nvSpPr>
        <p:spPr bwMode="auto">
          <a:xfrm>
            <a:off x="4284663" y="14454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0" name="Oval 42"/>
          <p:cNvSpPr>
            <a:spLocks noChangeAspect="1" noChangeArrowheads="1"/>
          </p:cNvSpPr>
          <p:nvPr/>
        </p:nvSpPr>
        <p:spPr bwMode="auto">
          <a:xfrm>
            <a:off x="4356100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1" name="Oval 43"/>
          <p:cNvSpPr>
            <a:spLocks noChangeAspect="1" noChangeArrowheads="1"/>
          </p:cNvSpPr>
          <p:nvPr/>
        </p:nvSpPr>
        <p:spPr bwMode="auto">
          <a:xfrm>
            <a:off x="4165600" y="165496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2" name="Oval 44"/>
          <p:cNvSpPr>
            <a:spLocks noChangeAspect="1" noChangeArrowheads="1"/>
          </p:cNvSpPr>
          <p:nvPr/>
        </p:nvSpPr>
        <p:spPr bwMode="auto">
          <a:xfrm>
            <a:off x="5003800" y="177522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3" name="Oval 45"/>
          <p:cNvSpPr>
            <a:spLocks noChangeAspect="1" noChangeArrowheads="1"/>
          </p:cNvSpPr>
          <p:nvPr/>
        </p:nvSpPr>
        <p:spPr bwMode="auto">
          <a:xfrm>
            <a:off x="4859338" y="1840707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4" name="Oval 46"/>
          <p:cNvSpPr>
            <a:spLocks noChangeAspect="1" noChangeArrowheads="1"/>
          </p:cNvSpPr>
          <p:nvPr/>
        </p:nvSpPr>
        <p:spPr bwMode="auto">
          <a:xfrm>
            <a:off x="5508625" y="2499123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5" name="Oval 47"/>
          <p:cNvSpPr>
            <a:spLocks noChangeAspect="1" noChangeArrowheads="1"/>
          </p:cNvSpPr>
          <p:nvPr/>
        </p:nvSpPr>
        <p:spPr bwMode="auto">
          <a:xfrm>
            <a:off x="5580063" y="2564607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6" name="Oval 48"/>
          <p:cNvSpPr>
            <a:spLocks noChangeAspect="1" noChangeArrowheads="1"/>
          </p:cNvSpPr>
          <p:nvPr/>
        </p:nvSpPr>
        <p:spPr bwMode="auto">
          <a:xfrm>
            <a:off x="5724525" y="263128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7" name="Oval 49"/>
          <p:cNvSpPr>
            <a:spLocks noChangeAspect="1" noChangeArrowheads="1"/>
          </p:cNvSpPr>
          <p:nvPr/>
        </p:nvSpPr>
        <p:spPr bwMode="auto">
          <a:xfrm>
            <a:off x="3708400" y="30253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8" name="Oval 50"/>
          <p:cNvSpPr>
            <a:spLocks noChangeAspect="1" noChangeArrowheads="1"/>
          </p:cNvSpPr>
          <p:nvPr/>
        </p:nvSpPr>
        <p:spPr bwMode="auto">
          <a:xfrm>
            <a:off x="2484438" y="190738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39" name="Oval 51"/>
          <p:cNvSpPr>
            <a:spLocks noChangeAspect="1" noChangeArrowheads="1"/>
          </p:cNvSpPr>
          <p:nvPr/>
        </p:nvSpPr>
        <p:spPr bwMode="auto">
          <a:xfrm>
            <a:off x="2771775" y="19716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0" name="Oval 52"/>
          <p:cNvSpPr>
            <a:spLocks noChangeAspect="1" noChangeArrowheads="1"/>
          </p:cNvSpPr>
          <p:nvPr/>
        </p:nvSpPr>
        <p:spPr bwMode="auto">
          <a:xfrm>
            <a:off x="6443663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1" name="Oval 53"/>
          <p:cNvSpPr>
            <a:spLocks noChangeAspect="1" noChangeArrowheads="1"/>
          </p:cNvSpPr>
          <p:nvPr/>
        </p:nvSpPr>
        <p:spPr bwMode="auto">
          <a:xfrm>
            <a:off x="3563938" y="2828926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2" name="Oval 54"/>
          <p:cNvSpPr>
            <a:spLocks noChangeAspect="1" noChangeArrowheads="1"/>
          </p:cNvSpPr>
          <p:nvPr/>
        </p:nvSpPr>
        <p:spPr bwMode="auto">
          <a:xfrm>
            <a:off x="3492500" y="308967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3" name="Oval 55"/>
          <p:cNvSpPr>
            <a:spLocks noChangeAspect="1" noChangeArrowheads="1"/>
          </p:cNvSpPr>
          <p:nvPr/>
        </p:nvSpPr>
        <p:spPr bwMode="auto">
          <a:xfrm>
            <a:off x="3635375" y="3099197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4" name="Oval 56"/>
          <p:cNvSpPr>
            <a:spLocks noChangeAspect="1" noChangeArrowheads="1"/>
          </p:cNvSpPr>
          <p:nvPr/>
        </p:nvSpPr>
        <p:spPr bwMode="auto">
          <a:xfrm>
            <a:off x="6084888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5" name="Oval 57"/>
          <p:cNvSpPr>
            <a:spLocks noChangeAspect="1" noChangeArrowheads="1"/>
          </p:cNvSpPr>
          <p:nvPr/>
        </p:nvSpPr>
        <p:spPr bwMode="auto">
          <a:xfrm>
            <a:off x="3563938" y="322302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6" name="Oval 58"/>
          <p:cNvSpPr>
            <a:spLocks noChangeAspect="1" noChangeArrowheads="1"/>
          </p:cNvSpPr>
          <p:nvPr/>
        </p:nvSpPr>
        <p:spPr bwMode="auto">
          <a:xfrm>
            <a:off x="3348038" y="3355182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7" name="Oval 59"/>
          <p:cNvSpPr>
            <a:spLocks noChangeAspect="1" noChangeArrowheads="1"/>
          </p:cNvSpPr>
          <p:nvPr/>
        </p:nvSpPr>
        <p:spPr bwMode="auto">
          <a:xfrm>
            <a:off x="4427538" y="1512094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8" name="Oval 60"/>
          <p:cNvSpPr>
            <a:spLocks noChangeAspect="1" noChangeArrowheads="1"/>
          </p:cNvSpPr>
          <p:nvPr/>
        </p:nvSpPr>
        <p:spPr bwMode="auto">
          <a:xfrm>
            <a:off x="4859338" y="16442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49" name="Oval 61"/>
          <p:cNvSpPr>
            <a:spLocks noChangeAspect="1" noChangeArrowheads="1"/>
          </p:cNvSpPr>
          <p:nvPr/>
        </p:nvSpPr>
        <p:spPr bwMode="auto">
          <a:xfrm>
            <a:off x="5219700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0" name="Oval 62"/>
          <p:cNvSpPr>
            <a:spLocks noChangeAspect="1" noChangeArrowheads="1"/>
          </p:cNvSpPr>
          <p:nvPr/>
        </p:nvSpPr>
        <p:spPr bwMode="auto">
          <a:xfrm>
            <a:off x="4643438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1" name="Oval 63"/>
          <p:cNvSpPr>
            <a:spLocks noChangeAspect="1" noChangeArrowheads="1"/>
          </p:cNvSpPr>
          <p:nvPr/>
        </p:nvSpPr>
        <p:spPr bwMode="auto">
          <a:xfrm>
            <a:off x="5724525" y="23014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2" name="Oval 64"/>
          <p:cNvSpPr>
            <a:spLocks noChangeAspect="1" noChangeArrowheads="1"/>
          </p:cNvSpPr>
          <p:nvPr/>
        </p:nvSpPr>
        <p:spPr bwMode="auto">
          <a:xfrm>
            <a:off x="5867400" y="23014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3" name="Oval 65"/>
          <p:cNvSpPr>
            <a:spLocks noChangeAspect="1" noChangeArrowheads="1"/>
          </p:cNvSpPr>
          <p:nvPr/>
        </p:nvSpPr>
        <p:spPr bwMode="auto">
          <a:xfrm>
            <a:off x="4067175" y="2499123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4" name="Oval 66"/>
          <p:cNvSpPr>
            <a:spLocks noChangeAspect="1" noChangeArrowheads="1"/>
          </p:cNvSpPr>
          <p:nvPr/>
        </p:nvSpPr>
        <p:spPr bwMode="auto">
          <a:xfrm>
            <a:off x="5940425" y="26955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5" name="Oval 67"/>
          <p:cNvSpPr>
            <a:spLocks noChangeAspect="1" noChangeArrowheads="1"/>
          </p:cNvSpPr>
          <p:nvPr/>
        </p:nvSpPr>
        <p:spPr bwMode="auto">
          <a:xfrm>
            <a:off x="6084888" y="2039541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6" name="Oval 68"/>
          <p:cNvSpPr>
            <a:spLocks noChangeAspect="1" noChangeArrowheads="1"/>
          </p:cNvSpPr>
          <p:nvPr/>
        </p:nvSpPr>
        <p:spPr bwMode="auto">
          <a:xfrm>
            <a:off x="3924300" y="2762250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7" name="Oval 69"/>
          <p:cNvSpPr>
            <a:spLocks noChangeAspect="1" noChangeArrowheads="1"/>
          </p:cNvSpPr>
          <p:nvPr/>
        </p:nvSpPr>
        <p:spPr bwMode="auto">
          <a:xfrm>
            <a:off x="4067175" y="26955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8" name="Oval 70"/>
          <p:cNvSpPr>
            <a:spLocks noChangeAspect="1" noChangeArrowheads="1"/>
          </p:cNvSpPr>
          <p:nvPr/>
        </p:nvSpPr>
        <p:spPr bwMode="auto">
          <a:xfrm>
            <a:off x="4211638" y="2762250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59" name="Oval 71"/>
          <p:cNvSpPr>
            <a:spLocks noChangeAspect="1" noChangeArrowheads="1"/>
          </p:cNvSpPr>
          <p:nvPr/>
        </p:nvSpPr>
        <p:spPr bwMode="auto">
          <a:xfrm>
            <a:off x="6948488" y="19716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0" name="Oval 72"/>
          <p:cNvSpPr>
            <a:spLocks noChangeAspect="1" noChangeArrowheads="1"/>
          </p:cNvSpPr>
          <p:nvPr/>
        </p:nvSpPr>
        <p:spPr bwMode="auto">
          <a:xfrm>
            <a:off x="7380288" y="1840707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1" name="Oval 73"/>
          <p:cNvSpPr>
            <a:spLocks noChangeAspect="1" noChangeArrowheads="1"/>
          </p:cNvSpPr>
          <p:nvPr/>
        </p:nvSpPr>
        <p:spPr bwMode="auto">
          <a:xfrm>
            <a:off x="3276600" y="3288507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2" name="Oval 74"/>
          <p:cNvSpPr>
            <a:spLocks noChangeAspect="1" noChangeArrowheads="1"/>
          </p:cNvSpPr>
          <p:nvPr/>
        </p:nvSpPr>
        <p:spPr bwMode="auto">
          <a:xfrm>
            <a:off x="2555875" y="3484960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3" name="Oval 75"/>
          <p:cNvSpPr>
            <a:spLocks noChangeAspect="1" noChangeArrowheads="1"/>
          </p:cNvSpPr>
          <p:nvPr/>
        </p:nvSpPr>
        <p:spPr bwMode="auto">
          <a:xfrm>
            <a:off x="1763713" y="3484960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4" name="Oval 76"/>
          <p:cNvSpPr>
            <a:spLocks noChangeAspect="1" noChangeArrowheads="1"/>
          </p:cNvSpPr>
          <p:nvPr/>
        </p:nvSpPr>
        <p:spPr bwMode="auto">
          <a:xfrm>
            <a:off x="755650" y="3690938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5" name="Oval 77"/>
          <p:cNvSpPr>
            <a:spLocks noChangeAspect="1" noChangeArrowheads="1"/>
          </p:cNvSpPr>
          <p:nvPr/>
        </p:nvSpPr>
        <p:spPr bwMode="auto">
          <a:xfrm>
            <a:off x="4500563" y="157876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6" name="Oval 78"/>
          <p:cNvSpPr>
            <a:spLocks noChangeAspect="1" noChangeArrowheads="1"/>
          </p:cNvSpPr>
          <p:nvPr/>
        </p:nvSpPr>
        <p:spPr bwMode="auto">
          <a:xfrm>
            <a:off x="5076825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7" name="Oval 79"/>
          <p:cNvSpPr>
            <a:spLocks noChangeAspect="1" noChangeArrowheads="1"/>
          </p:cNvSpPr>
          <p:nvPr/>
        </p:nvSpPr>
        <p:spPr bwMode="auto">
          <a:xfrm>
            <a:off x="5364163" y="17097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8" name="Oval 80"/>
          <p:cNvSpPr>
            <a:spLocks noChangeAspect="1" noChangeArrowheads="1"/>
          </p:cNvSpPr>
          <p:nvPr/>
        </p:nvSpPr>
        <p:spPr bwMode="auto">
          <a:xfrm>
            <a:off x="6588125" y="2103835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69" name="Oval 81"/>
          <p:cNvSpPr>
            <a:spLocks noChangeAspect="1" noChangeArrowheads="1"/>
          </p:cNvSpPr>
          <p:nvPr/>
        </p:nvSpPr>
        <p:spPr bwMode="auto">
          <a:xfrm>
            <a:off x="6732588" y="157876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0" name="Oval 82"/>
          <p:cNvSpPr>
            <a:spLocks noChangeAspect="1" noChangeArrowheads="1"/>
          </p:cNvSpPr>
          <p:nvPr/>
        </p:nvSpPr>
        <p:spPr bwMode="auto">
          <a:xfrm>
            <a:off x="5651500" y="2366963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1" name="Oval 83"/>
          <p:cNvSpPr>
            <a:spLocks noChangeAspect="1" noChangeArrowheads="1"/>
          </p:cNvSpPr>
          <p:nvPr/>
        </p:nvSpPr>
        <p:spPr bwMode="auto">
          <a:xfrm>
            <a:off x="4859338" y="243363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2" name="Oval 84"/>
          <p:cNvSpPr>
            <a:spLocks noChangeAspect="1" noChangeArrowheads="1"/>
          </p:cNvSpPr>
          <p:nvPr/>
        </p:nvSpPr>
        <p:spPr bwMode="auto">
          <a:xfrm>
            <a:off x="3995738" y="2237185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3" name="Oval 85"/>
          <p:cNvSpPr>
            <a:spLocks noChangeAspect="1" noChangeArrowheads="1"/>
          </p:cNvSpPr>
          <p:nvPr/>
        </p:nvSpPr>
        <p:spPr bwMode="auto">
          <a:xfrm>
            <a:off x="7308850" y="177522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4" name="Oval 86"/>
          <p:cNvSpPr>
            <a:spLocks noChangeAspect="1" noChangeArrowheads="1"/>
          </p:cNvSpPr>
          <p:nvPr/>
        </p:nvSpPr>
        <p:spPr bwMode="auto">
          <a:xfrm>
            <a:off x="2555875" y="2039541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5" name="Oval 87"/>
          <p:cNvSpPr>
            <a:spLocks noChangeAspect="1" noChangeArrowheads="1"/>
          </p:cNvSpPr>
          <p:nvPr/>
        </p:nvSpPr>
        <p:spPr bwMode="auto">
          <a:xfrm>
            <a:off x="3924300" y="26955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6" name="Oval 88"/>
          <p:cNvSpPr>
            <a:spLocks noChangeAspect="1" noChangeArrowheads="1"/>
          </p:cNvSpPr>
          <p:nvPr/>
        </p:nvSpPr>
        <p:spPr bwMode="auto">
          <a:xfrm>
            <a:off x="3708400" y="263128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7" name="Oval 89"/>
          <p:cNvSpPr>
            <a:spLocks noChangeAspect="1" noChangeArrowheads="1"/>
          </p:cNvSpPr>
          <p:nvPr/>
        </p:nvSpPr>
        <p:spPr bwMode="auto">
          <a:xfrm>
            <a:off x="3492500" y="3223022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8" name="Oval 90"/>
          <p:cNvSpPr>
            <a:spLocks noChangeAspect="1" noChangeArrowheads="1"/>
          </p:cNvSpPr>
          <p:nvPr/>
        </p:nvSpPr>
        <p:spPr bwMode="auto">
          <a:xfrm>
            <a:off x="3419475" y="28932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79" name="Oval 91"/>
          <p:cNvSpPr>
            <a:spLocks noChangeAspect="1" noChangeArrowheads="1"/>
          </p:cNvSpPr>
          <p:nvPr/>
        </p:nvSpPr>
        <p:spPr bwMode="auto">
          <a:xfrm>
            <a:off x="3059113" y="3288507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0" name="Oval 92"/>
          <p:cNvSpPr>
            <a:spLocks noChangeAspect="1" noChangeArrowheads="1"/>
          </p:cNvSpPr>
          <p:nvPr/>
        </p:nvSpPr>
        <p:spPr bwMode="auto">
          <a:xfrm>
            <a:off x="2843213" y="3419476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1" name="Oval 93"/>
          <p:cNvSpPr>
            <a:spLocks noChangeAspect="1" noChangeArrowheads="1"/>
          </p:cNvSpPr>
          <p:nvPr/>
        </p:nvSpPr>
        <p:spPr bwMode="auto">
          <a:xfrm>
            <a:off x="3419475" y="3288507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2" name="Oval 94"/>
          <p:cNvSpPr>
            <a:spLocks noChangeAspect="1" noChangeArrowheads="1"/>
          </p:cNvSpPr>
          <p:nvPr/>
        </p:nvSpPr>
        <p:spPr bwMode="auto">
          <a:xfrm>
            <a:off x="3635375" y="3419476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5453064" y="3346847"/>
            <a:ext cx="2879725" cy="61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90 тестовых центров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84" name="Oval 96"/>
          <p:cNvSpPr>
            <a:spLocks noChangeAspect="1" noChangeArrowheads="1"/>
          </p:cNvSpPr>
          <p:nvPr/>
        </p:nvSpPr>
        <p:spPr bwMode="auto">
          <a:xfrm>
            <a:off x="4356100" y="2828926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5" name="Oval 97"/>
          <p:cNvSpPr>
            <a:spLocks noChangeAspect="1" noChangeArrowheads="1"/>
          </p:cNvSpPr>
          <p:nvPr/>
        </p:nvSpPr>
        <p:spPr bwMode="auto">
          <a:xfrm>
            <a:off x="3995738" y="2959894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6" name="Oval 98"/>
          <p:cNvSpPr>
            <a:spLocks noChangeAspect="1" noChangeArrowheads="1"/>
          </p:cNvSpPr>
          <p:nvPr/>
        </p:nvSpPr>
        <p:spPr bwMode="auto">
          <a:xfrm>
            <a:off x="3203575" y="2695575"/>
            <a:ext cx="107950" cy="1000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7" name="Oval 99"/>
          <p:cNvSpPr>
            <a:spLocks noChangeAspect="1" noChangeArrowheads="1"/>
          </p:cNvSpPr>
          <p:nvPr/>
        </p:nvSpPr>
        <p:spPr bwMode="auto">
          <a:xfrm>
            <a:off x="1979613" y="23014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88" name="Text Box 100"/>
          <p:cNvSpPr txBox="1">
            <a:spLocks noChangeArrowheads="1"/>
          </p:cNvSpPr>
          <p:nvPr/>
        </p:nvSpPr>
        <p:spPr bwMode="auto">
          <a:xfrm>
            <a:off x="0" y="746513"/>
            <a:ext cx="9144000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436" tIns="29718" rIns="59436" bIns="29718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Около 70% абитуриентов  - это жители сельских, отдаленных и труднодоступных районов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89" name="Oval 101"/>
          <p:cNvSpPr>
            <a:spLocks noChangeAspect="1" noChangeArrowheads="1"/>
          </p:cNvSpPr>
          <p:nvPr/>
        </p:nvSpPr>
        <p:spPr bwMode="auto">
          <a:xfrm>
            <a:off x="3479800" y="3796904"/>
            <a:ext cx="109538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90" name="Oval 102"/>
          <p:cNvSpPr>
            <a:spLocks noChangeAspect="1" noChangeArrowheads="1"/>
          </p:cNvSpPr>
          <p:nvPr/>
        </p:nvSpPr>
        <p:spPr bwMode="auto">
          <a:xfrm>
            <a:off x="738188" y="3625454"/>
            <a:ext cx="107950" cy="9763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91" name="Oval 103"/>
          <p:cNvSpPr>
            <a:spLocks noChangeAspect="1" noChangeArrowheads="1"/>
          </p:cNvSpPr>
          <p:nvPr/>
        </p:nvSpPr>
        <p:spPr bwMode="auto">
          <a:xfrm>
            <a:off x="2681288" y="3883819"/>
            <a:ext cx="107950" cy="9644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92" name="Oval 104"/>
          <p:cNvSpPr>
            <a:spLocks noChangeAspect="1" noChangeArrowheads="1"/>
          </p:cNvSpPr>
          <p:nvPr/>
        </p:nvSpPr>
        <p:spPr bwMode="auto">
          <a:xfrm>
            <a:off x="2114550" y="2415778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393" name="Oval 105"/>
          <p:cNvSpPr>
            <a:spLocks noChangeAspect="1" noChangeArrowheads="1"/>
          </p:cNvSpPr>
          <p:nvPr/>
        </p:nvSpPr>
        <p:spPr bwMode="auto">
          <a:xfrm>
            <a:off x="2343150" y="2512219"/>
            <a:ext cx="107950" cy="9882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51520" y="42759"/>
            <a:ext cx="8288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ДОСТУПНОСТЬ УЧАСТИЯ В ОРТ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2858"/>
            <a:ext cx="442915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8"/>
            <a:ext cx="40846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857502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502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214428"/>
            <a:ext cx="9001000" cy="35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2800" i="1" dirty="0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14288" y="1"/>
            <a:ext cx="9158288" cy="785799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ДИНАМИКА РАЗВИТИЯ ОРТ (2002-2012)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-14288" y="785800"/>
            <a:ext cx="9015288" cy="43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7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2002 г</a:t>
            </a:r>
            <a:r>
              <a:rPr kumimoji="0" lang="ru-RU" sz="17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Разработан основной тест 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области математики, </a:t>
            </a:r>
            <a:r>
              <a:rPr kumimoji="0" lang="ru-RU" sz="16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вербальн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часть, практическая грамматика, эссе) –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 обучению в вузе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Он обязателен для всех, поступающих на </a:t>
            </a:r>
            <a:r>
              <a:rPr kumimoji="0" lang="ru-RU" sz="16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грантовые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места вузов КР. Процедуры зачисления не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полной мере себя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оправдали.</a:t>
            </a:r>
            <a:endParaRPr kumimoji="0" lang="ru-RU" sz="16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2003 г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основной тест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добавлен раздел «Аналогии и дополнение предложений». 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Разработаны и введены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предметные тесты по химии, биологии, английскому и немецкому языкам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Предметные тесты только на те факультеты, которые требуют их сдачи. Разработаны новые процедуры зачисления. Ведена</a:t>
            </a:r>
            <a:r>
              <a:rPr kumimoji="0" 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система квотирования.</a:t>
            </a:r>
            <a:endParaRPr kumimoji="0" lang="ru-RU" sz="16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2005 г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ополнена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математическая часть 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основного теста заданиями на сравнение.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2010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16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азработаны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введены </a:t>
            </a: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предметные тесты по истории и физике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 г.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Тестирование становится обязательным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поступления в вузы не только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грантовые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места, но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контрактные места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 г.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Разработан и введен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предметный тест по математике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технических и экономических специальностей.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все вузы, независимо от формы собственности  набирают студентов по ОРТ (грант, контракт, заочные и вечерние отделения вузов).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9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785800"/>
            <a:ext cx="9001000" cy="394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endParaRPr lang="ru-RU" sz="2800" dirty="0" smtClean="0"/>
          </a:p>
          <a:p>
            <a:pPr marL="514350" lvl="0" indent="-514350" algn="just"/>
            <a:endParaRPr lang="ru-RU" sz="3000" i="1" dirty="0" smtClean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-14288" y="3054"/>
            <a:ext cx="9015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КОНКУРС ПО ЗАЧИСЛЕНИЮ В  ВУЗЫ КЫРГЫЗСКОЙ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РЕСПУБЛИКИ</a:t>
            </a:r>
            <a:endParaRPr lang="ru-RU" sz="2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981075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Сертификаты школ малых городов</a:t>
            </a:r>
          </a:p>
        </p:txBody>
      </p:sp>
      <p:pic>
        <p:nvPicPr>
          <p:cNvPr id="9" name="Picture 3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30" y="1571618"/>
            <a:ext cx="27271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987675" y="928676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Сертификаты школ столицы </a:t>
            </a:r>
          </a:p>
        </p:txBody>
      </p:sp>
      <p:pic>
        <p:nvPicPr>
          <p:cNvPr id="11" name="Picture 2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571618"/>
            <a:ext cx="2571768" cy="35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11863" y="928676"/>
            <a:ext cx="3132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Сертификаты школ села</a:t>
            </a:r>
          </a:p>
        </p:txBody>
      </p:sp>
      <p:pic>
        <p:nvPicPr>
          <p:cNvPr id="13" name="Picture 4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742"/>
            <a:ext cx="2786050" cy="371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6443664" y="4462463"/>
            <a:ext cx="720725" cy="323850"/>
          </a:xfrm>
          <a:prstGeom prst="rightArrow">
            <a:avLst>
              <a:gd name="adj1" fmla="val 60352"/>
              <a:gd name="adj2" fmla="val 34657"/>
            </a:avLst>
          </a:prstGeom>
          <a:gradFill rotWithShape="1">
            <a:gsLst>
              <a:gs pos="0">
                <a:srgbClr val="FF6D4B"/>
              </a:gs>
              <a:gs pos="50000">
                <a:schemeClr val="bg1"/>
              </a:gs>
              <a:gs pos="100000">
                <a:srgbClr val="FF6D4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Freeform 4"/>
          <p:cNvSpPr>
            <a:spLocks/>
          </p:cNvSpPr>
          <p:nvPr/>
        </p:nvSpPr>
        <p:spPr bwMode="auto">
          <a:xfrm>
            <a:off x="5168900" y="2178844"/>
            <a:ext cx="1898650" cy="735806"/>
          </a:xfrm>
          <a:custGeom>
            <a:avLst/>
            <a:gdLst>
              <a:gd name="T0" fmla="*/ 1196 w 1196"/>
              <a:gd name="T1" fmla="*/ 222 h 618"/>
              <a:gd name="T2" fmla="*/ 188 w 1196"/>
              <a:gd name="T3" fmla="*/ 66 h 618"/>
              <a:gd name="T4" fmla="*/ 68 w 1196"/>
              <a:gd name="T5" fmla="*/ 618 h 618"/>
              <a:gd name="T6" fmla="*/ 0 60000 65536"/>
              <a:gd name="T7" fmla="*/ 0 60000 65536"/>
              <a:gd name="T8" fmla="*/ 0 60000 65536"/>
              <a:gd name="T9" fmla="*/ 0 w 1196"/>
              <a:gd name="T10" fmla="*/ 0 h 618"/>
              <a:gd name="T11" fmla="*/ 1196 w 1196"/>
              <a:gd name="T12" fmla="*/ 618 h 6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6" h="618">
                <a:moveTo>
                  <a:pt x="1196" y="222"/>
                </a:moveTo>
                <a:cubicBezTo>
                  <a:pt x="1028" y="196"/>
                  <a:pt x="376" y="0"/>
                  <a:pt x="188" y="66"/>
                </a:cubicBezTo>
                <a:cubicBezTo>
                  <a:pt x="0" y="132"/>
                  <a:pt x="93" y="503"/>
                  <a:pt x="68" y="618"/>
                </a:cubicBezTo>
              </a:path>
            </a:pathLst>
          </a:custGeom>
          <a:noFill/>
          <a:ln w="38100" cap="flat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Freeform 5"/>
          <p:cNvSpPr>
            <a:spLocks/>
          </p:cNvSpPr>
          <p:nvPr/>
        </p:nvSpPr>
        <p:spPr bwMode="auto">
          <a:xfrm>
            <a:off x="3568700" y="1114425"/>
            <a:ext cx="2489200" cy="1857375"/>
          </a:xfrm>
          <a:custGeom>
            <a:avLst/>
            <a:gdLst>
              <a:gd name="T0" fmla="*/ 1568 w 1568"/>
              <a:gd name="T1" fmla="*/ 0 h 1560"/>
              <a:gd name="T2" fmla="*/ 248 w 1568"/>
              <a:gd name="T3" fmla="*/ 1032 h 1560"/>
              <a:gd name="T4" fmla="*/ 80 w 1568"/>
              <a:gd name="T5" fmla="*/ 1560 h 1560"/>
              <a:gd name="T6" fmla="*/ 0 60000 65536"/>
              <a:gd name="T7" fmla="*/ 0 60000 65536"/>
              <a:gd name="T8" fmla="*/ 0 60000 65536"/>
              <a:gd name="T9" fmla="*/ 0 w 1568"/>
              <a:gd name="T10" fmla="*/ 0 h 1560"/>
              <a:gd name="T11" fmla="*/ 1568 w 1568"/>
              <a:gd name="T12" fmla="*/ 1560 h 1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8" h="1560">
                <a:moveTo>
                  <a:pt x="1568" y="0"/>
                </a:moveTo>
                <a:cubicBezTo>
                  <a:pt x="1348" y="172"/>
                  <a:pt x="496" y="772"/>
                  <a:pt x="248" y="1032"/>
                </a:cubicBezTo>
                <a:cubicBezTo>
                  <a:pt x="0" y="1292"/>
                  <a:pt x="115" y="1450"/>
                  <a:pt x="80" y="1560"/>
                </a:cubicBezTo>
              </a:path>
            </a:pathLst>
          </a:custGeom>
          <a:noFill/>
          <a:ln w="38100" cap="flat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Freeform 6"/>
          <p:cNvSpPr>
            <a:spLocks/>
          </p:cNvSpPr>
          <p:nvPr/>
        </p:nvSpPr>
        <p:spPr bwMode="auto">
          <a:xfrm>
            <a:off x="4302125" y="1113235"/>
            <a:ext cx="3265488" cy="1801415"/>
          </a:xfrm>
          <a:custGeom>
            <a:avLst/>
            <a:gdLst>
              <a:gd name="T0" fmla="*/ 2057 w 2057"/>
              <a:gd name="T1" fmla="*/ 0 h 1513"/>
              <a:gd name="T2" fmla="*/ 314 w 2057"/>
              <a:gd name="T3" fmla="*/ 889 h 1513"/>
              <a:gd name="T4" fmla="*/ 170 w 2057"/>
              <a:gd name="T5" fmla="*/ 1513 h 1513"/>
              <a:gd name="T6" fmla="*/ 0 60000 65536"/>
              <a:gd name="T7" fmla="*/ 0 60000 65536"/>
              <a:gd name="T8" fmla="*/ 0 60000 65536"/>
              <a:gd name="T9" fmla="*/ 0 w 2057"/>
              <a:gd name="T10" fmla="*/ 0 h 1513"/>
              <a:gd name="T11" fmla="*/ 2057 w 2057"/>
              <a:gd name="T12" fmla="*/ 1513 h 15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7" h="1513">
                <a:moveTo>
                  <a:pt x="2057" y="0"/>
                </a:moveTo>
                <a:cubicBezTo>
                  <a:pt x="1766" y="148"/>
                  <a:pt x="628" y="637"/>
                  <a:pt x="314" y="889"/>
                </a:cubicBezTo>
                <a:cubicBezTo>
                  <a:pt x="0" y="1141"/>
                  <a:pt x="200" y="1383"/>
                  <a:pt x="170" y="1513"/>
                </a:cubicBezTo>
              </a:path>
            </a:pathLst>
          </a:custGeom>
          <a:noFill/>
          <a:ln w="38100" cap="flat">
            <a:solidFill>
              <a:srgbClr val="FF3300"/>
            </a:solidFill>
            <a:prstDash val="dash"/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Freeform 7"/>
          <p:cNvSpPr>
            <a:spLocks/>
          </p:cNvSpPr>
          <p:nvPr/>
        </p:nvSpPr>
        <p:spPr bwMode="auto">
          <a:xfrm>
            <a:off x="5572125" y="2078831"/>
            <a:ext cx="1524000" cy="157163"/>
          </a:xfrm>
          <a:custGeom>
            <a:avLst/>
            <a:gdLst>
              <a:gd name="T0" fmla="*/ 0 w 960"/>
              <a:gd name="T1" fmla="*/ 0 h 132"/>
              <a:gd name="T2" fmla="*/ 960 w 960"/>
              <a:gd name="T3" fmla="*/ 132 h 132"/>
              <a:gd name="T4" fmla="*/ 0 60000 65536"/>
              <a:gd name="T5" fmla="*/ 0 60000 65536"/>
              <a:gd name="T6" fmla="*/ 0 w 960"/>
              <a:gd name="T7" fmla="*/ 0 h 132"/>
              <a:gd name="T8" fmla="*/ 960 w 960"/>
              <a:gd name="T9" fmla="*/ 132 h 1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0" h="132">
                <a:moveTo>
                  <a:pt x="0" y="0"/>
                </a:moveTo>
                <a:lnTo>
                  <a:pt x="960" y="132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Freeform 8"/>
          <p:cNvSpPr>
            <a:spLocks/>
          </p:cNvSpPr>
          <p:nvPr/>
        </p:nvSpPr>
        <p:spPr bwMode="auto">
          <a:xfrm>
            <a:off x="5580063" y="1927623"/>
            <a:ext cx="1839912" cy="1190"/>
          </a:xfrm>
          <a:custGeom>
            <a:avLst/>
            <a:gdLst>
              <a:gd name="T0" fmla="*/ 0 w 1159"/>
              <a:gd name="T1" fmla="*/ 0 h 1"/>
              <a:gd name="T2" fmla="*/ 1159 w 1159"/>
              <a:gd name="T3" fmla="*/ 1 h 1"/>
              <a:gd name="T4" fmla="*/ 0 60000 65536"/>
              <a:gd name="T5" fmla="*/ 0 60000 65536"/>
              <a:gd name="T6" fmla="*/ 0 w 1159"/>
              <a:gd name="T7" fmla="*/ 0 h 1"/>
              <a:gd name="T8" fmla="*/ 1159 w 11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59" h="1">
                <a:moveTo>
                  <a:pt x="0" y="0"/>
                </a:moveTo>
                <a:lnTo>
                  <a:pt x="1159" y="1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4813300" y="338554"/>
            <a:ext cx="4140200" cy="59412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Вывешивается список абитуриентов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724526" y="3651647"/>
            <a:ext cx="3419475" cy="32265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b="1"/>
              <a:t>ID – </a:t>
            </a:r>
            <a:r>
              <a:rPr lang="ru-RU" b="1"/>
              <a:t>рег. номер абитуриента</a:t>
            </a:r>
            <a:endParaRPr lang="en-US" b="1"/>
          </a:p>
          <a:p>
            <a:pPr algn="r"/>
            <a:endParaRPr lang="ru-RU" b="1"/>
          </a:p>
        </p:txBody>
      </p:sp>
      <p:pic>
        <p:nvPicPr>
          <p:cNvPr id="14346" name="Picture 1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7356"/>
            <a:ext cx="1004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869281"/>
            <a:ext cx="1004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2031206"/>
            <a:ext cx="10048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2051051" y="1059657"/>
            <a:ext cx="3529013" cy="1079897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Приемная комиссия вуза</a:t>
            </a:r>
          </a:p>
        </p:txBody>
      </p:sp>
      <p:pic>
        <p:nvPicPr>
          <p:cNvPr id="14350" name="Picture 1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0032"/>
            <a:ext cx="993775" cy="10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1" y="411957"/>
            <a:ext cx="993775" cy="10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7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1" y="573882"/>
            <a:ext cx="993775" cy="10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8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12294"/>
            <a:ext cx="993775" cy="10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1" y="3274219"/>
            <a:ext cx="993775" cy="10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0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1" y="3436144"/>
            <a:ext cx="993775" cy="105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6" name="Freeform 21"/>
          <p:cNvSpPr>
            <a:spLocks/>
          </p:cNvSpPr>
          <p:nvPr/>
        </p:nvSpPr>
        <p:spPr bwMode="auto">
          <a:xfrm>
            <a:off x="900113" y="250031"/>
            <a:ext cx="1655762" cy="809625"/>
          </a:xfrm>
          <a:custGeom>
            <a:avLst/>
            <a:gdLst>
              <a:gd name="T0" fmla="*/ 0 w 1043"/>
              <a:gd name="T1" fmla="*/ 0 h 680"/>
              <a:gd name="T2" fmla="*/ 862 w 1043"/>
              <a:gd name="T3" fmla="*/ 136 h 680"/>
              <a:gd name="T4" fmla="*/ 1043 w 1043"/>
              <a:gd name="T5" fmla="*/ 680 h 680"/>
              <a:gd name="T6" fmla="*/ 0 60000 65536"/>
              <a:gd name="T7" fmla="*/ 0 60000 65536"/>
              <a:gd name="T8" fmla="*/ 0 60000 65536"/>
              <a:gd name="T9" fmla="*/ 0 w 1043"/>
              <a:gd name="T10" fmla="*/ 0 h 680"/>
              <a:gd name="T11" fmla="*/ 1043 w 1043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" h="680">
                <a:moveTo>
                  <a:pt x="0" y="0"/>
                </a:moveTo>
                <a:cubicBezTo>
                  <a:pt x="344" y="11"/>
                  <a:pt x="688" y="23"/>
                  <a:pt x="862" y="136"/>
                </a:cubicBezTo>
                <a:cubicBezTo>
                  <a:pt x="1036" y="249"/>
                  <a:pt x="1039" y="464"/>
                  <a:pt x="1043" y="68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Freeform 22"/>
          <p:cNvSpPr>
            <a:spLocks/>
          </p:cNvSpPr>
          <p:nvPr/>
        </p:nvSpPr>
        <p:spPr bwMode="auto">
          <a:xfrm>
            <a:off x="1042988" y="456010"/>
            <a:ext cx="1344612" cy="615553"/>
          </a:xfrm>
          <a:custGeom>
            <a:avLst/>
            <a:gdLst>
              <a:gd name="T0" fmla="*/ 0 w 847"/>
              <a:gd name="T1" fmla="*/ 8 h 517"/>
              <a:gd name="T2" fmla="*/ 711 w 847"/>
              <a:gd name="T3" fmla="*/ 85 h 517"/>
              <a:gd name="T4" fmla="*/ 819 w 847"/>
              <a:gd name="T5" fmla="*/ 517 h 517"/>
              <a:gd name="T6" fmla="*/ 0 60000 65536"/>
              <a:gd name="T7" fmla="*/ 0 60000 65536"/>
              <a:gd name="T8" fmla="*/ 0 60000 65536"/>
              <a:gd name="T9" fmla="*/ 0 w 847"/>
              <a:gd name="T10" fmla="*/ 0 h 517"/>
              <a:gd name="T11" fmla="*/ 847 w 847"/>
              <a:gd name="T12" fmla="*/ 517 h 5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7" h="517">
                <a:moveTo>
                  <a:pt x="0" y="8"/>
                </a:moveTo>
                <a:cubicBezTo>
                  <a:pt x="118" y="21"/>
                  <a:pt x="575" y="0"/>
                  <a:pt x="711" y="85"/>
                </a:cubicBezTo>
                <a:cubicBezTo>
                  <a:pt x="847" y="170"/>
                  <a:pt x="797" y="427"/>
                  <a:pt x="819" y="517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Freeform 23"/>
          <p:cNvSpPr>
            <a:spLocks/>
          </p:cNvSpPr>
          <p:nvPr/>
        </p:nvSpPr>
        <p:spPr bwMode="auto">
          <a:xfrm>
            <a:off x="1314451" y="586979"/>
            <a:ext cx="828675" cy="456009"/>
          </a:xfrm>
          <a:custGeom>
            <a:avLst/>
            <a:gdLst>
              <a:gd name="T0" fmla="*/ 0 w 522"/>
              <a:gd name="T1" fmla="*/ 65 h 383"/>
              <a:gd name="T2" fmla="*/ 420 w 522"/>
              <a:gd name="T3" fmla="*/ 53 h 383"/>
              <a:gd name="T4" fmla="*/ 522 w 522"/>
              <a:gd name="T5" fmla="*/ 383 h 383"/>
              <a:gd name="T6" fmla="*/ 0 60000 65536"/>
              <a:gd name="T7" fmla="*/ 0 60000 65536"/>
              <a:gd name="T8" fmla="*/ 0 60000 65536"/>
              <a:gd name="T9" fmla="*/ 0 w 522"/>
              <a:gd name="T10" fmla="*/ 0 h 383"/>
              <a:gd name="T11" fmla="*/ 522 w 522"/>
              <a:gd name="T12" fmla="*/ 383 h 3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383">
                <a:moveTo>
                  <a:pt x="0" y="65"/>
                </a:moveTo>
                <a:cubicBezTo>
                  <a:pt x="70" y="63"/>
                  <a:pt x="333" y="0"/>
                  <a:pt x="420" y="53"/>
                </a:cubicBezTo>
                <a:cubicBezTo>
                  <a:pt x="507" y="106"/>
                  <a:pt x="501" y="314"/>
                  <a:pt x="522" y="383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Freeform 24"/>
          <p:cNvSpPr>
            <a:spLocks/>
          </p:cNvSpPr>
          <p:nvPr/>
        </p:nvSpPr>
        <p:spPr bwMode="auto">
          <a:xfrm>
            <a:off x="971550" y="1700213"/>
            <a:ext cx="1104900" cy="30956"/>
          </a:xfrm>
          <a:custGeom>
            <a:avLst/>
            <a:gdLst>
              <a:gd name="T0" fmla="*/ 0 w 696"/>
              <a:gd name="T1" fmla="*/ 26 h 26"/>
              <a:gd name="T2" fmla="*/ 420 w 696"/>
              <a:gd name="T3" fmla="*/ 14 h 26"/>
              <a:gd name="T4" fmla="*/ 696 w 696"/>
              <a:gd name="T5" fmla="*/ 0 h 26"/>
              <a:gd name="T6" fmla="*/ 0 60000 65536"/>
              <a:gd name="T7" fmla="*/ 0 60000 65536"/>
              <a:gd name="T8" fmla="*/ 0 60000 65536"/>
              <a:gd name="T9" fmla="*/ 0 w 696"/>
              <a:gd name="T10" fmla="*/ 0 h 26"/>
              <a:gd name="T11" fmla="*/ 696 w 69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26">
                <a:moveTo>
                  <a:pt x="0" y="26"/>
                </a:moveTo>
                <a:cubicBezTo>
                  <a:pt x="70" y="24"/>
                  <a:pt x="304" y="18"/>
                  <a:pt x="420" y="14"/>
                </a:cubicBezTo>
                <a:cubicBezTo>
                  <a:pt x="536" y="10"/>
                  <a:pt x="639" y="3"/>
                  <a:pt x="69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Freeform 25"/>
          <p:cNvSpPr>
            <a:spLocks/>
          </p:cNvSpPr>
          <p:nvPr/>
        </p:nvSpPr>
        <p:spPr bwMode="auto">
          <a:xfrm>
            <a:off x="1181101" y="1885951"/>
            <a:ext cx="866775" cy="50006"/>
          </a:xfrm>
          <a:custGeom>
            <a:avLst/>
            <a:gdLst>
              <a:gd name="T0" fmla="*/ 0 w 546"/>
              <a:gd name="T1" fmla="*/ 42 h 42"/>
              <a:gd name="T2" fmla="*/ 372 w 546"/>
              <a:gd name="T3" fmla="*/ 24 h 42"/>
              <a:gd name="T4" fmla="*/ 546 w 546"/>
              <a:gd name="T5" fmla="*/ 0 h 42"/>
              <a:gd name="T6" fmla="*/ 0 60000 65536"/>
              <a:gd name="T7" fmla="*/ 0 60000 65536"/>
              <a:gd name="T8" fmla="*/ 0 60000 65536"/>
              <a:gd name="T9" fmla="*/ 0 w 546"/>
              <a:gd name="T10" fmla="*/ 0 h 42"/>
              <a:gd name="T11" fmla="*/ 546 w 54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42">
                <a:moveTo>
                  <a:pt x="0" y="42"/>
                </a:moveTo>
                <a:cubicBezTo>
                  <a:pt x="62" y="39"/>
                  <a:pt x="281" y="31"/>
                  <a:pt x="372" y="24"/>
                </a:cubicBezTo>
                <a:cubicBezTo>
                  <a:pt x="463" y="17"/>
                  <a:pt x="510" y="5"/>
                  <a:pt x="546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Freeform 26"/>
          <p:cNvSpPr>
            <a:spLocks/>
          </p:cNvSpPr>
          <p:nvPr/>
        </p:nvSpPr>
        <p:spPr bwMode="auto">
          <a:xfrm>
            <a:off x="1381126" y="2050256"/>
            <a:ext cx="638175" cy="157163"/>
          </a:xfrm>
          <a:custGeom>
            <a:avLst/>
            <a:gdLst>
              <a:gd name="T0" fmla="*/ 0 w 402"/>
              <a:gd name="T1" fmla="*/ 132 h 132"/>
              <a:gd name="T2" fmla="*/ 282 w 402"/>
              <a:gd name="T3" fmla="*/ 48 h 132"/>
              <a:gd name="T4" fmla="*/ 402 w 402"/>
              <a:gd name="T5" fmla="*/ 0 h 132"/>
              <a:gd name="T6" fmla="*/ 0 60000 65536"/>
              <a:gd name="T7" fmla="*/ 0 60000 65536"/>
              <a:gd name="T8" fmla="*/ 0 60000 65536"/>
              <a:gd name="T9" fmla="*/ 0 w 402"/>
              <a:gd name="T10" fmla="*/ 0 h 132"/>
              <a:gd name="T11" fmla="*/ 402 w 40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" h="132">
                <a:moveTo>
                  <a:pt x="0" y="132"/>
                </a:moveTo>
                <a:cubicBezTo>
                  <a:pt x="47" y="118"/>
                  <a:pt x="215" y="70"/>
                  <a:pt x="282" y="48"/>
                </a:cubicBezTo>
                <a:cubicBezTo>
                  <a:pt x="349" y="26"/>
                  <a:pt x="377" y="10"/>
                  <a:pt x="402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Freeform 27"/>
          <p:cNvSpPr>
            <a:spLocks/>
          </p:cNvSpPr>
          <p:nvPr/>
        </p:nvSpPr>
        <p:spPr bwMode="auto">
          <a:xfrm>
            <a:off x="933450" y="2164556"/>
            <a:ext cx="1257300" cy="1106091"/>
          </a:xfrm>
          <a:custGeom>
            <a:avLst/>
            <a:gdLst>
              <a:gd name="T0" fmla="*/ 0 w 792"/>
              <a:gd name="T1" fmla="*/ 894 h 929"/>
              <a:gd name="T2" fmla="*/ 426 w 792"/>
              <a:gd name="T3" fmla="*/ 780 h 929"/>
              <a:gd name="T4" fmla="*/ 792 w 792"/>
              <a:gd name="T5" fmla="*/ 0 h 929"/>
              <a:gd name="T6" fmla="*/ 0 60000 65536"/>
              <a:gd name="T7" fmla="*/ 0 60000 65536"/>
              <a:gd name="T8" fmla="*/ 0 60000 65536"/>
              <a:gd name="T9" fmla="*/ 0 w 792"/>
              <a:gd name="T10" fmla="*/ 0 h 929"/>
              <a:gd name="T11" fmla="*/ 792 w 792"/>
              <a:gd name="T12" fmla="*/ 929 h 9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929">
                <a:moveTo>
                  <a:pt x="0" y="894"/>
                </a:moveTo>
                <a:cubicBezTo>
                  <a:pt x="71" y="875"/>
                  <a:pt x="294" y="929"/>
                  <a:pt x="426" y="780"/>
                </a:cubicBezTo>
                <a:cubicBezTo>
                  <a:pt x="558" y="631"/>
                  <a:pt x="716" y="162"/>
                  <a:pt x="792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Freeform 28"/>
          <p:cNvSpPr>
            <a:spLocks/>
          </p:cNvSpPr>
          <p:nvPr/>
        </p:nvSpPr>
        <p:spPr bwMode="auto">
          <a:xfrm>
            <a:off x="1149350" y="2150268"/>
            <a:ext cx="1346200" cy="1300163"/>
          </a:xfrm>
          <a:custGeom>
            <a:avLst/>
            <a:gdLst>
              <a:gd name="T0" fmla="*/ 0 w 848"/>
              <a:gd name="T1" fmla="*/ 1042 h 1092"/>
              <a:gd name="T2" fmla="*/ 584 w 848"/>
              <a:gd name="T3" fmla="*/ 918 h 1092"/>
              <a:gd name="T4" fmla="*/ 848 w 848"/>
              <a:gd name="T5" fmla="*/ 0 h 1092"/>
              <a:gd name="T6" fmla="*/ 0 60000 65536"/>
              <a:gd name="T7" fmla="*/ 0 60000 65536"/>
              <a:gd name="T8" fmla="*/ 0 60000 65536"/>
              <a:gd name="T9" fmla="*/ 0 w 848"/>
              <a:gd name="T10" fmla="*/ 0 h 1092"/>
              <a:gd name="T11" fmla="*/ 848 w 848"/>
              <a:gd name="T12" fmla="*/ 1092 h 10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1092">
                <a:moveTo>
                  <a:pt x="0" y="1042"/>
                </a:moveTo>
                <a:cubicBezTo>
                  <a:pt x="97" y="1021"/>
                  <a:pt x="443" y="1092"/>
                  <a:pt x="584" y="918"/>
                </a:cubicBezTo>
                <a:cubicBezTo>
                  <a:pt x="725" y="744"/>
                  <a:pt x="793" y="191"/>
                  <a:pt x="848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Freeform 29"/>
          <p:cNvSpPr>
            <a:spLocks/>
          </p:cNvSpPr>
          <p:nvPr/>
        </p:nvSpPr>
        <p:spPr bwMode="auto">
          <a:xfrm>
            <a:off x="1323975" y="2164556"/>
            <a:ext cx="1333500" cy="1528763"/>
          </a:xfrm>
          <a:custGeom>
            <a:avLst/>
            <a:gdLst>
              <a:gd name="T0" fmla="*/ 0 w 840"/>
              <a:gd name="T1" fmla="*/ 1260 h 1284"/>
              <a:gd name="T2" fmla="*/ 612 w 840"/>
              <a:gd name="T3" fmla="*/ 1074 h 1284"/>
              <a:gd name="T4" fmla="*/ 840 w 840"/>
              <a:gd name="T5" fmla="*/ 0 h 1284"/>
              <a:gd name="T6" fmla="*/ 0 60000 65536"/>
              <a:gd name="T7" fmla="*/ 0 60000 65536"/>
              <a:gd name="T8" fmla="*/ 0 60000 65536"/>
              <a:gd name="T9" fmla="*/ 0 w 840"/>
              <a:gd name="T10" fmla="*/ 0 h 1284"/>
              <a:gd name="T11" fmla="*/ 840 w 840"/>
              <a:gd name="T12" fmla="*/ 1284 h 1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1284">
                <a:moveTo>
                  <a:pt x="0" y="1260"/>
                </a:moveTo>
                <a:cubicBezTo>
                  <a:pt x="102" y="1229"/>
                  <a:pt x="472" y="1284"/>
                  <a:pt x="612" y="1074"/>
                </a:cubicBezTo>
                <a:cubicBezTo>
                  <a:pt x="752" y="864"/>
                  <a:pt x="793" y="224"/>
                  <a:pt x="84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190" name="Rectangle 30"/>
          <p:cNvSpPr>
            <a:spLocks noChangeArrowheads="1"/>
          </p:cNvSpPr>
          <p:nvPr/>
        </p:nvSpPr>
        <p:spPr bwMode="auto">
          <a:xfrm>
            <a:off x="6011863" y="844154"/>
            <a:ext cx="1223962" cy="1295400"/>
          </a:xfrm>
          <a:prstGeom prst="rect">
            <a:avLst/>
          </a:prstGeom>
          <a:gradFill rotWithShape="1">
            <a:gsLst>
              <a:gs pos="0">
                <a:srgbClr val="FF3300">
                  <a:alpha val="41000"/>
                </a:srgbClr>
              </a:gs>
              <a:gs pos="50000">
                <a:schemeClr val="bg1"/>
              </a:gs>
              <a:gs pos="100000">
                <a:srgbClr val="FF3300">
                  <a:alpha val="41000"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cs typeface="Arial" pitchFamily="34" charset="0"/>
              </a:rPr>
              <a:t>ID1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1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ID2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2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ID3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3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……….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……….</a:t>
            </a:r>
            <a:endParaRPr lang="ru-RU" b="1">
              <a:cs typeface="Arial" pitchFamily="34" charset="0"/>
            </a:endParaRPr>
          </a:p>
        </p:txBody>
      </p:sp>
      <p:sp>
        <p:nvSpPr>
          <p:cNvPr id="92191" name="Rectangle 31"/>
          <p:cNvSpPr>
            <a:spLocks noChangeArrowheads="1"/>
          </p:cNvSpPr>
          <p:nvPr/>
        </p:nvSpPr>
        <p:spPr bwMode="auto">
          <a:xfrm>
            <a:off x="7451726" y="844154"/>
            <a:ext cx="1223963" cy="1295400"/>
          </a:xfrm>
          <a:prstGeom prst="rect">
            <a:avLst/>
          </a:prstGeom>
          <a:gradFill rotWithShape="1">
            <a:gsLst>
              <a:gs pos="0">
                <a:schemeClr val="accent2">
                  <a:alpha val="41000"/>
                </a:schemeClr>
              </a:gs>
              <a:gs pos="50000">
                <a:schemeClr val="bg1"/>
              </a:gs>
              <a:gs pos="100000">
                <a:schemeClr val="accent2">
                  <a:alpha val="41000"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cs typeface="Arial" pitchFamily="34" charset="0"/>
              </a:rPr>
              <a:t>ID4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4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ID5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5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ID6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6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……….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……….</a:t>
            </a:r>
            <a:endParaRPr lang="ru-RU" b="1">
              <a:cs typeface="Arial" pitchFamily="34" charset="0"/>
            </a:endParaRPr>
          </a:p>
        </p:txBody>
      </p:sp>
      <p:sp>
        <p:nvSpPr>
          <p:cNvPr id="92192" name="Rectangle 32"/>
          <p:cNvSpPr>
            <a:spLocks noChangeArrowheads="1"/>
          </p:cNvSpPr>
          <p:nvPr/>
        </p:nvSpPr>
        <p:spPr bwMode="auto">
          <a:xfrm>
            <a:off x="7092951" y="2193131"/>
            <a:ext cx="1223963" cy="1295400"/>
          </a:xfrm>
          <a:prstGeom prst="rect">
            <a:avLst/>
          </a:prstGeom>
          <a:gradFill rotWithShape="1">
            <a:gsLst>
              <a:gs pos="0">
                <a:srgbClr val="66FF33">
                  <a:alpha val="41000"/>
                </a:srgbClr>
              </a:gs>
              <a:gs pos="50000">
                <a:schemeClr val="bg1"/>
              </a:gs>
              <a:gs pos="100000">
                <a:srgbClr val="66FF33">
                  <a:alpha val="41000"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cs typeface="Arial" pitchFamily="34" charset="0"/>
              </a:rPr>
              <a:t>ID7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7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ID8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8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ID9 </a:t>
            </a:r>
            <a:r>
              <a:rPr lang="ru-RU" b="1">
                <a:cs typeface="Arial" pitchFamily="34" charset="0"/>
              </a:rPr>
              <a:t>Балл</a:t>
            </a:r>
            <a:r>
              <a:rPr lang="en-US" b="1">
                <a:cs typeface="Arial" pitchFamily="34" charset="0"/>
              </a:rPr>
              <a:t>9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……….</a:t>
            </a:r>
          </a:p>
          <a:p>
            <a:pPr algn="ctr">
              <a:defRPr/>
            </a:pPr>
            <a:r>
              <a:rPr lang="en-US" b="1">
                <a:cs typeface="Arial" pitchFamily="34" charset="0"/>
              </a:rPr>
              <a:t>……….</a:t>
            </a:r>
            <a:endParaRPr lang="ru-RU" b="1">
              <a:cs typeface="Arial" pitchFamily="34" charset="0"/>
            </a:endParaRPr>
          </a:p>
        </p:txBody>
      </p:sp>
      <p:sp>
        <p:nvSpPr>
          <p:cNvPr id="14372" name="Freeform 33"/>
          <p:cNvSpPr>
            <a:spLocks/>
          </p:cNvSpPr>
          <p:nvPr/>
        </p:nvSpPr>
        <p:spPr bwMode="auto">
          <a:xfrm>
            <a:off x="5600701" y="1546622"/>
            <a:ext cx="411163" cy="3572"/>
          </a:xfrm>
          <a:custGeom>
            <a:avLst/>
            <a:gdLst>
              <a:gd name="T0" fmla="*/ 0 w 259"/>
              <a:gd name="T1" fmla="*/ 3 h 3"/>
              <a:gd name="T2" fmla="*/ 259 w 259"/>
              <a:gd name="T3" fmla="*/ 0 h 3"/>
              <a:gd name="T4" fmla="*/ 0 60000 65536"/>
              <a:gd name="T5" fmla="*/ 0 60000 65536"/>
              <a:gd name="T6" fmla="*/ 0 w 259"/>
              <a:gd name="T7" fmla="*/ 0 h 3"/>
              <a:gd name="T8" fmla="*/ 259 w 259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9" h="3">
                <a:moveTo>
                  <a:pt x="0" y="3"/>
                </a:moveTo>
                <a:lnTo>
                  <a:pt x="259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194" name="Rectangle 34"/>
          <p:cNvSpPr>
            <a:spLocks noChangeArrowheads="1"/>
          </p:cNvSpPr>
          <p:nvPr/>
        </p:nvSpPr>
        <p:spPr bwMode="auto">
          <a:xfrm>
            <a:off x="3348039" y="2950369"/>
            <a:ext cx="2376487" cy="540544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Зачислить первых</a:t>
            </a:r>
          </a:p>
        </p:txBody>
      </p:sp>
      <p:sp>
        <p:nvSpPr>
          <p:cNvPr id="14374" name="Freeform 36"/>
          <p:cNvSpPr>
            <a:spLocks/>
          </p:cNvSpPr>
          <p:nvPr/>
        </p:nvSpPr>
        <p:spPr bwMode="auto">
          <a:xfrm>
            <a:off x="2247900" y="3471863"/>
            <a:ext cx="2305050" cy="1143000"/>
          </a:xfrm>
          <a:custGeom>
            <a:avLst/>
            <a:gdLst>
              <a:gd name="T0" fmla="*/ 1452 w 1452"/>
              <a:gd name="T1" fmla="*/ 0 h 960"/>
              <a:gd name="T2" fmla="*/ 168 w 1452"/>
              <a:gd name="T3" fmla="*/ 348 h 960"/>
              <a:gd name="T4" fmla="*/ 444 w 1452"/>
              <a:gd name="T5" fmla="*/ 828 h 960"/>
              <a:gd name="T6" fmla="*/ 1200 w 1452"/>
              <a:gd name="T7" fmla="*/ 96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960"/>
              <a:gd name="T14" fmla="*/ 1452 w 14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960">
                <a:moveTo>
                  <a:pt x="1452" y="0"/>
                </a:moveTo>
                <a:cubicBezTo>
                  <a:pt x="1238" y="58"/>
                  <a:pt x="336" y="210"/>
                  <a:pt x="168" y="348"/>
                </a:cubicBezTo>
                <a:cubicBezTo>
                  <a:pt x="0" y="486"/>
                  <a:pt x="272" y="726"/>
                  <a:pt x="444" y="828"/>
                </a:cubicBezTo>
                <a:cubicBezTo>
                  <a:pt x="616" y="930"/>
                  <a:pt x="1043" y="933"/>
                  <a:pt x="1200" y="960"/>
                </a:cubicBezTo>
              </a:path>
            </a:pathLst>
          </a:custGeom>
          <a:noFill/>
          <a:ln w="1270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197" name="Rectangle 37"/>
          <p:cNvSpPr>
            <a:spLocks noChangeArrowheads="1"/>
          </p:cNvSpPr>
          <p:nvPr/>
        </p:nvSpPr>
        <p:spPr bwMode="auto">
          <a:xfrm>
            <a:off x="4140201" y="4245769"/>
            <a:ext cx="2447925" cy="681038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ЦООМО</a:t>
            </a:r>
          </a:p>
        </p:txBody>
      </p:sp>
      <p:sp>
        <p:nvSpPr>
          <p:cNvPr id="92198" name="Rectangle 38"/>
          <p:cNvSpPr>
            <a:spLocks noChangeArrowheads="1"/>
          </p:cNvSpPr>
          <p:nvPr/>
        </p:nvSpPr>
        <p:spPr bwMode="auto">
          <a:xfrm>
            <a:off x="7164388" y="4300537"/>
            <a:ext cx="1979612" cy="842963"/>
          </a:xfrm>
          <a:prstGeom prst="rect">
            <a:avLst/>
          </a:prstGeom>
          <a:gradFill rotWithShape="1">
            <a:gsLst>
              <a:gs pos="0">
                <a:srgbClr val="66FF33">
                  <a:alpha val="41000"/>
                </a:srgbClr>
              </a:gs>
              <a:gs pos="50000">
                <a:schemeClr val="bg1"/>
              </a:gs>
              <a:gs pos="100000">
                <a:srgbClr val="66FF33">
                  <a:alpha val="41000"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Подтвержденный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список</a:t>
            </a:r>
          </a:p>
        </p:txBody>
      </p:sp>
      <p:sp>
        <p:nvSpPr>
          <p:cNvPr id="14379" name="Rectangle 3"/>
          <p:cNvSpPr>
            <a:spLocks noChangeArrowheads="1"/>
          </p:cNvSpPr>
          <p:nvPr/>
        </p:nvSpPr>
        <p:spPr bwMode="auto">
          <a:xfrm>
            <a:off x="1476375" y="3921919"/>
            <a:ext cx="2592388" cy="48696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Список на подтверждение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85720" y="0"/>
            <a:ext cx="8496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Конкурс по зачислению в  вузы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КыргызскойРеспублики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1880</Words>
  <Application>Microsoft Office PowerPoint</Application>
  <PresentationFormat>Экран (16:9)</PresentationFormat>
  <Paragraphs>315</Paragraphs>
  <Slides>38</Slides>
  <Notes>32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Точечный рисунок</vt:lpstr>
      <vt:lpstr>Использование результатов национальных мониторингов и экзаменов на уровне страны. Кейс Кыргызстана  </vt:lpstr>
      <vt:lpstr>ВИДЫ ОЦЕНИВАНИЯ</vt:lpstr>
      <vt:lpstr>ТЕСТ ДЛЯ ПОСТУПЛЕНИЯ В ВУЗЫ. ОБЩЕРЕСПУБЛИКАНСКОЕ ТЕСТИРОВАНИЕ (ОРТ). 2002-2012 </vt:lpstr>
      <vt:lpstr>ОСОБЕННОСТИ ОБЩЕРЕСПУБЛИКАНСКОГО ТЕСТА (ОРТ)</vt:lpstr>
      <vt:lpstr>Слайд 5</vt:lpstr>
      <vt:lpstr>Слайд 6</vt:lpstr>
      <vt:lpstr>ДИНАМИКА РАЗВИТИЯ ОРТ (2002-2012)</vt:lpstr>
      <vt:lpstr>КОНКУРС ПО ЗАЧИСЛЕНИЮ В  ВУЗЫ КЫРГЫЗСКОЙ РЕСПУБЛИКИ</vt:lpstr>
      <vt:lpstr>Слайд 9</vt:lpstr>
      <vt:lpstr>ЧТО ДАЕТ ОРТ?</vt:lpstr>
      <vt:lpstr>ЧТО ДАЕТ ОРТ?</vt:lpstr>
      <vt:lpstr>ИСПОЛЬЗОВАНИЕ РЕЗУЛЬТАТОВ ОРТ</vt:lpstr>
      <vt:lpstr>Слайд 13</vt:lpstr>
      <vt:lpstr>Слайд 14</vt:lpstr>
      <vt:lpstr>ФРАГМЕНТЫ ЕЖЕГОДНОГО ОТЧЕТА ОРТ</vt:lpstr>
      <vt:lpstr>Слайд 16</vt:lpstr>
      <vt:lpstr>Слайд 17</vt:lpstr>
      <vt:lpstr>НООДУ 2007г., 2009г.</vt:lpstr>
      <vt:lpstr>НООДУ 2007г., 2009г.</vt:lpstr>
      <vt:lpstr>Слайд 20</vt:lpstr>
      <vt:lpstr>НООДУ 2007 И 2009 ГГ. УРОВНИ ОБРАЗОВАТЕЛЬНЫХ ДОСТИЖЕНИЙ УЧАЩИХСЯ</vt:lpstr>
      <vt:lpstr> НООДУ 2007 И 2009. РАСПРЕДЕЛЕНИЕ УЧАЩИХСЯ В ЗАВИСИМОСТИ ОТ УРОВНЯ ОБРАЗОВАТЕЛЬНЫХ ДОСТИЖЕНИЙ (8 КЛАСС)</vt:lpstr>
      <vt:lpstr>НООДУ 2007 И 2009 ГГ. КАТЕГОРИИ ШКОЛ  Распределение учащихся в зависимости от уровня образовательных достижений </vt:lpstr>
      <vt:lpstr>  НООДУ 2007 И 2009 гг. ЯЗЫКИ ОБУЧЕНИЯ </vt:lpstr>
      <vt:lpstr>  НООДУ 2007 И 2009 гг. АНКЕТИРОВАНИЕ </vt:lpstr>
      <vt:lpstr>Слайд 26</vt:lpstr>
      <vt:lpstr>НООДУ 2007 и 2009 гг. Фрагменты представления информации</vt:lpstr>
      <vt:lpstr>Слайд 28</vt:lpstr>
      <vt:lpstr>Фрагмент анализа связи результатов учащихся с ответами на вопросы анкеты</vt:lpstr>
      <vt:lpstr>НЕКОТОРЫЕ ВЫВОДЫ ИССЛЕДОВАНИЯ НООДУ 2007 И 2009 ГГ.</vt:lpstr>
      <vt:lpstr>НЕКОТОРЫЕ РЕКОМЕНДАЦИИ ПО РЕЗУЛЬТАТАМ  НООДУ 2007 И 2009 </vt:lpstr>
      <vt:lpstr>Слайд 32</vt:lpstr>
      <vt:lpstr>ИСПОЛЬЗОВАНИЕ РЕЗУЛЬТАТОВ НООДУ</vt:lpstr>
      <vt:lpstr>Слайд 34</vt:lpstr>
      <vt:lpstr>Слайд 35</vt:lpstr>
      <vt:lpstr>Слайд 36</vt:lpstr>
      <vt:lpstr>Слайд 37</vt:lpstr>
      <vt:lpstr>    Спасибо за внимание!  Вопросы?   Сайт Центра оценки в образовании и методов обучения: www.testing.kg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Вальдман</cp:lastModifiedBy>
  <cp:revision>295</cp:revision>
  <dcterms:created xsi:type="dcterms:W3CDTF">2011-08-25T06:09:31Z</dcterms:created>
  <dcterms:modified xsi:type="dcterms:W3CDTF">2012-03-25T08:04:59Z</dcterms:modified>
</cp:coreProperties>
</file>