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8" r:id="rId2"/>
    <p:sldId id="323" r:id="rId3"/>
    <p:sldId id="327" r:id="rId4"/>
    <p:sldId id="293" r:id="rId5"/>
    <p:sldId id="29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40" r:id="rId16"/>
    <p:sldId id="339" r:id="rId17"/>
    <p:sldId id="341" r:id="rId18"/>
    <p:sldId id="342" r:id="rId19"/>
    <p:sldId id="344" r:id="rId20"/>
    <p:sldId id="343" r:id="rId21"/>
    <p:sldId id="345" r:id="rId22"/>
    <p:sldId id="346" r:id="rId23"/>
    <p:sldId id="348" r:id="rId24"/>
    <p:sldId id="349" r:id="rId25"/>
    <p:sldId id="350" r:id="rId26"/>
    <p:sldId id="347" r:id="rId27"/>
    <p:sldId id="351" r:id="rId28"/>
    <p:sldId id="352" r:id="rId29"/>
    <p:sldId id="354" r:id="rId30"/>
    <p:sldId id="355" r:id="rId31"/>
    <p:sldId id="356" r:id="rId32"/>
    <p:sldId id="357" r:id="rId33"/>
    <p:sldId id="358" r:id="rId34"/>
    <p:sldId id="359" r:id="rId35"/>
    <p:sldId id="268" r:id="rId36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49" autoAdjust="0"/>
  </p:normalViewPr>
  <p:slideViewPr>
    <p:cSldViewPr>
      <p:cViewPr varScale="1">
        <p:scale>
          <a:sx n="85" d="100"/>
          <a:sy n="85" d="100"/>
        </p:scale>
        <p:origin x="-66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0A176-1F3A-4BD0-80BE-982FD1D90C0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8FD5F4F-4592-491E-B7DC-7ABF9CAA227E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Поддержка</a:t>
          </a:r>
        </a:p>
        <a:p>
          <a:r>
            <a:rPr lang="ru-RU" sz="2000" dirty="0" smtClean="0">
              <a:solidFill>
                <a:schemeClr val="tx1"/>
              </a:solidFill>
            </a:rPr>
            <a:t>обучения</a:t>
          </a:r>
          <a:endParaRPr lang="ru-RU" sz="2000" dirty="0">
            <a:solidFill>
              <a:schemeClr val="tx1"/>
            </a:solidFill>
          </a:endParaRPr>
        </a:p>
      </dgm:t>
    </dgm:pt>
    <dgm:pt modelId="{6AACDC7F-FEB8-46F9-BB42-9B6B5173BA10}" type="parTrans" cxnId="{FEBDF54C-DA43-4D84-806E-FBB52E1ED786}">
      <dgm:prSet/>
      <dgm:spPr/>
      <dgm:t>
        <a:bodyPr/>
        <a:lstStyle/>
        <a:p>
          <a:endParaRPr lang="ru-RU"/>
        </a:p>
      </dgm:t>
    </dgm:pt>
    <dgm:pt modelId="{F4F95821-A959-4EBA-A572-5114A98E1070}" type="sibTrans" cxnId="{FEBDF54C-DA43-4D84-806E-FBB52E1ED786}">
      <dgm:prSet/>
      <dgm:spPr/>
      <dgm:t>
        <a:bodyPr/>
        <a:lstStyle/>
        <a:p>
          <a:endParaRPr lang="ru-RU"/>
        </a:p>
      </dgm:t>
    </dgm:pt>
    <dgm:pt modelId="{CB803CCD-D6BA-4F8D-9E87-EA198037A860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Рекомендации и учебные  семинары для педагогов</a:t>
          </a:r>
          <a:endParaRPr lang="ru-RU" sz="2000" dirty="0">
            <a:solidFill>
              <a:schemeClr val="tx1"/>
            </a:solidFill>
          </a:endParaRPr>
        </a:p>
      </dgm:t>
    </dgm:pt>
    <dgm:pt modelId="{51C8A3DE-45D4-4368-ACF5-5D1BA295EB12}" type="parTrans" cxnId="{470AFC01-E1B4-4C77-8D0D-2B340964F800}">
      <dgm:prSet/>
      <dgm:spPr/>
      <dgm:t>
        <a:bodyPr/>
        <a:lstStyle/>
        <a:p>
          <a:endParaRPr lang="ru-RU"/>
        </a:p>
      </dgm:t>
    </dgm:pt>
    <dgm:pt modelId="{F3041FE3-C54B-4573-A383-D9995503F01C}" type="sibTrans" cxnId="{470AFC01-E1B4-4C77-8D0D-2B340964F800}">
      <dgm:prSet/>
      <dgm:spPr/>
      <dgm:t>
        <a:bodyPr/>
        <a:lstStyle/>
        <a:p>
          <a:endParaRPr lang="ru-RU"/>
        </a:p>
      </dgm:t>
    </dgm:pt>
    <dgm:pt modelId="{77C3DA96-EB23-4CDB-B095-FFD016054CCF}" type="pres">
      <dgm:prSet presAssocID="{C2D0A176-1F3A-4BD0-80BE-982FD1D90C05}" presName="linearFlow" presStyleCnt="0">
        <dgm:presLayoutVars>
          <dgm:resizeHandles val="exact"/>
        </dgm:presLayoutVars>
      </dgm:prSet>
      <dgm:spPr/>
    </dgm:pt>
    <dgm:pt modelId="{7F3EEE47-94F8-43DA-9516-508C14736C0D}" type="pres">
      <dgm:prSet presAssocID="{D8FD5F4F-4592-491E-B7DC-7ABF9CAA227E}" presName="node" presStyleLbl="node1" presStyleIdx="0" presStyleCnt="2" custLinFactNeighborX="-3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80FC4-18B1-4C36-A38E-61BC21FAC73B}" type="pres">
      <dgm:prSet presAssocID="{F4F95821-A959-4EBA-A572-5114A98E1070}" presName="sibTrans" presStyleLbl="sibTrans2D1" presStyleIdx="0" presStyleCnt="1"/>
      <dgm:spPr/>
      <dgm:t>
        <a:bodyPr/>
        <a:lstStyle/>
        <a:p>
          <a:endParaRPr lang="ru-RU"/>
        </a:p>
      </dgm:t>
    </dgm:pt>
    <dgm:pt modelId="{F7DCF958-BDA6-49D4-BE9B-B552C5A94A38}" type="pres">
      <dgm:prSet presAssocID="{F4F95821-A959-4EBA-A572-5114A98E107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50122B4-8409-42A0-9C65-F39A7FD7D044}" type="pres">
      <dgm:prSet presAssocID="{CB803CCD-D6BA-4F8D-9E87-EA198037A86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C04FDB-A6EA-44FF-9DA1-6CCDA0C0DF1A}" type="presOf" srcId="{D8FD5F4F-4592-491E-B7DC-7ABF9CAA227E}" destId="{7F3EEE47-94F8-43DA-9516-508C14736C0D}" srcOrd="0" destOrd="0" presId="urn:microsoft.com/office/officeart/2005/8/layout/process2"/>
    <dgm:cxn modelId="{470AFC01-E1B4-4C77-8D0D-2B340964F800}" srcId="{C2D0A176-1F3A-4BD0-80BE-982FD1D90C05}" destId="{CB803CCD-D6BA-4F8D-9E87-EA198037A860}" srcOrd="1" destOrd="0" parTransId="{51C8A3DE-45D4-4368-ACF5-5D1BA295EB12}" sibTransId="{F3041FE3-C54B-4573-A383-D9995503F01C}"/>
    <dgm:cxn modelId="{08D227F3-5A35-4C7F-ABEC-91AE971166DC}" type="presOf" srcId="{F4F95821-A959-4EBA-A572-5114A98E1070}" destId="{1FF80FC4-18B1-4C36-A38E-61BC21FAC73B}" srcOrd="0" destOrd="0" presId="urn:microsoft.com/office/officeart/2005/8/layout/process2"/>
    <dgm:cxn modelId="{2C745C35-6311-4B0F-8EB0-5CC0F4E87A13}" type="presOf" srcId="{F4F95821-A959-4EBA-A572-5114A98E1070}" destId="{F7DCF958-BDA6-49D4-BE9B-B552C5A94A38}" srcOrd="1" destOrd="0" presId="urn:microsoft.com/office/officeart/2005/8/layout/process2"/>
    <dgm:cxn modelId="{FEBDF54C-DA43-4D84-806E-FBB52E1ED786}" srcId="{C2D0A176-1F3A-4BD0-80BE-982FD1D90C05}" destId="{D8FD5F4F-4592-491E-B7DC-7ABF9CAA227E}" srcOrd="0" destOrd="0" parTransId="{6AACDC7F-FEB8-46F9-BB42-9B6B5173BA10}" sibTransId="{F4F95821-A959-4EBA-A572-5114A98E1070}"/>
    <dgm:cxn modelId="{78C21A0D-4C67-4B16-914D-18BE546434BF}" type="presOf" srcId="{C2D0A176-1F3A-4BD0-80BE-982FD1D90C05}" destId="{77C3DA96-EB23-4CDB-B095-FFD016054CCF}" srcOrd="0" destOrd="0" presId="urn:microsoft.com/office/officeart/2005/8/layout/process2"/>
    <dgm:cxn modelId="{424A713B-5C36-4BEA-B079-24196A2ADA01}" type="presOf" srcId="{CB803CCD-D6BA-4F8D-9E87-EA198037A860}" destId="{350122B4-8409-42A0-9C65-F39A7FD7D044}" srcOrd="0" destOrd="0" presId="urn:microsoft.com/office/officeart/2005/8/layout/process2"/>
    <dgm:cxn modelId="{98897CA0-7C8E-47D1-ABFB-5F4F697A704B}" type="presParOf" srcId="{77C3DA96-EB23-4CDB-B095-FFD016054CCF}" destId="{7F3EEE47-94F8-43DA-9516-508C14736C0D}" srcOrd="0" destOrd="0" presId="urn:microsoft.com/office/officeart/2005/8/layout/process2"/>
    <dgm:cxn modelId="{CA88D0A6-E437-44C8-8D23-C3507D0610E3}" type="presParOf" srcId="{77C3DA96-EB23-4CDB-B095-FFD016054CCF}" destId="{1FF80FC4-18B1-4C36-A38E-61BC21FAC73B}" srcOrd="1" destOrd="0" presId="urn:microsoft.com/office/officeart/2005/8/layout/process2"/>
    <dgm:cxn modelId="{E24D8E84-CBFF-4CDF-A092-65F2B60C6589}" type="presParOf" srcId="{1FF80FC4-18B1-4C36-A38E-61BC21FAC73B}" destId="{F7DCF958-BDA6-49D4-BE9B-B552C5A94A38}" srcOrd="0" destOrd="0" presId="urn:microsoft.com/office/officeart/2005/8/layout/process2"/>
    <dgm:cxn modelId="{030EB16D-A5B6-4807-8055-29DBEB98431C}" type="presParOf" srcId="{77C3DA96-EB23-4CDB-B095-FFD016054CCF}" destId="{350122B4-8409-42A0-9C65-F39A7FD7D044}" srcOrd="2" destOrd="0" presId="urn:microsoft.com/office/officeart/2005/8/layout/process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D0A176-1F3A-4BD0-80BE-982FD1D90C0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8FD5F4F-4592-491E-B7DC-7ABF9CAA227E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Мониторинг образовательной политики</a:t>
          </a:r>
        </a:p>
        <a:p>
          <a:r>
            <a:rPr lang="ru-RU" sz="1200" dirty="0" smtClean="0">
              <a:solidFill>
                <a:schemeClr val="tx1"/>
              </a:solidFill>
            </a:rPr>
            <a:t>(качество и справедливость)</a:t>
          </a:r>
        </a:p>
      </dgm:t>
    </dgm:pt>
    <dgm:pt modelId="{6AACDC7F-FEB8-46F9-BB42-9B6B5173BA10}" type="parTrans" cxnId="{FEBDF54C-DA43-4D84-806E-FBB52E1ED786}">
      <dgm:prSet/>
      <dgm:spPr/>
      <dgm:t>
        <a:bodyPr/>
        <a:lstStyle/>
        <a:p>
          <a:endParaRPr lang="ru-RU"/>
        </a:p>
      </dgm:t>
    </dgm:pt>
    <dgm:pt modelId="{F4F95821-A959-4EBA-A572-5114A98E1070}" type="sibTrans" cxnId="{FEBDF54C-DA43-4D84-806E-FBB52E1ED786}">
      <dgm:prSet/>
      <dgm:spPr/>
      <dgm:t>
        <a:bodyPr/>
        <a:lstStyle/>
        <a:p>
          <a:endParaRPr lang="ru-RU"/>
        </a:p>
      </dgm:t>
    </dgm:pt>
    <dgm:pt modelId="{CB803CCD-D6BA-4F8D-9E87-EA198037A860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>
            <a:spcAft>
              <a:spcPct val="35000"/>
            </a:spcAft>
          </a:pPr>
          <a:r>
            <a:rPr lang="ru-RU" sz="2000" dirty="0" smtClean="0">
              <a:solidFill>
                <a:schemeClr val="tx1"/>
              </a:solidFill>
            </a:rPr>
            <a:t>Информирование политиков</a:t>
          </a:r>
        </a:p>
        <a:p>
          <a:pPr algn="just"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1) об уровне образования</a:t>
          </a:r>
        </a:p>
        <a:p>
          <a:pPr algn="just"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2) о влиянии</a:t>
          </a:r>
        </a:p>
        <a:p>
          <a:pPr algn="just"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     предпринятых действий</a:t>
          </a:r>
          <a:endParaRPr lang="ru-RU" sz="1400" dirty="0">
            <a:solidFill>
              <a:schemeClr val="tx1"/>
            </a:solidFill>
          </a:endParaRPr>
        </a:p>
      </dgm:t>
    </dgm:pt>
    <dgm:pt modelId="{51C8A3DE-45D4-4368-ACF5-5D1BA295EB12}" type="parTrans" cxnId="{470AFC01-E1B4-4C77-8D0D-2B340964F800}">
      <dgm:prSet/>
      <dgm:spPr/>
      <dgm:t>
        <a:bodyPr/>
        <a:lstStyle/>
        <a:p>
          <a:endParaRPr lang="ru-RU"/>
        </a:p>
      </dgm:t>
    </dgm:pt>
    <dgm:pt modelId="{F3041FE3-C54B-4573-A383-D9995503F01C}" type="sibTrans" cxnId="{470AFC01-E1B4-4C77-8D0D-2B340964F800}">
      <dgm:prSet/>
      <dgm:spPr/>
      <dgm:t>
        <a:bodyPr/>
        <a:lstStyle/>
        <a:p>
          <a:endParaRPr lang="ru-RU"/>
        </a:p>
      </dgm:t>
    </dgm:pt>
    <dgm:pt modelId="{77C3DA96-EB23-4CDB-B095-FFD016054CCF}" type="pres">
      <dgm:prSet presAssocID="{C2D0A176-1F3A-4BD0-80BE-982FD1D90C05}" presName="linearFlow" presStyleCnt="0">
        <dgm:presLayoutVars>
          <dgm:resizeHandles val="exact"/>
        </dgm:presLayoutVars>
      </dgm:prSet>
      <dgm:spPr/>
    </dgm:pt>
    <dgm:pt modelId="{7F3EEE47-94F8-43DA-9516-508C14736C0D}" type="pres">
      <dgm:prSet presAssocID="{D8FD5F4F-4592-491E-B7DC-7ABF9CAA227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80FC4-18B1-4C36-A38E-61BC21FAC73B}" type="pres">
      <dgm:prSet presAssocID="{F4F95821-A959-4EBA-A572-5114A98E1070}" presName="sibTrans" presStyleLbl="sibTrans2D1" presStyleIdx="0" presStyleCnt="1"/>
      <dgm:spPr/>
      <dgm:t>
        <a:bodyPr/>
        <a:lstStyle/>
        <a:p>
          <a:endParaRPr lang="ru-RU"/>
        </a:p>
      </dgm:t>
    </dgm:pt>
    <dgm:pt modelId="{F7DCF958-BDA6-49D4-BE9B-B552C5A94A38}" type="pres">
      <dgm:prSet presAssocID="{F4F95821-A959-4EBA-A572-5114A98E107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50122B4-8409-42A0-9C65-F39A7FD7D044}" type="pres">
      <dgm:prSet presAssocID="{CB803CCD-D6BA-4F8D-9E87-EA198037A86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654379-A050-4B74-AB77-8853D1131713}" type="presOf" srcId="{F4F95821-A959-4EBA-A572-5114A98E1070}" destId="{F7DCF958-BDA6-49D4-BE9B-B552C5A94A38}" srcOrd="1" destOrd="0" presId="urn:microsoft.com/office/officeart/2005/8/layout/process2"/>
    <dgm:cxn modelId="{7041F23B-03A3-43C6-B46D-7754CF72CBF6}" type="presOf" srcId="{CB803CCD-D6BA-4F8D-9E87-EA198037A860}" destId="{350122B4-8409-42A0-9C65-F39A7FD7D044}" srcOrd="0" destOrd="0" presId="urn:microsoft.com/office/officeart/2005/8/layout/process2"/>
    <dgm:cxn modelId="{470AFC01-E1B4-4C77-8D0D-2B340964F800}" srcId="{C2D0A176-1F3A-4BD0-80BE-982FD1D90C05}" destId="{CB803CCD-D6BA-4F8D-9E87-EA198037A860}" srcOrd="1" destOrd="0" parTransId="{51C8A3DE-45D4-4368-ACF5-5D1BA295EB12}" sibTransId="{F3041FE3-C54B-4573-A383-D9995503F01C}"/>
    <dgm:cxn modelId="{FEBDF54C-DA43-4D84-806E-FBB52E1ED786}" srcId="{C2D0A176-1F3A-4BD0-80BE-982FD1D90C05}" destId="{D8FD5F4F-4592-491E-B7DC-7ABF9CAA227E}" srcOrd="0" destOrd="0" parTransId="{6AACDC7F-FEB8-46F9-BB42-9B6B5173BA10}" sibTransId="{F4F95821-A959-4EBA-A572-5114A98E1070}"/>
    <dgm:cxn modelId="{3F00E768-6C74-406C-9988-120D797B708E}" type="presOf" srcId="{C2D0A176-1F3A-4BD0-80BE-982FD1D90C05}" destId="{77C3DA96-EB23-4CDB-B095-FFD016054CCF}" srcOrd="0" destOrd="0" presId="urn:microsoft.com/office/officeart/2005/8/layout/process2"/>
    <dgm:cxn modelId="{E2F817D7-7390-4ED6-8219-18F6987FA239}" type="presOf" srcId="{D8FD5F4F-4592-491E-B7DC-7ABF9CAA227E}" destId="{7F3EEE47-94F8-43DA-9516-508C14736C0D}" srcOrd="0" destOrd="0" presId="urn:microsoft.com/office/officeart/2005/8/layout/process2"/>
    <dgm:cxn modelId="{6EDC79E1-BD43-4470-A713-82EF477303A9}" type="presOf" srcId="{F4F95821-A959-4EBA-A572-5114A98E1070}" destId="{1FF80FC4-18B1-4C36-A38E-61BC21FAC73B}" srcOrd="0" destOrd="0" presId="urn:microsoft.com/office/officeart/2005/8/layout/process2"/>
    <dgm:cxn modelId="{0D628634-4784-4FFA-91BD-9B0A56920B26}" type="presParOf" srcId="{77C3DA96-EB23-4CDB-B095-FFD016054CCF}" destId="{7F3EEE47-94F8-43DA-9516-508C14736C0D}" srcOrd="0" destOrd="0" presId="urn:microsoft.com/office/officeart/2005/8/layout/process2"/>
    <dgm:cxn modelId="{0A299D4F-1450-46AF-9EFC-5380317513FF}" type="presParOf" srcId="{77C3DA96-EB23-4CDB-B095-FFD016054CCF}" destId="{1FF80FC4-18B1-4C36-A38E-61BC21FAC73B}" srcOrd="1" destOrd="0" presId="urn:microsoft.com/office/officeart/2005/8/layout/process2"/>
    <dgm:cxn modelId="{A6FD74A0-02D8-49A6-98EB-4C4A3D50A987}" type="presParOf" srcId="{1FF80FC4-18B1-4C36-A38E-61BC21FAC73B}" destId="{F7DCF958-BDA6-49D4-BE9B-B552C5A94A38}" srcOrd="0" destOrd="0" presId="urn:microsoft.com/office/officeart/2005/8/layout/process2"/>
    <dgm:cxn modelId="{99089AD2-1579-4262-8F04-31EB6DCEAFCC}" type="presParOf" srcId="{77C3DA96-EB23-4CDB-B095-FFD016054CCF}" destId="{350122B4-8409-42A0-9C65-F39A7FD7D044}" srcOrd="2" destOrd="0" presId="urn:microsoft.com/office/officeart/2005/8/layout/process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D0A176-1F3A-4BD0-80BE-982FD1D90C0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8FD5F4F-4592-491E-B7DC-7ABF9CAA227E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Обеспечение подотчётности</a:t>
          </a:r>
        </a:p>
      </dgm:t>
    </dgm:pt>
    <dgm:pt modelId="{6AACDC7F-FEB8-46F9-BB42-9B6B5173BA10}" type="parTrans" cxnId="{FEBDF54C-DA43-4D84-806E-FBB52E1ED786}">
      <dgm:prSet/>
      <dgm:spPr/>
      <dgm:t>
        <a:bodyPr/>
        <a:lstStyle/>
        <a:p>
          <a:endParaRPr lang="ru-RU"/>
        </a:p>
      </dgm:t>
    </dgm:pt>
    <dgm:pt modelId="{F4F95821-A959-4EBA-A572-5114A98E1070}" type="sibTrans" cxnId="{FEBDF54C-DA43-4D84-806E-FBB52E1ED786}">
      <dgm:prSet/>
      <dgm:spPr/>
      <dgm:t>
        <a:bodyPr/>
        <a:lstStyle/>
        <a:p>
          <a:endParaRPr lang="ru-RU"/>
        </a:p>
      </dgm:t>
    </dgm:pt>
    <dgm:pt modelId="{CB803CCD-D6BA-4F8D-9E87-EA198037A860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Создание стимулов для школ и учителей</a:t>
          </a:r>
          <a:endParaRPr lang="ru-RU" sz="2000" dirty="0">
            <a:solidFill>
              <a:schemeClr val="tx1"/>
            </a:solidFill>
          </a:endParaRPr>
        </a:p>
      </dgm:t>
    </dgm:pt>
    <dgm:pt modelId="{51C8A3DE-45D4-4368-ACF5-5D1BA295EB12}" type="parTrans" cxnId="{470AFC01-E1B4-4C77-8D0D-2B340964F800}">
      <dgm:prSet/>
      <dgm:spPr/>
      <dgm:t>
        <a:bodyPr/>
        <a:lstStyle/>
        <a:p>
          <a:endParaRPr lang="ru-RU"/>
        </a:p>
      </dgm:t>
    </dgm:pt>
    <dgm:pt modelId="{F3041FE3-C54B-4573-A383-D9995503F01C}" type="sibTrans" cxnId="{470AFC01-E1B4-4C77-8D0D-2B340964F800}">
      <dgm:prSet/>
      <dgm:spPr/>
      <dgm:t>
        <a:bodyPr/>
        <a:lstStyle/>
        <a:p>
          <a:endParaRPr lang="ru-RU"/>
        </a:p>
      </dgm:t>
    </dgm:pt>
    <dgm:pt modelId="{77C3DA96-EB23-4CDB-B095-FFD016054CCF}" type="pres">
      <dgm:prSet presAssocID="{C2D0A176-1F3A-4BD0-80BE-982FD1D90C05}" presName="linearFlow" presStyleCnt="0">
        <dgm:presLayoutVars>
          <dgm:resizeHandles val="exact"/>
        </dgm:presLayoutVars>
      </dgm:prSet>
      <dgm:spPr/>
    </dgm:pt>
    <dgm:pt modelId="{7F3EEE47-94F8-43DA-9516-508C14736C0D}" type="pres">
      <dgm:prSet presAssocID="{D8FD5F4F-4592-491E-B7DC-7ABF9CAA227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80FC4-18B1-4C36-A38E-61BC21FAC73B}" type="pres">
      <dgm:prSet presAssocID="{F4F95821-A959-4EBA-A572-5114A98E1070}" presName="sibTrans" presStyleLbl="sibTrans2D1" presStyleIdx="0" presStyleCnt="1"/>
      <dgm:spPr/>
      <dgm:t>
        <a:bodyPr/>
        <a:lstStyle/>
        <a:p>
          <a:endParaRPr lang="ru-RU"/>
        </a:p>
      </dgm:t>
    </dgm:pt>
    <dgm:pt modelId="{F7DCF958-BDA6-49D4-BE9B-B552C5A94A38}" type="pres">
      <dgm:prSet presAssocID="{F4F95821-A959-4EBA-A572-5114A98E107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50122B4-8409-42A0-9C65-F39A7FD7D044}" type="pres">
      <dgm:prSet presAssocID="{CB803CCD-D6BA-4F8D-9E87-EA198037A86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EB78A3-F368-48DD-BEDC-88DCE9BBC72F}" type="presOf" srcId="{F4F95821-A959-4EBA-A572-5114A98E1070}" destId="{1FF80FC4-18B1-4C36-A38E-61BC21FAC73B}" srcOrd="0" destOrd="0" presId="urn:microsoft.com/office/officeart/2005/8/layout/process2"/>
    <dgm:cxn modelId="{FAB16C05-24E7-4529-B584-32B542ADE79D}" type="presOf" srcId="{D8FD5F4F-4592-491E-B7DC-7ABF9CAA227E}" destId="{7F3EEE47-94F8-43DA-9516-508C14736C0D}" srcOrd="0" destOrd="0" presId="urn:microsoft.com/office/officeart/2005/8/layout/process2"/>
    <dgm:cxn modelId="{3BDC9D79-ECEA-4645-AC73-A4C19C8DE2F6}" type="presOf" srcId="{C2D0A176-1F3A-4BD0-80BE-982FD1D90C05}" destId="{77C3DA96-EB23-4CDB-B095-FFD016054CCF}" srcOrd="0" destOrd="0" presId="urn:microsoft.com/office/officeart/2005/8/layout/process2"/>
    <dgm:cxn modelId="{470AFC01-E1B4-4C77-8D0D-2B340964F800}" srcId="{C2D0A176-1F3A-4BD0-80BE-982FD1D90C05}" destId="{CB803CCD-D6BA-4F8D-9E87-EA198037A860}" srcOrd="1" destOrd="0" parTransId="{51C8A3DE-45D4-4368-ACF5-5D1BA295EB12}" sibTransId="{F3041FE3-C54B-4573-A383-D9995503F01C}"/>
    <dgm:cxn modelId="{F76D5D21-3F17-4660-ABA8-2C1E0830B60A}" type="presOf" srcId="{CB803CCD-D6BA-4F8D-9E87-EA198037A860}" destId="{350122B4-8409-42A0-9C65-F39A7FD7D044}" srcOrd="0" destOrd="0" presId="urn:microsoft.com/office/officeart/2005/8/layout/process2"/>
    <dgm:cxn modelId="{FEBDF54C-DA43-4D84-806E-FBB52E1ED786}" srcId="{C2D0A176-1F3A-4BD0-80BE-982FD1D90C05}" destId="{D8FD5F4F-4592-491E-B7DC-7ABF9CAA227E}" srcOrd="0" destOrd="0" parTransId="{6AACDC7F-FEB8-46F9-BB42-9B6B5173BA10}" sibTransId="{F4F95821-A959-4EBA-A572-5114A98E1070}"/>
    <dgm:cxn modelId="{18617AC8-1BC3-4622-890E-03B5893748E6}" type="presOf" srcId="{F4F95821-A959-4EBA-A572-5114A98E1070}" destId="{F7DCF958-BDA6-49D4-BE9B-B552C5A94A38}" srcOrd="1" destOrd="0" presId="urn:microsoft.com/office/officeart/2005/8/layout/process2"/>
    <dgm:cxn modelId="{5179ABA1-714B-4C25-AC25-84208D250FB2}" type="presParOf" srcId="{77C3DA96-EB23-4CDB-B095-FFD016054CCF}" destId="{7F3EEE47-94F8-43DA-9516-508C14736C0D}" srcOrd="0" destOrd="0" presId="urn:microsoft.com/office/officeart/2005/8/layout/process2"/>
    <dgm:cxn modelId="{A40D5D29-DB25-45AA-B031-D86A6140D265}" type="presParOf" srcId="{77C3DA96-EB23-4CDB-B095-FFD016054CCF}" destId="{1FF80FC4-18B1-4C36-A38E-61BC21FAC73B}" srcOrd="1" destOrd="0" presId="urn:microsoft.com/office/officeart/2005/8/layout/process2"/>
    <dgm:cxn modelId="{CEFAFE45-1208-4E03-AA55-FA7B8544BF3D}" type="presParOf" srcId="{1FF80FC4-18B1-4C36-A38E-61BC21FAC73B}" destId="{F7DCF958-BDA6-49D4-BE9B-B552C5A94A38}" srcOrd="0" destOrd="0" presId="urn:microsoft.com/office/officeart/2005/8/layout/process2"/>
    <dgm:cxn modelId="{ADAC9449-A022-4C5A-B1E8-FE3B9CFA214A}" type="presParOf" srcId="{77C3DA96-EB23-4CDB-B095-FFD016054CCF}" destId="{350122B4-8409-42A0-9C65-F39A7FD7D044}" srcOrd="2" destOrd="0" presId="urn:microsoft.com/office/officeart/2005/8/layout/process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3EEE47-94F8-43DA-9516-508C14736C0D}">
      <dsp:nvSpPr>
        <dsp:cNvPr id="0" name=""/>
        <dsp:cNvSpPr/>
      </dsp:nvSpPr>
      <dsp:spPr>
        <a:xfrm>
          <a:off x="0" y="448"/>
          <a:ext cx="2304256" cy="146860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Поддержка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обучения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448"/>
        <a:ext cx="2304256" cy="1468604"/>
      </dsp:txXfrm>
    </dsp:sp>
    <dsp:sp modelId="{1FF80FC4-18B1-4C36-A38E-61BC21FAC73B}">
      <dsp:nvSpPr>
        <dsp:cNvPr id="0" name=""/>
        <dsp:cNvSpPr/>
      </dsp:nvSpPr>
      <dsp:spPr>
        <a:xfrm rot="5400000">
          <a:off x="876764" y="1505767"/>
          <a:ext cx="550726" cy="660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5400000">
        <a:off x="876764" y="1505767"/>
        <a:ext cx="550726" cy="660872"/>
      </dsp:txXfrm>
    </dsp:sp>
    <dsp:sp modelId="{350122B4-8409-42A0-9C65-F39A7FD7D044}">
      <dsp:nvSpPr>
        <dsp:cNvPr id="0" name=""/>
        <dsp:cNvSpPr/>
      </dsp:nvSpPr>
      <dsp:spPr>
        <a:xfrm>
          <a:off x="0" y="2203355"/>
          <a:ext cx="2304256" cy="146860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Рекомендации и учебные  семинары для педагогов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2203355"/>
        <a:ext cx="2304256" cy="14686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3EEE47-94F8-43DA-9516-508C14736C0D}">
      <dsp:nvSpPr>
        <dsp:cNvPr id="0" name=""/>
        <dsp:cNvSpPr/>
      </dsp:nvSpPr>
      <dsp:spPr>
        <a:xfrm>
          <a:off x="0" y="2241"/>
          <a:ext cx="2304256" cy="146717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Мониторинг образовательной политики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(качество и справедливость)</a:t>
          </a:r>
        </a:p>
      </dsp:txBody>
      <dsp:txXfrm>
        <a:off x="0" y="2241"/>
        <a:ext cx="2304256" cy="1467170"/>
      </dsp:txXfrm>
    </dsp:sp>
    <dsp:sp modelId="{1FF80FC4-18B1-4C36-A38E-61BC21FAC73B}">
      <dsp:nvSpPr>
        <dsp:cNvPr id="0" name=""/>
        <dsp:cNvSpPr/>
      </dsp:nvSpPr>
      <dsp:spPr>
        <a:xfrm rot="5400000">
          <a:off x="877033" y="1506090"/>
          <a:ext cx="550188" cy="6602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5400000">
        <a:off x="877033" y="1506090"/>
        <a:ext cx="550188" cy="660226"/>
      </dsp:txXfrm>
    </dsp:sp>
    <dsp:sp modelId="{350122B4-8409-42A0-9C65-F39A7FD7D044}">
      <dsp:nvSpPr>
        <dsp:cNvPr id="0" name=""/>
        <dsp:cNvSpPr/>
      </dsp:nvSpPr>
      <dsp:spPr>
        <a:xfrm>
          <a:off x="0" y="2202996"/>
          <a:ext cx="2304256" cy="146717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Информирование политиков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1) об уровне образования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2) о влиянии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   предпринятых действий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0" y="2202996"/>
        <a:ext cx="2304256" cy="14671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3EEE47-94F8-43DA-9516-508C14736C0D}">
      <dsp:nvSpPr>
        <dsp:cNvPr id="0" name=""/>
        <dsp:cNvSpPr/>
      </dsp:nvSpPr>
      <dsp:spPr>
        <a:xfrm>
          <a:off x="0" y="448"/>
          <a:ext cx="2304256" cy="146860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Обеспечение подотчётности</a:t>
          </a:r>
        </a:p>
      </dsp:txBody>
      <dsp:txXfrm>
        <a:off x="0" y="448"/>
        <a:ext cx="2304256" cy="1468604"/>
      </dsp:txXfrm>
    </dsp:sp>
    <dsp:sp modelId="{1FF80FC4-18B1-4C36-A38E-61BC21FAC73B}">
      <dsp:nvSpPr>
        <dsp:cNvPr id="0" name=""/>
        <dsp:cNvSpPr/>
      </dsp:nvSpPr>
      <dsp:spPr>
        <a:xfrm rot="5400000">
          <a:off x="876764" y="1505767"/>
          <a:ext cx="550726" cy="660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5400000">
        <a:off x="876764" y="1505767"/>
        <a:ext cx="550726" cy="660872"/>
      </dsp:txXfrm>
    </dsp:sp>
    <dsp:sp modelId="{350122B4-8409-42A0-9C65-F39A7FD7D044}">
      <dsp:nvSpPr>
        <dsp:cNvPr id="0" name=""/>
        <dsp:cNvSpPr/>
      </dsp:nvSpPr>
      <dsp:spPr>
        <a:xfrm>
          <a:off x="0" y="2203355"/>
          <a:ext cx="2304256" cy="146860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Создание стимулов для школ и учителей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2203355"/>
        <a:ext cx="2304256" cy="1468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hyperlink" Target="http://www.iuorao.ru/" TargetMode="External"/><Relationship Id="rId18" Type="http://schemas.openxmlformats.org/officeDocument/2006/relationships/image" Target="../media/image13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12" Type="http://schemas.openxmlformats.org/officeDocument/2006/relationships/image" Target="../media/image9.png"/><Relationship Id="rId17" Type="http://schemas.openxmlformats.org/officeDocument/2006/relationships/image" Target="../media/image12.gif"/><Relationship Id="rId2" Type="http://schemas.openxmlformats.org/officeDocument/2006/relationships/slideLayout" Target="../slideLayouts/slideLayout1.xml"/><Relationship Id="rId16" Type="http://schemas.openxmlformats.org/officeDocument/2006/relationships/hyperlink" Target="http://www.ria.ru/ratings/" TargetMode="External"/><Relationship Id="rId20" Type="http://schemas.openxmlformats.org/officeDocument/2006/relationships/image" Target="../media/image14.gi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hyperlink" Target="http://www.worldbank.org/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11.jpeg"/><Relationship Id="rId10" Type="http://schemas.openxmlformats.org/officeDocument/2006/relationships/image" Target="../media/image8.gif"/><Relationship Id="rId19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9" Type="http://schemas.openxmlformats.org/officeDocument/2006/relationships/image" Target="../media/image7.gif"/><Relationship Id="rId1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png"/><Relationship Id="rId7" Type="http://schemas.openxmlformats.org/officeDocument/2006/relationships/hyperlink" Target="http://ru.wikipedia.org/wiki/%D0%A4%D0%B0%D0%B9%D0%BB:Esplanade_Singapore_01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hyperlink" Target="http://images.yandex.ru/yandsearch?ed=1&amp;text=%D1%81%D0%B8%D0%BD%D0%B3%D0%B0%D0%BF%D1%83%D1%80&amp;p=11&amp;img_url=gallery.forum-grad.ru/files/7/6/0/4/7/singapour.jpg&amp;rpt=simage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63638"/>
            <a:ext cx="8999984" cy="2376264"/>
          </a:xfrm>
        </p:spPr>
        <p:txBody>
          <a:bodyPr/>
          <a:lstStyle/>
          <a:p>
            <a:pPr algn="r"/>
            <a:r>
              <a:rPr lang="ru-RU" sz="4000" dirty="0" smtClean="0">
                <a:solidFill>
                  <a:schemeClr val="bg1"/>
                </a:solidFill>
              </a:rPr>
              <a:t>Международный опыт использования результатов оценки для повышения качества образования</a:t>
            </a:r>
            <a:endParaRPr lang="ru-RU" sz="3200" i="1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3923928" y="3764411"/>
            <a:ext cx="502577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И.А. </a:t>
            </a:r>
            <a:r>
              <a:rPr lang="ru-RU" sz="1600" b="1" dirty="0" err="1" smtClean="0">
                <a:solidFill>
                  <a:schemeClr val="bg1"/>
                </a:solidFill>
              </a:rPr>
              <a:t>Вальдман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директор Российского Тренингового центра ИУО РАО</a:t>
            </a:r>
          </a:p>
        </p:txBody>
      </p:sp>
      <p:pic>
        <p:nvPicPr>
          <p:cNvPr id="71682" name="Picture 2" descr="Флаг Германи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7" y="1275606"/>
            <a:ext cx="720079" cy="432048"/>
          </a:xfrm>
          <a:prstGeom prst="rect">
            <a:avLst/>
          </a:prstGeom>
          <a:noFill/>
        </p:spPr>
      </p:pic>
      <p:pic>
        <p:nvPicPr>
          <p:cNvPr id="71684" name="Picture 4" descr="Флаг Сингапур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7113" y="1275606"/>
            <a:ext cx="644848" cy="432048"/>
          </a:xfrm>
          <a:prstGeom prst="rect">
            <a:avLst/>
          </a:prstGeom>
          <a:noFill/>
        </p:spPr>
      </p:pic>
      <p:pic>
        <p:nvPicPr>
          <p:cNvPr id="71686" name="Picture 6" descr="Флаг Польш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5" y="1275606"/>
            <a:ext cx="720080" cy="450050"/>
          </a:xfrm>
          <a:prstGeom prst="rect">
            <a:avLst/>
          </a:prstGeom>
          <a:noFill/>
        </p:spPr>
      </p:pic>
      <p:pic>
        <p:nvPicPr>
          <p:cNvPr id="71688" name="Picture 8" descr="Флаг Чил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9753" y="1275606"/>
            <a:ext cx="648072" cy="430968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71976" y="150422"/>
            <a:ext cx="7380344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Учебный курс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«Ключевые аспекты построения эффективной системы оценки качества образования и использования результатов оценки учебных достижений школьников»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27-30 марта 2012 года, г. Москва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73474" y="4598058"/>
            <a:ext cx="108012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http://www.rtc-edu.ru/sites/default/files/pict/wb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7740" y="4577088"/>
            <a:ext cx="428628" cy="428628"/>
          </a:xfrm>
          <a:prstGeom prst="rect">
            <a:avLst/>
          </a:prstGeom>
          <a:noFill/>
        </p:spPr>
      </p:pic>
      <p:pic>
        <p:nvPicPr>
          <p:cNvPr id="27" name="Picture 4" descr="Описание: лого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1582" y="4577088"/>
            <a:ext cx="988516" cy="417804"/>
          </a:xfrm>
          <a:prstGeom prst="rect">
            <a:avLst/>
          </a:prstGeom>
          <a:noFill/>
        </p:spPr>
      </p:pic>
      <p:pic>
        <p:nvPicPr>
          <p:cNvPr id="28" name="Picture 10" descr="img6911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1330" y="4587974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Описание: social-240-100.gif">
            <a:hlinkClick r:id="rId16" tgtFrame="&quot;_blank&quot;"/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77668" y="4550320"/>
            <a:ext cx="108012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gizlogo-standard-rgb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951038" y="4577088"/>
            <a:ext cx="411510" cy="411510"/>
          </a:xfrm>
          <a:prstGeom prst="rect">
            <a:avLst/>
          </a:prstGeom>
        </p:spPr>
      </p:pic>
      <p:graphicFrame>
        <p:nvGraphicFramePr>
          <p:cNvPr id="31" name="Object 1"/>
          <p:cNvGraphicFramePr>
            <a:graphicFrameLocks noChangeAspect="1"/>
          </p:cNvGraphicFramePr>
          <p:nvPr/>
        </p:nvGraphicFramePr>
        <p:xfrm>
          <a:off x="2232407" y="4587974"/>
          <a:ext cx="866775" cy="390525"/>
        </p:xfrm>
        <a:graphic>
          <a:graphicData uri="http://schemas.openxmlformats.org/presentationml/2006/ole">
            <p:oleObj spid="_x0000_s1026" name="Точечный рисунок" r:id="rId19" imgW="762106" imgH="343039" progId="PBrush">
              <p:embed/>
            </p:oleObj>
          </a:graphicData>
        </a:graphic>
      </p:graphicFrame>
      <p:pic>
        <p:nvPicPr>
          <p:cNvPr id="32" name="Picture 4" descr="http://www.testing.kg/ima/logo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203848" y="4580049"/>
            <a:ext cx="2664296" cy="395183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7524328" y="1275606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СЕССИЯ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1470"/>
            <a:ext cx="8640192" cy="936104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Какие условия обеспечивают возможность использования результатов?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315670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Образование, как национальный приоритет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Лидерство (сильное руководство)</a:t>
            </a:r>
            <a:endParaRPr lang="en-US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Достижение консенсуса между заинтересованными группами</a:t>
            </a:r>
            <a:endParaRPr lang="en-US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Наличие законодательства</a:t>
            </a:r>
            <a:endParaRPr lang="en-US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Наличие финансирования и человеческих ресурсов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Доступ к базам данных (важно обучать людей пользоваться этими базами)</a:t>
            </a:r>
            <a:endParaRPr lang="en-US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Потенциал для проведения статистического анализа</a:t>
            </a:r>
            <a:endParaRPr lang="en-US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Участие в международных программах оценки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УРОКИ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06" y="1214428"/>
            <a:ext cx="90011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Что важно</a:t>
            </a:r>
          </a:p>
          <a:p>
            <a:pPr algn="just"/>
            <a:r>
              <a:rPr lang="ru-RU" sz="2000" dirty="0" smtClean="0"/>
              <a:t>Политический контекст</a:t>
            </a:r>
          </a:p>
          <a:p>
            <a:pPr algn="just"/>
            <a:r>
              <a:rPr lang="ru-RU" sz="2000" dirty="0" smtClean="0"/>
              <a:t>Необходимо находить баланс между различными политическими целями</a:t>
            </a:r>
          </a:p>
          <a:p>
            <a:pPr algn="just"/>
            <a:r>
              <a:rPr lang="ru-RU" sz="2000" dirty="0" smtClean="0"/>
              <a:t>Постепенность изменений</a:t>
            </a:r>
          </a:p>
          <a:p>
            <a:pPr algn="just"/>
            <a:r>
              <a:rPr lang="ru-RU" sz="2000" dirty="0" smtClean="0"/>
              <a:t>Стабильность (регулярно распространять информацию, например).</a:t>
            </a:r>
          </a:p>
          <a:p>
            <a:pPr algn="just"/>
            <a:r>
              <a:rPr lang="ru-RU" sz="2000" dirty="0" smtClean="0"/>
              <a:t>Приоритеты в стратегии распространении результатов (например, информация для проведения инспекции)</a:t>
            </a:r>
          </a:p>
          <a:p>
            <a:pPr algn="just"/>
            <a:r>
              <a:rPr lang="ru-RU" sz="2000" dirty="0" smtClean="0"/>
              <a:t>Выявление слабых школ (</a:t>
            </a:r>
            <a:r>
              <a:rPr lang="ru-RU" sz="2000" i="1" dirty="0" smtClean="0">
                <a:solidFill>
                  <a:srgbClr val="C00000"/>
                </a:solidFill>
              </a:rPr>
              <a:t>важно публиковать информацию по условиям, в которых работает школа</a:t>
            </a:r>
            <a:r>
              <a:rPr lang="ru-RU" sz="2000" dirty="0" smtClean="0"/>
              <a:t>)</a:t>
            </a:r>
          </a:p>
          <a:p>
            <a:pPr algn="just"/>
            <a:r>
              <a:rPr lang="ru-RU" sz="2000" dirty="0" smtClean="0"/>
              <a:t>Культура проведения оценивания</a:t>
            </a:r>
          </a:p>
          <a:p>
            <a:pPr algn="just"/>
            <a:r>
              <a:rPr lang="ru-RU" sz="2000" dirty="0" smtClean="0"/>
              <a:t>Грамотность в оценивании</a:t>
            </a:r>
          </a:p>
          <a:p>
            <a:pPr algn="just"/>
            <a:r>
              <a:rPr lang="ru-RU" sz="2000" dirty="0" smtClean="0"/>
              <a:t>Институциональные условия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ПРИМЕР: выявление и помощь слабым школам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06" y="1214428"/>
            <a:ext cx="90011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 1990 году в Чили было проведено тестирование, по результатам которого было выявлено 10% школ, наиболее отстающих по средним показателям успеваемости по чтению и математике.</a:t>
            </a:r>
          </a:p>
          <a:p>
            <a:pPr algn="just"/>
            <a:r>
              <a:rPr lang="ru-RU" sz="2400" dirty="0" smtClean="0"/>
              <a:t>Была разработана компенсационная программа, направленная на обеспечение этих школ учебными пособиями, создание школьных библиотек, подготовку вспомогательного персонала и повышение квалификации учителей.</a:t>
            </a:r>
          </a:p>
          <a:p>
            <a:pPr algn="just"/>
            <a:r>
              <a:rPr lang="ru-RU" sz="2400" dirty="0" smtClean="0"/>
              <a:t>Около 70% этих школ в дальнейшем добились повышения средних показателей успеваемости, первоначально составлявших 40-50% правильных ответов на задания теста.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496175" cy="113159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СИНГАПУР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1200355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Школьное образование в Сингапуре</a:t>
            </a:r>
            <a:endParaRPr lang="ru-RU" dirty="0" smtClean="0"/>
          </a:p>
          <a:p>
            <a:r>
              <a:rPr lang="ru-RU" dirty="0" smtClean="0"/>
              <a:t>500 000 учащихся</a:t>
            </a:r>
          </a:p>
          <a:p>
            <a:r>
              <a:rPr lang="ru-RU" dirty="0" smtClean="0"/>
              <a:t>30 000 учителей</a:t>
            </a:r>
          </a:p>
          <a:p>
            <a:r>
              <a:rPr lang="ru-RU" dirty="0" smtClean="0"/>
              <a:t>900 директоров и заместителей школ</a:t>
            </a:r>
          </a:p>
          <a:p>
            <a:r>
              <a:rPr lang="ru-RU" dirty="0" smtClean="0"/>
              <a:t>Школы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173 </a:t>
            </a:r>
            <a:r>
              <a:rPr lang="ru-RU" dirty="0" smtClean="0"/>
              <a:t>начальные школы </a:t>
            </a:r>
            <a:r>
              <a:rPr lang="en-US" dirty="0" smtClean="0"/>
              <a:t>(1 –</a:t>
            </a:r>
            <a:r>
              <a:rPr lang="ru-RU" dirty="0" smtClean="0"/>
              <a:t> </a:t>
            </a:r>
            <a:r>
              <a:rPr lang="en-US" dirty="0" smtClean="0"/>
              <a:t>6</a:t>
            </a:r>
            <a:r>
              <a:rPr lang="ru-RU" dirty="0" smtClean="0"/>
              <a:t> классы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155 </a:t>
            </a:r>
            <a:r>
              <a:rPr lang="ru-RU" dirty="0" smtClean="0"/>
              <a:t>средних школ </a:t>
            </a:r>
            <a:r>
              <a:rPr lang="en-US" dirty="0" smtClean="0"/>
              <a:t>(1–</a:t>
            </a:r>
            <a:r>
              <a:rPr lang="ru-RU" dirty="0" smtClean="0"/>
              <a:t> </a:t>
            </a:r>
            <a:r>
              <a:rPr lang="en-US" dirty="0" smtClean="0"/>
              <a:t>4</a:t>
            </a:r>
            <a:r>
              <a:rPr lang="ru-RU" dirty="0" smtClean="0"/>
              <a:t> классы</a:t>
            </a:r>
            <a:r>
              <a:rPr lang="en-US" dirty="0" smtClean="0"/>
              <a:t>)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13 </a:t>
            </a:r>
            <a:r>
              <a:rPr lang="ru-RU" dirty="0" smtClean="0"/>
              <a:t>Начальных колледжей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15 </a:t>
            </a:r>
            <a:r>
              <a:rPr lang="ru-RU" dirty="0" smtClean="0"/>
              <a:t>Школ смешанного уровня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3867894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 стране</a:t>
            </a:r>
          </a:p>
          <a:p>
            <a:r>
              <a:rPr lang="ru-RU" dirty="0" smtClean="0"/>
              <a:t>Площадь – 700 кв. км.</a:t>
            </a:r>
            <a:endParaRPr lang="en-US" dirty="0" smtClean="0"/>
          </a:p>
          <a:p>
            <a:r>
              <a:rPr lang="ru-RU" dirty="0" smtClean="0"/>
              <a:t>Население</a:t>
            </a:r>
            <a:r>
              <a:rPr lang="en-US" dirty="0" smtClean="0"/>
              <a:t> - </a:t>
            </a:r>
            <a:r>
              <a:rPr lang="ru-RU" dirty="0" smtClean="0"/>
              <a:t>4,7 млн. жителей</a:t>
            </a:r>
            <a:endParaRPr lang="en-US" dirty="0" smtClean="0"/>
          </a:p>
          <a:p>
            <a:r>
              <a:rPr lang="ru-RU" dirty="0" smtClean="0"/>
              <a:t>ВВП</a:t>
            </a:r>
            <a:r>
              <a:rPr lang="en-US" dirty="0" smtClean="0"/>
              <a:t> </a:t>
            </a:r>
            <a:r>
              <a:rPr lang="ru-RU" dirty="0" smtClean="0"/>
              <a:t>на душу </a:t>
            </a:r>
            <a:r>
              <a:rPr lang="en-US" dirty="0" smtClean="0"/>
              <a:t>- $ 43,300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03598"/>
            <a:ext cx="4649926" cy="265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://im8-tub-ru.yandex.net/i?id=606960657-05-7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2715766"/>
            <a:ext cx="1080120" cy="1080120"/>
          </a:xfrm>
          <a:prstGeom prst="rect">
            <a:avLst/>
          </a:prstGeom>
          <a:noFill/>
        </p:spPr>
      </p:pic>
      <p:pic>
        <p:nvPicPr>
          <p:cNvPr id="1033" name="Picture 9" descr="http://upload.wikimedia.org/wikipedia/commons/thumb/4/43/Esplanade_Singapore_01.jpg/230px-Esplanade_Singapore_0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2931790"/>
            <a:ext cx="1152128" cy="866601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3795885"/>
            <a:ext cx="1728192" cy="129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Оценка учебных достижений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1347614"/>
          <a:ext cx="3672408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</a:tblGrid>
              <a:tr h="504056">
                <a:tc>
                  <a:txBody>
                    <a:bodyPr/>
                    <a:lstStyle/>
                    <a:p>
                      <a:r>
                        <a:rPr lang="ru-RU" dirty="0" smtClean="0"/>
                        <a:t>Международные исследования</a:t>
                      </a:r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TIMSS: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1995, 1999, 2003, 2007, 2011</a:t>
                      </a:r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PIRLS: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2001,2006, 2011</a:t>
                      </a:r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PISA: 2009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5536" y="3408551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Результаты международных исследований не привлекают особого внимания общественности и имеют незначительное влияние на систему оценки в школе.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536504" y="1347614"/>
          <a:ext cx="4499992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992"/>
              </a:tblGrid>
              <a:tr h="43256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Национальные экзамены</a:t>
                      </a:r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4325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Экзамен повышенного уровня на получение сертификата о</a:t>
                      </a:r>
                      <a:r>
                        <a:rPr lang="ru-RU" sz="1600" baseline="0" dirty="0" smtClean="0"/>
                        <a:t> среднем образовании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(12-й класс)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286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Оценка</a:t>
                      </a:r>
                      <a:r>
                        <a:rPr lang="ru-RU" sz="1600" baseline="0" dirty="0" smtClean="0"/>
                        <a:t> на уровне школы</a:t>
                      </a:r>
                      <a:endParaRPr lang="ru-RU" sz="1600" dirty="0" smtClean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25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Экзамен обычного уровня на получение сертификата о</a:t>
                      </a:r>
                      <a:r>
                        <a:rPr lang="ru-RU" sz="1600" baseline="0" dirty="0" smtClean="0"/>
                        <a:t> среднем образовании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(10-й класс)</a:t>
                      </a:r>
                      <a:endParaRPr lang="ru-RU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225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Оценка</a:t>
                      </a:r>
                      <a:r>
                        <a:rPr lang="ru-RU" sz="1600" baseline="0" dirty="0" smtClean="0"/>
                        <a:t> на уровне школы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25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Экзамен по окончании начальной школы</a:t>
                      </a:r>
                    </a:p>
                    <a:p>
                      <a:pPr algn="ctr"/>
                      <a:r>
                        <a:rPr lang="ru-RU" sz="1600" dirty="0" smtClean="0"/>
                        <a:t>(6-й класс)</a:t>
                      </a:r>
                      <a:endParaRPr lang="ru-RU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442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Оценка</a:t>
                      </a:r>
                      <a:r>
                        <a:rPr lang="ru-RU" sz="1600" baseline="0" dirty="0" smtClean="0"/>
                        <a:t> на уровне школы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Оценка учебных достижений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2342216"/>
          <a:ext cx="8856984" cy="2677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5832648"/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Заинтересованные группы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Цель оценки</a:t>
                      </a:r>
                      <a:endParaRPr lang="ru-RU" dirty="0"/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r>
                        <a:rPr lang="ru-RU" dirty="0" smtClean="0"/>
                        <a:t>Родителей и ученики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Распределение</a:t>
                      </a:r>
                      <a:r>
                        <a:rPr lang="ru-RU" baseline="0" dirty="0" smtClean="0"/>
                        <a:t> учащихся для продолжения </a:t>
                      </a:r>
                      <a:r>
                        <a:rPr lang="ru-RU" dirty="0" smtClean="0"/>
                        <a:t>образования</a:t>
                      </a:r>
                      <a:endParaRPr lang="ru-RU" dirty="0"/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r>
                        <a:rPr lang="ru-RU" dirty="0" smtClean="0"/>
                        <a:t>Школы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Сравнение себя с другими школами</a:t>
                      </a:r>
                      <a:endParaRPr lang="ru-RU" dirty="0"/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Правительство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Мониторинг достижений школ, представителей этнических</a:t>
                      </a:r>
                      <a:r>
                        <a:rPr lang="ru-RU" baseline="0" dirty="0" smtClean="0"/>
                        <a:t> групп</a:t>
                      </a:r>
                      <a:r>
                        <a:rPr lang="ru-RU" dirty="0" smtClean="0"/>
                        <a:t> и учащихся из семей с различным социально-экономическим</a:t>
                      </a:r>
                      <a:r>
                        <a:rPr lang="ru-RU" baseline="0" dirty="0" smtClean="0"/>
                        <a:t> статусом</a:t>
                      </a:r>
                      <a:endParaRPr lang="ru-RU" dirty="0"/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Работодатели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Показывать, какими способностями обладают претенденты</a:t>
                      </a:r>
                      <a:r>
                        <a:rPr lang="ru-RU" baseline="0" dirty="0" smtClean="0"/>
                        <a:t> на рабочие места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105958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Система образования Сингапура стремится быть </a:t>
            </a:r>
            <a:r>
              <a:rPr lang="ru-RU" sz="2400" dirty="0" err="1" smtClean="0"/>
              <a:t>меритократической</a:t>
            </a:r>
            <a:r>
              <a:rPr lang="ru-RU" sz="2400" dirty="0" smtClean="0"/>
              <a:t>, отсюда такое доверие к результатам национального теста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640192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Изменение подходов к использованию оценки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496" y="987574"/>
          <a:ext cx="9036496" cy="4173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482"/>
                <a:gridCol w="533301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 …</a:t>
                      </a:r>
                      <a:endParaRPr lang="ru-RU" dirty="0"/>
                    </a:p>
                  </a:txBody>
                  <a:tcPr/>
                </a:tc>
              </a:tr>
              <a:tr h="69328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Ограниченное использование результатов национальных экзаменов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Многовариантные</a:t>
                      </a:r>
                      <a:r>
                        <a:rPr lang="ru-RU" sz="1400" baseline="0" dirty="0" smtClean="0"/>
                        <a:t> способы оценки школьников.  Несмотря на то, что результаты национальных экзаменов остаются важными, всё больше используются и другие инструменты.</a:t>
                      </a:r>
                      <a:endParaRPr lang="ru-RU" sz="14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Пример: </a:t>
                      </a:r>
                      <a:r>
                        <a:rPr lang="en-US" sz="1400" b="0" i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Direct School Admission - Secondary (DSA-Sec)</a:t>
                      </a:r>
                      <a:r>
                        <a:rPr lang="ru-RU" sz="1400" b="0" i="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– испытание для поступления в среднюю школу (учитывает разные достижения и таланты учащихся).</a:t>
                      </a:r>
                      <a:endParaRPr lang="en-US" sz="1400" b="0" i="0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9328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результатов экзаменов для распределения учащихся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Результаты экзаменов используются для поддержки обучения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Пример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Специализированные школы.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  <a:tr h="693286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Оценка</a:t>
                      </a:r>
                      <a:r>
                        <a:rPr lang="ru-RU" sz="1600" baseline="0" dirty="0" smtClean="0"/>
                        <a:t> на уровне школы имеет тенденцию «подражать» национальным экзаменам.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Оценка</a:t>
                      </a:r>
                      <a:r>
                        <a:rPr lang="ru-RU" sz="1600" baseline="0" dirty="0" smtClean="0"/>
                        <a:t> на уровне школы более 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целостная и всесторонняя. Пример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6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Целостная оценка</a:t>
                      </a:r>
                      <a:r>
                        <a:rPr lang="en-US" sz="16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600" kern="1200" baseline="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HAPpe</a:t>
                      </a:r>
                      <a:r>
                        <a:rPr lang="en-US" sz="16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6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kern="1200" baseline="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93286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Школы оцениваются в основном по результатам экзаменов.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Школы оцениваются на основании широкого</a:t>
                      </a:r>
                      <a:r>
                        <a:rPr lang="ru-RU" sz="1600" baseline="0" dirty="0" smtClean="0"/>
                        <a:t> списка критериев.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Пример</a:t>
                      </a:r>
                      <a:r>
                        <a:rPr lang="ru-RU" sz="1600" baseline="0" dirty="0" smtClean="0">
                          <a:solidFill>
                            <a:srgbClr val="00B050"/>
                          </a:solidFill>
                        </a:rPr>
                        <a:t>: Модель совершенной школы.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640192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Роль национальных экзаменов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35646"/>
            <a:ext cx="60007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44208" y="1923678"/>
            <a:ext cx="2520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Распределение учащихся по наиболее подходящим им образовательным маршрутам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640192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Использование других программы оценки для поддержки обучения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1131590"/>
            <a:ext cx="91085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1. Программы поддержки обучения английскому языку и математике в начальной </a:t>
            </a:r>
            <a:r>
              <a:rPr lang="ru-RU" dirty="0" smtClean="0">
                <a:solidFill>
                  <a:srgbClr val="C00000"/>
                </a:solidFill>
              </a:rPr>
              <a:t>школе </a:t>
            </a:r>
            <a:r>
              <a:rPr lang="en-US" dirty="0" smtClean="0">
                <a:solidFill>
                  <a:srgbClr val="C00000"/>
                </a:solidFill>
              </a:rPr>
              <a:t>LSM </a:t>
            </a:r>
            <a:r>
              <a:rPr lang="en-US" dirty="0" smtClean="0">
                <a:solidFill>
                  <a:srgbClr val="C00000"/>
                </a:solidFill>
              </a:rPr>
              <a:t>and LSP at Primary 1 &amp; 2</a:t>
            </a:r>
            <a:r>
              <a:rPr lang="ru-RU" dirty="0" smtClean="0">
                <a:solidFill>
                  <a:srgbClr val="C00000"/>
                </a:solidFill>
              </a:rPr>
              <a:t>).</a:t>
            </a:r>
            <a:endParaRPr lang="en-US" dirty="0" smtClean="0">
              <a:solidFill>
                <a:srgbClr val="C00000"/>
              </a:solidFill>
            </a:endParaRPr>
          </a:p>
          <a:p>
            <a:pPr algn="just"/>
            <a:r>
              <a:rPr lang="ru-RU" dirty="0" smtClean="0"/>
              <a:t>Оценка в начале обучения в начальной школе позволяет  определить, нуждается ли школьник  в дополнительной поддержке (обучение в классах с малым числом учеников, помощь  специалиста) по основным предметам – английский язык и математика. В 1 и 2 классах начальной школы существуют специальные программы поддержки обучения по этим предметам.</a:t>
            </a:r>
          </a:p>
          <a:p>
            <a:endParaRPr lang="en-US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2.  Базовые предметы в начальной  и основной школе (</a:t>
            </a:r>
            <a:r>
              <a:rPr lang="en-US" dirty="0" smtClean="0">
                <a:solidFill>
                  <a:srgbClr val="C00000"/>
                </a:solidFill>
              </a:rPr>
              <a:t>Foundation Subjects at Primary 5 &amp; 6 and Normal Courses</a:t>
            </a:r>
            <a:r>
              <a:rPr lang="ru-RU" dirty="0" smtClean="0">
                <a:solidFill>
                  <a:srgbClr val="C00000"/>
                </a:solidFill>
              </a:rPr>
              <a:t>).</a:t>
            </a:r>
            <a:endParaRPr lang="en-US" dirty="0" smtClean="0">
              <a:solidFill>
                <a:srgbClr val="C00000"/>
              </a:solidFill>
            </a:endParaRPr>
          </a:p>
          <a:p>
            <a:pPr algn="just"/>
            <a:r>
              <a:rPr lang="ru-RU" dirty="0" smtClean="0"/>
              <a:t>Школьные экзамены помогают определить,  будут  ли школьники лучше учиться за счёт дифференциации содержания. Наименее академически успешные школьники могут изучать базовые предметы в  более удобном режиме (изучается меньшее число учебных тем и выделяется больше времени)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640192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Использование других программы оценки для поддержки обучения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0528" y="1365612"/>
            <a:ext cx="8855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3. Неформальные дополнительные занятия по коррекции обучения в начальной и основной школе.</a:t>
            </a:r>
          </a:p>
          <a:p>
            <a:pPr algn="just"/>
            <a:r>
              <a:rPr lang="ru-RU" dirty="0" smtClean="0"/>
              <a:t>Традиционно дважды в год  проводятся школьные экзамены для определения школьников, которые нуждаются в дополнительных занятиях.</a:t>
            </a:r>
          </a:p>
          <a:p>
            <a:pPr algn="just"/>
            <a:endParaRPr lang="en-US" dirty="0" smtClean="0"/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4. Отбор детей для обучения по программе для одарённых (</a:t>
            </a:r>
            <a:r>
              <a:rPr lang="en-US" dirty="0" smtClean="0">
                <a:solidFill>
                  <a:srgbClr val="C00000"/>
                </a:solidFill>
              </a:rPr>
              <a:t>Gifted Education </a:t>
            </a:r>
            <a:r>
              <a:rPr lang="en-US" dirty="0" err="1" smtClean="0">
                <a:solidFill>
                  <a:srgbClr val="C00000"/>
                </a:solidFill>
              </a:rPr>
              <a:t>Programme</a:t>
            </a:r>
            <a:r>
              <a:rPr lang="ru-RU" dirty="0" smtClean="0">
                <a:solidFill>
                  <a:srgbClr val="C00000"/>
                </a:solidFill>
              </a:rPr>
              <a:t>).</a:t>
            </a:r>
          </a:p>
          <a:p>
            <a:pPr algn="just"/>
            <a:r>
              <a:rPr lang="ru-RU" dirty="0" smtClean="0"/>
              <a:t>Проводится тест в 3 классе начальной школы. Он состоит из двух  раундов. Первый – для всех школьников, а второй – для специально приглашённых  учеников, с целью отбора на программу обучения одарённых в 4-6 классах начальной школы.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496175" cy="113159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ЧИЛИ: использование информации о результатах оценки для поддержки обучения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1200355"/>
            <a:ext cx="32403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Образование в Чили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3.5 </a:t>
            </a:r>
            <a:r>
              <a:rPr lang="ru-RU" dirty="0" smtClean="0"/>
              <a:t>млн. школьников в около </a:t>
            </a:r>
            <a:r>
              <a:rPr lang="en-US" dirty="0" smtClean="0"/>
              <a:t>9,000 </a:t>
            </a:r>
            <a:r>
              <a:rPr lang="ru-RU" dirty="0" smtClean="0"/>
              <a:t>школах</a:t>
            </a:r>
            <a:endParaRPr lang="en-US" dirty="0" smtClean="0"/>
          </a:p>
          <a:p>
            <a:r>
              <a:rPr lang="ru-RU" dirty="0" smtClean="0"/>
              <a:t>Всеобщее начальное и среднее образование</a:t>
            </a:r>
            <a:endParaRPr lang="en-US" dirty="0" smtClean="0"/>
          </a:p>
          <a:p>
            <a:r>
              <a:rPr lang="ru-RU" dirty="0" smtClean="0"/>
              <a:t>Охват высшим образованием</a:t>
            </a:r>
            <a:r>
              <a:rPr lang="en-US" dirty="0" smtClean="0"/>
              <a:t>: 55%</a:t>
            </a:r>
          </a:p>
          <a:p>
            <a:r>
              <a:rPr lang="en-US" dirty="0" smtClean="0"/>
              <a:t>57% </a:t>
            </a:r>
            <a:r>
              <a:rPr lang="ru-RU" dirty="0" smtClean="0"/>
              <a:t>учащихся учатся в частных школах</a:t>
            </a:r>
            <a:endParaRPr lang="en-US" dirty="0" smtClean="0"/>
          </a:p>
          <a:p>
            <a:r>
              <a:rPr lang="ru-RU" dirty="0" smtClean="0"/>
              <a:t>Расходы на образование</a:t>
            </a:r>
            <a:r>
              <a:rPr lang="en-US" dirty="0" smtClean="0"/>
              <a:t>: 4% </a:t>
            </a:r>
            <a:r>
              <a:rPr lang="ru-RU" dirty="0" smtClean="0"/>
              <a:t>от ВВП</a:t>
            </a:r>
            <a:endParaRPr lang="en-US" dirty="0" smtClean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27934"/>
            <a:ext cx="999637" cy="67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275607"/>
            <a:ext cx="103627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139702"/>
            <a:ext cx="1008083" cy="187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331640" y="1131590"/>
            <a:ext cx="29523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 стране</a:t>
            </a:r>
          </a:p>
          <a:p>
            <a:r>
              <a:rPr lang="ru-RU" dirty="0" smtClean="0"/>
              <a:t>17 млн. жителей</a:t>
            </a:r>
            <a:endParaRPr lang="en-US" dirty="0" smtClean="0"/>
          </a:p>
          <a:p>
            <a:r>
              <a:rPr lang="ru-RU" dirty="0" smtClean="0"/>
              <a:t>Стран со средним уровнем дохода</a:t>
            </a:r>
            <a:endParaRPr lang="en-US" dirty="0" smtClean="0"/>
          </a:p>
          <a:p>
            <a:r>
              <a:rPr lang="ru-RU" dirty="0" smtClean="0"/>
              <a:t>ВВП</a:t>
            </a:r>
            <a:r>
              <a:rPr lang="en-US" dirty="0" smtClean="0"/>
              <a:t> </a:t>
            </a:r>
            <a:r>
              <a:rPr lang="ru-RU" smtClean="0"/>
              <a:t>на душу </a:t>
            </a:r>
            <a:r>
              <a:rPr lang="en-US" smtClean="0"/>
              <a:t>= </a:t>
            </a:r>
            <a:r>
              <a:rPr lang="en-US" dirty="0" smtClean="0"/>
              <a:t>$ 12,000</a:t>
            </a:r>
          </a:p>
          <a:p>
            <a:r>
              <a:rPr lang="ru-RU" dirty="0" smtClean="0"/>
              <a:t>Уровень годового роста</a:t>
            </a:r>
            <a:r>
              <a:rPr lang="en-US" dirty="0" smtClean="0"/>
              <a:t>: 5%</a:t>
            </a:r>
          </a:p>
          <a:p>
            <a:r>
              <a:rPr lang="ru-RU" dirty="0" smtClean="0"/>
              <a:t>Безработица</a:t>
            </a:r>
            <a:r>
              <a:rPr lang="en-US" dirty="0" smtClean="0"/>
              <a:t>: 7%</a:t>
            </a:r>
          </a:p>
          <a:p>
            <a:r>
              <a:rPr lang="ru-RU" dirty="0" smtClean="0"/>
              <a:t>Уровень бедности</a:t>
            </a:r>
            <a:r>
              <a:rPr lang="en-US" dirty="0" smtClean="0"/>
              <a:t>: 15%</a:t>
            </a:r>
          </a:p>
          <a:p>
            <a:r>
              <a:rPr lang="ru-RU" dirty="0" smtClean="0"/>
              <a:t>Сильное экономическое неравенство</a:t>
            </a:r>
            <a:endParaRPr lang="en-US" dirty="0" smtClean="0"/>
          </a:p>
          <a:p>
            <a:r>
              <a:rPr lang="ru-RU" dirty="0" smtClean="0"/>
              <a:t>Продолжительность жизни</a:t>
            </a:r>
            <a:r>
              <a:rPr lang="en-US" dirty="0" smtClean="0"/>
              <a:t>: 79 </a:t>
            </a:r>
            <a:r>
              <a:rPr lang="ru-RU" dirty="0" smtClean="0"/>
              <a:t>лет</a:t>
            </a:r>
            <a:endParaRPr lang="en-US" dirty="0" smtClean="0"/>
          </a:p>
          <a:p>
            <a:r>
              <a:rPr lang="ru-RU" dirty="0" smtClean="0"/>
              <a:t>Уровень грамотности взрослых</a:t>
            </a:r>
            <a:r>
              <a:rPr lang="en-US" dirty="0" smtClean="0"/>
              <a:t>: 99%</a:t>
            </a: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1275606"/>
            <a:ext cx="936104" cy="120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2704876"/>
            <a:ext cx="954607" cy="130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4227934"/>
            <a:ext cx="1114461" cy="76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1520606"/>
            <a:ext cx="1312281" cy="87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640192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Движущие силы и уроки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008" y="1140589"/>
            <a:ext cx="896448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00"/>
              </a:spcAft>
            </a:pPr>
            <a:r>
              <a:rPr lang="ru-RU" dirty="0" smtClean="0"/>
              <a:t>Учебный план устанавливает направление развития системы образования </a:t>
            </a:r>
            <a:r>
              <a:rPr lang="en-US" dirty="0" smtClean="0"/>
              <a:t>(</a:t>
            </a:r>
            <a:r>
              <a:rPr lang="ru-RU" dirty="0" smtClean="0"/>
              <a:t>Думающие школы, Обучающаяся нация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  <a:endParaRPr lang="en-US" dirty="0" smtClean="0"/>
          </a:p>
          <a:p>
            <a:pPr algn="just">
              <a:spcAft>
                <a:spcPts val="200"/>
              </a:spcAft>
            </a:pPr>
            <a:r>
              <a:rPr lang="ru-RU" dirty="0" smtClean="0">
                <a:solidFill>
                  <a:srgbClr val="0070C0"/>
                </a:solidFill>
              </a:rPr>
              <a:t>Национальные экзамены являются сильным стимулом для движения в выбранном направлении.</a:t>
            </a:r>
          </a:p>
          <a:p>
            <a:pPr algn="just">
              <a:spcAft>
                <a:spcPts val="200"/>
              </a:spcAft>
            </a:pPr>
            <a:r>
              <a:rPr lang="ru-RU" dirty="0" smtClean="0"/>
              <a:t>Система профессионального развития педагогов обеспечивает поддержку движения в выбранном направлении </a:t>
            </a:r>
            <a:r>
              <a:rPr lang="en-US" dirty="0" smtClean="0"/>
              <a:t>(</a:t>
            </a:r>
            <a:r>
              <a:rPr lang="ru-RU" dirty="0" smtClean="0"/>
              <a:t>Обучающиеся профессиональные сообщества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  <a:endParaRPr lang="en-US" dirty="0" smtClean="0"/>
          </a:p>
          <a:p>
            <a:pPr algn="just">
              <a:spcAft>
                <a:spcPts val="200"/>
              </a:spcAft>
            </a:pPr>
            <a:r>
              <a:rPr lang="ru-RU" dirty="0" smtClean="0">
                <a:solidFill>
                  <a:srgbClr val="0070C0"/>
                </a:solidFill>
              </a:rPr>
              <a:t>Постоянное наблюдение за состоянием системы образования с целью её совершенствования.</a:t>
            </a:r>
          </a:p>
          <a:p>
            <a:pPr algn="just">
              <a:spcAft>
                <a:spcPts val="200"/>
              </a:spcAft>
            </a:pPr>
            <a:r>
              <a:rPr lang="ru-RU" dirty="0" smtClean="0"/>
              <a:t>Если в стране нет экспертного опыта в проведении оценки, участие в международных исследованиях позволит накапливать этот важный опыт.</a:t>
            </a:r>
          </a:p>
          <a:p>
            <a:pPr algn="just">
              <a:spcAft>
                <a:spcPts val="200"/>
              </a:spcAft>
            </a:pPr>
            <a:r>
              <a:rPr lang="ru-RU" dirty="0" smtClean="0">
                <a:solidFill>
                  <a:srgbClr val="0070C0"/>
                </a:solidFill>
              </a:rPr>
              <a:t>Не тестируй, если в этом нет необходимости. Тестировать следует по завершению цикла/ступени обучения.</a:t>
            </a:r>
          </a:p>
          <a:p>
            <a:pPr algn="just">
              <a:spcAft>
                <a:spcPts val="200"/>
              </a:spcAft>
            </a:pPr>
            <a:r>
              <a:rPr lang="ru-RU" dirty="0" smtClean="0"/>
              <a:t>Высокая важность учительской оценки, оценки на уровне класса.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289" y="0"/>
            <a:ext cx="8496175" cy="113159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ПОЛЬША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1131590"/>
            <a:ext cx="51125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Система школьного образования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98% школ - государственные</a:t>
            </a:r>
          </a:p>
          <a:p>
            <a:pPr algn="just"/>
            <a:r>
              <a:rPr lang="ru-RU" dirty="0" smtClean="0"/>
              <a:t>Обязательное образования до 18 лет</a:t>
            </a:r>
          </a:p>
          <a:p>
            <a:pPr algn="just"/>
            <a:r>
              <a:rPr lang="ru-RU" dirty="0" smtClean="0"/>
              <a:t>Финансируется в основном из </a:t>
            </a:r>
            <a:r>
              <a:rPr lang="ru-RU" dirty="0" err="1" smtClean="0"/>
              <a:t>гос</a:t>
            </a:r>
            <a:r>
              <a:rPr lang="ru-RU" dirty="0" smtClean="0"/>
              <a:t>. бюджета через гранты местным правительствам</a:t>
            </a:r>
          </a:p>
          <a:p>
            <a:pPr algn="just"/>
            <a:r>
              <a:rPr lang="ru-RU" dirty="0" smtClean="0"/>
              <a:t>Школьные директора и учителя имеют автономию в выборе учебного плана, учебников, методов преподавания и внутренней оценки обучения.</a:t>
            </a:r>
          </a:p>
          <a:p>
            <a:pPr algn="just"/>
            <a:r>
              <a:rPr lang="ru-RU" dirty="0" smtClean="0"/>
              <a:t>НО строго регулируется законом занятость и зарплаты учителей.</a:t>
            </a:r>
            <a:endParaRPr lang="en-US" dirty="0" smtClean="0"/>
          </a:p>
          <a:p>
            <a:r>
              <a:rPr lang="ru-RU" dirty="0" smtClean="0"/>
              <a:t>Образовательный бум – более 50% в высшем образовании</a:t>
            </a:r>
            <a:endParaRPr lang="en-US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35496" y="3507854"/>
            <a:ext cx="3600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 стране</a:t>
            </a:r>
          </a:p>
          <a:p>
            <a:r>
              <a:rPr lang="ru-RU" dirty="0" smtClean="0"/>
              <a:t>Население</a:t>
            </a:r>
            <a:r>
              <a:rPr lang="en-US" dirty="0" smtClean="0"/>
              <a:t> - </a:t>
            </a:r>
            <a:r>
              <a:rPr lang="ru-RU" dirty="0" smtClean="0"/>
              <a:t>38 млн. жителей</a:t>
            </a:r>
          </a:p>
          <a:p>
            <a:r>
              <a:rPr lang="ru-RU" sz="1600" i="1" dirty="0" smtClean="0"/>
              <a:t>Из них - </a:t>
            </a:r>
            <a:r>
              <a:rPr lang="en-US" sz="1600" i="1" dirty="0" smtClean="0"/>
              <a:t>38.7% </a:t>
            </a:r>
            <a:r>
              <a:rPr lang="ru-RU" sz="1600" i="1" dirty="0" smtClean="0"/>
              <a:t>в возрасте до</a:t>
            </a:r>
            <a:r>
              <a:rPr lang="en-US" sz="1600" i="1" dirty="0" smtClean="0"/>
              <a:t> 29 </a:t>
            </a:r>
            <a:r>
              <a:rPr lang="ru-RU" sz="1600" i="1" dirty="0" smtClean="0"/>
              <a:t>лет</a:t>
            </a:r>
            <a:r>
              <a:rPr lang="en-US" sz="1600" i="1" dirty="0" smtClean="0"/>
              <a:t>;</a:t>
            </a:r>
            <a:endParaRPr lang="ru-RU" sz="1600" i="1" dirty="0" smtClean="0"/>
          </a:p>
          <a:p>
            <a:r>
              <a:rPr lang="en-US" sz="1600" i="1" dirty="0" smtClean="0"/>
              <a:t>12.5% </a:t>
            </a:r>
            <a:r>
              <a:rPr lang="ru-RU" sz="1600" i="1" dirty="0" smtClean="0"/>
              <a:t>в школах</a:t>
            </a:r>
            <a:endParaRPr lang="en-US" sz="1600" i="1" dirty="0" smtClean="0"/>
          </a:p>
          <a:p>
            <a:r>
              <a:rPr lang="ru-RU" dirty="0" smtClean="0"/>
              <a:t>ВВП</a:t>
            </a:r>
            <a:r>
              <a:rPr lang="en-US" dirty="0" smtClean="0"/>
              <a:t> </a:t>
            </a:r>
            <a:r>
              <a:rPr lang="ru-RU" dirty="0" smtClean="0"/>
              <a:t>на душу </a:t>
            </a:r>
            <a:r>
              <a:rPr lang="en-US" dirty="0" smtClean="0"/>
              <a:t>- $ </a:t>
            </a:r>
            <a:r>
              <a:rPr lang="ru-RU" dirty="0" smtClean="0"/>
              <a:t>19</a:t>
            </a:r>
            <a:r>
              <a:rPr lang="en-US" dirty="0" smtClean="0"/>
              <a:t>,</a:t>
            </a:r>
            <a:r>
              <a:rPr lang="ru-RU" dirty="0" smtClean="0"/>
              <a:t>752</a:t>
            </a:r>
          </a:p>
          <a:p>
            <a:r>
              <a:rPr lang="ru-RU" dirty="0" smtClean="0"/>
              <a:t>Член ЕС с 2004 г.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82398"/>
            <a:ext cx="2880320" cy="242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Национальная система экзаменов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003092"/>
            <a:ext cx="6192688" cy="414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067944" y="2821227"/>
            <a:ext cx="2232248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Всеобщая основная школа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1759917"/>
            <a:ext cx="2592288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Всеобщая начальная школа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1158994"/>
            <a:ext cx="3736032" cy="230832"/>
          </a:xfrm>
          <a:prstGeom prst="rect">
            <a:avLst/>
          </a:prstGeom>
          <a:solidFill>
            <a:srgbClr val="66FF33"/>
          </a:solidFill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Нулевой класс (начальная школа или детский сад)</a:t>
            </a:r>
            <a:endParaRPr lang="ru-RU" sz="9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2355726"/>
            <a:ext cx="460851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Итоговый стандартизированный тест – НЕ ДЛЯ ОТБОРА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3294387"/>
            <a:ext cx="460851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Итоговый стандартизированный тест – ДЛЯ ОТБОРА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4371950"/>
            <a:ext cx="2232248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</a:rPr>
              <a:t>Проф. экзамен </a:t>
            </a:r>
            <a:r>
              <a:rPr lang="ru-RU" sz="1100" dirty="0" smtClean="0">
                <a:solidFill>
                  <a:srgbClr val="FF0000"/>
                </a:solidFill>
                <a:sym typeface="Symbol"/>
              </a:rPr>
              <a:t></a:t>
            </a:r>
            <a:r>
              <a:rPr lang="ru-RU" sz="1100" dirty="0" smtClean="0">
                <a:solidFill>
                  <a:srgbClr val="FF0000"/>
                </a:solidFill>
              </a:rPr>
              <a:t> рынок труда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75856" y="4695626"/>
            <a:ext cx="382662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Новая </a:t>
            </a:r>
            <a:r>
              <a:rPr lang="en-US" sz="1200" b="1" dirty="0" smtClean="0">
                <a:solidFill>
                  <a:srgbClr val="FF0000"/>
                </a:solidFill>
              </a:rPr>
              <a:t>MATURA </a:t>
            </a:r>
            <a:r>
              <a:rPr lang="ru-RU" sz="1200" b="1" dirty="0" smtClean="0">
                <a:solidFill>
                  <a:srgbClr val="FF0000"/>
                </a:solidFill>
                <a:sym typeface="Symbol"/>
              </a:rPr>
              <a:t></a:t>
            </a:r>
            <a:r>
              <a:rPr lang="ru-RU" sz="1200" b="1" dirty="0" smtClean="0">
                <a:solidFill>
                  <a:srgbClr val="FF0000"/>
                </a:solidFill>
              </a:rPr>
              <a:t> высшее образование/рынок труда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(62% после </a:t>
            </a:r>
            <a:r>
              <a:rPr lang="en-US" sz="1200" b="1" dirty="0" smtClean="0">
                <a:solidFill>
                  <a:srgbClr val="FF0000"/>
                </a:solidFill>
              </a:rPr>
              <a:t>ISCED 3A</a:t>
            </a:r>
            <a:r>
              <a:rPr lang="ru-RU" sz="1200" b="1" dirty="0" smtClean="0">
                <a:solidFill>
                  <a:srgbClr val="FF0000"/>
                </a:solidFill>
              </a:rPr>
              <a:t>)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203598"/>
            <a:ext cx="291581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Нац</a:t>
            </a:r>
            <a:r>
              <a:rPr lang="ru-RU" b="1" dirty="0" smtClean="0">
                <a:solidFill>
                  <a:srgbClr val="FF0000"/>
                </a:solidFill>
              </a:rPr>
              <a:t>. экзамены</a:t>
            </a:r>
          </a:p>
          <a:p>
            <a:pPr marL="342900" indent="-342900">
              <a:buAutoNum type="arabicParenR"/>
            </a:pPr>
            <a:r>
              <a:rPr lang="ru-RU" sz="1600" dirty="0" smtClean="0"/>
              <a:t>по завершению начальной и основной школы – с 2002</a:t>
            </a:r>
          </a:p>
          <a:p>
            <a:pPr marL="342900" indent="-342900">
              <a:buAutoNum type="arabicParenR"/>
            </a:pPr>
            <a:r>
              <a:rPr lang="ru-RU" sz="1600" dirty="0" smtClean="0"/>
              <a:t>Выпускной экзамен </a:t>
            </a:r>
            <a:r>
              <a:rPr lang="en-US" sz="1600" dirty="0" smtClean="0"/>
              <a:t>MATURA</a:t>
            </a:r>
            <a:r>
              <a:rPr lang="ru-RU" sz="1600" dirty="0" smtClean="0"/>
              <a:t>, даёт право поступления в вуз – с 2005</a:t>
            </a:r>
          </a:p>
          <a:p>
            <a:endParaRPr lang="en-US" dirty="0" smtClean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44016" y="3200390"/>
          <a:ext cx="2627784" cy="1747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784"/>
              </a:tblGrid>
              <a:tr h="504056">
                <a:tc>
                  <a:txBody>
                    <a:bodyPr/>
                    <a:lstStyle/>
                    <a:p>
                      <a:r>
                        <a:rPr lang="ru-RU" dirty="0" smtClean="0"/>
                        <a:t>Международные исследования</a:t>
                      </a:r>
                      <a:endParaRPr lang="ru-RU" dirty="0"/>
                    </a:p>
                  </a:txBody>
                  <a:tcPr/>
                </a:tc>
              </a:tr>
              <a:tr h="373752">
                <a:tc>
                  <a:txBody>
                    <a:bodyPr/>
                    <a:lstStyle/>
                    <a:p>
                      <a:r>
                        <a:rPr lang="en-US" dirty="0" smtClean="0"/>
                        <a:t>PISA: </a:t>
                      </a:r>
                      <a:r>
                        <a:rPr lang="ru-RU" dirty="0" smtClean="0"/>
                        <a:t>все</a:t>
                      </a:r>
                      <a:r>
                        <a:rPr lang="ru-RU" baseline="0" dirty="0" smtClean="0"/>
                        <a:t> циклы</a:t>
                      </a:r>
                      <a:endParaRPr lang="ru-RU" dirty="0"/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r>
                        <a:rPr lang="en-US" dirty="0" smtClean="0"/>
                        <a:t>PIRLS: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2006</a:t>
                      </a:r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dirty="0" smtClean="0"/>
                        <a:t>CIVED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640192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Использование экзаменов для поддержки обучения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0" y="1131590"/>
            <a:ext cx="9036496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r>
              <a:rPr lang="ru-RU" sz="2000" dirty="0" smtClean="0"/>
              <a:t>Национальные экзамены обеспечивают объективную оценку знаний и навыков учащихся.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ru-RU" sz="1600" dirty="0" smtClean="0"/>
              <a:t>Экзамен между начальной и основной школой имеет исключительно информационную ценность.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ru-RU" sz="1600" dirty="0" smtClean="0"/>
              <a:t>Экзамен после основной школы даёт возможность понять учащимся, какую школу они могут выбрать.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ru-RU" sz="1600" dirty="0" smtClean="0"/>
              <a:t>Внешняя оценка обычная поддерживается слабо успевающими школьниками, которые не уверены в своих знаниях и часто несут печать неудачника и недооцениваются учителями.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000" dirty="0" smtClean="0"/>
              <a:t>Внешние экзамены обычно слишком ограничены, чтобы использоваться для всесторонней оценки сильных и слабых сторон работы учителей.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000" dirty="0" smtClean="0"/>
              <a:t>Кроме того</a:t>
            </a:r>
            <a:r>
              <a:rPr lang="en-US" sz="2000" dirty="0" smtClean="0"/>
              <a:t>, </a:t>
            </a:r>
            <a:r>
              <a:rPr lang="ru-RU" sz="2000" dirty="0" smtClean="0"/>
              <a:t>практически невозможно оценивать эффективность работы конкретного, так как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ru-RU" sz="1600" dirty="0" smtClean="0"/>
              <a:t>Экзамены </a:t>
            </a:r>
            <a:r>
              <a:rPr lang="ru-RU" sz="1600" dirty="0" err="1" smtClean="0"/>
              <a:t>мультидисциплинарны</a:t>
            </a:r>
            <a:r>
              <a:rPr lang="ru-RU" sz="1600" dirty="0" smtClean="0"/>
              <a:t>.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ru-RU" sz="1600" dirty="0" smtClean="0"/>
              <a:t>Ученики обучаются разными учителями по разным предметам и в разные года.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640192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Итоги: национальные экзамены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0" y="1131590"/>
            <a:ext cx="9036496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r>
              <a:rPr lang="ru-RU" sz="2400" dirty="0" smtClean="0"/>
              <a:t>Национальные экзамены обеспечивают объективную оценку знаний и навыков учащихся.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ru-RU" sz="2000" dirty="0" smtClean="0"/>
              <a:t>Они создают стимулы и дают учащимся и школам ценную обратную связь.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400" dirty="0" smtClean="0"/>
              <a:t>Система развивается с течением времени за счёт введения большего числа экзаменационных предметов, предоставления баллов добавленной стоимости и дополнительных инструментов понимания результатов.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400" dirty="0" smtClean="0"/>
              <a:t>Последующие задачи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ru-RU" sz="2000" dirty="0" smtClean="0"/>
              <a:t>Предоставление больше полезной информации учителям.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ru-RU" sz="2000" dirty="0" smtClean="0"/>
              <a:t>Предоставление более подробных и более надёжных результатов.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640192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Итоги: международные исследования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0" y="1152128"/>
            <a:ext cx="9036496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r>
              <a:rPr lang="ru-RU" sz="2400" dirty="0" smtClean="0"/>
              <a:t>Международные исследования позволяют рассматривать национальные результаты в международной перспективе.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en-US" sz="2400" dirty="0" smtClean="0"/>
              <a:t>PISA</a:t>
            </a:r>
            <a:r>
              <a:rPr lang="ru-RU" sz="2400" dirty="0" smtClean="0"/>
              <a:t> продемонстрировала позитивное влияние образовательной реформы 1999 года, также как и возможности для дальнейших улучшений, особенно в математике.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400" dirty="0" smtClean="0"/>
              <a:t>Последующие задачи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ru-RU" sz="2000" dirty="0" smtClean="0"/>
              <a:t>Дальнейшее использование доступных данных.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ru-RU" sz="2000" dirty="0" smtClean="0"/>
              <a:t>Увеличение инвестиций не только в сбор данных, но и в их анализ (инвестиции  в развитие аналитического потенциала). 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ru-RU" sz="2000" dirty="0" smtClean="0"/>
              <a:t>Комбинирование данных из нескольких исследований для ответа на ключевые вопросы образовательной политики.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640192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Уроки и рекомендации для других стран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0" y="1059582"/>
            <a:ext cx="9036496" cy="408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r>
              <a:rPr lang="ru-RU" sz="2400" dirty="0" smtClean="0"/>
              <a:t>Введение национальных экзаменов и получение данных – это первый шаг для сбора объективной и надёжной информации о достижениях школьников.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400" dirty="0" smtClean="0"/>
              <a:t>Неправомерно сравнивать школы и учителей на основе линейного рейтинга (по баллам экзамена).</a:t>
            </a:r>
          </a:p>
          <a:p>
            <a:pPr marL="514350" lvl="0" indent="-514350" algn="just"/>
            <a:r>
              <a:rPr lang="ru-RU" sz="2000" i="1" dirty="0" smtClean="0"/>
              <a:t>	</a:t>
            </a:r>
            <a:r>
              <a:rPr lang="ru-RU" i="1" dirty="0" smtClean="0">
                <a:solidFill>
                  <a:srgbClr val="FF0000"/>
                </a:solidFill>
              </a:rPr>
              <a:t>Две школы/два учителя, равноценные по качеству работы, могут демонстрировать разные результаты в рамках экзаменов. И это только потому, что их ученики из семей с очень разным социально-экономическим статусом. 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400" dirty="0" smtClean="0"/>
              <a:t>Система добавленной стоимости даёт гораздо лучшие свидетельства эффективности работы школы. Она учитывает не начальные баллы ученика, но и другие его характеристики.</a:t>
            </a:r>
          </a:p>
          <a:p>
            <a:pPr algn="just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640192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Уроки и рекомендации для других стран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0" y="1131590"/>
            <a:ext cx="9036496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Необходимо делать инвестиции для использования собранной информации в целях политики и улучшения работы учителей.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Польша, как и многие другие страны, имеет недостаточный исследовательский потенциал для всестороннего изучения полученных данных.</a:t>
            </a:r>
          </a:p>
          <a:p>
            <a:pPr algn="just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289" y="0"/>
            <a:ext cx="8496175" cy="113159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ГЕРМАНИЯ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3891701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 стране</a:t>
            </a:r>
          </a:p>
          <a:p>
            <a:r>
              <a:rPr lang="ru-RU" dirty="0" smtClean="0"/>
              <a:t>Федеральная Республика (Берлин)</a:t>
            </a:r>
          </a:p>
          <a:p>
            <a:r>
              <a:rPr lang="ru-RU" dirty="0" smtClean="0"/>
              <a:t>Площадь – 357 111 кв.км</a:t>
            </a:r>
          </a:p>
          <a:p>
            <a:r>
              <a:rPr lang="ru-RU" dirty="0" smtClean="0"/>
              <a:t>население</a:t>
            </a:r>
            <a:r>
              <a:rPr lang="en-US" dirty="0" smtClean="0"/>
              <a:t>- $ </a:t>
            </a:r>
            <a:r>
              <a:rPr lang="ru-RU" dirty="0" smtClean="0"/>
              <a:t>81</a:t>
            </a:r>
            <a:r>
              <a:rPr lang="en-US" dirty="0" smtClean="0"/>
              <a:t>,</a:t>
            </a:r>
            <a:r>
              <a:rPr lang="ru-RU" dirty="0" smtClean="0"/>
              <a:t>752 млн.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31590"/>
            <a:ext cx="3028404" cy="399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131590"/>
            <a:ext cx="2295322" cy="26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640192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PISA 2000 </a:t>
            </a:r>
            <a:r>
              <a:rPr lang="ru-RU" sz="3200" dirty="0" smtClean="0">
                <a:solidFill>
                  <a:schemeClr val="bg1"/>
                </a:solidFill>
              </a:rPr>
              <a:t>– ГРАМОТНОСТЬ ЧТЕНИЯ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095375"/>
            <a:ext cx="58293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Национальная программа оценки качества образования </a:t>
            </a:r>
            <a:r>
              <a:rPr lang="en-US" sz="3200" dirty="0" smtClean="0">
                <a:solidFill>
                  <a:schemeClr val="bg1"/>
                </a:solidFill>
              </a:rPr>
              <a:t>SIMCE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5496" y="1131590"/>
            <a:ext cx="9036496" cy="40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Программа действует с </a:t>
            </a:r>
            <a:r>
              <a:rPr lang="en-US" sz="2800" dirty="0" smtClean="0"/>
              <a:t>1988</a:t>
            </a:r>
            <a:r>
              <a:rPr lang="ru-RU" sz="2800" dirty="0" smtClean="0"/>
              <a:t> года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Используются стандартизированные тесты по математике, испанскому языку и естественным наукам.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Базируется на национальном учебном плане.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Целевые группы: учащиеся 4, 8 и 10 классов.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Участвуют все учащиеся и школы.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Закреплена в законе об образовании.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Управляется Министерством образования.</a:t>
            </a:r>
            <a:endParaRPr lang="en-US" sz="2800" dirty="0" smtClean="0"/>
          </a:p>
          <a:p>
            <a:pPr marL="514350" lvl="0" indent="-514350" algn="just">
              <a:buFont typeface="Arial" pitchFamily="34" charset="0"/>
              <a:buChar char="•"/>
            </a:pPr>
            <a:endParaRPr lang="ru-RU" sz="2800" dirty="0" smtClean="0"/>
          </a:p>
          <a:p>
            <a:pPr algn="just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640192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Германия после </a:t>
            </a:r>
            <a:r>
              <a:rPr lang="en-US" sz="3200" dirty="0" smtClean="0">
                <a:solidFill>
                  <a:schemeClr val="bg1"/>
                </a:solidFill>
              </a:rPr>
              <a:t>PISA 2000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092467"/>
            <a:ext cx="57435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40932" y="1923678"/>
            <a:ext cx="51125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Необходимо улучшать академические достижения во всех областях грамотности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50985" y="2499742"/>
            <a:ext cx="51125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Необходимо понизить различия для этнических и социальных групп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39262" y="3139103"/>
            <a:ext cx="51125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Необходим более сильный фокус на результаты и подотчётность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640192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Германия после </a:t>
            </a:r>
            <a:r>
              <a:rPr lang="en-US" sz="3200" dirty="0" smtClean="0">
                <a:solidFill>
                  <a:schemeClr val="bg1"/>
                </a:solidFill>
              </a:rPr>
              <a:t>PISA 2000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131590"/>
            <a:ext cx="856895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Определение стратегических целей и программы действие в 16 федеральных землях Германии</a:t>
            </a:r>
            <a:endParaRPr lang="ru-RU" sz="24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179512" y="1538522"/>
            <a:ext cx="288032" cy="7200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1956777"/>
            <a:ext cx="856895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Введение различных инициатив по обеспечению подотчётности и оценки школ в федеральных землях</a:t>
            </a:r>
            <a:endParaRPr lang="ru-RU" sz="24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179512" y="2363709"/>
            <a:ext cx="288032" cy="7200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479266" y="2715766"/>
            <a:ext cx="841321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r>
              <a:rPr lang="ru-RU" dirty="0" smtClean="0"/>
              <a:t>Стандарты.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dirty="0" smtClean="0"/>
              <a:t>Оценка деятельности системы образования (мониторинги).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dirty="0" smtClean="0"/>
              <a:t>Централизованные экзамены.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dirty="0" smtClean="0"/>
              <a:t>Введение стандартизированной системы оценки </a:t>
            </a:r>
            <a:r>
              <a:rPr lang="en-US" dirty="0" smtClean="0"/>
              <a:t>(</a:t>
            </a:r>
            <a:r>
              <a:rPr lang="en-US" dirty="0" err="1" smtClean="0"/>
              <a:t>Vergleichsarbeiten</a:t>
            </a:r>
            <a:r>
              <a:rPr lang="en-US" dirty="0" smtClean="0"/>
              <a:t>)</a:t>
            </a:r>
            <a:r>
              <a:rPr lang="ru-RU" dirty="0" smtClean="0"/>
              <a:t> на уровне земель в начальной и основной школе (3 и 8 классы).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dirty="0" smtClean="0"/>
              <a:t>Увеличение школьной автономии.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dirty="0" smtClean="0"/>
              <a:t>Школьная инспекция.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4486349"/>
            <a:ext cx="85689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Создание </a:t>
            </a:r>
            <a:r>
              <a:rPr lang="ru-RU" sz="2400" dirty="0" err="1" smtClean="0"/>
              <a:t>нац</a:t>
            </a:r>
            <a:r>
              <a:rPr lang="en-US" sz="2400" dirty="0" smtClean="0"/>
              <a:t>.</a:t>
            </a:r>
            <a:r>
              <a:rPr lang="ru-RU" sz="2400" dirty="0" smtClean="0"/>
              <a:t> института прогресса в образовании (</a:t>
            </a:r>
            <a:r>
              <a:rPr lang="en-US" sz="2400" dirty="0" smtClean="0"/>
              <a:t>IQB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179512" y="4708544"/>
            <a:ext cx="288032" cy="7200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640192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Региональное тестирование </a:t>
            </a:r>
            <a:r>
              <a:rPr lang="en-US" sz="3200" dirty="0" smtClean="0">
                <a:solidFill>
                  <a:schemeClr val="bg1"/>
                </a:solidFill>
              </a:rPr>
              <a:t>VERA - TEST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173981"/>
            <a:ext cx="88569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Ежегодный тест, 3 и 8 классы, проводится учителями, все ученики</a:t>
            </a: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499742"/>
            <a:ext cx="13144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989444"/>
            <a:ext cx="5112568" cy="310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11560" y="206769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Быстрая обратная связь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83568" y="357057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уровне ученика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275856" y="300379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уровне класса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356248" y="4424213"/>
            <a:ext cx="15757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 уровне школы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640192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УРОКИ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008" y="1059582"/>
            <a:ext cx="89644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 smtClean="0"/>
              <a:t>Для изменения ситуации нужна комплексная реформа, а не единичные действия.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Система оценки должна быть частью этой реформы.</a:t>
            </a:r>
          </a:p>
          <a:p>
            <a:pPr lvl="0">
              <a:spcAft>
                <a:spcPts val="600"/>
              </a:spcAft>
            </a:pPr>
            <a:r>
              <a:rPr lang="ru-RU" sz="2400" dirty="0" smtClean="0"/>
              <a:t>Наличие автономии школы и централизованных измерений результатов обучения значительно повышает результаты обучения (</a:t>
            </a:r>
            <a:r>
              <a:rPr lang="en-US" sz="2400" dirty="0" smtClean="0"/>
              <a:t>PISA</a:t>
            </a:r>
            <a:r>
              <a:rPr lang="ru-RU" sz="2400" dirty="0" smtClean="0"/>
              <a:t>, </a:t>
            </a:r>
            <a:r>
              <a:rPr lang="en-US" sz="2400" dirty="0" smtClean="0"/>
              <a:t>TIMSS</a:t>
            </a:r>
            <a:r>
              <a:rPr lang="ru-RU" sz="2400" dirty="0" smtClean="0"/>
              <a:t>). </a:t>
            </a:r>
          </a:p>
          <a:p>
            <a:pPr lvl="0" algn="just">
              <a:spcAft>
                <a:spcPts val="600"/>
              </a:spcAft>
            </a:pPr>
            <a:r>
              <a:rPr lang="ru-RU" sz="2400" dirty="0" smtClean="0"/>
              <a:t>Важно вовлечение всех заинтересованных лиц в оценку качества крайне важно.</a:t>
            </a:r>
          </a:p>
          <a:p>
            <a:pPr lvl="0"/>
            <a:r>
              <a:rPr lang="ru-RU" sz="2400" dirty="0" smtClean="0"/>
              <a:t>Важно! Оценка на уровне класса и диагностика индивидуального прогресса ученика.</a:t>
            </a:r>
          </a:p>
          <a:p>
            <a:pPr lvl="0"/>
            <a:endParaRPr lang="ru-RU" sz="2400" dirty="0" smtClean="0"/>
          </a:p>
          <a:p>
            <a:pPr algn="just">
              <a:spcAft>
                <a:spcPts val="200"/>
              </a:spcAft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640192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ЗАКЛЮЧЕНИЕ: О чём следует помнить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31590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 smtClean="0"/>
              <a:t>Сам по себе сбор точной и достоверной информации не может улучшить учебные показатели школьников. Все самые важные перемены происходят в «черном ящике» школьного класса…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95536" y="2499742"/>
            <a:ext cx="8497248" cy="2518420"/>
            <a:chOff x="395536" y="2499742"/>
            <a:chExt cx="8497248" cy="2518420"/>
          </a:xfrm>
        </p:grpSpPr>
        <p:pic>
          <p:nvPicPr>
            <p:cNvPr id="6147" name="Picture 3" descr="http://img1.liveinternet.ru/images/attach/c/3/75/457/75457203_8190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4048" y="2499742"/>
              <a:ext cx="3888736" cy="2518420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395536" y="3204508"/>
              <a:ext cx="424847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ru-RU" sz="2400" dirty="0" smtClean="0">
                  <a:solidFill>
                    <a:srgbClr val="FF0000"/>
                  </a:solidFill>
                </a:rPr>
                <a:t>... а ещё в семье, во дворе и в других интересных местах…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249974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iavaldman@gmail.com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SIMCE</a:t>
            </a:r>
            <a:r>
              <a:rPr lang="ru-RU" sz="3200" dirty="0" smtClean="0">
                <a:solidFill>
                  <a:schemeClr val="bg1"/>
                </a:solidFill>
              </a:rPr>
              <a:t>: Цели и варианты использования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979712" y="1275606"/>
          <a:ext cx="230425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4384952" y="1275606"/>
          <a:ext cx="230425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6771974" y="1275606"/>
          <a:ext cx="230425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7584" y="163564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ЦЕЛИ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36512" y="393061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ИСПОЛЬЗОВАНИЕ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ПОДДЕРЖКА ОБУЧЕНИЯ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203598"/>
            <a:ext cx="1414443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219822"/>
            <a:ext cx="1374950" cy="17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1520" y="1203598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 проведения оценки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Руководства по проведению оценки для</a:t>
            </a:r>
            <a:r>
              <a:rPr lang="en-US" dirty="0" smtClean="0"/>
              <a:t> </a:t>
            </a:r>
            <a:r>
              <a:rPr lang="ru-RU" dirty="0" smtClean="0"/>
              <a:t>специалистов системы образования: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Спецификация теста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Примеры вопросов и заданий</a:t>
            </a:r>
            <a:endParaRPr lang="en-US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112175"/>
            <a:ext cx="4536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После проведения оценки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Отчёт по школам для</a:t>
            </a:r>
            <a:r>
              <a:rPr lang="en-US" dirty="0" smtClean="0"/>
              <a:t> </a:t>
            </a:r>
            <a:r>
              <a:rPr lang="ru-RU" dirty="0" smtClean="0"/>
              <a:t>специалистов системы образования: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Результаты школ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Примеры вопросов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Примеры ответов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Руководства для школьных семинаров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ПОДДЕРЖКА ОБУЧЕНИЯ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496" y="2789515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Он-лайн</a:t>
            </a:r>
            <a:r>
              <a:rPr lang="ru-RU" b="1" dirty="0" smtClean="0">
                <a:solidFill>
                  <a:srgbClr val="FF0000"/>
                </a:solidFill>
              </a:rPr>
              <a:t> банк заданий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Используется с 2007 г.</a:t>
            </a:r>
            <a:endParaRPr lang="en-US" dirty="0" smtClean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152128"/>
            <a:ext cx="6613830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МОНИТОРИНГ ОБРАЗОВАТЕЛЬНОЙ ПОЛИТИКИ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419622"/>
            <a:ext cx="4968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Увеличение информированности о качестве и справедливости в предоставлении образования</a:t>
            </a:r>
          </a:p>
          <a:p>
            <a:endParaRPr lang="ru-RU" sz="2400" dirty="0" smtClean="0"/>
          </a:p>
          <a:p>
            <a:r>
              <a:rPr lang="ru-RU" sz="2400" dirty="0" smtClean="0"/>
              <a:t>Нацеленность на школы с низкими достижениями</a:t>
            </a:r>
          </a:p>
          <a:p>
            <a:endParaRPr lang="ru-RU" sz="2400" dirty="0" smtClean="0"/>
          </a:p>
          <a:p>
            <a:r>
              <a:rPr lang="ru-RU" sz="2400" dirty="0" smtClean="0"/>
              <a:t>Оценка влияния реализуемых программ и действий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244053"/>
            <a:ext cx="2448272" cy="31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66601" y="4373691"/>
            <a:ext cx="2437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Национальный доклад</a:t>
            </a:r>
          </a:p>
          <a:p>
            <a:pPr algn="ctr"/>
            <a:r>
              <a:rPr lang="ru-RU" dirty="0" smtClean="0"/>
              <a:t>С </a:t>
            </a:r>
            <a:r>
              <a:rPr lang="en-US" dirty="0" smtClean="0"/>
              <a:t>2006</a:t>
            </a:r>
            <a:r>
              <a:rPr lang="ru-RU" dirty="0" smtClean="0"/>
              <a:t>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ОБЕСПЕЧЕНИЕ ПОДОТЧЁТНОСТИ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03597"/>
            <a:ext cx="3888432" cy="27443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499741"/>
            <a:ext cx="2016224" cy="229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499742"/>
            <a:ext cx="1947859" cy="231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07504" y="4024684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Публикация в газетах рейтингов и результатов тестирования в государственных школах.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1851670"/>
            <a:ext cx="3293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Отчёт для родителей </a:t>
            </a:r>
            <a:r>
              <a:rPr lang="en-US" dirty="0" smtClean="0"/>
              <a:t>(</a:t>
            </a:r>
            <a:r>
              <a:rPr lang="ru-RU" dirty="0" smtClean="0"/>
              <a:t>с</a:t>
            </a:r>
            <a:r>
              <a:rPr lang="en-US" dirty="0" smtClean="0"/>
              <a:t> 2005</a:t>
            </a:r>
            <a:r>
              <a:rPr lang="ru-RU" dirty="0" smtClean="0"/>
              <a:t> г.</a:t>
            </a:r>
            <a:r>
              <a:rPr lang="en-US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ОБЕСПЕЧЕНИЕ ПОДОТЧЁТНОСТИ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419622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Экономические стимулы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Для учителей школ, демонстрирующие самые высокие результаты</a:t>
            </a:r>
            <a:r>
              <a:rPr lang="en-US" sz="2400" dirty="0" smtClean="0"/>
              <a:t> (1995)</a:t>
            </a:r>
            <a:endParaRPr lang="ru-RU" sz="2400" dirty="0" smtClean="0"/>
          </a:p>
          <a:p>
            <a:endParaRPr lang="ru-RU" sz="2400" dirty="0" smtClean="0"/>
          </a:p>
          <a:p>
            <a:pPr algn="just"/>
            <a:r>
              <a:rPr lang="ru-RU" sz="2400" dirty="0" smtClean="0"/>
              <a:t>Для школ предоставляющих услуги слабо успевающим школьникам (2008)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Закон по обеспечению качества </a:t>
            </a:r>
            <a:r>
              <a:rPr lang="en-US" sz="2400" dirty="0" smtClean="0"/>
              <a:t>(2011)</a:t>
            </a:r>
            <a:r>
              <a:rPr lang="ru-RU" sz="2400" dirty="0" smtClean="0"/>
              <a:t>. Направлен на помощь наиболее слабым школам.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6710</TotalTime>
  <Words>2112</Words>
  <Application>Microsoft Office PowerPoint</Application>
  <PresentationFormat>Экран (16:9)</PresentationFormat>
  <Paragraphs>319</Paragraphs>
  <Slides>35</Slides>
  <Notes>35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Точечный рисунок</vt:lpstr>
      <vt:lpstr>Международный опыт использования результатов оценки для повышения качества образования</vt:lpstr>
      <vt:lpstr>ЧИЛИ: использование информации о результатах оценки для поддержки обучения </vt:lpstr>
      <vt:lpstr>Национальная программа оценки качества образования SIMCE</vt:lpstr>
      <vt:lpstr>SIMCE: Цели и варианты использования</vt:lpstr>
      <vt:lpstr>ПОДДЕРЖКА ОБУЧЕНИЯ</vt:lpstr>
      <vt:lpstr>ПОДДЕРЖКА ОБУЧЕНИЯ</vt:lpstr>
      <vt:lpstr>МОНИТОРИНГ ОБРАЗОВАТЕЛЬНОЙ ПОЛИТИКИ</vt:lpstr>
      <vt:lpstr>ОБЕСПЕЧЕНИЕ ПОДОТЧЁТНОСТИ</vt:lpstr>
      <vt:lpstr>ОБЕСПЕЧЕНИЕ ПОДОТЧЁТНОСТИ</vt:lpstr>
      <vt:lpstr>Какие условия обеспечивают возможность использования результатов?</vt:lpstr>
      <vt:lpstr>УРОКИ</vt:lpstr>
      <vt:lpstr>ПРИМЕР: выявление и помощь слабым школам</vt:lpstr>
      <vt:lpstr>СИНГАПУР</vt:lpstr>
      <vt:lpstr>Оценка учебных достижений</vt:lpstr>
      <vt:lpstr>Оценка учебных достижений</vt:lpstr>
      <vt:lpstr>Изменение подходов к использованию оценки</vt:lpstr>
      <vt:lpstr>Роль национальных экзаменов</vt:lpstr>
      <vt:lpstr>Использование других программы оценки для поддержки обучения</vt:lpstr>
      <vt:lpstr>Использование других программы оценки для поддержки обучения</vt:lpstr>
      <vt:lpstr>Движущие силы и уроки</vt:lpstr>
      <vt:lpstr>ПОЛЬША</vt:lpstr>
      <vt:lpstr>Национальная система экзаменов</vt:lpstr>
      <vt:lpstr>Использование экзаменов для поддержки обучения</vt:lpstr>
      <vt:lpstr>Итоги: национальные экзамены</vt:lpstr>
      <vt:lpstr>Итоги: международные исследования</vt:lpstr>
      <vt:lpstr>Уроки и рекомендации для других стран</vt:lpstr>
      <vt:lpstr>Уроки и рекомендации для других стран</vt:lpstr>
      <vt:lpstr>ГЕРМАНИЯ</vt:lpstr>
      <vt:lpstr>PISA 2000 – ГРАМОТНОСТЬ ЧТЕНИЯ</vt:lpstr>
      <vt:lpstr>Германия после PISA 2000</vt:lpstr>
      <vt:lpstr>Германия после PISA 2000</vt:lpstr>
      <vt:lpstr>Региональное тестирование VERA - TEST</vt:lpstr>
      <vt:lpstr>УРОКИ</vt:lpstr>
      <vt:lpstr>ЗАКЛЮЧЕНИЕ: О чём следует помнить</vt:lpstr>
      <vt:lpstr>СПАСИБО ЗА ВНИМАНИЕ!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Вальдман</cp:lastModifiedBy>
  <cp:revision>164</cp:revision>
  <dcterms:created xsi:type="dcterms:W3CDTF">2011-08-25T06:09:31Z</dcterms:created>
  <dcterms:modified xsi:type="dcterms:W3CDTF">2012-03-25T07:01:39Z</dcterms:modified>
</cp:coreProperties>
</file>