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23" r:id="rId3"/>
    <p:sldId id="326" r:id="rId4"/>
    <p:sldId id="327" r:id="rId5"/>
    <p:sldId id="292" r:id="rId6"/>
    <p:sldId id="294" r:id="rId7"/>
    <p:sldId id="320" r:id="rId8"/>
    <p:sldId id="293" r:id="rId9"/>
    <p:sldId id="295" r:id="rId10"/>
    <p:sldId id="398" r:id="rId11"/>
    <p:sldId id="400" r:id="rId12"/>
    <p:sldId id="397" r:id="rId13"/>
    <p:sldId id="296" r:id="rId14"/>
    <p:sldId id="297" r:id="rId15"/>
    <p:sldId id="299" r:id="rId16"/>
    <p:sldId id="325" r:id="rId17"/>
    <p:sldId id="301" r:id="rId18"/>
    <p:sldId id="328" r:id="rId19"/>
    <p:sldId id="396" r:id="rId20"/>
    <p:sldId id="330" r:id="rId21"/>
    <p:sldId id="329" r:id="rId22"/>
    <p:sldId id="336" r:id="rId23"/>
    <p:sldId id="337" r:id="rId24"/>
    <p:sldId id="331" r:id="rId25"/>
    <p:sldId id="332" r:id="rId26"/>
    <p:sldId id="338" r:id="rId27"/>
    <p:sldId id="393" r:id="rId28"/>
    <p:sldId id="309" r:id="rId29"/>
    <p:sldId id="316" r:id="rId30"/>
    <p:sldId id="321" r:id="rId31"/>
    <p:sldId id="322" r:id="rId32"/>
    <p:sldId id="268" r:id="rId3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64A4A-991C-493C-9C49-6A7D9FD529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BBB65-8A51-4D66-84F8-64C513349CA7}">
      <dgm:prSet phldrT="[Текст]" custT="1"/>
      <dgm:spPr>
        <a:solidFill>
          <a:srgbClr val="A9F5B2"/>
        </a:solidFill>
      </dgm:spPr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chemeClr val="tx1"/>
              </a:solidFill>
            </a:rPr>
            <a:t>Кластер.</a:t>
          </a:r>
        </a:p>
        <a:p>
          <a:r>
            <a:rPr lang="ru-RU" sz="1600" dirty="0" smtClean="0">
              <a:solidFill>
                <a:schemeClr val="tx1"/>
              </a:solidFill>
            </a:rPr>
            <a:t>анализ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469C5A0F-1A48-4AB4-BC36-2C84EEF6E7C0}" type="parTrans" cxnId="{2D7839BB-188A-40AA-82CB-5A2225908BB0}">
      <dgm:prSet/>
      <dgm:spPr/>
      <dgm:t>
        <a:bodyPr/>
        <a:lstStyle/>
        <a:p>
          <a:endParaRPr lang="ru-RU"/>
        </a:p>
      </dgm:t>
    </dgm:pt>
    <dgm:pt modelId="{088F1C87-1D87-4CA7-8689-01A4516B2783}" type="sibTrans" cxnId="{2D7839BB-188A-40AA-82CB-5A2225908B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E0B3AAA-315F-4D58-A6BC-119A7419209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«Слабые»</a:t>
          </a:r>
        </a:p>
        <a:p>
          <a:r>
            <a:rPr lang="ru-RU" sz="1400" dirty="0" smtClean="0">
              <a:solidFill>
                <a:schemeClr val="tx1"/>
              </a:solidFill>
            </a:rPr>
            <a:t>школы</a:t>
          </a:r>
          <a:endParaRPr lang="ru-RU" sz="1400" dirty="0">
            <a:solidFill>
              <a:schemeClr val="tx1"/>
            </a:solidFill>
          </a:endParaRPr>
        </a:p>
      </dgm:t>
    </dgm:pt>
    <dgm:pt modelId="{59BA9E96-4ACE-4536-A747-B581150A437C}" type="parTrans" cxnId="{0E0EA7AF-22E1-4B54-9FAA-9F9379038695}">
      <dgm:prSet/>
      <dgm:spPr/>
      <dgm:t>
        <a:bodyPr/>
        <a:lstStyle/>
        <a:p>
          <a:endParaRPr lang="ru-RU"/>
        </a:p>
      </dgm:t>
    </dgm:pt>
    <dgm:pt modelId="{D94AC8D1-097D-4BD9-B1D7-5C16D7261D92}" type="sibTrans" cxnId="{0E0EA7AF-22E1-4B54-9FAA-9F9379038695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89C373E-CF86-472B-82C9-ED1D6EFCA3D9}">
      <dgm:prSet phldrT="[Текст]"/>
      <dgm:spPr>
        <a:solidFill>
          <a:srgbClr val="E3BBDE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</a:t>
          </a:r>
        </a:p>
        <a:p>
          <a:r>
            <a:rPr lang="ru-RU" dirty="0" smtClean="0">
              <a:solidFill>
                <a:schemeClr val="tx1"/>
              </a:solidFill>
            </a:rPr>
            <a:t>факторов</a:t>
          </a:r>
          <a:endParaRPr lang="ru-RU" dirty="0">
            <a:solidFill>
              <a:schemeClr val="tx1"/>
            </a:solidFill>
          </a:endParaRPr>
        </a:p>
      </dgm:t>
    </dgm:pt>
    <dgm:pt modelId="{E5682C5C-8D46-46A7-911A-9A1001EA91FC}" type="parTrans" cxnId="{9B2D7A5C-9152-480E-B619-0D791A5496B0}">
      <dgm:prSet/>
      <dgm:spPr/>
      <dgm:t>
        <a:bodyPr/>
        <a:lstStyle/>
        <a:p>
          <a:endParaRPr lang="ru-RU"/>
        </a:p>
      </dgm:t>
    </dgm:pt>
    <dgm:pt modelId="{C6E370E0-12F6-4E64-B044-315FF3AA887F}" type="sibTrans" cxnId="{9B2D7A5C-9152-480E-B619-0D791A5496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D55E3C0-B102-4ACC-8A29-8480017F28DD}">
      <dgm:prSet phldrT="[Текст]" custT="1"/>
      <dgm:spPr>
        <a:solidFill>
          <a:srgbClr val="FFFDA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Меры</a:t>
          </a:r>
        </a:p>
        <a:p>
          <a:r>
            <a:rPr lang="ru-RU" sz="1300" dirty="0" smtClean="0">
              <a:solidFill>
                <a:schemeClr val="tx1"/>
              </a:solidFill>
            </a:rPr>
            <a:t>поддержки</a:t>
          </a:r>
          <a:endParaRPr lang="ru-RU" sz="1300" dirty="0">
            <a:solidFill>
              <a:schemeClr val="tx1"/>
            </a:solidFill>
          </a:endParaRPr>
        </a:p>
      </dgm:t>
    </dgm:pt>
    <dgm:pt modelId="{1DE21B33-A50E-4702-90C9-AA551E1295E3}" type="parTrans" cxnId="{DA32C4A1-EBFE-4571-BA35-8C2774DCDAEC}">
      <dgm:prSet/>
      <dgm:spPr/>
      <dgm:t>
        <a:bodyPr/>
        <a:lstStyle/>
        <a:p>
          <a:endParaRPr lang="ru-RU"/>
        </a:p>
      </dgm:t>
    </dgm:pt>
    <dgm:pt modelId="{1566DC25-692E-4EE6-97F1-90EC3CD4F379}" type="sibTrans" cxnId="{DA32C4A1-EBFE-4571-BA35-8C2774DCDAEC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39492BF-43B2-4FE4-973F-CE81B79D7699}">
      <dgm:prSet phldrT="[Текст]" custT="1"/>
      <dgm:spPr>
        <a:solidFill>
          <a:srgbClr val="FF603B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Оценка</a:t>
          </a:r>
        </a:p>
      </dgm:t>
    </dgm:pt>
    <dgm:pt modelId="{B8CC61A7-D062-4F73-95F5-0D4B22BCDAA4}" type="parTrans" cxnId="{F5E4918B-DEB9-49C0-97B9-F43928222A22}">
      <dgm:prSet/>
      <dgm:spPr/>
      <dgm:t>
        <a:bodyPr/>
        <a:lstStyle/>
        <a:p>
          <a:endParaRPr lang="ru-RU"/>
        </a:p>
      </dgm:t>
    </dgm:pt>
    <dgm:pt modelId="{FD5F2BBD-CEDA-453F-817F-9D422CA3B9E8}" type="sibTrans" cxnId="{F5E4918B-DEB9-49C0-97B9-F43928222A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A90AFA4-3A29-43ED-BADE-8D80A128C4A2}" type="pres">
      <dgm:prSet presAssocID="{D2064A4A-991C-493C-9C49-6A7D9FD52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A85BA-F5C5-4199-97C1-5590C804C065}" type="pres">
      <dgm:prSet presAssocID="{150BBB65-8A51-4D66-84F8-64C513349CA7}" presName="node" presStyleLbl="node1" presStyleIdx="0" presStyleCnt="5" custScaleX="105515" custScaleY="9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3D16C-BD4C-441E-9331-704EAA1688AC}" type="pres">
      <dgm:prSet presAssocID="{088F1C87-1D87-4CA7-8689-01A4516B278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4D01AEB-5971-4A48-926B-03E4A39D48FE}" type="pres">
      <dgm:prSet presAssocID="{088F1C87-1D87-4CA7-8689-01A4516B278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0F826FC-85FC-446B-8D32-E38CA94871A3}" type="pres">
      <dgm:prSet presAssocID="{8E0B3AAA-315F-4D58-A6BC-119A7419209E}" presName="node" presStyleLbl="node1" presStyleIdx="1" presStyleCnt="5" custScaleX="113189" custScaleY="103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A185A-C258-4C2A-83BF-4735A0445F36}" type="pres">
      <dgm:prSet presAssocID="{D94AC8D1-097D-4BD9-B1D7-5C16D7261D9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F0510BE-C75E-4F31-87E7-C31B4A45C8DC}" type="pres">
      <dgm:prSet presAssocID="{D94AC8D1-097D-4BD9-B1D7-5C16D7261D9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D088C60-6DD5-475A-87B7-147FCF586FF6}" type="pres">
      <dgm:prSet presAssocID="{089C373E-CF86-472B-82C9-ED1D6EFCA3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E1F7A-3C54-40E4-852E-2DC04EF72DB8}" type="pres">
      <dgm:prSet presAssocID="{C6E370E0-12F6-4E64-B044-315FF3AA887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D491A16-00C2-4C56-8086-905B2839355D}" type="pres">
      <dgm:prSet presAssocID="{C6E370E0-12F6-4E64-B044-315FF3AA887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C32EC61-991B-4D81-8736-AE633039930B}" type="pres">
      <dgm:prSet presAssocID="{3D55E3C0-B102-4ACC-8A29-8480017F28DD}" presName="node" presStyleLbl="node1" presStyleIdx="3" presStyleCnt="5" custScaleX="106634" custScaleY="10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709EC-1AA4-4C9B-A4AF-160135BF1857}" type="pres">
      <dgm:prSet presAssocID="{1566DC25-692E-4EE6-97F1-90EC3CD4F37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5F08DA7-F941-4A4F-AEE1-7F5D46AB0349}" type="pres">
      <dgm:prSet presAssocID="{1566DC25-692E-4EE6-97F1-90EC3CD4F37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B126335-462A-4E2F-87D9-A5FF25212DF5}" type="pres">
      <dgm:prSet presAssocID="{239492BF-43B2-4FE4-973F-CE81B79D7699}" presName="node" presStyleLbl="node1" presStyleIdx="4" presStyleCnt="5" custRadScaleRad="100519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71139-4834-45EE-A2C7-2809C8A28698}" type="pres">
      <dgm:prSet presAssocID="{FD5F2BBD-CEDA-453F-817F-9D422CA3B9E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8108410-6403-4C1F-B94F-039BF4B2F8E6}" type="pres">
      <dgm:prSet presAssocID="{FD5F2BBD-CEDA-453F-817F-9D422CA3B9E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9593684-3573-4F8A-9FFA-BE55EAFD0DAB}" type="presOf" srcId="{D94AC8D1-097D-4BD9-B1D7-5C16D7261D92}" destId="{2F2A185A-C258-4C2A-83BF-4735A0445F36}" srcOrd="0" destOrd="0" presId="urn:microsoft.com/office/officeart/2005/8/layout/cycle2"/>
    <dgm:cxn modelId="{9B2D7A5C-9152-480E-B619-0D791A5496B0}" srcId="{D2064A4A-991C-493C-9C49-6A7D9FD529AF}" destId="{089C373E-CF86-472B-82C9-ED1D6EFCA3D9}" srcOrd="2" destOrd="0" parTransId="{E5682C5C-8D46-46A7-911A-9A1001EA91FC}" sibTransId="{C6E370E0-12F6-4E64-B044-315FF3AA887F}"/>
    <dgm:cxn modelId="{251FDC92-837E-45C8-BC12-7D2F096E9093}" type="presOf" srcId="{8E0B3AAA-315F-4D58-A6BC-119A7419209E}" destId="{F0F826FC-85FC-446B-8D32-E38CA94871A3}" srcOrd="0" destOrd="0" presId="urn:microsoft.com/office/officeart/2005/8/layout/cycle2"/>
    <dgm:cxn modelId="{4C3494EB-13D3-4ED3-9F26-79DE13D81759}" type="presOf" srcId="{089C373E-CF86-472B-82C9-ED1D6EFCA3D9}" destId="{FD088C60-6DD5-475A-87B7-147FCF586FF6}" srcOrd="0" destOrd="0" presId="urn:microsoft.com/office/officeart/2005/8/layout/cycle2"/>
    <dgm:cxn modelId="{51F8C787-BEBD-4F6D-98B0-620F1204D36F}" type="presOf" srcId="{FD5F2BBD-CEDA-453F-817F-9D422CA3B9E8}" destId="{11E71139-4834-45EE-A2C7-2809C8A28698}" srcOrd="0" destOrd="0" presId="urn:microsoft.com/office/officeart/2005/8/layout/cycle2"/>
    <dgm:cxn modelId="{40E7DD01-5EE8-4513-BBEA-A7200FA61903}" type="presOf" srcId="{1566DC25-692E-4EE6-97F1-90EC3CD4F379}" destId="{75F08DA7-F941-4A4F-AEE1-7F5D46AB0349}" srcOrd="1" destOrd="0" presId="urn:microsoft.com/office/officeart/2005/8/layout/cycle2"/>
    <dgm:cxn modelId="{1388ECBF-F9B2-4238-85BB-9977E0073523}" type="presOf" srcId="{3D55E3C0-B102-4ACC-8A29-8480017F28DD}" destId="{5C32EC61-991B-4D81-8736-AE633039930B}" srcOrd="0" destOrd="0" presId="urn:microsoft.com/office/officeart/2005/8/layout/cycle2"/>
    <dgm:cxn modelId="{2DCCD468-FCC7-4480-87DB-6FFFF8FC0883}" type="presOf" srcId="{D2064A4A-991C-493C-9C49-6A7D9FD529AF}" destId="{EA90AFA4-3A29-43ED-BADE-8D80A128C4A2}" srcOrd="0" destOrd="0" presId="urn:microsoft.com/office/officeart/2005/8/layout/cycle2"/>
    <dgm:cxn modelId="{5EE59BDE-D713-491B-8EE2-020F536C28C5}" type="presOf" srcId="{C6E370E0-12F6-4E64-B044-315FF3AA887F}" destId="{E1EE1F7A-3C54-40E4-852E-2DC04EF72DB8}" srcOrd="0" destOrd="0" presId="urn:microsoft.com/office/officeart/2005/8/layout/cycle2"/>
    <dgm:cxn modelId="{F5E4918B-DEB9-49C0-97B9-F43928222A22}" srcId="{D2064A4A-991C-493C-9C49-6A7D9FD529AF}" destId="{239492BF-43B2-4FE4-973F-CE81B79D7699}" srcOrd="4" destOrd="0" parTransId="{B8CC61A7-D062-4F73-95F5-0D4B22BCDAA4}" sibTransId="{FD5F2BBD-CEDA-453F-817F-9D422CA3B9E8}"/>
    <dgm:cxn modelId="{C68FC7F6-6F26-4CF8-A1C5-A5CCAFE42111}" type="presOf" srcId="{D94AC8D1-097D-4BD9-B1D7-5C16D7261D92}" destId="{AF0510BE-C75E-4F31-87E7-C31B4A45C8DC}" srcOrd="1" destOrd="0" presId="urn:microsoft.com/office/officeart/2005/8/layout/cycle2"/>
    <dgm:cxn modelId="{8D4B96F9-83AC-4068-8B0D-F4BB4782AB48}" type="presOf" srcId="{C6E370E0-12F6-4E64-B044-315FF3AA887F}" destId="{0D491A16-00C2-4C56-8086-905B2839355D}" srcOrd="1" destOrd="0" presId="urn:microsoft.com/office/officeart/2005/8/layout/cycle2"/>
    <dgm:cxn modelId="{0E0EA7AF-22E1-4B54-9FAA-9F9379038695}" srcId="{D2064A4A-991C-493C-9C49-6A7D9FD529AF}" destId="{8E0B3AAA-315F-4D58-A6BC-119A7419209E}" srcOrd="1" destOrd="0" parTransId="{59BA9E96-4ACE-4536-A747-B581150A437C}" sibTransId="{D94AC8D1-097D-4BD9-B1D7-5C16D7261D92}"/>
    <dgm:cxn modelId="{8EE6549A-753D-47BE-B46E-471E2AFCAD1B}" type="presOf" srcId="{150BBB65-8A51-4D66-84F8-64C513349CA7}" destId="{391A85BA-F5C5-4199-97C1-5590C804C065}" srcOrd="0" destOrd="0" presId="urn:microsoft.com/office/officeart/2005/8/layout/cycle2"/>
    <dgm:cxn modelId="{50145765-89C0-4425-A622-8783A2858AA0}" type="presOf" srcId="{088F1C87-1D87-4CA7-8689-01A4516B2783}" destId="{0F23D16C-BD4C-441E-9331-704EAA1688AC}" srcOrd="0" destOrd="0" presId="urn:microsoft.com/office/officeart/2005/8/layout/cycle2"/>
    <dgm:cxn modelId="{2D7839BB-188A-40AA-82CB-5A2225908BB0}" srcId="{D2064A4A-991C-493C-9C49-6A7D9FD529AF}" destId="{150BBB65-8A51-4D66-84F8-64C513349CA7}" srcOrd="0" destOrd="0" parTransId="{469C5A0F-1A48-4AB4-BC36-2C84EEF6E7C0}" sibTransId="{088F1C87-1D87-4CA7-8689-01A4516B2783}"/>
    <dgm:cxn modelId="{04E01145-42E8-4919-87CB-7CC6257267D3}" type="presOf" srcId="{1566DC25-692E-4EE6-97F1-90EC3CD4F379}" destId="{805709EC-1AA4-4C9B-A4AF-160135BF1857}" srcOrd="0" destOrd="0" presId="urn:microsoft.com/office/officeart/2005/8/layout/cycle2"/>
    <dgm:cxn modelId="{DA32C4A1-EBFE-4571-BA35-8C2774DCDAEC}" srcId="{D2064A4A-991C-493C-9C49-6A7D9FD529AF}" destId="{3D55E3C0-B102-4ACC-8A29-8480017F28DD}" srcOrd="3" destOrd="0" parTransId="{1DE21B33-A50E-4702-90C9-AA551E1295E3}" sibTransId="{1566DC25-692E-4EE6-97F1-90EC3CD4F379}"/>
    <dgm:cxn modelId="{3EA3B4D1-DBCF-4176-B7CF-4B0CBBE1DC4D}" type="presOf" srcId="{239492BF-43B2-4FE4-973F-CE81B79D7699}" destId="{4B126335-462A-4E2F-87D9-A5FF25212DF5}" srcOrd="0" destOrd="0" presId="urn:microsoft.com/office/officeart/2005/8/layout/cycle2"/>
    <dgm:cxn modelId="{5275F99B-EB32-4364-9327-2B16F841012A}" type="presOf" srcId="{FD5F2BBD-CEDA-453F-817F-9D422CA3B9E8}" destId="{B8108410-6403-4C1F-B94F-039BF4B2F8E6}" srcOrd="1" destOrd="0" presId="urn:microsoft.com/office/officeart/2005/8/layout/cycle2"/>
    <dgm:cxn modelId="{D70AC44B-D7BE-4A94-8B83-203DC5A1E3FE}" type="presOf" srcId="{088F1C87-1D87-4CA7-8689-01A4516B2783}" destId="{24D01AEB-5971-4A48-926B-03E4A39D48FE}" srcOrd="1" destOrd="0" presId="urn:microsoft.com/office/officeart/2005/8/layout/cycle2"/>
    <dgm:cxn modelId="{1A83E35E-3351-4FA8-B4E6-BED92998F4E4}" type="presParOf" srcId="{EA90AFA4-3A29-43ED-BADE-8D80A128C4A2}" destId="{391A85BA-F5C5-4199-97C1-5590C804C065}" srcOrd="0" destOrd="0" presId="urn:microsoft.com/office/officeart/2005/8/layout/cycle2"/>
    <dgm:cxn modelId="{EE7BF867-C40C-454D-85BF-4AED18B738AD}" type="presParOf" srcId="{EA90AFA4-3A29-43ED-BADE-8D80A128C4A2}" destId="{0F23D16C-BD4C-441E-9331-704EAA1688AC}" srcOrd="1" destOrd="0" presId="urn:microsoft.com/office/officeart/2005/8/layout/cycle2"/>
    <dgm:cxn modelId="{2CA05C06-0193-4CA3-BFF5-6439419115AC}" type="presParOf" srcId="{0F23D16C-BD4C-441E-9331-704EAA1688AC}" destId="{24D01AEB-5971-4A48-926B-03E4A39D48FE}" srcOrd="0" destOrd="0" presId="urn:microsoft.com/office/officeart/2005/8/layout/cycle2"/>
    <dgm:cxn modelId="{AD57DF1D-C333-4386-BC1D-CB96435F966F}" type="presParOf" srcId="{EA90AFA4-3A29-43ED-BADE-8D80A128C4A2}" destId="{F0F826FC-85FC-446B-8D32-E38CA94871A3}" srcOrd="2" destOrd="0" presId="urn:microsoft.com/office/officeart/2005/8/layout/cycle2"/>
    <dgm:cxn modelId="{0D5734CF-CBC1-4D1D-BCD9-4501E7585764}" type="presParOf" srcId="{EA90AFA4-3A29-43ED-BADE-8D80A128C4A2}" destId="{2F2A185A-C258-4C2A-83BF-4735A0445F36}" srcOrd="3" destOrd="0" presId="urn:microsoft.com/office/officeart/2005/8/layout/cycle2"/>
    <dgm:cxn modelId="{21BB07ED-C175-4B00-856E-E545BE4724A2}" type="presParOf" srcId="{2F2A185A-C258-4C2A-83BF-4735A0445F36}" destId="{AF0510BE-C75E-4F31-87E7-C31B4A45C8DC}" srcOrd="0" destOrd="0" presId="urn:microsoft.com/office/officeart/2005/8/layout/cycle2"/>
    <dgm:cxn modelId="{4060AA82-5101-4A5D-ACD5-ADF0E0F2F1AF}" type="presParOf" srcId="{EA90AFA4-3A29-43ED-BADE-8D80A128C4A2}" destId="{FD088C60-6DD5-475A-87B7-147FCF586FF6}" srcOrd="4" destOrd="0" presId="urn:microsoft.com/office/officeart/2005/8/layout/cycle2"/>
    <dgm:cxn modelId="{736BF76D-1A46-41A7-B08F-4EF5F6A5C61F}" type="presParOf" srcId="{EA90AFA4-3A29-43ED-BADE-8D80A128C4A2}" destId="{E1EE1F7A-3C54-40E4-852E-2DC04EF72DB8}" srcOrd="5" destOrd="0" presId="urn:microsoft.com/office/officeart/2005/8/layout/cycle2"/>
    <dgm:cxn modelId="{A518A2F2-015A-4F39-8CBC-4F2936D7B633}" type="presParOf" srcId="{E1EE1F7A-3C54-40E4-852E-2DC04EF72DB8}" destId="{0D491A16-00C2-4C56-8086-905B2839355D}" srcOrd="0" destOrd="0" presId="urn:microsoft.com/office/officeart/2005/8/layout/cycle2"/>
    <dgm:cxn modelId="{482FA551-CAE8-4618-8B62-FEA124D42FDC}" type="presParOf" srcId="{EA90AFA4-3A29-43ED-BADE-8D80A128C4A2}" destId="{5C32EC61-991B-4D81-8736-AE633039930B}" srcOrd="6" destOrd="0" presId="urn:microsoft.com/office/officeart/2005/8/layout/cycle2"/>
    <dgm:cxn modelId="{9174E93F-8E1B-43CD-B471-C3BFF0707054}" type="presParOf" srcId="{EA90AFA4-3A29-43ED-BADE-8D80A128C4A2}" destId="{805709EC-1AA4-4C9B-A4AF-160135BF1857}" srcOrd="7" destOrd="0" presId="urn:microsoft.com/office/officeart/2005/8/layout/cycle2"/>
    <dgm:cxn modelId="{413CA219-919A-4F53-B99F-DC0C08BC93A9}" type="presParOf" srcId="{805709EC-1AA4-4C9B-A4AF-160135BF1857}" destId="{75F08DA7-F941-4A4F-AEE1-7F5D46AB0349}" srcOrd="0" destOrd="0" presId="urn:microsoft.com/office/officeart/2005/8/layout/cycle2"/>
    <dgm:cxn modelId="{A3A467D0-2249-4D20-A0AE-17D7119B4A99}" type="presParOf" srcId="{EA90AFA4-3A29-43ED-BADE-8D80A128C4A2}" destId="{4B126335-462A-4E2F-87D9-A5FF25212DF5}" srcOrd="8" destOrd="0" presId="urn:microsoft.com/office/officeart/2005/8/layout/cycle2"/>
    <dgm:cxn modelId="{017807BF-561C-4F22-B700-F3E259B815B3}" type="presParOf" srcId="{EA90AFA4-3A29-43ED-BADE-8D80A128C4A2}" destId="{11E71139-4834-45EE-A2C7-2809C8A28698}" srcOrd="9" destOrd="0" presId="urn:microsoft.com/office/officeart/2005/8/layout/cycle2"/>
    <dgm:cxn modelId="{E5D68DA0-1F46-4B88-9BAE-6728A3FAC0CD}" type="presParOf" srcId="{11E71139-4834-45EE-A2C7-2809C8A28698}" destId="{B8108410-6403-4C1F-B94F-039BF4B2F8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Муниципальная система образования Эдинбурга (Шотландия) – карта, содержащая информацию о степени бедности районов города.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09.03.2012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75606"/>
            <a:ext cx="8100392" cy="2376264"/>
          </a:xfrm>
        </p:spPr>
        <p:txBody>
          <a:bodyPr/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Условия эффективного использования результатов оценки учебных достижений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764411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«Ключевые аспекты построения эффективной системы оценки качества образования и использования результатов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марта 2012 года, г. Москва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347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27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28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668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gizlogo-standard-rg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51038" y="4577088"/>
            <a:ext cx="411510" cy="411510"/>
          </a:xfrm>
          <a:prstGeom prst="rect">
            <a:avLst/>
          </a:prstGeom>
        </p:spPr>
      </p:pic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2232407" y="4587974"/>
          <a:ext cx="866775" cy="390525"/>
        </p:xfrm>
        <a:graphic>
          <a:graphicData uri="http://schemas.openxmlformats.org/presentationml/2006/ole">
            <p:oleObj spid="_x0000_s55297" name="Точечный рисунок" r:id="rId15" imgW="762106" imgH="343039" progId="PBrush">
              <p:embed/>
            </p:oleObj>
          </a:graphicData>
        </a:graphic>
      </p:graphicFrame>
      <p:pic>
        <p:nvPicPr>
          <p:cNvPr id="32" name="Picture 4" descr="http://www.testing.kg/ima/logo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4580049"/>
            <a:ext cx="2664296" cy="39518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24328" y="1173981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</a:t>
            </a:r>
            <a:r>
              <a:rPr lang="ru-RU" sz="2400" b="1" dirty="0" smtClean="0">
                <a:solidFill>
                  <a:srgbClr val="FFFF00"/>
                </a:solidFill>
              </a:rPr>
              <a:t>5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ОСНОВНЫЕ ЭТАПЫ РАЗРАБОТКИ ТЕСТА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325"/>
            <a:ext cx="903649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Определение цели тестирования и разработка спецификации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Разработка заданий для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Экспертиза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Апробация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Составление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Проведение апробации теста и обработка полученных результатов.</a:t>
            </a:r>
          </a:p>
          <a:p>
            <a:pPr marL="514350" lvl="0" indent="-514350" algn="just">
              <a:buAutoNum type="arabicPeriod"/>
            </a:pPr>
            <a:r>
              <a:rPr lang="ru-RU" sz="2400" dirty="0" smtClean="0"/>
              <a:t>Доработка теста и подготовка окончательного варианта.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РЕСУРСЫ: ПРИЗНАННЫЕ ПУБЛИКАЦИИ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5496" y="1847021"/>
            <a:ext cx="90725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70C0"/>
                </a:solidFill>
              </a:rPr>
              <a:t>Серия Всемирного банка «Национальная оценка учебных достижений»</a:t>
            </a:r>
            <a:endParaRPr lang="ru-RU" b="1" i="1" dirty="0" smtClean="0">
              <a:solidFill>
                <a:srgbClr val="0070C0"/>
              </a:solidFill>
            </a:endParaRPr>
          </a:p>
          <a:p>
            <a:r>
              <a:rPr lang="ru-RU" b="1" i="1" dirty="0" smtClean="0"/>
              <a:t>Книга 1.</a:t>
            </a:r>
            <a:r>
              <a:rPr lang="ru-RU" dirty="0" smtClean="0"/>
              <a:t> Оценка образовательных достижений на национальном уровне</a:t>
            </a:r>
          </a:p>
          <a:p>
            <a:r>
              <a:rPr lang="ru-RU" b="1" i="1" dirty="0" smtClean="0"/>
              <a:t>Книга 2.</a:t>
            </a:r>
            <a:r>
              <a:rPr lang="ru-RU" dirty="0" smtClean="0"/>
              <a:t> Разработка тестов и анкет для национальной оценки учебных достижений.</a:t>
            </a:r>
          </a:p>
          <a:p>
            <a:r>
              <a:rPr lang="ru-RU" b="1" i="1" dirty="0" smtClean="0"/>
              <a:t>Книга 3.</a:t>
            </a:r>
            <a:r>
              <a:rPr lang="ru-RU" dirty="0" smtClean="0"/>
              <a:t> Проведение национальной оценки учебных достижений.</a:t>
            </a:r>
          </a:p>
          <a:p>
            <a:r>
              <a:rPr lang="ru-RU" b="1" i="1" dirty="0" smtClean="0"/>
              <a:t>Книга 4. </a:t>
            </a:r>
            <a:r>
              <a:rPr lang="ru-RU" dirty="0" smtClean="0"/>
              <a:t>Анализ данных национальной оценки учебных достижений.</a:t>
            </a:r>
          </a:p>
          <a:p>
            <a:r>
              <a:rPr lang="ru-RU" b="1" i="1" dirty="0" smtClean="0"/>
              <a:t>Книга 5. </a:t>
            </a:r>
            <a:r>
              <a:rPr lang="ru-RU" dirty="0" smtClean="0"/>
              <a:t>Сообщение и использование результатов национальной оценки учебных достижений.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7585"/>
            <a:ext cx="197173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32180"/>
            <a:ext cx="2009213" cy="145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496" y="113159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err="1" smtClean="0">
                <a:solidFill>
                  <a:srgbClr val="0070C0"/>
                </a:solidFill>
              </a:rPr>
              <a:t>Крокер</a:t>
            </a:r>
            <a:r>
              <a:rPr lang="ru-RU" sz="2200" b="1" dirty="0" smtClean="0">
                <a:solidFill>
                  <a:srgbClr val="0070C0"/>
                </a:solidFill>
              </a:rPr>
              <a:t> Л., </a:t>
            </a:r>
            <a:r>
              <a:rPr lang="ru-RU" sz="2200" b="1" dirty="0" err="1" smtClean="0">
                <a:solidFill>
                  <a:srgbClr val="0070C0"/>
                </a:solidFill>
              </a:rPr>
              <a:t>Алгина</a:t>
            </a:r>
            <a:r>
              <a:rPr lang="ru-RU" sz="2200" b="1" dirty="0" smtClean="0">
                <a:solidFill>
                  <a:srgbClr val="0070C0"/>
                </a:solidFill>
              </a:rPr>
              <a:t> Дж. Введение в классическую и современную теорию тестов: учебник. – М.: Логос, 2010.</a:t>
            </a:r>
            <a:endParaRPr lang="ru-RU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 ИЗ ОБЛАСТИ РИСОВАНИЯ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2843" y="1431869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1 %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5856" y="1431869"/>
            <a:ext cx="165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100 %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2843" y="1431869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2 %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2843" y="1431869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/>
              <a:t>10 %</a:t>
            </a:r>
          </a:p>
        </p:txBody>
      </p:sp>
      <p:pic>
        <p:nvPicPr>
          <p:cNvPr id="10" name="Picture 6" descr="joconde1pc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7868" y="1122186"/>
            <a:ext cx="2808212" cy="4019550"/>
          </a:xfrm>
          <a:prstGeom prst="rect">
            <a:avLst/>
          </a:prstGeom>
          <a:noFill/>
        </p:spPr>
      </p:pic>
      <p:pic>
        <p:nvPicPr>
          <p:cNvPr id="11" name="Picture 7" descr="joconde2pc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7868" y="1122186"/>
            <a:ext cx="2808212" cy="4019550"/>
          </a:xfrm>
          <a:prstGeom prst="rect">
            <a:avLst/>
          </a:prstGeom>
          <a:noFill/>
        </p:spPr>
      </p:pic>
      <p:pic>
        <p:nvPicPr>
          <p:cNvPr id="12" name="Picture 8" descr="joconde10pc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37868" y="1122186"/>
            <a:ext cx="2808212" cy="4019550"/>
          </a:xfrm>
          <a:prstGeom prst="rect">
            <a:avLst/>
          </a:prstGeom>
          <a:noFill/>
          <a:ln/>
        </p:spPr>
      </p:pic>
      <p:pic>
        <p:nvPicPr>
          <p:cNvPr id="13" name="Picture 9" descr="jocondeb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739455" y="1122186"/>
            <a:ext cx="2808212" cy="4019550"/>
          </a:xfrm>
          <a:prstGeom prst="rect">
            <a:avLst/>
          </a:prstGeom>
          <a:noFill/>
          <a:ln/>
        </p:spPr>
      </p:pic>
      <p:pic>
        <p:nvPicPr>
          <p:cNvPr id="14" name="Picture 10" descr="jocon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868" y="1122186"/>
            <a:ext cx="28082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joconde10pccont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739455" y="1122186"/>
            <a:ext cx="2808212" cy="4019550"/>
          </a:xfrm>
          <a:prstGeom prst="rect">
            <a:avLst/>
          </a:prstGeom>
          <a:noFill/>
          <a:ln/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12160" y="3315637"/>
            <a:ext cx="244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Насколько точно проводится измерение</a:t>
            </a:r>
            <a:r>
              <a:rPr lang="en-CA" sz="2400" b="1" dirty="0" smtClean="0"/>
              <a:t>?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940152" y="1596737"/>
            <a:ext cx="28174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Что не поддается измерению</a:t>
            </a:r>
            <a:r>
              <a:rPr lang="en-CA" sz="2400" b="1" dirty="0" smtClean="0"/>
              <a:t>?</a:t>
            </a:r>
            <a:endParaRPr lang="en-CA" sz="2400" b="1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96155" y="2045042"/>
            <a:ext cx="2376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Сколько информации мы теряем, представляя сложную картину в черно-белом цвете</a:t>
            </a:r>
            <a:r>
              <a:rPr lang="en-CA" sz="240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ru-RU" sz="2800" dirty="0" smtClean="0">
                <a:solidFill>
                  <a:srgbClr val="FF0000"/>
                </a:solidFill>
              </a:rPr>
              <a:t>4.	Наличие надёжной стандартизированной процедуры проведения оценки.</a:t>
            </a:r>
          </a:p>
          <a:p>
            <a:pPr marL="514350" lvl="0" indent="-514350">
              <a:buAutoNum type="arabicPeriod" startAt="3"/>
            </a:pPr>
            <a:endParaRPr lang="ru-RU" sz="1000" dirty="0" smtClean="0"/>
          </a:p>
          <a:p>
            <a:pPr algn="just"/>
            <a:r>
              <a:rPr lang="ru-RU" sz="2800" dirty="0" smtClean="0"/>
              <a:t>Стандартизированная процедура должна обеспечивать информационную безопасность проведения оценки, предотвращать возможные нарушения и фальсификацию данных, обеспечивать сопоставимость результатов для всех общеобразовательных учреждений, чьи учащиеся принимали участие в оценке.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5.	Ориентация на информационные потребности основных групп пользователей результатов оценки.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800" dirty="0" smtClean="0"/>
              <a:t>Соответствующая информация должна достигать представителей всех заинтересованных сторон (</a:t>
            </a:r>
            <a:r>
              <a:rPr lang="ru-RU" sz="2800" b="1" i="1" dirty="0" smtClean="0"/>
              <a:t>разнообразные информационные продукты</a:t>
            </a:r>
            <a:r>
              <a:rPr lang="ru-RU" sz="2800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800" dirty="0" smtClean="0"/>
              <a:t>Информацию следует представлять в форме, понятной потенциальным пользователям (</a:t>
            </a:r>
            <a:r>
              <a:rPr lang="ru-RU" sz="2800" b="1" i="1" dirty="0" smtClean="0"/>
              <a:t>интерпретация результатов</a:t>
            </a:r>
            <a:r>
              <a:rPr lang="ru-RU" sz="2800" dirty="0" smtClean="0"/>
              <a:t>).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6. Подготовка ясного итогового отчёта.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800" dirty="0" smtClean="0"/>
              <a:t>Итоговый отчёт (на уровне федерации, региона, муниципалитета, общеобразовательного учреждения) является наиболее важным и наиболее полезным из всех информационных материалов, которые могут быть подготовлены на основе данных процедуры оценки.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7.	Учёт дополнительных данных при принятии управленческих решений по итогам оценки.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2800" dirty="0" smtClean="0"/>
              <a:t>Крайне важно, чтобы при принятии решений «с высокими ставками», такими как государственные экзамены, аккредитация школ, аттестация педагогов и др., выводы о качестве образования делались не только на основе результатов процедур оценки качества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7.	Учёт дополнительных данных при принятии управленческих решений по итогам оценки.</a:t>
            </a:r>
            <a:endParaRPr lang="ru-RU" sz="1200" dirty="0" smtClean="0"/>
          </a:p>
          <a:p>
            <a:pPr algn="just">
              <a:defRPr/>
            </a:pPr>
            <a:r>
              <a:rPr lang="ru-RU" sz="2000" b="1" i="1" dirty="0" smtClean="0">
                <a:latin typeface="+mn-lt"/>
              </a:rPr>
              <a:t>Невозможно принимать «сложные» решения на основании данных одного вида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«Простые» решения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Итоговая государственная аттестация по предмету.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Как учителю и школе организовать работу «над ошибками»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Более «сложные» решения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Выбор профиля обучения в старшей школе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«Сложные» решения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Оценка качества работы учителя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Оценка эффективности работы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496175" cy="19809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ИСПОЛЬЗОВАНИЕ РЕЗУЛЬТАТОВ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ВАЖНЫЕ СЮЖЕТЫ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1440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Модель использования данных: линейный рейтинг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389" y="1203598"/>
            <a:ext cx="3024187" cy="3867894"/>
          </a:xfrm>
          <a:prstGeom prst="rect">
            <a:avLst/>
          </a:prstGeom>
          <a:solidFill>
            <a:srgbClr val="93EFF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 smtClean="0"/>
              <a:t>Линейный рейтинг</a:t>
            </a:r>
            <a:endParaRPr lang="en-US" sz="20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156325" y="1707357"/>
            <a:ext cx="2808288" cy="280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200" b="1" kern="0" dirty="0" smtClean="0"/>
              <a:t>«Простые» решения</a:t>
            </a:r>
            <a:endParaRPr lang="en-US" sz="15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 smtClean="0"/>
              <a:t>Поощрения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 smtClean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 smtClean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000" kern="0" dirty="0" smtClean="0"/>
              <a:t>Санкции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500" kern="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71600" y="1851670"/>
            <a:ext cx="1512888" cy="3108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Ш 1________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Ш 2________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Ш 3________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………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Ш М</a:t>
            </a:r>
            <a:r>
              <a:rPr lang="en-US" sz="1400" dirty="0" smtClean="0">
                <a:solidFill>
                  <a:srgbClr val="0070C0"/>
                </a:solidFill>
              </a:rPr>
              <a:t> _______</a:t>
            </a:r>
          </a:p>
          <a:p>
            <a:r>
              <a:rPr lang="en-US" sz="1400" dirty="0" smtClean="0"/>
              <a:t>……..</a:t>
            </a:r>
            <a:endParaRPr lang="ru-RU" sz="1400" dirty="0" smtClean="0"/>
          </a:p>
          <a:p>
            <a:r>
              <a:rPr lang="ru-RU" sz="1400" dirty="0" smtClean="0"/>
              <a:t>Ш </a:t>
            </a:r>
            <a:r>
              <a:rPr lang="en-US" sz="1400" dirty="0" smtClean="0"/>
              <a:t>N _______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smtClean="0">
                <a:solidFill>
                  <a:srgbClr val="FF0000"/>
                </a:solidFill>
              </a:rPr>
              <a:t>N+1 ________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smtClean="0">
                <a:solidFill>
                  <a:srgbClr val="FF0000"/>
                </a:solidFill>
              </a:rPr>
              <a:t>N+2 ________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……..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err="1" smtClean="0">
                <a:solidFill>
                  <a:srgbClr val="FF0000"/>
                </a:solidFill>
              </a:rPr>
              <a:t>N+k</a:t>
            </a:r>
            <a:r>
              <a:rPr lang="en-US" sz="1400" dirty="0" smtClean="0">
                <a:solidFill>
                  <a:srgbClr val="FF0000"/>
                </a:solidFill>
              </a:rPr>
              <a:t> ________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/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3707904" y="1275606"/>
            <a:ext cx="1727697" cy="3744416"/>
          </a:xfrm>
          <a:prstGeom prst="rect">
            <a:avLst/>
          </a:prstGeom>
          <a:solidFill>
            <a:srgbClr val="FFFDA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 smtClean="0"/>
              <a:t>«Сильные»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b="1" kern="0" dirty="0" smtClean="0"/>
              <a:t>школы</a:t>
            </a:r>
            <a:endParaRPr lang="en-US" kern="0" dirty="0" smtClean="0"/>
          </a:p>
          <a:p>
            <a:r>
              <a:rPr lang="ru-RU" sz="1400" dirty="0" smtClean="0">
                <a:solidFill>
                  <a:srgbClr val="0070C0"/>
                </a:solidFill>
              </a:rPr>
              <a:t>Ш 1________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Ш 2________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Ш 3________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………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Ш М</a:t>
            </a:r>
            <a:r>
              <a:rPr lang="en-US" sz="1400" dirty="0" smtClean="0">
                <a:solidFill>
                  <a:srgbClr val="0070C0"/>
                </a:solidFill>
              </a:rPr>
              <a:t> _______</a:t>
            </a:r>
            <a:endParaRPr lang="en-US" sz="1400" b="1" kern="0" dirty="0" smtClean="0"/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b="1" kern="0" dirty="0" smtClean="0"/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 smtClean="0"/>
              <a:t>«</a:t>
            </a:r>
            <a:r>
              <a:rPr lang="ru-RU" sz="1800" b="1" kern="0" dirty="0"/>
              <a:t>Слабые»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школы</a:t>
            </a:r>
            <a:endParaRPr lang="en-US" sz="1800" kern="0" dirty="0"/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smtClean="0">
                <a:solidFill>
                  <a:srgbClr val="FF0000"/>
                </a:solidFill>
              </a:rPr>
              <a:t>N+1 _______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smtClean="0">
                <a:solidFill>
                  <a:srgbClr val="FF0000"/>
                </a:solidFill>
              </a:rPr>
              <a:t>N+2 _______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……..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Ш </a:t>
            </a:r>
            <a:r>
              <a:rPr lang="en-US" sz="1400" dirty="0" err="1" smtClean="0">
                <a:solidFill>
                  <a:srgbClr val="FF0000"/>
                </a:solidFill>
              </a:rPr>
              <a:t>N+k</a:t>
            </a:r>
            <a:r>
              <a:rPr lang="en-US" sz="1400" dirty="0" smtClean="0">
                <a:solidFill>
                  <a:srgbClr val="FF0000"/>
                </a:solidFill>
              </a:rPr>
              <a:t> _______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23728" y="2067694"/>
            <a:ext cx="1584176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2283718"/>
            <a:ext cx="1584176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339752" y="3795886"/>
            <a:ext cx="136815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11760" y="4426420"/>
            <a:ext cx="1368152" cy="2335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39752" y="4011912"/>
            <a:ext cx="1440160" cy="216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1965799" flipV="1">
            <a:off x="5508104" y="2373396"/>
            <a:ext cx="57626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123728" y="2499742"/>
            <a:ext cx="1584176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23728" y="2931790"/>
            <a:ext cx="1584176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 rot="8534723" flipV="1">
            <a:off x="5514119" y="3641482"/>
            <a:ext cx="57626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496175" cy="262902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ИСПОЛЬЗОВАНИЕ РЕЗУЛЬТАТОВ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УСЛОВИЯ, КОТРЫЕ НЕОБХОДИМО УЧИТЫВАТЬ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23478"/>
            <a:ext cx="9289032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Модель использования данных: кластерный анализ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389" y="917972"/>
            <a:ext cx="3024187" cy="4225528"/>
          </a:xfrm>
          <a:prstGeom prst="rect">
            <a:avLst/>
          </a:prstGeom>
          <a:solidFill>
            <a:srgbClr val="93EFF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/>
              <a:t>Кластерный анализ</a:t>
            </a:r>
            <a:endParaRPr lang="en-US" sz="20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156325" y="1707357"/>
            <a:ext cx="2808288" cy="280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200" b="1" kern="0" dirty="0"/>
              <a:t>Анализ факторов</a:t>
            </a:r>
            <a:endParaRPr lang="en-US" sz="15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Самооценка школы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Опросы потребителей услуг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Внешний аудит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Данные исследований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Статистика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…</a:t>
            </a: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500" kern="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87450" y="1275606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Ш1.1________</a:t>
            </a:r>
          </a:p>
          <a:p>
            <a:r>
              <a:rPr lang="ru-RU" sz="1400" dirty="0"/>
              <a:t>Ш1.2________</a:t>
            </a:r>
          </a:p>
          <a:p>
            <a:r>
              <a:rPr lang="ru-RU" sz="1400" dirty="0"/>
              <a:t>Ш1.3________</a:t>
            </a:r>
          </a:p>
          <a:p>
            <a:r>
              <a:rPr lang="ru-RU" sz="1400" dirty="0"/>
              <a:t>……..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Ш1.14_______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Ш1.15_______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5288" y="165377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К1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187450" y="2625329"/>
            <a:ext cx="15128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Ш2.1________</a:t>
            </a:r>
          </a:p>
          <a:p>
            <a:r>
              <a:rPr lang="ru-RU" sz="1400"/>
              <a:t>Ш2.2________</a:t>
            </a:r>
          </a:p>
          <a:p>
            <a:r>
              <a:rPr lang="ru-RU" sz="1400"/>
              <a:t>Ш2.3________</a:t>
            </a:r>
          </a:p>
          <a:p>
            <a:r>
              <a:rPr lang="ru-RU" sz="1400"/>
              <a:t>……..</a:t>
            </a:r>
          </a:p>
          <a:p>
            <a:r>
              <a:rPr lang="ru-RU" sz="1400">
                <a:solidFill>
                  <a:srgbClr val="FF0000"/>
                </a:solidFill>
              </a:rPr>
              <a:t>Ш2.21_______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95288" y="2895600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К2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5288" y="4030266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К3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067176" y="1930004"/>
            <a:ext cx="1368425" cy="2225922"/>
          </a:xfrm>
          <a:prstGeom prst="rect">
            <a:avLst/>
          </a:prstGeom>
          <a:solidFill>
            <a:srgbClr val="FFFDA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«Слабые»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школы</a:t>
            </a:r>
            <a:endParaRPr lang="en-US" sz="18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Ш1.14,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Ш1.15,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Ш2.21,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Ш3.11,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Ш3.12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………..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4" y="2355726"/>
            <a:ext cx="172819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7784" y="2499742"/>
            <a:ext cx="172819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27784" y="3219822"/>
            <a:ext cx="180020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27784" y="3795886"/>
            <a:ext cx="1800200" cy="1134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3507854"/>
            <a:ext cx="1872208" cy="1296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0800000" flipV="1">
            <a:off x="5508626" y="2895600"/>
            <a:ext cx="57626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187450" y="3759994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Ш3.1________</a:t>
            </a:r>
          </a:p>
          <a:p>
            <a:r>
              <a:rPr lang="ru-RU" sz="1400" dirty="0"/>
              <a:t>Ш3.2________</a:t>
            </a:r>
          </a:p>
          <a:p>
            <a:r>
              <a:rPr lang="ru-RU" sz="1400" dirty="0"/>
              <a:t>Ш3.3________</a:t>
            </a:r>
          </a:p>
          <a:p>
            <a:r>
              <a:rPr lang="ru-RU" sz="1400" dirty="0"/>
              <a:t>……..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Ш3.11_______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Ш3.12_______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МОДЕЛЬ ИСПОЛЬЗОВАНИЯ ДАННЫХ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347864" y="1203598"/>
          <a:ext cx="5580112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950" y="2235517"/>
            <a:ext cx="37439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</a:rPr>
              <a:t>От линейного рейтинга к кластерному сравнению и анализу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Анализ данных с учётом факторов: Канада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0" y="2387135"/>
            <a:ext cx="7086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2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spect="1" noChangeArrowheads="1" noTextEdit="1"/>
          </p:cNvSpPr>
          <p:nvPr/>
        </p:nvSpPr>
        <p:spPr bwMode="auto">
          <a:xfrm>
            <a:off x="755650" y="1507263"/>
            <a:ext cx="74168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74701" y="4820773"/>
            <a:ext cx="480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242729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38338" y="4267133"/>
            <a:ext cx="6184900" cy="7144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52688" y="4267132"/>
            <a:ext cx="12700" cy="22622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62425" y="4267132"/>
            <a:ext cx="25400" cy="22622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884863" y="4267132"/>
            <a:ext cx="12700" cy="22622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596188" y="4267132"/>
            <a:ext cx="25400" cy="22622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938338" y="1522741"/>
            <a:ext cx="12700" cy="2744391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938339" y="3987335"/>
            <a:ext cx="65087" cy="7144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938339" y="3714682"/>
            <a:ext cx="65087" cy="8334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938339" y="3443220"/>
            <a:ext cx="65087" cy="1190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938339" y="3170566"/>
            <a:ext cx="65087" cy="1191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938339" y="2890770"/>
            <a:ext cx="65087" cy="8334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938339" y="2619308"/>
            <a:ext cx="65087" cy="1190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938339" y="2346654"/>
            <a:ext cx="65087" cy="1191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1938339" y="2066857"/>
            <a:ext cx="65087" cy="8334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938339" y="1795395"/>
            <a:ext cx="65087" cy="1190"/>
          </a:xfrm>
          <a:prstGeom prst="rect">
            <a:avLst/>
          </a:prstGeom>
          <a:solidFill>
            <a:srgbClr val="242729"/>
          </a:solidFill>
          <a:ln w="0">
            <a:solidFill>
              <a:srgbClr val="24272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1938338" y="3855176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1938338" y="3582523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1938338" y="3311060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>
            <a:off x="1938338" y="3031264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1938338" y="2758610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1938338" y="2487148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1938338" y="2207351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1938338" y="1934698"/>
            <a:ext cx="38100" cy="0"/>
          </a:xfrm>
          <a:prstGeom prst="line">
            <a:avLst/>
          </a:prstGeom>
          <a:noFill/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638301" y="3955189"/>
            <a:ext cx="1699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-20</a:t>
            </a:r>
            <a:endParaRPr lang="ru-RU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638301" y="3681345"/>
            <a:ext cx="1699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-15</a:t>
            </a:r>
            <a:endParaRPr lang="ru-RU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1638301" y="3406310"/>
            <a:ext cx="16991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-10</a:t>
            </a:r>
            <a:endParaRPr lang="ru-RU"/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1724026" y="3133657"/>
            <a:ext cx="1041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-5</a:t>
            </a:r>
            <a:endParaRPr lang="ru-RU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1778000" y="2857432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0</a:t>
            </a:r>
            <a:endParaRPr lang="ru-RU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1778000" y="2582398"/>
            <a:ext cx="657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5</a:t>
            </a:r>
            <a:endParaRPr lang="ru-RU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692275" y="2309745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10</a:t>
            </a:r>
            <a:endParaRPr lang="ru-RU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1692275" y="2033520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15</a:t>
            </a:r>
            <a:endParaRPr lang="ru-RU"/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692275" y="1759676"/>
            <a:ext cx="13144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242729"/>
                </a:solidFill>
              </a:rPr>
              <a:t>20</a:t>
            </a:r>
            <a:endParaRPr lang="ru-RU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 rot="16200000">
            <a:off x="1317239" y="402361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 rot="16200000">
            <a:off x="1315651" y="396527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 rot="16200000">
            <a:off x="1315651" y="3922415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 rot="16200000">
            <a:off x="1315651" y="387479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 rot="16200000">
            <a:off x="1315651" y="3824783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 rot="16200000">
            <a:off x="1315651" y="379978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 rot="16200000">
            <a:off x="1315651" y="3745011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 rot="16200000">
            <a:off x="1315651" y="370334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 rot="16200000">
            <a:off x="1317239" y="3677146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 rot="16200000">
            <a:off x="1317239" y="3629521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 rot="5400000">
            <a:off x="-77538" y="2757271"/>
            <a:ext cx="3237009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none" lIns="0" tIns="0" rIns="0" bIns="0"/>
          <a:lstStyle/>
          <a:p>
            <a:r>
              <a:rPr lang="ru-RU" sz="1000" dirty="0"/>
              <a:t>Расхождение в успеваемости по чтению по провинциям</a:t>
            </a: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 rot="16200000">
            <a:off x="1315651" y="3506886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 rot="16200000">
            <a:off x="1315651" y="3481883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 rot="16200000">
            <a:off x="1315651" y="3449736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 rot="16200000">
            <a:off x="1315651" y="341759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 rot="16200000">
            <a:off x="1315651" y="337591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 rot="16200000">
            <a:off x="1315651" y="3331865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 rot="16200000">
            <a:off x="1315651" y="3290192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 rot="16200000">
            <a:off x="1315651" y="3235424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 rot="16200000">
            <a:off x="1315651" y="3193752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 rot="16200000">
            <a:off x="1317239" y="3149699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 rot="16200000">
            <a:off x="1318826" y="309016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 rot="16200000">
            <a:off x="1320414" y="3062783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 rot="16200000">
            <a:off x="1322001" y="2984202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 rot="16200000">
            <a:off x="1323589" y="2915146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 rot="16200000">
            <a:off x="1322001" y="2872283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 rot="16200000">
            <a:off x="1322001" y="282346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 rot="16200000">
            <a:off x="1322001" y="276989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 rot="16200000">
            <a:off x="1322001" y="2743696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 rot="16200000">
            <a:off x="1322001" y="269011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 rot="16200000">
            <a:off x="1322001" y="261749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 rot="16200000">
            <a:off x="1322795" y="255795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 rot="16200000">
            <a:off x="1322001" y="2512715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 rot="16200000">
            <a:off x="1322001" y="2471042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 rot="16200000">
            <a:off x="1322795" y="2436514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 rot="16200000">
            <a:off x="1322001" y="2388890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 rot="16200000">
            <a:off x="1324383" y="2346027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 rot="16200000">
            <a:off x="1322001" y="2266255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 rot="16200000">
            <a:off x="1322795" y="2218629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 rot="16200000">
            <a:off x="1324383" y="2163861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 rot="16200000">
            <a:off x="1322795" y="2120998"/>
            <a:ext cx="276999" cy="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0" tIns="0" rIns="0" bIns="0">
            <a:spAutoFit/>
          </a:bodyPr>
          <a:lstStyle/>
          <a:p>
            <a:endParaRPr lang="ru-RU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2568576" y="3645626"/>
            <a:ext cx="1490663" cy="23217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0" y="30"/>
              </a:cxn>
              <a:cxn ang="0">
                <a:pos x="116" y="2"/>
              </a:cxn>
              <a:cxn ang="0">
                <a:pos x="116" y="0"/>
              </a:cxn>
              <a:cxn ang="0">
                <a:pos x="0" y="28"/>
              </a:cxn>
            </a:cxnLst>
            <a:rect l="0" t="0" r="r" b="b"/>
            <a:pathLst>
              <a:path w="116" h="30">
                <a:moveTo>
                  <a:pt x="0" y="28"/>
                </a:moveTo>
                <a:lnTo>
                  <a:pt x="0" y="30"/>
                </a:lnTo>
                <a:lnTo>
                  <a:pt x="116" y="2"/>
                </a:lnTo>
                <a:lnTo>
                  <a:pt x="116" y="0"/>
                </a:lnTo>
                <a:lnTo>
                  <a:pt x="0" y="28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4278313" y="3225335"/>
            <a:ext cx="1504950" cy="39647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" y="51"/>
              </a:cxn>
              <a:cxn ang="0">
                <a:pos x="117" y="2"/>
              </a:cxn>
              <a:cxn ang="0">
                <a:pos x="117" y="0"/>
              </a:cxn>
              <a:cxn ang="0">
                <a:pos x="0" y="48"/>
              </a:cxn>
            </a:cxnLst>
            <a:rect l="0" t="0" r="r" b="b"/>
            <a:pathLst>
              <a:path w="117" h="51">
                <a:moveTo>
                  <a:pt x="0" y="48"/>
                </a:moveTo>
                <a:lnTo>
                  <a:pt x="1" y="51"/>
                </a:lnTo>
                <a:lnTo>
                  <a:pt x="117" y="2"/>
                </a:lnTo>
                <a:lnTo>
                  <a:pt x="117" y="0"/>
                </a:lnTo>
                <a:lnTo>
                  <a:pt x="0" y="48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6000750" y="3139610"/>
            <a:ext cx="1492250" cy="77391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10"/>
              </a:cxn>
              <a:cxn ang="0">
                <a:pos x="116" y="3"/>
              </a:cxn>
              <a:cxn ang="0">
                <a:pos x="116" y="0"/>
              </a:cxn>
              <a:cxn ang="0">
                <a:pos x="0" y="7"/>
              </a:cxn>
            </a:cxnLst>
            <a:rect l="0" t="0" r="r" b="b"/>
            <a:pathLst>
              <a:path w="116" h="10">
                <a:moveTo>
                  <a:pt x="0" y="7"/>
                </a:moveTo>
                <a:lnTo>
                  <a:pt x="0" y="10"/>
                </a:lnTo>
                <a:lnTo>
                  <a:pt x="116" y="3"/>
                </a:lnTo>
                <a:lnTo>
                  <a:pt x="116" y="0"/>
                </a:lnTo>
                <a:lnTo>
                  <a:pt x="0" y="7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Oval 88"/>
          <p:cNvSpPr>
            <a:spLocks noChangeArrowheads="1"/>
          </p:cNvSpPr>
          <p:nvPr/>
        </p:nvSpPr>
        <p:spPr bwMode="auto">
          <a:xfrm>
            <a:off x="2427288" y="3862320"/>
            <a:ext cx="63500" cy="39290"/>
          </a:xfrm>
          <a:prstGeom prst="ellipse">
            <a:avLst/>
          </a:prstGeom>
          <a:solidFill>
            <a:srgbClr val="3B1E75"/>
          </a:solidFill>
          <a:ln w="0">
            <a:solidFill>
              <a:srgbClr val="3B1E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" name="Oval 89"/>
          <p:cNvSpPr>
            <a:spLocks noChangeArrowheads="1"/>
          </p:cNvSpPr>
          <p:nvPr/>
        </p:nvSpPr>
        <p:spPr bwMode="auto">
          <a:xfrm>
            <a:off x="4137025" y="3613479"/>
            <a:ext cx="63500" cy="47625"/>
          </a:xfrm>
          <a:prstGeom prst="ellipse">
            <a:avLst/>
          </a:prstGeom>
          <a:solidFill>
            <a:srgbClr val="3B1E75"/>
          </a:solidFill>
          <a:ln w="0">
            <a:solidFill>
              <a:srgbClr val="3B1E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Oval 90"/>
          <p:cNvSpPr>
            <a:spLocks noChangeArrowheads="1"/>
          </p:cNvSpPr>
          <p:nvPr/>
        </p:nvSpPr>
        <p:spPr bwMode="auto">
          <a:xfrm>
            <a:off x="5859464" y="3186045"/>
            <a:ext cx="65087" cy="39290"/>
          </a:xfrm>
          <a:prstGeom prst="ellipse">
            <a:avLst/>
          </a:prstGeom>
          <a:solidFill>
            <a:srgbClr val="3B1E75"/>
          </a:solidFill>
          <a:ln w="0">
            <a:solidFill>
              <a:srgbClr val="3B1E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Oval 91"/>
          <p:cNvSpPr>
            <a:spLocks noChangeArrowheads="1"/>
          </p:cNvSpPr>
          <p:nvPr/>
        </p:nvSpPr>
        <p:spPr bwMode="auto">
          <a:xfrm>
            <a:off x="7569200" y="3132466"/>
            <a:ext cx="65088" cy="38100"/>
          </a:xfrm>
          <a:prstGeom prst="ellipse">
            <a:avLst/>
          </a:prstGeom>
          <a:solidFill>
            <a:srgbClr val="3B1E75"/>
          </a:solidFill>
          <a:ln w="0">
            <a:solidFill>
              <a:srgbClr val="3B1E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2568576" y="3567045"/>
            <a:ext cx="1503363" cy="358378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46"/>
              </a:cxn>
              <a:cxn ang="0">
                <a:pos x="117" y="2"/>
              </a:cxn>
              <a:cxn ang="0">
                <a:pos x="116" y="0"/>
              </a:cxn>
              <a:cxn ang="0">
                <a:pos x="0" y="43"/>
              </a:cxn>
            </a:cxnLst>
            <a:rect l="0" t="0" r="r" b="b"/>
            <a:pathLst>
              <a:path w="117" h="46">
                <a:moveTo>
                  <a:pt x="0" y="43"/>
                </a:moveTo>
                <a:lnTo>
                  <a:pt x="0" y="46"/>
                </a:lnTo>
                <a:lnTo>
                  <a:pt x="117" y="2"/>
                </a:lnTo>
                <a:lnTo>
                  <a:pt x="116" y="0"/>
                </a:lnTo>
                <a:lnTo>
                  <a:pt x="0" y="43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4278313" y="3155089"/>
            <a:ext cx="1504950" cy="381000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1" y="49"/>
              </a:cxn>
              <a:cxn ang="0">
                <a:pos x="117" y="2"/>
              </a:cxn>
              <a:cxn ang="0">
                <a:pos x="117" y="0"/>
              </a:cxn>
              <a:cxn ang="0">
                <a:pos x="0" y="47"/>
              </a:cxn>
            </a:cxnLst>
            <a:rect l="0" t="0" r="r" b="b"/>
            <a:pathLst>
              <a:path w="117" h="49">
                <a:moveTo>
                  <a:pt x="0" y="47"/>
                </a:moveTo>
                <a:lnTo>
                  <a:pt x="1" y="49"/>
                </a:lnTo>
                <a:lnTo>
                  <a:pt x="117" y="2"/>
                </a:lnTo>
                <a:lnTo>
                  <a:pt x="117" y="0"/>
                </a:lnTo>
                <a:lnTo>
                  <a:pt x="0" y="47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6000750" y="2899104"/>
            <a:ext cx="1492250" cy="23336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0" y="30"/>
              </a:cxn>
              <a:cxn ang="0">
                <a:pos x="116" y="2"/>
              </a:cxn>
              <a:cxn ang="0">
                <a:pos x="116" y="0"/>
              </a:cxn>
              <a:cxn ang="0">
                <a:pos x="0" y="27"/>
              </a:cxn>
            </a:cxnLst>
            <a:rect l="0" t="0" r="r" b="b"/>
            <a:pathLst>
              <a:path w="116" h="30">
                <a:moveTo>
                  <a:pt x="0" y="27"/>
                </a:moveTo>
                <a:lnTo>
                  <a:pt x="0" y="30"/>
                </a:lnTo>
                <a:lnTo>
                  <a:pt x="116" y="2"/>
                </a:lnTo>
                <a:lnTo>
                  <a:pt x="116" y="0"/>
                </a:lnTo>
                <a:lnTo>
                  <a:pt x="0" y="27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2427288" y="3917089"/>
            <a:ext cx="63500" cy="39290"/>
          </a:xfrm>
          <a:prstGeom prst="rect">
            <a:avLst/>
          </a:prstGeom>
          <a:solidFill>
            <a:srgbClr val="3B1E75"/>
          </a:solidFill>
          <a:ln w="0">
            <a:solidFill>
              <a:srgbClr val="3B1E75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4137025" y="3528945"/>
            <a:ext cx="63500" cy="46434"/>
          </a:xfrm>
          <a:prstGeom prst="rect">
            <a:avLst/>
          </a:prstGeom>
          <a:solidFill>
            <a:srgbClr val="3B1E75"/>
          </a:solidFill>
          <a:ln w="0">
            <a:solidFill>
              <a:srgbClr val="3B1E75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5859464" y="3116989"/>
            <a:ext cx="65087" cy="38100"/>
          </a:xfrm>
          <a:prstGeom prst="rect">
            <a:avLst/>
          </a:prstGeom>
          <a:solidFill>
            <a:srgbClr val="3B1E75"/>
          </a:solidFill>
          <a:ln w="0">
            <a:solidFill>
              <a:srgbClr val="3B1E75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7569200" y="2875291"/>
            <a:ext cx="65088" cy="39291"/>
          </a:xfrm>
          <a:prstGeom prst="rect">
            <a:avLst/>
          </a:prstGeom>
          <a:solidFill>
            <a:srgbClr val="3B1E75"/>
          </a:solidFill>
          <a:ln w="0">
            <a:solidFill>
              <a:srgbClr val="3B1E75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Freeform 99"/>
          <p:cNvSpPr>
            <a:spLocks/>
          </p:cNvSpPr>
          <p:nvPr/>
        </p:nvSpPr>
        <p:spPr bwMode="auto">
          <a:xfrm>
            <a:off x="2568576" y="3232479"/>
            <a:ext cx="1490663" cy="631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116" y="8"/>
              </a:cxn>
              <a:cxn ang="0">
                <a:pos x="116" y="5"/>
              </a:cxn>
              <a:cxn ang="0">
                <a:pos x="0" y="0"/>
              </a:cxn>
            </a:cxnLst>
            <a:rect l="0" t="0" r="r" b="b"/>
            <a:pathLst>
              <a:path w="116" h="8">
                <a:moveTo>
                  <a:pt x="0" y="0"/>
                </a:moveTo>
                <a:lnTo>
                  <a:pt x="0" y="3"/>
                </a:lnTo>
                <a:lnTo>
                  <a:pt x="116" y="8"/>
                </a:lnTo>
                <a:lnTo>
                  <a:pt x="116" y="5"/>
                </a:lnTo>
                <a:lnTo>
                  <a:pt x="0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4291013" y="3225336"/>
            <a:ext cx="1492250" cy="7024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9"/>
              </a:cxn>
              <a:cxn ang="0">
                <a:pos x="115" y="3"/>
              </a:cxn>
              <a:cxn ang="0">
                <a:pos x="116" y="0"/>
              </a:cxn>
              <a:cxn ang="0">
                <a:pos x="0" y="6"/>
              </a:cxn>
            </a:cxnLst>
            <a:rect l="0" t="0" r="r" b="b"/>
            <a:pathLst>
              <a:path w="116" h="9">
                <a:moveTo>
                  <a:pt x="0" y="6"/>
                </a:moveTo>
                <a:lnTo>
                  <a:pt x="0" y="9"/>
                </a:lnTo>
                <a:lnTo>
                  <a:pt x="115" y="3"/>
                </a:lnTo>
                <a:lnTo>
                  <a:pt x="116" y="0"/>
                </a:lnTo>
                <a:lnTo>
                  <a:pt x="0" y="6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6000750" y="3038407"/>
            <a:ext cx="1492250" cy="19407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25"/>
              </a:cxn>
              <a:cxn ang="0">
                <a:pos x="116" y="2"/>
              </a:cxn>
              <a:cxn ang="0">
                <a:pos x="116" y="0"/>
              </a:cxn>
              <a:cxn ang="0">
                <a:pos x="0" y="22"/>
              </a:cxn>
            </a:cxnLst>
            <a:rect l="0" t="0" r="r" b="b"/>
            <a:pathLst>
              <a:path w="116" h="25">
                <a:moveTo>
                  <a:pt x="0" y="22"/>
                </a:moveTo>
                <a:lnTo>
                  <a:pt x="0" y="25"/>
                </a:lnTo>
                <a:lnTo>
                  <a:pt x="116" y="2"/>
                </a:lnTo>
                <a:lnTo>
                  <a:pt x="116" y="0"/>
                </a:lnTo>
                <a:lnTo>
                  <a:pt x="0" y="22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2427288" y="3217001"/>
            <a:ext cx="63500" cy="3214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5" y="4"/>
              </a:cxn>
              <a:cxn ang="0">
                <a:pos x="2" y="0"/>
              </a:cxn>
            </a:cxnLst>
            <a:rect l="0" t="0" r="r" b="b"/>
            <a:pathLst>
              <a:path w="5" h="4">
                <a:moveTo>
                  <a:pt x="2" y="0"/>
                </a:moveTo>
                <a:lnTo>
                  <a:pt x="0" y="4"/>
                </a:lnTo>
                <a:lnTo>
                  <a:pt x="5" y="4"/>
                </a:lnTo>
                <a:lnTo>
                  <a:pt x="2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4137025" y="3271770"/>
            <a:ext cx="63500" cy="2381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3"/>
              </a:cxn>
              <a:cxn ang="0">
                <a:pos x="5" y="3"/>
              </a:cxn>
              <a:cxn ang="0">
                <a:pos x="3" y="0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0" y="3"/>
                </a:lnTo>
                <a:lnTo>
                  <a:pt x="5" y="3"/>
                </a:lnTo>
                <a:lnTo>
                  <a:pt x="3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5859464" y="3209858"/>
            <a:ext cx="65087" cy="3095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"/>
              </a:cxn>
              <a:cxn ang="0">
                <a:pos x="5" y="4"/>
              </a:cxn>
              <a:cxn ang="0">
                <a:pos x="2" y="0"/>
              </a:cxn>
            </a:cxnLst>
            <a:rect l="0" t="0" r="r" b="b"/>
            <a:pathLst>
              <a:path w="5" h="4">
                <a:moveTo>
                  <a:pt x="2" y="0"/>
                </a:moveTo>
                <a:lnTo>
                  <a:pt x="0" y="4"/>
                </a:lnTo>
                <a:lnTo>
                  <a:pt x="5" y="4"/>
                </a:lnTo>
                <a:lnTo>
                  <a:pt x="2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7569200" y="3015786"/>
            <a:ext cx="65088" cy="30956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4"/>
              </a:cxn>
              <a:cxn ang="0">
                <a:pos x="5" y="4"/>
              </a:cxn>
              <a:cxn ang="0">
                <a:pos x="3" y="0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0" y="4"/>
                </a:lnTo>
                <a:lnTo>
                  <a:pt x="5" y="4"/>
                </a:lnTo>
                <a:lnTo>
                  <a:pt x="3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2568576" y="3886133"/>
            <a:ext cx="1490663" cy="225028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29"/>
              </a:cxn>
              <a:cxn ang="0">
                <a:pos x="116" y="3"/>
              </a:cxn>
              <a:cxn ang="0">
                <a:pos x="116" y="0"/>
              </a:cxn>
              <a:cxn ang="0">
                <a:pos x="0" y="26"/>
              </a:cxn>
            </a:cxnLst>
            <a:rect l="0" t="0" r="r" b="b"/>
            <a:pathLst>
              <a:path w="116" h="29">
                <a:moveTo>
                  <a:pt x="0" y="26"/>
                </a:moveTo>
                <a:lnTo>
                  <a:pt x="0" y="29"/>
                </a:lnTo>
                <a:lnTo>
                  <a:pt x="116" y="3"/>
                </a:lnTo>
                <a:lnTo>
                  <a:pt x="116" y="0"/>
                </a:lnTo>
                <a:lnTo>
                  <a:pt x="0" y="26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278313" y="3412264"/>
            <a:ext cx="1517650" cy="450056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1" y="58"/>
              </a:cxn>
              <a:cxn ang="0">
                <a:pos x="118" y="2"/>
              </a:cxn>
              <a:cxn ang="0">
                <a:pos x="117" y="0"/>
              </a:cxn>
              <a:cxn ang="0">
                <a:pos x="0" y="55"/>
              </a:cxn>
            </a:cxnLst>
            <a:rect l="0" t="0" r="r" b="b"/>
            <a:pathLst>
              <a:path w="118" h="58">
                <a:moveTo>
                  <a:pt x="0" y="55"/>
                </a:moveTo>
                <a:lnTo>
                  <a:pt x="1" y="58"/>
                </a:lnTo>
                <a:lnTo>
                  <a:pt x="118" y="2"/>
                </a:lnTo>
                <a:lnTo>
                  <a:pt x="117" y="0"/>
                </a:lnTo>
                <a:lnTo>
                  <a:pt x="0" y="55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5988050" y="2859814"/>
            <a:ext cx="1517650" cy="504825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1" y="65"/>
              </a:cxn>
              <a:cxn ang="0">
                <a:pos x="118" y="2"/>
              </a:cxn>
              <a:cxn ang="0">
                <a:pos x="117" y="0"/>
              </a:cxn>
              <a:cxn ang="0">
                <a:pos x="0" y="62"/>
              </a:cxn>
            </a:cxnLst>
            <a:rect l="0" t="0" r="r" b="b"/>
            <a:pathLst>
              <a:path w="118" h="65">
                <a:moveTo>
                  <a:pt x="0" y="62"/>
                </a:moveTo>
                <a:lnTo>
                  <a:pt x="1" y="65"/>
                </a:lnTo>
                <a:lnTo>
                  <a:pt x="118" y="2"/>
                </a:lnTo>
                <a:lnTo>
                  <a:pt x="117" y="0"/>
                </a:lnTo>
                <a:lnTo>
                  <a:pt x="0" y="62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2427288" y="4095683"/>
            <a:ext cx="63500" cy="3929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2"/>
              </a:cxn>
              <a:cxn ang="0">
                <a:pos x="2" y="5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5" y="2"/>
                </a:lnTo>
                <a:lnTo>
                  <a:pt x="2" y="5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4137025" y="3862320"/>
            <a:ext cx="63500" cy="3929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2"/>
              </a:cxn>
              <a:cxn ang="0">
                <a:pos x="3" y="5"/>
              </a:cxn>
              <a:cxn ang="0">
                <a:pos x="0" y="2"/>
              </a:cxn>
              <a:cxn ang="0">
                <a:pos x="3" y="0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5" y="2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5859464" y="3364639"/>
            <a:ext cx="65087" cy="476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3"/>
              </a:cxn>
              <a:cxn ang="0">
                <a:pos x="2" y="6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5" y="3"/>
                </a:lnTo>
                <a:lnTo>
                  <a:pt x="2" y="6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7569200" y="2813379"/>
            <a:ext cx="65088" cy="39291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3"/>
              </a:cxn>
              <a:cxn ang="0">
                <a:pos x="3" y="5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5" y="3"/>
                </a:lnTo>
                <a:lnTo>
                  <a:pt x="3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3B1E75"/>
          </a:solidFill>
          <a:ln w="0">
            <a:solidFill>
              <a:srgbClr val="3B1E7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" name="Oval 113"/>
          <p:cNvSpPr>
            <a:spLocks noChangeArrowheads="1"/>
          </p:cNvSpPr>
          <p:nvPr/>
        </p:nvSpPr>
        <p:spPr bwMode="auto">
          <a:xfrm>
            <a:off x="2427288" y="2144248"/>
            <a:ext cx="63500" cy="32147"/>
          </a:xfrm>
          <a:prstGeom prst="ellipse">
            <a:avLst/>
          </a:prstGeom>
          <a:solidFill>
            <a:srgbClr val="A73C25"/>
          </a:solidFill>
          <a:ln w="0">
            <a:solidFill>
              <a:srgbClr val="A73C2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" name="Oval 114"/>
          <p:cNvSpPr>
            <a:spLocks noChangeArrowheads="1"/>
          </p:cNvSpPr>
          <p:nvPr/>
        </p:nvSpPr>
        <p:spPr bwMode="auto">
          <a:xfrm>
            <a:off x="4149725" y="2035901"/>
            <a:ext cx="50800" cy="30956"/>
          </a:xfrm>
          <a:prstGeom prst="ellipse">
            <a:avLst/>
          </a:prstGeom>
          <a:solidFill>
            <a:srgbClr val="A73C25"/>
          </a:solidFill>
          <a:ln w="0">
            <a:solidFill>
              <a:srgbClr val="A73C2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" name="Oval 115"/>
          <p:cNvSpPr>
            <a:spLocks noChangeArrowheads="1"/>
          </p:cNvSpPr>
          <p:nvPr/>
        </p:nvSpPr>
        <p:spPr bwMode="auto">
          <a:xfrm>
            <a:off x="5859464" y="1841829"/>
            <a:ext cx="65087" cy="38100"/>
          </a:xfrm>
          <a:prstGeom prst="ellipse">
            <a:avLst/>
          </a:prstGeom>
          <a:solidFill>
            <a:srgbClr val="A73C25"/>
          </a:solidFill>
          <a:ln w="0">
            <a:solidFill>
              <a:srgbClr val="A73C2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5" name="Oval 116"/>
          <p:cNvSpPr>
            <a:spLocks noChangeArrowheads="1"/>
          </p:cNvSpPr>
          <p:nvPr/>
        </p:nvSpPr>
        <p:spPr bwMode="auto">
          <a:xfrm>
            <a:off x="7569200" y="2222829"/>
            <a:ext cx="65088" cy="30956"/>
          </a:xfrm>
          <a:prstGeom prst="ellipse">
            <a:avLst/>
          </a:prstGeom>
          <a:solidFill>
            <a:srgbClr val="A73C25"/>
          </a:solidFill>
          <a:ln w="0">
            <a:solidFill>
              <a:srgbClr val="A73C2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Freeform 117"/>
          <p:cNvSpPr>
            <a:spLocks/>
          </p:cNvSpPr>
          <p:nvPr/>
        </p:nvSpPr>
        <p:spPr bwMode="auto">
          <a:xfrm>
            <a:off x="2568576" y="2051379"/>
            <a:ext cx="1490663" cy="10834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4"/>
              </a:cxn>
              <a:cxn ang="0">
                <a:pos x="116" y="2"/>
              </a:cxn>
              <a:cxn ang="0">
                <a:pos x="116" y="0"/>
              </a:cxn>
              <a:cxn ang="0">
                <a:pos x="0" y="12"/>
              </a:cxn>
            </a:cxnLst>
            <a:rect l="0" t="0" r="r" b="b"/>
            <a:pathLst>
              <a:path w="116" h="14">
                <a:moveTo>
                  <a:pt x="0" y="12"/>
                </a:moveTo>
                <a:lnTo>
                  <a:pt x="0" y="14"/>
                </a:lnTo>
                <a:lnTo>
                  <a:pt x="116" y="2"/>
                </a:lnTo>
                <a:lnTo>
                  <a:pt x="116" y="0"/>
                </a:lnTo>
                <a:lnTo>
                  <a:pt x="0" y="12"/>
                </a:lnTo>
                <a:close/>
              </a:path>
            </a:pathLst>
          </a:custGeom>
          <a:solidFill>
            <a:srgbClr val="A73C25"/>
          </a:solidFill>
          <a:ln w="0">
            <a:solidFill>
              <a:srgbClr val="A73C2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4291013" y="1864451"/>
            <a:ext cx="1492250" cy="18692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0" y="24"/>
              </a:cxn>
              <a:cxn ang="0">
                <a:pos x="116" y="3"/>
              </a:cxn>
              <a:cxn ang="0">
                <a:pos x="115" y="0"/>
              </a:cxn>
              <a:cxn ang="0">
                <a:pos x="0" y="21"/>
              </a:cxn>
            </a:cxnLst>
            <a:rect l="0" t="0" r="r" b="b"/>
            <a:pathLst>
              <a:path w="116" h="24">
                <a:moveTo>
                  <a:pt x="0" y="21"/>
                </a:moveTo>
                <a:lnTo>
                  <a:pt x="0" y="24"/>
                </a:lnTo>
                <a:lnTo>
                  <a:pt x="116" y="3"/>
                </a:lnTo>
                <a:lnTo>
                  <a:pt x="115" y="0"/>
                </a:lnTo>
                <a:lnTo>
                  <a:pt x="0" y="21"/>
                </a:lnTo>
                <a:close/>
              </a:path>
            </a:pathLst>
          </a:custGeom>
          <a:solidFill>
            <a:srgbClr val="A73C25"/>
          </a:solidFill>
          <a:ln w="0">
            <a:solidFill>
              <a:srgbClr val="A73C2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8" name="Freeform 119"/>
          <p:cNvSpPr>
            <a:spLocks/>
          </p:cNvSpPr>
          <p:nvPr/>
        </p:nvSpPr>
        <p:spPr bwMode="auto">
          <a:xfrm>
            <a:off x="5988050" y="1879929"/>
            <a:ext cx="1517650" cy="3429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7" y="44"/>
              </a:cxn>
              <a:cxn ang="0">
                <a:pos x="118" y="42"/>
              </a:cxn>
              <a:cxn ang="0">
                <a:pos x="1" y="0"/>
              </a:cxn>
            </a:cxnLst>
            <a:rect l="0" t="0" r="r" b="b"/>
            <a:pathLst>
              <a:path w="118" h="44">
                <a:moveTo>
                  <a:pt x="1" y="0"/>
                </a:moveTo>
                <a:lnTo>
                  <a:pt x="0" y="2"/>
                </a:lnTo>
                <a:lnTo>
                  <a:pt x="117" y="44"/>
                </a:lnTo>
                <a:lnTo>
                  <a:pt x="118" y="42"/>
                </a:lnTo>
                <a:lnTo>
                  <a:pt x="1" y="0"/>
                </a:lnTo>
                <a:close/>
              </a:path>
            </a:pathLst>
          </a:custGeom>
          <a:solidFill>
            <a:srgbClr val="A73C25"/>
          </a:solidFill>
          <a:ln w="0">
            <a:solidFill>
              <a:srgbClr val="A73C2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2555876" y="2549060"/>
            <a:ext cx="1516063" cy="34171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3"/>
              </a:cxn>
              <a:cxn ang="0">
                <a:pos x="117" y="44"/>
              </a:cxn>
              <a:cxn ang="0">
                <a:pos x="118" y="42"/>
              </a:cxn>
              <a:cxn ang="0">
                <a:pos x="1" y="0"/>
              </a:cxn>
            </a:cxnLst>
            <a:rect l="0" t="0" r="r" b="b"/>
            <a:pathLst>
              <a:path w="118" h="44">
                <a:moveTo>
                  <a:pt x="1" y="0"/>
                </a:moveTo>
                <a:lnTo>
                  <a:pt x="0" y="3"/>
                </a:lnTo>
                <a:lnTo>
                  <a:pt x="117" y="44"/>
                </a:lnTo>
                <a:lnTo>
                  <a:pt x="118" y="42"/>
                </a:lnTo>
                <a:lnTo>
                  <a:pt x="1" y="0"/>
                </a:lnTo>
                <a:close/>
              </a:path>
            </a:pathLst>
          </a:custGeom>
          <a:solidFill>
            <a:srgbClr val="242729"/>
          </a:solidFill>
          <a:ln w="0">
            <a:solidFill>
              <a:srgbClr val="24272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>
            <a:off x="4265613" y="2937204"/>
            <a:ext cx="1530350" cy="62269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8" y="80"/>
              </a:cxn>
              <a:cxn ang="0">
                <a:pos x="119" y="78"/>
              </a:cxn>
              <a:cxn ang="0">
                <a:pos x="1" y="0"/>
              </a:cxn>
            </a:cxnLst>
            <a:rect l="0" t="0" r="r" b="b"/>
            <a:pathLst>
              <a:path w="119" h="80">
                <a:moveTo>
                  <a:pt x="1" y="0"/>
                </a:moveTo>
                <a:lnTo>
                  <a:pt x="0" y="2"/>
                </a:lnTo>
                <a:lnTo>
                  <a:pt x="118" y="80"/>
                </a:lnTo>
                <a:lnTo>
                  <a:pt x="119" y="78"/>
                </a:lnTo>
                <a:lnTo>
                  <a:pt x="1" y="0"/>
                </a:lnTo>
                <a:close/>
              </a:path>
            </a:pathLst>
          </a:custGeom>
          <a:solidFill>
            <a:srgbClr val="242729"/>
          </a:solidFill>
          <a:ln w="0">
            <a:solidFill>
              <a:srgbClr val="24272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>
            <a:off x="5988050" y="3606335"/>
            <a:ext cx="1517650" cy="31908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7" y="41"/>
              </a:cxn>
              <a:cxn ang="0">
                <a:pos x="118" y="38"/>
              </a:cxn>
              <a:cxn ang="0">
                <a:pos x="1" y="0"/>
              </a:cxn>
            </a:cxnLst>
            <a:rect l="0" t="0" r="r" b="b"/>
            <a:pathLst>
              <a:path w="118" h="41">
                <a:moveTo>
                  <a:pt x="1" y="0"/>
                </a:moveTo>
                <a:lnTo>
                  <a:pt x="0" y="2"/>
                </a:lnTo>
                <a:lnTo>
                  <a:pt x="117" y="41"/>
                </a:lnTo>
                <a:lnTo>
                  <a:pt x="118" y="38"/>
                </a:lnTo>
                <a:lnTo>
                  <a:pt x="1" y="0"/>
                </a:lnTo>
                <a:close/>
              </a:path>
            </a:pathLst>
          </a:custGeom>
          <a:solidFill>
            <a:srgbClr val="242729"/>
          </a:solidFill>
          <a:ln w="0">
            <a:solidFill>
              <a:srgbClr val="24272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" name="Oval 123"/>
          <p:cNvSpPr>
            <a:spLocks noChangeArrowheads="1"/>
          </p:cNvSpPr>
          <p:nvPr/>
        </p:nvSpPr>
        <p:spPr bwMode="auto">
          <a:xfrm>
            <a:off x="2427288" y="2518104"/>
            <a:ext cx="63500" cy="38100"/>
          </a:xfrm>
          <a:prstGeom prst="ellipse">
            <a:avLst/>
          </a:prstGeom>
          <a:solidFill>
            <a:srgbClr val="242729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" name="Oval 124"/>
          <p:cNvSpPr>
            <a:spLocks noChangeArrowheads="1"/>
          </p:cNvSpPr>
          <p:nvPr/>
        </p:nvSpPr>
        <p:spPr bwMode="auto">
          <a:xfrm>
            <a:off x="4137025" y="2883626"/>
            <a:ext cx="63500" cy="38100"/>
          </a:xfrm>
          <a:prstGeom prst="ellipse">
            <a:avLst/>
          </a:prstGeom>
          <a:solidFill>
            <a:srgbClr val="242729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" name="Oval 125"/>
          <p:cNvSpPr>
            <a:spLocks noChangeArrowheads="1"/>
          </p:cNvSpPr>
          <p:nvPr/>
        </p:nvSpPr>
        <p:spPr bwMode="auto">
          <a:xfrm>
            <a:off x="5859464" y="3575379"/>
            <a:ext cx="65087" cy="38100"/>
          </a:xfrm>
          <a:prstGeom prst="ellipse">
            <a:avLst/>
          </a:prstGeom>
          <a:solidFill>
            <a:srgbClr val="242729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" name="Oval 126"/>
          <p:cNvSpPr>
            <a:spLocks noChangeArrowheads="1"/>
          </p:cNvSpPr>
          <p:nvPr/>
        </p:nvSpPr>
        <p:spPr bwMode="auto">
          <a:xfrm>
            <a:off x="7569200" y="3909945"/>
            <a:ext cx="65088" cy="46434"/>
          </a:xfrm>
          <a:prstGeom prst="ellipse">
            <a:avLst/>
          </a:prstGeom>
          <a:solidFill>
            <a:srgbClr val="242729"/>
          </a:solidFill>
          <a:ln w="0">
            <a:solidFill>
              <a:srgbClr val="24272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" name="Freeform 127"/>
          <p:cNvSpPr>
            <a:spLocks/>
          </p:cNvSpPr>
          <p:nvPr/>
        </p:nvSpPr>
        <p:spPr bwMode="auto">
          <a:xfrm>
            <a:off x="2568576" y="2588351"/>
            <a:ext cx="1490663" cy="17859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3"/>
              </a:cxn>
              <a:cxn ang="0">
                <a:pos x="116" y="3"/>
              </a:cxn>
              <a:cxn ang="0">
                <a:pos x="116" y="0"/>
              </a:cxn>
              <a:cxn ang="0">
                <a:pos x="0" y="20"/>
              </a:cxn>
            </a:cxnLst>
            <a:rect l="0" t="0" r="r" b="b"/>
            <a:pathLst>
              <a:path w="116" h="23">
                <a:moveTo>
                  <a:pt x="0" y="20"/>
                </a:moveTo>
                <a:lnTo>
                  <a:pt x="0" y="23"/>
                </a:lnTo>
                <a:lnTo>
                  <a:pt x="116" y="3"/>
                </a:lnTo>
                <a:lnTo>
                  <a:pt x="116" y="0"/>
                </a:lnTo>
                <a:lnTo>
                  <a:pt x="0" y="2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7" name="Freeform 128"/>
          <p:cNvSpPr>
            <a:spLocks/>
          </p:cNvSpPr>
          <p:nvPr/>
        </p:nvSpPr>
        <p:spPr bwMode="auto">
          <a:xfrm>
            <a:off x="4291013" y="2393088"/>
            <a:ext cx="1492250" cy="195263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0" y="25"/>
              </a:cxn>
              <a:cxn ang="0">
                <a:pos x="116" y="3"/>
              </a:cxn>
              <a:cxn ang="0">
                <a:pos x="116" y="0"/>
              </a:cxn>
              <a:cxn ang="0">
                <a:pos x="0" y="22"/>
              </a:cxn>
            </a:cxnLst>
            <a:rect l="0" t="0" r="r" b="b"/>
            <a:pathLst>
              <a:path w="116" h="25">
                <a:moveTo>
                  <a:pt x="0" y="22"/>
                </a:moveTo>
                <a:lnTo>
                  <a:pt x="0" y="25"/>
                </a:lnTo>
                <a:lnTo>
                  <a:pt x="116" y="3"/>
                </a:lnTo>
                <a:lnTo>
                  <a:pt x="116" y="0"/>
                </a:lnTo>
                <a:lnTo>
                  <a:pt x="0" y="22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8" name="Freeform 129"/>
          <p:cNvSpPr>
            <a:spLocks/>
          </p:cNvSpPr>
          <p:nvPr/>
        </p:nvSpPr>
        <p:spPr bwMode="auto">
          <a:xfrm>
            <a:off x="6000750" y="2276408"/>
            <a:ext cx="1492250" cy="116681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5"/>
              </a:cxn>
              <a:cxn ang="0">
                <a:pos x="116" y="3"/>
              </a:cxn>
              <a:cxn ang="0">
                <a:pos x="116" y="0"/>
              </a:cxn>
              <a:cxn ang="0">
                <a:pos x="0" y="12"/>
              </a:cxn>
            </a:cxnLst>
            <a:rect l="0" t="0" r="r" b="b"/>
            <a:pathLst>
              <a:path w="116" h="15">
                <a:moveTo>
                  <a:pt x="0" y="12"/>
                </a:moveTo>
                <a:lnTo>
                  <a:pt x="0" y="15"/>
                </a:lnTo>
                <a:lnTo>
                  <a:pt x="116" y="3"/>
                </a:lnTo>
                <a:lnTo>
                  <a:pt x="116" y="0"/>
                </a:lnTo>
                <a:lnTo>
                  <a:pt x="0" y="12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9" name="Oval 130"/>
          <p:cNvSpPr>
            <a:spLocks noChangeArrowheads="1"/>
          </p:cNvSpPr>
          <p:nvPr/>
        </p:nvSpPr>
        <p:spPr bwMode="auto">
          <a:xfrm>
            <a:off x="2427288" y="2743132"/>
            <a:ext cx="63500" cy="46434"/>
          </a:xfrm>
          <a:prstGeom prst="ellipse">
            <a:avLst/>
          </a:prstGeom>
          <a:solidFill>
            <a:srgbClr val="E9E400"/>
          </a:solidFill>
          <a:ln w="0">
            <a:solidFill>
              <a:srgbClr val="E9E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0" name="Oval 131"/>
          <p:cNvSpPr>
            <a:spLocks noChangeArrowheads="1"/>
          </p:cNvSpPr>
          <p:nvPr/>
        </p:nvSpPr>
        <p:spPr bwMode="auto">
          <a:xfrm>
            <a:off x="4137025" y="2571683"/>
            <a:ext cx="63500" cy="39290"/>
          </a:xfrm>
          <a:prstGeom prst="ellipse">
            <a:avLst/>
          </a:prstGeom>
          <a:solidFill>
            <a:srgbClr val="E9E400"/>
          </a:solidFill>
          <a:ln w="0">
            <a:solidFill>
              <a:srgbClr val="E9E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1" name="Oval 132"/>
          <p:cNvSpPr>
            <a:spLocks noChangeArrowheads="1"/>
          </p:cNvSpPr>
          <p:nvPr/>
        </p:nvSpPr>
        <p:spPr bwMode="auto">
          <a:xfrm>
            <a:off x="5859464" y="2370466"/>
            <a:ext cx="65087" cy="38100"/>
          </a:xfrm>
          <a:prstGeom prst="ellipse">
            <a:avLst/>
          </a:prstGeom>
          <a:solidFill>
            <a:srgbClr val="E9E400"/>
          </a:solidFill>
          <a:ln w="0">
            <a:solidFill>
              <a:srgbClr val="E9E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" name="Oval 133"/>
          <p:cNvSpPr>
            <a:spLocks noChangeArrowheads="1"/>
          </p:cNvSpPr>
          <p:nvPr/>
        </p:nvSpPr>
        <p:spPr bwMode="auto">
          <a:xfrm>
            <a:off x="7569200" y="2260929"/>
            <a:ext cx="65088" cy="47625"/>
          </a:xfrm>
          <a:prstGeom prst="ellipse">
            <a:avLst/>
          </a:prstGeom>
          <a:solidFill>
            <a:srgbClr val="E9E400"/>
          </a:solidFill>
          <a:ln w="0">
            <a:solidFill>
              <a:srgbClr val="E9E4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>
            <a:off x="2568576" y="2487147"/>
            <a:ext cx="1490663" cy="1012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16" y="13"/>
              </a:cxn>
              <a:cxn ang="0">
                <a:pos x="116" y="10"/>
              </a:cxn>
              <a:cxn ang="0">
                <a:pos x="0" y="0"/>
              </a:cxn>
            </a:cxnLst>
            <a:rect l="0" t="0" r="r" b="b"/>
            <a:pathLst>
              <a:path w="116" h="13">
                <a:moveTo>
                  <a:pt x="0" y="0"/>
                </a:moveTo>
                <a:lnTo>
                  <a:pt x="0" y="2"/>
                </a:lnTo>
                <a:lnTo>
                  <a:pt x="116" y="13"/>
                </a:lnTo>
                <a:lnTo>
                  <a:pt x="116" y="10"/>
                </a:lnTo>
                <a:lnTo>
                  <a:pt x="0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" name="Freeform 135"/>
          <p:cNvSpPr>
            <a:spLocks/>
          </p:cNvSpPr>
          <p:nvPr/>
        </p:nvSpPr>
        <p:spPr bwMode="auto">
          <a:xfrm>
            <a:off x="4291013" y="2564538"/>
            <a:ext cx="1492250" cy="2381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115" y="2"/>
              </a:cxn>
              <a:cxn ang="0">
                <a:pos x="116" y="0"/>
              </a:cxn>
              <a:cxn ang="0">
                <a:pos x="0" y="1"/>
              </a:cxn>
            </a:cxnLst>
            <a:rect l="0" t="0" r="r" b="b"/>
            <a:pathLst>
              <a:path w="116" h="3">
                <a:moveTo>
                  <a:pt x="0" y="1"/>
                </a:moveTo>
                <a:lnTo>
                  <a:pt x="0" y="3"/>
                </a:lnTo>
                <a:lnTo>
                  <a:pt x="115" y="2"/>
                </a:lnTo>
                <a:lnTo>
                  <a:pt x="116" y="0"/>
                </a:lnTo>
                <a:lnTo>
                  <a:pt x="0" y="1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" name="Freeform 136"/>
          <p:cNvSpPr>
            <a:spLocks/>
          </p:cNvSpPr>
          <p:nvPr/>
        </p:nvSpPr>
        <p:spPr bwMode="auto">
          <a:xfrm>
            <a:off x="6000750" y="2393089"/>
            <a:ext cx="1492250" cy="17859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3"/>
              </a:cxn>
              <a:cxn ang="0">
                <a:pos x="116" y="3"/>
              </a:cxn>
              <a:cxn ang="0">
                <a:pos x="116" y="0"/>
              </a:cxn>
              <a:cxn ang="0">
                <a:pos x="0" y="20"/>
              </a:cxn>
            </a:cxnLst>
            <a:rect l="0" t="0" r="r" b="b"/>
            <a:pathLst>
              <a:path w="116" h="23">
                <a:moveTo>
                  <a:pt x="0" y="20"/>
                </a:moveTo>
                <a:lnTo>
                  <a:pt x="0" y="23"/>
                </a:lnTo>
                <a:lnTo>
                  <a:pt x="116" y="3"/>
                </a:lnTo>
                <a:lnTo>
                  <a:pt x="116" y="0"/>
                </a:lnTo>
                <a:lnTo>
                  <a:pt x="0" y="2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2427288" y="2471670"/>
            <a:ext cx="63500" cy="38100"/>
          </a:xfrm>
          <a:prstGeom prst="rect">
            <a:avLst/>
          </a:prstGeom>
          <a:solidFill>
            <a:srgbClr val="E9E400"/>
          </a:solidFill>
          <a:ln w="0">
            <a:solidFill>
              <a:srgbClr val="E9E4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4137025" y="2564539"/>
            <a:ext cx="63500" cy="39290"/>
          </a:xfrm>
          <a:prstGeom prst="rect">
            <a:avLst/>
          </a:prstGeom>
          <a:solidFill>
            <a:srgbClr val="E9E400"/>
          </a:solidFill>
          <a:ln w="0">
            <a:solidFill>
              <a:srgbClr val="E9E4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5859464" y="2549060"/>
            <a:ext cx="65087" cy="39291"/>
          </a:xfrm>
          <a:prstGeom prst="rect">
            <a:avLst/>
          </a:prstGeom>
          <a:solidFill>
            <a:srgbClr val="E9E400"/>
          </a:solidFill>
          <a:ln w="0">
            <a:solidFill>
              <a:srgbClr val="E9E4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7569200" y="2377610"/>
            <a:ext cx="65088" cy="39291"/>
          </a:xfrm>
          <a:prstGeom prst="rect">
            <a:avLst/>
          </a:prstGeom>
          <a:solidFill>
            <a:srgbClr val="E9E400"/>
          </a:solidFill>
          <a:ln w="0">
            <a:solidFill>
              <a:srgbClr val="E9E4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0" name="Freeform 141"/>
          <p:cNvSpPr>
            <a:spLocks/>
          </p:cNvSpPr>
          <p:nvPr/>
        </p:nvSpPr>
        <p:spPr bwMode="auto">
          <a:xfrm>
            <a:off x="2555876" y="1795395"/>
            <a:ext cx="1516063" cy="41195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7" y="53"/>
              </a:cxn>
              <a:cxn ang="0">
                <a:pos x="118" y="51"/>
              </a:cxn>
              <a:cxn ang="0">
                <a:pos x="1" y="0"/>
              </a:cxn>
            </a:cxnLst>
            <a:rect l="0" t="0" r="r" b="b"/>
            <a:pathLst>
              <a:path w="118" h="53">
                <a:moveTo>
                  <a:pt x="1" y="0"/>
                </a:moveTo>
                <a:lnTo>
                  <a:pt x="0" y="2"/>
                </a:lnTo>
                <a:lnTo>
                  <a:pt x="117" y="53"/>
                </a:lnTo>
                <a:lnTo>
                  <a:pt x="118" y="51"/>
                </a:lnTo>
                <a:lnTo>
                  <a:pt x="1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" name="Freeform 142"/>
          <p:cNvSpPr>
            <a:spLocks/>
          </p:cNvSpPr>
          <p:nvPr/>
        </p:nvSpPr>
        <p:spPr bwMode="auto">
          <a:xfrm>
            <a:off x="4265613" y="2253785"/>
            <a:ext cx="1530350" cy="559594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8" y="72"/>
              </a:cxn>
              <a:cxn ang="0">
                <a:pos x="119" y="70"/>
              </a:cxn>
              <a:cxn ang="0">
                <a:pos x="1" y="0"/>
              </a:cxn>
            </a:cxnLst>
            <a:rect l="0" t="0" r="r" b="b"/>
            <a:pathLst>
              <a:path w="119" h="72">
                <a:moveTo>
                  <a:pt x="1" y="0"/>
                </a:moveTo>
                <a:lnTo>
                  <a:pt x="0" y="2"/>
                </a:lnTo>
                <a:lnTo>
                  <a:pt x="118" y="72"/>
                </a:lnTo>
                <a:lnTo>
                  <a:pt x="119" y="70"/>
                </a:lnTo>
                <a:lnTo>
                  <a:pt x="1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2" name="Freeform 143"/>
          <p:cNvSpPr>
            <a:spLocks/>
          </p:cNvSpPr>
          <p:nvPr/>
        </p:nvSpPr>
        <p:spPr bwMode="auto">
          <a:xfrm>
            <a:off x="5988050" y="2868148"/>
            <a:ext cx="1530350" cy="57507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17" y="74"/>
              </a:cxn>
              <a:cxn ang="0">
                <a:pos x="119" y="72"/>
              </a:cxn>
              <a:cxn ang="0">
                <a:pos x="1" y="0"/>
              </a:cxn>
            </a:cxnLst>
            <a:rect l="0" t="0" r="r" b="b"/>
            <a:pathLst>
              <a:path w="119" h="74">
                <a:moveTo>
                  <a:pt x="1" y="0"/>
                </a:moveTo>
                <a:lnTo>
                  <a:pt x="0" y="2"/>
                </a:lnTo>
                <a:lnTo>
                  <a:pt x="117" y="74"/>
                </a:lnTo>
                <a:lnTo>
                  <a:pt x="119" y="72"/>
                </a:lnTo>
                <a:lnTo>
                  <a:pt x="1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" name="Freeform 144"/>
          <p:cNvSpPr>
            <a:spLocks/>
          </p:cNvSpPr>
          <p:nvPr/>
        </p:nvSpPr>
        <p:spPr bwMode="auto">
          <a:xfrm>
            <a:off x="2427288" y="1756104"/>
            <a:ext cx="63500" cy="3929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3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5" y="3"/>
                </a:lnTo>
                <a:lnTo>
                  <a:pt x="2" y="5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" name="Freeform 145"/>
          <p:cNvSpPr>
            <a:spLocks/>
          </p:cNvSpPr>
          <p:nvPr/>
        </p:nvSpPr>
        <p:spPr bwMode="auto">
          <a:xfrm>
            <a:off x="4137025" y="2207351"/>
            <a:ext cx="63500" cy="381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3"/>
              </a:cxn>
              <a:cxn ang="0">
                <a:pos x="3" y="5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5" y="3"/>
                </a:lnTo>
                <a:lnTo>
                  <a:pt x="3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" name="Freeform 146"/>
          <p:cNvSpPr>
            <a:spLocks/>
          </p:cNvSpPr>
          <p:nvPr/>
        </p:nvSpPr>
        <p:spPr bwMode="auto">
          <a:xfrm>
            <a:off x="5859464" y="2820523"/>
            <a:ext cx="65087" cy="3929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2"/>
              </a:cxn>
              <a:cxn ang="0">
                <a:pos x="2" y="5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5" h="5">
                <a:moveTo>
                  <a:pt x="2" y="0"/>
                </a:moveTo>
                <a:lnTo>
                  <a:pt x="5" y="2"/>
                </a:lnTo>
                <a:lnTo>
                  <a:pt x="2" y="5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6" name="Freeform 147"/>
          <p:cNvSpPr>
            <a:spLocks/>
          </p:cNvSpPr>
          <p:nvPr/>
        </p:nvSpPr>
        <p:spPr bwMode="auto">
          <a:xfrm>
            <a:off x="7569200" y="3450364"/>
            <a:ext cx="65088" cy="3929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3"/>
              </a:cxn>
              <a:cxn ang="0">
                <a:pos x="3" y="5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5" h="5">
                <a:moveTo>
                  <a:pt x="3" y="0"/>
                </a:moveTo>
                <a:lnTo>
                  <a:pt x="5" y="3"/>
                </a:lnTo>
                <a:lnTo>
                  <a:pt x="3" y="5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solidFill>
            <a:srgbClr val="E9E400"/>
          </a:solidFill>
          <a:ln w="0">
            <a:solidFill>
              <a:srgbClr val="E9E4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7" name="Freeform 148"/>
          <p:cNvSpPr>
            <a:spLocks/>
          </p:cNvSpPr>
          <p:nvPr/>
        </p:nvSpPr>
        <p:spPr bwMode="auto">
          <a:xfrm>
            <a:off x="2568576" y="2044235"/>
            <a:ext cx="149066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16" y="24"/>
              </a:cxn>
              <a:cxn ang="0">
                <a:pos x="116" y="22"/>
              </a:cxn>
              <a:cxn ang="0">
                <a:pos x="0" y="0"/>
              </a:cxn>
            </a:cxnLst>
            <a:rect l="0" t="0" r="r" b="b"/>
            <a:pathLst>
              <a:path w="116" h="24">
                <a:moveTo>
                  <a:pt x="0" y="0"/>
                </a:moveTo>
                <a:lnTo>
                  <a:pt x="0" y="2"/>
                </a:lnTo>
                <a:lnTo>
                  <a:pt x="116" y="24"/>
                </a:lnTo>
                <a:lnTo>
                  <a:pt x="116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8B4A"/>
          </a:solidFill>
          <a:ln w="0">
            <a:solidFill>
              <a:srgbClr val="008B4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8" name="Freeform 149"/>
          <p:cNvSpPr>
            <a:spLocks/>
          </p:cNvSpPr>
          <p:nvPr/>
        </p:nvSpPr>
        <p:spPr bwMode="auto">
          <a:xfrm>
            <a:off x="4278313" y="2253786"/>
            <a:ext cx="1517650" cy="45005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3"/>
              </a:cxn>
              <a:cxn ang="0">
                <a:pos x="117" y="58"/>
              </a:cxn>
              <a:cxn ang="0">
                <a:pos x="118" y="56"/>
              </a:cxn>
              <a:cxn ang="0">
                <a:pos x="1" y="0"/>
              </a:cxn>
            </a:cxnLst>
            <a:rect l="0" t="0" r="r" b="b"/>
            <a:pathLst>
              <a:path w="118" h="58">
                <a:moveTo>
                  <a:pt x="1" y="0"/>
                </a:moveTo>
                <a:lnTo>
                  <a:pt x="0" y="3"/>
                </a:lnTo>
                <a:lnTo>
                  <a:pt x="117" y="58"/>
                </a:lnTo>
                <a:lnTo>
                  <a:pt x="118" y="56"/>
                </a:lnTo>
                <a:lnTo>
                  <a:pt x="1" y="0"/>
                </a:lnTo>
                <a:close/>
              </a:path>
            </a:pathLst>
          </a:custGeom>
          <a:solidFill>
            <a:srgbClr val="008B4A"/>
          </a:solidFill>
          <a:ln w="0">
            <a:solidFill>
              <a:srgbClr val="008B4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9" name="Freeform 150"/>
          <p:cNvSpPr>
            <a:spLocks/>
          </p:cNvSpPr>
          <p:nvPr/>
        </p:nvSpPr>
        <p:spPr bwMode="auto">
          <a:xfrm>
            <a:off x="6000750" y="2703842"/>
            <a:ext cx="1492250" cy="3214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4"/>
              </a:cxn>
              <a:cxn ang="0">
                <a:pos x="116" y="3"/>
              </a:cxn>
              <a:cxn ang="0">
                <a:pos x="116" y="0"/>
              </a:cxn>
              <a:cxn ang="0">
                <a:pos x="0" y="1"/>
              </a:cxn>
            </a:cxnLst>
            <a:rect l="0" t="0" r="r" b="b"/>
            <a:pathLst>
              <a:path w="116" h="4">
                <a:moveTo>
                  <a:pt x="0" y="1"/>
                </a:moveTo>
                <a:lnTo>
                  <a:pt x="0" y="4"/>
                </a:lnTo>
                <a:lnTo>
                  <a:pt x="116" y="3"/>
                </a:lnTo>
                <a:lnTo>
                  <a:pt x="116" y="0"/>
                </a:lnTo>
                <a:lnTo>
                  <a:pt x="0" y="1"/>
                </a:lnTo>
                <a:close/>
              </a:path>
            </a:pathLst>
          </a:custGeom>
          <a:solidFill>
            <a:srgbClr val="008B4A"/>
          </a:solidFill>
          <a:ln w="0">
            <a:solidFill>
              <a:srgbClr val="008B4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" name="Oval 151"/>
          <p:cNvSpPr>
            <a:spLocks noChangeArrowheads="1"/>
          </p:cNvSpPr>
          <p:nvPr/>
        </p:nvSpPr>
        <p:spPr bwMode="auto">
          <a:xfrm>
            <a:off x="2414588" y="2012089"/>
            <a:ext cx="76200" cy="54769"/>
          </a:xfrm>
          <a:prstGeom prst="ellipse">
            <a:avLst/>
          </a:prstGeom>
          <a:solidFill>
            <a:srgbClr val="008B4A"/>
          </a:solidFill>
          <a:ln w="0">
            <a:solidFill>
              <a:srgbClr val="008B4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1" name="Oval 152"/>
          <p:cNvSpPr>
            <a:spLocks noChangeArrowheads="1"/>
          </p:cNvSpPr>
          <p:nvPr/>
        </p:nvSpPr>
        <p:spPr bwMode="auto">
          <a:xfrm>
            <a:off x="4137025" y="2207351"/>
            <a:ext cx="77788" cy="53578"/>
          </a:xfrm>
          <a:prstGeom prst="ellipse">
            <a:avLst/>
          </a:prstGeom>
          <a:solidFill>
            <a:srgbClr val="008B4A"/>
          </a:solidFill>
          <a:ln w="0">
            <a:solidFill>
              <a:srgbClr val="008B4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2" name="Oval 153"/>
          <p:cNvSpPr>
            <a:spLocks noChangeArrowheads="1"/>
          </p:cNvSpPr>
          <p:nvPr/>
        </p:nvSpPr>
        <p:spPr bwMode="auto">
          <a:xfrm>
            <a:off x="5846764" y="2696698"/>
            <a:ext cx="90487" cy="54769"/>
          </a:xfrm>
          <a:prstGeom prst="ellipse">
            <a:avLst/>
          </a:prstGeom>
          <a:solidFill>
            <a:srgbClr val="008B4A"/>
          </a:solidFill>
          <a:ln w="0">
            <a:solidFill>
              <a:srgbClr val="008B4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" name="Oval 154"/>
          <p:cNvSpPr>
            <a:spLocks noChangeArrowheads="1"/>
          </p:cNvSpPr>
          <p:nvPr/>
        </p:nvSpPr>
        <p:spPr bwMode="auto">
          <a:xfrm>
            <a:off x="7569200" y="2688364"/>
            <a:ext cx="77788" cy="54769"/>
          </a:xfrm>
          <a:prstGeom prst="ellipse">
            <a:avLst/>
          </a:prstGeom>
          <a:solidFill>
            <a:srgbClr val="008B4A"/>
          </a:solidFill>
          <a:ln w="0">
            <a:solidFill>
              <a:srgbClr val="008B4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7691438" y="3103892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NF</a:t>
            </a:r>
            <a:endParaRPr lang="ru-RU"/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7691438" y="2770517"/>
            <a:ext cx="1394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NB</a:t>
            </a:r>
            <a:endParaRPr lang="ru-RU"/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7691438" y="2961017"/>
            <a:ext cx="1298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NS</a:t>
            </a:r>
            <a:endParaRPr lang="ru-RU"/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7691438" y="385874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ON</a:t>
            </a:r>
            <a:endParaRPr lang="ru-RU"/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7691438" y="2124008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QU</a:t>
            </a:r>
            <a:endParaRPr lang="ru-RU"/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7691438" y="3414645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AB</a:t>
            </a:r>
            <a:endParaRPr lang="ru-RU"/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7691438" y="2651454"/>
            <a:ext cx="1250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BC</a:t>
            </a:r>
            <a:endParaRPr lang="ru-RU"/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7691438" y="2238308"/>
            <a:ext cx="1651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MB</a:t>
            </a:r>
            <a:endParaRPr lang="ru-RU"/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7691438" y="2387135"/>
            <a:ext cx="1170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SK</a:t>
            </a:r>
            <a:endParaRPr lang="ru-RU"/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2200275" y="1697764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AB</a:t>
            </a:r>
            <a:endParaRPr lang="ru-RU"/>
          </a:p>
        </p:txBody>
      </p:sp>
      <p:sp>
        <p:nvSpPr>
          <p:cNvPr id="164" name="Rectangle 165"/>
          <p:cNvSpPr>
            <a:spLocks noChangeArrowheads="1"/>
          </p:cNvSpPr>
          <p:nvPr/>
        </p:nvSpPr>
        <p:spPr bwMode="auto">
          <a:xfrm>
            <a:off x="2200275" y="1969226"/>
            <a:ext cx="1250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BC</a:t>
            </a:r>
            <a:endParaRPr lang="ru-RU"/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2200275" y="2115673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QU</a:t>
            </a:r>
            <a:endParaRPr lang="ru-RU"/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2200275" y="2387135"/>
            <a:ext cx="1170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SK</a:t>
            </a:r>
            <a:endParaRPr lang="ru-RU"/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2200275" y="2539535"/>
            <a:ext cx="1538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ON</a:t>
            </a:r>
            <a:endParaRPr lang="ru-RU"/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2200275" y="2713367"/>
            <a:ext cx="1651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MB</a:t>
            </a:r>
            <a:endParaRPr lang="ru-RU"/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2200275" y="3184854"/>
            <a:ext cx="12984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NS</a:t>
            </a:r>
            <a:endParaRPr lang="ru-RU"/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2200275" y="3784929"/>
            <a:ext cx="12824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NF</a:t>
            </a:r>
            <a:endParaRPr lang="ru-RU"/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7691438" y="2851479"/>
            <a:ext cx="1170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PE</a:t>
            </a:r>
            <a:endParaRPr lang="ru-RU"/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2200275" y="3921851"/>
            <a:ext cx="1170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PE</a:t>
            </a:r>
            <a:endParaRPr lang="ru-RU"/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3673476" y="4324283"/>
            <a:ext cx="9217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Скорректировано </a:t>
            </a:r>
            <a:endParaRPr lang="ru-RU"/>
          </a:p>
        </p:txBody>
      </p:sp>
      <p:sp>
        <p:nvSpPr>
          <p:cNvPr id="174" name="Rectangle 175"/>
          <p:cNvSpPr>
            <a:spLocks noChangeArrowheads="1"/>
          </p:cNvSpPr>
          <p:nvPr/>
        </p:nvSpPr>
        <p:spPr bwMode="auto">
          <a:xfrm>
            <a:off x="3673475" y="4427866"/>
            <a:ext cx="109645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для ОИВ и Семейного</a:t>
            </a:r>
            <a:endParaRPr lang="ru-RU"/>
          </a:p>
        </p:txBody>
      </p:sp>
      <p:sp>
        <p:nvSpPr>
          <p:cNvPr id="175" name="Rectangle 176"/>
          <p:cNvSpPr>
            <a:spLocks noChangeArrowheads="1"/>
          </p:cNvSpPr>
          <p:nvPr/>
        </p:nvSpPr>
        <p:spPr bwMode="auto">
          <a:xfrm>
            <a:off x="3673475" y="4531451"/>
            <a:ext cx="81592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Окружения (СО)</a:t>
            </a:r>
            <a:endParaRPr lang="ru-RU"/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2200275" y="4069489"/>
            <a:ext cx="1394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NB</a:t>
            </a:r>
            <a:endParaRPr lang="ru-RU"/>
          </a:p>
        </p:txBody>
      </p:sp>
      <p:sp>
        <p:nvSpPr>
          <p:cNvPr id="177" name="Rectangle 178"/>
          <p:cNvSpPr>
            <a:spLocks noChangeArrowheads="1"/>
          </p:cNvSpPr>
          <p:nvPr/>
        </p:nvSpPr>
        <p:spPr bwMode="auto">
          <a:xfrm>
            <a:off x="5319714" y="4332617"/>
            <a:ext cx="107561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      Скорректировано</a:t>
            </a:r>
            <a:endParaRPr lang="ru-RU"/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5319714" y="4436201"/>
            <a:ext cx="71493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для ОИВ, СО и</a:t>
            </a:r>
            <a:endParaRPr lang="ru-RU"/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5319713" y="4538595"/>
            <a:ext cx="136575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Школьного Контекста (ШК)</a:t>
            </a:r>
            <a:endParaRPr lang="ru-RU"/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7200900" y="4333808"/>
            <a:ext cx="118462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  Скорректировано для</a:t>
            </a:r>
            <a:endParaRPr lang="ru-RU"/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7200900" y="4436201"/>
            <a:ext cx="69570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ОИВ, СО, ШК,</a:t>
            </a:r>
            <a:endParaRPr lang="ru-RU"/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7200900" y="4539785"/>
            <a:ext cx="110607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и Процесса Обучения</a:t>
            </a:r>
            <a:endParaRPr lang="ru-RU"/>
          </a:p>
        </p:txBody>
      </p:sp>
      <p:sp>
        <p:nvSpPr>
          <p:cNvPr id="183" name="Rectangle 184"/>
          <p:cNvSpPr>
            <a:spLocks noChangeArrowheads="1"/>
          </p:cNvSpPr>
          <p:nvPr/>
        </p:nvSpPr>
        <p:spPr bwMode="auto">
          <a:xfrm>
            <a:off x="7200900" y="4643370"/>
            <a:ext cx="24686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(ПО)</a:t>
            </a:r>
            <a:endParaRPr lang="ru-RU"/>
          </a:p>
        </p:txBody>
      </p:sp>
      <p:sp>
        <p:nvSpPr>
          <p:cNvPr id="184" name="Rectangle 185"/>
          <p:cNvSpPr>
            <a:spLocks noChangeArrowheads="1"/>
          </p:cNvSpPr>
          <p:nvPr/>
        </p:nvSpPr>
        <p:spPr bwMode="auto">
          <a:xfrm>
            <a:off x="2081214" y="4333808"/>
            <a:ext cx="92172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 Скорректировано</a:t>
            </a:r>
            <a:endParaRPr lang="ru-RU"/>
          </a:p>
        </p:txBody>
      </p:sp>
      <p:sp>
        <p:nvSpPr>
          <p:cNvPr id="185" name="Rectangle 186"/>
          <p:cNvSpPr>
            <a:spLocks noChangeArrowheads="1"/>
          </p:cNvSpPr>
          <p:nvPr/>
        </p:nvSpPr>
        <p:spPr bwMode="auto">
          <a:xfrm>
            <a:off x="2081213" y="4436201"/>
            <a:ext cx="121988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для Ошибки Измерения</a:t>
            </a:r>
            <a:endParaRPr lang="ru-RU"/>
          </a:p>
        </p:txBody>
      </p:sp>
      <p:sp>
        <p:nvSpPr>
          <p:cNvPr id="186" name="Rectangle 187"/>
          <p:cNvSpPr>
            <a:spLocks noChangeArrowheads="1"/>
          </p:cNvSpPr>
          <p:nvPr/>
        </p:nvSpPr>
        <p:spPr bwMode="auto">
          <a:xfrm>
            <a:off x="2081214" y="4539785"/>
            <a:ext cx="85760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900" b="1">
                <a:solidFill>
                  <a:srgbClr val="242729"/>
                </a:solidFill>
              </a:rPr>
              <a:t>и Выборки (ОИВ)</a:t>
            </a:r>
            <a:endParaRPr lang="ru-RU"/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2081214" y="4643370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Учёт внешних факторов: Шотландия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74701" y="4820773"/>
            <a:ext cx="4809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500">
                <a:solidFill>
                  <a:srgbClr val="242729"/>
                </a:solidFill>
                <a:latin typeface="Times New Roman" pitchFamily="18" charset="0"/>
              </a:rPr>
              <a:t> </a:t>
            </a:r>
            <a:endParaRPr lang="ru-RU"/>
          </a:p>
        </p:txBody>
      </p:sp>
      <p:pic>
        <p:nvPicPr>
          <p:cNvPr id="189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873" y="1044699"/>
            <a:ext cx="8462591" cy="409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8339"/>
            <a:ext cx="6768752" cy="507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991" y="1553691"/>
            <a:ext cx="7591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PISA-200</a:t>
            </a:r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ru-RU" sz="3200" dirty="0" smtClean="0">
                <a:solidFill>
                  <a:schemeClr val="bg1"/>
                </a:solidFill>
              </a:rPr>
              <a:t>Учёт внешних факторов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9" y="843558"/>
            <a:ext cx="8065143" cy="432048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09589" y="905490"/>
          <a:ext cx="7878835" cy="4204970"/>
        </p:xfrm>
        <a:graphic>
          <a:graphicData uri="http://schemas.openxmlformats.org/presentationml/2006/ole">
            <p:oleObj spid="_x0000_s4099" name="Диаграмма" r:id="rId5" imgW="8124950" imgH="5781707" progId="MSGraph.Chart.8">
              <p:embed followColorScheme="full"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9614" y="1224260"/>
            <a:ext cx="1584325" cy="652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Вариативность успеваемости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внутри  школ</a:t>
            </a:r>
            <a:endParaRPr lang="en-GB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04026" y="3273325"/>
            <a:ext cx="1584325" cy="652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Вариативность успеваемости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b="1">
                <a:solidFill>
                  <a:schemeClr val="bg1"/>
                </a:solidFill>
                <a:cs typeface="Arial" charset="0"/>
              </a:rPr>
              <a:t>между  школ</a:t>
            </a:r>
            <a:endParaRPr lang="en-GB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708400" y="3411527"/>
            <a:ext cx="2743200" cy="646331"/>
          </a:xfrm>
          <a:prstGeom prst="wedgeRectCallout">
            <a:avLst>
              <a:gd name="adj1" fmla="val -62213"/>
              <a:gd name="adj2" fmla="val -45375"/>
            </a:avLst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EBFA26"/>
                </a:solidFill>
                <a:latin typeface="Comic Sans MS" pitchFamily="66" charset="0"/>
                <a:cs typeface="Arial" charset="0"/>
              </a:rPr>
              <a:t>Вариативность объясняется социально-экономическим уровнем учащихся и школ</a:t>
            </a:r>
            <a:endParaRPr lang="en-GB" sz="1200" b="1">
              <a:solidFill>
                <a:srgbClr val="EBFA26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России в </a:t>
            </a:r>
            <a:r>
              <a:rPr lang="en-US" sz="3200" dirty="0" smtClean="0">
                <a:solidFill>
                  <a:schemeClr val="bg1"/>
                </a:solidFill>
              </a:rPr>
              <a:t>PISA</a:t>
            </a:r>
            <a:r>
              <a:rPr lang="ru-RU" sz="3200" dirty="0" smtClean="0">
                <a:solidFill>
                  <a:schemeClr val="bg1"/>
                </a:solidFill>
              </a:rPr>
              <a:t>-2009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1" y="951607"/>
            <a:ext cx="4957763" cy="210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113" y="3057822"/>
            <a:ext cx="4959350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PISA-2009: </a:t>
            </a:r>
            <a:r>
              <a:rPr lang="ru-RU" sz="3200" dirty="0" smtClean="0">
                <a:solidFill>
                  <a:schemeClr val="bg1"/>
                </a:solidFill>
              </a:rPr>
              <a:t>Финляндия и Россия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203598"/>
            <a:ext cx="8892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2400" b="1" dirty="0" smtClean="0"/>
              <a:t>Descriptive Statistics FINLAND	</a:t>
            </a:r>
            <a:endParaRPr lang="ru-RU" sz="2400" dirty="0" smtClean="0"/>
          </a:p>
          <a:p>
            <a:r>
              <a:rPr lang="fi-FI" sz="2400" dirty="0" smtClean="0"/>
              <a:t>			</a:t>
            </a:r>
            <a:r>
              <a:rPr lang="fi-FI" dirty="0" smtClean="0"/>
              <a:t>N	Min	Max	Mean	SD	</a:t>
            </a:r>
            <a:endParaRPr lang="ru-RU" dirty="0" smtClean="0"/>
          </a:p>
          <a:p>
            <a:r>
              <a:rPr lang="en-GB" sz="2400" dirty="0" smtClean="0"/>
              <a:t>mean  read		5810	184	744	</a:t>
            </a:r>
            <a:r>
              <a:rPr lang="en-GB" sz="2400" b="1" dirty="0" smtClean="0"/>
              <a:t>531</a:t>
            </a:r>
            <a:r>
              <a:rPr lang="en-GB" sz="2400" dirty="0" smtClean="0"/>
              <a:t>	83	</a:t>
            </a:r>
            <a:endParaRPr lang="ru-RU" sz="2400" dirty="0" smtClean="0"/>
          </a:p>
          <a:p>
            <a:r>
              <a:rPr lang="en-GB" sz="2400" dirty="0" smtClean="0"/>
              <a:t>mean  math		5810	210	783	</a:t>
            </a:r>
            <a:r>
              <a:rPr lang="en-GB" sz="2400" b="1" dirty="0" smtClean="0"/>
              <a:t>537</a:t>
            </a:r>
            <a:r>
              <a:rPr lang="en-GB" sz="2400" dirty="0" smtClean="0"/>
              <a:t>	76	</a:t>
            </a:r>
            <a:endParaRPr lang="ru-RU" sz="2400" dirty="0" smtClean="0"/>
          </a:p>
          <a:p>
            <a:r>
              <a:rPr lang="en-GB" sz="2400" dirty="0" smtClean="0"/>
              <a:t>mean  science	</a:t>
            </a:r>
            <a:r>
              <a:rPr lang="ru-RU" sz="2400" dirty="0" smtClean="0"/>
              <a:t>	</a:t>
            </a:r>
            <a:r>
              <a:rPr lang="en-GB" sz="2400" dirty="0" smtClean="0"/>
              <a:t>5810	218	799	</a:t>
            </a:r>
            <a:r>
              <a:rPr lang="en-GB" sz="2400" b="1" dirty="0" smtClean="0"/>
              <a:t>549</a:t>
            </a:r>
            <a:r>
              <a:rPr lang="en-GB" sz="2400" dirty="0" smtClean="0"/>
              <a:t>	84	</a:t>
            </a:r>
            <a:endParaRPr lang="ru-RU" sz="2400" dirty="0" smtClean="0"/>
          </a:p>
          <a:p>
            <a:r>
              <a:rPr lang="en-US" sz="1100" dirty="0" smtClean="0"/>
              <a:t> </a:t>
            </a:r>
            <a:endParaRPr lang="ru-RU" sz="1100" dirty="0" smtClean="0"/>
          </a:p>
          <a:p>
            <a:r>
              <a:rPr lang="fi-FI" sz="2400" b="1" dirty="0" smtClean="0"/>
              <a:t>Descriptive Statistics RUSSIA	</a:t>
            </a:r>
            <a:endParaRPr lang="ru-RU" sz="2400" dirty="0" smtClean="0"/>
          </a:p>
          <a:p>
            <a:r>
              <a:rPr lang="fi-FI" sz="2400" dirty="0" smtClean="0"/>
              <a:t>			</a:t>
            </a:r>
            <a:r>
              <a:rPr lang="fi-FI" dirty="0" smtClean="0"/>
              <a:t>N	Min	Max	</a:t>
            </a:r>
            <a:r>
              <a:rPr lang="fi-FI" b="1" dirty="0" smtClean="0"/>
              <a:t>Mean</a:t>
            </a:r>
            <a:r>
              <a:rPr lang="fi-FI" dirty="0" smtClean="0"/>
              <a:t>	SD	</a:t>
            </a:r>
            <a:endParaRPr lang="ru-RU" dirty="0" smtClean="0"/>
          </a:p>
          <a:p>
            <a:r>
              <a:rPr lang="en-GB" sz="2400" dirty="0" smtClean="0"/>
              <a:t>mean  read		5308	124	750	</a:t>
            </a:r>
            <a:r>
              <a:rPr lang="en-GB" sz="2400" b="1" dirty="0" smtClean="0"/>
              <a:t>462</a:t>
            </a:r>
            <a:r>
              <a:rPr lang="en-GB" sz="2400" dirty="0" smtClean="0"/>
              <a:t>	86	</a:t>
            </a:r>
            <a:endParaRPr lang="ru-RU" sz="2400" dirty="0" smtClean="0"/>
          </a:p>
          <a:p>
            <a:r>
              <a:rPr lang="en-GB" sz="2400" dirty="0" smtClean="0"/>
              <a:t>mean  math		5308	191	797	</a:t>
            </a:r>
            <a:r>
              <a:rPr lang="en-GB" sz="2400" b="1" dirty="0" smtClean="0"/>
              <a:t>469</a:t>
            </a:r>
            <a:r>
              <a:rPr lang="en-GB" sz="2400" dirty="0" smtClean="0"/>
              <a:t>	80	</a:t>
            </a:r>
            <a:endParaRPr lang="ru-RU" sz="2400" dirty="0" smtClean="0"/>
          </a:p>
          <a:p>
            <a:r>
              <a:rPr lang="en-GB" sz="2400" dirty="0" smtClean="0"/>
              <a:t>mean  science	</a:t>
            </a:r>
            <a:r>
              <a:rPr lang="ru-RU" sz="2400" dirty="0" smtClean="0"/>
              <a:t>	</a:t>
            </a:r>
            <a:r>
              <a:rPr lang="en-GB" sz="2400" dirty="0" smtClean="0"/>
              <a:t>5308</a:t>
            </a:r>
            <a:r>
              <a:rPr lang="ru-RU" sz="2400" dirty="0" smtClean="0"/>
              <a:t>	133	796	</a:t>
            </a:r>
            <a:r>
              <a:rPr lang="ru-RU" sz="2400" b="1" dirty="0" smtClean="0"/>
              <a:t>480</a:t>
            </a:r>
            <a:r>
              <a:rPr lang="ru-RU" sz="2400" dirty="0" smtClean="0"/>
              <a:t>	85	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94500" y="1995686"/>
            <a:ext cx="669588" cy="2325772"/>
            <a:chOff x="4694500" y="1995686"/>
            <a:chExt cx="669588" cy="232577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94500" y="2395460"/>
            <a:ext cx="669588" cy="2325772"/>
            <a:chOff x="4694500" y="1995686"/>
            <a:chExt cx="669588" cy="2325772"/>
          </a:xfrm>
          <a:solidFill>
            <a:schemeClr val="accent4">
              <a:lumMod val="40000"/>
              <a:lumOff val="60000"/>
              <a:alpha val="63000"/>
            </a:schemeClr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694500" y="2784476"/>
            <a:ext cx="669588" cy="2325772"/>
            <a:chOff x="4694500" y="1995686"/>
            <a:chExt cx="669588" cy="2325772"/>
          </a:xfrm>
          <a:solidFill>
            <a:schemeClr val="accent5">
              <a:lumMod val="40000"/>
              <a:lumOff val="60000"/>
              <a:alpha val="62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58396" y="1995686"/>
            <a:ext cx="669588" cy="2325772"/>
            <a:chOff x="4694500" y="1995686"/>
            <a:chExt cx="669588" cy="2325772"/>
          </a:xfrm>
          <a:solidFill>
            <a:srgbClr val="FFFF00">
              <a:alpha val="60000"/>
            </a:srgbClr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758396" y="2395460"/>
            <a:ext cx="669588" cy="2325772"/>
            <a:chOff x="4694500" y="1995686"/>
            <a:chExt cx="669588" cy="2325772"/>
          </a:xfrm>
          <a:solidFill>
            <a:schemeClr val="accent6">
              <a:lumMod val="40000"/>
              <a:lumOff val="60000"/>
              <a:alpha val="63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58396" y="2784476"/>
            <a:ext cx="669588" cy="2325772"/>
            <a:chOff x="4694500" y="1995686"/>
            <a:chExt cx="669588" cy="2325772"/>
          </a:xfrm>
          <a:solidFill>
            <a:srgbClr val="FF0000">
              <a:alpha val="62000"/>
            </a:srgbClr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4716016" y="1995686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694500" y="3961418"/>
              <a:ext cx="648072" cy="36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Опыт Финляндия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203598"/>
            <a:ext cx="8892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В Финляндии 30% детей охвачены различными программами поддержки детей со специальными потребностями.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i="1" dirty="0" smtClean="0">
                <a:solidFill>
                  <a:srgbClr val="0070C0"/>
                </a:solidFill>
              </a:rPr>
              <a:t>«Нам дешевле оплачивать финансирование образовательных программ, нежели преодолевать возможные социальные последствия – борьба с преступностью, наркоманией и т.п.» </a:t>
            </a:r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НАПРАВЛЕНИЯ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Принятий решений о поддержке конкретных учащихся.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для корректировки образовательного процесса (определение  проблем в обучении и мер по их преодолению для отдельных школьников);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для выявления уровня достигнутой квалификации (освоил образовательную программу или нет).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Смена стратегии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5496" y="1203598"/>
            <a:ext cx="9036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От </a:t>
            </a:r>
            <a:r>
              <a:rPr lang="ru-RU" sz="2800" b="1" i="1" dirty="0" smtClean="0"/>
              <a:t>Поддержка сильных в условиях забвения </a:t>
            </a:r>
            <a:r>
              <a:rPr lang="en-US" sz="2800" b="1" i="1" dirty="0" smtClean="0"/>
              <a:t>“</a:t>
            </a:r>
            <a:r>
              <a:rPr lang="ru-RU" sz="2800" b="1" i="1" dirty="0" smtClean="0"/>
              <a:t>слабых</a:t>
            </a:r>
            <a:r>
              <a:rPr lang="en-US" sz="2800" b="1" i="1" dirty="0" smtClean="0"/>
              <a:t>”</a:t>
            </a:r>
            <a:endParaRPr lang="ru-RU" sz="2800" dirty="0" smtClean="0"/>
          </a:p>
          <a:p>
            <a:pPr algn="just"/>
            <a:r>
              <a:rPr lang="ru-RU" sz="2800" dirty="0" smtClean="0"/>
              <a:t>к </a:t>
            </a:r>
            <a:r>
              <a:rPr lang="en-US" sz="2800" b="1" i="1" dirty="0" err="1" smtClean="0"/>
              <a:t>Поддержк</a:t>
            </a:r>
            <a:r>
              <a:rPr lang="ru-RU" sz="2800" b="1" i="1" dirty="0" smtClean="0"/>
              <a:t>е</a:t>
            </a:r>
            <a:r>
              <a:rPr lang="en-US" sz="2800" b="1" i="1" dirty="0" smtClean="0"/>
              <a:t> “</a:t>
            </a:r>
            <a:r>
              <a:rPr lang="en-US" sz="2800" b="1" i="1" dirty="0" err="1" smtClean="0"/>
              <a:t>слабых</a:t>
            </a:r>
            <a:r>
              <a:rPr lang="en-US" sz="2800" b="1" i="1" dirty="0" smtClean="0"/>
              <a:t>” в </a:t>
            </a:r>
            <a:r>
              <a:rPr lang="en-US" sz="2800" b="1" i="1" dirty="0" err="1" smtClean="0"/>
              <a:t>условиях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предоставления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автономии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сильным</a:t>
            </a:r>
            <a:endParaRPr lang="ru-RU" sz="2800" b="1" i="1" dirty="0" smtClean="0"/>
          </a:p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Майкл </a:t>
            </a:r>
            <a:r>
              <a:rPr lang="ru-RU" sz="2800" dirty="0" err="1" smtClean="0">
                <a:solidFill>
                  <a:srgbClr val="0070C0"/>
                </a:solidFill>
              </a:rPr>
              <a:t>Барбер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i="1" dirty="0" smtClean="0">
                <a:solidFill>
                  <a:srgbClr val="0070C0"/>
                </a:solidFill>
              </a:rPr>
              <a:t>Чем выше успехи, тем слабее контроль. </a:t>
            </a:r>
            <a:endParaRPr lang="ru-RU" sz="2800" dirty="0" smtClean="0"/>
          </a:p>
          <a:p>
            <a:pPr algn="just"/>
            <a:r>
              <a:rPr lang="ru-RU" sz="2800" dirty="0" smtClean="0"/>
              <a:t>Стратегии, которые используются сильными школами для собственного развития, не подходят для слабых школ в силу ряда причин (культурных, социальных, ресурсных, человеческих и т.п.)</a:t>
            </a:r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Опыт Великобритании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07504" y="1203598"/>
            <a:ext cx="8892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dirty="0" smtClean="0"/>
              <a:t>Основание для определения слабой школы: </a:t>
            </a:r>
            <a:r>
              <a:rPr lang="ru-RU" sz="2400" b="1" i="1" dirty="0" smtClean="0"/>
              <a:t>низкий результат теста и неадекватный прогресс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Как определить, что школа проблемная: результаты тестов (но это слишком однобоко), добавленная стоимость (более адекватный показатель, так как работает с динамикой), результаты инспекции, упоминания в СМИ, другие свидетельства.</a:t>
            </a:r>
          </a:p>
          <a:p>
            <a:pPr algn="just"/>
            <a:r>
              <a:rPr lang="ru-RU" sz="2400" b="1" i="1" dirty="0" smtClean="0"/>
              <a:t>Характеристики слабых школ</a:t>
            </a:r>
            <a:r>
              <a:rPr lang="ru-RU" sz="2400" dirty="0" smtClean="0"/>
              <a:t>: расположены в бедных районах, высокая текучесть учителей, концентрация детей  с низким  </a:t>
            </a:r>
            <a:r>
              <a:rPr lang="ru-RU" sz="2400" dirty="0" err="1" smtClean="0"/>
              <a:t>соц.-эконом</a:t>
            </a:r>
            <a:r>
              <a:rPr lang="ru-RU" sz="2400" dirty="0" smtClean="0"/>
              <a:t>. статусом, предпринятые ранее  вмешательства не были успешными.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НАПРАВЛЕНИЯ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AutoNum type="arabicPeriod" startAt="2"/>
            </a:pPr>
            <a:r>
              <a:rPr lang="ru-RU" sz="2800" dirty="0" smtClean="0">
                <a:solidFill>
                  <a:srgbClr val="FF0000"/>
                </a:solidFill>
              </a:rPr>
              <a:t>Принятий решений на разных уровнях системы образования.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для информирования политики и разработки программ, (установления существа и масштаба проблем, определение направлений воздействий, способных улучшить ситуацию);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для наблюдения за индикаторами ключевых результатов и определением каких-либо непредвиденных отклонений от установленных тенденций или взаимосвязей;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400" dirty="0" smtClean="0"/>
              <a:t>для оценки влияний определённой политики и/или программ предпринятых действий.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Данные о достижениях учащихся могут быть использованы для принятия решений, обеспечивающих выработку разнообразных образовательных стратегий, направленных на обеспечение равных возможностей обучения всем учащимся.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 smtClean="0"/>
              <a:t>К таким стратегиям могут быть, например, отнесены: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 smtClean="0"/>
              <a:t>- разработка программ повышения эффективности обучения;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 smtClean="0"/>
              <a:t>- выявление наименее подготовленных учащихся в целях предоставления им необходимой помощи;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 smtClean="0"/>
              <a:t>- оказание соответствующей ресурсной, организационной и методической поддержки «неэффективно» работающим учителям и школам, и др.</a:t>
            </a:r>
            <a:endParaRPr kumimoji="0" lang="ru-RU" sz="20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94986"/>
            <a:ext cx="8892480" cy="3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Эффективное использование результатов оценки зависит от ряда условий, которые следует учитывать команде, координирующей организацию и проведение процедуры оценки, с целью достижения максимального влияния полученных результатов на повышение качества обучения и выработку образовательной политики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Политический контекст: Контроль или Поддержка.</a:t>
            </a:r>
            <a:endParaRPr lang="ru-RU" sz="2800" dirty="0" smtClean="0">
              <a:latin typeface="+mn-lt"/>
            </a:endParaRPr>
          </a:p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Контроль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Для наложения санкций и раздачи поощрений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Нет права на ошибку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не заинтересовано в обнаружении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000" dirty="0" smtClean="0">
              <a:latin typeface="Arial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Поддержка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Оказание содействия ОУ и муниципалитетам в преодолении существующих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Есть право на ошибку. Неудача – сигнал для оказания помощи.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заинтересовано в обнаружении проблем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lvl="0" indent="-457200"/>
            <a:r>
              <a:rPr lang="ru-RU" sz="2800" dirty="0" smtClean="0">
                <a:solidFill>
                  <a:srgbClr val="FF0000"/>
                </a:solidFill>
              </a:rPr>
              <a:t>2.	Поддержка заинтересованных сторон.</a:t>
            </a:r>
          </a:p>
          <a:p>
            <a:pPr marL="457200" lvl="0" indent="-457200">
              <a:buAutoNum type="arabicPeriod"/>
            </a:pPr>
            <a:endParaRPr lang="ru-RU" sz="2800" dirty="0" smtClean="0"/>
          </a:p>
          <a:p>
            <a:pPr algn="just"/>
            <a:r>
              <a:rPr lang="ru-RU" sz="2800" dirty="0" smtClean="0"/>
              <a:t>Крайне важно, чтобы все заинтересованные стороны пришли к согласию относительно необходимости проведения оценки и оказывали поддержку при её проведении.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УСЛОВИЯ ИСПОЛЬЗОВАНИЯ РЕЗУЛЬТАТОВ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lvl="0" indent="-457200"/>
            <a:r>
              <a:rPr lang="ru-RU" sz="2800" dirty="0" smtClean="0">
                <a:solidFill>
                  <a:srgbClr val="FF0000"/>
                </a:solidFill>
              </a:rPr>
              <a:t>3.	Наличие надёжного инструментария.</a:t>
            </a:r>
          </a:p>
          <a:p>
            <a:pPr marL="457200" lvl="0" indent="-457200">
              <a:buAutoNum type="arabicPeriod"/>
            </a:pPr>
            <a:endParaRPr lang="ru-RU" sz="2800" dirty="0" smtClean="0"/>
          </a:p>
          <a:p>
            <a:pPr algn="just"/>
            <a:r>
              <a:rPr lang="ru-RU" sz="2800" dirty="0" smtClean="0"/>
              <a:t>Наличие надёжного инструментария, соответствующего необходимым профессиональным стандартам, является главным фактором получения достоверных результатов и обеспечения доверия к ним со стороны общественности и профессионального сообщества.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1110</Words>
  <Application>Microsoft Office PowerPoint</Application>
  <PresentationFormat>Экран (16:9)</PresentationFormat>
  <Paragraphs>312</Paragraphs>
  <Slides>32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Точечный рисунок</vt:lpstr>
      <vt:lpstr>Диаграмма</vt:lpstr>
      <vt:lpstr>Условия эффективного использования результатов оценки учебных достижений</vt:lpstr>
      <vt:lpstr>ИСПОЛЬЗОВАНИЕ РЕЗУЛЬТАТОВ  УСЛОВИЯ, КОТРЫЕ НЕОБХОДИМО УЧИТЫВАТЬ</vt:lpstr>
      <vt:lpstr>НАПРАВЛЕНИЯ ИСПОЛЬЗОВАНИЯ РЕЗУЛЬТАТОВ</vt:lpstr>
      <vt:lpstr>НАПРАВЛЕНИЯ ИСПОЛЬЗОВАНИЯ РЕЗУЛЬТАТОВ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ОСНОВНЫЕ ЭТАПЫ РАЗРАБОТКИ ТЕСТА</vt:lpstr>
      <vt:lpstr>РЕСУРСЫ: ПРИЗНАННЫЕ ПУБЛИКАЦИИ</vt:lpstr>
      <vt:lpstr>ПРИМЕР ИЗ ОБЛАСТИ РИСОВАНИЯ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УСЛОВИЯ ИСПОЛЬЗОВАНИЯ РЕЗУЛЬТАТОВ</vt:lpstr>
      <vt:lpstr>ИСПОЛЬЗОВАНИЕ РЕЗУЛЬТАТОВ  ВАЖНЫЕ СЮЖЕТЫ</vt:lpstr>
      <vt:lpstr>Модель использования данных: линейный рейтинг</vt:lpstr>
      <vt:lpstr>Модель использования данных: кластерный анализ</vt:lpstr>
      <vt:lpstr>МОДЕЛЬ ИСПОЛЬЗОВАНИЯ ДАННЫХ</vt:lpstr>
      <vt:lpstr>Анализ данных с учётом факторов: Канада</vt:lpstr>
      <vt:lpstr>Учёт внешних факторов: Шотландия</vt:lpstr>
      <vt:lpstr>Слайд 24</vt:lpstr>
      <vt:lpstr>Слайд 25</vt:lpstr>
      <vt:lpstr>PISA-2003: Учёт внешних факторов</vt:lpstr>
      <vt:lpstr>Результаты России в PISA-2009</vt:lpstr>
      <vt:lpstr>PISA-2009: Финляндия и Россия</vt:lpstr>
      <vt:lpstr>Опыт Финляндия</vt:lpstr>
      <vt:lpstr>Смена стратегии</vt:lpstr>
      <vt:lpstr>Опыт Великобритании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129</cp:revision>
  <dcterms:created xsi:type="dcterms:W3CDTF">2011-08-25T06:09:31Z</dcterms:created>
  <dcterms:modified xsi:type="dcterms:W3CDTF">2012-03-09T17:49:57Z</dcterms:modified>
</cp:coreProperties>
</file>