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342" r:id="rId3"/>
    <p:sldId id="352" r:id="rId4"/>
    <p:sldId id="353" r:id="rId5"/>
    <p:sldId id="354" r:id="rId6"/>
    <p:sldId id="343" r:id="rId7"/>
    <p:sldId id="355" r:id="rId8"/>
    <p:sldId id="362" r:id="rId9"/>
    <p:sldId id="344" r:id="rId10"/>
    <p:sldId id="356" r:id="rId11"/>
    <p:sldId id="361" r:id="rId12"/>
    <p:sldId id="360" r:id="rId13"/>
    <p:sldId id="357" r:id="rId14"/>
    <p:sldId id="358" r:id="rId15"/>
    <p:sldId id="359" r:id="rId16"/>
    <p:sldId id="346" r:id="rId17"/>
    <p:sldId id="350" r:id="rId18"/>
    <p:sldId id="348" r:id="rId19"/>
    <p:sldId id="349" r:id="rId20"/>
    <p:sldId id="341" r:id="rId21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49" autoAdjust="0"/>
  </p:normalViewPr>
  <p:slideViewPr>
    <p:cSldViewPr>
      <p:cViewPr varScale="1">
        <p:scale>
          <a:sx n="85" d="100"/>
          <a:sy n="85" d="100"/>
        </p:scale>
        <p:origin x="-30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85B478-45A3-44FE-A797-85530663857D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711EA1-CB36-4DD8-A530-6E6A46C01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010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8BF-B476-411E-B252-1147775B79C7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F8C1-B8CB-4DAA-ADD6-1B2B5E5DB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F2A6-DE30-46DD-9590-CD78964D482C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55090-109A-4DF1-B64D-1706F88BC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5A1-C96A-4A61-A506-A7F6999BB4F3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5D44-F062-4265-BBD4-F49F6A30C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64A8-FE71-4A2F-B932-7296B306F4E9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8D7B-30A0-4D08-AC86-FE41EF8B5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104D3-7710-451E-A5C2-A92914577DDE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DE63-C9A3-4609-A83F-5BC6FBB88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3D6D-E2B8-4244-9A08-5BE67DC0DA10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3ED6-2D72-46DB-84E1-2AD6582D4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AED-01C0-445B-B79E-62A5085E913B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2F20D-D39D-426A-94ED-A8A4AB113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6912-273E-4986-9D6C-E88121172744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E81A-0646-40C6-81A1-33DD5D9BA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1F8B-8DAC-4CE6-9F78-88EE105E16F4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999E-A237-4FE7-ADE4-AA90903EA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C151-7FD7-4E82-AD8B-7B21EC18696A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BE19-85A4-487D-BA3C-292D3F128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2AAE-02B9-43A6-97A2-613B6D5BD9BF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D9C6-C4CC-400F-B401-B39A4C287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B319F-356B-4963-A5EB-3CDDCA7CD45F}" type="datetimeFigureOut">
              <a:rPr lang="ru-RU"/>
              <a:pPr>
                <a:defRPr/>
              </a:pPr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C9B982-C665-4F9D-9443-8030E7980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gif"/><Relationship Id="rId3" Type="http://schemas.openxmlformats.org/officeDocument/2006/relationships/notesSlide" Target="../notesSlides/notesSlide1.xml"/><Relationship Id="rId7" Type="http://schemas.openxmlformats.org/officeDocument/2006/relationships/hyperlink" Target="http://www.worldbank.org/" TargetMode="External"/><Relationship Id="rId12" Type="http://schemas.openxmlformats.org/officeDocument/2006/relationships/hyperlink" Target="http://www.ria.ru/ratings/" TargetMode="Externa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0.gi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7.jpeg"/><Relationship Id="rId5" Type="http://schemas.openxmlformats.org/officeDocument/2006/relationships/image" Target="../media/image3.png"/><Relationship Id="rId15" Type="http://schemas.openxmlformats.org/officeDocument/2006/relationships/oleObject" Target="../embeddings/oleObject1.bin"/><Relationship Id="rId10" Type="http://schemas.openxmlformats.org/officeDocument/2006/relationships/image" Target="../media/image6.jpeg"/><Relationship Id="rId4" Type="http://schemas.openxmlformats.org/officeDocument/2006/relationships/image" Target="../media/image2.png"/><Relationship Id="rId9" Type="http://schemas.openxmlformats.org/officeDocument/2006/relationships/hyperlink" Target="http://www.iuorao.ru/" TargetMode="External"/><Relationship Id="rId14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rtc_prezent_png\rtc_shapk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059582"/>
            <a:ext cx="8100392" cy="2376264"/>
          </a:xfrm>
        </p:spPr>
        <p:txBody>
          <a:bodyPr/>
          <a:lstStyle/>
          <a:p>
            <a:pPr algn="r"/>
            <a:r>
              <a:rPr lang="ru-RU" sz="2800" dirty="0">
                <a:solidFill>
                  <a:schemeClr val="bg1"/>
                </a:solidFill>
              </a:rPr>
              <a:t>Факторы, </a:t>
            </a:r>
            <a:r>
              <a:rPr lang="ru-RU" sz="2800" dirty="0" smtClean="0">
                <a:solidFill>
                  <a:schemeClr val="bg1"/>
                </a:solidFill>
              </a:rPr>
              <a:t>определяющие качество</a:t>
            </a:r>
            <a:r>
              <a:rPr lang="ru-RU" sz="2800" dirty="0">
                <a:solidFill>
                  <a:schemeClr val="bg1"/>
                </a:solidFill>
              </a:rPr>
              <a:t> </a:t>
            </a:r>
            <a:r>
              <a:rPr lang="ru-RU" sz="2800" dirty="0" smtClean="0">
                <a:solidFill>
                  <a:schemeClr val="bg1"/>
                </a:solidFill>
              </a:rPr>
              <a:t>системы ОКО. </a:t>
            </a:r>
            <a:r>
              <a:rPr lang="ru-RU" sz="3200" b="1" dirty="0" smtClean="0">
                <a:solidFill>
                  <a:schemeClr val="bg1"/>
                </a:solidFill>
              </a:rPr>
              <a:t>ТЕХНОЛОГИЯ</a:t>
            </a:r>
            <a:endParaRPr lang="ru-RU" sz="3600" i="1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01508" y="190045"/>
            <a:ext cx="1462980" cy="72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8"/>
          <p:cNvSpPr>
            <a:spLocks noChangeArrowheads="1"/>
          </p:cNvSpPr>
          <p:nvPr/>
        </p:nvSpPr>
        <p:spPr bwMode="auto">
          <a:xfrm>
            <a:off x="3923928" y="3476379"/>
            <a:ext cx="502577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Решетникова Оксана Александровна</a:t>
            </a:r>
          </a:p>
          <a:p>
            <a:pPr marL="457200" indent="-457200" algn="r">
              <a:lnSpc>
                <a:spcPct val="90000"/>
              </a:lnSpc>
            </a:pPr>
            <a:r>
              <a:rPr lang="ru-RU" sz="1600" dirty="0">
                <a:solidFill>
                  <a:schemeClr val="bg1"/>
                </a:solidFill>
              </a:rPr>
              <a:t>з</a:t>
            </a:r>
            <a:r>
              <a:rPr lang="ru-RU" sz="1600" dirty="0" smtClean="0">
                <a:solidFill>
                  <a:schemeClr val="bg1"/>
                </a:solidFill>
              </a:rPr>
              <a:t>аместитель директора</a:t>
            </a:r>
          </a:p>
          <a:p>
            <a:pPr marL="457200" indent="-457200" algn="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</a:rPr>
              <a:t> Российского тренингового центра, </a:t>
            </a:r>
            <a:r>
              <a:rPr lang="ru-RU" sz="1600" dirty="0" err="1" smtClean="0">
                <a:solidFill>
                  <a:schemeClr val="bg1"/>
                </a:solidFill>
              </a:rPr>
              <a:t>к.п.н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73474" y="4598058"/>
            <a:ext cx="108012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http://www.rtc-edu.ru/sites/default/files/pict/wb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740" y="4577088"/>
            <a:ext cx="428628" cy="428628"/>
          </a:xfrm>
          <a:prstGeom prst="rect">
            <a:avLst/>
          </a:prstGeom>
          <a:noFill/>
        </p:spPr>
      </p:pic>
      <p:pic>
        <p:nvPicPr>
          <p:cNvPr id="15" name="Picture 4" descr="Описание: лого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41582" y="4577088"/>
            <a:ext cx="988516" cy="417804"/>
          </a:xfrm>
          <a:prstGeom prst="rect">
            <a:avLst/>
          </a:prstGeom>
          <a:noFill/>
        </p:spPr>
      </p:pic>
      <p:pic>
        <p:nvPicPr>
          <p:cNvPr id="16" name="Picture 10" descr="img6911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1330" y="4587974"/>
            <a:ext cx="356035" cy="41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Описание: social-240-100.gif">
            <a:hlinkClick r:id="rId12" tgtFrame="&quot;_blank&quot;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668" y="4550320"/>
            <a:ext cx="108012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gizlogo-standard-rgb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951038" y="4577088"/>
            <a:ext cx="411510" cy="411510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71976" y="150422"/>
            <a:ext cx="7380344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Учебный курс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1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«Ключевые аспекты построения эффективной системы оценки качества образования и использования результатов оценки учебных достижений школьников»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1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27-30 марта 2012 года, г. Москва</a:t>
            </a:r>
            <a:endParaRPr lang="ru-RU" sz="11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232407" y="4587974"/>
          <a:ext cx="866775" cy="390525"/>
        </p:xfrm>
        <a:graphic>
          <a:graphicData uri="http://schemas.openxmlformats.org/presentationml/2006/ole">
            <p:oleObj spid="_x0000_s40986" name="Точечный рисунок" r:id="rId15" imgW="762106" imgH="343039" progId="PBrush">
              <p:embed/>
            </p:oleObj>
          </a:graphicData>
        </a:graphic>
      </p:graphicFrame>
      <p:pic>
        <p:nvPicPr>
          <p:cNvPr id="40964" name="Picture 4" descr="http://www.testing.kg/ima/logo.gi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203848" y="4580049"/>
            <a:ext cx="2664296" cy="395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</a:rPr>
              <a:t>Количество участников </a:t>
            </a: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>
                <a:solidFill>
                  <a:schemeClr val="tx1"/>
                </a:solidFill>
              </a:rPr>
              <a:t>около 800000 </a:t>
            </a:r>
            <a:r>
              <a:rPr lang="ru-RU" sz="2400" dirty="0" smtClean="0">
                <a:solidFill>
                  <a:schemeClr val="tx1"/>
                </a:solidFill>
              </a:rPr>
              <a:t>участников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Количество экзаменов </a:t>
            </a:r>
            <a:r>
              <a:rPr lang="ru-RU" sz="2400" dirty="0">
                <a:solidFill>
                  <a:schemeClr val="tx1"/>
                </a:solidFill>
              </a:rPr>
              <a:t>- более 2600000 экзаменов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Количество ППЭ </a:t>
            </a:r>
            <a:r>
              <a:rPr lang="ru-RU" sz="2400" dirty="0">
                <a:solidFill>
                  <a:schemeClr val="tx1"/>
                </a:solidFill>
              </a:rPr>
              <a:t>- более 7000 пунктов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Количество регионов с  труднодоступными и отдаленными территориями (на территории РФ) </a:t>
            </a:r>
            <a:r>
              <a:rPr lang="ru-RU" sz="2400" dirty="0">
                <a:solidFill>
                  <a:schemeClr val="tx1"/>
                </a:solidFill>
              </a:rPr>
              <a:t>– 18 </a:t>
            </a:r>
            <a:r>
              <a:rPr lang="ru-RU" sz="2400" dirty="0" smtClean="0">
                <a:solidFill>
                  <a:schemeClr val="tx1"/>
                </a:solidFill>
              </a:rPr>
              <a:t>регионов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Количество часовых зон (часовых поясов) - </a:t>
            </a:r>
            <a:r>
              <a:rPr lang="ru-RU" sz="2400" dirty="0" smtClean="0">
                <a:solidFill>
                  <a:schemeClr val="tx1"/>
                </a:solidFill>
              </a:rPr>
              <a:t> 9 часовых зон </a:t>
            </a:r>
            <a:r>
              <a:rPr lang="ru-RU" sz="1800" dirty="0" smtClean="0">
                <a:solidFill>
                  <a:schemeClr val="tx1"/>
                </a:solidFill>
              </a:rPr>
              <a:t>(с 2011 г.)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Количество привлекаемых к проведению ЕГЭ спец-</a:t>
            </a:r>
            <a:r>
              <a:rPr lang="ru-RU" sz="1800" dirty="0" err="1">
                <a:solidFill>
                  <a:schemeClr val="tx1"/>
                </a:solidFill>
              </a:rPr>
              <a:t>ов</a:t>
            </a:r>
            <a:r>
              <a:rPr lang="ru-RU" sz="1800" dirty="0">
                <a:solidFill>
                  <a:schemeClr val="tx1"/>
                </a:solidFill>
              </a:rPr>
              <a:t> в ППЭ </a:t>
            </a:r>
            <a:r>
              <a:rPr lang="ru-RU" sz="2400" dirty="0">
                <a:solidFill>
                  <a:schemeClr val="tx1"/>
                </a:solidFill>
              </a:rPr>
              <a:t>– более 250000 чел.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bg1"/>
                </a:solidFill>
              </a:rPr>
              <a:t>Некоторые количественные характеристики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Единого государственного экзамена в 2011 г. (май-июнь):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0179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 fontScale="92500" lnSpcReduction="10000"/>
          </a:bodyPr>
          <a:lstStyle/>
          <a:p>
            <a:pPr marL="285750" lvl="0" indent="-28575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Объединение двух целей (государственная итоговая аттестация выпускников 11 классов и вступительные испытания в высшие учебные заведения страны</a:t>
            </a:r>
            <a:r>
              <a:rPr lang="ru-RU" sz="1800" dirty="0" smtClean="0">
                <a:solidFill>
                  <a:schemeClr val="tx1"/>
                </a:solidFill>
              </a:rPr>
              <a:t>):</a:t>
            </a:r>
          </a:p>
          <a:p>
            <a:pPr marL="1200150" lvl="2" indent="-285750" algn="l">
              <a:buFont typeface="Wingdings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р</a:t>
            </a:r>
            <a:r>
              <a:rPr lang="ru-RU" sz="1400" dirty="0" smtClean="0">
                <a:solidFill>
                  <a:schemeClr val="tx1"/>
                </a:solidFill>
              </a:rPr>
              <a:t>азграничение полномочий федерального и регионального уровней, установленных Законом об Образовании РФ</a:t>
            </a:r>
          </a:p>
          <a:p>
            <a:pPr marL="1200150" lvl="2" indent="-285750" algn="l">
              <a:buFont typeface="Wingdings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сроки проведения процедуры ЕГЭ и обработки его </a:t>
            </a:r>
            <a:r>
              <a:rPr lang="ru-RU" sz="1400" dirty="0" smtClean="0">
                <a:solidFill>
                  <a:schemeClr val="tx1"/>
                </a:solidFill>
              </a:rPr>
              <a:t>результатов (6 дней – обязательные экзамены, 3 дня – выборные)</a:t>
            </a:r>
          </a:p>
          <a:p>
            <a:pPr marL="1200150" lvl="2" indent="-285750" algn="l">
              <a:buFont typeface="Wingdings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н</a:t>
            </a:r>
            <a:r>
              <a:rPr lang="ru-RU" sz="1400" dirty="0" smtClean="0">
                <a:solidFill>
                  <a:schemeClr val="tx1"/>
                </a:solidFill>
              </a:rPr>
              <a:t>еобходимость поддержки возможности апеллирования  к результатам, процедуре</a:t>
            </a:r>
            <a:endParaRPr lang="ru-RU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Использование наиболее сложной структуры контрольных измерительных материалов по всем общеобразовательным предметам, включающих задания с множественным выбором, задания, предусматривающие краткий ответ и, </a:t>
            </a:r>
            <a:r>
              <a:rPr lang="ru-RU" sz="1800" dirty="0" smtClean="0">
                <a:solidFill>
                  <a:schemeClr val="tx1"/>
                </a:solidFill>
              </a:rPr>
              <a:t>ответы </a:t>
            </a:r>
            <a:r>
              <a:rPr lang="ru-RU" sz="1800" dirty="0">
                <a:solidFill>
                  <a:schemeClr val="tx1"/>
                </a:solidFill>
              </a:rPr>
              <a:t>в свободной форме (часть С</a:t>
            </a:r>
            <a:r>
              <a:rPr lang="ru-RU" sz="1800" dirty="0" smtClean="0">
                <a:solidFill>
                  <a:schemeClr val="tx1"/>
                </a:solidFill>
              </a:rPr>
              <a:t>):</a:t>
            </a:r>
          </a:p>
          <a:p>
            <a:pPr marL="1200150" lvl="2" indent="-285750" algn="l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необходимость осуществления </a:t>
            </a:r>
            <a:r>
              <a:rPr lang="ru-RU" sz="1400" dirty="0">
                <a:solidFill>
                  <a:schemeClr val="tx1"/>
                </a:solidFill>
              </a:rPr>
              <a:t>проверки двумя способами (автоматизированной и ручной для части С) </a:t>
            </a:r>
            <a:r>
              <a:rPr lang="ru-RU" sz="1400" dirty="0" smtClean="0">
                <a:solidFill>
                  <a:schemeClr val="tx1"/>
                </a:solidFill>
              </a:rPr>
              <a:t>одновременно</a:t>
            </a:r>
            <a:endParaRPr lang="ru-RU" sz="1400" dirty="0">
              <a:solidFill>
                <a:schemeClr val="tx1"/>
              </a:solidFill>
            </a:endParaRPr>
          </a:p>
          <a:p>
            <a:pPr marL="1200150" lvl="2" indent="-285750" algn="l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Возможность проведения перекрестной проверки части С экспертами из разных регионов</a:t>
            </a:r>
          </a:p>
          <a:p>
            <a:pPr marL="285750" lvl="0" indent="-285750" algn="l">
              <a:buFont typeface="Arial" pitchFamily="34" charset="0"/>
              <a:buChar char="•"/>
            </a:pP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bg1"/>
                </a:solidFill>
              </a:rPr>
              <a:t>Некоторые качественные характеристики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Единого государственного экзамена,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 обосновывающие выбор технологии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6488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58750"/>
            <a:ext cx="7772400" cy="828675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Система Единого государственного экзамена в России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226" y="1347614"/>
            <a:ext cx="6461077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1640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Обеспечение равных условий участия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Отказоустойчивость технологии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Защищенность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Гибкость, превентивность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1800" b="1" dirty="0">
                <a:solidFill>
                  <a:schemeClr val="bg1"/>
                </a:solidFill>
              </a:rPr>
              <a:t>ПРИНЦИПЫ ОРГАНИЗАЦИИ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 ПРОЦЕДУРЫ ПРОВЕДЕНИЯ ОЦЕНИВАНИЯ: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надежность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7687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Четкие и простые правила участия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Легитимность с точки зрения законодательства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Заблаговременно установленный порядок взаимодействия структур внутри системы и закрепление за ними определенных функций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Публичные отчеты о проведении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1800" b="1" dirty="0">
                <a:solidFill>
                  <a:schemeClr val="bg1"/>
                </a:solidFill>
              </a:rPr>
              <a:t>ПРИНЦИПЫ ОРГАНИЗАЦИИ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 ПРОЦЕДУРЫ ПРОВЕДЕНИЯ ОЦЕНИВАНИЯ: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прозрачность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3201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Доступ к информации:</a:t>
            </a:r>
          </a:p>
          <a:p>
            <a:pPr marL="342900" indent="-3429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 процедуре</a:t>
            </a:r>
          </a:p>
          <a:p>
            <a:pPr marL="342900" indent="-3429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 контрольных измерительных материалах</a:t>
            </a:r>
          </a:p>
          <a:p>
            <a:pPr marL="342900" indent="-342900" algn="l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 возможности использования результатов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1800" b="1" dirty="0">
                <a:solidFill>
                  <a:schemeClr val="bg1"/>
                </a:solidFill>
              </a:rPr>
              <a:t>ПРИНЦИПЫ ОРГАНИЗАЦИИ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 ПРОЦЕДУРЫ ПРОВЕДЕНИЯ ОЦЕНИВАНИЯ: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открытость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293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СХЕМА ОПРЕДЕЛЕНИЯ ТЕХНОЛОГИИ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Блок-схема: альтернативный процесс 30"/>
          <p:cNvSpPr/>
          <p:nvPr/>
        </p:nvSpPr>
        <p:spPr>
          <a:xfrm>
            <a:off x="4130383" y="1294843"/>
            <a:ext cx="914400" cy="61264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41984" name="Блок-схема: альтернативный процесс 41983"/>
          <p:cNvSpPr/>
          <p:nvPr/>
        </p:nvSpPr>
        <p:spPr>
          <a:xfrm>
            <a:off x="971601" y="2211710"/>
            <a:ext cx="1224135" cy="612648"/>
          </a:xfrm>
          <a:prstGeom prst="flowChartAlternateProcess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Определение выборки</a:t>
            </a:r>
            <a:endParaRPr lang="ru-RU" sz="1200" dirty="0"/>
          </a:p>
        </p:txBody>
      </p:sp>
      <p:sp>
        <p:nvSpPr>
          <p:cNvPr id="41985" name="Блок-схема: альтернативный процесс 41984"/>
          <p:cNvSpPr/>
          <p:nvPr/>
        </p:nvSpPr>
        <p:spPr>
          <a:xfrm>
            <a:off x="2671669" y="2188803"/>
            <a:ext cx="1180252" cy="612648"/>
          </a:xfrm>
          <a:prstGeom prst="flowChartAlternateProcess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Определение мер </a:t>
            </a:r>
            <a:r>
              <a:rPr lang="ru-RU" sz="1100" dirty="0" err="1" smtClean="0"/>
              <a:t>информац</a:t>
            </a:r>
            <a:r>
              <a:rPr lang="ru-RU" sz="1100" dirty="0" smtClean="0"/>
              <a:t>.</a:t>
            </a:r>
          </a:p>
          <a:p>
            <a:pPr algn="ctr"/>
            <a:r>
              <a:rPr lang="ru-RU" sz="1100" dirty="0" smtClean="0"/>
              <a:t>безопасности</a:t>
            </a:r>
            <a:endParaRPr lang="ru-RU" sz="1100" dirty="0"/>
          </a:p>
        </p:txBody>
      </p:sp>
      <p:sp>
        <p:nvSpPr>
          <p:cNvPr id="41986" name="Блок-схема: альтернативный процесс 41985"/>
          <p:cNvSpPr/>
          <p:nvPr/>
        </p:nvSpPr>
        <p:spPr>
          <a:xfrm>
            <a:off x="4268393" y="2199785"/>
            <a:ext cx="1167703" cy="633175"/>
          </a:xfrm>
          <a:prstGeom prst="flowChartAlternateProcess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Определение организационно-территориальной схемы</a:t>
            </a:r>
            <a:endParaRPr lang="ru-RU" sz="900" dirty="0"/>
          </a:p>
        </p:txBody>
      </p:sp>
      <p:sp>
        <p:nvSpPr>
          <p:cNvPr id="41990" name="Блок-схема: альтернативный процесс 41989"/>
          <p:cNvSpPr/>
          <p:nvPr/>
        </p:nvSpPr>
        <p:spPr>
          <a:xfrm>
            <a:off x="683568" y="3147814"/>
            <a:ext cx="1080120" cy="569702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Репрезента</a:t>
            </a:r>
            <a:r>
              <a:rPr lang="ru-RU" sz="1200" dirty="0" smtClean="0"/>
              <a:t>-</a:t>
            </a:r>
          </a:p>
          <a:p>
            <a:pPr algn="ctr"/>
            <a:r>
              <a:rPr lang="ru-RU" sz="1200" dirty="0" err="1" smtClean="0"/>
              <a:t>тивная</a:t>
            </a:r>
            <a:endParaRPr lang="ru-RU" sz="1200" dirty="0"/>
          </a:p>
        </p:txBody>
      </p:sp>
      <p:sp>
        <p:nvSpPr>
          <p:cNvPr id="41991" name="Блок-схема: альтернативный процесс 41990"/>
          <p:cNvSpPr/>
          <p:nvPr/>
        </p:nvSpPr>
        <p:spPr>
          <a:xfrm>
            <a:off x="1979712" y="3104868"/>
            <a:ext cx="1080120" cy="61264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Генеральная</a:t>
            </a:r>
            <a:endParaRPr lang="ru-RU" sz="1200" dirty="0"/>
          </a:p>
        </p:txBody>
      </p:sp>
      <p:sp>
        <p:nvSpPr>
          <p:cNvPr id="41992" name="Блок-схема: альтернативный процесс 41991"/>
          <p:cNvSpPr/>
          <p:nvPr/>
        </p:nvSpPr>
        <p:spPr>
          <a:xfrm>
            <a:off x="3261796" y="3097357"/>
            <a:ext cx="1082376" cy="612648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Тиражирование</a:t>
            </a:r>
            <a:endParaRPr lang="ru-RU" sz="1200" dirty="0"/>
          </a:p>
        </p:txBody>
      </p:sp>
      <p:sp>
        <p:nvSpPr>
          <p:cNvPr id="41993" name="Блок-схема: альтернативный процесс 41992"/>
          <p:cNvSpPr/>
          <p:nvPr/>
        </p:nvSpPr>
        <p:spPr>
          <a:xfrm>
            <a:off x="4748127" y="3097356"/>
            <a:ext cx="976001" cy="583843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Обработка</a:t>
            </a:r>
            <a:endParaRPr lang="ru-RU" sz="1200" dirty="0"/>
          </a:p>
        </p:txBody>
      </p:sp>
      <p:sp>
        <p:nvSpPr>
          <p:cNvPr id="41994" name="Блок-схема: альтернативный процесс 41993"/>
          <p:cNvSpPr/>
          <p:nvPr/>
        </p:nvSpPr>
        <p:spPr>
          <a:xfrm>
            <a:off x="7236295" y="2211710"/>
            <a:ext cx="1003201" cy="612648"/>
          </a:xfrm>
          <a:prstGeom prst="flowChartAlternateProcess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Определение статуса результатов, форматов статистики</a:t>
            </a:r>
            <a:endParaRPr lang="ru-RU" sz="900" dirty="0"/>
          </a:p>
        </p:txBody>
      </p:sp>
      <p:sp>
        <p:nvSpPr>
          <p:cNvPr id="41995" name="Блок-схема: альтернативный процесс 41994"/>
          <p:cNvSpPr/>
          <p:nvPr/>
        </p:nvSpPr>
        <p:spPr>
          <a:xfrm>
            <a:off x="1475656" y="3939902"/>
            <a:ext cx="1196012" cy="612648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Сбор БД</a:t>
            </a:r>
            <a:endParaRPr lang="ru-RU" sz="1200" dirty="0"/>
          </a:p>
        </p:txBody>
      </p:sp>
      <p:sp>
        <p:nvSpPr>
          <p:cNvPr id="41996" name="Блок-схема: альтернативный процесс 41995"/>
          <p:cNvSpPr/>
          <p:nvPr/>
        </p:nvSpPr>
        <p:spPr>
          <a:xfrm>
            <a:off x="3995936" y="3939902"/>
            <a:ext cx="1152127" cy="612648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Расчет рисков</a:t>
            </a:r>
            <a:endParaRPr lang="ru-RU" sz="1200" dirty="0"/>
          </a:p>
        </p:txBody>
      </p:sp>
      <p:sp>
        <p:nvSpPr>
          <p:cNvPr id="41997" name="Блок-схема: альтернативный процесс 41996"/>
          <p:cNvSpPr/>
          <p:nvPr/>
        </p:nvSpPr>
        <p:spPr>
          <a:xfrm>
            <a:off x="5960328" y="3097357"/>
            <a:ext cx="1010723" cy="583843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Подготовка кадров</a:t>
            </a:r>
            <a:endParaRPr lang="ru-RU" sz="1200" dirty="0"/>
          </a:p>
        </p:txBody>
      </p:sp>
      <p:cxnSp>
        <p:nvCxnSpPr>
          <p:cNvPr id="41999" name="Прямая со стрелкой 41998"/>
          <p:cNvCxnSpPr/>
          <p:nvPr/>
        </p:nvCxnSpPr>
        <p:spPr>
          <a:xfrm flipH="1">
            <a:off x="3563888" y="1912557"/>
            <a:ext cx="780284" cy="2762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01" name="Прямая со стрелкой 42000"/>
          <p:cNvCxnSpPr/>
          <p:nvPr/>
        </p:nvCxnSpPr>
        <p:spPr>
          <a:xfrm flipH="1">
            <a:off x="1763688" y="1836573"/>
            <a:ext cx="2366696" cy="3522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03" name="Прямая со стрелкой 42002"/>
          <p:cNvCxnSpPr>
            <a:endCxn id="41986" idx="0"/>
          </p:cNvCxnSpPr>
          <p:nvPr/>
        </p:nvCxnSpPr>
        <p:spPr>
          <a:xfrm>
            <a:off x="4644008" y="1912557"/>
            <a:ext cx="208237" cy="2872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05" name="Прямая со стрелкой 42004"/>
          <p:cNvCxnSpPr/>
          <p:nvPr/>
        </p:nvCxnSpPr>
        <p:spPr>
          <a:xfrm>
            <a:off x="5066409" y="1663267"/>
            <a:ext cx="2671486" cy="4764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08" name="Прямая со стрелкой 42007"/>
          <p:cNvCxnSpPr/>
          <p:nvPr/>
        </p:nvCxnSpPr>
        <p:spPr>
          <a:xfrm>
            <a:off x="2195736" y="2516216"/>
            <a:ext cx="504058" cy="181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10" name="Прямая со стрелкой 42009"/>
          <p:cNvCxnSpPr/>
          <p:nvPr/>
        </p:nvCxnSpPr>
        <p:spPr>
          <a:xfrm>
            <a:off x="3851921" y="2495127"/>
            <a:ext cx="4164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12" name="Прямая со стрелкой 42011"/>
          <p:cNvCxnSpPr/>
          <p:nvPr/>
        </p:nvCxnSpPr>
        <p:spPr>
          <a:xfrm>
            <a:off x="5436096" y="2518034"/>
            <a:ext cx="40750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14" name="Прямая со стрелкой 42013"/>
          <p:cNvCxnSpPr>
            <a:stCxn id="41984" idx="2"/>
          </p:cNvCxnSpPr>
          <p:nvPr/>
        </p:nvCxnSpPr>
        <p:spPr>
          <a:xfrm flipH="1">
            <a:off x="934196" y="2824358"/>
            <a:ext cx="649473" cy="3242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 стрелкой 1023"/>
          <p:cNvCxnSpPr/>
          <p:nvPr/>
        </p:nvCxnSpPr>
        <p:spPr>
          <a:xfrm>
            <a:off x="1691680" y="2849073"/>
            <a:ext cx="603619" cy="26439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Прямая со стрелкой 1025"/>
          <p:cNvCxnSpPr/>
          <p:nvPr/>
        </p:nvCxnSpPr>
        <p:spPr>
          <a:xfrm>
            <a:off x="1306488" y="3760462"/>
            <a:ext cx="601216" cy="1794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Прямая со стрелкой 1029"/>
          <p:cNvCxnSpPr>
            <a:stCxn id="41991" idx="2"/>
          </p:cNvCxnSpPr>
          <p:nvPr/>
        </p:nvCxnSpPr>
        <p:spPr>
          <a:xfrm flipH="1">
            <a:off x="1979712" y="3717516"/>
            <a:ext cx="540060" cy="22238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Прямая со стрелкой 1031"/>
          <p:cNvCxnSpPr/>
          <p:nvPr/>
        </p:nvCxnSpPr>
        <p:spPr>
          <a:xfrm>
            <a:off x="3707904" y="2849073"/>
            <a:ext cx="0" cy="2482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Прямая со стрелкой 1033"/>
          <p:cNvCxnSpPr/>
          <p:nvPr/>
        </p:nvCxnSpPr>
        <p:spPr>
          <a:xfrm>
            <a:off x="3851921" y="2801451"/>
            <a:ext cx="896206" cy="3120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Прямая со стрелкой 1037"/>
          <p:cNvCxnSpPr/>
          <p:nvPr/>
        </p:nvCxnSpPr>
        <p:spPr>
          <a:xfrm>
            <a:off x="4344172" y="3367675"/>
            <a:ext cx="396802" cy="720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Прямая со стрелкой 1039"/>
          <p:cNvCxnSpPr/>
          <p:nvPr/>
        </p:nvCxnSpPr>
        <p:spPr>
          <a:xfrm>
            <a:off x="5051559" y="2824358"/>
            <a:ext cx="0" cy="2729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5" name="Блок-схема: альтернативный процесс 1044"/>
          <p:cNvSpPr/>
          <p:nvPr/>
        </p:nvSpPr>
        <p:spPr>
          <a:xfrm>
            <a:off x="6319330" y="3939902"/>
            <a:ext cx="1132989" cy="612647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Организация процедуры оценивания</a:t>
            </a:r>
            <a:endParaRPr lang="ru-RU" sz="1200" dirty="0"/>
          </a:p>
        </p:txBody>
      </p:sp>
      <p:cxnSp>
        <p:nvCxnSpPr>
          <p:cNvPr id="1055" name="Прямая со стрелкой 1054"/>
          <p:cNvCxnSpPr>
            <a:stCxn id="41997" idx="2"/>
          </p:cNvCxnSpPr>
          <p:nvPr/>
        </p:nvCxnSpPr>
        <p:spPr>
          <a:xfrm>
            <a:off x="6465690" y="3681200"/>
            <a:ext cx="0" cy="2839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19" name="Прямая со стрелкой 42018"/>
          <p:cNvCxnSpPr/>
          <p:nvPr/>
        </p:nvCxnSpPr>
        <p:spPr>
          <a:xfrm>
            <a:off x="5692701" y="3649984"/>
            <a:ext cx="699094" cy="31514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лыбающееся лицо 11"/>
          <p:cNvSpPr/>
          <p:nvPr/>
        </p:nvSpPr>
        <p:spPr>
          <a:xfrm>
            <a:off x="7507507" y="1294843"/>
            <a:ext cx="878462" cy="736848"/>
          </a:xfrm>
          <a:prstGeom prst="smileyFac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Поль-</a:t>
            </a:r>
            <a:r>
              <a:rPr lang="ru-RU" sz="900" dirty="0" err="1" smtClean="0"/>
              <a:t>зователь</a:t>
            </a:r>
            <a:endParaRPr lang="ru-RU" sz="900" dirty="0"/>
          </a:p>
        </p:txBody>
      </p:sp>
      <p:sp>
        <p:nvSpPr>
          <p:cNvPr id="13" name="Стрелка углом вверх 12"/>
          <p:cNvSpPr/>
          <p:nvPr/>
        </p:nvSpPr>
        <p:spPr>
          <a:xfrm>
            <a:off x="8256146" y="1901484"/>
            <a:ext cx="129824" cy="731520"/>
          </a:xfrm>
          <a:prstGeom prst="bentUpArrow">
            <a:avLst>
              <a:gd name="adj1" fmla="val 13442"/>
              <a:gd name="adj2" fmla="val 26689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071173" y="1574018"/>
            <a:ext cx="2436333" cy="8924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989" name="Скругленный прямоугольник 41988"/>
          <p:cNvSpPr/>
          <p:nvPr/>
        </p:nvSpPr>
        <p:spPr>
          <a:xfrm>
            <a:off x="5862129" y="1988138"/>
            <a:ext cx="1108921" cy="860936"/>
          </a:xfrm>
          <a:prstGeom prst="round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/>
              <a:t>Определение структуры и содержания инструктивно-методического обеспечения</a:t>
            </a:r>
          </a:p>
          <a:p>
            <a:pPr algn="ctr"/>
            <a:endParaRPr lang="ru-RU" sz="900" dirty="0"/>
          </a:p>
        </p:txBody>
      </p:sp>
      <p:cxnSp>
        <p:nvCxnSpPr>
          <p:cNvPr id="73" name="Прямая со стрелкой 72"/>
          <p:cNvCxnSpPr>
            <a:endCxn id="41994" idx="1"/>
          </p:cNvCxnSpPr>
          <p:nvPr/>
        </p:nvCxnSpPr>
        <p:spPr>
          <a:xfrm>
            <a:off x="6911237" y="2518034"/>
            <a:ext cx="325058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5022056" y="1836573"/>
            <a:ext cx="821544" cy="2141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5436096" y="2801451"/>
            <a:ext cx="576064" cy="29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Скругленный прямоугольник 94"/>
          <p:cNvSpPr/>
          <p:nvPr/>
        </p:nvSpPr>
        <p:spPr>
          <a:xfrm>
            <a:off x="7325096" y="3104869"/>
            <a:ext cx="1060871" cy="5763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Определение порядка проведения процедуры</a:t>
            </a:r>
            <a:endParaRPr lang="ru-RU" sz="1000" dirty="0"/>
          </a:p>
        </p:txBody>
      </p:sp>
      <p:cxnSp>
        <p:nvCxnSpPr>
          <p:cNvPr id="129" name="Прямая со стрелкой 128"/>
          <p:cNvCxnSpPr/>
          <p:nvPr/>
        </p:nvCxnSpPr>
        <p:spPr>
          <a:xfrm>
            <a:off x="6391795" y="2849365"/>
            <a:ext cx="0" cy="29844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>
            <a:endCxn id="41997" idx="1"/>
          </p:cNvCxnSpPr>
          <p:nvPr/>
        </p:nvCxnSpPr>
        <p:spPr>
          <a:xfrm flipV="1">
            <a:off x="5663728" y="3389279"/>
            <a:ext cx="296600" cy="720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>
            <a:off x="6971050" y="2801451"/>
            <a:ext cx="354046" cy="3463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/>
          <p:nvPr/>
        </p:nvCxnSpPr>
        <p:spPr>
          <a:xfrm flipH="1">
            <a:off x="6911238" y="3649984"/>
            <a:ext cx="418075" cy="3151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>
            <a:off x="6932511" y="3378431"/>
            <a:ext cx="396802" cy="720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flipV="1">
            <a:off x="2671668" y="3681199"/>
            <a:ext cx="676196" cy="2839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>
            <a:endCxn id="41996" idx="0"/>
          </p:cNvCxnSpPr>
          <p:nvPr/>
        </p:nvCxnSpPr>
        <p:spPr>
          <a:xfrm flipH="1">
            <a:off x="4572000" y="3702601"/>
            <a:ext cx="620235" cy="23730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/>
          <p:nvPr/>
        </p:nvCxnSpPr>
        <p:spPr>
          <a:xfrm>
            <a:off x="3707904" y="3691633"/>
            <a:ext cx="720080" cy="248269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4368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6400800" cy="3390627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Технология должна обеспечивать: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Качественный сбор информации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Существенно сокращать время сбора информации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Предоставлять равные возможности участникам оценочной процедуры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Должна быть понятной исполнителям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Должна быть отказоустойчива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Должна обеспечить необходимую степень информационной безопасности и пресечение возможности фальсификации результатов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bg1"/>
                </a:solidFill>
              </a:rPr>
              <a:t>ТЕХНОЛОГИЯ – как компонент , обеспечивающий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эффективность процедуры оценивания: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9781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«Обратная связь»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- источник информации для оптимизации технологии и основной показатель эффективности процедуры оценивания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Источники: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Апелляции по процедуре проведения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Общественное наблюдение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Анализ обращений на «горячую линию»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Социологические опросы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Общественные форумы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</a:rPr>
              <a:t>ТЕХНОЛОГИЯ – как компонент , обеспечивающий </a:t>
            </a:r>
            <a:br>
              <a:rPr lang="ru-RU" sz="2000" b="1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эффективность процедуры </a:t>
            </a:r>
            <a:r>
              <a:rPr lang="ru-RU" sz="2000" b="1" dirty="0" smtClean="0">
                <a:solidFill>
                  <a:schemeClr val="bg1"/>
                </a:solidFill>
              </a:rPr>
              <a:t>оценивания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0607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300" b="1" dirty="0" smtClean="0">
                <a:solidFill>
                  <a:schemeClr val="tx1"/>
                </a:solidFill>
              </a:rPr>
              <a:t>Для чего?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300" b="1" dirty="0" smtClean="0">
                <a:solidFill>
                  <a:schemeClr val="tx1"/>
                </a:solidFill>
              </a:rPr>
              <a:t>Для обеспечения качественного сбора информации, необходимой для системы образования, в целях оценки качества образования</a:t>
            </a:r>
          </a:p>
          <a:p>
            <a:pPr algn="l" fontAlgn="auto">
              <a:spcAft>
                <a:spcPts val="0"/>
              </a:spcAft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FF0000"/>
                </a:solidFill>
              </a:rPr>
              <a:t>Качество </a:t>
            </a:r>
            <a:r>
              <a:rPr lang="ru-RU" sz="2600" b="1" dirty="0">
                <a:solidFill>
                  <a:srgbClr val="FF0000"/>
                </a:solidFill>
              </a:rPr>
              <a:t>образования  </a:t>
            </a:r>
            <a:r>
              <a:rPr lang="ru-RU" sz="2600" dirty="0">
                <a:solidFill>
                  <a:schemeClr val="tx1"/>
                </a:solidFill>
              </a:rPr>
              <a:t>-  основная характеристика системы образования, которая определяет соответствие образовательных результатов обучающихся и контекстных условий получения образования ожиданиям как самих обучающихся, их родителей, так и общества в целом.</a:t>
            </a:r>
          </a:p>
          <a:p>
            <a:pPr algn="l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58750"/>
            <a:ext cx="7772400" cy="828675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</a:rPr>
              <a:t>Характеристика компонентов, определяющих эффективность системы оценивания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0001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6400800" cy="3390627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определены и реализованы компоненты: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Надежный инструментарий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Процедура проведения оценивания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Качественный анализ и представление результатов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Вовлечение политиков и профессионального сообщества, поддержка других заинтересованных сторон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Система оценивания эффективна, если: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66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2" y="158750"/>
            <a:ext cx="8208143" cy="82867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sp>
        <p:nvSpPr>
          <p:cNvPr id="5125" name="Объект 2"/>
          <p:cNvSpPr txBox="1">
            <a:spLocks/>
          </p:cNvSpPr>
          <p:nvPr/>
        </p:nvSpPr>
        <p:spPr bwMode="auto">
          <a:xfrm>
            <a:off x="230798" y="1707654"/>
            <a:ext cx="822960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dirty="0" smtClean="0"/>
              <a:t>«Мастерство – это когда «что» и «как» приходят одновременно»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3200" dirty="0" smtClean="0"/>
              <a:t>В.Э. Мейерхольд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 dirty="0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dirty="0" smtClean="0"/>
              <a:t>oaresh@gmail.com</a:t>
            </a:r>
            <a:endParaRPr lang="ru-RU" dirty="0"/>
          </a:p>
        </p:txBody>
      </p:sp>
      <p:pic>
        <p:nvPicPr>
          <p:cNvPr id="2050" name="Picture 2" descr="E:\rtc_prezent_png\rtc_logo_0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41" y="4299942"/>
            <a:ext cx="8661715" cy="84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156176" y="4515966"/>
            <a:ext cx="164703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WWW.RTC-EDU.RU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505208"/>
            <a:ext cx="2324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rtc.imerae@gmail.com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000" b="1" dirty="0" smtClean="0">
                <a:solidFill>
                  <a:schemeClr val="bg1"/>
                </a:solidFill>
              </a:rPr>
              <a:t>Условия </a:t>
            </a:r>
            <a:r>
              <a:rPr lang="ru-RU" sz="2000" b="1" dirty="0">
                <a:solidFill>
                  <a:schemeClr val="bg1"/>
                </a:solidFill>
              </a:rPr>
              <a:t>эффективного использования результатов </a:t>
            </a:r>
            <a:br>
              <a:rPr lang="ru-RU" sz="2000" b="1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оценки учебных </a:t>
            </a:r>
            <a:r>
              <a:rPr lang="ru-RU" sz="2000" b="1" dirty="0" smtClean="0">
                <a:solidFill>
                  <a:schemeClr val="bg1"/>
                </a:solidFill>
              </a:rPr>
              <a:t>достижений</a:t>
            </a: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11560" y="1421968"/>
            <a:ext cx="4040188" cy="844351"/>
          </a:xfrm>
        </p:spPr>
        <p:txBody>
          <a:bodyPr/>
          <a:lstStyle/>
          <a:p>
            <a:r>
              <a:rPr lang="ru-RU" dirty="0" smtClean="0"/>
              <a:t>	ИЗМЕРИТЕЛИ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2"/>
          </p:nvPr>
        </p:nvSpPr>
        <p:spPr>
          <a:xfrm>
            <a:off x="457200" y="1491630"/>
            <a:ext cx="4040188" cy="310299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СБОР </a:t>
            </a:r>
            <a:r>
              <a:rPr lang="ru-RU" sz="2800" b="1" dirty="0" smtClean="0">
                <a:solidFill>
                  <a:srgbClr val="FF0000"/>
                </a:solidFill>
              </a:rPr>
              <a:t>КАЧЕСТВЕННОЙ ИНФОРМАЦИИ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6" y="1151334"/>
            <a:ext cx="4041775" cy="772343"/>
          </a:xfrm>
        </p:spPr>
        <p:txBody>
          <a:bodyPr/>
          <a:lstStyle/>
          <a:p>
            <a:r>
              <a:rPr lang="ru-RU" dirty="0" smtClean="0"/>
              <a:t>	ТЕХНОЛОГИЯ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6" y="1491630"/>
            <a:ext cx="4041775" cy="3102992"/>
          </a:xfrm>
        </p:spPr>
        <p:txBody>
          <a:bodyPr/>
          <a:lstStyle/>
          <a:p>
            <a:pPr fontAlgn="auto">
              <a:spcAft>
                <a:spcPts val="0"/>
              </a:spcAft>
              <a:buNone/>
              <a:defRPr/>
            </a:pP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endParaRPr lang="ru-RU" sz="2800" b="1" dirty="0" smtClean="0">
              <a:solidFill>
                <a:schemeClr val="accent2"/>
              </a:solidFill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КАЧЕСТВЕННЫЙ </a:t>
            </a:r>
            <a:r>
              <a:rPr lang="ru-RU" sz="2800" b="1" dirty="0">
                <a:solidFill>
                  <a:srgbClr val="FF0000"/>
                </a:solidFill>
              </a:rPr>
              <a:t>СБОР 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ИНФОРМАЦИИ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трелка вниз 10"/>
          <p:cNvSpPr/>
          <p:nvPr/>
        </p:nvSpPr>
        <p:spPr>
          <a:xfrm>
            <a:off x="2097436" y="2211710"/>
            <a:ext cx="484632" cy="936104"/>
          </a:xfrm>
          <a:prstGeom prst="downArrow">
            <a:avLst>
              <a:gd name="adj1" fmla="val 50000"/>
              <a:gd name="adj2" fmla="val 54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318332" y="1851670"/>
            <a:ext cx="484632" cy="1746194"/>
          </a:xfrm>
          <a:prstGeom prst="downArrow">
            <a:avLst>
              <a:gd name="adj1" fmla="val 50000"/>
              <a:gd name="adj2" fmla="val 54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0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Этапы разработки инструментария: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35496" y="1203325"/>
            <a:ext cx="9036496" cy="374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14350" lvl="0" indent="-514350" algn="just">
              <a:spcAft>
                <a:spcPts val="600"/>
              </a:spcAft>
              <a:buAutoNum type="arabicPeriod"/>
            </a:pPr>
            <a:r>
              <a:rPr lang="ru-RU" sz="2000" dirty="0" smtClean="0"/>
              <a:t>Определение цели тестирования и разработка спецификации теста.</a:t>
            </a:r>
          </a:p>
          <a:p>
            <a:pPr marL="514350" lvl="0" indent="-514350" algn="just">
              <a:spcAft>
                <a:spcPts val="600"/>
              </a:spcAft>
              <a:buAutoNum type="arabicPeriod"/>
            </a:pPr>
            <a:r>
              <a:rPr lang="ru-RU" sz="2000" dirty="0" smtClean="0"/>
              <a:t>Разработка заданий для теста.</a:t>
            </a:r>
          </a:p>
          <a:p>
            <a:pPr marL="514350" lvl="0" indent="-514350" algn="just">
              <a:spcAft>
                <a:spcPts val="600"/>
              </a:spcAft>
              <a:buAutoNum type="arabicPeriod"/>
            </a:pPr>
            <a:r>
              <a:rPr lang="ru-RU" sz="2000" dirty="0" smtClean="0"/>
              <a:t>Экспертиза и доработка заданий.</a:t>
            </a:r>
          </a:p>
          <a:p>
            <a:pPr marL="514350" lvl="0" indent="-514350" algn="just">
              <a:spcAft>
                <a:spcPts val="600"/>
              </a:spcAft>
              <a:buAutoNum type="arabicPeriod"/>
            </a:pPr>
            <a:r>
              <a:rPr lang="ru-RU" sz="2000" dirty="0" smtClean="0"/>
              <a:t>Апробация и доработка заданий.</a:t>
            </a:r>
          </a:p>
          <a:p>
            <a:pPr marL="514350" lvl="0" indent="-514350" algn="just">
              <a:spcAft>
                <a:spcPts val="600"/>
              </a:spcAft>
              <a:buAutoNum type="arabicPeriod"/>
            </a:pPr>
            <a:r>
              <a:rPr lang="ru-RU" sz="2000" dirty="0" smtClean="0"/>
              <a:t>Составление теста.</a:t>
            </a:r>
          </a:p>
          <a:p>
            <a:pPr marL="514350" lvl="0" indent="-514350" algn="just">
              <a:spcAft>
                <a:spcPts val="600"/>
              </a:spcAft>
              <a:buAutoNum type="arabicPeriod"/>
            </a:pPr>
            <a:r>
              <a:rPr lang="ru-RU" sz="2000" dirty="0" smtClean="0"/>
              <a:t>Проведение апробации теста и обработка полученных результатов.</a:t>
            </a:r>
          </a:p>
          <a:p>
            <a:pPr marL="514350" lvl="0" indent="-514350" algn="just">
              <a:buAutoNum type="arabicPeriod"/>
            </a:pPr>
            <a:r>
              <a:rPr lang="ru-RU" sz="2000" dirty="0" smtClean="0"/>
              <a:t>Доработка теста и подготовка окончательного варианта.</a:t>
            </a:r>
          </a:p>
          <a:p>
            <a:pPr lvl="0" algn="just"/>
            <a:endParaRPr lang="ru-RU" sz="2000" dirty="0" smtClean="0"/>
          </a:p>
          <a:p>
            <a:pPr lvl="0" algn="just"/>
            <a:r>
              <a:rPr lang="ru-RU" sz="2000" dirty="0"/>
              <a:t> </a:t>
            </a:r>
            <a:r>
              <a:rPr lang="ru-RU" sz="2000" b="1" dirty="0" smtClean="0"/>
              <a:t>Подробнее: </a:t>
            </a:r>
            <a:r>
              <a:rPr lang="ru-RU" sz="2000" b="1" dirty="0" err="1" smtClean="0"/>
              <a:t>Л.Крокер</a:t>
            </a:r>
            <a:r>
              <a:rPr lang="ru-RU" sz="2000" b="1" dirty="0" smtClean="0"/>
              <a:t>, Д. </a:t>
            </a:r>
            <a:r>
              <a:rPr lang="ru-RU" sz="2000" b="1" dirty="0" err="1" smtClean="0"/>
              <a:t>Алгина</a:t>
            </a:r>
            <a:r>
              <a:rPr lang="ru-RU" sz="2000" b="1" dirty="0" smtClean="0"/>
              <a:t> «Введение в классическую и </a:t>
            </a:r>
          </a:p>
          <a:p>
            <a:pPr lvl="0" algn="just"/>
            <a:r>
              <a:rPr lang="ru-RU" sz="2000" b="1" dirty="0"/>
              <a:t>	 </a:t>
            </a:r>
            <a:r>
              <a:rPr lang="ru-RU" sz="2000" b="1" dirty="0" smtClean="0"/>
              <a:t>       современную  теорию тестов»</a:t>
            </a:r>
          </a:p>
          <a:p>
            <a:pPr marL="514350" lvl="0" indent="-514350" algn="just">
              <a:buAutoNum type="arabicPeriod"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68337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Требования к измерительному материалу: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35496" y="1203325"/>
            <a:ext cx="9036496" cy="374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14350" lvl="0" indent="-514350" algn="just">
              <a:spcAft>
                <a:spcPts val="600"/>
              </a:spcAft>
              <a:buAutoNum type="arabicPeriod"/>
            </a:pPr>
            <a:r>
              <a:rPr lang="ru-RU" sz="2400" dirty="0" smtClean="0"/>
              <a:t>Валидность измерителя</a:t>
            </a:r>
          </a:p>
          <a:p>
            <a:pPr lvl="0" algn="just">
              <a:spcAft>
                <a:spcPts val="600"/>
              </a:spcAft>
            </a:pPr>
            <a:r>
              <a:rPr lang="ru-RU" sz="1600" b="1" dirty="0" smtClean="0"/>
              <a:t>Валидность</a:t>
            </a:r>
            <a:r>
              <a:rPr lang="ru-RU" sz="1600" dirty="0" smtClean="0"/>
              <a:t> – характеристика, отражающая адекватность измерителя целям измерения.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 smtClean="0"/>
              <a:t>(Критериальная, содержательная, техническая)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 smtClean="0"/>
              <a:t> 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2</a:t>
            </a:r>
            <a:r>
              <a:rPr lang="ru-RU" sz="2400" dirty="0" smtClean="0"/>
              <a:t>. Надежность в использовании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ри одновременном проведении процедуры оценивания;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д</a:t>
            </a:r>
            <a:r>
              <a:rPr lang="ru-RU" dirty="0" smtClean="0"/>
              <a:t>остаточность количества эквивалентных измерителей для исключения списывания;</a:t>
            </a:r>
            <a:endParaRPr lang="ru-RU" dirty="0"/>
          </a:p>
          <a:p>
            <a:pPr marL="285750" lvl="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ч</a:t>
            </a:r>
            <a:r>
              <a:rPr lang="ru-RU" dirty="0" smtClean="0"/>
              <a:t>еткое соответствие структуры измерителя  установленному формату обработки и проверки;</a:t>
            </a:r>
          </a:p>
          <a:p>
            <a:pPr marL="285750" lvl="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о</a:t>
            </a:r>
            <a:r>
              <a:rPr lang="ru-RU" dirty="0" smtClean="0"/>
              <a:t>днозначность критериев оценивания во всех заданиях измерителя</a:t>
            </a:r>
          </a:p>
          <a:p>
            <a:pPr lvl="0" algn="just">
              <a:spcAft>
                <a:spcPts val="6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3317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6400800" cy="3390627"/>
          </a:xfrm>
        </p:spPr>
        <p:txBody>
          <a:bodyPr rtlCol="0">
            <a:normAutofit/>
          </a:bodyPr>
          <a:lstStyle/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ОБОСНОВАННОСТЬ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НАДЕЖНОСТЬ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ПРОЗРАЧНОСТЬ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ОТКРЫТОСТЬ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ПРИНЦИПЫ ОРГАНИЗАЦИИ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 ПРОЦЕДУРЫ ПРОВЕДЕНИЯ ОЦЕНИВАНИЯ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9722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6400800" cy="3390627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НЕОБХОДИМО ОБОСНОВАНИЕ: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ПРОЦЕДУРЫ (МЕТОДОВ, МЕХАНИЗМОВ, СРОКОВ, ФОРМАТОВ ПРЕДСТАВЛЕНИЯ РЕЗУЛЬТАТОВ)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ВЫБОРКИ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УРОВНЯ ЗАЩИТЫ ПРОЦЕДУРЫ И ИСПОЛЬЗУЕМЫХ СРЕДСТВ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ИНСТРУКТИВНО-МЕТОДИЧЕСКОГО ОБЕСПЕЧЕНИЯ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ДОКУМЕНТИРОВАНИЯ ОСНОВНЫХ ПРОЦЕССОВ И ЭТАПОВ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КРИТЕРИЕВ И МЕТОДИК ОЦЕНКИ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</a:rPr>
              <a:t>ПРИНЦИПЫ ОРГАНИЗАЦИИ</a:t>
            </a:r>
            <a:br>
              <a:rPr lang="ru-RU" sz="1800" b="1" dirty="0" smtClean="0">
                <a:solidFill>
                  <a:schemeClr val="bg1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</a:rPr>
              <a:t> ПРОЦЕДУРЫ ПРОВЕДЕНИЯ ОЦЕНИВАНИЯ:</a:t>
            </a:r>
            <a:br>
              <a:rPr lang="ru-RU" sz="18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ОБОСНОВАННОСТЬ </a:t>
            </a: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5000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endParaRPr lang="ru-RU" dirty="0"/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968" y="158750"/>
            <a:ext cx="7772400" cy="828675"/>
          </a:xfrm>
        </p:spPr>
        <p:txBody>
          <a:bodyPr/>
          <a:lstStyle/>
          <a:p>
            <a:r>
              <a:rPr lang="ru-RU" sz="1800" dirty="0">
                <a:solidFill>
                  <a:schemeClr val="bg1"/>
                </a:solidFill>
              </a:rPr>
              <a:t>«Оценка образовательных достижений на национальном уровне»</a:t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</a:rPr>
              <a:t>Винсент </a:t>
            </a:r>
            <a:r>
              <a:rPr lang="ru-RU" sz="1800" dirty="0" err="1">
                <a:solidFill>
                  <a:schemeClr val="bg1"/>
                </a:solidFill>
              </a:rPr>
              <a:t>Грини</a:t>
            </a:r>
            <a:r>
              <a:rPr lang="ru-RU" sz="1800" dirty="0">
                <a:solidFill>
                  <a:schemeClr val="bg1"/>
                </a:solidFill>
              </a:rPr>
              <a:t>, Томас </a:t>
            </a:r>
            <a:r>
              <a:rPr lang="ru-RU" sz="1800" dirty="0" err="1">
                <a:solidFill>
                  <a:schemeClr val="bg1"/>
                </a:solidFill>
              </a:rPr>
              <a:t>Келлаган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1102575"/>
              </p:ext>
            </p:extLst>
          </p:nvPr>
        </p:nvGraphicFramePr>
        <p:xfrm>
          <a:off x="467544" y="1276531"/>
          <a:ext cx="8130342" cy="3325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098"/>
                <a:gridCol w="2441125"/>
                <a:gridCol w="3174119"/>
              </a:tblGrid>
              <a:tr h="397888">
                <a:tc>
                  <a:txBody>
                    <a:bodyPr/>
                    <a:lstStyle/>
                    <a:p>
                      <a:pPr marL="457200" indent="-2286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Признак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Национальная оценка (мониторинги)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Государственные экзамены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280243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Цель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Обеспечить обратную связь для тактиков в образовании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Аттестовать и отобрать учащихся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280243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Частота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Для отдельных предметов регулярно, периодически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Регулярно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187705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Продолжительность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Один или два дня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Могут продолжаться несколько недель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420365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Кто проверяется?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Обычно выборка учащихся определенного возраста или класса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Все учащиеся, желающие пройти экзамен на проверяемом уровне образования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280243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Форма заданий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Обычно задания с множественным выбором и краткими ответами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Обычно эссе и задания с множественным выбором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187705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Ответственность 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Низкая 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Высокая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320792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Узнают ли учащиеся свои результаты?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Изредка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Всегда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320792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Сбор дополнительной информации 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Часто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Редко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  <a:tr h="420365">
                <a:tc>
                  <a:txBody>
                    <a:bodyPr/>
                    <a:lstStyle/>
                    <a:p>
                      <a:pPr marL="457200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>
                          <a:effectLst/>
                        </a:rPr>
                        <a:t>Оценивание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Обычно включает </a:t>
                      </a:r>
                      <a:r>
                        <a:rPr lang="ru-RU" sz="1000" dirty="0" smtClean="0">
                          <a:effectLst/>
                        </a:rPr>
                        <a:t>статистически</a:t>
                      </a:r>
                    </a:p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 smtClean="0">
                          <a:effectLst/>
                        </a:rPr>
                        <a:t>сложные </a:t>
                      </a:r>
                      <a:r>
                        <a:rPr lang="ru-RU" sz="1000" dirty="0">
                          <a:effectLst/>
                        </a:rPr>
                        <a:t>методики </a:t>
                      </a:r>
                      <a:r>
                        <a:rPr lang="ru-RU" sz="1000" dirty="0" smtClean="0">
                          <a:effectLst/>
                        </a:rPr>
                        <a:t>анализа</a:t>
                      </a:r>
                      <a:r>
                        <a:rPr lang="ru-RU" sz="1000" baseline="0" dirty="0" smtClean="0">
                          <a:effectLst/>
                        </a:rPr>
                        <a:t> </a:t>
                      </a:r>
                      <a:r>
                        <a:rPr lang="ru-RU" sz="1000" dirty="0" smtClean="0">
                          <a:effectLst/>
                        </a:rPr>
                        <a:t>результатов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  <a:tc>
                  <a:txBody>
                    <a:bodyPr/>
                    <a:lstStyle/>
                    <a:p>
                      <a:pPr marL="4572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Обычно простой процесс, основанный на предварительно определенной схеме оценки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919" marR="319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418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60" y="1203598"/>
            <a:ext cx="8136688" cy="339062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r>
              <a:rPr lang="ru-RU" sz="1600" b="1" dirty="0">
                <a:solidFill>
                  <a:schemeClr val="bg1"/>
                </a:solidFill>
              </a:rPr>
              <a:t>ПРИНЦИПЫ ОРГАНИЗАЦИИ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 ПРОЦЕДУРЫ ПРОВЕДЕНИЯ </a:t>
            </a:r>
            <a:r>
              <a:rPr lang="ru-RU" sz="1600" b="1" dirty="0" smtClean="0">
                <a:solidFill>
                  <a:schemeClr val="bg1"/>
                </a:solidFill>
              </a:rPr>
              <a:t>ОЦЕНИВАНИЯ:</a:t>
            </a:r>
            <a:br>
              <a:rPr lang="ru-RU" sz="16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обоснованность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205954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 descr="C:\Users\Public\Pictures\Sample Pictures\Лего 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57289"/>
            <a:ext cx="2016224" cy="141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988" name="Picture 4" descr="C:\Users\Public\Pictures\Sample Pictures\Лего 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51670"/>
            <a:ext cx="223224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989" name="Picture 5" descr="C:\Users\Public\Pictures\Sample Pictures\Лего 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4254" y="1157289"/>
            <a:ext cx="3302546" cy="256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гнутая вниз стрелка 5"/>
          <p:cNvSpPr/>
          <p:nvPr/>
        </p:nvSpPr>
        <p:spPr>
          <a:xfrm>
            <a:off x="4716016" y="3795886"/>
            <a:ext cx="2152256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694311" y="2440584"/>
            <a:ext cx="792088" cy="18362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26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5533</TotalTime>
  <Words>780</Words>
  <Application>Microsoft Office PowerPoint</Application>
  <PresentationFormat>Экран (16:9)</PresentationFormat>
  <Paragraphs>190</Paragraphs>
  <Slides>20</Slides>
  <Notes>20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Точечный рисунок</vt:lpstr>
      <vt:lpstr>Факторы, определяющие качество системы ОКО. ТЕХНОЛОГИЯ</vt:lpstr>
      <vt:lpstr>Система оценивания эффективна, если:</vt:lpstr>
      <vt:lpstr>Условия эффективного использования результатов  оценки учебных достижений</vt:lpstr>
      <vt:lpstr>Этапы разработки инструментария:</vt:lpstr>
      <vt:lpstr>Требования к измерительному материалу:</vt:lpstr>
      <vt:lpstr> ПРИНЦИПЫ ОРГАНИЗАЦИИ  ПРОЦЕДУРЫ ПРОВЕДЕНИЯ ОЦЕНИВАНИЯ  </vt:lpstr>
      <vt:lpstr> ПРИНЦИПЫ ОРГАНИЗАЦИИ  ПРОЦЕДУРЫ ПРОВЕДЕНИЯ ОЦЕНИВАНИЯ: ОБОСНОВАННОСТЬ  </vt:lpstr>
      <vt:lpstr>«Оценка образовательных достижений на национальном уровне» Винсент Грини, Томас Келлаган</vt:lpstr>
      <vt:lpstr>ПРИНЦИПЫ ОРГАНИЗАЦИИ  ПРОЦЕДУРЫ ПРОВЕДЕНИЯ ОЦЕНИВАНИЯ: обоснованность</vt:lpstr>
      <vt:lpstr>Некоторые количественные характеристики  Единого государственного экзамена в 2011 г. (май-июнь):</vt:lpstr>
      <vt:lpstr>Некоторые качественные характеристики  Единого государственного экзамена,  обосновывающие выбор технологии</vt:lpstr>
      <vt:lpstr>Система Единого государственного экзамена в России</vt:lpstr>
      <vt:lpstr>ПРИНЦИПЫ ОРГАНИЗАЦИИ  ПРОЦЕДУРЫ ПРОВЕДЕНИЯ ОЦЕНИВАНИЯ: надежность</vt:lpstr>
      <vt:lpstr>ПРИНЦИПЫ ОРГАНИЗАЦИИ  ПРОЦЕДУРЫ ПРОВЕДЕНИЯ ОЦЕНИВАНИЯ: прозрачность</vt:lpstr>
      <vt:lpstr>ПРИНЦИПЫ ОРГАНИЗАЦИИ  ПРОЦЕДУРЫ ПРОВЕДЕНИЯ ОЦЕНИВАНИЯ: открытость</vt:lpstr>
      <vt:lpstr>СХЕМА ОПРЕДЕЛЕНИЯ ТЕХНОЛОГИИ</vt:lpstr>
      <vt:lpstr>ТЕХНОЛОГИЯ – как компонент , обеспечивающий  эффективность процедуры оценивания:</vt:lpstr>
      <vt:lpstr>ТЕХНОЛОГИЯ – как компонент , обеспечивающий  эффективность процедуры оценивания</vt:lpstr>
      <vt:lpstr>Характеристика компонентов, определяющих эффективность системы оценивания</vt:lpstr>
      <vt:lpstr>СПАСИБО ЗА ВНИМАНИЕ!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Вальдман</cp:lastModifiedBy>
  <cp:revision>175</cp:revision>
  <dcterms:created xsi:type="dcterms:W3CDTF">2011-08-25T06:09:31Z</dcterms:created>
  <dcterms:modified xsi:type="dcterms:W3CDTF">2012-03-25T17:14:05Z</dcterms:modified>
</cp:coreProperties>
</file>