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8" r:id="rId2"/>
    <p:sldId id="397" r:id="rId3"/>
    <p:sldId id="399" r:id="rId4"/>
    <p:sldId id="363" r:id="rId5"/>
    <p:sldId id="354" r:id="rId6"/>
    <p:sldId id="355" r:id="rId7"/>
    <p:sldId id="361" r:id="rId8"/>
    <p:sldId id="362" r:id="rId9"/>
    <p:sldId id="356" r:id="rId10"/>
    <p:sldId id="358" r:id="rId11"/>
    <p:sldId id="364" r:id="rId12"/>
    <p:sldId id="382" r:id="rId13"/>
    <p:sldId id="383" r:id="rId14"/>
    <p:sldId id="384" r:id="rId15"/>
    <p:sldId id="385" r:id="rId16"/>
    <p:sldId id="386" r:id="rId17"/>
    <p:sldId id="387" r:id="rId18"/>
    <p:sldId id="388" r:id="rId19"/>
    <p:sldId id="389" r:id="rId20"/>
    <p:sldId id="390" r:id="rId21"/>
    <p:sldId id="392" r:id="rId22"/>
    <p:sldId id="401" r:id="rId23"/>
    <p:sldId id="268" r:id="rId24"/>
  </p:sldIdLst>
  <p:sldSz cx="9144000" cy="5143500" type="screen16x9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97" autoAdjust="0"/>
    <p:restoredTop sz="94649" autoAdjust="0"/>
  </p:normalViewPr>
  <p:slideViewPr>
    <p:cSldViewPr>
      <p:cViewPr varScale="1">
        <p:scale>
          <a:sx n="89" d="100"/>
          <a:sy n="89" d="100"/>
        </p:scale>
        <p:origin x="-798" y="-10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55DD84B-6C25-481D-9216-FF434739904B}" type="doc">
      <dgm:prSet loTypeId="urn:microsoft.com/office/officeart/2005/8/layout/list1" loCatId="list" qsTypeId="urn:microsoft.com/office/officeart/2005/8/quickstyle/simple1#1" qsCatId="simple" csTypeId="urn:microsoft.com/office/officeart/2005/8/colors/accent1_2#1" csCatId="accent1" phldr="1"/>
      <dgm:spPr/>
      <dgm:t>
        <a:bodyPr/>
        <a:lstStyle/>
        <a:p>
          <a:endParaRPr lang="ru-RU"/>
        </a:p>
      </dgm:t>
    </dgm:pt>
    <dgm:pt modelId="{01ADBC65-1FA8-4F3F-9050-6015B38FFB97}">
      <dgm:prSet phldrT="[Текст]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ru-RU" dirty="0" smtClean="0"/>
            <a:t>Государственные экзамены</a:t>
          </a:r>
          <a:endParaRPr lang="ru-RU" dirty="0"/>
        </a:p>
      </dgm:t>
    </dgm:pt>
    <dgm:pt modelId="{8E1038BC-3481-4286-A6E6-4F19CAE3000F}" type="parTrans" cxnId="{55E96679-A392-43EC-AEEF-2755E15C0F6C}">
      <dgm:prSet/>
      <dgm:spPr/>
      <dgm:t>
        <a:bodyPr/>
        <a:lstStyle/>
        <a:p>
          <a:endParaRPr lang="ru-RU"/>
        </a:p>
      </dgm:t>
    </dgm:pt>
    <dgm:pt modelId="{9E83D12C-0D2F-4422-83C6-67E9096967D6}" type="sibTrans" cxnId="{55E96679-A392-43EC-AEEF-2755E15C0F6C}">
      <dgm:prSet/>
      <dgm:spPr/>
      <dgm:t>
        <a:bodyPr/>
        <a:lstStyle/>
        <a:p>
          <a:endParaRPr lang="ru-RU"/>
        </a:p>
      </dgm:t>
    </dgm:pt>
    <dgm:pt modelId="{9397C973-3CE1-4648-90C4-96191573DEA0}">
      <dgm:prSet phldrT="[Текст]"/>
      <dgm:spPr>
        <a:solidFill>
          <a:srgbClr val="52D020"/>
        </a:solidFill>
      </dgm:spPr>
      <dgm:t>
        <a:bodyPr/>
        <a:lstStyle/>
        <a:p>
          <a:r>
            <a:rPr lang="ru-RU" dirty="0" smtClean="0"/>
            <a:t>Крупномасштабное оценивание  (мониторинги)</a:t>
          </a:r>
          <a:endParaRPr lang="ru-RU" dirty="0"/>
        </a:p>
      </dgm:t>
    </dgm:pt>
    <dgm:pt modelId="{F0685C89-0CF9-487F-84B7-8E283AF75217}" type="parTrans" cxnId="{DECD7809-E96F-48E2-84E6-E4235299754E}">
      <dgm:prSet/>
      <dgm:spPr/>
      <dgm:t>
        <a:bodyPr/>
        <a:lstStyle/>
        <a:p>
          <a:endParaRPr lang="ru-RU"/>
        </a:p>
      </dgm:t>
    </dgm:pt>
    <dgm:pt modelId="{B5E4A4FF-7EDB-41AD-B53B-B0BE53098D5B}" type="sibTrans" cxnId="{DECD7809-E96F-48E2-84E6-E4235299754E}">
      <dgm:prSet/>
      <dgm:spPr/>
      <dgm:t>
        <a:bodyPr/>
        <a:lstStyle/>
        <a:p>
          <a:endParaRPr lang="ru-RU"/>
        </a:p>
      </dgm:t>
    </dgm:pt>
    <dgm:pt modelId="{9A7DE499-F19E-4D20-BF8A-BC393A11319F}">
      <dgm:prSet phldrT="[Текст]"/>
      <dgm:spPr>
        <a:solidFill>
          <a:srgbClr val="C00000"/>
        </a:solidFill>
      </dgm:spPr>
      <dgm:t>
        <a:bodyPr/>
        <a:lstStyle/>
        <a:p>
          <a:r>
            <a:rPr lang="ru-RU" dirty="0" err="1" smtClean="0"/>
            <a:t>Внутриклассное</a:t>
          </a:r>
          <a:r>
            <a:rPr lang="ru-RU" dirty="0" smtClean="0"/>
            <a:t> оценивание</a:t>
          </a:r>
          <a:endParaRPr lang="ru-RU" dirty="0"/>
        </a:p>
      </dgm:t>
    </dgm:pt>
    <dgm:pt modelId="{CC6706EE-C95D-463C-A601-B3311C427DAE}" type="parTrans" cxnId="{4C9E6F85-D7A0-4D24-9178-5A5B3DC1D509}">
      <dgm:prSet/>
      <dgm:spPr/>
      <dgm:t>
        <a:bodyPr/>
        <a:lstStyle/>
        <a:p>
          <a:endParaRPr lang="ru-RU"/>
        </a:p>
      </dgm:t>
    </dgm:pt>
    <dgm:pt modelId="{E4635B19-C965-4502-A012-6350080C72B3}" type="sibTrans" cxnId="{4C9E6F85-D7A0-4D24-9178-5A5B3DC1D509}">
      <dgm:prSet/>
      <dgm:spPr/>
      <dgm:t>
        <a:bodyPr/>
        <a:lstStyle/>
        <a:p>
          <a:endParaRPr lang="ru-RU"/>
        </a:p>
      </dgm:t>
    </dgm:pt>
    <dgm:pt modelId="{A1281805-2BDA-4C50-AE76-1C98ADFDFF0B}" type="pres">
      <dgm:prSet presAssocID="{055DD84B-6C25-481D-9216-FF434739904B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7D919E8-2E37-4831-BF10-D9E820DD8B60}" type="pres">
      <dgm:prSet presAssocID="{01ADBC65-1FA8-4F3F-9050-6015B38FFB97}" presName="parentLin" presStyleCnt="0"/>
      <dgm:spPr/>
    </dgm:pt>
    <dgm:pt modelId="{8A21486D-D585-4154-B11D-42F225497F81}" type="pres">
      <dgm:prSet presAssocID="{01ADBC65-1FA8-4F3F-9050-6015B38FFB97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94A80968-3A53-4C25-A8A4-BD3C25B40F09}" type="pres">
      <dgm:prSet presAssocID="{01ADBC65-1FA8-4F3F-9050-6015B38FFB97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EBC47F1-DBD1-45A8-B644-5CD588EECF61}" type="pres">
      <dgm:prSet presAssocID="{01ADBC65-1FA8-4F3F-9050-6015B38FFB97}" presName="negativeSpace" presStyleCnt="0"/>
      <dgm:spPr/>
    </dgm:pt>
    <dgm:pt modelId="{9910BCAD-06F6-46E2-BE0F-589C47B976DF}" type="pres">
      <dgm:prSet presAssocID="{01ADBC65-1FA8-4F3F-9050-6015B38FFB97}" presName="childText" presStyleLbl="conFgAcc1" presStyleIdx="0" presStyleCnt="3">
        <dgm:presLayoutVars>
          <dgm:bulletEnabled val="1"/>
        </dgm:presLayoutVars>
      </dgm:prSet>
      <dgm:spPr/>
    </dgm:pt>
    <dgm:pt modelId="{D64BC8CC-9AA5-44F1-B505-4A5AAB235E3C}" type="pres">
      <dgm:prSet presAssocID="{9E83D12C-0D2F-4422-83C6-67E9096967D6}" presName="spaceBetweenRectangles" presStyleCnt="0"/>
      <dgm:spPr/>
    </dgm:pt>
    <dgm:pt modelId="{B2E70533-BC3E-415E-AD90-1E1AE2D9FAFC}" type="pres">
      <dgm:prSet presAssocID="{9397C973-3CE1-4648-90C4-96191573DEA0}" presName="parentLin" presStyleCnt="0"/>
      <dgm:spPr/>
    </dgm:pt>
    <dgm:pt modelId="{24D7065D-C4FB-4157-932C-28052152F59D}" type="pres">
      <dgm:prSet presAssocID="{9397C973-3CE1-4648-90C4-96191573DEA0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D05A9E01-F53E-4AC7-9E9D-28F152838D71}" type="pres">
      <dgm:prSet presAssocID="{9397C973-3CE1-4648-90C4-96191573DEA0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EB55202-3B53-42DB-994C-993BBB2F3B32}" type="pres">
      <dgm:prSet presAssocID="{9397C973-3CE1-4648-90C4-96191573DEA0}" presName="negativeSpace" presStyleCnt="0"/>
      <dgm:spPr/>
    </dgm:pt>
    <dgm:pt modelId="{387D9ACA-F5EF-4A92-9EA3-ACBBDB7DDF1C}" type="pres">
      <dgm:prSet presAssocID="{9397C973-3CE1-4648-90C4-96191573DEA0}" presName="childText" presStyleLbl="conFgAcc1" presStyleIdx="1" presStyleCnt="3">
        <dgm:presLayoutVars>
          <dgm:bulletEnabled val="1"/>
        </dgm:presLayoutVars>
      </dgm:prSet>
      <dgm:spPr/>
    </dgm:pt>
    <dgm:pt modelId="{2C5F5E63-8FF7-4B4C-98E4-AA283A0CC861}" type="pres">
      <dgm:prSet presAssocID="{B5E4A4FF-7EDB-41AD-B53B-B0BE53098D5B}" presName="spaceBetweenRectangles" presStyleCnt="0"/>
      <dgm:spPr/>
    </dgm:pt>
    <dgm:pt modelId="{5B4BC27A-BB16-45D5-A7CD-9442F65DFFF1}" type="pres">
      <dgm:prSet presAssocID="{9A7DE499-F19E-4D20-BF8A-BC393A11319F}" presName="parentLin" presStyleCnt="0"/>
      <dgm:spPr/>
    </dgm:pt>
    <dgm:pt modelId="{E3121454-87B9-43AE-9FCB-833FCD4CA74B}" type="pres">
      <dgm:prSet presAssocID="{9A7DE499-F19E-4D20-BF8A-BC393A11319F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A8FF2201-9D3F-4B06-9214-469E67438495}" type="pres">
      <dgm:prSet presAssocID="{9A7DE499-F19E-4D20-BF8A-BC393A11319F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793C7AF-7433-4347-8FC3-C4B9D9AA7A55}" type="pres">
      <dgm:prSet presAssocID="{9A7DE499-F19E-4D20-BF8A-BC393A11319F}" presName="negativeSpace" presStyleCnt="0"/>
      <dgm:spPr/>
    </dgm:pt>
    <dgm:pt modelId="{255DA159-594B-466A-8CE1-E0A3B094DE60}" type="pres">
      <dgm:prSet presAssocID="{9A7DE499-F19E-4D20-BF8A-BC393A11319F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D7BBBCFE-669D-498C-9BEF-C1801298DCFA}" type="presOf" srcId="{9A7DE499-F19E-4D20-BF8A-BC393A11319F}" destId="{E3121454-87B9-43AE-9FCB-833FCD4CA74B}" srcOrd="0" destOrd="0" presId="urn:microsoft.com/office/officeart/2005/8/layout/list1"/>
    <dgm:cxn modelId="{6B075472-8AFA-4AB4-A1CA-39C3BF2091A0}" type="presOf" srcId="{9397C973-3CE1-4648-90C4-96191573DEA0}" destId="{D05A9E01-F53E-4AC7-9E9D-28F152838D71}" srcOrd="1" destOrd="0" presId="urn:microsoft.com/office/officeart/2005/8/layout/list1"/>
    <dgm:cxn modelId="{AC074FBF-30AF-42DE-96E6-3AE164D0D21D}" type="presOf" srcId="{9397C973-3CE1-4648-90C4-96191573DEA0}" destId="{24D7065D-C4FB-4157-932C-28052152F59D}" srcOrd="0" destOrd="0" presId="urn:microsoft.com/office/officeart/2005/8/layout/list1"/>
    <dgm:cxn modelId="{DECD7809-E96F-48E2-84E6-E4235299754E}" srcId="{055DD84B-6C25-481D-9216-FF434739904B}" destId="{9397C973-3CE1-4648-90C4-96191573DEA0}" srcOrd="1" destOrd="0" parTransId="{F0685C89-0CF9-487F-84B7-8E283AF75217}" sibTransId="{B5E4A4FF-7EDB-41AD-B53B-B0BE53098D5B}"/>
    <dgm:cxn modelId="{55E96679-A392-43EC-AEEF-2755E15C0F6C}" srcId="{055DD84B-6C25-481D-9216-FF434739904B}" destId="{01ADBC65-1FA8-4F3F-9050-6015B38FFB97}" srcOrd="0" destOrd="0" parTransId="{8E1038BC-3481-4286-A6E6-4F19CAE3000F}" sibTransId="{9E83D12C-0D2F-4422-83C6-67E9096967D6}"/>
    <dgm:cxn modelId="{4C9E6F85-D7A0-4D24-9178-5A5B3DC1D509}" srcId="{055DD84B-6C25-481D-9216-FF434739904B}" destId="{9A7DE499-F19E-4D20-BF8A-BC393A11319F}" srcOrd="2" destOrd="0" parTransId="{CC6706EE-C95D-463C-A601-B3311C427DAE}" sibTransId="{E4635B19-C965-4502-A012-6350080C72B3}"/>
    <dgm:cxn modelId="{93CDC4FF-9E56-458F-9332-C891DB9667EB}" type="presOf" srcId="{01ADBC65-1FA8-4F3F-9050-6015B38FFB97}" destId="{94A80968-3A53-4C25-A8A4-BD3C25B40F09}" srcOrd="1" destOrd="0" presId="urn:microsoft.com/office/officeart/2005/8/layout/list1"/>
    <dgm:cxn modelId="{6C552295-5432-4827-9591-EB2D921F40EF}" type="presOf" srcId="{01ADBC65-1FA8-4F3F-9050-6015B38FFB97}" destId="{8A21486D-D585-4154-B11D-42F225497F81}" srcOrd="0" destOrd="0" presId="urn:microsoft.com/office/officeart/2005/8/layout/list1"/>
    <dgm:cxn modelId="{035DE57D-1BE9-46BC-9333-C308024FAC56}" type="presOf" srcId="{055DD84B-6C25-481D-9216-FF434739904B}" destId="{A1281805-2BDA-4C50-AE76-1C98ADFDFF0B}" srcOrd="0" destOrd="0" presId="urn:microsoft.com/office/officeart/2005/8/layout/list1"/>
    <dgm:cxn modelId="{7D40BF12-667E-43E6-8663-9DF00825B52B}" type="presOf" srcId="{9A7DE499-F19E-4D20-BF8A-BC393A11319F}" destId="{A8FF2201-9D3F-4B06-9214-469E67438495}" srcOrd="1" destOrd="0" presId="urn:microsoft.com/office/officeart/2005/8/layout/list1"/>
    <dgm:cxn modelId="{3BB50394-C3A8-4D1D-AD71-61588FF47CA8}" type="presParOf" srcId="{A1281805-2BDA-4C50-AE76-1C98ADFDFF0B}" destId="{D7D919E8-2E37-4831-BF10-D9E820DD8B60}" srcOrd="0" destOrd="0" presId="urn:microsoft.com/office/officeart/2005/8/layout/list1"/>
    <dgm:cxn modelId="{D9CCF7EE-E900-4502-A283-5058160EE176}" type="presParOf" srcId="{D7D919E8-2E37-4831-BF10-D9E820DD8B60}" destId="{8A21486D-D585-4154-B11D-42F225497F81}" srcOrd="0" destOrd="0" presId="urn:microsoft.com/office/officeart/2005/8/layout/list1"/>
    <dgm:cxn modelId="{A2A8D831-471C-4E79-847C-2F59680F0200}" type="presParOf" srcId="{D7D919E8-2E37-4831-BF10-D9E820DD8B60}" destId="{94A80968-3A53-4C25-A8A4-BD3C25B40F09}" srcOrd="1" destOrd="0" presId="urn:microsoft.com/office/officeart/2005/8/layout/list1"/>
    <dgm:cxn modelId="{48B76201-695D-4B94-8FAC-F93F93521FBD}" type="presParOf" srcId="{A1281805-2BDA-4C50-AE76-1C98ADFDFF0B}" destId="{6EBC47F1-DBD1-45A8-B644-5CD588EECF61}" srcOrd="1" destOrd="0" presId="urn:microsoft.com/office/officeart/2005/8/layout/list1"/>
    <dgm:cxn modelId="{7E83F969-408F-4F98-AD5F-4D6260AAC1D6}" type="presParOf" srcId="{A1281805-2BDA-4C50-AE76-1C98ADFDFF0B}" destId="{9910BCAD-06F6-46E2-BE0F-589C47B976DF}" srcOrd="2" destOrd="0" presId="urn:microsoft.com/office/officeart/2005/8/layout/list1"/>
    <dgm:cxn modelId="{101E9B64-1668-468B-847A-6C5BA3D939F6}" type="presParOf" srcId="{A1281805-2BDA-4C50-AE76-1C98ADFDFF0B}" destId="{D64BC8CC-9AA5-44F1-B505-4A5AAB235E3C}" srcOrd="3" destOrd="0" presId="urn:microsoft.com/office/officeart/2005/8/layout/list1"/>
    <dgm:cxn modelId="{06DCA054-861A-43FC-8E24-D28496BF4335}" type="presParOf" srcId="{A1281805-2BDA-4C50-AE76-1C98ADFDFF0B}" destId="{B2E70533-BC3E-415E-AD90-1E1AE2D9FAFC}" srcOrd="4" destOrd="0" presId="urn:microsoft.com/office/officeart/2005/8/layout/list1"/>
    <dgm:cxn modelId="{24F9727C-12FC-4AF0-906D-9BEDF806118A}" type="presParOf" srcId="{B2E70533-BC3E-415E-AD90-1E1AE2D9FAFC}" destId="{24D7065D-C4FB-4157-932C-28052152F59D}" srcOrd="0" destOrd="0" presId="urn:microsoft.com/office/officeart/2005/8/layout/list1"/>
    <dgm:cxn modelId="{840C41FF-3C37-4A1D-A5F3-D68041069046}" type="presParOf" srcId="{B2E70533-BC3E-415E-AD90-1E1AE2D9FAFC}" destId="{D05A9E01-F53E-4AC7-9E9D-28F152838D71}" srcOrd="1" destOrd="0" presId="urn:microsoft.com/office/officeart/2005/8/layout/list1"/>
    <dgm:cxn modelId="{ED0AE4E8-A51D-4ED5-B526-60F56C517954}" type="presParOf" srcId="{A1281805-2BDA-4C50-AE76-1C98ADFDFF0B}" destId="{8EB55202-3B53-42DB-994C-993BBB2F3B32}" srcOrd="5" destOrd="0" presId="urn:microsoft.com/office/officeart/2005/8/layout/list1"/>
    <dgm:cxn modelId="{7B8000CF-4990-4DE7-944E-1CA45F36DB9E}" type="presParOf" srcId="{A1281805-2BDA-4C50-AE76-1C98ADFDFF0B}" destId="{387D9ACA-F5EF-4A92-9EA3-ACBBDB7DDF1C}" srcOrd="6" destOrd="0" presId="urn:microsoft.com/office/officeart/2005/8/layout/list1"/>
    <dgm:cxn modelId="{D1A7B94D-3FFB-4153-9995-D48F794313FE}" type="presParOf" srcId="{A1281805-2BDA-4C50-AE76-1C98ADFDFF0B}" destId="{2C5F5E63-8FF7-4B4C-98E4-AA283A0CC861}" srcOrd="7" destOrd="0" presId="urn:microsoft.com/office/officeart/2005/8/layout/list1"/>
    <dgm:cxn modelId="{745FFDDB-B41A-40FA-8FEA-AE93E8F85097}" type="presParOf" srcId="{A1281805-2BDA-4C50-AE76-1C98ADFDFF0B}" destId="{5B4BC27A-BB16-45D5-A7CD-9442F65DFFF1}" srcOrd="8" destOrd="0" presId="urn:microsoft.com/office/officeart/2005/8/layout/list1"/>
    <dgm:cxn modelId="{BA0505A6-7261-4A96-8F95-8DBB5203529A}" type="presParOf" srcId="{5B4BC27A-BB16-45D5-A7CD-9442F65DFFF1}" destId="{E3121454-87B9-43AE-9FCB-833FCD4CA74B}" srcOrd="0" destOrd="0" presId="urn:microsoft.com/office/officeart/2005/8/layout/list1"/>
    <dgm:cxn modelId="{71A11E1E-7FA2-4648-B26D-4AAC5DD530D8}" type="presParOf" srcId="{5B4BC27A-BB16-45D5-A7CD-9442F65DFFF1}" destId="{A8FF2201-9D3F-4B06-9214-469E67438495}" srcOrd="1" destOrd="0" presId="urn:microsoft.com/office/officeart/2005/8/layout/list1"/>
    <dgm:cxn modelId="{2BDC15D9-82BC-4727-A0CF-37508F68B27D}" type="presParOf" srcId="{A1281805-2BDA-4C50-AE76-1C98ADFDFF0B}" destId="{4793C7AF-7433-4347-8FC3-C4B9D9AA7A55}" srcOrd="9" destOrd="0" presId="urn:microsoft.com/office/officeart/2005/8/layout/list1"/>
    <dgm:cxn modelId="{CFC9A174-BE80-474A-AFEC-2F394013F458}" type="presParOf" srcId="{A1281805-2BDA-4C50-AE76-1C98ADFDFF0B}" destId="{255DA159-594B-466A-8CE1-E0A3B094DE60}" srcOrd="10" destOrd="0" presId="urn:microsoft.com/office/officeart/2005/8/layout/list1"/>
  </dgm:cxnLst>
  <dgm:bg/>
  <dgm:whole/>
  <dgm:extLst>
    <a:ext uri="http://schemas.microsoft.com/office/drawing/2008/diagram">
      <dsp:dataModelExt xmlns=""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910BCAD-06F6-46E2-BE0F-589C47B976DF}">
      <dsp:nvSpPr>
        <dsp:cNvPr id="0" name=""/>
        <dsp:cNvSpPr/>
      </dsp:nvSpPr>
      <dsp:spPr>
        <a:xfrm>
          <a:off x="0" y="313632"/>
          <a:ext cx="4680520" cy="27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4A80968-3A53-4C25-A8A4-BD3C25B40F09}">
      <dsp:nvSpPr>
        <dsp:cNvPr id="0" name=""/>
        <dsp:cNvSpPr/>
      </dsp:nvSpPr>
      <dsp:spPr>
        <a:xfrm>
          <a:off x="234026" y="151271"/>
          <a:ext cx="3276364" cy="324720"/>
        </a:xfrm>
        <a:prstGeom prst="roundRect">
          <a:avLst/>
        </a:prstGeom>
        <a:solidFill>
          <a:schemeClr val="accent6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3839" tIns="0" rIns="123839" bIns="0" numCol="1" spcCol="1270" anchor="ctr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Государственные экзамены</a:t>
          </a:r>
          <a:endParaRPr lang="ru-RU" sz="1100" kern="1200" dirty="0"/>
        </a:p>
      </dsp:txBody>
      <dsp:txXfrm>
        <a:off x="234026" y="151271"/>
        <a:ext cx="3276364" cy="324720"/>
      </dsp:txXfrm>
    </dsp:sp>
    <dsp:sp modelId="{387D9ACA-F5EF-4A92-9EA3-ACBBDB7DDF1C}">
      <dsp:nvSpPr>
        <dsp:cNvPr id="0" name=""/>
        <dsp:cNvSpPr/>
      </dsp:nvSpPr>
      <dsp:spPr>
        <a:xfrm>
          <a:off x="0" y="812592"/>
          <a:ext cx="4680520" cy="27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05A9E01-F53E-4AC7-9E9D-28F152838D71}">
      <dsp:nvSpPr>
        <dsp:cNvPr id="0" name=""/>
        <dsp:cNvSpPr/>
      </dsp:nvSpPr>
      <dsp:spPr>
        <a:xfrm>
          <a:off x="234026" y="650232"/>
          <a:ext cx="3276364" cy="324720"/>
        </a:xfrm>
        <a:prstGeom prst="roundRect">
          <a:avLst/>
        </a:prstGeom>
        <a:solidFill>
          <a:srgbClr val="52D02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3839" tIns="0" rIns="123839" bIns="0" numCol="1" spcCol="1270" anchor="ctr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Крупномасштабное оценивание  (мониторинги)</a:t>
          </a:r>
          <a:endParaRPr lang="ru-RU" sz="1100" kern="1200" dirty="0"/>
        </a:p>
      </dsp:txBody>
      <dsp:txXfrm>
        <a:off x="234026" y="650232"/>
        <a:ext cx="3276364" cy="324720"/>
      </dsp:txXfrm>
    </dsp:sp>
    <dsp:sp modelId="{255DA159-594B-466A-8CE1-E0A3B094DE60}">
      <dsp:nvSpPr>
        <dsp:cNvPr id="0" name=""/>
        <dsp:cNvSpPr/>
      </dsp:nvSpPr>
      <dsp:spPr>
        <a:xfrm>
          <a:off x="0" y="1311552"/>
          <a:ext cx="4680520" cy="27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8FF2201-9D3F-4B06-9214-469E67438495}">
      <dsp:nvSpPr>
        <dsp:cNvPr id="0" name=""/>
        <dsp:cNvSpPr/>
      </dsp:nvSpPr>
      <dsp:spPr>
        <a:xfrm>
          <a:off x="234026" y="1149191"/>
          <a:ext cx="3276364" cy="324720"/>
        </a:xfrm>
        <a:prstGeom prst="roundRect">
          <a:avLst/>
        </a:prstGeom>
        <a:solidFill>
          <a:srgbClr val="C0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3839" tIns="0" rIns="123839" bIns="0" numCol="1" spcCol="1270" anchor="ctr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err="1" smtClean="0"/>
            <a:t>Внутриклассное</a:t>
          </a:r>
          <a:r>
            <a:rPr lang="ru-RU" sz="1100" kern="1200" dirty="0" smtClean="0"/>
            <a:t> оценивание</a:t>
          </a:r>
          <a:endParaRPr lang="ru-RU" sz="1100" kern="1200" dirty="0"/>
        </a:p>
      </dsp:txBody>
      <dsp:txXfrm>
        <a:off x="234026" y="1149191"/>
        <a:ext cx="3276364" cy="3247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5C8F540-2E91-4F1E-8A5D-99B5887004CD}" type="datetimeFigureOut">
              <a:rPr lang="ru-RU"/>
              <a:pPr>
                <a:defRPr/>
              </a:pPr>
              <a:t>24.03.2012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81CC12B-99D1-428E-8D61-D9F2C95032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7172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988B5A8-5FAC-466E-B0BF-ACF683314B1B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15ACD9D-90FD-490B-B74B-B5330DF683BA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1023138-239A-415C-8E15-A9AE6188ADDF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9F9ABC6-D408-4FEE-9385-39DEC8E7F98C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4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38905FC-93D3-4A2B-8D17-4DE3D005CC34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835F339-EECA-4780-9FEC-87BEDA116EEE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A8AC6D4-3A8B-40A7-81A1-7573884CDCBF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ru-R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F8EBF66-39B8-4ED4-8D63-935AC15B3743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16</a:t>
            </a:fld>
            <a:endParaRPr lang="ru-RU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E1BAC00-C17F-4AC6-A8F0-E6544F22ECD5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17</a:t>
            </a:fld>
            <a:endParaRPr lang="ru-RU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9D854F6-4651-4B25-8BE4-E32337E2B1E2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18</a:t>
            </a:fld>
            <a:endParaRPr lang="ru-RU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CC32B5E-6FFE-48A4-8D16-5D7AAD8A703D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19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65C5417-34B9-4555-8356-5E3F83087802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9634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578F558-46FE-4D62-A242-8C31EA57A139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</a:t>
            </a:fld>
            <a:endParaRPr lang="ru-RU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373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95BD97E-EF2D-41CF-9456-4430C1D43B35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21</a:t>
            </a:fld>
            <a:endParaRPr lang="ru-RU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9874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9DEBAFF-A524-4B7F-80D5-D7F11DA37514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22</a:t>
            </a:fld>
            <a:endParaRPr lang="ru-RU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397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5562726-B59D-4BEB-B11B-3CBA973428CA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23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B2B2DE2-111B-4E1B-9C0A-06D15CC5B05A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4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F0D539D-FCF2-4858-AB7E-32882C9C5478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2526761-051A-4B83-910A-D98AF059BB1B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6778D09-E21D-49CA-8DB1-86AD78742061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92E3911-29A9-4854-A6DD-C7E7616E4C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A0BC10A-A325-428F-B22E-4131EA49B3F8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4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5464628-2937-467F-9B11-8AE902ACC9C2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0C3FD0-B51C-439D-861F-BC3FBF8B6C0B}" type="datetimeFigureOut">
              <a:rPr lang="ru-RU"/>
              <a:pPr>
                <a:defRPr/>
              </a:pPr>
              <a:t>24.03.2012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38D44C-6232-416D-B6A1-C3805DA6AB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A7A355-9863-4ED4-8B3F-AA2B12A8EE17}" type="datetimeFigureOut">
              <a:rPr lang="ru-RU"/>
              <a:pPr>
                <a:defRPr/>
              </a:pPr>
              <a:t>24.03.2012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6FF5A6-BCEA-4280-9A10-9D4C3154CE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D71F02-A0B6-415A-88BA-22EF9CB79582}" type="datetimeFigureOut">
              <a:rPr lang="ru-RU"/>
              <a:pPr>
                <a:defRPr/>
              </a:pPr>
              <a:t>24.03.2012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033853-4466-47EF-8740-32C92593EFC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FF5546-7C58-44C7-823D-6E24AA30E90D}" type="datetimeFigureOut">
              <a:rPr lang="ru-RU"/>
              <a:pPr>
                <a:defRPr/>
              </a:pPr>
              <a:t>24.03.2012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387FCA-BF7E-43C1-843C-2FA0BF588D8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A51B98-A06F-4C78-AEC4-40408FC50CBA}" type="datetimeFigureOut">
              <a:rPr lang="ru-RU"/>
              <a:pPr>
                <a:defRPr/>
              </a:pPr>
              <a:t>24.03.2012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932872-FF50-4525-A8C3-9036F50E27A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62FDEB-D4BD-4EC2-8E88-1EAC6A3D8998}" type="datetimeFigureOut">
              <a:rPr lang="ru-RU"/>
              <a:pPr>
                <a:defRPr/>
              </a:pPr>
              <a:t>24.03.2012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35211A-17AE-4CAF-81B5-4624938E86C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6AD092-8982-4156-BE00-00556D5B025B}" type="datetimeFigureOut">
              <a:rPr lang="ru-RU"/>
              <a:pPr>
                <a:defRPr/>
              </a:pPr>
              <a:t>24.03.2012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CAD64E-885D-4701-B964-5EA645C6467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1D4F7D-DA3E-4B10-97C5-DD75BE4905C3}" type="datetimeFigureOut">
              <a:rPr lang="ru-RU"/>
              <a:pPr>
                <a:defRPr/>
              </a:pPr>
              <a:t>24.03.2012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5E88B2-8B48-4685-B5EB-7667456552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07DD38-C9C4-4F71-B75A-9B4E067E92B2}" type="datetimeFigureOut">
              <a:rPr lang="ru-RU"/>
              <a:pPr>
                <a:defRPr/>
              </a:pPr>
              <a:t>24.03.2012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A2CB7A-127C-4F36-B11E-34050E933E1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A63552-1C4A-45FB-ABD6-850F76AE2A67}" type="datetimeFigureOut">
              <a:rPr lang="ru-RU"/>
              <a:pPr>
                <a:defRPr/>
              </a:pPr>
              <a:t>24.03.2012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CC90F4-DE18-4435-9400-4899511EA06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E3AE60-171C-4C06-B9AD-1A1DE4DEACB5}" type="datetimeFigureOut">
              <a:rPr lang="ru-RU"/>
              <a:pPr>
                <a:defRPr/>
              </a:pPr>
              <a:t>24.03.2012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AA1ABE-B7D6-4464-B189-43D57D6228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5363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0E3B315-D2C0-439D-958D-A15629ABAE9A}" type="datetimeFigureOut">
              <a:rPr lang="ru-RU"/>
              <a:pPr>
                <a:defRPr/>
              </a:pPr>
              <a:t>24.03.2012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5592505-4157-42AD-956E-F8D6196CAC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openxmlformats.org/officeDocument/2006/relationships/image" Target="../media/image8.gif"/><Relationship Id="rId3" Type="http://schemas.openxmlformats.org/officeDocument/2006/relationships/notesSlide" Target="../notesSlides/notesSlide1.xml"/><Relationship Id="rId7" Type="http://schemas.openxmlformats.org/officeDocument/2006/relationships/hyperlink" Target="http://www.worldbank.org/" TargetMode="External"/><Relationship Id="rId12" Type="http://schemas.openxmlformats.org/officeDocument/2006/relationships/hyperlink" Target="http://www.ria.ru/ratings/" TargetMode="External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10.png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png"/><Relationship Id="rId11" Type="http://schemas.openxmlformats.org/officeDocument/2006/relationships/image" Target="../media/image7.jpeg"/><Relationship Id="rId5" Type="http://schemas.openxmlformats.org/officeDocument/2006/relationships/image" Target="../media/image3.png"/><Relationship Id="rId15" Type="http://schemas.openxmlformats.org/officeDocument/2006/relationships/oleObject" Target="../embeddings/oleObject1.bin"/><Relationship Id="rId10" Type="http://schemas.openxmlformats.org/officeDocument/2006/relationships/image" Target="../media/image6.jpeg"/><Relationship Id="rId4" Type="http://schemas.openxmlformats.org/officeDocument/2006/relationships/image" Target="../media/image2.png"/><Relationship Id="rId9" Type="http://schemas.openxmlformats.org/officeDocument/2006/relationships/hyperlink" Target="http://www.iuorao.ru/" TargetMode="External"/><Relationship Id="rId14" Type="http://schemas.openxmlformats.org/officeDocument/2006/relationships/image" Target="../media/image9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13" Type="http://schemas.openxmlformats.org/officeDocument/2006/relationships/hyperlink" Target="http://sch936.edusite.ru/DswMedia/svidetel-stvoogosudarstvennoyakkreditacii.jpg" TargetMode="External"/><Relationship Id="rId3" Type="http://schemas.openxmlformats.org/officeDocument/2006/relationships/image" Target="../media/image3.png"/><Relationship Id="rId7" Type="http://schemas.openxmlformats.org/officeDocument/2006/relationships/diagramColors" Target="../diagrams/colors1.xml"/><Relationship Id="rId12" Type="http://schemas.openxmlformats.org/officeDocument/2006/relationships/image" Target="../media/image15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.xml"/><Relationship Id="rId11" Type="http://schemas.openxmlformats.org/officeDocument/2006/relationships/hyperlink" Target="http://000000.appee.ru/media/w400_c8059c8c4b1403889236be74fdaf6405.jpg" TargetMode="External"/><Relationship Id="rId5" Type="http://schemas.openxmlformats.org/officeDocument/2006/relationships/diagramLayout" Target="../diagrams/layout1.xml"/><Relationship Id="rId15" Type="http://schemas.microsoft.com/office/2007/relationships/diagramDrawing" Target="../diagrams/drawing1.xml"/><Relationship Id="rId10" Type="http://schemas.openxmlformats.org/officeDocument/2006/relationships/image" Target="../media/image14.png"/><Relationship Id="rId4" Type="http://schemas.openxmlformats.org/officeDocument/2006/relationships/diagramData" Target="../diagrams/data1.xml"/><Relationship Id="rId9" Type="http://schemas.openxmlformats.org/officeDocument/2006/relationships/image" Target="../media/image13.jpeg"/><Relationship Id="rId14" Type="http://schemas.openxmlformats.org/officeDocument/2006/relationships/image" Target="../media/image16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3" descr="E:\rtc_prezent_png\rtc_shapka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058863"/>
            <a:ext cx="8999538" cy="2881312"/>
          </a:xfrm>
        </p:spPr>
        <p:txBody>
          <a:bodyPr/>
          <a:lstStyle/>
          <a:p>
            <a:pPr algn="r" eaLnBrk="1" hangingPunct="1"/>
            <a:r>
              <a:rPr lang="ru-RU" sz="4000" dirty="0" smtClean="0">
                <a:solidFill>
                  <a:schemeClr val="bg1"/>
                </a:solidFill>
              </a:rPr>
              <a:t>Виды и назначение программ оценки</a:t>
            </a:r>
            <a:r>
              <a:rPr lang="ru-RU" sz="4000" dirty="0" smtClean="0">
                <a:solidFill>
                  <a:schemeClr val="bg1"/>
                </a:solidFill>
                <a:latin typeface="Arial" charset="0"/>
              </a:rPr>
              <a:t> качества образования       </a:t>
            </a:r>
            <a:r>
              <a:rPr lang="ru-RU" sz="4000" dirty="0" smtClean="0">
                <a:solidFill>
                  <a:schemeClr val="bg1"/>
                </a:solidFill>
              </a:rPr>
              <a:t> </a:t>
            </a:r>
            <a:br>
              <a:rPr lang="ru-RU" sz="4000" dirty="0" smtClean="0">
                <a:solidFill>
                  <a:schemeClr val="bg1"/>
                </a:solidFill>
              </a:rPr>
            </a:br>
            <a:endParaRPr lang="ru-RU" sz="3200" i="1" dirty="0" smtClean="0">
              <a:solidFill>
                <a:srgbClr val="FFFF00"/>
              </a:solidFill>
            </a:endParaRPr>
          </a:p>
        </p:txBody>
      </p:sp>
      <p:pic>
        <p:nvPicPr>
          <p:cNvPr id="1030" name="Picture 4" descr="E:\rtc_prezent_png\rtc_01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500938" y="190500"/>
            <a:ext cx="1463675" cy="725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1" name="Прямоугольник 8"/>
          <p:cNvSpPr>
            <a:spLocks noChangeArrowheads="1"/>
          </p:cNvSpPr>
          <p:nvPr/>
        </p:nvSpPr>
        <p:spPr bwMode="auto">
          <a:xfrm>
            <a:off x="2916238" y="3292475"/>
            <a:ext cx="6034087" cy="53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r">
              <a:lnSpc>
                <a:spcPct val="90000"/>
              </a:lnSpc>
            </a:pPr>
            <a:r>
              <a:rPr lang="ru-RU" sz="1600" b="1">
                <a:solidFill>
                  <a:schemeClr val="bg1"/>
                </a:solidFill>
              </a:rPr>
              <a:t>В.А. Болотов</a:t>
            </a:r>
          </a:p>
          <a:p>
            <a:pPr marL="457200" indent="-457200" algn="r">
              <a:lnSpc>
                <a:spcPct val="90000"/>
              </a:lnSpc>
            </a:pPr>
            <a:r>
              <a:rPr lang="ru-RU" sz="1600">
                <a:solidFill>
                  <a:schemeClr val="bg1"/>
                </a:solidFill>
              </a:rPr>
              <a:t>вице-президент РАО, академик РАО, д.п.н.</a:t>
            </a:r>
          </a:p>
        </p:txBody>
      </p:sp>
      <p:sp>
        <p:nvSpPr>
          <p:cNvPr id="1032" name="Прямоугольник 24"/>
          <p:cNvSpPr>
            <a:spLocks noChangeArrowheads="1"/>
          </p:cNvSpPr>
          <p:nvPr/>
        </p:nvSpPr>
        <p:spPr bwMode="auto">
          <a:xfrm>
            <a:off x="71438" y="150813"/>
            <a:ext cx="7380287" cy="836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>
              <a:spcBef>
                <a:spcPct val="20000"/>
              </a:spcBef>
            </a:pPr>
            <a:r>
              <a:rPr lang="ru-RU" sz="1100">
                <a:solidFill>
                  <a:schemeClr val="bg1"/>
                </a:solidFill>
                <a:latin typeface="Arial" charset="0"/>
              </a:rPr>
              <a:t>Учебный курс</a:t>
            </a:r>
          </a:p>
          <a:p>
            <a:pPr marL="342900" indent="-342900" algn="ctr">
              <a:spcBef>
                <a:spcPct val="20000"/>
              </a:spcBef>
            </a:pPr>
            <a:r>
              <a:rPr lang="ru-RU" sz="1100" i="1">
                <a:solidFill>
                  <a:schemeClr val="bg1"/>
                </a:solidFill>
                <a:latin typeface="Arial" charset="0"/>
              </a:rPr>
              <a:t>«Ключевые аспекты построения эффективной системы оценки качества образования и использования результатов оценки учебных достижений школьников»</a:t>
            </a:r>
          </a:p>
          <a:p>
            <a:pPr marL="342900" indent="-342900" algn="ctr">
              <a:spcBef>
                <a:spcPct val="20000"/>
              </a:spcBef>
            </a:pPr>
            <a:r>
              <a:rPr lang="ru-RU" sz="1100" i="1">
                <a:solidFill>
                  <a:schemeClr val="bg1"/>
                </a:solidFill>
                <a:latin typeface="Arial" charset="0"/>
              </a:rPr>
              <a:t>27-30 марта 2012 года, г. Москва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6473825" y="4597400"/>
            <a:ext cx="1079500" cy="36036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1034" name="Picture 2" descr="http://www.rtc-edu.ru/sites/default/files/pict/wb.png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57163" y="4576763"/>
            <a:ext cx="428625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5" name="Picture 4" descr="Описание: лого.jpg">
            <a:hlinkClick r:id="rId9"/>
          </p:cNvPr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141413" y="4576763"/>
            <a:ext cx="989012" cy="417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6" name="Picture 10" descr="img69119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701675" y="4587875"/>
            <a:ext cx="35560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7" name="Рисунок 29" descr="Описание: social-240-100.gif">
            <a:hlinkClick r:id="rId12"/>
          </p:cNvPr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477000" y="4549775"/>
            <a:ext cx="1081088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8" name="Рисунок 30" descr="gizlogo-standard-rgb.gif"/>
          <p:cNvPicPr>
            <a:picLocks noChangeAspect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5951538" y="4576763"/>
            <a:ext cx="411162" cy="411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2232025" y="4587875"/>
          <a:ext cx="866775" cy="390525"/>
        </p:xfrm>
        <a:graphic>
          <a:graphicData uri="http://schemas.openxmlformats.org/presentationml/2006/ole">
            <p:oleObj spid="_x0000_s1026" name="Точечный рисунок" r:id="rId15" imgW="762106" imgH="343039" progId="PBrush">
              <p:embed/>
            </p:oleObj>
          </a:graphicData>
        </a:graphic>
      </p:graphicFrame>
      <p:pic>
        <p:nvPicPr>
          <p:cNvPr id="1039" name="Picture 4" descr="http://www.testing.kg/ima/logo.gif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3203575" y="4579938"/>
            <a:ext cx="2663825" cy="395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40" name="Прямоугольник 14"/>
          <p:cNvSpPr>
            <a:spLocks noChangeArrowheads="1"/>
          </p:cNvSpPr>
          <p:nvPr/>
        </p:nvSpPr>
        <p:spPr bwMode="auto">
          <a:xfrm>
            <a:off x="7524750" y="1203325"/>
            <a:ext cx="15113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>
                <a:solidFill>
                  <a:srgbClr val="FFFF00"/>
                </a:solidFill>
              </a:rPr>
              <a:t>СЕССИЯ 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850" y="123825"/>
            <a:ext cx="8496300" cy="828675"/>
          </a:xfrm>
        </p:spPr>
        <p:txBody>
          <a:bodyPr/>
          <a:lstStyle/>
          <a:p>
            <a:pPr algn="l" eaLnBrk="1" hangingPunct="1"/>
            <a:r>
              <a:rPr lang="ru-RU" sz="3200" smtClean="0">
                <a:solidFill>
                  <a:schemeClr val="bg1"/>
                </a:solidFill>
              </a:rPr>
              <a:t>КАРТА ПРОЦЕДУР ОКО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79388" y="1062038"/>
            <a:ext cx="5040312" cy="2214562"/>
          </a:xfrm>
          <a:prstGeom prst="roundRect">
            <a:avLst/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898525" y="1062038"/>
            <a:ext cx="3024188" cy="344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ru-RU" sz="1600" b="1" i="1">
                <a:latin typeface="+mn-lt"/>
                <a:cs typeface="+mn-cs"/>
              </a:rPr>
              <a:t>Оценка качества обучения</a:t>
            </a:r>
            <a:endParaRPr lang="en-US" sz="1600" b="1" i="1">
              <a:latin typeface="+mn-lt"/>
              <a:cs typeface="+mn-cs"/>
            </a:endParaRPr>
          </a:p>
          <a:p>
            <a:pPr marL="342900" indent="-342900" algn="ctr">
              <a:spcBef>
                <a:spcPct val="20000"/>
              </a:spcBef>
              <a:defRPr/>
            </a:pPr>
            <a:endParaRPr lang="ru-RU" sz="1600" b="1" i="1">
              <a:latin typeface="+mn-lt"/>
              <a:cs typeface="+mn-cs"/>
            </a:endParaRPr>
          </a:p>
        </p:txBody>
      </p:sp>
      <p:graphicFrame>
        <p:nvGraphicFramePr>
          <p:cNvPr id="7" name="Схема 6"/>
          <p:cNvGraphicFramePr/>
          <p:nvPr/>
        </p:nvGraphicFramePr>
        <p:xfrm>
          <a:off x="395337" y="1386060"/>
          <a:ext cx="4680520" cy="17400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pSp>
        <p:nvGrpSpPr>
          <p:cNvPr id="39942" name="Группа 27"/>
          <p:cNvGrpSpPr>
            <a:grpSpLocks/>
          </p:cNvGrpSpPr>
          <p:nvPr/>
        </p:nvGrpSpPr>
        <p:grpSpPr bwMode="auto">
          <a:xfrm>
            <a:off x="5364163" y="1062038"/>
            <a:ext cx="3592512" cy="2214562"/>
            <a:chOff x="5364163" y="1268413"/>
            <a:chExt cx="3592512" cy="2952750"/>
          </a:xfrm>
        </p:grpSpPr>
        <p:sp>
          <p:nvSpPr>
            <p:cNvPr id="10" name="Скругленный прямоугольник 9"/>
            <p:cNvSpPr/>
            <p:nvPr/>
          </p:nvSpPr>
          <p:spPr bwMode="auto">
            <a:xfrm>
              <a:off x="5364163" y="1268413"/>
              <a:ext cx="3592512" cy="2952750"/>
            </a:xfrm>
            <a:prstGeom prst="roundRect">
              <a:avLst/>
            </a:prstGeom>
            <a:solidFill>
              <a:srgbClr val="99FF66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1" name="Rectangle 3"/>
            <p:cNvSpPr txBox="1">
              <a:spLocks noChangeArrowheads="1"/>
            </p:cNvSpPr>
            <p:nvPr/>
          </p:nvSpPr>
          <p:spPr bwMode="auto">
            <a:xfrm>
              <a:off x="5651500" y="1412346"/>
              <a:ext cx="3025775" cy="4593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 algn="ctr" eaLnBrk="0" hangingPunct="0">
                <a:spcBef>
                  <a:spcPct val="20000"/>
                </a:spcBef>
                <a:defRPr/>
              </a:pPr>
              <a:r>
                <a:rPr lang="ru-RU" sz="1600" b="1" i="1" kern="0" dirty="0">
                  <a:latin typeface="+mn-lt"/>
                  <a:cs typeface="+mn-cs"/>
                </a:rPr>
                <a:t>Управление качеством</a:t>
              </a:r>
              <a:endParaRPr lang="en-US" sz="1600" b="1" i="1" kern="0" dirty="0">
                <a:latin typeface="+mn-lt"/>
                <a:cs typeface="+mn-cs"/>
              </a:endParaRPr>
            </a:p>
            <a:p>
              <a:pPr marL="342900" indent="-342900" algn="ctr" eaLnBrk="0" hangingPunct="0">
                <a:spcBef>
                  <a:spcPct val="20000"/>
                </a:spcBef>
                <a:defRPr/>
              </a:pPr>
              <a:endParaRPr lang="ru-RU" sz="1600" b="1" i="1" kern="0" dirty="0">
                <a:latin typeface="+mn-lt"/>
                <a:cs typeface="+mn-cs"/>
              </a:endParaRPr>
            </a:p>
          </p:txBody>
        </p:sp>
        <p:pic>
          <p:nvPicPr>
            <p:cNvPr id="39959" name="Picture 2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8358632" y="1916578"/>
              <a:ext cx="462392" cy="3212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9960" name="Picture 2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7596719" y="2996852"/>
              <a:ext cx="462392" cy="3212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9961" name="Picture 2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8172863" y="3212907"/>
              <a:ext cx="462392" cy="3212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9962" name="Picture 2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7524701" y="3500980"/>
              <a:ext cx="462392" cy="3212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6" name="Rectangle 3"/>
            <p:cNvSpPr txBox="1">
              <a:spLocks noChangeArrowheads="1"/>
            </p:cNvSpPr>
            <p:nvPr/>
          </p:nvSpPr>
          <p:spPr bwMode="auto">
            <a:xfrm>
              <a:off x="5364163" y="1844146"/>
              <a:ext cx="3097212" cy="5778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 eaLnBrk="0" hangingPunct="0">
                <a:spcBef>
                  <a:spcPct val="20000"/>
                </a:spcBef>
                <a:defRPr/>
              </a:pPr>
              <a:r>
                <a:rPr lang="ru-RU" sz="1400" kern="0" dirty="0">
                  <a:latin typeface="+mn-lt"/>
                  <a:cs typeface="+mn-cs"/>
                </a:rPr>
                <a:t>	Оценка ОУ:</a:t>
              </a:r>
            </a:p>
            <a:p>
              <a:pPr marL="342900" indent="-342900" eaLnBrk="0" hangingPunct="0">
                <a:spcBef>
                  <a:spcPct val="20000"/>
                </a:spcBef>
                <a:defRPr/>
              </a:pPr>
              <a:r>
                <a:rPr lang="ru-RU" sz="1400" kern="0" dirty="0">
                  <a:latin typeface="+mn-lt"/>
                  <a:cs typeface="+mn-cs"/>
                </a:rPr>
                <a:t>аккредитация, аудит, самооценка</a:t>
              </a:r>
              <a:endParaRPr lang="en-US" sz="1400" kern="0" dirty="0">
                <a:latin typeface="+mn-lt"/>
                <a:cs typeface="+mn-cs"/>
              </a:endParaRPr>
            </a:p>
            <a:p>
              <a:pPr marL="342900" indent="-342900" algn="ctr" eaLnBrk="0" hangingPunct="0">
                <a:spcBef>
                  <a:spcPct val="20000"/>
                </a:spcBef>
                <a:defRPr/>
              </a:pPr>
              <a:endParaRPr lang="ru-RU" sz="1400" kern="0" dirty="0">
                <a:latin typeface="+mn-lt"/>
                <a:cs typeface="+mn-cs"/>
              </a:endParaRPr>
            </a:p>
          </p:txBody>
        </p:sp>
        <p:sp>
          <p:nvSpPr>
            <p:cNvPr id="17" name="Овал 16"/>
            <p:cNvSpPr/>
            <p:nvPr/>
          </p:nvSpPr>
          <p:spPr bwMode="auto">
            <a:xfrm>
              <a:off x="7237413" y="2781829"/>
              <a:ext cx="1511300" cy="1295400"/>
            </a:xfrm>
            <a:prstGeom prst="ellipse">
              <a:avLst/>
            </a:prstGeom>
            <a:solidFill>
              <a:schemeClr val="bg1">
                <a:alpha val="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8" name="Rectangle 3"/>
            <p:cNvSpPr txBox="1">
              <a:spLocks noChangeArrowheads="1"/>
            </p:cNvSpPr>
            <p:nvPr/>
          </p:nvSpPr>
          <p:spPr bwMode="auto">
            <a:xfrm>
              <a:off x="5508625" y="3357563"/>
              <a:ext cx="1943100" cy="5757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 eaLnBrk="0" hangingPunct="0">
                <a:spcBef>
                  <a:spcPct val="20000"/>
                </a:spcBef>
                <a:defRPr/>
              </a:pPr>
              <a:r>
                <a:rPr lang="ru-RU" sz="1400" kern="0" dirty="0">
                  <a:latin typeface="+mn-lt"/>
                  <a:cs typeface="+mn-cs"/>
                </a:rPr>
                <a:t>Оценка образов. систем</a:t>
              </a:r>
              <a:endParaRPr lang="en-US" sz="1400" kern="0" dirty="0">
                <a:latin typeface="+mn-lt"/>
                <a:cs typeface="+mn-cs"/>
              </a:endParaRPr>
            </a:p>
            <a:p>
              <a:pPr marL="342900" indent="-342900" algn="ctr" eaLnBrk="0" hangingPunct="0">
                <a:spcBef>
                  <a:spcPct val="20000"/>
                </a:spcBef>
                <a:defRPr/>
              </a:pPr>
              <a:endParaRPr lang="ru-RU" sz="1400" kern="0" dirty="0">
                <a:latin typeface="+mn-lt"/>
                <a:cs typeface="+mn-cs"/>
              </a:endParaRPr>
            </a:p>
          </p:txBody>
        </p:sp>
      </p:grpSp>
      <p:grpSp>
        <p:nvGrpSpPr>
          <p:cNvPr id="39943" name="Группа 26"/>
          <p:cNvGrpSpPr>
            <a:grpSpLocks/>
          </p:cNvGrpSpPr>
          <p:nvPr/>
        </p:nvGrpSpPr>
        <p:grpSpPr bwMode="auto">
          <a:xfrm>
            <a:off x="5364163" y="3438525"/>
            <a:ext cx="3529012" cy="1654175"/>
            <a:chOff x="5364088" y="4437112"/>
            <a:chExt cx="3528392" cy="2204864"/>
          </a:xfrm>
        </p:grpSpPr>
        <p:sp>
          <p:nvSpPr>
            <p:cNvPr id="20" name="Скругленный прямоугольник 19"/>
            <p:cNvSpPr/>
            <p:nvPr/>
          </p:nvSpPr>
          <p:spPr bwMode="auto">
            <a:xfrm>
              <a:off x="5364088" y="4437112"/>
              <a:ext cx="3528392" cy="2204864"/>
            </a:xfrm>
            <a:prstGeom prst="roundRect">
              <a:avLst/>
            </a:prstGeom>
            <a:solidFill>
              <a:srgbClr val="BBD6E3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pic>
          <p:nvPicPr>
            <p:cNvPr id="39954" name="Picture 18" descr="Картинка 49 из 96000"/>
            <p:cNvPicPr>
              <a:picLocks noChangeAspect="1" noChangeArrowheads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7596336" y="5373216"/>
              <a:ext cx="720080" cy="9780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9955" name="Picture 20" descr="Картинка 46 из 96000"/>
            <p:cNvPicPr>
              <a:picLocks noChangeAspect="1" noChangeArrowheads="1"/>
            </p:cNvPicPr>
            <p:nvPr/>
          </p:nvPicPr>
          <p:blipFill>
            <a:blip r:embed="rId10" cstate="print"/>
            <a:srcRect/>
            <a:stretch>
              <a:fillRect/>
            </a:stretch>
          </p:blipFill>
          <p:spPr bwMode="auto">
            <a:xfrm>
              <a:off x="6012160" y="5342254"/>
              <a:ext cx="720080" cy="10297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3" name="Rectangle 3"/>
            <p:cNvSpPr txBox="1">
              <a:spLocks noChangeArrowheads="1"/>
            </p:cNvSpPr>
            <p:nvPr/>
          </p:nvSpPr>
          <p:spPr bwMode="auto">
            <a:xfrm>
              <a:off x="5579950" y="4580999"/>
              <a:ext cx="3096668" cy="5776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 eaLnBrk="0" hangingPunct="0">
                <a:spcBef>
                  <a:spcPct val="20000"/>
                </a:spcBef>
                <a:defRPr/>
              </a:pPr>
              <a:r>
                <a:rPr lang="ru-RU" sz="1400" kern="0" dirty="0">
                  <a:latin typeface="+mn-lt"/>
                  <a:cs typeface="+mn-cs"/>
                </a:rPr>
                <a:t>	«Оценка» работы учителя:</a:t>
              </a:r>
            </a:p>
            <a:p>
              <a:pPr marL="342900" indent="-342900" eaLnBrk="0" hangingPunct="0">
                <a:spcBef>
                  <a:spcPct val="20000"/>
                </a:spcBef>
                <a:defRPr/>
              </a:pPr>
              <a:r>
                <a:rPr lang="ru-RU" sz="1400" kern="0" dirty="0">
                  <a:latin typeface="+mn-lt"/>
                  <a:cs typeface="+mn-cs"/>
                </a:rPr>
                <a:t>аттестация, самооценка</a:t>
              </a:r>
              <a:endParaRPr lang="en-US" sz="1400" kern="0" dirty="0">
                <a:latin typeface="+mn-lt"/>
                <a:cs typeface="+mn-cs"/>
              </a:endParaRPr>
            </a:p>
            <a:p>
              <a:pPr marL="342900" indent="-342900" algn="ctr" eaLnBrk="0" hangingPunct="0">
                <a:spcBef>
                  <a:spcPct val="20000"/>
                </a:spcBef>
                <a:defRPr/>
              </a:pPr>
              <a:endParaRPr lang="ru-RU" sz="1400" kern="0" dirty="0">
                <a:latin typeface="+mn-lt"/>
                <a:cs typeface="+mn-cs"/>
              </a:endParaRPr>
            </a:p>
          </p:txBody>
        </p:sp>
      </p:grpSp>
      <p:grpSp>
        <p:nvGrpSpPr>
          <p:cNvPr id="39944" name="Группа 28"/>
          <p:cNvGrpSpPr>
            <a:grpSpLocks/>
          </p:cNvGrpSpPr>
          <p:nvPr/>
        </p:nvGrpSpPr>
        <p:grpSpPr bwMode="auto">
          <a:xfrm>
            <a:off x="250825" y="3438525"/>
            <a:ext cx="4968875" cy="1654175"/>
            <a:chOff x="179512" y="4437112"/>
            <a:chExt cx="4968552" cy="2204864"/>
          </a:xfrm>
        </p:grpSpPr>
        <p:sp>
          <p:nvSpPr>
            <p:cNvPr id="25" name="Скругленный прямоугольник 24"/>
            <p:cNvSpPr/>
            <p:nvPr/>
          </p:nvSpPr>
          <p:spPr bwMode="auto">
            <a:xfrm>
              <a:off x="179512" y="4437112"/>
              <a:ext cx="4968552" cy="2204864"/>
            </a:xfrm>
            <a:prstGeom prst="roundRect">
              <a:avLst/>
            </a:prstGeom>
            <a:solidFill>
              <a:srgbClr val="FAA4B2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26" name="Rectangle 3"/>
            <p:cNvSpPr txBox="1">
              <a:spLocks noChangeArrowheads="1"/>
            </p:cNvSpPr>
            <p:nvPr/>
          </p:nvSpPr>
          <p:spPr bwMode="auto">
            <a:xfrm>
              <a:off x="395398" y="4580999"/>
              <a:ext cx="4608213" cy="5776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 eaLnBrk="0" hangingPunct="0">
                <a:spcBef>
                  <a:spcPct val="20000"/>
                </a:spcBef>
                <a:defRPr/>
              </a:pPr>
              <a:r>
                <a:rPr lang="ru-RU" sz="1400" kern="0" dirty="0">
                  <a:latin typeface="+mn-lt"/>
                  <a:cs typeface="+mn-cs"/>
                </a:rPr>
                <a:t>	Оценка образовательных программ и учебников</a:t>
              </a:r>
            </a:p>
            <a:p>
              <a:pPr marL="342900" indent="-342900" algn="ctr" eaLnBrk="0" hangingPunct="0">
                <a:spcBef>
                  <a:spcPct val="20000"/>
                </a:spcBef>
                <a:defRPr/>
              </a:pPr>
              <a:endParaRPr lang="ru-RU" sz="1400" kern="0" dirty="0">
                <a:latin typeface="+mn-lt"/>
                <a:cs typeface="+mn-cs"/>
              </a:endParaRPr>
            </a:p>
          </p:txBody>
        </p:sp>
        <p:pic>
          <p:nvPicPr>
            <p:cNvPr id="39951" name="Picture 22" descr="Картинка 2 из 96000">
              <a:hlinkClick r:id="rId11"/>
            </p:cNvPr>
            <p:cNvPicPr>
              <a:picLocks noChangeAspect="1" noChangeArrowheads="1"/>
            </p:cNvPicPr>
            <p:nvPr/>
          </p:nvPicPr>
          <p:blipFill>
            <a:blip r:embed="rId12" cstate="print"/>
            <a:srcRect/>
            <a:stretch>
              <a:fillRect/>
            </a:stretch>
          </p:blipFill>
          <p:spPr bwMode="auto">
            <a:xfrm>
              <a:off x="3275856" y="5229200"/>
              <a:ext cx="896536" cy="10736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9952" name="Picture 26" descr="Картинка 18 из 51835">
              <a:hlinkClick r:id="rId13"/>
            </p:cNvPr>
            <p:cNvPicPr>
              <a:picLocks noChangeAspect="1" noChangeArrowheads="1"/>
            </p:cNvPicPr>
            <p:nvPr/>
          </p:nvPicPr>
          <p:blipFill>
            <a:blip r:embed="rId14" cstate="print"/>
            <a:srcRect/>
            <a:stretch>
              <a:fillRect/>
            </a:stretch>
          </p:blipFill>
          <p:spPr bwMode="auto">
            <a:xfrm>
              <a:off x="1187624" y="5013176"/>
              <a:ext cx="1008112" cy="14935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39945" name="Группа 33"/>
          <p:cNvGrpSpPr>
            <a:grpSpLocks/>
          </p:cNvGrpSpPr>
          <p:nvPr/>
        </p:nvGrpSpPr>
        <p:grpSpPr bwMode="auto">
          <a:xfrm>
            <a:off x="2484438" y="2197100"/>
            <a:ext cx="3095625" cy="1295400"/>
            <a:chOff x="2483768" y="2780928"/>
            <a:chExt cx="3096344" cy="1728192"/>
          </a:xfrm>
        </p:grpSpPr>
        <p:sp>
          <p:nvSpPr>
            <p:cNvPr id="30" name="Стрелка вниз 29"/>
            <p:cNvSpPr/>
            <p:nvPr/>
          </p:nvSpPr>
          <p:spPr>
            <a:xfrm>
              <a:off x="2483768" y="4149080"/>
              <a:ext cx="287404" cy="360040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31" name="Стрелка вправо 30"/>
            <p:cNvSpPr/>
            <p:nvPr/>
          </p:nvSpPr>
          <p:spPr>
            <a:xfrm>
              <a:off x="5076757" y="2780928"/>
              <a:ext cx="431900" cy="288032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32" name="Стрелка вправо 31"/>
            <p:cNvSpPr/>
            <p:nvPr/>
          </p:nvSpPr>
          <p:spPr>
            <a:xfrm rot="2297934">
              <a:off x="5148212" y="4149080"/>
              <a:ext cx="431900" cy="288032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850" y="123825"/>
            <a:ext cx="8496300" cy="828675"/>
          </a:xfrm>
        </p:spPr>
        <p:txBody>
          <a:bodyPr/>
          <a:lstStyle/>
          <a:p>
            <a:pPr algn="l" eaLnBrk="1" hangingPunct="1"/>
            <a:r>
              <a:rPr lang="ru-RU" sz="3200" smtClean="0">
                <a:solidFill>
                  <a:schemeClr val="bg1"/>
                </a:solidFill>
              </a:rPr>
              <a:t>МЕСТО СИСТЕМЫ ОЦЕНКИ КАЧЕСТВА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79388" y="1201738"/>
            <a:ext cx="8785225" cy="3941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ru-RU" sz="2400" dirty="0">
                <a:solidFill>
                  <a:srgbClr val="1663A5"/>
                </a:solidFill>
                <a:latin typeface="Verdana" pitchFamily="34" charset="0"/>
                <a:ea typeface="+mj-ea"/>
                <a:cs typeface="+mj-cs"/>
              </a:rPr>
              <a:t>Свинья не прибавляет в весе от того, </a:t>
            </a:r>
            <a:br>
              <a:rPr lang="ru-RU" sz="2400" dirty="0">
                <a:solidFill>
                  <a:srgbClr val="1663A5"/>
                </a:solidFill>
                <a:latin typeface="Verdana" pitchFamily="34" charset="0"/>
                <a:ea typeface="+mj-ea"/>
                <a:cs typeface="+mj-cs"/>
              </a:rPr>
            </a:br>
            <a:r>
              <a:rPr lang="ru-RU" sz="2400" dirty="0">
                <a:solidFill>
                  <a:srgbClr val="1663A5"/>
                </a:solidFill>
                <a:latin typeface="Verdana" pitchFamily="34" charset="0"/>
                <a:ea typeface="+mj-ea"/>
                <a:cs typeface="+mj-cs"/>
              </a:rPr>
              <a:t>что её часто взвешивают</a:t>
            </a:r>
            <a:br>
              <a:rPr lang="ru-RU" sz="2400" dirty="0">
                <a:solidFill>
                  <a:srgbClr val="1663A5"/>
                </a:solidFill>
                <a:latin typeface="Verdana" pitchFamily="34" charset="0"/>
                <a:ea typeface="+mj-ea"/>
                <a:cs typeface="+mj-cs"/>
              </a:rPr>
            </a:br>
            <a:r>
              <a:rPr lang="ru-RU" sz="2400" i="1" dirty="0">
                <a:solidFill>
                  <a:srgbClr val="FFC000"/>
                </a:solidFill>
                <a:latin typeface="Verdana" pitchFamily="34" charset="0"/>
                <a:ea typeface="+mj-ea"/>
                <a:cs typeface="+mj-cs"/>
              </a:rPr>
              <a:t>Английская поговорка</a:t>
            </a:r>
            <a:r>
              <a:rPr lang="ru-RU" sz="2400" i="1" dirty="0">
                <a:solidFill>
                  <a:srgbClr val="1663A5"/>
                </a:solidFill>
                <a:latin typeface="Verdana" pitchFamily="34" charset="0"/>
                <a:ea typeface="+mj-ea"/>
                <a:cs typeface="+mj-cs"/>
              </a:rPr>
              <a:t/>
            </a:r>
            <a:br>
              <a:rPr lang="ru-RU" sz="2400" i="1" dirty="0">
                <a:solidFill>
                  <a:srgbClr val="1663A5"/>
                </a:solidFill>
                <a:latin typeface="Verdana" pitchFamily="34" charset="0"/>
                <a:ea typeface="+mj-ea"/>
                <a:cs typeface="+mj-cs"/>
              </a:rPr>
            </a:br>
            <a:r>
              <a:rPr lang="ru-RU" sz="2000" i="1" dirty="0">
                <a:solidFill>
                  <a:srgbClr val="1663A5"/>
                </a:solidFill>
                <a:latin typeface="Verdana" pitchFamily="34" charset="0"/>
                <a:ea typeface="+mj-ea"/>
                <a:cs typeface="+mj-cs"/>
              </a:rPr>
              <a:t/>
            </a:r>
            <a:br>
              <a:rPr lang="ru-RU" sz="2000" i="1" dirty="0">
                <a:solidFill>
                  <a:srgbClr val="1663A5"/>
                </a:solidFill>
                <a:latin typeface="Verdana" pitchFamily="34" charset="0"/>
                <a:ea typeface="+mj-ea"/>
                <a:cs typeface="+mj-cs"/>
              </a:rPr>
            </a:br>
            <a:r>
              <a:rPr lang="ru-RU" sz="2400" dirty="0">
                <a:solidFill>
                  <a:srgbClr val="1663A5"/>
                </a:solidFill>
                <a:latin typeface="Verdana" pitchFamily="34" charset="0"/>
                <a:ea typeface="+mj-ea"/>
                <a:cs typeface="+mj-cs"/>
              </a:rPr>
              <a:t>Но если утверждается, что свинья прибавляет в весе, то доказать это без взвешивания весьма затруднительно</a:t>
            </a:r>
            <a:br>
              <a:rPr lang="ru-RU" sz="2400" dirty="0">
                <a:solidFill>
                  <a:srgbClr val="1663A5"/>
                </a:solidFill>
                <a:latin typeface="Verdana" pitchFamily="34" charset="0"/>
                <a:ea typeface="+mj-ea"/>
                <a:cs typeface="+mj-cs"/>
              </a:rPr>
            </a:br>
            <a:r>
              <a:rPr lang="ru-RU" sz="2400" i="1" dirty="0">
                <a:solidFill>
                  <a:srgbClr val="FFC000"/>
                </a:solidFill>
                <a:latin typeface="Verdana" pitchFamily="34" charset="0"/>
                <a:ea typeface="+mj-ea"/>
                <a:cs typeface="+mj-cs"/>
              </a:rPr>
              <a:t>Из наблюдений животноводов</a:t>
            </a:r>
            <a:r>
              <a:rPr lang="ru-RU" sz="2400" i="1" dirty="0">
                <a:solidFill>
                  <a:srgbClr val="1663A5"/>
                </a:solidFill>
                <a:latin typeface="Verdana" pitchFamily="34" charset="0"/>
                <a:ea typeface="+mj-ea"/>
                <a:cs typeface="+mj-cs"/>
              </a:rPr>
              <a:t/>
            </a:r>
            <a:br>
              <a:rPr lang="ru-RU" sz="2400" i="1" dirty="0">
                <a:solidFill>
                  <a:srgbClr val="1663A5"/>
                </a:solidFill>
                <a:latin typeface="Verdana" pitchFamily="34" charset="0"/>
                <a:ea typeface="+mj-ea"/>
                <a:cs typeface="+mj-cs"/>
              </a:rPr>
            </a:br>
            <a:r>
              <a:rPr lang="ru-RU" sz="2000" i="1" dirty="0">
                <a:solidFill>
                  <a:srgbClr val="1663A5"/>
                </a:solidFill>
                <a:latin typeface="Verdana" pitchFamily="34" charset="0"/>
                <a:ea typeface="+mj-ea"/>
                <a:cs typeface="+mj-cs"/>
              </a:rPr>
              <a:t/>
            </a:r>
            <a:br>
              <a:rPr lang="ru-RU" sz="2000" i="1" dirty="0">
                <a:solidFill>
                  <a:srgbClr val="1663A5"/>
                </a:solidFill>
                <a:latin typeface="Verdana" pitchFamily="34" charset="0"/>
                <a:ea typeface="+mj-ea"/>
                <a:cs typeface="+mj-cs"/>
              </a:rPr>
            </a:br>
            <a:r>
              <a:rPr lang="ru-RU" sz="2800" b="1" i="1" dirty="0">
                <a:latin typeface="+mj-lt"/>
                <a:ea typeface="+mj-ea"/>
                <a:cs typeface="+mj-cs"/>
              </a:rPr>
              <a:t>Система оценки необходима для обслуживания системы образования, но не наоборот.</a:t>
            </a:r>
            <a:endParaRPr lang="ru-RU" sz="2800" b="1" i="1" dirty="0">
              <a:solidFill>
                <a:srgbClr val="1663A5"/>
              </a:solidFill>
              <a:latin typeface="Verdana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850" y="123825"/>
            <a:ext cx="8496300" cy="828675"/>
          </a:xfrm>
        </p:spPr>
        <p:txBody>
          <a:bodyPr/>
          <a:lstStyle/>
          <a:p>
            <a:pPr algn="l" eaLnBrk="1" hangingPunct="1"/>
            <a:r>
              <a:rPr lang="ru-RU" sz="3200" smtClean="0">
                <a:solidFill>
                  <a:schemeClr val="bg1"/>
                </a:solidFill>
              </a:rPr>
              <a:t>ВИДЫ ПРОГРАММ ОЦЕНКИ</a:t>
            </a:r>
          </a:p>
        </p:txBody>
      </p:sp>
      <p:grpSp>
        <p:nvGrpSpPr>
          <p:cNvPr id="46083" name="Group 9"/>
          <p:cNvGrpSpPr>
            <a:grpSpLocks/>
          </p:cNvGrpSpPr>
          <p:nvPr/>
        </p:nvGrpSpPr>
        <p:grpSpPr bwMode="auto">
          <a:xfrm>
            <a:off x="2843213" y="1023938"/>
            <a:ext cx="3240087" cy="690562"/>
            <a:chOff x="1882" y="346"/>
            <a:chExt cx="2177" cy="545"/>
          </a:xfrm>
        </p:grpSpPr>
        <p:sp>
          <p:nvSpPr>
            <p:cNvPr id="46123" name="AutoShape 7"/>
            <p:cNvSpPr>
              <a:spLocks noChangeArrowheads="1"/>
            </p:cNvSpPr>
            <p:nvPr/>
          </p:nvSpPr>
          <p:spPr bwMode="auto">
            <a:xfrm>
              <a:off x="1882" y="346"/>
              <a:ext cx="2177" cy="545"/>
            </a:xfrm>
            <a:prstGeom prst="roundRect">
              <a:avLst>
                <a:gd name="adj" fmla="val 16667"/>
              </a:avLst>
            </a:prstGeom>
            <a:solidFill>
              <a:srgbClr val="00B0F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6124" name="Rectangle 8"/>
            <p:cNvSpPr>
              <a:spLocks noChangeArrowheads="1"/>
            </p:cNvSpPr>
            <p:nvPr/>
          </p:nvSpPr>
          <p:spPr bwMode="auto">
            <a:xfrm>
              <a:off x="2018" y="373"/>
              <a:ext cx="1905" cy="445"/>
            </a:xfrm>
            <a:prstGeom prst="rect">
              <a:avLst/>
            </a:prstGeom>
            <a:solidFill>
              <a:srgbClr val="00B0F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r>
                <a:rPr lang="ru-RU" b="1">
                  <a:solidFill>
                    <a:srgbClr val="000000"/>
                  </a:solidFill>
                  <a:latin typeface="Comic Sans MS" pitchFamily="66" charset="0"/>
                </a:rPr>
                <a:t>Виды программ оценивания</a:t>
              </a:r>
            </a:p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ru-RU" sz="2400">
                <a:solidFill>
                  <a:srgbClr val="000000"/>
                </a:solidFill>
              </a:endParaRPr>
            </a:p>
          </p:txBody>
        </p:sp>
      </p:grpSp>
      <p:sp>
        <p:nvSpPr>
          <p:cNvPr id="46084" name="Oval 11"/>
          <p:cNvSpPr>
            <a:spLocks noChangeArrowheads="1"/>
          </p:cNvSpPr>
          <p:nvPr/>
        </p:nvSpPr>
        <p:spPr bwMode="auto">
          <a:xfrm>
            <a:off x="1187450" y="1816100"/>
            <a:ext cx="287338" cy="215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6085" name="Oval 12"/>
          <p:cNvSpPr>
            <a:spLocks noChangeArrowheads="1"/>
          </p:cNvSpPr>
          <p:nvPr/>
        </p:nvSpPr>
        <p:spPr bwMode="auto">
          <a:xfrm>
            <a:off x="4143375" y="2068513"/>
            <a:ext cx="287338" cy="21748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6086" name="Oval 13"/>
          <p:cNvSpPr>
            <a:spLocks noChangeArrowheads="1"/>
          </p:cNvSpPr>
          <p:nvPr/>
        </p:nvSpPr>
        <p:spPr bwMode="auto">
          <a:xfrm>
            <a:off x="7285038" y="1782763"/>
            <a:ext cx="287337" cy="21748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6087" name="Line 14"/>
          <p:cNvSpPr>
            <a:spLocks noChangeShapeType="1"/>
          </p:cNvSpPr>
          <p:nvPr/>
        </p:nvSpPr>
        <p:spPr bwMode="auto">
          <a:xfrm flipH="1">
            <a:off x="1692275" y="1436688"/>
            <a:ext cx="792163" cy="325437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 type="stealth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6088" name="Line 17"/>
          <p:cNvSpPr>
            <a:spLocks noChangeShapeType="1"/>
          </p:cNvSpPr>
          <p:nvPr/>
        </p:nvSpPr>
        <p:spPr bwMode="auto">
          <a:xfrm>
            <a:off x="6443663" y="1436688"/>
            <a:ext cx="719137" cy="271462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 type="stealth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6089" name="Line 18"/>
          <p:cNvSpPr>
            <a:spLocks noChangeShapeType="1"/>
          </p:cNvSpPr>
          <p:nvPr/>
        </p:nvSpPr>
        <p:spPr bwMode="auto">
          <a:xfrm flipH="1">
            <a:off x="4286250" y="1692275"/>
            <a:ext cx="71438" cy="307975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 type="stealth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6090" name="Rectangle 19"/>
          <p:cNvSpPr>
            <a:spLocks noChangeArrowheads="1"/>
          </p:cNvSpPr>
          <p:nvPr/>
        </p:nvSpPr>
        <p:spPr bwMode="auto">
          <a:xfrm>
            <a:off x="3132138" y="2239963"/>
            <a:ext cx="2374900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80000"/>
              </a:lnSpc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ru-RU" b="1">
                <a:solidFill>
                  <a:srgbClr val="000000"/>
                </a:solidFill>
                <a:latin typeface="Comic Sans MS" pitchFamily="66" charset="0"/>
              </a:rPr>
              <a:t>Государственные</a:t>
            </a:r>
          </a:p>
          <a:p>
            <a:pPr algn="ctr">
              <a:lnSpc>
                <a:spcPct val="80000"/>
              </a:lnSpc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ru-RU" b="1">
                <a:solidFill>
                  <a:srgbClr val="000000"/>
                </a:solidFill>
                <a:latin typeface="Comic Sans MS" pitchFamily="66" charset="0"/>
              </a:rPr>
              <a:t>экзамены</a:t>
            </a:r>
          </a:p>
          <a:p>
            <a:pPr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6091" name="Rectangle 20"/>
          <p:cNvSpPr>
            <a:spLocks noChangeArrowheads="1"/>
          </p:cNvSpPr>
          <p:nvPr/>
        </p:nvSpPr>
        <p:spPr bwMode="auto">
          <a:xfrm>
            <a:off x="179388" y="2139950"/>
            <a:ext cx="2374900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80000"/>
              </a:lnSpc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ru-RU" b="1">
                <a:solidFill>
                  <a:srgbClr val="FF0000"/>
                </a:solidFill>
                <a:latin typeface="Comic Sans MS" pitchFamily="66" charset="0"/>
              </a:rPr>
              <a:t>Оценка на уровне класса</a:t>
            </a:r>
          </a:p>
          <a:p>
            <a:pPr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endParaRPr lang="ru-RU">
              <a:solidFill>
                <a:srgbClr val="FF0000"/>
              </a:solidFill>
            </a:endParaRPr>
          </a:p>
        </p:txBody>
      </p:sp>
      <p:sp>
        <p:nvSpPr>
          <p:cNvPr id="46092" name="Rectangle 21"/>
          <p:cNvSpPr>
            <a:spLocks noChangeArrowheads="1"/>
          </p:cNvSpPr>
          <p:nvPr/>
        </p:nvSpPr>
        <p:spPr bwMode="auto">
          <a:xfrm>
            <a:off x="6157913" y="2239963"/>
            <a:ext cx="2662237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80000"/>
              </a:lnSpc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ru-RU" b="1">
                <a:solidFill>
                  <a:srgbClr val="00B050"/>
                </a:solidFill>
                <a:latin typeface="Comic Sans MS" pitchFamily="66" charset="0"/>
              </a:rPr>
              <a:t>Крупномасштабные</a:t>
            </a:r>
          </a:p>
          <a:p>
            <a:pPr algn="ctr">
              <a:lnSpc>
                <a:spcPct val="80000"/>
              </a:lnSpc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ru-RU" b="1">
                <a:solidFill>
                  <a:srgbClr val="00B050"/>
                </a:solidFill>
                <a:latin typeface="Comic Sans MS" pitchFamily="66" charset="0"/>
              </a:rPr>
              <a:t>исследования</a:t>
            </a:r>
          </a:p>
          <a:p>
            <a:pPr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endParaRPr lang="ru-RU">
              <a:solidFill>
                <a:srgbClr val="00B050"/>
              </a:solidFill>
            </a:endParaRPr>
          </a:p>
        </p:txBody>
      </p:sp>
      <p:sp>
        <p:nvSpPr>
          <p:cNvPr id="46093" name="Oval 23"/>
          <p:cNvSpPr>
            <a:spLocks noChangeArrowheads="1"/>
          </p:cNvSpPr>
          <p:nvPr/>
        </p:nvSpPr>
        <p:spPr bwMode="auto">
          <a:xfrm>
            <a:off x="6229350" y="3427413"/>
            <a:ext cx="287338" cy="215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6094" name="Oval 24"/>
          <p:cNvSpPr>
            <a:spLocks noChangeArrowheads="1"/>
          </p:cNvSpPr>
          <p:nvPr/>
        </p:nvSpPr>
        <p:spPr bwMode="auto">
          <a:xfrm>
            <a:off x="4429125" y="3427413"/>
            <a:ext cx="287338" cy="215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6095" name="Oval 25"/>
          <p:cNvSpPr>
            <a:spLocks noChangeArrowheads="1"/>
          </p:cNvSpPr>
          <p:nvPr/>
        </p:nvSpPr>
        <p:spPr bwMode="auto">
          <a:xfrm>
            <a:off x="2916238" y="3427413"/>
            <a:ext cx="287337" cy="215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6096" name="Oval 26"/>
          <p:cNvSpPr>
            <a:spLocks noChangeArrowheads="1"/>
          </p:cNvSpPr>
          <p:nvPr/>
        </p:nvSpPr>
        <p:spPr bwMode="auto">
          <a:xfrm>
            <a:off x="179388" y="3327400"/>
            <a:ext cx="287337" cy="215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6097" name="Oval 27"/>
          <p:cNvSpPr>
            <a:spLocks noChangeArrowheads="1"/>
          </p:cNvSpPr>
          <p:nvPr/>
        </p:nvSpPr>
        <p:spPr bwMode="auto">
          <a:xfrm>
            <a:off x="8029575" y="3427413"/>
            <a:ext cx="287338" cy="215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6098" name="Oval 28"/>
          <p:cNvSpPr>
            <a:spLocks noChangeArrowheads="1"/>
          </p:cNvSpPr>
          <p:nvPr/>
        </p:nvSpPr>
        <p:spPr bwMode="auto">
          <a:xfrm>
            <a:off x="684213" y="3327400"/>
            <a:ext cx="287337" cy="217488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6099" name="Oval 29"/>
          <p:cNvSpPr>
            <a:spLocks noChangeArrowheads="1"/>
          </p:cNvSpPr>
          <p:nvPr/>
        </p:nvSpPr>
        <p:spPr bwMode="auto">
          <a:xfrm>
            <a:off x="1620838" y="3327400"/>
            <a:ext cx="287337" cy="215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6100" name="Oval 30"/>
          <p:cNvSpPr>
            <a:spLocks noChangeArrowheads="1"/>
          </p:cNvSpPr>
          <p:nvPr/>
        </p:nvSpPr>
        <p:spPr bwMode="auto">
          <a:xfrm>
            <a:off x="1116013" y="3382963"/>
            <a:ext cx="71437" cy="539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6101" name="Oval 31"/>
          <p:cNvSpPr>
            <a:spLocks noChangeArrowheads="1"/>
          </p:cNvSpPr>
          <p:nvPr/>
        </p:nvSpPr>
        <p:spPr bwMode="auto">
          <a:xfrm>
            <a:off x="1260475" y="3382963"/>
            <a:ext cx="71438" cy="539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6102" name="Oval 32"/>
          <p:cNvSpPr>
            <a:spLocks noChangeArrowheads="1"/>
          </p:cNvSpPr>
          <p:nvPr/>
        </p:nvSpPr>
        <p:spPr bwMode="auto">
          <a:xfrm>
            <a:off x="1404938" y="3382963"/>
            <a:ext cx="71437" cy="539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8" name="Rectangle 34"/>
          <p:cNvSpPr>
            <a:spLocks noChangeArrowheads="1"/>
          </p:cNvSpPr>
          <p:nvPr/>
        </p:nvSpPr>
        <p:spPr bwMode="auto">
          <a:xfrm>
            <a:off x="5292725" y="3705225"/>
            <a:ext cx="2016125" cy="54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lnSpc>
                <a:spcPct val="80000"/>
              </a:lnSpc>
              <a:buClr>
                <a:schemeClr val="accent1"/>
              </a:buClr>
              <a:buSzPct val="65000"/>
              <a:buFont typeface="Wingdings" pitchFamily="2" charset="2"/>
              <a:buNone/>
              <a:defRPr/>
            </a:pPr>
            <a:r>
              <a:rPr lang="ru-RU" sz="1600" b="1" dirty="0">
                <a:solidFill>
                  <a:srgbClr val="00B050"/>
                </a:solidFill>
                <a:latin typeface="+mn-lt"/>
              </a:rPr>
              <a:t>Национальная</a:t>
            </a:r>
          </a:p>
          <a:p>
            <a:pPr algn="ctr">
              <a:lnSpc>
                <a:spcPct val="80000"/>
              </a:lnSpc>
              <a:buClr>
                <a:schemeClr val="accent1"/>
              </a:buClr>
              <a:buSzPct val="65000"/>
              <a:buFont typeface="Wingdings" pitchFamily="2" charset="2"/>
              <a:buNone/>
              <a:defRPr/>
            </a:pPr>
            <a:r>
              <a:rPr lang="ru-RU" sz="1600" b="1" dirty="0">
                <a:solidFill>
                  <a:srgbClr val="00B050"/>
                </a:solidFill>
                <a:latin typeface="+mn-lt"/>
              </a:rPr>
              <a:t>оценка</a:t>
            </a:r>
          </a:p>
          <a:p>
            <a:pPr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  <a:defRPr/>
            </a:pPr>
            <a:endParaRPr lang="ru-RU" sz="1600" dirty="0">
              <a:solidFill>
                <a:srgbClr val="00B050"/>
              </a:solidFill>
              <a:latin typeface="+mn-lt"/>
            </a:endParaRPr>
          </a:p>
        </p:txBody>
      </p:sp>
      <p:sp>
        <p:nvSpPr>
          <p:cNvPr id="29" name="Rectangle 36"/>
          <p:cNvSpPr>
            <a:spLocks noChangeArrowheads="1"/>
          </p:cNvSpPr>
          <p:nvPr/>
        </p:nvSpPr>
        <p:spPr bwMode="auto">
          <a:xfrm>
            <a:off x="3490913" y="3706813"/>
            <a:ext cx="1944687" cy="2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lnSpc>
                <a:spcPct val="80000"/>
              </a:lnSpc>
              <a:buClr>
                <a:schemeClr val="accent1"/>
              </a:buClr>
              <a:buSzPct val="65000"/>
              <a:buFont typeface="Wingdings" pitchFamily="2" charset="2"/>
              <a:buNone/>
              <a:defRPr/>
            </a:pPr>
            <a:r>
              <a:rPr lang="ru-RU" sz="1600" b="1" dirty="0">
                <a:solidFill>
                  <a:srgbClr val="000000"/>
                </a:solidFill>
                <a:latin typeface="+mn-lt"/>
              </a:rPr>
              <a:t>Вступительные</a:t>
            </a:r>
          </a:p>
          <a:p>
            <a:pPr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  <a:defRPr/>
            </a:pPr>
            <a:endParaRPr lang="ru-RU" sz="16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46105" name="Line 37"/>
          <p:cNvSpPr>
            <a:spLocks noChangeShapeType="1"/>
          </p:cNvSpPr>
          <p:nvPr/>
        </p:nvSpPr>
        <p:spPr bwMode="auto">
          <a:xfrm>
            <a:off x="7883525" y="2887663"/>
            <a:ext cx="288925" cy="43180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 type="stealth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6106" name="Line 38"/>
          <p:cNvSpPr>
            <a:spLocks noChangeShapeType="1"/>
          </p:cNvSpPr>
          <p:nvPr/>
        </p:nvSpPr>
        <p:spPr bwMode="auto">
          <a:xfrm flipH="1">
            <a:off x="6443663" y="2941638"/>
            <a:ext cx="288925" cy="377825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 type="stealth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2" name="Rectangle 40"/>
          <p:cNvSpPr>
            <a:spLocks noChangeArrowheads="1"/>
          </p:cNvSpPr>
          <p:nvPr/>
        </p:nvSpPr>
        <p:spPr bwMode="auto">
          <a:xfrm>
            <a:off x="2051050" y="3706813"/>
            <a:ext cx="1584325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lnSpc>
                <a:spcPct val="80000"/>
              </a:lnSpc>
              <a:buClr>
                <a:schemeClr val="accent1"/>
              </a:buClr>
              <a:buSzPct val="65000"/>
              <a:buFont typeface="Wingdings" pitchFamily="2" charset="2"/>
              <a:buNone/>
              <a:defRPr/>
            </a:pPr>
            <a:r>
              <a:rPr lang="ru-RU" sz="1600" b="1" dirty="0">
                <a:solidFill>
                  <a:srgbClr val="000000"/>
                </a:solidFill>
                <a:latin typeface="+mn-lt"/>
              </a:rPr>
              <a:t>Выпускные</a:t>
            </a:r>
          </a:p>
          <a:p>
            <a:pPr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  <a:defRPr/>
            </a:pPr>
            <a:endParaRPr lang="ru-RU" sz="16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46108" name="Line 41"/>
          <p:cNvSpPr>
            <a:spLocks noChangeShapeType="1"/>
          </p:cNvSpPr>
          <p:nvPr/>
        </p:nvSpPr>
        <p:spPr bwMode="auto">
          <a:xfrm flipH="1">
            <a:off x="3203575" y="2833688"/>
            <a:ext cx="431800" cy="43180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 type="stealth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6109" name="Line 42"/>
          <p:cNvSpPr>
            <a:spLocks noChangeShapeType="1"/>
          </p:cNvSpPr>
          <p:nvPr/>
        </p:nvSpPr>
        <p:spPr bwMode="auto">
          <a:xfrm>
            <a:off x="4500563" y="2833688"/>
            <a:ext cx="71437" cy="552450"/>
          </a:xfrm>
          <a:prstGeom prst="line">
            <a:avLst/>
          </a:prstGeom>
          <a:noFill/>
          <a:ln w="63500">
            <a:solidFill>
              <a:srgbClr val="FFC000"/>
            </a:solidFill>
            <a:prstDash val="sysDash"/>
            <a:round/>
            <a:headEnd/>
            <a:tailEnd type="stealth" w="med" len="med"/>
          </a:ln>
        </p:spPr>
        <p:txBody>
          <a:bodyPr/>
          <a:lstStyle/>
          <a:p>
            <a:endParaRPr lang="ru-RU"/>
          </a:p>
        </p:txBody>
      </p:sp>
      <p:grpSp>
        <p:nvGrpSpPr>
          <p:cNvPr id="46110" name="Group 52"/>
          <p:cNvGrpSpPr>
            <a:grpSpLocks/>
          </p:cNvGrpSpPr>
          <p:nvPr/>
        </p:nvGrpSpPr>
        <p:grpSpPr bwMode="auto">
          <a:xfrm>
            <a:off x="107950" y="4408488"/>
            <a:ext cx="1944688" cy="701675"/>
            <a:chOff x="68" y="3611"/>
            <a:chExt cx="1225" cy="590"/>
          </a:xfrm>
        </p:grpSpPr>
        <p:sp>
          <p:nvSpPr>
            <p:cNvPr id="46121" name="Rectangle 5"/>
            <p:cNvSpPr>
              <a:spLocks noChangeArrowheads="1"/>
            </p:cNvSpPr>
            <p:nvPr/>
          </p:nvSpPr>
          <p:spPr bwMode="auto">
            <a:xfrm>
              <a:off x="68" y="3929"/>
              <a:ext cx="1225" cy="272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lnSpc>
                  <a:spcPct val="70000"/>
                </a:lnSpc>
                <a:spcBef>
                  <a:spcPct val="15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r>
                <a:rPr lang="ru-RU" sz="1400">
                  <a:solidFill>
                    <a:srgbClr val="000000"/>
                  </a:solidFill>
                  <a:latin typeface="Comic Sans MS" pitchFamily="66" charset="0"/>
                </a:rPr>
                <a:t>Формирующее</a:t>
              </a:r>
            </a:p>
            <a:p>
              <a:pPr algn="ctr">
                <a:lnSpc>
                  <a:spcPct val="70000"/>
                </a:lnSpc>
                <a:spcBef>
                  <a:spcPct val="15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r>
                <a:rPr lang="ru-RU" sz="1400">
                  <a:solidFill>
                    <a:srgbClr val="000000"/>
                  </a:solidFill>
                  <a:latin typeface="Comic Sans MS" pitchFamily="66" charset="0"/>
                </a:rPr>
                <a:t>оценивание</a:t>
              </a:r>
            </a:p>
            <a:p>
              <a:pPr>
                <a:lnSpc>
                  <a:spcPct val="70000"/>
                </a:lnSpc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ru-RU" sz="1400">
                <a:solidFill>
                  <a:srgbClr val="000000"/>
                </a:solidFill>
              </a:endParaRPr>
            </a:p>
          </p:txBody>
        </p:sp>
        <p:sp>
          <p:nvSpPr>
            <p:cNvPr id="46122" name="AutoShape 43"/>
            <p:cNvSpPr>
              <a:spLocks/>
            </p:cNvSpPr>
            <p:nvPr/>
          </p:nvSpPr>
          <p:spPr bwMode="auto">
            <a:xfrm rot="-5400000">
              <a:off x="533" y="3169"/>
              <a:ext cx="227" cy="1111"/>
            </a:xfrm>
            <a:prstGeom prst="leftBrace">
              <a:avLst>
                <a:gd name="adj1" fmla="val 40786"/>
                <a:gd name="adj2" fmla="val 50000"/>
              </a:avLst>
            </a:prstGeom>
            <a:noFill/>
            <a:ln w="762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46111" name="Line 45"/>
          <p:cNvSpPr>
            <a:spLocks noChangeShapeType="1"/>
          </p:cNvSpPr>
          <p:nvPr/>
        </p:nvSpPr>
        <p:spPr bwMode="auto">
          <a:xfrm flipH="1">
            <a:off x="1762125" y="2679700"/>
            <a:ext cx="1588" cy="485775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 type="stealth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6112" name="Line 46"/>
          <p:cNvSpPr>
            <a:spLocks noChangeShapeType="1"/>
          </p:cNvSpPr>
          <p:nvPr/>
        </p:nvSpPr>
        <p:spPr bwMode="auto">
          <a:xfrm flipH="1">
            <a:off x="323850" y="2733675"/>
            <a:ext cx="287338" cy="43180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 type="stealth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6113" name="Line 47"/>
          <p:cNvSpPr>
            <a:spLocks noChangeShapeType="1"/>
          </p:cNvSpPr>
          <p:nvPr/>
        </p:nvSpPr>
        <p:spPr bwMode="auto">
          <a:xfrm flipH="1">
            <a:off x="827088" y="2733675"/>
            <a:ext cx="288925" cy="43180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 type="stealth" w="med" len="med"/>
          </a:ln>
        </p:spPr>
        <p:txBody>
          <a:bodyPr/>
          <a:lstStyle/>
          <a:p>
            <a:endParaRPr lang="ru-RU"/>
          </a:p>
        </p:txBody>
      </p:sp>
      <p:grpSp>
        <p:nvGrpSpPr>
          <p:cNvPr id="46114" name="Group 53"/>
          <p:cNvGrpSpPr>
            <a:grpSpLocks/>
          </p:cNvGrpSpPr>
          <p:nvPr/>
        </p:nvGrpSpPr>
        <p:grpSpPr bwMode="auto">
          <a:xfrm>
            <a:off x="2051050" y="4408488"/>
            <a:ext cx="7021513" cy="701675"/>
            <a:chOff x="1292" y="3612"/>
            <a:chExt cx="4423" cy="589"/>
          </a:xfrm>
        </p:grpSpPr>
        <p:sp>
          <p:nvSpPr>
            <p:cNvPr id="46119" name="AutoShape 44"/>
            <p:cNvSpPr>
              <a:spLocks/>
            </p:cNvSpPr>
            <p:nvPr/>
          </p:nvSpPr>
          <p:spPr bwMode="auto">
            <a:xfrm rot="-5400000">
              <a:off x="3435" y="1583"/>
              <a:ext cx="227" cy="4286"/>
            </a:xfrm>
            <a:prstGeom prst="leftBrace">
              <a:avLst>
                <a:gd name="adj1" fmla="val 157342"/>
                <a:gd name="adj2" fmla="val 50000"/>
              </a:avLst>
            </a:prstGeom>
            <a:noFill/>
            <a:ln w="76200">
              <a:solidFill>
                <a:srgbClr val="00FF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6120" name="Rectangle 48"/>
            <p:cNvSpPr>
              <a:spLocks noChangeArrowheads="1"/>
            </p:cNvSpPr>
            <p:nvPr/>
          </p:nvSpPr>
          <p:spPr bwMode="auto">
            <a:xfrm>
              <a:off x="1292" y="3929"/>
              <a:ext cx="4423" cy="272"/>
            </a:xfrm>
            <a:prstGeom prst="rect">
              <a:avLst/>
            </a:prstGeom>
            <a:solidFill>
              <a:srgbClr val="00FF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lnSpc>
                  <a:spcPct val="70000"/>
                </a:lnSpc>
                <a:spcBef>
                  <a:spcPct val="15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r>
                <a:rPr lang="ru-RU" sz="1400">
                  <a:solidFill>
                    <a:srgbClr val="000000"/>
                  </a:solidFill>
                  <a:latin typeface="Comic Sans MS" pitchFamily="66" charset="0"/>
                </a:rPr>
                <a:t>Суммирующее (итоговое)</a:t>
              </a:r>
            </a:p>
            <a:p>
              <a:pPr algn="ctr">
                <a:lnSpc>
                  <a:spcPct val="70000"/>
                </a:lnSpc>
                <a:spcBef>
                  <a:spcPct val="15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r>
                <a:rPr lang="ru-RU" sz="1400">
                  <a:solidFill>
                    <a:srgbClr val="000000"/>
                  </a:solidFill>
                  <a:latin typeface="Comic Sans MS" pitchFamily="66" charset="0"/>
                </a:rPr>
                <a:t>оценивание</a:t>
              </a:r>
            </a:p>
            <a:p>
              <a:pPr>
                <a:lnSpc>
                  <a:spcPct val="70000"/>
                </a:lnSpc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ru-RU" sz="1400">
                <a:solidFill>
                  <a:srgbClr val="000000"/>
                </a:solidFill>
              </a:endParaRPr>
            </a:p>
          </p:txBody>
        </p:sp>
      </p:grpSp>
      <p:sp>
        <p:nvSpPr>
          <p:cNvPr id="46115" name="Text Box 49"/>
          <p:cNvSpPr txBox="1">
            <a:spLocks noChangeArrowheads="1"/>
          </p:cNvSpPr>
          <p:nvPr/>
        </p:nvSpPr>
        <p:spPr bwMode="auto">
          <a:xfrm rot="10800000">
            <a:off x="69850" y="3579813"/>
            <a:ext cx="400050" cy="77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400"/>
              <a:t>вопросы</a:t>
            </a:r>
          </a:p>
        </p:txBody>
      </p:sp>
      <p:sp>
        <p:nvSpPr>
          <p:cNvPr id="46116" name="Text Box 50"/>
          <p:cNvSpPr txBox="1">
            <a:spLocks noChangeArrowheads="1"/>
          </p:cNvSpPr>
          <p:nvPr/>
        </p:nvSpPr>
        <p:spPr bwMode="auto">
          <a:xfrm rot="10800000">
            <a:off x="573088" y="3651250"/>
            <a:ext cx="400050" cy="703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400"/>
              <a:t>тесты</a:t>
            </a:r>
          </a:p>
        </p:txBody>
      </p:sp>
      <p:sp>
        <p:nvSpPr>
          <p:cNvPr id="46117" name="Text Box 51"/>
          <p:cNvSpPr txBox="1">
            <a:spLocks noChangeArrowheads="1"/>
          </p:cNvSpPr>
          <p:nvPr/>
        </p:nvSpPr>
        <p:spPr bwMode="auto">
          <a:xfrm rot="10800000">
            <a:off x="1509713" y="3363913"/>
            <a:ext cx="400050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400"/>
              <a:t>наблюдения</a:t>
            </a:r>
          </a:p>
        </p:txBody>
      </p:sp>
      <p:sp>
        <p:nvSpPr>
          <p:cNvPr id="47" name="Rectangle 35"/>
          <p:cNvSpPr>
            <a:spLocks noChangeArrowheads="1"/>
          </p:cNvSpPr>
          <p:nvPr/>
        </p:nvSpPr>
        <p:spPr bwMode="auto">
          <a:xfrm>
            <a:off x="7056438" y="3706813"/>
            <a:ext cx="2195512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lnSpc>
                <a:spcPct val="80000"/>
              </a:lnSpc>
              <a:buClr>
                <a:schemeClr val="accent1"/>
              </a:buClr>
              <a:buSzPct val="65000"/>
              <a:buFont typeface="Wingdings" pitchFamily="2" charset="2"/>
              <a:buNone/>
              <a:defRPr/>
            </a:pPr>
            <a:r>
              <a:rPr lang="ru-RU" sz="1600" b="1" dirty="0">
                <a:solidFill>
                  <a:srgbClr val="00B050"/>
                </a:solidFill>
                <a:latin typeface="+mn-lt"/>
              </a:rPr>
              <a:t>Международные</a:t>
            </a:r>
          </a:p>
          <a:p>
            <a:pPr algn="ctr">
              <a:lnSpc>
                <a:spcPct val="80000"/>
              </a:lnSpc>
              <a:buClr>
                <a:schemeClr val="accent1"/>
              </a:buClr>
              <a:buSzPct val="65000"/>
              <a:buFont typeface="Wingdings" pitchFamily="2" charset="2"/>
              <a:buNone/>
              <a:defRPr/>
            </a:pPr>
            <a:r>
              <a:rPr lang="ru-RU" sz="1600" b="1" dirty="0">
                <a:solidFill>
                  <a:srgbClr val="00B050"/>
                </a:solidFill>
                <a:latin typeface="+mn-lt"/>
              </a:rPr>
              <a:t>сравнительные</a:t>
            </a:r>
          </a:p>
          <a:p>
            <a:pPr algn="ctr">
              <a:lnSpc>
                <a:spcPct val="80000"/>
              </a:lnSpc>
              <a:buClr>
                <a:schemeClr val="accent1"/>
              </a:buClr>
              <a:buSzPct val="65000"/>
              <a:buFont typeface="Wingdings" pitchFamily="2" charset="2"/>
              <a:buNone/>
              <a:defRPr/>
            </a:pPr>
            <a:r>
              <a:rPr lang="ru-RU" sz="1600" b="1" dirty="0">
                <a:solidFill>
                  <a:srgbClr val="00B050"/>
                </a:solidFill>
                <a:latin typeface="+mn-lt"/>
              </a:rPr>
              <a:t>исследования</a:t>
            </a:r>
          </a:p>
          <a:p>
            <a:pPr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  <a:defRPr/>
            </a:pPr>
            <a:endParaRPr lang="ru-RU" sz="1600" dirty="0">
              <a:solidFill>
                <a:srgbClr val="00B05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850" y="123825"/>
            <a:ext cx="8496300" cy="828675"/>
          </a:xfrm>
        </p:spPr>
        <p:txBody>
          <a:bodyPr/>
          <a:lstStyle/>
          <a:p>
            <a:pPr algn="l" eaLnBrk="1" hangingPunct="1"/>
            <a:r>
              <a:rPr lang="ru-RU" sz="3200" smtClean="0">
                <a:solidFill>
                  <a:schemeClr val="bg1"/>
                </a:solidFill>
              </a:rPr>
              <a:t>ОЦЕНКА НА УРОВНЕ КЛАССА</a:t>
            </a:r>
          </a:p>
        </p:txBody>
      </p:sp>
      <p:sp>
        <p:nvSpPr>
          <p:cNvPr id="48131" name="Text Box 4"/>
          <p:cNvSpPr txBox="1">
            <a:spLocks noChangeArrowheads="1"/>
          </p:cNvSpPr>
          <p:nvPr/>
        </p:nvSpPr>
        <p:spPr bwMode="auto">
          <a:xfrm>
            <a:off x="142875" y="1255713"/>
            <a:ext cx="889317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2400" b="1"/>
              <a:t>Цель:</a:t>
            </a:r>
            <a:r>
              <a:rPr lang="ru-RU" sz="2400"/>
              <a:t> </a:t>
            </a:r>
            <a:r>
              <a:rPr lang="ru-RU" sz="2400" b="1"/>
              <a:t>Поддержать прогресс ученика. Помочь учителям и учащимся в совершенствовании процесса преподавания и учения.</a:t>
            </a:r>
          </a:p>
        </p:txBody>
      </p:sp>
      <p:sp>
        <p:nvSpPr>
          <p:cNvPr id="48132" name="Text Box 6"/>
          <p:cNvSpPr txBox="1">
            <a:spLocks noChangeArrowheads="1"/>
          </p:cNvSpPr>
          <p:nvPr/>
        </p:nvSpPr>
        <p:spPr bwMode="auto">
          <a:xfrm>
            <a:off x="71438" y="2555875"/>
            <a:ext cx="8893175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2800" i="1"/>
              <a:t>Как учится ученик и как лучше его обучать? Каковы сильные стороны конкретного ученика и как их можно развить? В чём ученик  испытывает трудности и как они могут быть преодолены?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850" y="123825"/>
            <a:ext cx="8496300" cy="828675"/>
          </a:xfrm>
        </p:spPr>
        <p:txBody>
          <a:bodyPr/>
          <a:lstStyle/>
          <a:p>
            <a:pPr algn="l" eaLnBrk="1" hangingPunct="1"/>
            <a:r>
              <a:rPr lang="ru-RU" sz="3200" smtClean="0">
                <a:solidFill>
                  <a:schemeClr val="bg1"/>
                </a:solidFill>
              </a:rPr>
              <a:t>ОЦЕНКА НА УРОВНЕ КЛАССА</a:t>
            </a:r>
          </a:p>
        </p:txBody>
      </p:sp>
      <p:sp>
        <p:nvSpPr>
          <p:cNvPr id="50179" name="Text Box 6"/>
          <p:cNvSpPr txBox="1">
            <a:spLocks noChangeArrowheads="1"/>
          </p:cNvSpPr>
          <p:nvPr/>
        </p:nvSpPr>
        <p:spPr bwMode="auto">
          <a:xfrm>
            <a:off x="142875" y="844550"/>
            <a:ext cx="8893175" cy="409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endParaRPr lang="ru-RU" sz="2000"/>
          </a:p>
          <a:p>
            <a:pPr algn="just"/>
            <a:r>
              <a:rPr lang="ru-RU" sz="2000"/>
              <a:t>Оценка на уровне класса – процесс поиска и интерпретации достоверных данных, которые ученики и их учителя используют для того, чтобы решить, где обучаемые находятся в процессе своего учения, куда им необходимо двигаться дальше и как сделать это наилучшим образом (программа </a:t>
            </a:r>
            <a:r>
              <a:rPr lang="en-US" sz="2000"/>
              <a:t>Assessment for Learning</a:t>
            </a:r>
            <a:r>
              <a:rPr lang="ru-RU" sz="2000"/>
              <a:t>, Великобритания).</a:t>
            </a:r>
          </a:p>
          <a:p>
            <a:endParaRPr lang="ru-RU" sz="2000"/>
          </a:p>
          <a:p>
            <a:pPr algn="just"/>
            <a:r>
              <a:rPr lang="ru-RU" sz="2000"/>
              <a:t>Используемые методы – учебные задания, вопросы, наблюдения, собеседования с учителем, самооценка учащегося, оценка учащихся друг другом и т.п.</a:t>
            </a:r>
          </a:p>
          <a:p>
            <a:endParaRPr lang="ru-RU" sz="2000"/>
          </a:p>
          <a:p>
            <a:pPr algn="just"/>
            <a:r>
              <a:rPr lang="ru-RU" sz="2000"/>
              <a:t>Оценка в целях обучения направлена на признание всех образовательных достижений учащихся.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850" y="123825"/>
            <a:ext cx="8496300" cy="828675"/>
          </a:xfrm>
        </p:spPr>
        <p:txBody>
          <a:bodyPr/>
          <a:lstStyle/>
          <a:p>
            <a:pPr algn="l" eaLnBrk="1" hangingPunct="1"/>
            <a:r>
              <a:rPr lang="ru-RU" sz="3200" smtClean="0">
                <a:solidFill>
                  <a:schemeClr val="bg1"/>
                </a:solidFill>
              </a:rPr>
              <a:t>ГОСУДАРСТВЕННЫЕ ЭКЗАМЕНЫ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179388" y="1276350"/>
            <a:ext cx="8642350" cy="485775"/>
          </a:xfrm>
          <a:prstGeom prst="rect">
            <a:avLst/>
          </a:prstGeom>
        </p:spPr>
        <p:txBody>
          <a:bodyPr/>
          <a:lstStyle/>
          <a:p>
            <a:pPr marL="533400" indent="-533400" algn="just" eaLnBrk="0" hangingPunct="0">
              <a:spcBef>
                <a:spcPct val="20000"/>
              </a:spcBef>
              <a:defRPr/>
            </a:pPr>
            <a:r>
              <a:rPr lang="ru-RU" sz="2700" kern="0" dirty="0">
                <a:latin typeface="+mn-lt"/>
                <a:cs typeface="+mn-cs"/>
              </a:rPr>
              <a:t>Выпускной экзамен</a:t>
            </a:r>
          </a:p>
        </p:txBody>
      </p:sp>
      <p:sp>
        <p:nvSpPr>
          <p:cNvPr id="52228" name="Text Box 9"/>
          <p:cNvSpPr txBox="1">
            <a:spLocks noChangeArrowheads="1"/>
          </p:cNvSpPr>
          <p:nvPr/>
        </p:nvSpPr>
        <p:spPr bwMode="auto">
          <a:xfrm>
            <a:off x="107950" y="3306763"/>
            <a:ext cx="8893175" cy="156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2400" b="1"/>
              <a:t>Цель: Селекция/отбор для продолжения образования </a:t>
            </a:r>
            <a:r>
              <a:rPr lang="ru-RU" sz="2400"/>
              <a:t>(например, при поступлении в Вуз) </a:t>
            </a:r>
          </a:p>
          <a:p>
            <a:pPr algn="just"/>
            <a:r>
              <a:rPr lang="ru-RU" sz="2400"/>
              <a:t>Кто из учащихся может продолжать обучение на следующей ступени образования?</a:t>
            </a:r>
          </a:p>
        </p:txBody>
      </p:sp>
      <p:sp>
        <p:nvSpPr>
          <p:cNvPr id="52229" name="Text Box 5"/>
          <p:cNvSpPr txBox="1">
            <a:spLocks noChangeArrowheads="1"/>
          </p:cNvSpPr>
          <p:nvPr/>
        </p:nvSpPr>
        <p:spPr bwMode="auto">
          <a:xfrm>
            <a:off x="179388" y="1663700"/>
            <a:ext cx="8893175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/>
              <a:t>Цель: Сертификация учащихся</a:t>
            </a:r>
          </a:p>
          <a:p>
            <a:pPr algn="just"/>
            <a:r>
              <a:rPr lang="ru-RU" sz="2400"/>
              <a:t>Как осв</a:t>
            </a:r>
            <a:r>
              <a:rPr lang="ru-RU" sz="2400">
                <a:latin typeface="Arial" charset="0"/>
              </a:rPr>
              <a:t>оил</a:t>
            </a:r>
            <a:r>
              <a:rPr lang="ru-RU" sz="2400"/>
              <a:t> государственный образовательный стандарт /образовательную программу конкретный учащийся</a:t>
            </a:r>
            <a:r>
              <a:rPr lang="en-US" sz="2400"/>
              <a:t>? </a:t>
            </a:r>
            <a:endParaRPr lang="ru-RU" sz="2400" i="1"/>
          </a:p>
          <a:p>
            <a:pPr algn="just"/>
            <a:endParaRPr lang="ru-RU" sz="2400"/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179388" y="2878138"/>
            <a:ext cx="8642350" cy="485775"/>
          </a:xfrm>
          <a:prstGeom prst="rect">
            <a:avLst/>
          </a:prstGeom>
        </p:spPr>
        <p:txBody>
          <a:bodyPr/>
          <a:lstStyle/>
          <a:p>
            <a:pPr marL="533400" indent="-533400" algn="just" eaLnBrk="0" hangingPunct="0">
              <a:spcBef>
                <a:spcPct val="20000"/>
              </a:spcBef>
              <a:defRPr/>
            </a:pPr>
            <a:r>
              <a:rPr lang="ru-RU" sz="2700" kern="0" dirty="0">
                <a:latin typeface="+mn-lt"/>
                <a:cs typeface="+mn-cs"/>
              </a:rPr>
              <a:t>Вступительный экзамен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850" y="123825"/>
            <a:ext cx="8496300" cy="828675"/>
          </a:xfrm>
        </p:spPr>
        <p:txBody>
          <a:bodyPr/>
          <a:lstStyle/>
          <a:p>
            <a:pPr algn="l" eaLnBrk="1" hangingPunct="1"/>
            <a:r>
              <a:rPr lang="ru-RU" sz="3200" smtClean="0">
                <a:solidFill>
                  <a:schemeClr val="bg1"/>
                </a:solidFill>
              </a:rPr>
              <a:t>Национальные/региональные мониторинги</a:t>
            </a:r>
          </a:p>
        </p:txBody>
      </p:sp>
      <p:sp>
        <p:nvSpPr>
          <p:cNvPr id="54275" name="Text Box 4"/>
          <p:cNvSpPr txBox="1">
            <a:spLocks noChangeArrowheads="1"/>
          </p:cNvSpPr>
          <p:nvPr/>
        </p:nvSpPr>
        <p:spPr bwMode="auto">
          <a:xfrm>
            <a:off x="179388" y="1219200"/>
            <a:ext cx="8893175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2400" b="1"/>
              <a:t>Цель:</a:t>
            </a:r>
            <a:r>
              <a:rPr lang="ru-RU" sz="2400"/>
              <a:t> </a:t>
            </a:r>
            <a:r>
              <a:rPr lang="ru-RU" sz="2400" b="1"/>
              <a:t>Выяснить, насколько эффективно работает система образования.</a:t>
            </a:r>
          </a:p>
        </p:txBody>
      </p:sp>
      <p:sp>
        <p:nvSpPr>
          <p:cNvPr id="54276" name="Text Box 4"/>
          <p:cNvSpPr txBox="1">
            <a:spLocks noChangeArrowheads="1"/>
          </p:cNvSpPr>
          <p:nvPr/>
        </p:nvSpPr>
        <p:spPr bwMode="auto">
          <a:xfrm>
            <a:off x="107950" y="2343150"/>
            <a:ext cx="8893175" cy="267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2800" i="1"/>
              <a:t>Насколько эффективно учащиеся овладевают знаниями и навыками в системе образования? Какие достижения демонстрируют представители различных групп учащихся? Какие факторы оказывают влияние на результаты обучения?</a:t>
            </a:r>
            <a:endParaRPr lang="ru-RU" sz="2800"/>
          </a:p>
          <a:p>
            <a:pPr algn="just"/>
            <a:endParaRPr lang="ru-RU" sz="2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850" y="123825"/>
            <a:ext cx="8496300" cy="828675"/>
          </a:xfrm>
        </p:spPr>
        <p:txBody>
          <a:bodyPr/>
          <a:lstStyle/>
          <a:p>
            <a:pPr algn="l" eaLnBrk="1" hangingPunct="1"/>
            <a:r>
              <a:rPr lang="ru-RU" sz="3200" smtClean="0">
                <a:solidFill>
                  <a:schemeClr val="bg1"/>
                </a:solidFill>
              </a:rPr>
              <a:t>Национальные/региональные мониторинги</a:t>
            </a:r>
          </a:p>
        </p:txBody>
      </p:sp>
      <p:sp>
        <p:nvSpPr>
          <p:cNvPr id="56323" name="Text Box 4"/>
          <p:cNvSpPr txBox="1">
            <a:spLocks noChangeArrowheads="1"/>
          </p:cNvSpPr>
          <p:nvPr/>
        </p:nvSpPr>
        <p:spPr bwMode="auto">
          <a:xfrm>
            <a:off x="107950" y="1162050"/>
            <a:ext cx="8893175" cy="3786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2400"/>
              <a:t>Главная задача - получение данных, позволяющих судить о том, в какой мере достигаются цели, предусмотренные государственным стандартом.</a:t>
            </a:r>
          </a:p>
          <a:p>
            <a:endParaRPr lang="ru-RU" sz="1200"/>
          </a:p>
          <a:p>
            <a:pPr algn="just"/>
            <a:r>
              <a:rPr lang="ru-RU" sz="2400"/>
              <a:t>В рамках Н/РМ изучаются факторы, негативно или позитивно влияющие на учебные достижения. Такая информация необходима для разработки политики на различных уровнях образования.</a:t>
            </a:r>
          </a:p>
          <a:p>
            <a:pPr algn="just"/>
            <a:endParaRPr lang="ru-RU" sz="1200"/>
          </a:p>
          <a:p>
            <a:pPr algn="just"/>
            <a:r>
              <a:rPr lang="ru-RU" sz="2400"/>
              <a:t>Проводится: 1 раз в 3-5 лет, по нескольким предметам, на основе выборки учащихся, используются тесты и вопросники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850" y="123825"/>
            <a:ext cx="8496300" cy="828675"/>
          </a:xfrm>
        </p:spPr>
        <p:txBody>
          <a:bodyPr/>
          <a:lstStyle/>
          <a:p>
            <a:pPr algn="l" eaLnBrk="1" hangingPunct="1"/>
            <a:r>
              <a:rPr lang="ru-RU" sz="3200" smtClean="0">
                <a:solidFill>
                  <a:schemeClr val="bg1"/>
                </a:solidFill>
              </a:rPr>
              <a:t>Международные сравнительные исследования</a:t>
            </a:r>
          </a:p>
        </p:txBody>
      </p:sp>
      <p:sp>
        <p:nvSpPr>
          <p:cNvPr id="64515" name="Text Box 4"/>
          <p:cNvSpPr txBox="1">
            <a:spLocks noChangeArrowheads="1"/>
          </p:cNvSpPr>
          <p:nvPr/>
        </p:nvSpPr>
        <p:spPr bwMode="auto">
          <a:xfrm>
            <a:off x="107950" y="1830388"/>
            <a:ext cx="8893175" cy="322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 sz="2400" i="1"/>
              <a:t>Какой уровень учебных достижений  показывают учащиеся страны в сравнении с</a:t>
            </a:r>
            <a:r>
              <a:rPr lang="ru-RU" sz="2400" i="1">
                <a:latin typeface="Arial" charset="0"/>
              </a:rPr>
              <a:t> международными трендами</a:t>
            </a:r>
            <a:r>
              <a:rPr lang="en-US" sz="2400" i="1"/>
              <a:t>? Что школьные системы других стран «делают лучше»</a:t>
            </a:r>
            <a:r>
              <a:rPr lang="ru-RU" sz="2400" i="1"/>
              <a:t>? </a:t>
            </a:r>
            <a:r>
              <a:rPr lang="en-US" sz="2400" i="1"/>
              <a:t>Как изменяются </a:t>
            </a:r>
            <a:r>
              <a:rPr lang="ru-RU" sz="2400" i="1"/>
              <a:t>результаты</a:t>
            </a:r>
            <a:r>
              <a:rPr lang="en-US" sz="2400" i="1"/>
              <a:t> с течением времени</a:t>
            </a:r>
            <a:r>
              <a:rPr lang="ru-RU" sz="2400" i="1"/>
              <a:t>?</a:t>
            </a:r>
          </a:p>
          <a:p>
            <a:pPr algn="just"/>
            <a:endParaRPr lang="ru-RU" sz="1400"/>
          </a:p>
          <a:p>
            <a:pPr algn="just"/>
            <a:r>
              <a:rPr lang="ru-RU" sz="2400"/>
              <a:t>МСИ </a:t>
            </a:r>
            <a:r>
              <a:rPr lang="en-US" sz="2400"/>
              <a:t>становятся причиной пересмотра национального учебного плана, введения новых стандартов, изменения программ подготовки учителей и </a:t>
            </a:r>
            <a:r>
              <a:rPr lang="ru-RU" sz="2400"/>
              <a:t>т.п.</a:t>
            </a:r>
          </a:p>
          <a:p>
            <a:endParaRPr lang="ru-RU" sz="2400"/>
          </a:p>
        </p:txBody>
      </p:sp>
      <p:sp>
        <p:nvSpPr>
          <p:cNvPr id="64516" name="Text Box 4"/>
          <p:cNvSpPr txBox="1">
            <a:spLocks noChangeArrowheads="1"/>
          </p:cNvSpPr>
          <p:nvPr/>
        </p:nvSpPr>
        <p:spPr bwMode="auto">
          <a:xfrm>
            <a:off x="107950" y="1092200"/>
            <a:ext cx="88931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2400" b="1"/>
              <a:t>Цель: Сравнение </a:t>
            </a:r>
            <a:r>
              <a:rPr lang="en-US" sz="2400" b="1"/>
              <a:t>достижени</a:t>
            </a:r>
            <a:r>
              <a:rPr lang="ru-RU" sz="2400" b="1"/>
              <a:t>й</a:t>
            </a:r>
            <a:r>
              <a:rPr lang="en-US" sz="2400" b="1"/>
              <a:t> своих учащихся с </a:t>
            </a:r>
            <a:r>
              <a:rPr lang="ru-RU" sz="2400" b="1">
                <a:latin typeface="Arial" charset="0"/>
              </a:rPr>
              <a:t>международными трендами</a:t>
            </a:r>
            <a:r>
              <a:rPr lang="ru-RU" sz="2400" b="1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850" y="123825"/>
            <a:ext cx="8496300" cy="828675"/>
          </a:xfrm>
        </p:spPr>
        <p:txBody>
          <a:bodyPr/>
          <a:lstStyle/>
          <a:p>
            <a:pPr algn="l" eaLnBrk="1" hangingPunct="1"/>
            <a:r>
              <a:rPr lang="ru-RU" sz="3200" smtClean="0">
                <a:solidFill>
                  <a:schemeClr val="bg1"/>
                </a:solidFill>
              </a:rPr>
              <a:t>Международные сравнительные исследования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0" y="1230313"/>
            <a:ext cx="4267200" cy="371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lnSpc>
                <a:spcPct val="80000"/>
              </a:lnSpc>
              <a:spcBef>
                <a:spcPct val="20000"/>
              </a:spcBef>
              <a:defRPr/>
            </a:pPr>
            <a:r>
              <a:rPr lang="ru-RU" sz="2200" dirty="0">
                <a:latin typeface="Times New Roman" pitchFamily="18" charset="0"/>
                <a:cs typeface="+mn-cs"/>
              </a:rPr>
              <a:t>Международная Ассоциация по оценке образовательных достижений - </a:t>
            </a:r>
            <a:r>
              <a:rPr lang="en-US" sz="2200" b="1" dirty="0">
                <a:latin typeface="Times New Roman" pitchFamily="18" charset="0"/>
                <a:cs typeface="+mn-cs"/>
              </a:rPr>
              <a:t>IEA</a:t>
            </a:r>
            <a:endParaRPr lang="ru-RU" sz="2200" b="1" dirty="0">
              <a:latin typeface="Times New Roman" pitchFamily="18" charset="0"/>
              <a:cs typeface="+mn-cs"/>
            </a:endParaRP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sz="2200" b="1" dirty="0">
                <a:latin typeface="Times New Roman" pitchFamily="18" charset="0"/>
                <a:cs typeface="+mn-cs"/>
              </a:rPr>
              <a:t>TIMSS</a:t>
            </a:r>
            <a:r>
              <a:rPr lang="en-US" sz="2200" dirty="0">
                <a:latin typeface="Times New Roman" pitchFamily="18" charset="0"/>
                <a:cs typeface="+mn-cs"/>
              </a:rPr>
              <a:t> (1995</a:t>
            </a:r>
            <a:r>
              <a:rPr lang="ru-RU" sz="2200" dirty="0">
                <a:latin typeface="Times New Roman" pitchFamily="18" charset="0"/>
                <a:cs typeface="+mn-cs"/>
              </a:rPr>
              <a:t>, 1999, 2003, 2007, </a:t>
            </a:r>
            <a:r>
              <a:rPr lang="en-US" sz="2200" dirty="0">
                <a:latin typeface="Times New Roman" pitchFamily="18" charset="0"/>
                <a:cs typeface="+mn-cs"/>
              </a:rPr>
              <a:t>2008, </a:t>
            </a:r>
            <a:r>
              <a:rPr lang="ru-RU" sz="2200" dirty="0">
                <a:latin typeface="Times New Roman" pitchFamily="18" charset="0"/>
                <a:cs typeface="+mn-cs"/>
              </a:rPr>
              <a:t>2011</a:t>
            </a:r>
            <a:r>
              <a:rPr lang="en-US" sz="2200" dirty="0">
                <a:latin typeface="Times New Roman" pitchFamily="18" charset="0"/>
                <a:cs typeface="+mn-cs"/>
              </a:rPr>
              <a:t>, 2015 </a:t>
            </a:r>
            <a:r>
              <a:rPr lang="ru-RU" sz="2200" dirty="0">
                <a:latin typeface="Times New Roman" pitchFamily="18" charset="0"/>
                <a:cs typeface="+mn-cs"/>
              </a:rPr>
              <a:t> годы)</a:t>
            </a: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sz="2200" b="1" dirty="0">
                <a:latin typeface="Times New Roman" pitchFamily="18" charset="0"/>
                <a:cs typeface="+mn-cs"/>
              </a:rPr>
              <a:t>PIRLS</a:t>
            </a:r>
            <a:r>
              <a:rPr lang="en-US" sz="2200" dirty="0">
                <a:latin typeface="Times New Roman" pitchFamily="18" charset="0"/>
                <a:cs typeface="+mn-cs"/>
              </a:rPr>
              <a:t> (1991</a:t>
            </a:r>
            <a:r>
              <a:rPr lang="ru-RU" sz="2200" dirty="0">
                <a:latin typeface="Times New Roman" pitchFamily="18" charset="0"/>
                <a:cs typeface="+mn-cs"/>
              </a:rPr>
              <a:t>, 2001, 2006, 2011</a:t>
            </a:r>
            <a:r>
              <a:rPr lang="en-US" sz="2200" dirty="0">
                <a:latin typeface="Times New Roman" pitchFamily="18" charset="0"/>
                <a:cs typeface="+mn-cs"/>
              </a:rPr>
              <a:t> </a:t>
            </a:r>
            <a:r>
              <a:rPr lang="ru-RU" sz="2200" dirty="0">
                <a:latin typeface="Times New Roman" pitchFamily="18" charset="0"/>
                <a:cs typeface="+mn-cs"/>
              </a:rPr>
              <a:t>годы)</a:t>
            </a: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sz="2200" b="1" dirty="0">
                <a:latin typeface="Times New Roman" pitchFamily="18" charset="0"/>
                <a:cs typeface="+mn-cs"/>
              </a:rPr>
              <a:t>ICCS</a:t>
            </a:r>
            <a:r>
              <a:rPr lang="en-US" sz="2200" dirty="0">
                <a:latin typeface="Times New Roman" pitchFamily="18" charset="0"/>
                <a:cs typeface="+mn-cs"/>
              </a:rPr>
              <a:t> (1999, 2000, 2008 </a:t>
            </a:r>
            <a:r>
              <a:rPr lang="ru-RU" sz="2200" dirty="0">
                <a:latin typeface="Times New Roman" pitchFamily="18" charset="0"/>
                <a:cs typeface="+mn-cs"/>
              </a:rPr>
              <a:t>годы)</a:t>
            </a: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sz="2200" b="1" dirty="0">
                <a:latin typeface="Times New Roman" pitchFamily="18" charset="0"/>
                <a:cs typeface="+mn-cs"/>
              </a:rPr>
              <a:t>TEDS</a:t>
            </a:r>
            <a:r>
              <a:rPr lang="en-US" sz="2200" dirty="0">
                <a:latin typeface="Times New Roman" pitchFamily="18" charset="0"/>
                <a:cs typeface="+mn-cs"/>
              </a:rPr>
              <a:t> (2008 </a:t>
            </a:r>
            <a:r>
              <a:rPr lang="ru-RU" sz="2200" dirty="0">
                <a:latin typeface="Times New Roman" pitchFamily="18" charset="0"/>
                <a:cs typeface="+mn-cs"/>
              </a:rPr>
              <a:t>год)</a:t>
            </a: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sz="2200" b="1" dirty="0">
                <a:latin typeface="Times New Roman" pitchFamily="18" charset="0"/>
                <a:cs typeface="+mn-cs"/>
              </a:rPr>
              <a:t>ICILS </a:t>
            </a:r>
            <a:r>
              <a:rPr lang="en-US" sz="2200" dirty="0">
                <a:latin typeface="Times New Roman" pitchFamily="18" charset="0"/>
                <a:cs typeface="+mn-cs"/>
              </a:rPr>
              <a:t>(2012)</a:t>
            </a:r>
            <a:endParaRPr lang="ru-RU" sz="2200" dirty="0">
              <a:latin typeface="Times New Roman" pitchFamily="18" charset="0"/>
              <a:cs typeface="+mn-cs"/>
            </a:endParaRPr>
          </a:p>
        </p:txBody>
      </p:sp>
      <p:sp>
        <p:nvSpPr>
          <p:cNvPr id="8" name="Rectangle 4"/>
          <p:cNvSpPr txBox="1">
            <a:spLocks noChangeArrowheads="1"/>
          </p:cNvSpPr>
          <p:nvPr/>
        </p:nvSpPr>
        <p:spPr bwMode="auto">
          <a:xfrm>
            <a:off x="5076825" y="1347788"/>
            <a:ext cx="3798888" cy="316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lnSpc>
                <a:spcPct val="80000"/>
              </a:lnSpc>
              <a:spcBef>
                <a:spcPct val="20000"/>
              </a:spcBef>
              <a:defRPr/>
            </a:pPr>
            <a:r>
              <a:rPr lang="ru-RU" sz="2200" dirty="0">
                <a:latin typeface="Times New Roman" pitchFamily="18" charset="0"/>
                <a:cs typeface="+mn-cs"/>
              </a:rPr>
              <a:t>Организация экономического сотрудничества и развития – </a:t>
            </a:r>
            <a:r>
              <a:rPr lang="en-US" sz="2200" b="1" dirty="0">
                <a:latin typeface="Times New Roman" pitchFamily="18" charset="0"/>
                <a:cs typeface="+mn-cs"/>
              </a:rPr>
              <a:t>OECD</a:t>
            </a:r>
            <a:endParaRPr lang="ru-RU" sz="2200" b="1" dirty="0">
              <a:latin typeface="Times New Roman" pitchFamily="18" charset="0"/>
              <a:cs typeface="+mn-cs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 charset="0"/>
              <a:buChar char="•"/>
              <a:defRPr/>
            </a:pPr>
            <a:endParaRPr lang="ru-RU" sz="2200" u="sng" dirty="0">
              <a:latin typeface="Times New Roman" pitchFamily="18" charset="0"/>
              <a:cs typeface="+mn-cs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sz="2200" b="1" dirty="0">
                <a:latin typeface="Times New Roman" pitchFamily="18" charset="0"/>
                <a:cs typeface="+mn-cs"/>
              </a:rPr>
              <a:t>PISA </a:t>
            </a:r>
            <a:r>
              <a:rPr lang="en-US" sz="2200" dirty="0">
                <a:latin typeface="Times New Roman" pitchFamily="18" charset="0"/>
                <a:cs typeface="+mn-cs"/>
              </a:rPr>
              <a:t>(2000, 2003, 2006, 2009</a:t>
            </a:r>
            <a:r>
              <a:rPr lang="ru-RU" sz="2200" dirty="0">
                <a:latin typeface="Times New Roman" pitchFamily="18" charset="0"/>
                <a:cs typeface="+mn-cs"/>
              </a:rPr>
              <a:t>, 2011</a:t>
            </a:r>
            <a:r>
              <a:rPr lang="en-US" sz="2200" dirty="0">
                <a:latin typeface="Times New Roman" pitchFamily="18" charset="0"/>
                <a:cs typeface="+mn-cs"/>
              </a:rPr>
              <a:t> </a:t>
            </a:r>
            <a:r>
              <a:rPr lang="ru-RU" sz="2200" dirty="0">
                <a:latin typeface="Times New Roman" pitchFamily="18" charset="0"/>
                <a:cs typeface="+mn-cs"/>
              </a:rPr>
              <a:t>годы)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sz="2200" b="1" dirty="0">
                <a:latin typeface="Times New Roman" pitchFamily="18" charset="0"/>
                <a:cs typeface="+mn-cs"/>
              </a:rPr>
              <a:t>TALIS</a:t>
            </a:r>
            <a:r>
              <a:rPr lang="en-US" sz="2200" dirty="0">
                <a:latin typeface="Times New Roman" pitchFamily="18" charset="0"/>
                <a:cs typeface="+mn-cs"/>
              </a:rPr>
              <a:t> (2008 </a:t>
            </a:r>
            <a:r>
              <a:rPr lang="ru-RU" sz="2200" dirty="0">
                <a:latin typeface="Times New Roman" pitchFamily="18" charset="0"/>
                <a:cs typeface="+mn-cs"/>
              </a:rPr>
              <a:t>год)</a:t>
            </a:r>
            <a:endParaRPr lang="en-US" sz="2200" dirty="0">
              <a:latin typeface="Times New Roman" pitchFamily="18" charset="0"/>
              <a:cs typeface="+mn-cs"/>
            </a:endParaRP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  <a:defRPr/>
            </a:pPr>
            <a:endParaRPr lang="ru-RU" sz="2200" dirty="0">
              <a:latin typeface="Times New Roman" pitchFamily="18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850" y="123825"/>
            <a:ext cx="8496300" cy="828675"/>
          </a:xfrm>
        </p:spPr>
        <p:txBody>
          <a:bodyPr/>
          <a:lstStyle/>
          <a:p>
            <a:pPr algn="l" eaLnBrk="1" hangingPunct="1"/>
            <a:r>
              <a:rPr lang="ru-RU" sz="3200" smtClean="0">
                <a:solidFill>
                  <a:schemeClr val="bg1"/>
                </a:solidFill>
              </a:rPr>
              <a:t>ТЕЗАУРУС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107950" y="1131888"/>
            <a:ext cx="8891588" cy="3455987"/>
          </a:xfrm>
          <a:prstGeom prst="rect">
            <a:avLst/>
          </a:prstGeom>
        </p:spPr>
        <p:txBody>
          <a:bodyPr/>
          <a:lstStyle/>
          <a:p>
            <a:pPr marL="342900" indent="-342900" algn="just">
              <a:spcBef>
                <a:spcPct val="20000"/>
              </a:spcBef>
              <a:defRPr/>
            </a:pPr>
            <a:r>
              <a:rPr lang="ru-RU" sz="2800" b="1" i="1" kern="0" dirty="0">
                <a:latin typeface="+mn-lt"/>
                <a:cs typeface="+mn-cs"/>
              </a:rPr>
              <a:t>	Качество образования - </a:t>
            </a:r>
            <a:r>
              <a:rPr lang="ru-RU" sz="2800" dirty="0">
                <a:latin typeface="+mn-lt"/>
              </a:rPr>
              <a:t>характеристика системы образования, отражающая </a:t>
            </a:r>
            <a:r>
              <a:rPr lang="ru-RU" sz="2800" dirty="0">
                <a:solidFill>
                  <a:srgbClr val="CC0000"/>
                </a:solidFill>
                <a:latin typeface="+mn-lt"/>
              </a:rPr>
              <a:t>степень соответствия</a:t>
            </a:r>
            <a:r>
              <a:rPr lang="ru-RU" sz="2800" dirty="0">
                <a:latin typeface="+mn-lt"/>
              </a:rPr>
              <a:t> реальных достигаемых образовательных результатов и условий обеспечения образовательного процесса нормативным </a:t>
            </a:r>
            <a:r>
              <a:rPr lang="ru-RU" sz="2800" dirty="0">
                <a:solidFill>
                  <a:srgbClr val="CC0000"/>
                </a:solidFill>
                <a:latin typeface="+mn-lt"/>
              </a:rPr>
              <a:t>требованиям</a:t>
            </a:r>
            <a:r>
              <a:rPr lang="ru-RU" sz="2800" dirty="0">
                <a:latin typeface="+mn-lt"/>
              </a:rPr>
              <a:t>, социальным и личностным </a:t>
            </a:r>
            <a:r>
              <a:rPr lang="ru-RU" sz="2800" dirty="0">
                <a:solidFill>
                  <a:srgbClr val="CC0000"/>
                </a:solidFill>
                <a:latin typeface="+mn-lt"/>
              </a:rPr>
              <a:t>ожиданиям</a:t>
            </a:r>
            <a:r>
              <a:rPr lang="ru-RU" sz="2800" kern="0" dirty="0">
                <a:latin typeface="+mn-lt"/>
                <a:cs typeface="+mn-cs"/>
              </a:rPr>
              <a:t>.</a:t>
            </a:r>
          </a:p>
          <a:p>
            <a:pPr marL="342900" indent="-342900" algn="just">
              <a:spcBef>
                <a:spcPct val="20000"/>
              </a:spcBef>
              <a:defRPr/>
            </a:pPr>
            <a:endParaRPr lang="ru-RU" sz="2800" kern="0" dirty="0">
              <a:latin typeface="+mn-lt"/>
              <a:cs typeface="+mn-cs"/>
            </a:endParaRPr>
          </a:p>
          <a:p>
            <a:pPr marL="342900" indent="-342900" algn="just">
              <a:spcBef>
                <a:spcPct val="20000"/>
              </a:spcBef>
              <a:defRPr/>
            </a:pPr>
            <a:r>
              <a:rPr lang="ru-RU" sz="2800" b="1" i="1" kern="0" dirty="0">
                <a:latin typeface="+mn-lt"/>
                <a:cs typeface="+mn-cs"/>
              </a:rPr>
              <a:t>	</a:t>
            </a:r>
            <a:endParaRPr lang="ru-RU" sz="2800" kern="0" dirty="0">
              <a:latin typeface="+mn-lt"/>
              <a:cs typeface="+mn-cs"/>
            </a:endParaRPr>
          </a:p>
          <a:p>
            <a:pPr marL="342900" indent="-342900" algn="just">
              <a:spcBef>
                <a:spcPct val="20000"/>
              </a:spcBef>
              <a:buFont typeface="Wingdings" pitchFamily="2" charset="2"/>
              <a:buNone/>
              <a:defRPr/>
            </a:pPr>
            <a:endParaRPr lang="ru-RU" sz="2800" kern="0" dirty="0">
              <a:latin typeface="+mn-lt"/>
              <a:cs typeface="+mn-cs"/>
            </a:endParaRPr>
          </a:p>
          <a:p>
            <a:pPr marL="342900" indent="-342900" algn="just">
              <a:spcBef>
                <a:spcPct val="20000"/>
              </a:spcBef>
              <a:buFont typeface="Wingdings" pitchFamily="2" charset="2"/>
              <a:buNone/>
              <a:defRPr/>
            </a:pPr>
            <a:endParaRPr lang="ru-RU" sz="2800" kern="0" dirty="0">
              <a:latin typeface="+mn-lt"/>
              <a:cs typeface="+mn-cs"/>
            </a:endParaRPr>
          </a:p>
          <a:p>
            <a:pPr marL="342900" indent="-342900" algn="just">
              <a:spcBef>
                <a:spcPct val="20000"/>
              </a:spcBef>
              <a:buFont typeface="Wingdings" pitchFamily="2" charset="2"/>
              <a:buNone/>
              <a:defRPr/>
            </a:pPr>
            <a:endParaRPr lang="ru-RU" sz="2800" kern="0" dirty="0"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850" y="123825"/>
            <a:ext cx="8496300" cy="828675"/>
          </a:xfrm>
        </p:spPr>
        <p:txBody>
          <a:bodyPr/>
          <a:lstStyle/>
          <a:p>
            <a:pPr algn="l" eaLnBrk="1" hangingPunct="1"/>
            <a:r>
              <a:rPr lang="ru-RU" sz="3200" smtClean="0">
                <a:solidFill>
                  <a:schemeClr val="bg1"/>
                </a:solidFill>
              </a:rPr>
              <a:t>Международные сравнительные исследования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0" y="1166813"/>
            <a:ext cx="4427538" cy="399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ru-RU" b="1" u="sng" dirty="0">
                <a:latin typeface="+mn-lt"/>
                <a:cs typeface="+mn-cs"/>
              </a:rPr>
              <a:t>Исследование </a:t>
            </a:r>
            <a:r>
              <a:rPr lang="en-US" b="1" u="sng" dirty="0">
                <a:latin typeface="+mn-lt"/>
                <a:cs typeface="+mn-cs"/>
              </a:rPr>
              <a:t>TIMSS </a:t>
            </a:r>
            <a:r>
              <a:rPr lang="ru-RU" b="1" u="sng" dirty="0">
                <a:latin typeface="+mn-lt"/>
                <a:cs typeface="+mn-cs"/>
              </a:rPr>
              <a:t>и </a:t>
            </a:r>
            <a:r>
              <a:rPr lang="en-US" b="1" u="sng" dirty="0">
                <a:latin typeface="+mn-lt"/>
                <a:cs typeface="+mn-cs"/>
              </a:rPr>
              <a:t>PIRLS</a:t>
            </a:r>
            <a:endParaRPr lang="ru-RU" b="1" u="sng" dirty="0">
              <a:latin typeface="+mn-lt"/>
              <a:cs typeface="+mn-cs"/>
            </a:endParaRPr>
          </a:p>
          <a:p>
            <a:pPr marL="342900" indent="-342900">
              <a:spcBef>
                <a:spcPct val="20000"/>
              </a:spcBef>
              <a:buFont typeface="Wingdings" pitchFamily="2" charset="2"/>
              <a:buChar char="w"/>
              <a:defRPr/>
            </a:pPr>
            <a:r>
              <a:rPr lang="ru-RU" dirty="0">
                <a:latin typeface="+mn-lt"/>
                <a:cs typeface="+mn-cs"/>
              </a:rPr>
              <a:t>Оценка качества математического и естественнонаучного образования в начальной, основной и средней школе </a:t>
            </a:r>
            <a:r>
              <a:rPr lang="en-US" dirty="0">
                <a:latin typeface="+mn-lt"/>
                <a:cs typeface="+mn-cs"/>
              </a:rPr>
              <a:t/>
            </a:r>
            <a:br>
              <a:rPr lang="en-US" dirty="0">
                <a:latin typeface="+mn-lt"/>
                <a:cs typeface="+mn-cs"/>
              </a:rPr>
            </a:br>
            <a:r>
              <a:rPr lang="ru-RU" dirty="0">
                <a:latin typeface="+mn-lt"/>
                <a:cs typeface="+mn-cs"/>
              </a:rPr>
              <a:t>(4 и 8 классы)</a:t>
            </a:r>
          </a:p>
          <a:p>
            <a:pPr marL="342900" indent="-342900">
              <a:spcBef>
                <a:spcPct val="20000"/>
              </a:spcBef>
              <a:buFont typeface="Wingdings" pitchFamily="2" charset="2"/>
              <a:buChar char="w"/>
              <a:defRPr/>
            </a:pPr>
            <a:r>
              <a:rPr lang="ru-RU" dirty="0">
                <a:latin typeface="+mn-lt"/>
                <a:cs typeface="+mn-cs"/>
              </a:rPr>
              <a:t> Оценка качества чтения и понимания текста учащимися начальной школы (4 класс)</a:t>
            </a:r>
          </a:p>
          <a:p>
            <a:pPr marL="342900" indent="-342900">
              <a:spcBef>
                <a:spcPct val="20000"/>
              </a:spcBef>
              <a:buFont typeface="Wingdings" pitchFamily="2" charset="2"/>
              <a:buChar char="w"/>
              <a:defRPr/>
            </a:pPr>
            <a:r>
              <a:rPr lang="ru-RU" dirty="0">
                <a:latin typeface="+mn-lt"/>
                <a:cs typeface="+mn-cs"/>
              </a:rPr>
              <a:t>Выявление динамики в результатах (</a:t>
            </a:r>
            <a:r>
              <a:rPr lang="en-US" u="sng" dirty="0">
                <a:latin typeface="+mn-lt"/>
                <a:cs typeface="+mn-cs"/>
              </a:rPr>
              <a:t>TIMSS:</a:t>
            </a:r>
            <a:r>
              <a:rPr lang="ru-RU" u="sng" dirty="0">
                <a:latin typeface="+mn-lt"/>
                <a:cs typeface="+mn-cs"/>
              </a:rPr>
              <a:t> </a:t>
            </a:r>
            <a:r>
              <a:rPr lang="ru-RU" dirty="0">
                <a:latin typeface="+mn-lt"/>
                <a:cs typeface="+mn-cs"/>
              </a:rPr>
              <a:t>1995, 1999, 2003, 2007,</a:t>
            </a:r>
            <a:r>
              <a:rPr lang="en-US" dirty="0">
                <a:latin typeface="+mn-lt"/>
                <a:cs typeface="+mn-cs"/>
              </a:rPr>
              <a:t> 2011; </a:t>
            </a:r>
            <a:r>
              <a:rPr lang="en-US" u="sng" dirty="0">
                <a:latin typeface="+mn-lt"/>
                <a:cs typeface="+mn-cs"/>
              </a:rPr>
              <a:t>PIRLS</a:t>
            </a:r>
            <a:r>
              <a:rPr lang="en-US" dirty="0">
                <a:latin typeface="+mn-lt"/>
                <a:cs typeface="+mn-cs"/>
              </a:rPr>
              <a:t>: 2001, 2006, 2011</a:t>
            </a:r>
            <a:r>
              <a:rPr lang="ru-RU" dirty="0">
                <a:latin typeface="+mn-lt"/>
                <a:cs typeface="+mn-cs"/>
              </a:rPr>
              <a:t>)</a:t>
            </a:r>
          </a:p>
          <a:p>
            <a:pPr marL="342900" indent="-342900">
              <a:spcBef>
                <a:spcPct val="20000"/>
              </a:spcBef>
              <a:buFont typeface="Wingdings" pitchFamily="2" charset="2"/>
              <a:buChar char="w"/>
              <a:defRPr/>
            </a:pPr>
            <a:r>
              <a:rPr lang="ru-RU" dirty="0">
                <a:latin typeface="+mn-lt"/>
                <a:cs typeface="+mn-cs"/>
              </a:rPr>
              <a:t>Выявление факторов, позволяющих объяснить различия в результатах </a:t>
            </a:r>
          </a:p>
        </p:txBody>
      </p:sp>
      <p:sp>
        <p:nvSpPr>
          <p:cNvPr id="9" name="Rectangle 4"/>
          <p:cNvSpPr txBox="1">
            <a:spLocks noChangeArrowheads="1"/>
          </p:cNvSpPr>
          <p:nvPr/>
        </p:nvSpPr>
        <p:spPr bwMode="auto">
          <a:xfrm>
            <a:off x="4859338" y="1168400"/>
            <a:ext cx="4284662" cy="363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3500" indent="-63500">
              <a:spcBef>
                <a:spcPct val="20000"/>
              </a:spcBef>
              <a:defRPr/>
            </a:pPr>
            <a:r>
              <a:rPr lang="ru-RU" b="1" u="sng" dirty="0">
                <a:latin typeface="+mn-lt"/>
                <a:cs typeface="+mn-cs"/>
              </a:rPr>
              <a:t>Исследование </a:t>
            </a:r>
            <a:r>
              <a:rPr lang="en-US" b="1" u="sng" dirty="0">
                <a:latin typeface="+mn-lt"/>
                <a:cs typeface="+mn-cs"/>
              </a:rPr>
              <a:t>PISA</a:t>
            </a:r>
          </a:p>
          <a:p>
            <a:pPr marL="63500" indent="-63500"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dirty="0">
                <a:latin typeface="+mn-lt"/>
                <a:cs typeface="+mn-cs"/>
              </a:rPr>
              <a:t> </a:t>
            </a:r>
            <a:r>
              <a:rPr lang="ru-RU" dirty="0">
                <a:latin typeface="+mn-lt"/>
                <a:cs typeface="+mn-cs"/>
              </a:rPr>
              <a:t>Оценка функциональной грамотности 15-летних учащихся в области математики, естествознания и чтения</a:t>
            </a:r>
          </a:p>
          <a:p>
            <a:pPr marL="63500" indent="-63500"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dirty="0">
                <a:latin typeface="+mn-lt"/>
                <a:cs typeface="+mn-cs"/>
              </a:rPr>
              <a:t> </a:t>
            </a:r>
            <a:r>
              <a:rPr lang="ru-RU" dirty="0">
                <a:latin typeface="+mn-lt"/>
                <a:cs typeface="+mn-cs"/>
              </a:rPr>
              <a:t>Оценка отношений и учебных стратегий</a:t>
            </a:r>
          </a:p>
          <a:p>
            <a:pPr marL="63500" indent="-63500"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dirty="0">
                <a:latin typeface="+mn-lt"/>
                <a:cs typeface="+mn-cs"/>
              </a:rPr>
              <a:t> </a:t>
            </a:r>
            <a:r>
              <a:rPr lang="ru-RU" dirty="0">
                <a:latin typeface="+mn-lt"/>
                <a:cs typeface="+mn-cs"/>
              </a:rPr>
              <a:t>Оценка качества и доступности образования</a:t>
            </a:r>
            <a:endParaRPr lang="en-US" dirty="0">
              <a:latin typeface="+mn-lt"/>
              <a:cs typeface="+mn-cs"/>
            </a:endParaRPr>
          </a:p>
          <a:p>
            <a:pPr marL="63500" indent="-63500"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dirty="0">
                <a:latin typeface="+mn-lt"/>
                <a:cs typeface="+mn-cs"/>
              </a:rPr>
              <a:t> </a:t>
            </a:r>
            <a:r>
              <a:rPr lang="ru-RU" dirty="0">
                <a:latin typeface="+mn-lt"/>
                <a:cs typeface="+mn-cs"/>
              </a:rPr>
              <a:t>Выявление динамики результатов (2000, 2003,</a:t>
            </a:r>
            <a:r>
              <a:rPr lang="en-US" dirty="0">
                <a:latin typeface="+mn-lt"/>
                <a:cs typeface="+mn-cs"/>
              </a:rPr>
              <a:t> 2006</a:t>
            </a:r>
            <a:r>
              <a:rPr lang="ru-RU" dirty="0">
                <a:latin typeface="+mn-lt"/>
                <a:cs typeface="+mn-cs"/>
              </a:rPr>
              <a:t>, 2009</a:t>
            </a:r>
            <a:r>
              <a:rPr lang="en-US" dirty="0">
                <a:latin typeface="+mn-lt"/>
                <a:cs typeface="+mn-cs"/>
              </a:rPr>
              <a:t>, 2012</a:t>
            </a:r>
            <a:r>
              <a:rPr lang="ru-RU" dirty="0">
                <a:latin typeface="+mn-lt"/>
                <a:cs typeface="+mn-cs"/>
              </a:rPr>
              <a:t>)</a:t>
            </a:r>
          </a:p>
          <a:p>
            <a:pPr marL="63500" indent="-63500"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dirty="0">
                <a:latin typeface="+mn-lt"/>
                <a:cs typeface="+mn-cs"/>
              </a:rPr>
              <a:t> </a:t>
            </a:r>
            <a:r>
              <a:rPr lang="ru-RU" dirty="0">
                <a:latin typeface="+mn-lt"/>
                <a:cs typeface="+mn-cs"/>
              </a:rPr>
              <a:t>Выявление факторов, позволяющих объяснить различия в результатах</a:t>
            </a:r>
          </a:p>
          <a:p>
            <a:pPr marL="63500" indent="-63500">
              <a:lnSpc>
                <a:spcPct val="70000"/>
              </a:lnSpc>
              <a:spcBef>
                <a:spcPct val="5000"/>
              </a:spcBef>
              <a:defRPr/>
            </a:pPr>
            <a:endParaRPr lang="ru-RU" dirty="0"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850" y="123825"/>
            <a:ext cx="8496300" cy="828675"/>
          </a:xfrm>
        </p:spPr>
        <p:txBody>
          <a:bodyPr/>
          <a:lstStyle/>
          <a:p>
            <a:pPr algn="l" eaLnBrk="1" hangingPunct="1"/>
            <a:r>
              <a:rPr lang="en-US" sz="3200" smtClean="0">
                <a:solidFill>
                  <a:schemeClr val="bg1"/>
                </a:solidFill>
              </a:rPr>
              <a:t>PISA</a:t>
            </a:r>
            <a:r>
              <a:rPr lang="ru-RU" sz="3200" smtClean="0">
                <a:solidFill>
                  <a:schemeClr val="bg1"/>
                </a:solidFill>
              </a:rPr>
              <a:t>: читательская грамотность</a:t>
            </a:r>
          </a:p>
        </p:txBody>
      </p:sp>
      <p:sp>
        <p:nvSpPr>
          <p:cNvPr id="7" name="Rectangle 4"/>
          <p:cNvSpPr txBox="1">
            <a:spLocks noChangeArrowheads="1"/>
          </p:cNvSpPr>
          <p:nvPr/>
        </p:nvSpPr>
        <p:spPr bwMode="auto">
          <a:xfrm>
            <a:off x="107950" y="1185863"/>
            <a:ext cx="8891588" cy="3762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3500" indent="-63500" algn="just">
              <a:spcBef>
                <a:spcPct val="20000"/>
              </a:spcBef>
              <a:defRPr/>
            </a:pPr>
            <a:r>
              <a:rPr lang="ru-RU" sz="2800" b="1" i="1">
                <a:latin typeface="Verdana" pitchFamily="34" charset="0"/>
                <a:cs typeface="+mn-cs"/>
              </a:rPr>
              <a:t>Читательская грамотность</a:t>
            </a:r>
            <a:r>
              <a:rPr lang="ru-RU" sz="2800" b="1">
                <a:latin typeface="Verdana" pitchFamily="34" charset="0"/>
                <a:cs typeface="+mn-cs"/>
              </a:rPr>
              <a:t> </a:t>
            </a:r>
            <a:r>
              <a:rPr lang="ru-RU" sz="2800">
                <a:latin typeface="Verdana" pitchFamily="34" charset="0"/>
                <a:cs typeface="+mn-cs"/>
              </a:rPr>
              <a:t>– способность человека понимать и использовать письменные тексты, размышлять о них и заниматься чтением для того, чтобы достигать своих целей, расширять свои знания и возможности, участвовать в социальной жизни</a:t>
            </a:r>
            <a:endParaRPr lang="ru-RU" sz="2800" dirty="0"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850" y="123825"/>
            <a:ext cx="8496300" cy="828675"/>
          </a:xfrm>
        </p:spPr>
        <p:txBody>
          <a:bodyPr/>
          <a:lstStyle/>
          <a:p>
            <a:pPr algn="l" eaLnBrk="1" hangingPunct="1"/>
            <a:r>
              <a:rPr lang="ru-RU" sz="3200" smtClean="0">
                <a:solidFill>
                  <a:schemeClr val="bg1"/>
                </a:solidFill>
              </a:rPr>
              <a:t>Использование результатов ОКО для управлением качеством образования</a:t>
            </a:r>
          </a:p>
        </p:txBody>
      </p:sp>
      <p:sp>
        <p:nvSpPr>
          <p:cNvPr id="7" name="Rectangle 4"/>
          <p:cNvSpPr txBox="1">
            <a:spLocks noChangeArrowheads="1"/>
          </p:cNvSpPr>
          <p:nvPr/>
        </p:nvSpPr>
        <p:spPr bwMode="auto">
          <a:xfrm>
            <a:off x="34925" y="1114425"/>
            <a:ext cx="9036050" cy="3905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80000"/>
              </a:lnSpc>
              <a:buFont typeface="Arial" charset="0"/>
              <a:buNone/>
              <a:defRPr/>
            </a:pPr>
            <a:r>
              <a:rPr lang="ru-RU" sz="2400" b="1" dirty="0">
                <a:solidFill>
                  <a:srgbClr val="CC0000"/>
                </a:solidFill>
                <a:latin typeface="+mn-lt"/>
              </a:rPr>
              <a:t>На федеральном уровне:</a:t>
            </a:r>
            <a:endParaRPr lang="ru-RU" sz="2400" dirty="0">
              <a:solidFill>
                <a:srgbClr val="CC0000"/>
              </a:solidFill>
              <a:latin typeface="+mn-lt"/>
            </a:endParaRPr>
          </a:p>
          <a:p>
            <a:pPr>
              <a:lnSpc>
                <a:spcPct val="80000"/>
              </a:lnSpc>
              <a:defRPr/>
            </a:pPr>
            <a:r>
              <a:rPr lang="ru-RU" sz="2200" dirty="0">
                <a:latin typeface="+mn-lt"/>
              </a:rPr>
              <a:t>для разработки образовательных стандартов</a:t>
            </a:r>
            <a:r>
              <a:rPr lang="en-US" sz="2200" dirty="0">
                <a:latin typeface="+mn-lt"/>
              </a:rPr>
              <a:t>;</a:t>
            </a:r>
            <a:endParaRPr lang="ru-RU" sz="2200" dirty="0">
              <a:latin typeface="+mn-lt"/>
            </a:endParaRPr>
          </a:p>
          <a:p>
            <a:pPr>
              <a:lnSpc>
                <a:spcPct val="80000"/>
              </a:lnSpc>
              <a:defRPr/>
            </a:pPr>
            <a:r>
              <a:rPr lang="ru-RU" sz="2200" dirty="0">
                <a:latin typeface="+mn-lt"/>
              </a:rPr>
              <a:t>для разработки примерных образовательных программ</a:t>
            </a:r>
            <a:r>
              <a:rPr lang="en-US" sz="2200" dirty="0">
                <a:latin typeface="+mn-lt"/>
              </a:rPr>
              <a:t>;</a:t>
            </a:r>
            <a:endParaRPr lang="ru-RU" sz="2200" dirty="0">
              <a:latin typeface="+mn-lt"/>
            </a:endParaRPr>
          </a:p>
          <a:p>
            <a:pPr>
              <a:lnSpc>
                <a:spcPct val="80000"/>
              </a:lnSpc>
              <a:defRPr/>
            </a:pPr>
            <a:r>
              <a:rPr lang="ru-RU" sz="2200" dirty="0">
                <a:latin typeface="+mn-lt"/>
              </a:rPr>
              <a:t>для разработки учебников</a:t>
            </a:r>
            <a:r>
              <a:rPr lang="en-US" sz="2200" dirty="0">
                <a:latin typeface="+mn-lt"/>
              </a:rPr>
              <a:t>;</a:t>
            </a:r>
            <a:endParaRPr lang="ru-RU" sz="2200" dirty="0">
              <a:latin typeface="+mn-lt"/>
            </a:endParaRPr>
          </a:p>
          <a:p>
            <a:pPr>
              <a:lnSpc>
                <a:spcPct val="80000"/>
              </a:lnSpc>
              <a:defRPr/>
            </a:pPr>
            <a:r>
              <a:rPr lang="ru-RU" sz="2200" dirty="0">
                <a:latin typeface="+mn-lt"/>
              </a:rPr>
              <a:t>для оценки эффективной работы региональных органов исполнительной власти субъектов Российской Федерации </a:t>
            </a:r>
          </a:p>
          <a:p>
            <a:pPr>
              <a:lnSpc>
                <a:spcPct val="80000"/>
              </a:lnSpc>
              <a:buFont typeface="Arial" charset="0"/>
              <a:buNone/>
              <a:defRPr/>
            </a:pPr>
            <a:endParaRPr lang="ru-RU" sz="1000" b="1" dirty="0">
              <a:solidFill>
                <a:srgbClr val="CC0000"/>
              </a:solidFill>
              <a:latin typeface="+mn-lt"/>
            </a:endParaRPr>
          </a:p>
          <a:p>
            <a:pPr>
              <a:lnSpc>
                <a:spcPct val="80000"/>
              </a:lnSpc>
              <a:buFont typeface="Arial" charset="0"/>
              <a:buNone/>
              <a:defRPr/>
            </a:pPr>
            <a:r>
              <a:rPr lang="ru-RU" sz="2400" b="1" dirty="0">
                <a:solidFill>
                  <a:srgbClr val="CC0000"/>
                </a:solidFill>
                <a:latin typeface="+mn-lt"/>
              </a:rPr>
              <a:t>На региональном и школьном уровнях:</a:t>
            </a:r>
            <a:endParaRPr lang="ru-RU" sz="2400" dirty="0">
              <a:solidFill>
                <a:srgbClr val="CC0000"/>
              </a:solidFill>
              <a:latin typeface="+mn-lt"/>
            </a:endParaRPr>
          </a:p>
          <a:p>
            <a:pPr>
              <a:lnSpc>
                <a:spcPct val="80000"/>
              </a:lnSpc>
              <a:defRPr/>
            </a:pPr>
            <a:r>
              <a:rPr lang="ru-RU" sz="2200" dirty="0">
                <a:latin typeface="+mn-lt"/>
              </a:rPr>
              <a:t>для оценки деятельности учителя (в том числе и в распределении стимулирующей части заработной платы); </a:t>
            </a:r>
          </a:p>
          <a:p>
            <a:pPr>
              <a:lnSpc>
                <a:spcPct val="80000"/>
              </a:lnSpc>
              <a:defRPr/>
            </a:pPr>
            <a:r>
              <a:rPr lang="ru-RU" sz="2200" dirty="0">
                <a:latin typeface="+mn-lt"/>
              </a:rPr>
              <a:t>для аккредитация образовательного учреждения</a:t>
            </a:r>
            <a:r>
              <a:rPr lang="en-US" sz="2200" dirty="0">
                <a:latin typeface="+mn-lt"/>
              </a:rPr>
              <a:t>;</a:t>
            </a:r>
            <a:endParaRPr lang="ru-RU" sz="2200" dirty="0">
              <a:latin typeface="+mn-lt"/>
            </a:endParaRPr>
          </a:p>
          <a:p>
            <a:pPr>
              <a:lnSpc>
                <a:spcPct val="80000"/>
              </a:lnSpc>
              <a:defRPr/>
            </a:pPr>
            <a:r>
              <a:rPr lang="ru-RU" sz="2200" dirty="0">
                <a:latin typeface="+mn-lt"/>
              </a:rPr>
              <a:t>для разработки программ развития ОУ;</a:t>
            </a:r>
          </a:p>
          <a:p>
            <a:pPr>
              <a:lnSpc>
                <a:spcPct val="80000"/>
              </a:lnSpc>
              <a:defRPr/>
            </a:pPr>
            <a:r>
              <a:rPr lang="ru-RU" sz="2200" dirty="0">
                <a:latin typeface="+mn-lt"/>
              </a:rPr>
              <a:t>для оценки эффективности управления образовательной сетью;</a:t>
            </a:r>
          </a:p>
          <a:p>
            <a:pPr>
              <a:lnSpc>
                <a:spcPct val="80000"/>
              </a:lnSpc>
              <a:defRPr/>
            </a:pPr>
            <a:r>
              <a:rPr lang="ru-RU" sz="2200" dirty="0">
                <a:latin typeface="+mn-lt"/>
              </a:rPr>
              <a:t>для системы подготовки педагогических кадров и повышения квалификации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8313" y="158750"/>
            <a:ext cx="8207375" cy="828675"/>
          </a:xfrm>
        </p:spPr>
        <p:txBody>
          <a:bodyPr/>
          <a:lstStyle/>
          <a:p>
            <a:pPr eaLnBrk="1" hangingPunct="1"/>
            <a:r>
              <a:rPr lang="ru-RU" smtClean="0">
                <a:solidFill>
                  <a:schemeClr val="bg1"/>
                </a:solidFill>
              </a:rPr>
              <a:t>СПАСИБО ЗА ВНИМАНИЕ!</a:t>
            </a:r>
          </a:p>
        </p:txBody>
      </p:sp>
      <p:sp>
        <p:nvSpPr>
          <p:cNvPr id="82947" name="Объект 2"/>
          <p:cNvSpPr txBox="1">
            <a:spLocks/>
          </p:cNvSpPr>
          <p:nvPr/>
        </p:nvSpPr>
        <p:spPr bwMode="auto">
          <a:xfrm>
            <a:off x="457200" y="3076575"/>
            <a:ext cx="8229600" cy="151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endParaRPr lang="ru-RU" sz="3200">
              <a:solidFill>
                <a:srgbClr val="898989"/>
              </a:solidFill>
            </a:endParaRPr>
          </a:p>
        </p:txBody>
      </p:sp>
      <p:pic>
        <p:nvPicPr>
          <p:cNvPr id="82948" name="Picture 2" descr="E:\rtc_prezent_png\rtc_logo_02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288" y="4300538"/>
            <a:ext cx="8661400" cy="846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Заголовок 1"/>
          <p:cNvSpPr txBox="1">
            <a:spLocks/>
          </p:cNvSpPr>
          <p:nvPr/>
        </p:nvSpPr>
        <p:spPr bwMode="auto">
          <a:xfrm>
            <a:off x="6156325" y="4516438"/>
            <a:ext cx="1646238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n-US" sz="14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WWW.RTC-EDU.RU</a:t>
            </a:r>
            <a:endParaRPr lang="ru-RU" sz="140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82950" name="Прямоугольник 7"/>
          <p:cNvSpPr>
            <a:spLocks noChangeArrowheads="1"/>
          </p:cNvSpPr>
          <p:nvPr/>
        </p:nvSpPr>
        <p:spPr bwMode="auto">
          <a:xfrm>
            <a:off x="107950" y="4505325"/>
            <a:ext cx="23241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70C0"/>
                </a:solidFill>
              </a:rPr>
              <a:t>rtc.imerae@gmail.com</a:t>
            </a:r>
            <a:endParaRPr lang="ru-RU">
              <a:solidFill>
                <a:srgbClr val="0070C0"/>
              </a:solidFill>
            </a:endParaRPr>
          </a:p>
        </p:txBody>
      </p:sp>
      <p:sp>
        <p:nvSpPr>
          <p:cNvPr id="82951" name="TextBox 9"/>
          <p:cNvSpPr txBox="1">
            <a:spLocks noChangeArrowheads="1"/>
          </p:cNvSpPr>
          <p:nvPr/>
        </p:nvSpPr>
        <p:spPr bwMode="auto">
          <a:xfrm>
            <a:off x="250825" y="1419225"/>
            <a:ext cx="8497888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2800" i="1">
                <a:solidFill>
                  <a:srgbClr val="002060"/>
                </a:solidFill>
              </a:rPr>
              <a:t>Практическая работа.</a:t>
            </a:r>
          </a:p>
          <a:p>
            <a:pPr algn="just"/>
            <a:endParaRPr lang="ru-RU" sz="2800" i="1">
              <a:solidFill>
                <a:srgbClr val="002060"/>
              </a:solidFill>
            </a:endParaRPr>
          </a:p>
          <a:p>
            <a:pPr algn="just"/>
            <a:r>
              <a:rPr lang="ru-RU" sz="2800">
                <a:solidFill>
                  <a:srgbClr val="002060"/>
                </a:solidFill>
              </a:rPr>
              <a:t>Заполнение  таблицы использования результатов программ оценки.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850" y="123825"/>
            <a:ext cx="8496300" cy="828675"/>
          </a:xfrm>
        </p:spPr>
        <p:txBody>
          <a:bodyPr/>
          <a:lstStyle/>
          <a:p>
            <a:pPr algn="l" eaLnBrk="1" hangingPunct="1"/>
            <a:r>
              <a:rPr lang="ru-RU" sz="3200" smtClean="0">
                <a:solidFill>
                  <a:schemeClr val="bg1"/>
                </a:solidFill>
              </a:rPr>
              <a:t>ОЦЕНКА КАЧЕСТВА ОБРАЗОВАНИЯ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107950" y="1131888"/>
            <a:ext cx="8891588" cy="3743325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2800" b="1" i="1"/>
              <a:t>Оценка качества образования - </a:t>
            </a:r>
            <a:r>
              <a:rPr lang="ru-RU" sz="2800"/>
              <a:t>это</a:t>
            </a:r>
            <a:r>
              <a:rPr lang="ru-RU" sz="2800" b="1" i="1"/>
              <a:t> </a:t>
            </a:r>
            <a:endParaRPr lang="ru-RU" sz="2800"/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2800">
                <a:solidFill>
                  <a:srgbClr val="CC0000"/>
                </a:solidFill>
              </a:rPr>
              <a:t>объективная оценка: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2800">
              <a:solidFill>
                <a:srgbClr val="CC0000"/>
              </a:solidFill>
            </a:endParaRPr>
          </a:p>
          <a:p>
            <a:pPr algn="just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ru-RU" sz="2800"/>
              <a:t>образовательных достижений обучающихся,</a:t>
            </a:r>
          </a:p>
          <a:p>
            <a:pPr algn="just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ru-RU" sz="2800"/>
              <a:t>оценка эффективности реализации образовательного процесса </a:t>
            </a:r>
            <a:r>
              <a:rPr lang="ru-RU" sz="2800">
                <a:latin typeface="Arial" charset="0"/>
              </a:rPr>
              <a:t>  </a:t>
            </a:r>
            <a:r>
              <a:rPr lang="ru-RU" sz="2800"/>
              <a:t>в 	образовательном учреждении,</a:t>
            </a:r>
          </a:p>
          <a:p>
            <a:pPr algn="just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ru-RU" sz="2800"/>
              <a:t>оценка эффективности деятельности всей образовательной системы страны</a:t>
            </a:r>
            <a:r>
              <a:rPr lang="ru-RU" sz="2800">
                <a:latin typeface="Arial" charset="0"/>
              </a:rPr>
              <a:t> </a:t>
            </a:r>
            <a:r>
              <a:rPr lang="ru-RU" sz="2800"/>
              <a:t>и ее территориальных подсистем.</a:t>
            </a:r>
          </a:p>
          <a:p>
            <a:pPr algn="just">
              <a:spcBef>
                <a:spcPct val="20000"/>
              </a:spcBef>
            </a:pPr>
            <a:endParaRPr lang="ru-RU" sz="2800"/>
          </a:p>
          <a:p>
            <a:pPr algn="just">
              <a:spcBef>
                <a:spcPct val="20000"/>
              </a:spcBef>
            </a:pPr>
            <a:r>
              <a:rPr lang="ru-RU" sz="2800" b="1" i="1"/>
              <a:t>	</a:t>
            </a:r>
            <a:endParaRPr lang="ru-RU" sz="2800"/>
          </a:p>
          <a:p>
            <a:pPr algn="just">
              <a:spcBef>
                <a:spcPct val="20000"/>
              </a:spcBef>
              <a:buFont typeface="Wingdings" pitchFamily="2" charset="2"/>
              <a:buNone/>
            </a:pPr>
            <a:endParaRPr lang="ru-RU" sz="2800"/>
          </a:p>
          <a:p>
            <a:pPr algn="just">
              <a:spcBef>
                <a:spcPct val="20000"/>
              </a:spcBef>
              <a:buFont typeface="Wingdings" pitchFamily="2" charset="2"/>
              <a:buNone/>
            </a:pPr>
            <a:endParaRPr lang="ru-RU" sz="2800"/>
          </a:p>
          <a:p>
            <a:pPr algn="just">
              <a:spcBef>
                <a:spcPct val="20000"/>
              </a:spcBef>
              <a:buFont typeface="Wingdings" pitchFamily="2" charset="2"/>
              <a:buNone/>
            </a:pPr>
            <a:endParaRPr lang="ru-RU" sz="2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850" y="123825"/>
            <a:ext cx="8496300" cy="828675"/>
          </a:xfrm>
        </p:spPr>
        <p:txBody>
          <a:bodyPr/>
          <a:lstStyle/>
          <a:p>
            <a:pPr algn="l" eaLnBrk="1" hangingPunct="1"/>
            <a:r>
              <a:rPr lang="ru-RU" sz="3200" smtClean="0">
                <a:solidFill>
                  <a:schemeClr val="bg1"/>
                </a:solidFill>
              </a:rPr>
              <a:t>ЦЕЛИ СИСТЕМЫ ОКО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0" y="1071563"/>
            <a:ext cx="9144000" cy="407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algn="just">
              <a:spcBef>
                <a:spcPct val="20000"/>
              </a:spcBef>
            </a:pPr>
            <a:r>
              <a:rPr lang="ru-RU" sz="2400"/>
              <a:t> 	1) Определение прогресса в обучении конкретного школьника.</a:t>
            </a:r>
          </a:p>
          <a:p>
            <a:pPr marL="609600" indent="-609600" algn="just">
              <a:spcBef>
                <a:spcPct val="20000"/>
              </a:spcBef>
            </a:pPr>
            <a:r>
              <a:rPr lang="ru-RU" sz="2400"/>
              <a:t>	2) Сертификация выпускников (подтверждение завершения обучения).</a:t>
            </a:r>
          </a:p>
          <a:p>
            <a:pPr marL="609600" indent="-609600" algn="just">
              <a:spcBef>
                <a:spcPct val="20000"/>
              </a:spcBef>
            </a:pPr>
            <a:r>
              <a:rPr lang="ru-RU" sz="2400"/>
              <a:t>	3) Селекция - участие в конкурсных рейтингах </a:t>
            </a:r>
            <a:r>
              <a:rPr lang="ru-RU" sz="2400">
                <a:latin typeface="Arial" charset="0"/>
              </a:rPr>
              <a:t>для </a:t>
            </a:r>
            <a:r>
              <a:rPr lang="ru-RU" sz="2400"/>
              <a:t>продолжения обучения или получения рабочего места.</a:t>
            </a:r>
          </a:p>
          <a:p>
            <a:pPr marL="609600" indent="-609600" algn="just">
              <a:spcBef>
                <a:spcPct val="20000"/>
              </a:spcBef>
            </a:pPr>
            <a:r>
              <a:rPr lang="ru-RU" sz="2400"/>
              <a:t>	4)	Оценка результатов деятельности педагогов.</a:t>
            </a:r>
          </a:p>
          <a:p>
            <a:pPr marL="609600" indent="-609600" algn="just">
              <a:spcBef>
                <a:spcPct val="20000"/>
              </a:spcBef>
            </a:pPr>
            <a:r>
              <a:rPr lang="ru-RU" sz="2400"/>
              <a:t>	5) Оценка деятельности образовательных учреждений, муниципалитетов.</a:t>
            </a:r>
          </a:p>
          <a:p>
            <a:pPr marL="609600" indent="-609600" algn="just">
              <a:spcBef>
                <a:spcPct val="20000"/>
              </a:spcBef>
            </a:pPr>
            <a:r>
              <a:rPr lang="ru-RU" sz="2400"/>
              <a:t>	4) Оценка деятельности национальной образовательной системы.</a:t>
            </a:r>
          </a:p>
          <a:p>
            <a:pPr marL="609600" indent="-609600" algn="just">
              <a:spcBef>
                <a:spcPct val="20000"/>
              </a:spcBef>
            </a:pPr>
            <a:r>
              <a:rPr lang="ru-RU" sz="2400"/>
              <a:t>	</a:t>
            </a:r>
          </a:p>
          <a:p>
            <a:pPr marL="609600" indent="-609600" algn="just">
              <a:spcBef>
                <a:spcPct val="20000"/>
              </a:spcBef>
            </a:pPr>
            <a:endParaRPr lang="ru-RU" sz="2400"/>
          </a:p>
          <a:p>
            <a:pPr marL="609600" indent="-609600" algn="just">
              <a:spcBef>
                <a:spcPct val="20000"/>
              </a:spcBef>
            </a:pPr>
            <a:r>
              <a:rPr lang="ru-RU" sz="2400"/>
              <a:t>	</a:t>
            </a:r>
          </a:p>
          <a:p>
            <a:pPr marL="609600" indent="-609600" algn="just">
              <a:spcBef>
                <a:spcPct val="20000"/>
              </a:spcBef>
            </a:pPr>
            <a:r>
              <a:rPr lang="ru-RU" sz="2400"/>
              <a:t>	</a:t>
            </a:r>
            <a:endParaRPr lang="ru-RU" sz="2400" b="1" i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850" y="123825"/>
            <a:ext cx="8496300" cy="828675"/>
          </a:xfrm>
        </p:spPr>
        <p:txBody>
          <a:bodyPr/>
          <a:lstStyle/>
          <a:p>
            <a:pPr algn="l" eaLnBrk="1" hangingPunct="1"/>
            <a:r>
              <a:rPr lang="ru-RU" sz="3200" smtClean="0">
                <a:solidFill>
                  <a:schemeClr val="bg1"/>
                </a:solidFill>
              </a:rPr>
              <a:t>ЭФФЕКТИВНЫЕ СИСТЕМЫ ОЦЕНКИ</a:t>
            </a:r>
          </a:p>
        </p:txBody>
      </p:sp>
      <p:sp>
        <p:nvSpPr>
          <p:cNvPr id="29699" name="Прямоугольник 6"/>
          <p:cNvSpPr>
            <a:spLocks noChangeArrowheads="1"/>
          </p:cNvSpPr>
          <p:nvPr/>
        </p:nvSpPr>
        <p:spPr bwMode="auto">
          <a:xfrm>
            <a:off x="214313" y="1263650"/>
            <a:ext cx="8715375" cy="354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2800" i="1">
                <a:solidFill>
                  <a:srgbClr val="002060"/>
                </a:solidFill>
              </a:rPr>
              <a:t>Эффективные системы оценки качества образования </a:t>
            </a:r>
            <a:r>
              <a:rPr lang="ru-RU" sz="2800">
                <a:solidFill>
                  <a:srgbClr val="002060"/>
                </a:solidFill>
              </a:rPr>
              <a:t>- </a:t>
            </a:r>
            <a:r>
              <a:rPr lang="ru-RU" sz="2800" i="1">
                <a:solidFill>
                  <a:srgbClr val="002060"/>
                </a:solidFill>
              </a:rPr>
              <a:t>это системы, которые предоставляют информацию </a:t>
            </a:r>
            <a:r>
              <a:rPr lang="ru-RU" sz="2800" b="1" i="1">
                <a:solidFill>
                  <a:srgbClr val="002060"/>
                </a:solidFill>
              </a:rPr>
              <a:t>надлежащего качества</a:t>
            </a:r>
            <a:r>
              <a:rPr lang="ru-RU" sz="2800" i="1">
                <a:solidFill>
                  <a:srgbClr val="002060"/>
                </a:solidFill>
              </a:rPr>
              <a:t> и </a:t>
            </a:r>
            <a:r>
              <a:rPr lang="ru-RU" sz="2800" b="1" i="1">
                <a:solidFill>
                  <a:srgbClr val="002060"/>
                </a:solidFill>
              </a:rPr>
              <a:t>в необходимом количестве </a:t>
            </a:r>
            <a:r>
              <a:rPr lang="ru-RU" sz="2800" i="1">
                <a:solidFill>
                  <a:srgbClr val="002060"/>
                </a:solidFill>
              </a:rPr>
              <a:t>для того, чтобы удовлетворить информационные потребности </a:t>
            </a:r>
            <a:r>
              <a:rPr lang="ru-RU" sz="2800" b="1" i="1">
                <a:solidFill>
                  <a:srgbClr val="002060"/>
                </a:solidFill>
              </a:rPr>
              <a:t>всех заинтересованных групп и тех, кто принимает решения </a:t>
            </a:r>
            <a:r>
              <a:rPr lang="ru-RU" sz="2800" i="1">
                <a:solidFill>
                  <a:srgbClr val="002060"/>
                </a:solidFill>
              </a:rPr>
              <a:t>с целью повышения качества обучения учащихся.</a:t>
            </a:r>
            <a:endParaRPr lang="ru-RU" sz="280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850" y="123825"/>
            <a:ext cx="8496300" cy="828675"/>
          </a:xfrm>
        </p:spPr>
        <p:txBody>
          <a:bodyPr/>
          <a:lstStyle/>
          <a:p>
            <a:pPr algn="l" eaLnBrk="1" hangingPunct="1"/>
            <a:r>
              <a:rPr lang="ru-RU" sz="3200" smtClean="0">
                <a:solidFill>
                  <a:schemeClr val="bg1"/>
                </a:solidFill>
              </a:rPr>
              <a:t>МЕЖДУНАРОДНЫЙ ОПЫТ</a:t>
            </a:r>
          </a:p>
        </p:txBody>
      </p:sp>
      <p:sp>
        <p:nvSpPr>
          <p:cNvPr id="31747" name="Подзаголовок 2"/>
          <p:cNvSpPr txBox="1">
            <a:spLocks/>
          </p:cNvSpPr>
          <p:nvPr/>
        </p:nvSpPr>
        <p:spPr bwMode="auto">
          <a:xfrm>
            <a:off x="107950" y="1203325"/>
            <a:ext cx="8891588" cy="394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>
              <a:buFont typeface="Arial" charset="0"/>
              <a:buChar char="•"/>
            </a:pPr>
            <a:r>
              <a:rPr lang="ru-RU" sz="2800"/>
              <a:t> Эффективная система оценки строится на сочетании разнообразных методов оценки. Стандартизированное тестирование – всего лишь один из используемых подходов для определения качества обучения. Также широко используются экспертные оценки и социологические опросы.</a:t>
            </a:r>
          </a:p>
          <a:p>
            <a:pPr algn="just">
              <a:buFont typeface="Arial" charset="0"/>
              <a:buChar char="•"/>
            </a:pPr>
            <a:r>
              <a:rPr lang="ru-RU" sz="2800"/>
              <a:t> Процедуры оценки ориентированы на более широкие образовательные результаты, нежели знания в рамках учебных дисциплин.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850" y="123825"/>
            <a:ext cx="8496300" cy="828675"/>
          </a:xfrm>
        </p:spPr>
        <p:txBody>
          <a:bodyPr/>
          <a:lstStyle/>
          <a:p>
            <a:pPr algn="l" eaLnBrk="1" hangingPunct="1"/>
            <a:r>
              <a:rPr lang="ru-RU" sz="3200" smtClean="0">
                <a:solidFill>
                  <a:schemeClr val="bg1"/>
                </a:solidFill>
              </a:rPr>
              <a:t>ОБРАЗОВТАЕЛЬНЫЕ РЕЗУЛЬТАТЫ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144463" y="1214438"/>
            <a:ext cx="8891587" cy="3786187"/>
          </a:xfrm>
          <a:prstGeom prst="rect">
            <a:avLst/>
          </a:prstGeom>
        </p:spPr>
        <p:txBody>
          <a:bodyPr/>
          <a:lstStyle/>
          <a:p>
            <a:pPr marL="342900" indent="-342900" algn="just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ru-RU" sz="2400"/>
              <a:t>компетентности,</a:t>
            </a:r>
          </a:p>
          <a:p>
            <a:pPr marL="342900" indent="-342900" algn="just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ru-RU" sz="2400"/>
              <a:t>здоровье ученика,</a:t>
            </a:r>
            <a:endParaRPr lang="ru-RU" sz="2400">
              <a:latin typeface="Arial" charset="0"/>
            </a:endParaRPr>
          </a:p>
          <a:p>
            <a:pPr marL="342900" indent="-342900" algn="just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ru-RU" sz="2400"/>
              <a:t>мотивация к обучению,</a:t>
            </a:r>
          </a:p>
          <a:p>
            <a:pPr marL="342900" indent="-342900" algn="just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ru-RU" sz="2400"/>
              <a:t>гражданская позиция,</a:t>
            </a:r>
          </a:p>
          <a:p>
            <a:pPr marL="342900" indent="-342900" algn="just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ru-RU" sz="2400"/>
              <a:t>умение позитивно взаимодействовать с другими</a:t>
            </a:r>
          </a:p>
          <a:p>
            <a:pPr marL="342900" indent="-342900" algn="just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ru-RU" sz="2400"/>
              <a:t>самоуважение,</a:t>
            </a:r>
          </a:p>
          <a:p>
            <a:pPr marL="342900" indent="-342900" algn="just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ru-RU" sz="2400"/>
              <a:t>уважение к семье и обществу,</a:t>
            </a:r>
          </a:p>
          <a:p>
            <a:pPr marL="342900" indent="-342900" algn="just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ru-RU" sz="2400"/>
              <a:t>забота о других и забота об окружающей среде… 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Wingdings" pitchFamily="2" charset="2"/>
              <a:buNone/>
            </a:pPr>
            <a:endParaRPr lang="ru-RU"/>
          </a:p>
          <a:p>
            <a:pPr marL="342900" indent="-342900" algn="just">
              <a:lnSpc>
                <a:spcPct val="90000"/>
              </a:lnSpc>
              <a:spcBef>
                <a:spcPct val="20000"/>
              </a:spcBef>
              <a:buFont typeface="Wingdings" pitchFamily="2" charset="2"/>
              <a:buNone/>
            </a:pPr>
            <a:endParaRPr lang="ru-RU"/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Wingdings" pitchFamily="2" charset="2"/>
              <a:buNone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850" y="123825"/>
            <a:ext cx="8496300" cy="828675"/>
          </a:xfrm>
        </p:spPr>
        <p:txBody>
          <a:bodyPr/>
          <a:lstStyle/>
          <a:p>
            <a:pPr algn="l" eaLnBrk="1" hangingPunct="1"/>
            <a:r>
              <a:rPr lang="ru-RU" sz="3200" smtClean="0">
                <a:solidFill>
                  <a:schemeClr val="bg1"/>
                </a:solidFill>
              </a:rPr>
              <a:t>СИНГАПУР: Навыки 21 века</a:t>
            </a:r>
          </a:p>
        </p:txBody>
      </p:sp>
      <p:pic>
        <p:nvPicPr>
          <p:cNvPr id="35843" name="Picture 2" descr="C:\Users\Henk Moelands\Pictures\21st-century-competencies-and-desired-student-outcomes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1188" y="1131888"/>
            <a:ext cx="4333875" cy="397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844" name="Tekstvak 3"/>
          <p:cNvSpPr txBox="1">
            <a:spLocks noChangeArrowheads="1"/>
          </p:cNvSpPr>
          <p:nvPr/>
        </p:nvSpPr>
        <p:spPr bwMode="auto">
          <a:xfrm>
            <a:off x="6143625" y="2357438"/>
            <a:ext cx="2520950" cy="1370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/>
              <a:t>Министерство образования Сингапура</a:t>
            </a:r>
            <a:endParaRPr lang="nl-NL"/>
          </a:p>
          <a:p>
            <a:pPr algn="ctr"/>
            <a:endParaRPr lang="nl-NL"/>
          </a:p>
          <a:p>
            <a:pPr algn="ctr"/>
            <a:r>
              <a:rPr lang="ru-RU" sz="1100"/>
              <a:t>Пресс релиз</a:t>
            </a:r>
            <a:r>
              <a:rPr lang="nl-NL" sz="1100"/>
              <a:t>: 9</a:t>
            </a:r>
            <a:r>
              <a:rPr lang="ru-RU" sz="1100"/>
              <a:t> марта</a:t>
            </a:r>
            <a:r>
              <a:rPr lang="nl-NL" sz="1100"/>
              <a:t>, 2010 </a:t>
            </a:r>
          </a:p>
          <a:p>
            <a:pPr algn="ctr"/>
            <a:endParaRPr lang="nl-NL"/>
          </a:p>
        </p:txBody>
      </p:sp>
      <p:sp>
        <p:nvSpPr>
          <p:cNvPr id="35845" name="TextBox 7"/>
          <p:cNvSpPr txBox="1">
            <a:spLocks noChangeArrowheads="1"/>
          </p:cNvSpPr>
          <p:nvPr/>
        </p:nvSpPr>
        <p:spPr bwMode="auto">
          <a:xfrm>
            <a:off x="357188" y="1214438"/>
            <a:ext cx="1071562" cy="64611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200">
                <a:solidFill>
                  <a:srgbClr val="FF0000"/>
                </a:solidFill>
              </a:rPr>
              <a:t>Обладающий доверием</a:t>
            </a:r>
          </a:p>
          <a:p>
            <a:endParaRPr lang="ru-RU" sz="1200">
              <a:solidFill>
                <a:srgbClr val="FF0000"/>
              </a:solidFill>
            </a:endParaRPr>
          </a:p>
        </p:txBody>
      </p:sp>
      <p:sp>
        <p:nvSpPr>
          <p:cNvPr id="35846" name="TextBox 8"/>
          <p:cNvSpPr txBox="1">
            <a:spLocks noChangeArrowheads="1"/>
          </p:cNvSpPr>
          <p:nvPr/>
        </p:nvSpPr>
        <p:spPr bwMode="auto">
          <a:xfrm>
            <a:off x="4000500" y="1143000"/>
            <a:ext cx="1285875" cy="6461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200">
                <a:solidFill>
                  <a:srgbClr val="FF0000"/>
                </a:solidFill>
              </a:rPr>
              <a:t>Способный управлять своим обучением</a:t>
            </a:r>
          </a:p>
        </p:txBody>
      </p:sp>
      <p:sp>
        <p:nvSpPr>
          <p:cNvPr id="35847" name="TextBox 9"/>
          <p:cNvSpPr txBox="1">
            <a:spLocks noChangeArrowheads="1"/>
          </p:cNvSpPr>
          <p:nvPr/>
        </p:nvSpPr>
        <p:spPr bwMode="auto">
          <a:xfrm>
            <a:off x="4071938" y="4497388"/>
            <a:ext cx="1285875" cy="64611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200">
                <a:solidFill>
                  <a:srgbClr val="FF0000"/>
                </a:solidFill>
              </a:rPr>
              <a:t>Делающий активный вклад в общество</a:t>
            </a:r>
          </a:p>
        </p:txBody>
      </p:sp>
      <p:sp>
        <p:nvSpPr>
          <p:cNvPr id="35848" name="TextBox 10"/>
          <p:cNvSpPr txBox="1">
            <a:spLocks noChangeArrowheads="1"/>
          </p:cNvSpPr>
          <p:nvPr/>
        </p:nvSpPr>
        <p:spPr bwMode="auto">
          <a:xfrm>
            <a:off x="357188" y="4429125"/>
            <a:ext cx="1285875" cy="4619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200">
                <a:solidFill>
                  <a:srgbClr val="FF0000"/>
                </a:solidFill>
              </a:rPr>
              <a:t>Заботящийся гражданин</a:t>
            </a:r>
          </a:p>
        </p:txBody>
      </p:sp>
      <p:sp>
        <p:nvSpPr>
          <p:cNvPr id="35849" name="TextBox 11"/>
          <p:cNvSpPr txBox="1">
            <a:spLocks noChangeArrowheads="1"/>
          </p:cNvSpPr>
          <p:nvPr/>
        </p:nvSpPr>
        <p:spPr bwMode="auto">
          <a:xfrm>
            <a:off x="5429250" y="1643063"/>
            <a:ext cx="3429000" cy="46196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200">
                <a:solidFill>
                  <a:srgbClr val="FF0000"/>
                </a:solidFill>
              </a:rPr>
              <a:t>Гражданская грамотность, глобальная информированность, кросс-культурные навыки</a:t>
            </a:r>
          </a:p>
        </p:txBody>
      </p:sp>
      <p:cxnSp>
        <p:nvCxnSpPr>
          <p:cNvPr id="14" name="Прямая со стрелкой 13"/>
          <p:cNvCxnSpPr/>
          <p:nvPr/>
        </p:nvCxnSpPr>
        <p:spPr>
          <a:xfrm rot="10800000" flipV="1">
            <a:off x="4572000" y="2143125"/>
            <a:ext cx="785813" cy="357188"/>
          </a:xfrm>
          <a:prstGeom prst="straightConnector1">
            <a:avLst/>
          </a:prstGeom>
          <a:ln w="158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851" name="TextBox 14"/>
          <p:cNvSpPr txBox="1">
            <a:spLocks noChangeArrowheads="1"/>
          </p:cNvSpPr>
          <p:nvPr/>
        </p:nvSpPr>
        <p:spPr bwMode="auto">
          <a:xfrm>
            <a:off x="5286375" y="4000500"/>
            <a:ext cx="3429000" cy="2762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200">
                <a:solidFill>
                  <a:srgbClr val="FF0000"/>
                </a:solidFill>
              </a:rPr>
              <a:t>Критическое мышление и изобр</a:t>
            </a:r>
            <a:r>
              <a:rPr lang="ru-RU" sz="1200">
                <a:solidFill>
                  <a:srgbClr val="FF0000"/>
                </a:solidFill>
                <a:latin typeface="Arial" charset="0"/>
              </a:rPr>
              <a:t>е</a:t>
            </a:r>
            <a:r>
              <a:rPr lang="ru-RU" sz="1200">
                <a:solidFill>
                  <a:srgbClr val="FF0000"/>
                </a:solidFill>
              </a:rPr>
              <a:t>тательность</a:t>
            </a:r>
          </a:p>
        </p:txBody>
      </p:sp>
      <p:cxnSp>
        <p:nvCxnSpPr>
          <p:cNvPr id="16" name="Прямая со стрелкой 15"/>
          <p:cNvCxnSpPr/>
          <p:nvPr/>
        </p:nvCxnSpPr>
        <p:spPr>
          <a:xfrm rot="10800000" flipV="1">
            <a:off x="3786188" y="4143375"/>
            <a:ext cx="1428750" cy="357188"/>
          </a:xfrm>
          <a:prstGeom prst="straightConnector1">
            <a:avLst/>
          </a:prstGeom>
          <a:ln w="158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853" name="TextBox 17"/>
          <p:cNvSpPr txBox="1">
            <a:spLocks noChangeArrowheads="1"/>
          </p:cNvSpPr>
          <p:nvPr/>
        </p:nvSpPr>
        <p:spPr bwMode="auto">
          <a:xfrm rot="-5400000">
            <a:off x="-1019175" y="2895601"/>
            <a:ext cx="2643187" cy="46196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200">
                <a:solidFill>
                  <a:srgbClr val="FF0000"/>
                </a:solidFill>
              </a:rPr>
              <a:t>Информационно-коммуникационная компетентностьт</a:t>
            </a:r>
          </a:p>
        </p:txBody>
      </p:sp>
      <p:cxnSp>
        <p:nvCxnSpPr>
          <p:cNvPr id="19" name="Прямая со стрелкой 18"/>
          <p:cNvCxnSpPr/>
          <p:nvPr/>
        </p:nvCxnSpPr>
        <p:spPr>
          <a:xfrm>
            <a:off x="642938" y="3429000"/>
            <a:ext cx="142875" cy="1588"/>
          </a:xfrm>
          <a:prstGeom prst="straightConnector1">
            <a:avLst/>
          </a:prstGeom>
          <a:ln w="158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855" name="TextBox 20"/>
          <p:cNvSpPr txBox="1">
            <a:spLocks noChangeArrowheads="1"/>
          </p:cNvSpPr>
          <p:nvPr/>
        </p:nvSpPr>
        <p:spPr bwMode="auto">
          <a:xfrm>
            <a:off x="2357438" y="2928938"/>
            <a:ext cx="857250" cy="461962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200">
                <a:solidFill>
                  <a:srgbClr val="FF0000"/>
                </a:solidFill>
              </a:rPr>
              <a:t>Базовые ценности</a:t>
            </a:r>
          </a:p>
        </p:txBody>
      </p:sp>
      <p:sp>
        <p:nvSpPr>
          <p:cNvPr id="35856" name="TextBox 21"/>
          <p:cNvSpPr txBox="1">
            <a:spLocks noChangeArrowheads="1"/>
          </p:cNvSpPr>
          <p:nvPr/>
        </p:nvSpPr>
        <p:spPr bwMode="auto">
          <a:xfrm>
            <a:off x="3000375" y="3571875"/>
            <a:ext cx="928688" cy="600075"/>
          </a:xfrm>
          <a:prstGeom prst="rect">
            <a:avLst/>
          </a:prstGeom>
          <a:solidFill>
            <a:srgbClr val="FF0066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100"/>
              <a:t>Социальная осведомлённость</a:t>
            </a:r>
          </a:p>
        </p:txBody>
      </p:sp>
      <p:sp>
        <p:nvSpPr>
          <p:cNvPr id="35857" name="TextBox 22"/>
          <p:cNvSpPr txBox="1">
            <a:spLocks noChangeArrowheads="1"/>
          </p:cNvSpPr>
          <p:nvPr/>
        </p:nvSpPr>
        <p:spPr bwMode="auto">
          <a:xfrm>
            <a:off x="3143250" y="2284413"/>
            <a:ext cx="928688" cy="430212"/>
          </a:xfrm>
          <a:prstGeom prst="rect">
            <a:avLst/>
          </a:prstGeom>
          <a:solidFill>
            <a:srgbClr val="FF0066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100"/>
              <a:t>Управление собой</a:t>
            </a:r>
          </a:p>
        </p:txBody>
      </p:sp>
      <p:sp>
        <p:nvSpPr>
          <p:cNvPr id="35858" name="TextBox 23"/>
          <p:cNvSpPr txBox="1">
            <a:spLocks noChangeArrowheads="1"/>
          </p:cNvSpPr>
          <p:nvPr/>
        </p:nvSpPr>
        <p:spPr bwMode="auto">
          <a:xfrm>
            <a:off x="1714500" y="2024063"/>
            <a:ext cx="1000125" cy="261937"/>
          </a:xfrm>
          <a:prstGeom prst="rect">
            <a:avLst/>
          </a:prstGeom>
          <a:solidFill>
            <a:srgbClr val="FF0066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100"/>
              <a:t>Знание себя</a:t>
            </a:r>
          </a:p>
        </p:txBody>
      </p:sp>
      <p:sp>
        <p:nvSpPr>
          <p:cNvPr id="35859" name="TextBox 24"/>
          <p:cNvSpPr txBox="1">
            <a:spLocks noChangeArrowheads="1"/>
          </p:cNvSpPr>
          <p:nvPr/>
        </p:nvSpPr>
        <p:spPr bwMode="auto">
          <a:xfrm>
            <a:off x="1214438" y="2928938"/>
            <a:ext cx="857250" cy="596900"/>
          </a:xfrm>
          <a:prstGeom prst="rect">
            <a:avLst/>
          </a:prstGeom>
          <a:solidFill>
            <a:srgbClr val="FF0066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100"/>
              <a:t>Отве</a:t>
            </a:r>
            <a:r>
              <a:rPr lang="ru-RU" sz="1100">
                <a:latin typeface="Arial" charset="0"/>
              </a:rPr>
              <a:t>т</a:t>
            </a:r>
            <a:r>
              <a:rPr lang="ru-RU" sz="1100"/>
              <a:t>ственные решения</a:t>
            </a:r>
          </a:p>
        </p:txBody>
      </p:sp>
      <p:sp>
        <p:nvSpPr>
          <p:cNvPr id="35860" name="TextBox 25"/>
          <p:cNvSpPr txBox="1">
            <a:spLocks noChangeArrowheads="1"/>
          </p:cNvSpPr>
          <p:nvPr/>
        </p:nvSpPr>
        <p:spPr bwMode="auto">
          <a:xfrm>
            <a:off x="1785938" y="3714750"/>
            <a:ext cx="928687" cy="600075"/>
          </a:xfrm>
          <a:prstGeom prst="rect">
            <a:avLst/>
          </a:prstGeom>
          <a:solidFill>
            <a:srgbClr val="FF0066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100"/>
              <a:t>Управление взаимоотношениями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850" y="123825"/>
            <a:ext cx="8496300" cy="828675"/>
          </a:xfrm>
        </p:spPr>
        <p:txBody>
          <a:bodyPr/>
          <a:lstStyle/>
          <a:p>
            <a:pPr algn="l" eaLnBrk="1" hangingPunct="1"/>
            <a:r>
              <a:rPr lang="ru-RU" sz="3200" smtClean="0">
                <a:solidFill>
                  <a:schemeClr val="bg1"/>
                </a:solidFill>
              </a:rPr>
              <a:t>МЕЖДУНАРОДНЫЙ ОПЫТ</a:t>
            </a:r>
          </a:p>
        </p:txBody>
      </p:sp>
      <p:sp>
        <p:nvSpPr>
          <p:cNvPr id="37891" name="Подзаголовок 2"/>
          <p:cNvSpPr txBox="1">
            <a:spLocks/>
          </p:cNvSpPr>
          <p:nvPr/>
        </p:nvSpPr>
        <p:spPr bwMode="auto">
          <a:xfrm>
            <a:off x="107950" y="1143000"/>
            <a:ext cx="8891588" cy="394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>
              <a:buFont typeface="Arial" charset="0"/>
              <a:buChar char="•"/>
            </a:pPr>
            <a:r>
              <a:rPr lang="ru-RU" sz="2800"/>
              <a:t> В основе оценивания результатов образования лежит не только определённая норма, но и положительная динамика изменений достижений (индивидуальный прогресс, добавленная стоимость).</a:t>
            </a:r>
          </a:p>
          <a:p>
            <a:pPr algn="just">
              <a:buFont typeface="Arial" charset="0"/>
              <a:buChar char="•"/>
            </a:pPr>
            <a:r>
              <a:rPr lang="ru-RU" sz="2800"/>
              <a:t> Анализ результатов оценки учебных достижений проводится с учётом факторов, оказывающих влияние на эти результаты.</a:t>
            </a:r>
          </a:p>
          <a:p>
            <a:pPr algn="just">
              <a:buFont typeface="Arial" charset="0"/>
              <a:buChar char="•"/>
            </a:pPr>
            <a:r>
              <a:rPr lang="ru-RU" sz="2800"/>
              <a:t> Комбинация внутренней и внешней оценки– базовый подход для оценки деятельности школы.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4174</TotalTime>
  <Words>1011</Words>
  <Application>Microsoft Office PowerPoint</Application>
  <PresentationFormat>Экран (16:9)</PresentationFormat>
  <Paragraphs>202</Paragraphs>
  <Slides>23</Slides>
  <Notes>23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5" baseType="lpstr">
      <vt:lpstr>Тема Office</vt:lpstr>
      <vt:lpstr>Точечный рисунок</vt:lpstr>
      <vt:lpstr>Виды и назначение программ оценки качества образования         </vt:lpstr>
      <vt:lpstr>ТЕЗАУРУС</vt:lpstr>
      <vt:lpstr>ОЦЕНКА КАЧЕСТВА ОБРАЗОВАНИЯ</vt:lpstr>
      <vt:lpstr>ЦЕЛИ СИСТЕМЫ ОКО</vt:lpstr>
      <vt:lpstr>ЭФФЕКТИВНЫЕ СИСТЕМЫ ОЦЕНКИ</vt:lpstr>
      <vt:lpstr>МЕЖДУНАРОДНЫЙ ОПЫТ</vt:lpstr>
      <vt:lpstr>ОБРАЗОВТАЕЛЬНЫЕ РЕЗУЛЬТАТЫ</vt:lpstr>
      <vt:lpstr>СИНГАПУР: Навыки 21 века</vt:lpstr>
      <vt:lpstr>МЕЖДУНАРОДНЫЙ ОПЫТ</vt:lpstr>
      <vt:lpstr>КАРТА ПРОЦЕДУР ОКО</vt:lpstr>
      <vt:lpstr>МЕСТО СИСТЕМЫ ОЦЕНКИ КАЧЕСТВА</vt:lpstr>
      <vt:lpstr>ВИДЫ ПРОГРАММ ОЦЕНКИ</vt:lpstr>
      <vt:lpstr>ОЦЕНКА НА УРОВНЕ КЛАССА</vt:lpstr>
      <vt:lpstr>ОЦЕНКА НА УРОВНЕ КЛАССА</vt:lpstr>
      <vt:lpstr>ГОСУДАРСТВЕННЫЕ ЭКЗАМЕНЫ</vt:lpstr>
      <vt:lpstr>Национальные/региональные мониторинги</vt:lpstr>
      <vt:lpstr>Национальные/региональные мониторинги</vt:lpstr>
      <vt:lpstr>Международные сравнительные исследования</vt:lpstr>
      <vt:lpstr>Международные сравнительные исследования</vt:lpstr>
      <vt:lpstr>Международные сравнительные исследования</vt:lpstr>
      <vt:lpstr>PISA: читательская грамотность</vt:lpstr>
      <vt:lpstr>Использование результатов ОКО для управлением качеством образования</vt:lpstr>
      <vt:lpstr>СПАСИБО ЗА ВНИМАНИЕ!</vt:lpstr>
    </vt:vector>
  </TitlesOfParts>
  <Company>CtrlSoft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PR</dc:creator>
  <cp:lastModifiedBy>Тренинговый центр</cp:lastModifiedBy>
  <cp:revision>139</cp:revision>
  <dcterms:created xsi:type="dcterms:W3CDTF">2011-08-25T06:09:31Z</dcterms:created>
  <dcterms:modified xsi:type="dcterms:W3CDTF">2012-03-24T07:11:46Z</dcterms:modified>
</cp:coreProperties>
</file>