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71" r:id="rId9"/>
    <p:sldId id="266" r:id="rId10"/>
    <p:sldId id="272" r:id="rId11"/>
    <p:sldId id="267" r:id="rId12"/>
    <p:sldId id="268" r:id="rId13"/>
    <p:sldId id="269" r:id="rId14"/>
    <p:sldId id="273" r:id="rId15"/>
    <p:sldId id="274" r:id="rId16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9" autoAdjust="0"/>
    <p:restoredTop sz="94645" autoAdjust="0"/>
  </p:normalViewPr>
  <p:slideViewPr>
    <p:cSldViewPr>
      <p:cViewPr varScale="1">
        <p:scale>
          <a:sx n="92" d="100"/>
          <a:sy n="92" d="100"/>
        </p:scale>
        <p:origin x="-77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3A7F15-2BB0-4674-9D9B-9AA384E1ED7E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202914-4313-4C80-B788-CFAB20BDF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92D540-82C9-49D0-BF76-B0C2EFB0FD0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9E165D6-D21C-4B9D-BB16-7FC2DF39EBAB}" type="slidenum">
              <a:rPr lang="ru-RU" sz="1200">
                <a:latin typeface="+mn-lt"/>
                <a:cs typeface="+mn-cs"/>
              </a:rPr>
              <a:pPr algn="r">
                <a:defRPr/>
              </a:pPr>
              <a:t>10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5DDA0E3-76E9-47A2-8511-E12CAC9F1AE0}" type="slidenum">
              <a:rPr lang="ru-RU" sz="1200">
                <a:latin typeface="+mn-lt"/>
                <a:cs typeface="+mn-cs"/>
              </a:rPr>
              <a:pPr algn="r">
                <a:defRPr/>
              </a:pPr>
              <a:t>11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094034D-7547-4285-9977-0082FE1DB3D8}" type="slidenum">
              <a:rPr lang="ru-RU" sz="1200">
                <a:latin typeface="+mn-lt"/>
                <a:cs typeface="+mn-cs"/>
              </a:rPr>
              <a:pPr algn="r">
                <a:defRPr/>
              </a:pPr>
              <a:t>12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F6F5773-F162-489F-9867-6C973F613A62}" type="slidenum">
              <a:rPr lang="ru-RU" sz="1200">
                <a:latin typeface="+mn-lt"/>
                <a:cs typeface="+mn-cs"/>
              </a:rPr>
              <a:pPr algn="r">
                <a:defRPr/>
              </a:pPr>
              <a:t>13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13B6B16-19A9-4BEE-AA02-3FFAC805E481}" type="slidenum">
              <a:rPr lang="ru-RU" sz="1200">
                <a:latin typeface="+mn-lt"/>
                <a:cs typeface="+mn-cs"/>
              </a:rPr>
              <a:pPr algn="r">
                <a:defRPr/>
              </a:pPr>
              <a:t>14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9F65E21-24D5-4B86-98BD-E85D247318CC}" type="slidenum">
              <a:rPr lang="ru-RU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B83993-DB1A-45D4-A276-17DFBD5161C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74770C8-57C0-4329-A8EB-E67F5D1381C2}" type="slidenum">
              <a:rPr lang="ru-RU" sz="1200">
                <a:latin typeface="+mn-lt"/>
                <a:cs typeface="+mn-cs"/>
              </a:rPr>
              <a:pPr algn="r">
                <a:defRPr/>
              </a:pPr>
              <a:t>3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205249A-D264-4CEC-AFF0-381A3D850099}" type="slidenum">
              <a:rPr lang="ru-RU" sz="1200">
                <a:latin typeface="+mn-lt"/>
                <a:cs typeface="+mn-cs"/>
              </a:rPr>
              <a:pPr algn="r">
                <a:defRPr/>
              </a:pPr>
              <a:t>4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279C179-36E7-4391-84B3-DD6DC05277DA}" type="slidenum">
              <a:rPr lang="ru-RU" sz="1200">
                <a:latin typeface="+mn-lt"/>
                <a:cs typeface="+mn-cs"/>
              </a:rPr>
              <a:pPr algn="r">
                <a:defRPr/>
              </a:pPr>
              <a:t>5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97D68D0-6E8B-4A7A-B46C-0A59EBC65D0C}" type="slidenum">
              <a:rPr lang="ru-RU" sz="1200">
                <a:latin typeface="+mn-lt"/>
                <a:cs typeface="+mn-cs"/>
              </a:rPr>
              <a:pPr algn="r">
                <a:defRPr/>
              </a:pPr>
              <a:t>6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EC668E2-C871-42C8-8A91-9F9B392EBBA1}" type="slidenum">
              <a:rPr lang="ru-RU" sz="1200">
                <a:latin typeface="+mn-lt"/>
                <a:cs typeface="+mn-cs"/>
              </a:rPr>
              <a:pPr algn="r">
                <a:defRPr/>
              </a:pPr>
              <a:t>7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B24E003-E26F-45B9-8CDE-36EADD49544D}" type="slidenum">
              <a:rPr lang="ru-RU" sz="1200">
                <a:latin typeface="+mn-lt"/>
                <a:cs typeface="+mn-cs"/>
              </a:rPr>
              <a:pPr algn="r">
                <a:defRPr/>
              </a:pPr>
              <a:t>8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D4334FB-5746-46AF-A2FB-D196C7E2604E}" type="slidenum">
              <a:rPr lang="ru-RU" sz="1200">
                <a:latin typeface="+mn-lt"/>
                <a:cs typeface="+mn-cs"/>
              </a:rPr>
              <a:pPr algn="r">
                <a:defRPr/>
              </a:pPr>
              <a:t>9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B674-72EE-4B13-AAFA-065FC98341AB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00EBB-D93A-4310-9581-DD1FABAE6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36D80-A56B-4240-B986-AA6C1E51AB36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1CD8-1FE3-4BB6-A7E5-9DBFAFF563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ECC58-B14E-4E49-B170-5A3B31FE29E9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67F89-B392-4016-95D7-98E6FA80D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1EB9D-D9FF-43F9-A666-942B89902022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134C0-5411-4D38-BFB5-39D390819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BE45-8AC8-4AC6-9AB5-88B5586F5D49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D0DBC-FE78-4EF2-84AB-BA98D7EF2F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64B6E-AF56-4FD9-AD0D-39A0E3AA7D64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0E298-C4BB-4512-8B7F-B9FE46BA3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1F30-CC26-4C5D-8355-8C0F4A2EC656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C3BDC-3692-4AE2-B7C5-FE1390494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348CB-3981-428C-B9B8-C718B7FE6A18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C35F6-26B5-4BF0-A078-2E0EDF726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D0CD4-3253-4555-BF68-DA80E229313D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6F064-0133-46BC-BC21-89DE21179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B2E01-7448-4482-9AA6-5091885B7E79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2A773-3F4B-44A1-98FA-77A8A4A77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9198-4DF2-49A3-BCF9-982BA1630714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EAC0-1396-437E-9513-93EF5C817D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E56183-00BD-4CCC-B7D6-8D201273614F}" type="datetimeFigureOut">
              <a:rPr lang="ru-RU"/>
              <a:pPr>
                <a:defRPr/>
              </a:pPr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67D812-C28D-4146-8FEE-8ED070568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uorao.ru/" TargetMode="External"/><Relationship Id="rId13" Type="http://schemas.openxmlformats.org/officeDocument/2006/relationships/image" Target="../media/image8.emf"/><Relationship Id="rId1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jpeg"/><Relationship Id="rId1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ntf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orldbank.org/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9.gif"/><Relationship Id="rId10" Type="http://schemas.openxmlformats.org/officeDocument/2006/relationships/hyperlink" Target="http://www.ciced.ru/" TargetMode="External"/><Relationship Id="rId19" Type="http://schemas.openxmlformats.org/officeDocument/2006/relationships/image" Target="../media/image12.gif"/><Relationship Id="rId4" Type="http://schemas.openxmlformats.org/officeDocument/2006/relationships/image" Target="../media/image2.png"/><Relationship Id="rId9" Type="http://schemas.openxmlformats.org/officeDocument/2006/relationships/image" Target="../media/image5.jpeg"/><Relationship Id="rId14" Type="http://schemas.openxmlformats.org/officeDocument/2006/relationships/hyperlink" Target="http://www.ria.ru/rating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3435350"/>
            <a:ext cx="7042150" cy="5572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mtClean="0">
                <a:solidFill>
                  <a:schemeClr val="bg1"/>
                </a:solidFill>
              </a:rPr>
              <a:t>Анна Курская,  РИА Новости</a:t>
            </a:r>
          </a:p>
        </p:txBody>
      </p:sp>
      <p:pic>
        <p:nvPicPr>
          <p:cNvPr id="14339" name="Picture 3" descr="E:\rtc_prezent_png\rtc_shapk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288" y="0"/>
            <a:ext cx="9158288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690688"/>
            <a:ext cx="7772400" cy="827087"/>
          </a:xfrm>
        </p:spPr>
        <p:txBody>
          <a:bodyPr/>
          <a:lstStyle/>
          <a:p>
            <a:pPr algn="r" eaLnBrk="1" hangingPunct="1"/>
            <a:r>
              <a:rPr lang="ru-RU" sz="4000" smtClean="0">
                <a:solidFill>
                  <a:schemeClr val="bg1"/>
                </a:solidFill>
              </a:rPr>
              <a:t>КАК ПИСАТЬ ДЛЯ СМИ</a:t>
            </a:r>
            <a:endParaRPr lang="ru-RU" sz="4000" smtClean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3600" y="123825"/>
            <a:ext cx="17510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Прямоугольник 6"/>
          <p:cNvSpPr>
            <a:spLocks noChangeArrowheads="1"/>
          </p:cNvSpPr>
          <p:nvPr/>
        </p:nvSpPr>
        <p:spPr bwMode="auto">
          <a:xfrm>
            <a:off x="0" y="46038"/>
            <a:ext cx="7215188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endParaRPr lang="ru-RU" sz="1100">
              <a:solidFill>
                <a:schemeClr val="bg1"/>
              </a:solidFill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1100">
                <a:solidFill>
                  <a:schemeClr val="bg1"/>
                </a:solidFill>
                <a:latin typeface="Arial" charset="0"/>
              </a:rPr>
              <a:t>Учебный курс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100" i="1">
                <a:solidFill>
                  <a:schemeClr val="bg1"/>
                </a:solidFill>
                <a:latin typeface="Arial" charset="0"/>
              </a:rPr>
              <a:t>«Информирование различных целевых групп о результатах оценки учебных достижений школьников»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100" i="1">
                <a:solidFill>
                  <a:schemeClr val="bg1"/>
                </a:solidFill>
                <a:latin typeface="Arial" charset="0"/>
              </a:rPr>
              <a:t>27-30 сентября 2011 года, г. Москва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4611724"/>
            <a:ext cx="1080120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http://www.rtc-edu.ru/sites/default/files/pict/wb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43042" y="4572014"/>
            <a:ext cx="428628" cy="428628"/>
          </a:xfrm>
          <a:prstGeom prst="rect">
            <a:avLst/>
          </a:prstGeom>
          <a:noFill/>
        </p:spPr>
      </p:pic>
      <p:pic>
        <p:nvPicPr>
          <p:cNvPr id="13" name="Picture 4" descr="Описание: лого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0" y="4643452"/>
            <a:ext cx="857256" cy="362326"/>
          </a:xfrm>
          <a:prstGeom prst="rect">
            <a:avLst/>
          </a:prstGeom>
          <a:noFill/>
        </p:spPr>
      </p:pic>
      <p:pic>
        <p:nvPicPr>
          <p:cNvPr id="14" name="Picture 6" descr="Описание: ciced logo single.eps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14546" y="4731990"/>
            <a:ext cx="785818" cy="221433"/>
          </a:xfrm>
          <a:prstGeom prst="rect">
            <a:avLst/>
          </a:prstGeom>
          <a:noFill/>
        </p:spPr>
      </p:pic>
      <p:pic>
        <p:nvPicPr>
          <p:cNvPr id="15" name="Picture 10" descr="img6911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2844" y="4559378"/>
            <a:ext cx="380333" cy="44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31840" y="4587205"/>
            <a:ext cx="864096" cy="432817"/>
          </a:xfrm>
          <a:prstGeom prst="rect">
            <a:avLst/>
          </a:prstGeom>
          <a:noFill/>
        </p:spPr>
      </p:pic>
      <p:pic>
        <p:nvPicPr>
          <p:cNvPr id="17" name="Рисунок 16" descr="Описание: social-240-100.gif">
            <a:hlinkClick r:id="rId14" tgtFrame="&quot;_blank&quot;"/>
          </p:cNvPr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139952" y="4587974"/>
            <a:ext cx="108012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Описание: nfpk">
            <a:hlinkClick r:id="rId16" tgtFrame="&quot;_blank&quot;"/>
          </p:cNvPr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364088" y="4568155"/>
            <a:ext cx="576064" cy="37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www.ouro.ru/upload/news/112063.gif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084168" y="4515966"/>
            <a:ext cx="4857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gizlogo-standard-rgb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712280" y="4563466"/>
            <a:ext cx="411510" cy="4115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848600" cy="3529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Первый абзац отвечает на вопросы: 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Кто?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Что?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Где?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Когда?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Почему? или Что будет дальше?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Ответ на пять вопросов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920037" cy="35290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Надо найти пять слов, которые отражают самую суть истории.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Эти слова должны войти в 1 абзац.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В идеале 3 из 5 слов должны войти в заголовок.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Пять ключевых слов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920037" cy="35290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Составляем план статьи.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Читатель устает от непрерывного текста.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Подзаголовки – лучше, если будут информативными.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Делим текст на части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991475" cy="34559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Писать просто, четко излагая свою мысль, аргументируя.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Избегать бюрократизмов.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Плохо: страдательный залог, безличные предложения, длинные предложения.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Общий стиль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848600" cy="3529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Числа надо давать в сравнении.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Прирост или убыль в процентах следует соотносить с временным интервалом.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Читатель должен понять: «это много или мало?»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С цифр предложения не начинаем.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Как представлять числа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848600" cy="3529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Если все требования соблюдены, и логика изложения нигде не нарушена, можно отправлять текст в редакцию.</a:t>
            </a:r>
          </a:p>
          <a:p>
            <a:pPr marL="0" indent="0" eaLnBrk="1" hangingPunct="1">
              <a:buFontTx/>
              <a:buNone/>
            </a:pPr>
            <a:endParaRPr lang="ru-RU" smtClean="0">
              <a:solidFill>
                <a:srgbClr val="17375E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Спасибо!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Перечитываем текст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1203325"/>
            <a:ext cx="6400800" cy="3097213"/>
          </a:xfrm>
        </p:spPr>
        <p:txBody>
          <a:bodyPr/>
          <a:lstStyle/>
          <a:p>
            <a:pPr algn="l"/>
            <a:r>
              <a:rPr lang="ru-RU" smtClean="0">
                <a:solidFill>
                  <a:schemeClr val="tx1"/>
                </a:solidFill>
              </a:rPr>
              <a:t>Статья должна быть </a:t>
            </a:r>
          </a:p>
          <a:p>
            <a:pPr algn="l"/>
            <a:r>
              <a:rPr lang="ru-RU" smtClean="0">
                <a:solidFill>
                  <a:schemeClr val="tx1"/>
                </a:solidFill>
              </a:rPr>
              <a:t>- понятна читателю</a:t>
            </a:r>
          </a:p>
          <a:p>
            <a:pPr algn="l"/>
            <a:r>
              <a:rPr lang="ru-RU" smtClean="0">
                <a:solidFill>
                  <a:schemeClr val="tx1"/>
                </a:solidFill>
              </a:rPr>
              <a:t>- интересна читателю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Требования к тексту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6400800" cy="25209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Исследование - это инфоповод.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Читателя интересует история.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Надо сделать ее из инфоповода.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Инфоповод или история?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920037" cy="37449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Читателя интересуют истории, которые: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влияют или могут повлиять на его жизнь;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влияют на те истории, которые могут повлиять на его жизнь;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вызывают в нем интерес, эмоции (сочувствие, возмущение, восторг).</a:t>
            </a:r>
          </a:p>
          <a:p>
            <a:pPr marL="0" indent="0" eaLnBrk="1" hangingPunct="1">
              <a:buFontTx/>
              <a:buChar char="-"/>
            </a:pPr>
            <a:endParaRPr lang="ru-RU" smtClean="0">
              <a:solidFill>
                <a:srgbClr val="17375E"/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Что интересно читателю?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Объект 2"/>
          <p:cNvSpPr txBox="1">
            <a:spLocks/>
          </p:cNvSpPr>
          <p:nvPr/>
        </p:nvSpPr>
        <p:spPr bwMode="auto">
          <a:xfrm>
            <a:off x="395288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8064500" cy="36734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В  начале статьи должен быть ответ на вопрос: 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как история влияет на жизнь читателя;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как она влияет на те истории, которые могут повлиять на его жизнь;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почему история интересна читателю.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Контекст вашей истории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8064500" cy="35290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Узкий специалист перестает быть понятным.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Читатель не в курсе всех тонкостей, он не следит за развитием событий.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Надо объяснить, что происходит и почему это важно.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950" y="123825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Борьба с профессионализмом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288" y="1203325"/>
            <a:ext cx="6400800" cy="3240088"/>
          </a:xfrm>
        </p:spPr>
        <p:txBody>
          <a:bodyPr/>
          <a:lstStyle/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Контекст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Новое развитие</a:t>
            </a:r>
          </a:p>
          <a:p>
            <a:pPr marL="0" indent="0" eaLnBrk="1" hangingPunct="1">
              <a:buFontTx/>
              <a:buChar char="-"/>
            </a:pPr>
            <a:r>
              <a:rPr lang="ru-RU" smtClean="0">
                <a:solidFill>
                  <a:srgbClr val="17375E"/>
                </a:solidFill>
              </a:rPr>
              <a:t> Интересный поворот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Чтобы материал состоялся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848600" cy="3529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Самая важная информация должна быть наверху.</a:t>
            </a:r>
          </a:p>
          <a:p>
            <a:pPr marL="0" indent="0" eaLnBrk="1" hangingPunct="1">
              <a:buFontTx/>
              <a:buNone/>
            </a:pPr>
            <a:r>
              <a:rPr lang="ru-RU" smtClean="0">
                <a:solidFill>
                  <a:srgbClr val="17375E"/>
                </a:solidFill>
              </a:rPr>
              <a:t>История вопроса, описание методики, справочная информация должны быть внизу.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23825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Перевернутая пирамида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203325"/>
            <a:ext cx="7920037" cy="35290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60% читателей читают заголовок + 1 абзац.</a:t>
            </a:r>
            <a:endParaRPr lang="en-US" smtClean="0">
              <a:solidFill>
                <a:srgbClr val="17375E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Читатель принимает решение за 10 секунд.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В 1 абзаце кратко выражаем суть материала.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17375E"/>
                </a:solidFill>
              </a:rPr>
              <a:t>«Я написал эту историю, потому что...»</a:t>
            </a: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158750"/>
            <a:ext cx="7772400" cy="828675"/>
          </a:xfrm>
        </p:spPr>
        <p:txBody>
          <a:bodyPr/>
          <a:lstStyle/>
          <a:p>
            <a:pPr algn="l" eaLnBrk="1" hangingPunct="1"/>
            <a:r>
              <a:rPr lang="ru-RU" smtClean="0">
                <a:solidFill>
                  <a:schemeClr val="bg1"/>
                </a:solidFill>
              </a:rPr>
              <a:t>Первый абзац</a:t>
            </a:r>
          </a:p>
        </p:txBody>
      </p:sp>
      <p:pic>
        <p:nvPicPr>
          <p:cNvPr id="1028" name="Picture 4" descr="E:\rtc_prezent_png\rtc_0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214313"/>
            <a:ext cx="1430338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433</Words>
  <Application>Microsoft Office PowerPoint</Application>
  <PresentationFormat>Экран (16:9)</PresentationFormat>
  <Paragraphs>83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КАК ПИСАТЬ ДЛЯ СМИ</vt:lpstr>
      <vt:lpstr>Требования к тексту</vt:lpstr>
      <vt:lpstr>Инфоповод или история?</vt:lpstr>
      <vt:lpstr>Что интересно читателю?</vt:lpstr>
      <vt:lpstr>Контекст вашей истории</vt:lpstr>
      <vt:lpstr>Борьба с профессионализмом</vt:lpstr>
      <vt:lpstr>Чтобы материал состоялся</vt:lpstr>
      <vt:lpstr>Перевернутая пирамида</vt:lpstr>
      <vt:lpstr>Первый абзац</vt:lpstr>
      <vt:lpstr>Ответ на пять вопросов</vt:lpstr>
      <vt:lpstr>Пять ключевых слов</vt:lpstr>
      <vt:lpstr>Делим текст на части</vt:lpstr>
      <vt:lpstr>Общий стиль</vt:lpstr>
      <vt:lpstr>Как представлять числа</vt:lpstr>
      <vt:lpstr>Перечитываем текст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Тренинговый центр</cp:lastModifiedBy>
  <cp:revision>27</cp:revision>
  <dcterms:created xsi:type="dcterms:W3CDTF">2011-08-25T06:09:31Z</dcterms:created>
  <dcterms:modified xsi:type="dcterms:W3CDTF">2011-09-26T12:26:22Z</dcterms:modified>
</cp:coreProperties>
</file>