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8" r:id="rId2"/>
    <p:sldId id="260" r:id="rId3"/>
    <p:sldId id="259" r:id="rId4"/>
    <p:sldId id="263" r:id="rId5"/>
    <p:sldId id="292" r:id="rId6"/>
    <p:sldId id="290" r:id="rId7"/>
    <p:sldId id="291" r:id="rId8"/>
    <p:sldId id="272" r:id="rId9"/>
    <p:sldId id="278" r:id="rId10"/>
    <p:sldId id="279" r:id="rId11"/>
    <p:sldId id="266" r:id="rId12"/>
    <p:sldId id="268" r:id="rId13"/>
    <p:sldId id="270" r:id="rId14"/>
    <p:sldId id="299" r:id="rId15"/>
    <p:sldId id="280" r:id="rId16"/>
    <p:sldId id="281" r:id="rId17"/>
    <p:sldId id="282" r:id="rId18"/>
    <p:sldId id="283" r:id="rId19"/>
    <p:sldId id="277" r:id="rId20"/>
    <p:sldId id="293" r:id="rId21"/>
    <p:sldId id="294" r:id="rId22"/>
    <p:sldId id="295" r:id="rId23"/>
    <p:sldId id="296" r:id="rId24"/>
    <p:sldId id="274" r:id="rId25"/>
    <p:sldId id="284" r:id="rId26"/>
    <p:sldId id="275" r:id="rId27"/>
    <p:sldId id="297" r:id="rId28"/>
    <p:sldId id="298" r:id="rId29"/>
    <p:sldId id="276" r:id="rId30"/>
  </p:sldIdLst>
  <p:sldSz cx="9144000" cy="5143500" type="screen16x9"/>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81091" autoAdjust="0"/>
  </p:normalViewPr>
  <p:slideViewPr>
    <p:cSldViewPr>
      <p:cViewPr varScale="1">
        <p:scale>
          <a:sx n="76" d="100"/>
          <a:sy n="76" d="100"/>
        </p:scale>
        <p:origin x="-1086" y="-9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190245E-433B-452F-89AD-CF5FB0DC471B}" type="datetimeFigureOut">
              <a:rPr lang="ru-RU"/>
              <a:pPr>
                <a:defRPr/>
              </a:pPr>
              <a:t>28.09.2011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0AECDB6-3640-45F6-8D4C-027E2B41ADC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p:spPr>
      </p:sp>
      <p:sp>
        <p:nvSpPr>
          <p:cNvPr id="1843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17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08E0AA-E1DA-4C00-976D-875BC80781EB}" type="slidenum">
              <a:rPr lang="ru-RU"/>
              <a:pPr fontAlgn="base">
                <a:spcBef>
                  <a:spcPct val="0"/>
                </a:spcBef>
                <a:spcAft>
                  <a:spcPct val="0"/>
                </a:spcAft>
                <a:defRPr/>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noFill/>
          <a:ln>
            <a:solidFill>
              <a:srgbClr val="000000"/>
            </a:solidFill>
            <a:miter lim="800000"/>
            <a:headEnd/>
            <a:tailEnd/>
          </a:ln>
        </p:spPr>
      </p:sp>
      <p:sp>
        <p:nvSpPr>
          <p:cNvPr id="5837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Ученик, освоивший некоторое предметное содержание на третьем уровне, не просто действует и даже не просто действует с пониманием, но и видит поле возможностей освоенного способа. Способ действия характеризуется функциональностью, т.е. возможностью применения в разных задачных контекстах: требующие обыгрывания существенного отношения, планирования решения в сильно зашумленной ситуации, выбор оптимальной стратегии и т.п.</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540117B-8EA0-47AF-AB7D-D928B3219A01}" type="slidenum">
              <a:rPr lang="ru-RU" sz="1200">
                <a:latin typeface="+mn-lt"/>
                <a:cs typeface="+mn-cs"/>
              </a:rPr>
              <a:pPr algn="r">
                <a:defRPr/>
              </a:pPr>
              <a:t>10</a:t>
            </a:fld>
            <a:endParaRPr lang="ru-RU" sz="1200">
              <a:latin typeface="+mn-lt"/>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p:spPr>
      </p:sp>
      <p:sp>
        <p:nvSpPr>
          <p:cNvPr id="2355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Для того чтобы можно было проводить оценку количественных и качественных характеристик образовательных достижений,  необходимо определенным образом  представить содержание  учебных дисциплин. </a:t>
            </a:r>
          </a:p>
          <a:p>
            <a:pPr eaLnBrk="1" hangingPunct="1">
              <a:spcBef>
                <a:spcPct val="0"/>
              </a:spcBef>
            </a:pPr>
            <a:r>
              <a:rPr lang="ru-RU" smtClean="0"/>
              <a:t>Основная единица  объекта тестирования – обобщенный способ действия, который обеспечивает решение задач в рамках  относительно целостного раздела предметной дисциплины.</a:t>
            </a:r>
          </a:p>
        </p:txBody>
      </p:sp>
      <p:sp>
        <p:nvSpPr>
          <p:cNvPr id="92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3D3783-FBD2-4AF9-87A3-89669715D31B}" type="slidenum">
              <a:rPr lang="ru-RU"/>
              <a:pPr fontAlgn="base">
                <a:spcBef>
                  <a:spcPct val="0"/>
                </a:spcBef>
                <a:spcAft>
                  <a:spcPct val="0"/>
                </a:spcAft>
                <a:defRPr/>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p:spPr>
      </p:sp>
      <p:sp>
        <p:nvSpPr>
          <p:cNvPr id="2457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Единица такого  инструмента – блок из трех задач разного уровня, относящийся к некоторой области предметного содержания</a:t>
            </a:r>
          </a:p>
        </p:txBody>
      </p:sp>
      <p:sp>
        <p:nvSpPr>
          <p:cNvPr id="92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958A38-4C40-44CF-A601-CD82D57480F5}" type="slidenum">
              <a:rPr lang="ru-RU"/>
              <a:pPr fontAlgn="base">
                <a:spcBef>
                  <a:spcPct val="0"/>
                </a:spcBef>
                <a:spcAft>
                  <a:spcPct val="0"/>
                </a:spcAft>
                <a:defRPr/>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Трехуровневые задачные блоки  разрабатываются для каждого раздела  учебной программы. Каждый блок работает как детектор  уровня  присвоения соответствующего раздела программы. Уровень его присвоения определяется по самой трудной задаче блока, которую решил тестируемый. </a:t>
            </a:r>
          </a:p>
          <a:p>
            <a:pPr eaLnBrk="1" hangingPunct="1">
              <a:spcBef>
                <a:spcPct val="0"/>
              </a:spcBef>
            </a:pPr>
            <a:endParaRPr lang="ru-RU" smtClean="0"/>
          </a:p>
        </p:txBody>
      </p:sp>
      <p:sp>
        <p:nvSpPr>
          <p:cNvPr id="92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181430-6725-4F07-A332-08AFD8654FA8}" type="slidenum">
              <a:rPr lang="ru-RU"/>
              <a:pPr fontAlgn="base">
                <a:spcBef>
                  <a:spcPct val="0"/>
                </a:spcBef>
                <a:spcAft>
                  <a:spcPct val="0"/>
                </a:spcAft>
                <a:defRPr/>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Образ слайда 1"/>
          <p:cNvSpPr>
            <a:spLocks noGrp="1" noRot="1" noChangeAspect="1" noTextEdit="1"/>
          </p:cNvSpPr>
          <p:nvPr>
            <p:ph type="sldImg"/>
          </p:nvPr>
        </p:nvSpPr>
        <p:spPr bwMode="auto">
          <a:noFill/>
          <a:ln>
            <a:solidFill>
              <a:srgbClr val="000000"/>
            </a:solidFill>
            <a:miter lim="800000"/>
            <a:headEnd/>
            <a:tailEnd/>
          </a:ln>
        </p:spPr>
      </p:sp>
      <p:sp>
        <p:nvSpPr>
          <p:cNvPr id="9625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В соответствии с этим, тест может быть рассмотрен не только как одно целое, но и как инструмент, состоящий из трех субтестов, где каждый представляет собой набор заданий  одного уровня  из всех разделов учебного содержания. </a:t>
            </a:r>
          </a:p>
          <a:p>
            <a:pPr eaLnBrk="1" hangingPunct="1">
              <a:spcBef>
                <a:spcPct val="0"/>
              </a:spcBef>
            </a:pPr>
            <a:r>
              <a:rPr lang="ru-RU" smtClean="0"/>
              <a:t>Обработав результаты тестирования отдельно по каждому из трех уровней, можно построить профили освоения  программы по некоторому предмету (или разделу предмета)  для отдельных учащихся или группы. Такое структурное представление результатов тестирования расширяет возможности качественной характеристики оцениваемой компетенции </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1E267C97-537C-400A-B2FA-234DBFAC2E63}" type="slidenum">
              <a:rPr lang="ru-RU" sz="1200">
                <a:latin typeface="+mn-lt"/>
                <a:cs typeface="+mn-cs"/>
              </a:rPr>
              <a:pPr algn="r">
                <a:defRPr/>
              </a:pPr>
              <a:t>14</a:t>
            </a:fld>
            <a:endParaRPr lang="ru-RU" sz="1200">
              <a:latin typeface="+mn-lt"/>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раз слайда 1"/>
          <p:cNvSpPr>
            <a:spLocks noGrp="1" noRot="1" noChangeAspect="1" noTextEdit="1"/>
          </p:cNvSpPr>
          <p:nvPr>
            <p:ph type="sldImg"/>
          </p:nvPr>
        </p:nvSpPr>
        <p:spPr bwMode="auto">
          <a:noFill/>
          <a:ln>
            <a:solidFill>
              <a:srgbClr val="000000"/>
            </a:solidFill>
            <a:miter lim="800000"/>
            <a:headEnd/>
            <a:tailEnd/>
          </a:ln>
        </p:spPr>
      </p:sp>
      <p:sp>
        <p:nvSpPr>
          <p:cNvPr id="60419"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В качестве примера рассмотрим тест по математике. Предметное содержание этого теста разделено на пять разделов, или областей: Числа и вычисления, Измерение величин, Закономерности, Зависимости между величинами, Элементы геометрии. В каждой предметной области выделены математические средства (понятия, принципы, алгоритмы), овладение которыми обеспечивает ориентировку и реализацию соответствующих математических действий. Кроме того, намечены индикаторы уровней освоения содержания для каждой предметной области. Применительно к разделу «Числа и вычисления» это выглядит следующим образом.</a:t>
            </a:r>
          </a:p>
          <a:p>
            <a:r>
              <a:rPr lang="ru-RU" smtClean="0"/>
              <a:t>Для определения  освоенности содержания на первом уровне конструируются задачи, которые связаны с выполнением арифметического действия и некоторых стандартных приемов, используемых при вычислениях, таких как оценка результата, округление. Задачи второго уровня строятся не столько  на самих вычислениях,  сколько на выяснении и учете строения многозначного числа или выражения. К этому же уровню относятся и задания, в которых надо самому определить программу вычислений. Наконец, для третьего уровня конструируются задачи, в которых абстрактное выражение подлежит  конкретизации, удовлетворяющей некоторому условию. В качестве примера можно привести следующий блок задач. </a:t>
            </a:r>
          </a:p>
          <a:p>
            <a:r>
              <a:rPr lang="ru-RU" smtClean="0"/>
              <a:t>Первое задание блока предполагает прямое применение правила (алгоритма) вычисления (решаемость 70%). Второе требует анализа ошибочного арифметического действия (с учетом позиционного принципа)  и построения программы по его коррекции (34%). Наконец, третье задание предполагает  «обыгрывание» позиционного принципа для определения конкретных значений выражения, удовлетворяющих требованию получить  максимальное значение (15%).</a:t>
            </a:r>
          </a:p>
          <a:p>
            <a:r>
              <a:rPr lang="ru-RU" smtClean="0"/>
              <a:t>Из подобных блоков и составляются варианты теста. Большинство заданий имеют открытую форму с кратким ответом или закрытую форму с выбором одного правильного ответа из 4-5 предложенных. Используются и другие формы: на установление соответствия, требующие построений и т.д. </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448358AC-8E07-411A-97BC-EA880E513972}" type="slidenum">
              <a:rPr lang="ru-RU" sz="1200">
                <a:latin typeface="+mn-lt"/>
                <a:cs typeface="+mn-cs"/>
              </a:rPr>
              <a:pPr algn="r">
                <a:defRPr/>
              </a:pPr>
              <a:t>15</a:t>
            </a:fld>
            <a:endParaRPr lang="ru-RU" sz="1200">
              <a:latin typeface="+mn-lt"/>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Образ слайда 1"/>
          <p:cNvSpPr>
            <a:spLocks noGrp="1" noRot="1" noChangeAspect="1" noTextEdit="1"/>
          </p:cNvSpPr>
          <p:nvPr>
            <p:ph type="sldImg"/>
          </p:nvPr>
        </p:nvSpPr>
        <p:spPr bwMode="auto">
          <a:noFill/>
          <a:ln>
            <a:solidFill>
              <a:srgbClr val="000000"/>
            </a:solidFill>
            <a:miter lim="800000"/>
            <a:headEnd/>
            <a:tailEnd/>
          </a:ln>
        </p:spPr>
      </p:sp>
      <p:sp>
        <p:nvSpPr>
          <p:cNvPr id="62467"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Первое задание блока предполагает выявление связи (правила) по рисунку (скорость испарение связана с температурой воды определенным правилом, заданным в тексте) и прямое применение этого правила (решаемость 80%). </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D6AB91C9-1BEB-424D-B071-DBBEB03B413C}" type="slidenum">
              <a:rPr lang="ru-RU" sz="1200">
                <a:latin typeface="+mn-lt"/>
                <a:cs typeface="+mn-cs"/>
              </a:rPr>
              <a:pPr algn="r">
                <a:defRPr/>
              </a:pPr>
              <a:t>16</a:t>
            </a:fld>
            <a:endParaRPr lang="ru-RU" sz="1200">
              <a:latin typeface="+mn-lt"/>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Образ слайда 1"/>
          <p:cNvSpPr>
            <a:spLocks noGrp="1" noRot="1" noChangeAspect="1" noTextEdit="1"/>
          </p:cNvSpPr>
          <p:nvPr>
            <p:ph type="sldImg"/>
          </p:nvPr>
        </p:nvSpPr>
        <p:spPr bwMode="auto">
          <a:noFill/>
          <a:ln>
            <a:solidFill>
              <a:srgbClr val="000000"/>
            </a:solidFill>
            <a:miter lim="800000"/>
            <a:headEnd/>
            <a:tailEnd/>
          </a:ln>
        </p:spPr>
      </p:sp>
      <p:sp>
        <p:nvSpPr>
          <p:cNvPr id="64515"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Второе задание предполагает понимание оснований выявления зависимости, исходного условия эксперимента по выявлению связи – варьирование только одного параметра при постоянстве прочих (30%). </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74D9F1C-2531-42A9-A201-6355657EE241}" type="slidenum">
              <a:rPr lang="ru-RU" sz="1200">
                <a:latin typeface="+mn-lt"/>
                <a:cs typeface="+mn-cs"/>
              </a:rPr>
              <a:pPr algn="r">
                <a:defRPr/>
              </a:pPr>
              <a:t>17</a:t>
            </a:fld>
            <a:endParaRPr lang="ru-RU" sz="1200">
              <a:latin typeface="+mn-lt"/>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Образ слайда 1"/>
          <p:cNvSpPr>
            <a:spLocks noGrp="1" noRot="1" noChangeAspect="1" noTextEdit="1"/>
          </p:cNvSpPr>
          <p:nvPr>
            <p:ph type="sldImg"/>
          </p:nvPr>
        </p:nvSpPr>
        <p:spPr bwMode="auto">
          <a:noFill/>
          <a:ln>
            <a:solidFill>
              <a:srgbClr val="000000"/>
            </a:solidFill>
            <a:miter lim="800000"/>
            <a:headEnd/>
            <a:tailEnd/>
          </a:ln>
        </p:spPr>
      </p:sp>
      <p:sp>
        <p:nvSpPr>
          <p:cNvPr id="66563"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Третье задание предполагает вариативное применение правила с учетом исходного основания культурного эксперимента (12%).</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FEA7134-8163-4EE9-A36A-0FEEAC36DAC9}" type="slidenum">
              <a:rPr lang="ru-RU" sz="1200">
                <a:latin typeface="+mn-lt"/>
                <a:cs typeface="+mn-cs"/>
              </a:rPr>
              <a:pPr algn="r">
                <a:defRPr/>
              </a:pPr>
              <a:t>18</a:t>
            </a:fld>
            <a:endParaRPr lang="ru-RU" sz="1200">
              <a:latin typeface="+mn-lt"/>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Образ слайда 1"/>
          <p:cNvSpPr>
            <a:spLocks noGrp="1" noRot="1" noChangeAspect="1" noTextEdit="1"/>
          </p:cNvSpPr>
          <p:nvPr>
            <p:ph type="sldImg"/>
          </p:nvPr>
        </p:nvSpPr>
        <p:spPr bwMode="auto">
          <a:noFill/>
          <a:ln>
            <a:solidFill>
              <a:srgbClr val="000000"/>
            </a:solidFill>
            <a:miter lim="800000"/>
            <a:headEnd/>
            <a:tailEnd/>
          </a:ln>
        </p:spPr>
      </p:sp>
      <p:sp>
        <p:nvSpPr>
          <p:cNvPr id="46083"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Данные тестирования являют собой материал, который может быть проанализирован и представлен множеством показателей и диаграмм. Концептуальные основания данного теста и имеющийся опыт его апробации позволяют выдвинуть некоторые положения относительно трактовки  основных результатов тестирования, к числу которых следует отнести интегральный балл и трехмерный профиль. </a:t>
            </a:r>
          </a:p>
          <a:p>
            <a:r>
              <a:rPr lang="ru-RU" smtClean="0"/>
              <a:t>Интегральный балл – традиционная форма представления результатов тестирования, несущая прежде всего количественную характеристику учебных результатов и позволяющая  напрямую сопоставлять и ранжировать  достижения тестируемых индивидуумов или групп. Примеры такой презентации интегральных результатов тестирования  можно увидеть в отчетах международных мониторинговых исследований – </a:t>
            </a:r>
            <a:r>
              <a:rPr lang="en-US" smtClean="0"/>
              <a:t>TIMSS</a:t>
            </a:r>
            <a:r>
              <a:rPr lang="ru-RU" smtClean="0"/>
              <a:t>, </a:t>
            </a:r>
            <a:r>
              <a:rPr lang="en-US" smtClean="0"/>
              <a:t>PISA</a:t>
            </a:r>
            <a:r>
              <a:rPr lang="ru-RU" smtClean="0"/>
              <a:t>  и др.</a:t>
            </a:r>
          </a:p>
          <a:p>
            <a:r>
              <a:rPr lang="ru-RU" smtClean="0"/>
              <a:t> Однако тест  </a:t>
            </a:r>
            <a:r>
              <a:rPr lang="en-US" smtClean="0"/>
              <a:t>SAM </a:t>
            </a:r>
            <a:r>
              <a:rPr lang="ru-RU" smtClean="0"/>
              <a:t>помимо интегрального балла  предоставляет  и структурную характеристику оцениваемой компетенции: ее трехмерный профиль.  И этот профиль несет  дополнительную информацию, позволяющую выдвигать гипотезы относительно качества образовательного результата.</a:t>
            </a:r>
          </a:p>
          <a:p>
            <a:pPr eaLnBrk="1" hangingPunct="1">
              <a:spcBef>
                <a:spcPct val="0"/>
              </a:spcBef>
            </a:pPr>
            <a:endParaRPr lang="ru-RU" smtClean="0"/>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792FEDC4-58E5-4E79-B5CE-1F6D8ABB740B}" type="slidenum">
              <a:rPr lang="ru-RU" sz="1200">
                <a:latin typeface="+mn-lt"/>
                <a:cs typeface="+mn-cs"/>
              </a:rPr>
              <a:pPr algn="r">
                <a:defRPr/>
              </a:pPr>
              <a:t>19</a:t>
            </a:fld>
            <a:endParaRPr lang="ru-RU" sz="1200">
              <a:latin typeface="+mn-lt"/>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p:spPr>
      </p:sp>
      <p:sp>
        <p:nvSpPr>
          <p:cNvPr id="19459"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В настоящее  время  в  мировой образовательной практике  возрос интерес  к  мониторинговым  исследованиям, национальной  оценке качества образования. Все эти исследования группируются  вокруг  нескольких базовых  образовательных моделей. Наиболее распространенная модель «обучение» ориентируется на оценку знаний и умений  учащихся  (ГИА, ЕГЭ). В переходной модели (назовем ее «обучение  и развитие») проводится оценка по двум независимым  линиям: предметное тестирование и психологическая диагностика. Получившее распространение в последнее время модель «компетентностный подход» представлена в основном в международных  исследованиях (</a:t>
            </a:r>
            <a:r>
              <a:rPr lang="en-US" smtClean="0"/>
              <a:t>PIRLS</a:t>
            </a:r>
            <a:r>
              <a:rPr lang="ru-RU" smtClean="0"/>
              <a:t>, </a:t>
            </a:r>
            <a:r>
              <a:rPr lang="en-US" smtClean="0"/>
              <a:t>PISA </a:t>
            </a:r>
            <a:r>
              <a:rPr lang="ru-RU" smtClean="0"/>
              <a:t>и др.). К этой модели близко стоит образовательная  модель «культурное развитие».</a:t>
            </a:r>
          </a:p>
        </p:txBody>
      </p:sp>
      <p:sp>
        <p:nvSpPr>
          <p:cNvPr id="102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020F42-382A-4079-BCFE-237B0A9549CB}" type="slidenum">
              <a:rPr lang="ru-RU"/>
              <a:pPr fontAlgn="base">
                <a:spcBef>
                  <a:spcPct val="0"/>
                </a:spcBef>
                <a:spcAft>
                  <a:spcPct val="0"/>
                </a:spcAft>
                <a:defRPr/>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Образ слайда 1"/>
          <p:cNvSpPr>
            <a:spLocks noGrp="1" noRot="1" noChangeAspect="1" noTextEdit="1"/>
          </p:cNvSpPr>
          <p:nvPr>
            <p:ph type="sldImg"/>
          </p:nvPr>
        </p:nvSpPr>
        <p:spPr bwMode="auto">
          <a:noFill/>
          <a:ln>
            <a:solidFill>
              <a:srgbClr val="000000"/>
            </a:solidFill>
            <a:miter lim="800000"/>
            <a:headEnd/>
            <a:tailEnd/>
          </a:ln>
        </p:spPr>
      </p:sp>
      <p:sp>
        <p:nvSpPr>
          <p:cNvPr id="83971"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Профиль строится по первичным (процентным) баллам по каждому уровню. Преимущество профиля в том, что он может быть выявлен сразу после проведения тестирования. Профиль не является результатом измерений: он только фиксирует меру выполнения заданий каждого уровня в данном тесте. Однако простота построения и интерпретации профилей  делают их весьма полезными.</a:t>
            </a:r>
          </a:p>
          <a:p>
            <a:r>
              <a:rPr lang="ru-RU" smtClean="0"/>
              <a:t>Профили могут быть представлены как в табличной, так и в графической форме. Графическое представление обладает большей наглядностью. </a:t>
            </a:r>
          </a:p>
          <a:p>
            <a:r>
              <a:rPr lang="ru-RU" smtClean="0"/>
              <a:t>Профиль прочитывается довольно просто. Первая шкала сообщает, какая часть материала выучена, вторая – какая часть выученного понимается школьниками, наконец, третья шкала информирует, что из выученного и понятого присвоено, стало собственным орудием дей действия, готовым к использованию в любых задачных контекстах.</a:t>
            </a:r>
          </a:p>
          <a:p>
            <a:r>
              <a:rPr lang="ru-RU" smtClean="0"/>
              <a:t>Для  школ и целого региона подобные  профили могут помочь оценить качество и эффективность отдельных учебно-методических  комплексов, образовательных систем, с помощью которых дети могут  переходить с одного уровня  на другой. Необходимо  понять за счет каких факторов получается тот или иной результат.  Устойчивость определенного характера кривой позволяет делать вывод о ведущих образовательных стратегиях учителя, школы, региона.  </a:t>
            </a:r>
          </a:p>
          <a:p>
            <a:r>
              <a:rPr lang="ru-RU" smtClean="0"/>
              <a:t>Опыт тестирования школьников России показывает, что усредненные профили, полученные при тестировании крупных выборок (например, из двух регионов)  имеют чрезвычайно схожие конфигурации и отличаются лишь по высоте расположения на сетке координат. Заметные различия профилей по форме появляются на уровне школ и классов. И здесь структурное представление результатов дает дополнительные основания для их сравнительной оценки. </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8286F0F3-C980-4493-B261-D2E0C61061CC}" type="slidenum">
              <a:rPr lang="ru-RU" sz="1200">
                <a:latin typeface="+mn-lt"/>
                <a:cs typeface="+mn-cs"/>
              </a:rPr>
              <a:pPr algn="r">
                <a:defRPr/>
              </a:pPr>
              <a:t>20</a:t>
            </a:fld>
            <a:endParaRPr lang="ru-RU" sz="1200">
              <a:latin typeface="+mn-lt"/>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Образ слайда 1"/>
          <p:cNvSpPr>
            <a:spLocks noGrp="1" noRot="1" noChangeAspect="1" noTextEdit="1"/>
          </p:cNvSpPr>
          <p:nvPr>
            <p:ph type="sldImg"/>
          </p:nvPr>
        </p:nvSpPr>
        <p:spPr bwMode="auto">
          <a:noFill/>
          <a:ln>
            <a:solidFill>
              <a:srgbClr val="000000"/>
            </a:solidFill>
            <a:miter lim="800000"/>
            <a:headEnd/>
            <a:tailEnd/>
          </a:ln>
        </p:spPr>
      </p:sp>
      <p:sp>
        <p:nvSpPr>
          <p:cNvPr id="86019"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Сравнение профилей может оказаться информативным, когда речь идет о тестируемых, получивших сходные интегральные баллы, т.е. на основной шкале оказались практически на одном уровне успешности. </a:t>
            </a:r>
          </a:p>
          <a:p>
            <a:r>
              <a:rPr lang="ru-RU" smtClean="0"/>
              <a:t>Как видно на диаграмме, класс 4</a:t>
            </a:r>
            <a:r>
              <a:rPr lang="ru-RU" i="1" smtClean="0"/>
              <a:t>в</a:t>
            </a:r>
            <a:r>
              <a:rPr lang="ru-RU" smtClean="0"/>
              <a:t> уступает классу 4</a:t>
            </a:r>
            <a:r>
              <a:rPr lang="ru-RU" i="1" smtClean="0"/>
              <a:t>г</a:t>
            </a:r>
            <a:r>
              <a:rPr lang="ru-RU" smtClean="0"/>
              <a:t> в понимании учебного материала (шкала 2) и сравнялся с ним по общему показателю за счет более тщательной проработки программы на первом уровне (шкала 1).  Если классы изначально набирались как равные по силе, то можно предположить, что в классе 4</a:t>
            </a:r>
            <a:r>
              <a:rPr lang="ru-RU" i="1" smtClean="0"/>
              <a:t>в</a:t>
            </a:r>
            <a:r>
              <a:rPr lang="ru-RU" smtClean="0"/>
              <a:t> практиковалось решение большого количества простых задач, а в классе 4</a:t>
            </a:r>
            <a:r>
              <a:rPr lang="ru-RU" i="1" smtClean="0"/>
              <a:t>г</a:t>
            </a:r>
            <a:r>
              <a:rPr lang="ru-RU" smtClean="0"/>
              <a:t> особое внимание уделялось пониманию материала. Последнее, в частности, могло достигаться за счет более тщательного введения основных понятий, включая моделирование соответствующих математических отношений.</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E47E1C2F-0D0D-463F-8CF4-1D3036D56B7D}" type="slidenum">
              <a:rPr lang="ru-RU" sz="1200">
                <a:latin typeface="+mn-lt"/>
                <a:cs typeface="+mn-cs"/>
              </a:rPr>
              <a:pPr algn="r">
                <a:defRPr/>
              </a:pPr>
              <a:t>21</a:t>
            </a:fld>
            <a:endParaRPr lang="ru-RU" sz="1200">
              <a:latin typeface="+mn-lt"/>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Образ слайда 1"/>
          <p:cNvSpPr>
            <a:spLocks noGrp="1" noRot="1" noChangeAspect="1" noTextEdit="1"/>
          </p:cNvSpPr>
          <p:nvPr>
            <p:ph type="sldImg"/>
          </p:nvPr>
        </p:nvSpPr>
        <p:spPr bwMode="auto">
          <a:noFill/>
          <a:ln>
            <a:solidFill>
              <a:srgbClr val="000000"/>
            </a:solidFill>
            <a:miter lim="800000"/>
            <a:headEnd/>
            <a:tailEnd/>
          </a:ln>
        </p:spPr>
      </p:sp>
      <p:sp>
        <p:nvSpPr>
          <p:cNvPr id="88067"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Сопоставление профилей двух классов одной школы позволяет констатировать, что класс 4</a:t>
            </a:r>
            <a:r>
              <a:rPr lang="ru-RU" i="1" smtClean="0"/>
              <a:t>а</a:t>
            </a:r>
            <a:r>
              <a:rPr lang="ru-RU" smtClean="0"/>
              <a:t> не уступает классу 4</a:t>
            </a:r>
            <a:r>
              <a:rPr lang="ru-RU" i="1" smtClean="0"/>
              <a:t>б</a:t>
            </a:r>
            <a:r>
              <a:rPr lang="ru-RU" smtClean="0"/>
              <a:t> в решении типовых задач, однако демонстрирует несколько более слабое понимание усвоенного материала (см. различие по уровню 2 при равных показателях уровня 1). По уровню 3 различия между классами становятся уже существенными. </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8C9EFBDD-B409-4D5F-929B-82B12F1B473F}" type="slidenum">
              <a:rPr lang="ru-RU" sz="1200">
                <a:latin typeface="+mn-lt"/>
                <a:cs typeface="+mn-cs"/>
              </a:rPr>
              <a:pPr algn="r">
                <a:defRPr/>
              </a:pPr>
              <a:t>22</a:t>
            </a:fld>
            <a:endParaRPr lang="ru-RU" sz="1200">
              <a:latin typeface="+mn-lt"/>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Образ слайда 1"/>
          <p:cNvSpPr>
            <a:spLocks noGrp="1" noRot="1" noChangeAspect="1" noTextEdit="1"/>
          </p:cNvSpPr>
          <p:nvPr>
            <p:ph type="sldImg"/>
          </p:nvPr>
        </p:nvSpPr>
        <p:spPr bwMode="auto">
          <a:noFill/>
          <a:ln>
            <a:solidFill>
              <a:srgbClr val="000000"/>
            </a:solidFill>
            <a:miter lim="800000"/>
            <a:headEnd/>
            <a:tailEnd/>
          </a:ln>
        </p:spPr>
      </p:sp>
      <p:sp>
        <p:nvSpPr>
          <p:cNvPr id="90115"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Определение интегральных баллов и средних профилей по отдельным разделам предметного теста позволяет оценить сравнительную меру трудности разных разделов учебной программы и их качественную специфику как объектов усвоения </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496E145-D813-47AB-BBFB-3DDEFC087483}" type="slidenum">
              <a:rPr lang="ru-RU" sz="1200">
                <a:latin typeface="+mn-lt"/>
                <a:cs typeface="+mn-cs"/>
              </a:rPr>
              <a:pPr algn="r">
                <a:defRPr/>
              </a:pPr>
              <a:t>23</a:t>
            </a:fld>
            <a:endParaRPr lang="ru-RU" sz="1200">
              <a:latin typeface="+mn-lt"/>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p:spPr>
      </p:sp>
      <p:sp>
        <p:nvSpPr>
          <p:cNvPr id="2969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С помощью данного инструмента  можно  определять  уровень готовности  класса, школы  к обучению на следующем этапе - через  уровни освоения основных культурных  способов  действия  в учебном  предмете.</a:t>
            </a:r>
          </a:p>
        </p:txBody>
      </p:sp>
      <p:sp>
        <p:nvSpPr>
          <p:cNvPr id="92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D10DAC-53AA-430A-8F37-FEE4C1805833}" type="slidenum">
              <a:rPr lang="ru-RU"/>
              <a:pPr fontAlgn="base">
                <a:spcBef>
                  <a:spcPct val="0"/>
                </a:spcBef>
                <a:spcAft>
                  <a:spcPct val="0"/>
                </a:spcAft>
                <a:defRPr/>
              </a:pPr>
              <a:t>24</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Образ слайда 1"/>
          <p:cNvSpPr>
            <a:spLocks noGrp="1" noRot="1" noChangeAspect="1" noTextEdit="1"/>
          </p:cNvSpPr>
          <p:nvPr>
            <p:ph type="sldImg"/>
          </p:nvPr>
        </p:nvSpPr>
        <p:spPr bwMode="auto">
          <a:noFill/>
          <a:ln>
            <a:solidFill>
              <a:srgbClr val="000000"/>
            </a:solidFill>
            <a:miter lim="800000"/>
            <a:headEnd/>
            <a:tailEnd/>
          </a:ln>
        </p:spPr>
      </p:sp>
      <p:sp>
        <p:nvSpPr>
          <p:cNvPr id="68611" name="Заметки 2"/>
          <p:cNvSpPr>
            <a:spLocks noGrp="1"/>
          </p:cNvSpPr>
          <p:nvPr>
            <p:ph type="body" idx="1"/>
          </p:nvPr>
        </p:nvSpPr>
        <p:spPr bwMode="auto">
          <a:noFill/>
        </p:spPr>
        <p:txBody>
          <a:bodyPr wrap="square" numCol="1" anchor="t" anchorCtr="0" compatLnSpc="1">
            <a:prstTxWarp prst="textNoShape">
              <a:avLst/>
            </a:prstTxWarp>
          </a:bodyPr>
          <a:lstStyle/>
          <a:p>
            <a:pPr algn="just"/>
            <a:r>
              <a:rPr lang="ru-RU" smtClean="0"/>
              <a:t>При оценке результатов тестирования, следует учитывать прежде всего положение Л.С.Выготского, согласно которому  полноценное  освоение ребенком культурных образцов действия по времени выходит далеко за рамки соответствующего учебного  процесса. Это положение убедительно подтверждается нашим исследованием, в рамках которого было проведено сравнение выполнения одних и тех же тестов учащимися 4-х, 6-х, 8-х и 10-х классов. Ниже представлены результаты обследования с помощью теста по  математике, разработанного на содержании программы начальной школы.</a:t>
            </a:r>
          </a:p>
          <a:p>
            <a:r>
              <a:rPr lang="ru-RU" smtClean="0"/>
              <a:t>Если принять, что полному усвоению программы (т.е. абсолютной культурной норме) соответствует стопроцентный результат по всем трем шкалам, то можно сделать вывод, что к концу четвертого класса  программа  начальной школы все еще находится в стадии освоения.  Причем для рассматриваемой выборки  можно констатировать, что на первом уровне эта программа практически усвоена, но второй уровень (понимание материала) существенно отстает, а на функциональном уровне усвоено менее трети программы. </a:t>
            </a:r>
          </a:p>
          <a:p>
            <a:r>
              <a:rPr lang="ru-RU" smtClean="0"/>
              <a:t>На диаграмме хорошо видна тенденция изменения профиля  по мере взросления детей. А именно, вслед за первым уровнем к стопроцентному показателю подтягивается второй, а вслед за ним устремляется и третий. Однако полное освоение программы всеми учащимися не происходит. Исследования показывают, что лишь отдельные из них достигают самого высокого уровня, и это случается не к концу начальной школы, а существенно позднее. </a:t>
            </a:r>
          </a:p>
          <a:p>
            <a:r>
              <a:rPr lang="ru-RU" smtClean="0"/>
              <a:t>Следует учесть, что приведенные результаты получены на сильных классах,  т.е.  представительные выборки дают заведомо более низкие значения. Кроме того, согласно теоретическим соображениям, третий уровень в конце начальной школы должен только намечаться. Поэтому в оценке профиля образовательных результатов на уровне начальной школы наиболее значимы данные первых двух шкал.</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9128D3C9-2C43-49BE-B95B-5EF2E5B5D2E8}" type="slidenum">
              <a:rPr lang="ru-RU" sz="1200">
                <a:latin typeface="+mn-lt"/>
                <a:cs typeface="+mn-cs"/>
              </a:rPr>
              <a:pPr algn="r">
                <a:defRPr/>
              </a:pPr>
              <a:t>25</a:t>
            </a:fld>
            <a:endParaRPr lang="ru-RU" sz="1200">
              <a:latin typeface="+mn-lt"/>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p:spPr>
      </p:sp>
      <p:sp>
        <p:nvSpPr>
          <p:cNvPr id="3072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Традиционной опорной точкой в оценке образовательных результатов являются интегральные баллы, которые определяют общую меру освоенности программы учащимися или группами учащихся.  Эти данные позволяют ранжировать учащихся или классы и оценить общую меру их успешности в учебном процессе. Кроме того, для теста </a:t>
            </a:r>
            <a:r>
              <a:rPr lang="en-US" smtClean="0"/>
              <a:t>SAM</a:t>
            </a:r>
            <a:r>
              <a:rPr lang="ru-RU" smtClean="0"/>
              <a:t> разработан ступенчатый вариант шкалы достижений, в которой каждой ступени приписана качественная характеристика, основанная на теоретически намеченных уровнях освоения. </a:t>
            </a:r>
          </a:p>
        </p:txBody>
      </p:sp>
      <p:sp>
        <p:nvSpPr>
          <p:cNvPr id="92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C6AE8F-906D-4BD8-B098-1957925F4631}" type="slidenum">
              <a:rPr lang="ru-RU"/>
              <a:pPr fontAlgn="base">
                <a:spcBef>
                  <a:spcPct val="0"/>
                </a:spcBef>
                <a:spcAft>
                  <a:spcPct val="0"/>
                </a:spcAft>
                <a:defRPr/>
              </a:pPr>
              <a:t>26</a:t>
            </a:fld>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Образ слайда 1"/>
          <p:cNvSpPr>
            <a:spLocks noGrp="1" noRot="1" noChangeAspect="1" noTextEdit="1"/>
          </p:cNvSpPr>
          <p:nvPr>
            <p:ph type="sldImg"/>
          </p:nvPr>
        </p:nvSpPr>
        <p:spPr bwMode="auto">
          <a:noFill/>
          <a:ln>
            <a:solidFill>
              <a:srgbClr val="000000"/>
            </a:solidFill>
            <a:miter lim="800000"/>
            <a:headEnd/>
            <a:tailEnd/>
          </a:ln>
        </p:spPr>
      </p:sp>
      <p:sp>
        <p:nvSpPr>
          <p:cNvPr id="9216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На рис.показано графически распределение учащихся по ступеням достижений в трех классах одной школы. Распределение для класса 4б близко к средним показателям по региону. Распределение по ступеням достижений учащихся  класса 4в существенно отличается от предыдущего. В данном классе гораздо больший процент учащихся находится на нулевой ступени (не освоен даже первый уровень), гораздо меньший процент находится на второй ступени (освоен второй уровень) и совсем нет учащихся, находящихся на третьей ступени, соответствующей третьему уровню освоения. В классе 4и доминирует вторая ступень, что соответствует второму уровню освоения. Дополнительный анализ программ обучения в данных классах, а также данных сопроводительного анкетирования позволит выявить факторы, оказывающие влияние на различные результаты тестирования в разных классах. </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C531A8C1-A23E-4B42-91E8-BA70AC35DCA4}" type="slidenum">
              <a:rPr lang="ru-RU" sz="1200">
                <a:latin typeface="+mn-lt"/>
                <a:cs typeface="+mn-cs"/>
              </a:rPr>
              <a:pPr algn="r">
                <a:defRPr/>
              </a:pPr>
              <a:t>27</a:t>
            </a:fld>
            <a:endParaRPr lang="ru-RU" sz="1200">
              <a:latin typeface="+mn-lt"/>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Образ слайда 1"/>
          <p:cNvSpPr>
            <a:spLocks noGrp="1" noRot="1" noChangeAspect="1" noTextEdit="1"/>
          </p:cNvSpPr>
          <p:nvPr>
            <p:ph type="sldImg"/>
          </p:nvPr>
        </p:nvSpPr>
        <p:spPr bwMode="auto">
          <a:noFill/>
          <a:ln>
            <a:solidFill>
              <a:srgbClr val="000000"/>
            </a:solidFill>
            <a:miter lim="800000"/>
            <a:headEnd/>
            <a:tailEnd/>
          </a:ln>
        </p:spPr>
      </p:sp>
      <p:sp>
        <p:nvSpPr>
          <p:cNvPr id="9421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По горизонтальной оси отложен процент учащихся, находящихся на каждой ступени, а по вертикальной оси указаны коды школ. На диаграмме видно, что большинство учащихся находятся на первой ступени (красная полоска), что соответствует освоению первого уровня. Подобные диаграммы могут быть построены и по отдельным классам, участвующим в исследовании. </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226C21CB-2CDB-4901-B200-C9691464D56E}" type="slidenum">
              <a:rPr lang="ru-RU" sz="1200">
                <a:latin typeface="+mn-lt"/>
                <a:cs typeface="+mn-cs"/>
              </a:rPr>
              <a:pPr algn="r">
                <a:defRPr/>
              </a:pPr>
              <a:t>28</a:t>
            </a:fld>
            <a:endParaRPr lang="ru-RU" sz="1200">
              <a:latin typeface="+mn-lt"/>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bwMode="auto">
          <a:noFill/>
          <a:ln>
            <a:solidFill>
              <a:srgbClr val="000000"/>
            </a:solidFill>
            <a:miter lim="800000"/>
            <a:headEnd/>
            <a:tailEnd/>
          </a:ln>
        </p:spPr>
      </p:sp>
      <p:sp>
        <p:nvSpPr>
          <p:cNvPr id="32771"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Данный инструмент проходил свою апробацию в ряде регионах  РФ. Тестирование  проводилось в 4-х, 5-х, 7-х  классах, в городских, сельских школах, в школах работающих по разным УМК, образовательным  системам. Однако нужно отметить, что в большей степени апробация  инструмента носила формирующий характер, с помощью нее отбирались качественные задания, отрабатывались процедуры тестирования  и диагностики. </a:t>
            </a:r>
          </a:p>
        </p:txBody>
      </p:sp>
      <p:sp>
        <p:nvSpPr>
          <p:cNvPr id="92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391ADE-2B08-429E-A664-53E872669294}" type="slidenum">
              <a:rPr lang="ru-RU"/>
              <a:pPr fontAlgn="base">
                <a:spcBef>
                  <a:spcPct val="0"/>
                </a:spcBef>
                <a:spcAft>
                  <a:spcPct val="0"/>
                </a:spcAft>
                <a:defRPr/>
              </a:pPr>
              <a:t>29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Указанное сочетание  открывает  дополнительные возможности для содержательной интерпретации и оценки результатов тестирования.  </a:t>
            </a:r>
            <a:endParaRPr lang="en-US" smtClean="0"/>
          </a:p>
          <a:p>
            <a:r>
              <a:rPr lang="en-US" smtClean="0"/>
              <a:t>SAM </a:t>
            </a:r>
            <a:r>
              <a:rPr lang="ru-RU" smtClean="0"/>
              <a:t>нацелен на получение такой информации о результатах обучения, которая позволяет  управлять образовательными процессами на разных уровнях (классном, школьном, муниципальном). Основные пользователи этого инструмента – учителя, методисты, администрация школ и сотрудники  местных органов управления образованием.</a:t>
            </a:r>
          </a:p>
        </p:txBody>
      </p:sp>
      <p:sp>
        <p:nvSpPr>
          <p:cNvPr id="92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C71396-5515-43AD-8B34-E0700610ED48}" type="slidenum">
              <a:rPr lang="ru-RU"/>
              <a:pPr fontAlgn="base">
                <a:spcBef>
                  <a:spcPct val="0"/>
                </a:spcBef>
                <a:spcAft>
                  <a:spcPct val="0"/>
                </a:spcAft>
                <a:defRPr/>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p:spPr>
      </p:sp>
      <p:sp>
        <p:nvSpPr>
          <p:cNvPr id="2150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В основе этой модели – культурно-историческая теория Л.С. Выготского, а также работы его учеников и последователей – представителей деятельностного подхода. В рамках этой  модели на протяжении  последних  лет и ведется разработка отечественного  инструмента </a:t>
            </a:r>
            <a:r>
              <a:rPr lang="en-US" b="1" smtClean="0"/>
              <a:t>SAM </a:t>
            </a:r>
            <a:r>
              <a:rPr lang="ru-RU" smtClean="0"/>
              <a:t>(</a:t>
            </a:r>
            <a:r>
              <a:rPr lang="en-US" smtClean="0"/>
              <a:t>School Achievements Monitoring</a:t>
            </a:r>
            <a:r>
              <a:rPr lang="ru-RU" smtClean="0"/>
              <a:t>). </a:t>
            </a:r>
          </a:p>
        </p:txBody>
      </p:sp>
      <p:sp>
        <p:nvSpPr>
          <p:cNvPr id="92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9A241E-5C2D-4076-8F2F-EDC4ABC4BEDF}" type="slidenum">
              <a:rPr lang="ru-RU"/>
              <a:pPr fontAlgn="base">
                <a:spcBef>
                  <a:spcPct val="0"/>
                </a:spcBef>
                <a:spcAft>
                  <a:spcPct val="0"/>
                </a:spcAft>
                <a:defRPr/>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Образ слайда 1"/>
          <p:cNvSpPr>
            <a:spLocks noGrp="1" noRot="1" noChangeAspect="1" noTextEdit="1"/>
          </p:cNvSpPr>
          <p:nvPr>
            <p:ph type="sldImg"/>
          </p:nvPr>
        </p:nvSpPr>
        <p:spPr bwMode="auto">
          <a:noFill/>
          <a:ln>
            <a:solidFill>
              <a:srgbClr val="000000"/>
            </a:solidFill>
            <a:miter lim="800000"/>
            <a:headEnd/>
            <a:tailEnd/>
          </a:ln>
        </p:spPr>
      </p:sp>
      <p:sp>
        <p:nvSpPr>
          <p:cNvPr id="81923"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В основу теста положена таксономия уровней присвоения учебного содержания, намеченная в трудах основателей деятельностного подхода Л.С. Выготского, Д.Б. Эльконина, П.Я Гальперина, В.В. Давыдова и др. </a:t>
            </a:r>
          </a:p>
          <a:p>
            <a:r>
              <a:rPr lang="ru-RU" smtClean="0"/>
              <a:t>Принципиальное отличие нашего инструмента от уже существующих международных заключается в том, что в нем объединены и измерение и диагностика. </a:t>
            </a:r>
            <a:r>
              <a:rPr lang="en-US" smtClean="0"/>
              <a:t>SAM</a:t>
            </a:r>
            <a:r>
              <a:rPr lang="ru-RU" smtClean="0"/>
              <a:t> является средством мониторинга  как количественных, так и качественных характеристик образовательных достижений учащихся начальной школы, а также для выявления объективных факторов, которые оказывают влияние на эти достижения. </a:t>
            </a:r>
          </a:p>
          <a:p>
            <a:r>
              <a:rPr lang="ru-RU" smtClean="0"/>
              <a:t>Согласно концепции культурного развития Л.С. Выготского учение,  как  необходимая предпосылка  психического развития ребенка,   есть присвоение знаковых структур, в которых кристаллизованы культурные (обобщенные) способы действия. В процессе целенаправленного обучения ученик получает средства ориентировки, которые можно разделить на три типа и поставить им в соответствие три качественных уровня освоения культурного способа действия: формальный, предметный и функциональный </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2C63E01F-72A4-445C-AAE4-3DD8D4E77E30}" type="slidenum">
              <a:rPr lang="ru-RU" sz="1200">
                <a:latin typeface="+mn-lt"/>
                <a:cs typeface="+mn-cs"/>
              </a:rPr>
              <a:pPr algn="r">
                <a:defRPr/>
              </a:pPr>
              <a:t>5</a:t>
            </a:fld>
            <a:endParaRPr lang="ru-RU" sz="1200">
              <a:latin typeface="+mn-lt"/>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Образ слайда 1"/>
          <p:cNvSpPr>
            <a:spLocks noGrp="1" noRot="1" noChangeAspect="1" noTextEdit="1"/>
          </p:cNvSpPr>
          <p:nvPr>
            <p:ph type="sldImg"/>
          </p:nvPr>
        </p:nvSpPr>
        <p:spPr bwMode="auto">
          <a:noFill/>
          <a:ln>
            <a:solidFill>
              <a:srgbClr val="000000"/>
            </a:solidFill>
            <a:miter lim="800000"/>
            <a:headEnd/>
            <a:tailEnd/>
          </a:ln>
        </p:spPr>
      </p:sp>
      <p:sp>
        <p:nvSpPr>
          <p:cNvPr id="77827"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Указанное сочетание  открывает  дополнительные возможности для содержательной интерпретации и оценки результатов тестирования.  </a:t>
            </a:r>
            <a:endParaRPr lang="en-US" smtClean="0"/>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1D0D510D-7893-44BD-AFE8-18E6CC4F9734}" type="slidenum">
              <a:rPr lang="ru-RU" sz="1200">
                <a:latin typeface="+mn-lt"/>
                <a:cs typeface="+mn-cs"/>
              </a:rPr>
              <a:pPr algn="r">
                <a:defRPr/>
              </a:pPr>
              <a:t>6</a:t>
            </a:fld>
            <a:endParaRPr lang="ru-RU" sz="1200">
              <a:latin typeface="+mn-lt"/>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Образ слайда 1"/>
          <p:cNvSpPr>
            <a:spLocks noGrp="1" noRot="1" noChangeAspect="1" noTextEdit="1"/>
          </p:cNvSpPr>
          <p:nvPr>
            <p:ph type="sldImg"/>
          </p:nvPr>
        </p:nvSpPr>
        <p:spPr bwMode="auto">
          <a:noFill/>
          <a:ln>
            <a:solidFill>
              <a:srgbClr val="000000"/>
            </a:solidFill>
            <a:miter lim="800000"/>
            <a:headEnd/>
            <a:tailEnd/>
          </a:ln>
        </p:spPr>
      </p:sp>
      <p:sp>
        <p:nvSpPr>
          <p:cNvPr id="79875" name="Заметки 2"/>
          <p:cNvSpPr>
            <a:spLocks noGrp="1"/>
          </p:cNvSpPr>
          <p:nvPr>
            <p:ph type="body" idx="1"/>
          </p:nvPr>
        </p:nvSpPr>
        <p:spPr bwMode="auto">
          <a:noFill/>
        </p:spPr>
        <p:txBody>
          <a:bodyPr wrap="square" numCol="1" anchor="t" anchorCtr="0" compatLnSpc="1">
            <a:prstTxWarp prst="textNoShape">
              <a:avLst/>
            </a:prstTxWarp>
          </a:bodyPr>
          <a:lstStyle/>
          <a:p>
            <a:r>
              <a:rPr lang="en-US" smtClean="0"/>
              <a:t>SAM </a:t>
            </a:r>
            <a:r>
              <a:rPr lang="ru-RU" smtClean="0"/>
              <a:t>нацелен на получение такой информации о результатах обучения, которая позволяет  управлять образовательными процессами на разных уровнях (классном, школьном, муниципальном). Основные пользователи этого инструмента – учителя, методисты, администрация школ и сотрудники  местных органов управления образованием.</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CE4155BB-26C7-4C36-851D-AE636EF696A3}" type="slidenum">
              <a:rPr lang="ru-RU" sz="1200">
                <a:latin typeface="+mn-lt"/>
                <a:cs typeface="+mn-cs"/>
              </a:rPr>
              <a:pPr algn="r">
                <a:defRPr/>
              </a:pPr>
              <a:t>7</a:t>
            </a:fld>
            <a:endParaRPr lang="ru-RU" sz="1200">
              <a:latin typeface="+mn-lt"/>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p:spPr>
      </p:sp>
      <p:sp>
        <p:nvSpPr>
          <p:cNvPr id="2765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Проще говоря, ученик знает, </a:t>
            </a:r>
            <a:r>
              <a:rPr lang="ru-RU" i="1" smtClean="0"/>
              <a:t>как</a:t>
            </a:r>
            <a:r>
              <a:rPr lang="ru-RU" smtClean="0"/>
              <a:t> действовать в типовых ситуациях, но не всегда понимает, </a:t>
            </a:r>
            <a:r>
              <a:rPr lang="ru-RU" i="1" smtClean="0"/>
              <a:t>почему</a:t>
            </a:r>
            <a:r>
              <a:rPr lang="ru-RU" smtClean="0"/>
              <a:t> надо действовать именно так. В силу этого освоенный способ оказывается формальным, мера его обобщенности минимальна и охватывает узкий спектр типовых ситуаций и соответствующих схем действия. Ученики, которые освоили некоторое предметное содержание только на первом уровне, справляются лишь с типовыми задачами, в которых связь условий с усвоенными правилами, образцами может быть обнаружена непосредственно. Если же условия описаны таким образом, что ученик не получает явного указания на принадлежность задачи к определенному классу  с отработанной процедурой решения, формального уровня владения способом оказывается недостаточно. </a:t>
            </a:r>
          </a:p>
        </p:txBody>
      </p:sp>
      <p:sp>
        <p:nvSpPr>
          <p:cNvPr id="92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70C464-83A7-4967-9E7A-C8C8B5D1AAEA}" type="slidenum">
              <a:rPr lang="ru-RU"/>
              <a:pPr fontAlgn="base">
                <a:spcBef>
                  <a:spcPct val="0"/>
                </a:spcBef>
                <a:spcAft>
                  <a:spcPct val="0"/>
                </a:spcAft>
                <a:defRPr/>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Образ слайда 1"/>
          <p:cNvSpPr>
            <a:spLocks noGrp="1" noRot="1" noChangeAspect="1" noTextEdit="1"/>
          </p:cNvSpPr>
          <p:nvPr>
            <p:ph type="sldImg"/>
          </p:nvPr>
        </p:nvSpPr>
        <p:spPr bwMode="auto">
          <a:noFill/>
          <a:ln>
            <a:solidFill>
              <a:srgbClr val="000000"/>
            </a:solidFill>
            <a:miter lim="800000"/>
            <a:headEnd/>
            <a:tailEnd/>
          </a:ln>
        </p:spPr>
      </p:sp>
      <p:sp>
        <p:nvSpPr>
          <p:cNvPr id="5632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Это дает принципиальную возможность решать весь класс задач, подводимых под  данный способ. Индикатором освоения способа действия на втором уровне является решение задач,  где нельзя непосредственно применить типовые схемы действия. Этому требованию удовлетворяют задачи, так или иначе  исключающие прямой ход от условий к типовому алгоритму действия: задачи с косвенной формой условия; задачи абстрактного характера; задачи с условиями,  представленными  в разных формах (например, одна часть условий дана текстом, а другая с помощью чертежа) и др.</a:t>
            </a:r>
          </a:p>
        </p:txBody>
      </p:sp>
      <p:sp>
        <p:nvSpPr>
          <p:cNvPr id="9220"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EC9BF980-E6BA-412C-8B6F-5DFEB58E51F3}" type="slidenum">
              <a:rPr lang="ru-RU" sz="1200">
                <a:latin typeface="+mn-lt"/>
                <a:cs typeface="+mn-cs"/>
              </a:rPr>
              <a:pPr algn="r">
                <a:defRPr/>
              </a:pPr>
              <a:t>9</a:t>
            </a:fld>
            <a:endParaRPr lang="ru-RU" sz="1200">
              <a:latin typeface="+mn-lt"/>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6F8EA22-21BC-4BD2-801A-1B9CA36B7368}" type="datetimeFigureOut">
              <a:rPr lang="ru-RU"/>
              <a:pPr>
                <a:defRPr/>
              </a:pPr>
              <a:t>28.09.2011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CBF00C-86BC-45D5-BF22-946FDE80CDE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DA5499B-7331-464E-81EF-DA03E9699317}" type="datetimeFigureOut">
              <a:rPr lang="ru-RU"/>
              <a:pPr>
                <a:defRPr/>
              </a:pPr>
              <a:t>28.09.2011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71A97A4-4F73-4AEB-BC29-15ABA2D6B64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715CCF1-7FC1-4AD3-9E75-C40601F472A9}" type="datetimeFigureOut">
              <a:rPr lang="ru-RU"/>
              <a:pPr>
                <a:defRPr/>
              </a:pPr>
              <a:t>28.09.2011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77B3FF0-7EDC-4591-8ADF-0BCDE2DA56F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83EB252-E79A-4C05-88A0-F12901DB4F5E}" type="datetimeFigureOut">
              <a:rPr lang="ru-RU"/>
              <a:pPr>
                <a:defRPr/>
              </a:pPr>
              <a:t>28.09.2011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12266A3-5DD2-4036-9F45-ACCDEEB999A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41DD31C-8E3D-4550-8F8C-6AB697FA3587}" type="datetimeFigureOut">
              <a:rPr lang="ru-RU"/>
              <a:pPr>
                <a:defRPr/>
              </a:pPr>
              <a:t>28.09.2011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06D217C-25C4-4F17-B220-F1A1225C58D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812E8BC-D8B6-4AF5-8A80-8B45FDB8D719}" type="datetimeFigureOut">
              <a:rPr lang="ru-RU"/>
              <a:pPr>
                <a:defRPr/>
              </a:pPr>
              <a:t>28.09.2011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2A88EDD-7D51-4870-B413-1F9EA5E0E20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107483B-6699-499F-81B1-AA0B303C0DDA}" type="datetimeFigureOut">
              <a:rPr lang="ru-RU"/>
              <a:pPr>
                <a:defRPr/>
              </a:pPr>
              <a:t>28.09.2011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99A1809-DDA4-41AF-8053-BBD962FB727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DD3AECB-8004-4EA0-B892-55F9E88E3ACE}" type="datetimeFigureOut">
              <a:rPr lang="ru-RU"/>
              <a:pPr>
                <a:defRPr/>
              </a:pPr>
              <a:t>28.09.2011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04FE693-5FFD-42EA-BDA8-97E6709D823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5222D47-D90A-4907-A273-5047A628C5A0}" type="datetimeFigureOut">
              <a:rPr lang="ru-RU"/>
              <a:pPr>
                <a:defRPr/>
              </a:pPr>
              <a:t>28.09.2011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226D8A6-51C4-4611-BE1C-4F780BD9CBC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41CF3D9-F02B-4BA5-A6A5-9EBE8B761396}" type="datetimeFigureOut">
              <a:rPr lang="ru-RU"/>
              <a:pPr>
                <a:defRPr/>
              </a:pPr>
              <a:t>28.09.2011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F9D8D92-2F94-4265-89DD-74DF79CA8EA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619BBA1-5836-47F7-8C3D-EB1EA2DD8DF4}" type="datetimeFigureOut">
              <a:rPr lang="ru-RU"/>
              <a:pPr>
                <a:defRPr/>
              </a:pPr>
              <a:t>28.09.2011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679349C-C753-4519-AE52-7ABCA067C21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0DBF65D-2E17-419A-8662-0B0A81CD4B84}" type="datetimeFigureOut">
              <a:rPr lang="ru-RU"/>
              <a:pPr>
                <a:defRPr/>
              </a:pPr>
              <a:t>28.09.2011</a:t>
            </a:fld>
            <a:endParaRPr lang="ru-RU"/>
          </a:p>
        </p:txBody>
      </p:sp>
      <p:sp>
        <p:nvSpPr>
          <p:cNvPr id="5" name="Нижний колонтитул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14AF033-CF32-48A3-88F4-8256F2A3CE9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iuorao.ru/" TargetMode="External"/><Relationship Id="rId13" Type="http://schemas.openxmlformats.org/officeDocument/2006/relationships/image" Target="../media/image8.emf"/><Relationship Id="rId18" Type="http://schemas.openxmlformats.org/officeDocument/2006/relationships/image" Target="../media/image11.jpe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7.jpeg"/><Relationship Id="rId17" Type="http://schemas.openxmlformats.org/officeDocument/2006/relationships/image" Target="../media/image10.jpeg"/><Relationship Id="rId2" Type="http://schemas.openxmlformats.org/officeDocument/2006/relationships/notesSlide" Target="../notesSlides/notesSlide1.xml"/><Relationship Id="rId16" Type="http://schemas.openxmlformats.org/officeDocument/2006/relationships/hyperlink" Target="http://www.ntf.ru/" TargetMode="External"/><Relationship Id="rId1" Type="http://schemas.openxmlformats.org/officeDocument/2006/relationships/slideLayout" Target="../slideLayouts/slideLayout1.xml"/><Relationship Id="rId6" Type="http://schemas.openxmlformats.org/officeDocument/2006/relationships/hyperlink" Target="http://www.worldbank.org/" TargetMode="External"/><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9.gif"/><Relationship Id="rId10" Type="http://schemas.openxmlformats.org/officeDocument/2006/relationships/hyperlink" Target="http://www.ciced.ru/" TargetMode="External"/><Relationship Id="rId19" Type="http://schemas.openxmlformats.org/officeDocument/2006/relationships/image" Target="../media/image12.gif"/><Relationship Id="rId4" Type="http://schemas.openxmlformats.org/officeDocument/2006/relationships/image" Target="../media/image2.png"/><Relationship Id="rId9" Type="http://schemas.openxmlformats.org/officeDocument/2006/relationships/image" Target="../media/image5.jpeg"/><Relationship Id="rId14" Type="http://schemas.openxmlformats.org/officeDocument/2006/relationships/hyperlink" Target="http://www.ria.ru/rating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795963" y="2878138"/>
            <a:ext cx="2520950" cy="1349375"/>
          </a:xfrm>
        </p:spPr>
        <p:txBody>
          <a:bodyPr/>
          <a:lstStyle/>
          <a:p>
            <a:pPr algn="r" eaLnBrk="1" hangingPunct="1">
              <a:lnSpc>
                <a:spcPct val="80000"/>
              </a:lnSpc>
            </a:pPr>
            <a:r>
              <a:rPr lang="ru-RU" sz="2800" smtClean="0">
                <a:solidFill>
                  <a:schemeClr val="bg1"/>
                </a:solidFill>
              </a:rPr>
              <a:t>А.Б. Воронцов </a:t>
            </a:r>
            <a:endParaRPr lang="ru-RU" sz="2800" smtClean="0">
              <a:solidFill>
                <a:schemeClr val="bg1"/>
              </a:solidFill>
              <a:latin typeface="Arial" charset="0"/>
            </a:endParaRPr>
          </a:p>
          <a:p>
            <a:pPr algn="r" eaLnBrk="1" hangingPunct="1">
              <a:lnSpc>
                <a:spcPct val="80000"/>
              </a:lnSpc>
            </a:pPr>
            <a:r>
              <a:rPr lang="ru-RU" sz="2800" smtClean="0">
                <a:solidFill>
                  <a:schemeClr val="bg1"/>
                </a:solidFill>
              </a:rPr>
              <a:t>В.А. Львовский</a:t>
            </a:r>
            <a:endParaRPr lang="ru-RU" sz="2800" smtClean="0">
              <a:solidFill>
                <a:schemeClr val="bg1"/>
              </a:solidFill>
              <a:latin typeface="Arial" charset="0"/>
            </a:endParaRPr>
          </a:p>
          <a:p>
            <a:pPr algn="r" eaLnBrk="1" hangingPunct="1">
              <a:lnSpc>
                <a:spcPct val="80000"/>
              </a:lnSpc>
            </a:pPr>
            <a:r>
              <a:rPr lang="ru-RU" sz="2800" smtClean="0">
                <a:solidFill>
                  <a:schemeClr val="bg1"/>
                </a:solidFill>
              </a:rPr>
              <a:t>П.Г. Нежнов</a:t>
            </a:r>
          </a:p>
        </p:txBody>
      </p:sp>
      <p:pic>
        <p:nvPicPr>
          <p:cNvPr id="2051" name="Picture 3" descr="E:\rtc_prezent_png\rtc_shapka.png"/>
          <p:cNvPicPr>
            <a:picLocks noChangeAspect="1" noChangeArrowheads="1"/>
          </p:cNvPicPr>
          <p:nvPr/>
        </p:nvPicPr>
        <p:blipFill>
          <a:blip r:embed="rId4" cstate="print"/>
          <a:srcRect/>
          <a:stretch>
            <a:fillRect/>
          </a:stretch>
        </p:blipFill>
        <p:spPr bwMode="auto">
          <a:xfrm>
            <a:off x="-14288" y="0"/>
            <a:ext cx="9158288" cy="1177925"/>
          </a:xfrm>
          <a:prstGeom prst="rect">
            <a:avLst/>
          </a:prstGeom>
          <a:noFill/>
          <a:ln w="9525">
            <a:noFill/>
            <a:miter lim="800000"/>
            <a:headEnd/>
            <a:tailEnd/>
          </a:ln>
        </p:spPr>
      </p:pic>
      <p:sp>
        <p:nvSpPr>
          <p:cNvPr id="2" name="Заголовок 1"/>
          <p:cNvSpPr>
            <a:spLocks noGrp="1"/>
          </p:cNvSpPr>
          <p:nvPr>
            <p:ph type="ctrTitle"/>
          </p:nvPr>
        </p:nvSpPr>
        <p:spPr>
          <a:xfrm>
            <a:off x="539750" y="1347788"/>
            <a:ext cx="7772400" cy="1368425"/>
          </a:xfrm>
        </p:spPr>
        <p:txBody>
          <a:bodyPr/>
          <a:lstStyle/>
          <a:p>
            <a:pPr eaLnBrk="1" hangingPunct="1"/>
            <a:r>
              <a:rPr lang="ru-RU" sz="2400" b="1" smtClean="0">
                <a:solidFill>
                  <a:schemeClr val="bg1"/>
                </a:solidFill>
              </a:rPr>
              <a:t>Мониторинг учебно-предметных </a:t>
            </a:r>
            <a:br>
              <a:rPr lang="ru-RU" sz="2400" b="1" smtClean="0">
                <a:solidFill>
                  <a:schemeClr val="bg1"/>
                </a:solidFill>
              </a:rPr>
            </a:br>
            <a:r>
              <a:rPr lang="ru-RU" sz="2400" b="1" smtClean="0">
                <a:solidFill>
                  <a:schemeClr val="bg1"/>
                </a:solidFill>
              </a:rPr>
              <a:t>компетенций школьников </a:t>
            </a:r>
            <a:r>
              <a:rPr lang="en-US" sz="2400" b="1" smtClean="0">
                <a:solidFill>
                  <a:schemeClr val="bg1"/>
                </a:solidFill>
              </a:rPr>
              <a:t>(SAM)</a:t>
            </a:r>
            <a:r>
              <a:rPr lang="ru-RU" sz="2400" b="1" smtClean="0">
                <a:solidFill>
                  <a:schemeClr val="bg1"/>
                </a:solidFill>
              </a:rPr>
              <a:t>:</a:t>
            </a:r>
            <a:r>
              <a:rPr lang="en-US" sz="2400" b="1" smtClean="0">
                <a:solidFill>
                  <a:schemeClr val="bg1"/>
                </a:solidFill>
              </a:rPr>
              <a:t> </a:t>
            </a:r>
            <a:r>
              <a:rPr lang="ru-RU" sz="2400" b="1" smtClean="0">
                <a:solidFill>
                  <a:schemeClr val="bg1"/>
                </a:solidFill>
              </a:rPr>
              <a:t/>
            </a:r>
            <a:br>
              <a:rPr lang="ru-RU" sz="2400" b="1" smtClean="0">
                <a:solidFill>
                  <a:schemeClr val="bg1"/>
                </a:solidFill>
              </a:rPr>
            </a:br>
            <a:r>
              <a:rPr lang="ru-RU" sz="2400" b="1" smtClean="0">
                <a:solidFill>
                  <a:schemeClr val="bg1"/>
                </a:solidFill>
              </a:rPr>
              <a:t>потенциал и возможности инструментария</a:t>
            </a:r>
            <a:r>
              <a:rPr lang="ru-RU" sz="2400" smtClean="0">
                <a:solidFill>
                  <a:schemeClr val="tx2"/>
                </a:solidFill>
              </a:rPr>
              <a:t/>
            </a:r>
            <a:br>
              <a:rPr lang="ru-RU" sz="2400" smtClean="0">
                <a:solidFill>
                  <a:schemeClr val="tx2"/>
                </a:solidFill>
              </a:rPr>
            </a:br>
            <a:endParaRPr lang="ru-RU" sz="2400" smtClean="0">
              <a:solidFill>
                <a:schemeClr val="bg1"/>
              </a:solidFill>
            </a:endParaRPr>
          </a:p>
        </p:txBody>
      </p:sp>
      <p:pic>
        <p:nvPicPr>
          <p:cNvPr id="1028" name="Picture 4" descr="E:\rtc_prezent_png\rtc_01.png"/>
          <p:cNvPicPr>
            <a:picLocks noChangeAspect="1" noChangeArrowheads="1"/>
          </p:cNvPicPr>
          <p:nvPr/>
        </p:nvPicPr>
        <p:blipFill>
          <a:blip r:embed="rId5" cstate="print"/>
          <a:srcRect/>
          <a:stretch>
            <a:fillRect/>
          </a:stretch>
        </p:blipFill>
        <p:spPr bwMode="auto">
          <a:xfrm>
            <a:off x="7213600" y="123825"/>
            <a:ext cx="1751013" cy="868363"/>
          </a:xfrm>
          <a:prstGeom prst="rect">
            <a:avLst/>
          </a:prstGeom>
          <a:noFill/>
          <a:ln w="9525">
            <a:noFill/>
            <a:miter lim="800000"/>
            <a:headEnd/>
            <a:tailEnd/>
          </a:ln>
        </p:spPr>
      </p:pic>
      <p:sp>
        <p:nvSpPr>
          <p:cNvPr id="2054" name="Прямоугольник 6"/>
          <p:cNvSpPr>
            <a:spLocks noChangeArrowheads="1"/>
          </p:cNvSpPr>
          <p:nvPr/>
        </p:nvSpPr>
        <p:spPr bwMode="auto">
          <a:xfrm>
            <a:off x="0" y="46038"/>
            <a:ext cx="7215188" cy="871537"/>
          </a:xfrm>
          <a:prstGeom prst="rect">
            <a:avLst/>
          </a:prstGeom>
          <a:noFill/>
          <a:ln w="9525">
            <a:noFill/>
            <a:miter lim="800000"/>
            <a:headEnd/>
            <a:tailEnd/>
          </a:ln>
        </p:spPr>
        <p:txBody>
          <a:bodyPr>
            <a:spAutoFit/>
          </a:bodyPr>
          <a:lstStyle/>
          <a:p>
            <a:pPr marL="342900" indent="-342900" algn="ctr">
              <a:spcBef>
                <a:spcPct val="20000"/>
              </a:spcBef>
            </a:pPr>
            <a:endParaRPr lang="ru-RU" sz="1100">
              <a:solidFill>
                <a:schemeClr val="bg1"/>
              </a:solidFill>
              <a:latin typeface="Arial" charset="0"/>
            </a:endParaRPr>
          </a:p>
          <a:p>
            <a:pPr marL="342900" indent="-342900" algn="ctr">
              <a:spcBef>
                <a:spcPct val="20000"/>
              </a:spcBef>
            </a:pPr>
            <a:r>
              <a:rPr lang="ru-RU" sz="1100">
                <a:solidFill>
                  <a:schemeClr val="bg1"/>
                </a:solidFill>
                <a:latin typeface="Arial" charset="0"/>
              </a:rPr>
              <a:t>Учебный курс</a:t>
            </a:r>
          </a:p>
          <a:p>
            <a:pPr marL="342900" indent="-342900" algn="ctr">
              <a:spcBef>
                <a:spcPct val="20000"/>
              </a:spcBef>
            </a:pPr>
            <a:r>
              <a:rPr lang="ru-RU" sz="1100" i="1">
                <a:solidFill>
                  <a:schemeClr val="bg1"/>
                </a:solidFill>
                <a:latin typeface="Arial" charset="0"/>
              </a:rPr>
              <a:t>«Информирование различных целевых групп о результатах оценки учебных достижений школьников»</a:t>
            </a:r>
          </a:p>
          <a:p>
            <a:pPr marL="342900" indent="-342900" algn="ctr">
              <a:spcBef>
                <a:spcPct val="20000"/>
              </a:spcBef>
            </a:pPr>
            <a:r>
              <a:rPr lang="ru-RU" sz="1100" i="1">
                <a:solidFill>
                  <a:schemeClr val="bg1"/>
                </a:solidFill>
                <a:latin typeface="Arial" charset="0"/>
              </a:rPr>
              <a:t>27-30 сентября 2011 года, г. Москва</a:t>
            </a:r>
          </a:p>
        </p:txBody>
      </p:sp>
      <p:sp>
        <p:nvSpPr>
          <p:cNvPr id="11" name="Прямоугольник 10"/>
          <p:cNvSpPr/>
          <p:nvPr/>
        </p:nvSpPr>
        <p:spPr>
          <a:xfrm>
            <a:off x="4139952" y="4612493"/>
            <a:ext cx="1080120" cy="36004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ru-RU"/>
          </a:p>
        </p:txBody>
      </p:sp>
      <p:pic>
        <p:nvPicPr>
          <p:cNvPr id="12" name="Picture 2" descr="http://www.rtc-edu.ru/sites/default/files/pict/wb.png">
            <a:hlinkClick r:id="rId6"/>
          </p:cNvPr>
          <p:cNvPicPr>
            <a:picLocks noChangeAspect="1" noChangeArrowheads="1"/>
          </p:cNvPicPr>
          <p:nvPr/>
        </p:nvPicPr>
        <p:blipFill>
          <a:blip r:embed="rId7" cstate="print"/>
          <a:srcRect/>
          <a:stretch>
            <a:fillRect/>
          </a:stretch>
        </p:blipFill>
        <p:spPr bwMode="auto">
          <a:xfrm>
            <a:off x="1643042" y="4572783"/>
            <a:ext cx="428628" cy="428628"/>
          </a:xfrm>
          <a:prstGeom prst="rect">
            <a:avLst/>
          </a:prstGeom>
          <a:noFill/>
        </p:spPr>
      </p:pic>
      <p:pic>
        <p:nvPicPr>
          <p:cNvPr id="13" name="Picture 4" descr="Описание: лого.jpg">
            <a:hlinkClick r:id="rId8"/>
          </p:cNvPr>
          <p:cNvPicPr>
            <a:picLocks noChangeAspect="1" noChangeArrowheads="1"/>
          </p:cNvPicPr>
          <p:nvPr/>
        </p:nvPicPr>
        <p:blipFill>
          <a:blip r:embed="rId9" cstate="print"/>
          <a:srcRect/>
          <a:stretch>
            <a:fillRect/>
          </a:stretch>
        </p:blipFill>
        <p:spPr bwMode="auto">
          <a:xfrm>
            <a:off x="642910" y="4644221"/>
            <a:ext cx="857256" cy="362326"/>
          </a:xfrm>
          <a:prstGeom prst="rect">
            <a:avLst/>
          </a:prstGeom>
          <a:noFill/>
        </p:spPr>
      </p:pic>
      <p:pic>
        <p:nvPicPr>
          <p:cNvPr id="14" name="Picture 6" descr="Описание: ciced logo single.eps">
            <a:hlinkClick r:id="rId10"/>
          </p:cNvPr>
          <p:cNvPicPr>
            <a:picLocks noChangeAspect="1" noChangeArrowheads="1"/>
          </p:cNvPicPr>
          <p:nvPr/>
        </p:nvPicPr>
        <p:blipFill>
          <a:blip r:embed="rId11" cstate="print"/>
          <a:srcRect/>
          <a:stretch>
            <a:fillRect/>
          </a:stretch>
        </p:blipFill>
        <p:spPr bwMode="auto">
          <a:xfrm>
            <a:off x="2214546" y="4732759"/>
            <a:ext cx="785818" cy="221433"/>
          </a:xfrm>
          <a:prstGeom prst="rect">
            <a:avLst/>
          </a:prstGeom>
          <a:noFill/>
        </p:spPr>
      </p:pic>
      <p:pic>
        <p:nvPicPr>
          <p:cNvPr id="15" name="Picture 10" descr="img69119"/>
          <p:cNvPicPr>
            <a:picLocks noChangeAspect="1" noChangeArrowheads="1"/>
          </p:cNvPicPr>
          <p:nvPr/>
        </p:nvPicPr>
        <p:blipFill>
          <a:blip r:embed="rId12" cstate="print"/>
          <a:srcRect/>
          <a:stretch>
            <a:fillRect/>
          </a:stretch>
        </p:blipFill>
        <p:spPr bwMode="auto">
          <a:xfrm>
            <a:off x="142844" y="4560147"/>
            <a:ext cx="380333" cy="447608"/>
          </a:xfrm>
          <a:prstGeom prst="rect">
            <a:avLst/>
          </a:prstGeom>
          <a:noFill/>
          <a:ln w="9525">
            <a:noFill/>
            <a:miter lim="800000"/>
            <a:headEnd/>
            <a:tailEnd/>
          </a:ln>
        </p:spPr>
      </p:pic>
      <p:pic>
        <p:nvPicPr>
          <p:cNvPr id="16" name="Рисунок 15"/>
          <p:cNvPicPr/>
          <p:nvPr/>
        </p:nvPicPr>
        <p:blipFill>
          <a:blip r:embed="rId13" cstate="print"/>
          <a:srcRect/>
          <a:stretch>
            <a:fillRect/>
          </a:stretch>
        </p:blipFill>
        <p:spPr bwMode="auto">
          <a:xfrm>
            <a:off x="3131840" y="4587974"/>
            <a:ext cx="864096" cy="432817"/>
          </a:xfrm>
          <a:prstGeom prst="rect">
            <a:avLst/>
          </a:prstGeom>
          <a:noFill/>
        </p:spPr>
      </p:pic>
      <p:pic>
        <p:nvPicPr>
          <p:cNvPr id="17" name="Рисунок 16" descr="Описание: social-240-100.gif">
            <a:hlinkClick r:id="rId14" tgtFrame="&quot;_blank&quot;"/>
          </p:cNvPr>
          <p:cNvPicPr/>
          <p:nvPr/>
        </p:nvPicPr>
        <p:blipFill>
          <a:blip r:embed="rId15" cstate="print"/>
          <a:srcRect/>
          <a:stretch>
            <a:fillRect/>
          </a:stretch>
        </p:blipFill>
        <p:spPr bwMode="auto">
          <a:xfrm>
            <a:off x="4139952" y="4588743"/>
            <a:ext cx="1080120" cy="428625"/>
          </a:xfrm>
          <a:prstGeom prst="rect">
            <a:avLst/>
          </a:prstGeom>
          <a:noFill/>
          <a:ln w="9525">
            <a:noFill/>
            <a:miter lim="800000"/>
            <a:headEnd/>
            <a:tailEnd/>
          </a:ln>
        </p:spPr>
      </p:pic>
      <p:pic>
        <p:nvPicPr>
          <p:cNvPr id="18" name="Рисунок 17" descr="Описание: nfpk">
            <a:hlinkClick r:id="rId16" tgtFrame="&quot;_blank&quot;"/>
          </p:cNvPr>
          <p:cNvPicPr/>
          <p:nvPr/>
        </p:nvPicPr>
        <p:blipFill>
          <a:blip r:embed="rId17" cstate="print"/>
          <a:srcRect/>
          <a:stretch>
            <a:fillRect/>
          </a:stretch>
        </p:blipFill>
        <p:spPr bwMode="auto">
          <a:xfrm>
            <a:off x="5364088" y="4568924"/>
            <a:ext cx="576064" cy="379859"/>
          </a:xfrm>
          <a:prstGeom prst="rect">
            <a:avLst/>
          </a:prstGeom>
          <a:noFill/>
          <a:ln w="9525">
            <a:noFill/>
            <a:miter lim="800000"/>
            <a:headEnd/>
            <a:tailEnd/>
          </a:ln>
        </p:spPr>
      </p:pic>
      <p:pic>
        <p:nvPicPr>
          <p:cNvPr id="19" name="Рисунок 18" descr="http://www.ouro.ru/upload/news/112063.gif"/>
          <p:cNvPicPr/>
          <p:nvPr/>
        </p:nvPicPr>
        <p:blipFill>
          <a:blip r:embed="rId18" cstate="print"/>
          <a:srcRect/>
          <a:stretch>
            <a:fillRect/>
          </a:stretch>
        </p:blipFill>
        <p:spPr bwMode="auto">
          <a:xfrm>
            <a:off x="6084168" y="4516735"/>
            <a:ext cx="485775" cy="485775"/>
          </a:xfrm>
          <a:prstGeom prst="rect">
            <a:avLst/>
          </a:prstGeom>
          <a:noFill/>
          <a:ln w="9525">
            <a:noFill/>
            <a:miter lim="800000"/>
            <a:headEnd/>
            <a:tailEnd/>
          </a:ln>
        </p:spPr>
      </p:pic>
      <p:pic>
        <p:nvPicPr>
          <p:cNvPr id="20" name="Рисунок 19" descr="gizlogo-standard-rgb.gif"/>
          <p:cNvPicPr>
            <a:picLocks noChangeAspect="1"/>
          </p:cNvPicPr>
          <p:nvPr/>
        </p:nvPicPr>
        <p:blipFill>
          <a:blip r:embed="rId19" cstate="print"/>
          <a:stretch>
            <a:fillRect/>
          </a:stretch>
        </p:blipFill>
        <p:spPr>
          <a:xfrm>
            <a:off x="6712280" y="4564235"/>
            <a:ext cx="411510" cy="4115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6" presetClass="emph" presetSubtype="0" fill="hold" grpId="0" nodeType="afterEffect">
                                  <p:stCondLst>
                                    <p:cond delay="0"/>
                                  </p:stCondLst>
                                  <p:childTnLst>
                                    <p:animEffect transition="out" filter="fade">
                                      <p:cBhvr>
                                        <p:cTn id="10" dur="500" tmFilter="0, 0; .2, .5; .8, .5; 1, 0"/>
                                        <p:tgtEl>
                                          <p:spTgt spid="3">
                                            <p:txEl>
                                              <p:pRg st="0" end="0"/>
                                            </p:txEl>
                                          </p:spTgt>
                                        </p:tgtEl>
                                      </p:cBhvr>
                                    </p:animEffect>
                                    <p:animScale>
                                      <p:cBhvr>
                                        <p:cTn id="11" dur="250" autoRev="1" fill="hold"/>
                                        <p:tgtEl>
                                          <p:spTgt spid="3">
                                            <p:txEl>
                                              <p:pRg st="0" end="0"/>
                                            </p:txEl>
                                          </p:spTgt>
                                        </p:tgtEl>
                                      </p:cBhvr>
                                      <p:by x="105000" y="105000"/>
                                    </p:animScale>
                                  </p:childTnLst>
                                </p:cTn>
                              </p:par>
                            </p:childTnLst>
                          </p:cTn>
                        </p:par>
                        <p:par>
                          <p:cTn id="12" fill="hold">
                            <p:stCondLst>
                              <p:cond delay="1000"/>
                            </p:stCondLst>
                            <p:childTnLst>
                              <p:par>
                                <p:cTn id="13" presetID="26" presetClass="emph" presetSubtype="0" fill="hold" grpId="0" nodeType="afterEffect">
                                  <p:stCondLst>
                                    <p:cond delay="0"/>
                                  </p:stCondLst>
                                  <p:childTnLst>
                                    <p:animEffect transition="out" filter="fade">
                                      <p:cBhvr>
                                        <p:cTn id="14" dur="500" tmFilter="0, 0; .2, .5; .8, .5; 1, 0"/>
                                        <p:tgtEl>
                                          <p:spTgt spid="3">
                                            <p:txEl>
                                              <p:pRg st="1" end="1"/>
                                            </p:txEl>
                                          </p:spTgt>
                                        </p:tgtEl>
                                      </p:cBhvr>
                                    </p:animEffect>
                                    <p:animScale>
                                      <p:cBhvr>
                                        <p:cTn id="15" dur="250" autoRev="1" fill="hold"/>
                                        <p:tgtEl>
                                          <p:spTgt spid="3">
                                            <p:txEl>
                                              <p:pRg st="1" end="1"/>
                                            </p:txEl>
                                          </p:spTgt>
                                        </p:tgtEl>
                                      </p:cBhvr>
                                      <p:by x="105000" y="105000"/>
                                    </p:animScale>
                                  </p:childTnLst>
                                </p:cTn>
                              </p:par>
                            </p:childTnLst>
                          </p:cTn>
                        </p:par>
                        <p:par>
                          <p:cTn id="16" fill="hold">
                            <p:stCondLst>
                              <p:cond delay="1500"/>
                            </p:stCondLst>
                            <p:childTnLst>
                              <p:par>
                                <p:cTn id="17" presetID="26" presetClass="emph" presetSubtype="0" fill="hold" grpId="0" nodeType="afterEffect">
                                  <p:stCondLst>
                                    <p:cond delay="0"/>
                                  </p:stCondLst>
                                  <p:childTnLst>
                                    <p:animEffect transition="out" filter="fade">
                                      <p:cBhvr>
                                        <p:cTn id="18" dur="500" tmFilter="0, 0; .2, .5; .8, .5; 1, 0"/>
                                        <p:tgtEl>
                                          <p:spTgt spid="3">
                                            <p:txEl>
                                              <p:pRg st="2" end="2"/>
                                            </p:txEl>
                                          </p:spTgt>
                                        </p:tgtEl>
                                      </p:cBhvr>
                                    </p:animEffect>
                                    <p:animScale>
                                      <p:cBhvr>
                                        <p:cTn id="19" dur="250" autoRev="1" fill="hold"/>
                                        <p:tgtEl>
                                          <p:spTgt spid="3">
                                            <p:txEl>
                                              <p:pRg st="2" end="2"/>
                                            </p:txEl>
                                          </p:spTgt>
                                        </p:tgtEl>
                                      </p:cBhvr>
                                      <p:by x="105000" y="105000"/>
                                    </p:animScale>
                                  </p:childTnLst>
                                </p:cTn>
                              </p:par>
                            </p:childTnLst>
                          </p:cTn>
                        </p:par>
                        <p:par>
                          <p:cTn id="20" fill="hold">
                            <p:stCondLst>
                              <p:cond delay="2000"/>
                            </p:stCondLst>
                            <p:childTnLst>
                              <p:par>
                                <p:cTn id="21" presetID="26" presetClass="emph" presetSubtype="0" fill="hold" nodeType="afterEffect">
                                  <p:stCondLst>
                                    <p:cond delay="0"/>
                                  </p:stCondLst>
                                  <p:childTnLst>
                                    <p:animEffect transition="out" filter="fade">
                                      <p:cBhvr>
                                        <p:cTn id="22" dur="500" tmFilter="0, 0; .2, .5; .8, .5; 1, 0"/>
                                        <p:tgtEl>
                                          <p:spTgt spid="1028"/>
                                        </p:tgtEl>
                                      </p:cBhvr>
                                    </p:animEffect>
                                    <p:animScale>
                                      <p:cBhvr>
                                        <p:cTn id="23" dur="250" autoRev="1" fill="hold"/>
                                        <p:tgtEl>
                                          <p:spTgt spid="102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468313" y="1203325"/>
            <a:ext cx="7991475" cy="3529013"/>
          </a:xfrm>
        </p:spPr>
        <p:txBody>
          <a:bodyPr/>
          <a:lstStyle/>
          <a:p>
            <a:pPr marL="0" indent="0" algn="ctr">
              <a:buFont typeface="Arial" charset="0"/>
              <a:buNone/>
            </a:pPr>
            <a:endParaRPr lang="en-US" b="1" smtClean="0"/>
          </a:p>
          <a:p>
            <a:pPr marL="0" indent="0" algn="ctr">
              <a:buFont typeface="Arial" charset="0"/>
              <a:buNone/>
            </a:pPr>
            <a:r>
              <a:rPr lang="ru-RU" b="1" smtClean="0"/>
              <a:t>Предполагает удержание соответствующего смыслового поля, свободное владение способом действия и применение его в самых разнообразных контекстах</a:t>
            </a:r>
            <a:r>
              <a:rPr lang="ru-RU" smtClean="0"/>
              <a:t> </a:t>
            </a:r>
          </a:p>
        </p:txBody>
      </p:sp>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57349"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sp>
        <p:nvSpPr>
          <p:cNvPr id="2" name="Заголовок 1"/>
          <p:cNvSpPr>
            <a:spLocks/>
          </p:cNvSpPr>
          <p:nvPr/>
        </p:nvSpPr>
        <p:spPr bwMode="auto">
          <a:xfrm>
            <a:off x="468313" y="158750"/>
            <a:ext cx="7772400" cy="828675"/>
          </a:xfrm>
          <a:prstGeom prst="rect">
            <a:avLst/>
          </a:prstGeom>
          <a:noFill/>
          <a:ln w="9525">
            <a:noFill/>
            <a:miter lim="800000"/>
            <a:headEnd/>
            <a:tailEnd/>
          </a:ln>
        </p:spPr>
        <p:txBody>
          <a:bodyPr anchor="ctr"/>
          <a:lstStyle/>
          <a:p>
            <a:r>
              <a:rPr lang="ru-RU" sz="2800" b="1">
                <a:solidFill>
                  <a:schemeClr val="bg1"/>
                </a:solidFill>
              </a:rPr>
              <a:t>Третий уровень – функциональный</a:t>
            </a:r>
            <a:endParaRPr lang="ru-RU" sz="2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1+#ppt_w/2"/>
                                          </p:val>
                                        </p:tav>
                                        <p:tav tm="100000">
                                          <p:val>
                                            <p:strVal val="#ppt_x"/>
                                          </p:val>
                                        </p:tav>
                                      </p:tavLst>
                                    </p:anim>
                                    <p:anim calcmode="lin" valueType="num">
                                      <p:cBhvr additive="base">
                                        <p:cTn id="13" dur="500" fill="hold"/>
                                        <p:tgtEl>
                                          <p:spTgt spid="102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0825" y="1203325"/>
            <a:ext cx="8208963" cy="3529013"/>
          </a:xfrm>
        </p:spPr>
        <p:txBody>
          <a:bodyPr rtlCol="0">
            <a:normAutofit/>
          </a:bodyPr>
          <a:lstStyle/>
          <a:p>
            <a:pPr algn="just">
              <a:defRPr/>
            </a:pPr>
            <a:endParaRPr lang="ru-RU" dirty="0">
              <a:solidFill>
                <a:schemeClr val="tx2">
                  <a:lumMod val="75000"/>
                </a:schemeClr>
              </a:solidFill>
            </a:endParaRPr>
          </a:p>
        </p:txBody>
      </p:sp>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468313" y="158750"/>
            <a:ext cx="7772400" cy="828675"/>
          </a:xfrm>
        </p:spPr>
        <p:txBody>
          <a:bodyPr/>
          <a:lstStyle/>
          <a:p>
            <a:pPr algn="l" eaLnBrk="1" hangingPunct="1"/>
            <a:r>
              <a:rPr lang="ru-RU" sz="2400" b="1" smtClean="0">
                <a:solidFill>
                  <a:schemeClr val="bg1"/>
                </a:solidFill>
              </a:rPr>
              <a:t>Виды грамотности и их оценка</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7174"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graphicFrame>
        <p:nvGraphicFramePr>
          <p:cNvPr id="7227" name="Group 59"/>
          <p:cNvGraphicFramePr>
            <a:graphicFrameLocks noGrp="1"/>
          </p:cNvGraphicFramePr>
          <p:nvPr/>
        </p:nvGraphicFramePr>
        <p:xfrm>
          <a:off x="250825" y="1203325"/>
          <a:ext cx="8893175" cy="3814763"/>
        </p:xfrm>
        <a:graphic>
          <a:graphicData uri="http://schemas.openxmlformats.org/drawingml/2006/table">
            <a:tbl>
              <a:tblPr/>
              <a:tblGrid>
                <a:gridCol w="2076450"/>
                <a:gridCol w="4000500"/>
                <a:gridCol w="2816225"/>
              </a:tblGrid>
              <a:tr h="614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libri" pitchFamily="34" charset="0"/>
                          <a:cs typeface="Arial" charset="0"/>
                        </a:rPr>
                        <a:t>Предметная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libri" pitchFamily="34" charset="0"/>
                          <a:cs typeface="Arial" charset="0"/>
                        </a:rPr>
                        <a:t>линия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libri" pitchFamily="34" charset="0"/>
                          <a:cs typeface="Arial" charset="0"/>
                        </a:rPr>
                        <a:t>Способы  действия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Calibri" pitchFamily="34" charset="0"/>
                          <a:cs typeface="Arial" charset="0"/>
                        </a:rPr>
                        <a:t>Средства действия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r>
              <a:tr h="3254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cs typeface="Arial" charset="0"/>
                        </a:rPr>
                        <a:t>Математическая  грамотность</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hMerge="1">
                  <a:txBody>
                    <a:bodyPr/>
                    <a:lstStyle/>
                    <a:p>
                      <a:endParaRPr lang="ru-RU"/>
                    </a:p>
                  </a:txBody>
                  <a:tcPr/>
                </a:tc>
                <a:tc hMerge="1">
                  <a:txBody>
                    <a:bodyPr/>
                    <a:lstStyle/>
                    <a:p>
                      <a:endParaRPr lang="ru-RU"/>
                    </a:p>
                  </a:txBody>
                  <a:tcPr/>
                </a:tc>
              </a:tr>
              <a:tr h="1003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Измерение  величин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ru-RU" sz="1400" b="0" i="0" u="none" strike="noStrike" cap="none" normalizeH="0" baseline="0" smtClean="0">
                          <a:ln>
                            <a:noFill/>
                          </a:ln>
                          <a:solidFill>
                            <a:srgbClr val="000000"/>
                          </a:solidFill>
                          <a:effectLst/>
                          <a:latin typeface="Calibri" pitchFamily="34" charset="0"/>
                          <a:cs typeface="Arial" charset="0"/>
                        </a:rPr>
                        <a:t>прямое измерение</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ru-RU" sz="1400" b="0" i="0" u="none" strike="noStrike" cap="none" normalizeH="0" baseline="0" smtClean="0">
                          <a:ln>
                            <a:noFill/>
                          </a:ln>
                          <a:solidFill>
                            <a:srgbClr val="000000"/>
                          </a:solidFill>
                          <a:effectLst/>
                          <a:latin typeface="Calibri" pitchFamily="34" charset="0"/>
                          <a:cs typeface="Arial" charset="0"/>
                        </a:rPr>
                        <a:t>косвенное измерение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отношение между числом, величиной и единицей</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отношение «часть и целое»</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формула площади прямоугольника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r>
              <a:tr h="32385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cs typeface="Arial" charset="0"/>
                        </a:rPr>
                        <a:t>Естественнонаучная грамотность</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hMerge="1">
                  <a:txBody>
                    <a:bodyPr/>
                    <a:lstStyle/>
                    <a:p>
                      <a:endParaRPr lang="ru-RU"/>
                    </a:p>
                  </a:txBody>
                  <a:tcPr/>
                </a:tc>
                <a:tc hMerge="1">
                  <a:txBody>
                    <a:bodyPr/>
                    <a:lstStyle/>
                    <a:p>
                      <a:endParaRPr lang="ru-RU"/>
                    </a:p>
                  </a:txBody>
                  <a:tcPr/>
                </a:tc>
              </a:tr>
              <a:tr h="473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Процессы и их условия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установление временных отношений между событиями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схема процесса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схема эксперимента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r>
              <a:tr h="307975">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cs typeface="Arial" charset="0"/>
                        </a:rPr>
                        <a:t>Языковая  грамотность</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hMerge="1">
                  <a:txBody>
                    <a:bodyPr/>
                    <a:lstStyle/>
                    <a:p>
                      <a:endParaRPr lang="ru-RU"/>
                    </a:p>
                  </a:txBody>
                  <a:tcPr/>
                </a:tc>
                <a:tc hMerge="1">
                  <a:txBody>
                    <a:bodyPr/>
                    <a:lstStyle/>
                    <a:p>
                      <a:endParaRPr lang="ru-RU"/>
                    </a:p>
                  </a:txBody>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Слово и его значение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Построение рядов слов и словоформ с чередующими  звуками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Отношение «звук-буква»</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Calibri" pitchFamily="34" charset="0"/>
                          <a:cs typeface="Arial" charset="0"/>
                        </a:rPr>
                        <a:t>Звуковая модель слова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1" fill="hold" grpId="0" nodeType="afterEffect" nodePh="1">
                                  <p:stCondLst>
                                    <p:cond delay="0"/>
                                  </p:stCondLst>
                                  <p:endCondLst>
                                    <p:cond evt="begin" delay="0">
                                      <p:tn val="19"/>
                                    </p:cond>
                                  </p:end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468313" y="158750"/>
            <a:ext cx="7772400" cy="468313"/>
          </a:xfrm>
        </p:spPr>
        <p:txBody>
          <a:bodyPr/>
          <a:lstStyle/>
          <a:p>
            <a:pPr algn="l" eaLnBrk="1" hangingPunct="1"/>
            <a:r>
              <a:rPr lang="ru-RU" sz="2400" b="1" smtClean="0">
                <a:solidFill>
                  <a:schemeClr val="bg1"/>
                </a:solidFill>
              </a:rPr>
              <a:t>Структура тестовых заданий</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grpSp>
        <p:nvGrpSpPr>
          <p:cNvPr id="8214" name="Group 22"/>
          <p:cNvGrpSpPr>
            <a:grpSpLocks/>
          </p:cNvGrpSpPr>
          <p:nvPr/>
        </p:nvGrpSpPr>
        <p:grpSpPr bwMode="auto">
          <a:xfrm>
            <a:off x="457200" y="700088"/>
            <a:ext cx="8229600" cy="4175125"/>
            <a:chOff x="288" y="441"/>
            <a:chExt cx="5184" cy="2630"/>
          </a:xfrm>
        </p:grpSpPr>
        <p:sp>
          <p:nvSpPr>
            <p:cNvPr id="8198" name="Объект 2"/>
            <p:cNvSpPr txBox="1">
              <a:spLocks/>
            </p:cNvSpPr>
            <p:nvPr/>
          </p:nvSpPr>
          <p:spPr bwMode="auto">
            <a:xfrm>
              <a:off x="288" y="1938"/>
              <a:ext cx="5184" cy="956"/>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sp>
          <p:nvSpPr>
            <p:cNvPr id="7" name="Прямоугольник 6"/>
            <p:cNvSpPr/>
            <p:nvPr/>
          </p:nvSpPr>
          <p:spPr>
            <a:xfrm>
              <a:off x="805" y="1292"/>
              <a:ext cx="990" cy="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bg1"/>
                  </a:solidFill>
                </a:rPr>
                <a:t>Способ  действия</a:t>
              </a:r>
            </a:p>
            <a:p>
              <a:pPr algn="ctr" fontAlgn="auto">
                <a:spcBef>
                  <a:spcPts val="0"/>
                </a:spcBef>
                <a:spcAft>
                  <a:spcPts val="0"/>
                </a:spcAft>
                <a:defRPr/>
              </a:pPr>
              <a:r>
                <a:rPr lang="ru-RU" b="1" dirty="0">
                  <a:solidFill>
                    <a:schemeClr val="bg1"/>
                  </a:solidFill>
                </a:rPr>
                <a:t>(задача)</a:t>
              </a:r>
            </a:p>
          </p:txBody>
        </p:sp>
        <p:sp>
          <p:nvSpPr>
            <p:cNvPr id="8" name="Прямоугольник 7"/>
            <p:cNvSpPr/>
            <p:nvPr/>
          </p:nvSpPr>
          <p:spPr>
            <a:xfrm>
              <a:off x="2200" y="441"/>
              <a:ext cx="1675" cy="263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Скругленный прямоугольник 8"/>
            <p:cNvSpPr/>
            <p:nvPr/>
          </p:nvSpPr>
          <p:spPr>
            <a:xfrm>
              <a:off x="2245" y="577"/>
              <a:ext cx="1130" cy="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bg1"/>
                  </a:solidFill>
                </a:rPr>
                <a:t>Задание 1.1.</a:t>
              </a:r>
            </a:p>
          </p:txBody>
        </p:sp>
        <p:sp>
          <p:nvSpPr>
            <p:cNvPr id="10" name="Скругленный прямоугольник 9"/>
            <p:cNvSpPr/>
            <p:nvPr/>
          </p:nvSpPr>
          <p:spPr>
            <a:xfrm>
              <a:off x="2290" y="1337"/>
              <a:ext cx="1130" cy="5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bg1"/>
                  </a:solidFill>
                </a:rPr>
                <a:t>Задание 1.2.</a:t>
              </a:r>
            </a:p>
          </p:txBody>
        </p:sp>
        <p:sp>
          <p:nvSpPr>
            <p:cNvPr id="11" name="Скругленный прямоугольник 10"/>
            <p:cNvSpPr/>
            <p:nvPr/>
          </p:nvSpPr>
          <p:spPr>
            <a:xfrm>
              <a:off x="2290" y="2147"/>
              <a:ext cx="1130" cy="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a:solidFill>
                    <a:schemeClr val="bg1"/>
                  </a:solidFill>
                </a:rPr>
                <a:t>Задание 1.3.</a:t>
              </a:r>
            </a:p>
          </p:txBody>
        </p:sp>
        <p:cxnSp>
          <p:nvCxnSpPr>
            <p:cNvPr id="12" name="Прямая со стрелкой 11"/>
            <p:cNvCxnSpPr>
              <a:cxnSpLocks noChangeShapeType="1"/>
            </p:cNvCxnSpPr>
            <p:nvPr/>
          </p:nvCxnSpPr>
          <p:spPr bwMode="auto">
            <a:xfrm flipV="1">
              <a:off x="1791" y="940"/>
              <a:ext cx="495" cy="448"/>
            </a:xfrm>
            <a:prstGeom prst="straightConnector1">
              <a:avLst/>
            </a:prstGeom>
            <a:noFill/>
            <a:ln w="38100" algn="ctr">
              <a:solidFill>
                <a:schemeClr val="folHlink"/>
              </a:solidFill>
              <a:round/>
              <a:headEnd/>
              <a:tailEnd type="arrow" w="med" len="med"/>
            </a:ln>
            <a:effectLst>
              <a:outerShdw dist="23000" dir="5400000" rotWithShape="0">
                <a:srgbClr val="000000">
                  <a:alpha val="34999"/>
                </a:srgbClr>
              </a:outerShdw>
            </a:effectLst>
          </p:spPr>
        </p:cxnSp>
        <p:cxnSp>
          <p:nvCxnSpPr>
            <p:cNvPr id="13" name="Прямая со стрелкой 12"/>
            <p:cNvCxnSpPr>
              <a:cxnSpLocks noChangeShapeType="1"/>
            </p:cNvCxnSpPr>
            <p:nvPr/>
          </p:nvCxnSpPr>
          <p:spPr bwMode="auto">
            <a:xfrm>
              <a:off x="1791" y="1665"/>
              <a:ext cx="500" cy="1"/>
            </a:xfrm>
            <a:prstGeom prst="straightConnector1">
              <a:avLst/>
            </a:prstGeom>
            <a:noFill/>
            <a:ln w="38100" algn="ctr">
              <a:solidFill>
                <a:schemeClr val="folHlink"/>
              </a:solidFill>
              <a:round/>
              <a:headEnd/>
              <a:tailEnd type="arrow" w="med" len="med"/>
            </a:ln>
            <a:effectLst>
              <a:outerShdw dist="23000" dir="5400000" rotWithShape="0">
                <a:srgbClr val="000000">
                  <a:alpha val="34999"/>
                </a:srgbClr>
              </a:outerShdw>
            </a:effectLst>
          </p:spPr>
        </p:cxnSp>
        <p:cxnSp>
          <p:nvCxnSpPr>
            <p:cNvPr id="14" name="Прямая со стрелкой 13"/>
            <p:cNvCxnSpPr>
              <a:cxnSpLocks noChangeShapeType="1"/>
            </p:cNvCxnSpPr>
            <p:nvPr/>
          </p:nvCxnSpPr>
          <p:spPr bwMode="auto">
            <a:xfrm>
              <a:off x="1791" y="1983"/>
              <a:ext cx="495" cy="408"/>
            </a:xfrm>
            <a:prstGeom prst="straightConnector1">
              <a:avLst/>
            </a:prstGeom>
            <a:noFill/>
            <a:ln w="38100" algn="ctr">
              <a:solidFill>
                <a:schemeClr val="folHlink"/>
              </a:solidFill>
              <a:round/>
              <a:headEnd/>
              <a:tailEnd type="arrow" w="med" len="med"/>
            </a:ln>
            <a:effectLst>
              <a:outerShdw dist="23000" dir="5400000" rotWithShape="0">
                <a:srgbClr val="000000">
                  <a:alpha val="34999"/>
                </a:srgbClr>
              </a:outerShdw>
            </a:effectLst>
          </p:spPr>
        </p:cxnSp>
        <p:sp>
          <p:nvSpPr>
            <p:cNvPr id="15" name="Прямоугольник 14"/>
            <p:cNvSpPr/>
            <p:nvPr/>
          </p:nvSpPr>
          <p:spPr>
            <a:xfrm>
              <a:off x="4011" y="518"/>
              <a:ext cx="1294" cy="59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1 уровень -</a:t>
              </a:r>
            </a:p>
            <a:p>
              <a:pPr algn="ctr" fontAlgn="auto">
                <a:spcBef>
                  <a:spcPts val="0"/>
                </a:spcBef>
                <a:spcAft>
                  <a:spcPts val="0"/>
                </a:spcAft>
                <a:defRPr/>
              </a:pPr>
              <a:r>
                <a:rPr lang="ru-RU" dirty="0">
                  <a:solidFill>
                    <a:schemeClr val="tx1"/>
                  </a:solidFill>
                </a:rPr>
                <a:t>формальный</a:t>
              </a:r>
            </a:p>
          </p:txBody>
        </p:sp>
        <p:sp>
          <p:nvSpPr>
            <p:cNvPr id="16" name="Прямоугольник 15"/>
            <p:cNvSpPr/>
            <p:nvPr/>
          </p:nvSpPr>
          <p:spPr>
            <a:xfrm>
              <a:off x="4011" y="1289"/>
              <a:ext cx="1294" cy="59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2 уровень -</a:t>
              </a:r>
            </a:p>
            <a:p>
              <a:pPr algn="ctr" fontAlgn="auto">
                <a:spcBef>
                  <a:spcPts val="0"/>
                </a:spcBef>
                <a:spcAft>
                  <a:spcPts val="0"/>
                </a:spcAft>
                <a:defRPr/>
              </a:pPr>
              <a:r>
                <a:rPr lang="ru-RU" dirty="0">
                  <a:solidFill>
                    <a:schemeClr val="tx1"/>
                  </a:solidFill>
                </a:rPr>
                <a:t>предметный</a:t>
              </a:r>
            </a:p>
          </p:txBody>
        </p:sp>
        <p:sp>
          <p:nvSpPr>
            <p:cNvPr id="17" name="Прямоугольник 16"/>
            <p:cNvSpPr/>
            <p:nvPr/>
          </p:nvSpPr>
          <p:spPr>
            <a:xfrm>
              <a:off x="4011" y="2151"/>
              <a:ext cx="1294" cy="635"/>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3 уровень -</a:t>
              </a:r>
            </a:p>
            <a:p>
              <a:pPr algn="ctr" fontAlgn="auto">
                <a:spcBef>
                  <a:spcPts val="0"/>
                </a:spcBef>
                <a:spcAft>
                  <a:spcPts val="0"/>
                </a:spcAft>
                <a:defRPr/>
              </a:pPr>
              <a:r>
                <a:rPr lang="ru-RU" dirty="0">
                  <a:solidFill>
                    <a:schemeClr val="tx1"/>
                  </a:solidFill>
                </a:rPr>
                <a:t>функциональный</a:t>
              </a:r>
            </a:p>
          </p:txBody>
        </p:sp>
        <p:sp>
          <p:nvSpPr>
            <p:cNvPr id="18" name="Стрелка вправо 17"/>
            <p:cNvSpPr/>
            <p:nvPr/>
          </p:nvSpPr>
          <p:spPr>
            <a:xfrm>
              <a:off x="3460" y="707"/>
              <a:ext cx="544" cy="2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 name="Стрелка вправо 18"/>
            <p:cNvSpPr/>
            <p:nvPr/>
          </p:nvSpPr>
          <p:spPr>
            <a:xfrm>
              <a:off x="3460" y="1472"/>
              <a:ext cx="544" cy="2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 name="Стрелка вправо 19"/>
            <p:cNvSpPr/>
            <p:nvPr/>
          </p:nvSpPr>
          <p:spPr>
            <a:xfrm>
              <a:off x="3460" y="2327"/>
              <a:ext cx="544" cy="2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936626"/>
          </a:xfrm>
          <a:prstGeom prst="rect">
            <a:avLst/>
          </a:prstGeom>
          <a:noFill/>
          <a:ln w="9525">
            <a:noFill/>
            <a:miter lim="800000"/>
            <a:headEnd/>
            <a:tailEnd/>
          </a:ln>
        </p:spPr>
      </p:pic>
      <p:sp>
        <p:nvSpPr>
          <p:cNvPr id="2" name="Заголовок 1"/>
          <p:cNvSpPr>
            <a:spLocks noGrp="1"/>
          </p:cNvSpPr>
          <p:nvPr>
            <p:ph type="ctrTitle"/>
          </p:nvPr>
        </p:nvSpPr>
        <p:spPr>
          <a:xfrm>
            <a:off x="179388" y="158750"/>
            <a:ext cx="8061325" cy="468313"/>
          </a:xfrm>
        </p:spPr>
        <p:txBody>
          <a:bodyPr/>
          <a:lstStyle/>
          <a:p>
            <a:pPr algn="l" eaLnBrk="1" hangingPunct="1"/>
            <a:r>
              <a:rPr lang="ru-RU" sz="2000" b="1" smtClean="0">
                <a:solidFill>
                  <a:schemeClr val="bg1"/>
                </a:solidFill>
              </a:rPr>
              <a:t>Структура  теста</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9221"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grpSp>
        <p:nvGrpSpPr>
          <p:cNvPr id="9222" name="Подзаголовок 6"/>
          <p:cNvGrpSpPr>
            <a:grpSpLocks noGrp="1"/>
          </p:cNvGrpSpPr>
          <p:nvPr>
            <p:ph type="subTitle" idx="1"/>
          </p:nvPr>
        </p:nvGrpSpPr>
        <p:grpSpPr bwMode="auto">
          <a:xfrm>
            <a:off x="179388" y="915988"/>
            <a:ext cx="8713787" cy="4032250"/>
            <a:chOff x="285750" y="571513"/>
            <a:chExt cx="7786688" cy="6000737"/>
          </a:xfrm>
        </p:grpSpPr>
        <p:sp>
          <p:nvSpPr>
            <p:cNvPr id="8" name="Прямоугольник 7"/>
            <p:cNvSpPr/>
            <p:nvPr/>
          </p:nvSpPr>
          <p:spPr>
            <a:xfrm>
              <a:off x="356680" y="1929947"/>
              <a:ext cx="2017247" cy="7843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tx1"/>
                  </a:solidFill>
                </a:rPr>
                <a:t>Задача 1</a:t>
              </a:r>
            </a:p>
          </p:txBody>
        </p:sp>
        <p:sp>
          <p:nvSpPr>
            <p:cNvPr id="9" name="Прямоугольник 8"/>
            <p:cNvSpPr/>
            <p:nvPr/>
          </p:nvSpPr>
          <p:spPr>
            <a:xfrm>
              <a:off x="3071878" y="1929947"/>
              <a:ext cx="2015828" cy="7843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tx1"/>
                  </a:solidFill>
                </a:rPr>
                <a:t>Задача 2</a:t>
              </a:r>
            </a:p>
          </p:txBody>
        </p:sp>
        <p:sp>
          <p:nvSpPr>
            <p:cNvPr id="10" name="Прямоугольник 9"/>
            <p:cNvSpPr/>
            <p:nvPr/>
          </p:nvSpPr>
          <p:spPr>
            <a:xfrm>
              <a:off x="6001284" y="1929947"/>
              <a:ext cx="2015829" cy="7843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tx1"/>
                  </a:solidFill>
                </a:rPr>
                <a:t>Задача   </a:t>
              </a:r>
              <a:r>
                <a:rPr lang="en-US" sz="2000" b="1" dirty="0">
                  <a:solidFill>
                    <a:schemeClr val="tx1"/>
                  </a:solidFill>
                </a:rPr>
                <a:t>N</a:t>
              </a:r>
              <a:endParaRPr lang="ru-RU" sz="2000" b="1" dirty="0">
                <a:solidFill>
                  <a:schemeClr val="tx1"/>
                </a:solidFill>
              </a:endParaRPr>
            </a:p>
          </p:txBody>
        </p:sp>
        <p:sp>
          <p:nvSpPr>
            <p:cNvPr id="11" name="Прямоугольник 10"/>
            <p:cNvSpPr/>
            <p:nvPr/>
          </p:nvSpPr>
          <p:spPr>
            <a:xfrm>
              <a:off x="5215380" y="2213446"/>
              <a:ext cx="713556" cy="4299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tx1"/>
                  </a:solidFill>
                </a:rPr>
                <a:t>…</a:t>
              </a:r>
              <a:endParaRPr lang="ru-RU" sz="5400" b="1" dirty="0">
                <a:solidFill>
                  <a:schemeClr val="tx1"/>
                </a:solidFill>
              </a:endParaRPr>
            </a:p>
          </p:txBody>
        </p:sp>
        <p:cxnSp>
          <p:nvCxnSpPr>
            <p:cNvPr id="12" name="Прямая со стрелкой 11"/>
            <p:cNvCxnSpPr>
              <a:stCxn id="8" idx="3"/>
              <a:endCxn id="9" idx="1"/>
            </p:cNvCxnSpPr>
            <p:nvPr/>
          </p:nvCxnSpPr>
          <p:spPr>
            <a:xfrm flipV="1">
              <a:off x="2373927" y="2319759"/>
              <a:ext cx="697951" cy="236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p:nvPr/>
          </p:nvCxnSpPr>
          <p:spPr>
            <a:xfrm>
              <a:off x="5072102" y="2286684"/>
              <a:ext cx="89939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499958" y="3071033"/>
              <a:ext cx="1715086" cy="571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Задание 1.1</a:t>
              </a:r>
            </a:p>
          </p:txBody>
        </p:sp>
        <p:sp>
          <p:nvSpPr>
            <p:cNvPr id="15" name="Прямоугольник 14"/>
            <p:cNvSpPr/>
            <p:nvPr/>
          </p:nvSpPr>
          <p:spPr>
            <a:xfrm>
              <a:off x="499958" y="3928617"/>
              <a:ext cx="1715086" cy="574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Задание 1.2</a:t>
              </a:r>
            </a:p>
          </p:txBody>
        </p:sp>
        <p:sp>
          <p:nvSpPr>
            <p:cNvPr id="16" name="Прямоугольник 15"/>
            <p:cNvSpPr/>
            <p:nvPr/>
          </p:nvSpPr>
          <p:spPr>
            <a:xfrm>
              <a:off x="499958" y="4857079"/>
              <a:ext cx="1715086" cy="571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Задание 1.3</a:t>
              </a:r>
            </a:p>
          </p:txBody>
        </p:sp>
        <p:cxnSp>
          <p:nvCxnSpPr>
            <p:cNvPr id="17" name="Прямая со стрелкой 16"/>
            <p:cNvCxnSpPr>
              <a:endCxn id="14" idx="0"/>
            </p:cNvCxnSpPr>
            <p:nvPr/>
          </p:nvCxnSpPr>
          <p:spPr>
            <a:xfrm rot="5400000">
              <a:off x="1213152" y="2927391"/>
              <a:ext cx="285863" cy="14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14" idx="2"/>
              <a:endCxn id="15" idx="0"/>
            </p:cNvCxnSpPr>
            <p:nvPr/>
          </p:nvCxnSpPr>
          <p:spPr>
            <a:xfrm rot="5400000">
              <a:off x="1213152" y="3787340"/>
              <a:ext cx="285863" cy="14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15" idx="2"/>
              <a:endCxn id="16" idx="0"/>
            </p:cNvCxnSpPr>
            <p:nvPr/>
          </p:nvCxnSpPr>
          <p:spPr>
            <a:xfrm rot="5400000">
              <a:off x="1178895" y="4679183"/>
              <a:ext cx="354374" cy="14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Прямоугольник 19"/>
            <p:cNvSpPr/>
            <p:nvPr/>
          </p:nvSpPr>
          <p:spPr>
            <a:xfrm>
              <a:off x="3215156" y="3071033"/>
              <a:ext cx="1713667" cy="571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Задание 2.1</a:t>
              </a:r>
            </a:p>
          </p:txBody>
        </p:sp>
        <p:sp>
          <p:nvSpPr>
            <p:cNvPr id="21" name="Прямоугольник 20"/>
            <p:cNvSpPr/>
            <p:nvPr/>
          </p:nvSpPr>
          <p:spPr>
            <a:xfrm>
              <a:off x="3215156" y="3999492"/>
              <a:ext cx="1713667" cy="571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Задание 2.2</a:t>
              </a:r>
            </a:p>
          </p:txBody>
        </p:sp>
        <p:sp>
          <p:nvSpPr>
            <p:cNvPr id="22" name="Прямоугольник 21"/>
            <p:cNvSpPr/>
            <p:nvPr/>
          </p:nvSpPr>
          <p:spPr>
            <a:xfrm>
              <a:off x="3215156" y="4857079"/>
              <a:ext cx="1713667" cy="571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Задание  2.3</a:t>
              </a:r>
            </a:p>
          </p:txBody>
        </p:sp>
        <p:cxnSp>
          <p:nvCxnSpPr>
            <p:cNvPr id="23" name="Прямая со стрелкой 22"/>
            <p:cNvCxnSpPr>
              <a:stCxn id="9" idx="2"/>
              <a:endCxn id="20" idx="0"/>
            </p:cNvCxnSpPr>
            <p:nvPr/>
          </p:nvCxnSpPr>
          <p:spPr>
            <a:xfrm rot="5400000">
              <a:off x="3897877" y="2888408"/>
              <a:ext cx="356737" cy="85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stCxn id="20" idx="2"/>
              <a:endCxn id="21" idx="0"/>
            </p:cNvCxnSpPr>
            <p:nvPr/>
          </p:nvCxnSpPr>
          <p:spPr>
            <a:xfrm rot="5400000">
              <a:off x="3892913" y="3820415"/>
              <a:ext cx="356736" cy="14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21" idx="2"/>
              <a:endCxn id="22" idx="0"/>
            </p:cNvCxnSpPr>
            <p:nvPr/>
          </p:nvCxnSpPr>
          <p:spPr>
            <a:xfrm rot="5400000">
              <a:off x="3928350" y="4715801"/>
              <a:ext cx="285861" cy="14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6143144" y="3071033"/>
              <a:ext cx="1715086" cy="571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Задание </a:t>
              </a:r>
              <a:r>
                <a:rPr lang="en-US" dirty="0">
                  <a:solidFill>
                    <a:schemeClr val="bg1"/>
                  </a:solidFill>
                </a:rPr>
                <a:t>n.1</a:t>
              </a:r>
              <a:r>
                <a:rPr lang="ru-RU" dirty="0">
                  <a:solidFill>
                    <a:schemeClr val="bg1"/>
                  </a:solidFill>
                </a:rPr>
                <a:t> </a:t>
              </a:r>
            </a:p>
          </p:txBody>
        </p:sp>
        <p:sp>
          <p:nvSpPr>
            <p:cNvPr id="27" name="Прямоугольник 26"/>
            <p:cNvSpPr/>
            <p:nvPr/>
          </p:nvSpPr>
          <p:spPr>
            <a:xfrm>
              <a:off x="6143144" y="3999492"/>
              <a:ext cx="1713667" cy="571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Задание </a:t>
              </a:r>
              <a:r>
                <a:rPr lang="en-US" dirty="0">
                  <a:solidFill>
                    <a:schemeClr val="bg1"/>
                  </a:solidFill>
                </a:rPr>
                <a:t>n.2</a:t>
              </a:r>
              <a:endParaRPr lang="ru-RU" dirty="0">
                <a:solidFill>
                  <a:schemeClr val="bg1"/>
                </a:solidFill>
              </a:endParaRPr>
            </a:p>
          </p:txBody>
        </p:sp>
        <p:sp>
          <p:nvSpPr>
            <p:cNvPr id="28" name="Прямоугольник 27"/>
            <p:cNvSpPr/>
            <p:nvPr/>
          </p:nvSpPr>
          <p:spPr>
            <a:xfrm>
              <a:off x="6143144" y="4930315"/>
              <a:ext cx="1713667" cy="5693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Задание </a:t>
              </a:r>
              <a:r>
                <a:rPr lang="en-US" dirty="0">
                  <a:solidFill>
                    <a:schemeClr val="bg1"/>
                  </a:solidFill>
                </a:rPr>
                <a:t>n.3</a:t>
              </a:r>
              <a:endParaRPr lang="ru-RU" dirty="0">
                <a:solidFill>
                  <a:schemeClr val="bg1"/>
                </a:solidFill>
              </a:endParaRPr>
            </a:p>
          </p:txBody>
        </p:sp>
        <p:cxnSp>
          <p:nvCxnSpPr>
            <p:cNvPr id="29" name="Прямая со стрелкой 28"/>
            <p:cNvCxnSpPr>
              <a:stCxn id="10" idx="2"/>
              <a:endCxn id="26" idx="0"/>
            </p:cNvCxnSpPr>
            <p:nvPr/>
          </p:nvCxnSpPr>
          <p:spPr>
            <a:xfrm rot="5400000">
              <a:off x="6826574" y="2889118"/>
              <a:ext cx="356737" cy="709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a:stCxn id="26" idx="2"/>
            </p:cNvCxnSpPr>
            <p:nvPr/>
          </p:nvCxnSpPr>
          <p:spPr>
            <a:xfrm rot="16200000" flipH="1">
              <a:off x="6858465" y="3785688"/>
              <a:ext cx="285861"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a:stCxn id="27" idx="2"/>
              <a:endCxn id="28" idx="0"/>
            </p:cNvCxnSpPr>
            <p:nvPr/>
          </p:nvCxnSpPr>
          <p:spPr>
            <a:xfrm rot="5400000">
              <a:off x="6822319" y="4751238"/>
              <a:ext cx="356736" cy="14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2" name="Прямоугольник 31"/>
            <p:cNvSpPr/>
            <p:nvPr/>
          </p:nvSpPr>
          <p:spPr>
            <a:xfrm>
              <a:off x="285750" y="5714664"/>
              <a:ext cx="7786688" cy="8575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rPr>
                <a:t>Предмет тестирования </a:t>
              </a:r>
              <a:r>
                <a:rPr lang="ru-RU" dirty="0">
                  <a:solidFill>
                    <a:schemeClr val="tx1"/>
                  </a:solidFill>
                </a:rPr>
                <a:t>– мера присвоения культурных средств и соответствующих им способов действия </a:t>
              </a:r>
            </a:p>
          </p:txBody>
        </p:sp>
        <p:sp>
          <p:nvSpPr>
            <p:cNvPr id="33" name="Прямоугольник 32"/>
            <p:cNvSpPr/>
            <p:nvPr/>
          </p:nvSpPr>
          <p:spPr>
            <a:xfrm>
              <a:off x="285750" y="571513"/>
              <a:ext cx="7786688" cy="10725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rPr>
                <a:t>Содержательная основа теста </a:t>
              </a:r>
              <a:r>
                <a:rPr lang="ru-RU" dirty="0">
                  <a:solidFill>
                    <a:schemeClr val="tx1"/>
                  </a:solidFill>
                </a:rPr>
                <a:t>– технологическая  матрица </a:t>
              </a:r>
            </a:p>
            <a:p>
              <a:pPr algn="ctr">
                <a:defRPr/>
              </a:pPr>
              <a:r>
                <a:rPr lang="ru-RU" dirty="0">
                  <a:solidFill>
                    <a:schemeClr val="tx1"/>
                  </a:solidFill>
                </a:rPr>
                <a:t>(система  средств/способов ориентировки действия в данной предметной области)</a:t>
              </a:r>
            </a:p>
          </p:txBody>
        </p:sp>
        <p:cxnSp>
          <p:nvCxnSpPr>
            <p:cNvPr id="34" name="Прямая со стрелкой 33"/>
            <p:cNvCxnSpPr/>
            <p:nvPr/>
          </p:nvCxnSpPr>
          <p:spPr>
            <a:xfrm rot="5400000">
              <a:off x="1320993" y="1821744"/>
              <a:ext cx="356736" cy="14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p:nvPr/>
          </p:nvCxnSpPr>
          <p:spPr>
            <a:xfrm rot="5400000">
              <a:off x="4214197" y="1787017"/>
              <a:ext cx="285861"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a:endCxn id="10" idx="0"/>
            </p:cNvCxnSpPr>
            <p:nvPr/>
          </p:nvCxnSpPr>
          <p:spPr>
            <a:xfrm rot="16200000" flipH="1">
              <a:off x="6862721" y="1784180"/>
              <a:ext cx="285861" cy="567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936626"/>
          </a:xfrm>
          <a:prstGeom prst="rect">
            <a:avLst/>
          </a:prstGeom>
          <a:noFill/>
          <a:ln w="9525">
            <a:noFill/>
            <a:miter lim="800000"/>
            <a:headEnd/>
            <a:tailEnd/>
          </a:ln>
        </p:spPr>
      </p:pic>
      <p:sp>
        <p:nvSpPr>
          <p:cNvPr id="2" name="Заголовок 1"/>
          <p:cNvSpPr>
            <a:spLocks noGrp="1"/>
          </p:cNvSpPr>
          <p:nvPr>
            <p:ph type="ctrTitle" idx="4294967295"/>
          </p:nvPr>
        </p:nvSpPr>
        <p:spPr>
          <a:xfrm>
            <a:off x="179388" y="158750"/>
            <a:ext cx="8061325" cy="468313"/>
          </a:xfrm>
        </p:spPr>
        <p:txBody>
          <a:bodyPr/>
          <a:lstStyle/>
          <a:p>
            <a:pPr algn="l" eaLnBrk="1" hangingPunct="1"/>
            <a:r>
              <a:rPr lang="ru-RU" sz="2000" b="1" smtClean="0">
                <a:solidFill>
                  <a:schemeClr val="bg1"/>
                </a:solidFill>
              </a:rPr>
              <a:t>Выделение субтестов</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95237"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pic>
        <p:nvPicPr>
          <p:cNvPr id="95268" name="Picture 36"/>
          <p:cNvPicPr>
            <a:picLocks noChangeAspect="1" noChangeArrowheads="1"/>
          </p:cNvPicPr>
          <p:nvPr/>
        </p:nvPicPr>
        <p:blipFill>
          <a:blip r:embed="rId5" cstate="print"/>
          <a:srcRect/>
          <a:stretch>
            <a:fillRect/>
          </a:stretch>
        </p:blipFill>
        <p:spPr bwMode="auto">
          <a:xfrm>
            <a:off x="1435100" y="896938"/>
            <a:ext cx="5584825" cy="41830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0" y="1203325"/>
            <a:ext cx="8675688" cy="3940175"/>
          </a:xfrm>
        </p:spPr>
        <p:txBody>
          <a:bodyPr/>
          <a:lstStyle/>
          <a:p>
            <a:pPr marL="609600" indent="-609600" algn="just">
              <a:lnSpc>
                <a:spcPct val="90000"/>
              </a:lnSpc>
              <a:buFont typeface="Arial" charset="0"/>
              <a:buAutoNum type="arabicPeriod"/>
            </a:pPr>
            <a:r>
              <a:rPr lang="ru-RU" sz="2400" b="1" smtClean="0"/>
              <a:t>Какое получится число, если 10472 разделить на 34?</a:t>
            </a:r>
          </a:p>
          <a:p>
            <a:pPr marL="609600" indent="-609600" algn="just">
              <a:lnSpc>
                <a:spcPct val="90000"/>
              </a:lnSpc>
              <a:buFont typeface="Arial" charset="0"/>
              <a:buAutoNum type="arabicPeriod"/>
            </a:pPr>
            <a:r>
              <a:rPr lang="ru-RU" sz="2400" b="1" smtClean="0"/>
              <a:t>Рассеянный Петя переписал из учебника пример на умножение двух чисел. Первый множитель – число 7 - он записал правильно, а во втором множителе по ошибке переставил местами цифры. В результате  умножения у него получилось число 147. Какой ответ должен был получить Петя, если бы он правильно переписал пример?</a:t>
            </a:r>
          </a:p>
          <a:p>
            <a:pPr marL="609600" indent="-609600" algn="just">
              <a:lnSpc>
                <a:spcPct val="90000"/>
              </a:lnSpc>
              <a:buFont typeface="Arial" charset="0"/>
              <a:buAutoNum type="arabicPeriod"/>
            </a:pPr>
            <a:r>
              <a:rPr lang="ru-RU" sz="2400" b="1" smtClean="0"/>
              <a:t>Какой самый большой результат может получиться, если в выражении </a:t>
            </a:r>
            <a:r>
              <a:rPr lang="en-US" sz="2400" b="1" smtClean="0"/>
              <a:t>AB</a:t>
            </a:r>
            <a:r>
              <a:rPr lang="ru-RU" sz="2400" b="1" smtClean="0"/>
              <a:t>5 + </a:t>
            </a:r>
            <a:r>
              <a:rPr lang="en-US" sz="2400" b="1" smtClean="0"/>
              <a:t>B</a:t>
            </a:r>
            <a:r>
              <a:rPr lang="ru-RU" sz="2400" b="1" smtClean="0"/>
              <a:t>С2   буквы   заменить цифрами? Примечание:  разные буквы заменяются разными цифрами.</a:t>
            </a:r>
            <a:endParaRPr lang="en-US" sz="2400" b="1" smtClean="0"/>
          </a:p>
        </p:txBody>
      </p:sp>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59397"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sp>
        <p:nvSpPr>
          <p:cNvPr id="2" name="Заголовок 1"/>
          <p:cNvSpPr>
            <a:spLocks/>
          </p:cNvSpPr>
          <p:nvPr/>
        </p:nvSpPr>
        <p:spPr bwMode="auto">
          <a:xfrm>
            <a:off x="468313" y="158750"/>
            <a:ext cx="7772400" cy="828675"/>
          </a:xfrm>
          <a:prstGeom prst="rect">
            <a:avLst/>
          </a:prstGeom>
          <a:noFill/>
          <a:ln w="9525">
            <a:noFill/>
            <a:miter lim="800000"/>
            <a:headEnd/>
            <a:tailEnd/>
          </a:ln>
        </p:spPr>
        <p:txBody>
          <a:bodyPr anchor="ctr"/>
          <a:lstStyle/>
          <a:p>
            <a:r>
              <a:rPr lang="ru-RU" sz="2800" b="1">
                <a:solidFill>
                  <a:schemeClr val="bg1"/>
                </a:solidFill>
              </a:rPr>
              <a:t>Пример по математике</a:t>
            </a:r>
            <a:endParaRPr lang="ru-RU" sz="2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1+#ppt_w/2"/>
                                          </p:val>
                                        </p:tav>
                                        <p:tav tm="100000">
                                          <p:val>
                                            <p:strVal val="#ppt_x"/>
                                          </p:val>
                                        </p:tav>
                                      </p:tavLst>
                                    </p:anim>
                                    <p:anim calcmode="lin" valueType="num">
                                      <p:cBhvr additive="base">
                                        <p:cTn id="13" dur="500" fill="hold"/>
                                        <p:tgtEl>
                                          <p:spTgt spid="1028"/>
                                        </p:tgtEl>
                                        <p:attrNameLst>
                                          <p:attrName>ppt_y</p:attrName>
                                        </p:attrNameLst>
                                      </p:cBhvr>
                                      <p:tavLst>
                                        <p:tav tm="0">
                                          <p:val>
                                            <p:strVal val="#ppt_y"/>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0" y="1203325"/>
            <a:ext cx="8675688" cy="3940175"/>
          </a:xfrm>
        </p:spPr>
        <p:txBody>
          <a:bodyPr/>
          <a:lstStyle/>
          <a:p>
            <a:pPr marL="609600" indent="-609600" algn="just">
              <a:buFont typeface="Arial" charset="0"/>
              <a:buNone/>
            </a:pPr>
            <a:r>
              <a:rPr lang="ru-RU" sz="2000" smtClean="0"/>
              <a:t>При более высокой температуре вода испаряется быстрее. В четыре одинаковых стакана налили поровну воды разной температуры (температуру поддерживали постоянной).На рисунке показано, сколько воды осталось в двух стаканах через час Отметь примерный уровень воды в остальных  стаканах. </a:t>
            </a:r>
            <a:endParaRPr lang="en-US" sz="2000" smtClean="0"/>
          </a:p>
        </p:txBody>
      </p:sp>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61445"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sp>
        <p:nvSpPr>
          <p:cNvPr id="2" name="Заголовок 1"/>
          <p:cNvSpPr>
            <a:spLocks/>
          </p:cNvSpPr>
          <p:nvPr/>
        </p:nvSpPr>
        <p:spPr bwMode="auto">
          <a:xfrm>
            <a:off x="468313" y="158750"/>
            <a:ext cx="7772400" cy="828675"/>
          </a:xfrm>
          <a:prstGeom prst="rect">
            <a:avLst/>
          </a:prstGeom>
          <a:noFill/>
          <a:ln w="9525">
            <a:noFill/>
            <a:miter lim="800000"/>
            <a:headEnd/>
            <a:tailEnd/>
          </a:ln>
        </p:spPr>
        <p:txBody>
          <a:bodyPr anchor="ctr"/>
          <a:lstStyle/>
          <a:p>
            <a:r>
              <a:rPr lang="ru-RU" sz="2800" b="1">
                <a:solidFill>
                  <a:schemeClr val="bg1"/>
                </a:solidFill>
              </a:rPr>
              <a:t>Пример по естествознанию (1-ый уровень)</a:t>
            </a:r>
            <a:endParaRPr lang="ru-RU" sz="2000" b="1">
              <a:solidFill>
                <a:schemeClr val="bg1"/>
              </a:solidFill>
            </a:endParaRPr>
          </a:p>
        </p:txBody>
      </p:sp>
      <p:grpSp>
        <p:nvGrpSpPr>
          <p:cNvPr id="61447" name="Group 7"/>
          <p:cNvGrpSpPr>
            <a:grpSpLocks/>
          </p:cNvGrpSpPr>
          <p:nvPr/>
        </p:nvGrpSpPr>
        <p:grpSpPr bwMode="auto">
          <a:xfrm>
            <a:off x="1692275" y="2859088"/>
            <a:ext cx="5200650" cy="2019300"/>
            <a:chOff x="1942" y="3324"/>
            <a:chExt cx="8190" cy="3180"/>
          </a:xfrm>
        </p:grpSpPr>
        <p:sp>
          <p:nvSpPr>
            <p:cNvPr id="61448" name="Line 8"/>
            <p:cNvSpPr>
              <a:spLocks noChangeShapeType="1"/>
            </p:cNvSpPr>
            <p:nvPr/>
          </p:nvSpPr>
          <p:spPr bwMode="auto">
            <a:xfrm>
              <a:off x="1942" y="6459"/>
              <a:ext cx="8190" cy="0"/>
            </a:xfrm>
            <a:prstGeom prst="line">
              <a:avLst/>
            </a:prstGeom>
            <a:noFill/>
            <a:ln w="9525">
              <a:solidFill>
                <a:srgbClr val="000000"/>
              </a:solidFill>
              <a:round/>
              <a:headEnd/>
              <a:tailEnd/>
            </a:ln>
          </p:spPr>
          <p:txBody>
            <a:bodyPr/>
            <a:lstStyle/>
            <a:p>
              <a:endParaRPr lang="ru-RU"/>
            </a:p>
          </p:txBody>
        </p:sp>
        <p:sp>
          <p:nvSpPr>
            <p:cNvPr id="61449" name="Line 9"/>
            <p:cNvSpPr>
              <a:spLocks noChangeShapeType="1"/>
            </p:cNvSpPr>
            <p:nvPr/>
          </p:nvSpPr>
          <p:spPr bwMode="auto">
            <a:xfrm>
              <a:off x="6887" y="6474"/>
              <a:ext cx="510" cy="0"/>
            </a:xfrm>
            <a:prstGeom prst="line">
              <a:avLst/>
            </a:prstGeom>
            <a:noFill/>
            <a:ln w="28575">
              <a:solidFill>
                <a:srgbClr val="000000"/>
              </a:solidFill>
              <a:round/>
              <a:headEnd/>
              <a:tailEnd/>
            </a:ln>
          </p:spPr>
          <p:txBody>
            <a:bodyPr/>
            <a:lstStyle/>
            <a:p>
              <a:endParaRPr lang="ru-RU"/>
            </a:p>
          </p:txBody>
        </p:sp>
        <p:sp>
          <p:nvSpPr>
            <p:cNvPr id="61450" name="Line 10"/>
            <p:cNvSpPr>
              <a:spLocks noChangeShapeType="1"/>
            </p:cNvSpPr>
            <p:nvPr/>
          </p:nvSpPr>
          <p:spPr bwMode="auto">
            <a:xfrm>
              <a:off x="6692" y="4389"/>
              <a:ext cx="210" cy="2085"/>
            </a:xfrm>
            <a:prstGeom prst="line">
              <a:avLst/>
            </a:prstGeom>
            <a:noFill/>
            <a:ln w="28575">
              <a:solidFill>
                <a:srgbClr val="000000"/>
              </a:solidFill>
              <a:round/>
              <a:headEnd/>
              <a:tailEnd/>
            </a:ln>
          </p:spPr>
          <p:txBody>
            <a:bodyPr/>
            <a:lstStyle/>
            <a:p>
              <a:endParaRPr lang="ru-RU"/>
            </a:p>
          </p:txBody>
        </p:sp>
        <p:sp>
          <p:nvSpPr>
            <p:cNvPr id="61451" name="Line 11"/>
            <p:cNvSpPr>
              <a:spLocks noChangeShapeType="1"/>
            </p:cNvSpPr>
            <p:nvPr/>
          </p:nvSpPr>
          <p:spPr bwMode="auto">
            <a:xfrm flipH="1">
              <a:off x="7367" y="4374"/>
              <a:ext cx="225" cy="2130"/>
            </a:xfrm>
            <a:prstGeom prst="line">
              <a:avLst/>
            </a:prstGeom>
            <a:noFill/>
            <a:ln w="28575">
              <a:solidFill>
                <a:srgbClr val="000000"/>
              </a:solidFill>
              <a:round/>
              <a:headEnd/>
              <a:tailEnd/>
            </a:ln>
          </p:spPr>
          <p:txBody>
            <a:bodyPr/>
            <a:lstStyle/>
            <a:p>
              <a:endParaRPr lang="ru-RU"/>
            </a:p>
          </p:txBody>
        </p:sp>
        <p:sp>
          <p:nvSpPr>
            <p:cNvPr id="61452" name="WordArt 12"/>
            <p:cNvSpPr>
              <a:spLocks noChangeArrowheads="1" noChangeShapeType="1" noTextEdit="1"/>
            </p:cNvSpPr>
            <p:nvPr/>
          </p:nvSpPr>
          <p:spPr bwMode="auto">
            <a:xfrm>
              <a:off x="6926" y="6122"/>
              <a:ext cx="450" cy="257"/>
            </a:xfrm>
            <a:prstGeom prst="rect">
              <a:avLst/>
            </a:prstGeom>
          </p:spPr>
          <p:txBody>
            <a:bodyPr wrap="none" fromWordArt="1">
              <a:prstTxWarp prst="textPlain">
                <a:avLst>
                  <a:gd name="adj" fmla="val 50000"/>
                </a:avLst>
              </a:prstTxWarp>
            </a:bodyPr>
            <a:lstStyle/>
            <a:p>
              <a:pPr algn="ctr"/>
              <a:r>
                <a:rPr lang="ru-RU" sz="3600" kern="10">
                  <a:ln w="9525">
                    <a:solidFill>
                      <a:srgbClr val="000000"/>
                    </a:solidFill>
                    <a:round/>
                    <a:headEnd/>
                    <a:tailEnd/>
                  </a:ln>
                  <a:solidFill>
                    <a:srgbClr val="000000"/>
                  </a:solidFill>
                  <a:latin typeface="Arial"/>
                  <a:cs typeface="Arial"/>
                </a:rPr>
                <a:t>30°С</a:t>
              </a:r>
            </a:p>
          </p:txBody>
        </p:sp>
        <p:sp>
          <p:nvSpPr>
            <p:cNvPr id="61453" name="Line 13"/>
            <p:cNvSpPr>
              <a:spLocks noChangeShapeType="1"/>
            </p:cNvSpPr>
            <p:nvPr/>
          </p:nvSpPr>
          <p:spPr bwMode="auto">
            <a:xfrm>
              <a:off x="8822" y="6434"/>
              <a:ext cx="510" cy="0"/>
            </a:xfrm>
            <a:prstGeom prst="line">
              <a:avLst/>
            </a:prstGeom>
            <a:noFill/>
            <a:ln w="28575">
              <a:solidFill>
                <a:srgbClr val="000000"/>
              </a:solidFill>
              <a:round/>
              <a:headEnd/>
              <a:tailEnd/>
            </a:ln>
          </p:spPr>
          <p:txBody>
            <a:bodyPr/>
            <a:lstStyle/>
            <a:p>
              <a:endParaRPr lang="ru-RU"/>
            </a:p>
          </p:txBody>
        </p:sp>
        <p:sp>
          <p:nvSpPr>
            <p:cNvPr id="61454" name="Line 14"/>
            <p:cNvSpPr>
              <a:spLocks noChangeShapeType="1"/>
            </p:cNvSpPr>
            <p:nvPr/>
          </p:nvSpPr>
          <p:spPr bwMode="auto">
            <a:xfrm>
              <a:off x="8627" y="4349"/>
              <a:ext cx="210" cy="2085"/>
            </a:xfrm>
            <a:prstGeom prst="line">
              <a:avLst/>
            </a:prstGeom>
            <a:noFill/>
            <a:ln w="28575">
              <a:solidFill>
                <a:srgbClr val="000000"/>
              </a:solidFill>
              <a:round/>
              <a:headEnd/>
              <a:tailEnd/>
            </a:ln>
          </p:spPr>
          <p:txBody>
            <a:bodyPr/>
            <a:lstStyle/>
            <a:p>
              <a:endParaRPr lang="ru-RU"/>
            </a:p>
          </p:txBody>
        </p:sp>
        <p:sp>
          <p:nvSpPr>
            <p:cNvPr id="61455" name="Line 15"/>
            <p:cNvSpPr>
              <a:spLocks noChangeShapeType="1"/>
            </p:cNvSpPr>
            <p:nvPr/>
          </p:nvSpPr>
          <p:spPr bwMode="auto">
            <a:xfrm flipH="1">
              <a:off x="9302" y="4334"/>
              <a:ext cx="225" cy="2130"/>
            </a:xfrm>
            <a:prstGeom prst="line">
              <a:avLst/>
            </a:prstGeom>
            <a:noFill/>
            <a:ln w="28575">
              <a:solidFill>
                <a:srgbClr val="000000"/>
              </a:solidFill>
              <a:round/>
              <a:headEnd/>
              <a:tailEnd/>
            </a:ln>
          </p:spPr>
          <p:txBody>
            <a:bodyPr/>
            <a:lstStyle/>
            <a:p>
              <a:endParaRPr lang="ru-RU"/>
            </a:p>
          </p:txBody>
        </p:sp>
        <p:sp>
          <p:nvSpPr>
            <p:cNvPr id="61456" name="WordArt 16"/>
            <p:cNvSpPr>
              <a:spLocks noChangeArrowheads="1" noChangeShapeType="1" noTextEdit="1"/>
            </p:cNvSpPr>
            <p:nvPr/>
          </p:nvSpPr>
          <p:spPr bwMode="auto">
            <a:xfrm>
              <a:off x="8861" y="6097"/>
              <a:ext cx="450" cy="257"/>
            </a:xfrm>
            <a:prstGeom prst="rect">
              <a:avLst/>
            </a:prstGeom>
          </p:spPr>
          <p:txBody>
            <a:bodyPr wrap="none" fromWordArt="1">
              <a:prstTxWarp prst="textPlain">
                <a:avLst>
                  <a:gd name="adj" fmla="val 50000"/>
                </a:avLst>
              </a:prstTxWarp>
            </a:bodyPr>
            <a:lstStyle/>
            <a:p>
              <a:pPr algn="ctr"/>
              <a:r>
                <a:rPr lang="ru-RU" sz="3600" kern="10">
                  <a:ln w="9525">
                    <a:solidFill>
                      <a:srgbClr val="000000"/>
                    </a:solidFill>
                    <a:round/>
                    <a:headEnd/>
                    <a:tailEnd/>
                  </a:ln>
                  <a:solidFill>
                    <a:srgbClr val="000000"/>
                  </a:solidFill>
                  <a:latin typeface="Arial"/>
                  <a:cs typeface="Arial"/>
                </a:rPr>
                <a:t>60°С</a:t>
              </a:r>
            </a:p>
          </p:txBody>
        </p:sp>
        <p:sp>
          <p:nvSpPr>
            <p:cNvPr id="61457" name="Line 17"/>
            <p:cNvSpPr>
              <a:spLocks noChangeShapeType="1"/>
            </p:cNvSpPr>
            <p:nvPr/>
          </p:nvSpPr>
          <p:spPr bwMode="auto">
            <a:xfrm>
              <a:off x="2527" y="6439"/>
              <a:ext cx="510" cy="0"/>
            </a:xfrm>
            <a:prstGeom prst="line">
              <a:avLst/>
            </a:prstGeom>
            <a:noFill/>
            <a:ln w="28575">
              <a:solidFill>
                <a:srgbClr val="000000"/>
              </a:solidFill>
              <a:round/>
              <a:headEnd/>
              <a:tailEnd/>
            </a:ln>
          </p:spPr>
          <p:txBody>
            <a:bodyPr/>
            <a:lstStyle/>
            <a:p>
              <a:endParaRPr lang="ru-RU"/>
            </a:p>
          </p:txBody>
        </p:sp>
        <p:sp>
          <p:nvSpPr>
            <p:cNvPr id="61458" name="Line 18"/>
            <p:cNvSpPr>
              <a:spLocks noChangeShapeType="1"/>
            </p:cNvSpPr>
            <p:nvPr/>
          </p:nvSpPr>
          <p:spPr bwMode="auto">
            <a:xfrm>
              <a:off x="2332" y="4354"/>
              <a:ext cx="210" cy="2085"/>
            </a:xfrm>
            <a:prstGeom prst="line">
              <a:avLst/>
            </a:prstGeom>
            <a:noFill/>
            <a:ln w="28575">
              <a:solidFill>
                <a:srgbClr val="000000"/>
              </a:solidFill>
              <a:round/>
              <a:headEnd/>
              <a:tailEnd/>
            </a:ln>
          </p:spPr>
          <p:txBody>
            <a:bodyPr/>
            <a:lstStyle/>
            <a:p>
              <a:endParaRPr lang="ru-RU"/>
            </a:p>
          </p:txBody>
        </p:sp>
        <p:sp>
          <p:nvSpPr>
            <p:cNvPr id="61459" name="Line 19"/>
            <p:cNvSpPr>
              <a:spLocks noChangeShapeType="1"/>
            </p:cNvSpPr>
            <p:nvPr/>
          </p:nvSpPr>
          <p:spPr bwMode="auto">
            <a:xfrm flipH="1">
              <a:off x="3007" y="4339"/>
              <a:ext cx="225" cy="2130"/>
            </a:xfrm>
            <a:prstGeom prst="line">
              <a:avLst/>
            </a:prstGeom>
            <a:noFill/>
            <a:ln w="28575">
              <a:solidFill>
                <a:srgbClr val="000000"/>
              </a:solidFill>
              <a:round/>
              <a:headEnd/>
              <a:tailEnd/>
            </a:ln>
          </p:spPr>
          <p:txBody>
            <a:bodyPr/>
            <a:lstStyle/>
            <a:p>
              <a:endParaRPr lang="ru-RU"/>
            </a:p>
          </p:txBody>
        </p:sp>
        <p:sp>
          <p:nvSpPr>
            <p:cNvPr id="61460" name="WordArt 20"/>
            <p:cNvSpPr>
              <a:spLocks noChangeArrowheads="1" noChangeShapeType="1" noTextEdit="1"/>
            </p:cNvSpPr>
            <p:nvPr/>
          </p:nvSpPr>
          <p:spPr bwMode="auto">
            <a:xfrm>
              <a:off x="2581" y="6087"/>
              <a:ext cx="450" cy="257"/>
            </a:xfrm>
            <a:prstGeom prst="rect">
              <a:avLst/>
            </a:prstGeom>
          </p:spPr>
          <p:txBody>
            <a:bodyPr wrap="none" fromWordArt="1">
              <a:prstTxWarp prst="textPlain">
                <a:avLst>
                  <a:gd name="adj" fmla="val 50000"/>
                </a:avLst>
              </a:prstTxWarp>
            </a:bodyPr>
            <a:lstStyle/>
            <a:p>
              <a:pPr algn="ctr"/>
              <a:r>
                <a:rPr lang="ru-RU" sz="3600" kern="10">
                  <a:ln w="9525">
                    <a:solidFill>
                      <a:srgbClr val="000000"/>
                    </a:solidFill>
                    <a:round/>
                    <a:headEnd/>
                    <a:tailEnd/>
                  </a:ln>
                  <a:solidFill>
                    <a:srgbClr val="000000"/>
                  </a:solidFill>
                  <a:latin typeface="Arial"/>
                  <a:cs typeface="Arial"/>
                </a:rPr>
                <a:t>45°С</a:t>
              </a:r>
            </a:p>
          </p:txBody>
        </p:sp>
        <p:sp>
          <p:nvSpPr>
            <p:cNvPr id="61461" name="Line 21"/>
            <p:cNvSpPr>
              <a:spLocks noChangeShapeType="1"/>
            </p:cNvSpPr>
            <p:nvPr/>
          </p:nvSpPr>
          <p:spPr bwMode="auto">
            <a:xfrm>
              <a:off x="2415" y="5477"/>
              <a:ext cx="744" cy="16"/>
            </a:xfrm>
            <a:prstGeom prst="line">
              <a:avLst/>
            </a:prstGeom>
            <a:noFill/>
            <a:ln w="19050">
              <a:solidFill>
                <a:srgbClr val="000000"/>
              </a:solidFill>
              <a:round/>
              <a:headEnd/>
              <a:tailEnd/>
            </a:ln>
          </p:spPr>
          <p:txBody>
            <a:bodyPr/>
            <a:lstStyle/>
            <a:p>
              <a:endParaRPr lang="ru-RU"/>
            </a:p>
          </p:txBody>
        </p:sp>
        <p:sp>
          <p:nvSpPr>
            <p:cNvPr id="61462" name="Line 22"/>
            <p:cNvSpPr>
              <a:spLocks noChangeShapeType="1"/>
            </p:cNvSpPr>
            <p:nvPr/>
          </p:nvSpPr>
          <p:spPr bwMode="auto">
            <a:xfrm>
              <a:off x="4687" y="6444"/>
              <a:ext cx="510" cy="0"/>
            </a:xfrm>
            <a:prstGeom prst="line">
              <a:avLst/>
            </a:prstGeom>
            <a:noFill/>
            <a:ln w="28575">
              <a:solidFill>
                <a:srgbClr val="000000"/>
              </a:solidFill>
              <a:round/>
              <a:headEnd/>
              <a:tailEnd/>
            </a:ln>
          </p:spPr>
          <p:txBody>
            <a:bodyPr/>
            <a:lstStyle/>
            <a:p>
              <a:endParaRPr lang="ru-RU"/>
            </a:p>
          </p:txBody>
        </p:sp>
        <p:sp>
          <p:nvSpPr>
            <p:cNvPr id="61463" name="Line 23"/>
            <p:cNvSpPr>
              <a:spLocks noChangeShapeType="1"/>
            </p:cNvSpPr>
            <p:nvPr/>
          </p:nvSpPr>
          <p:spPr bwMode="auto">
            <a:xfrm>
              <a:off x="4492" y="4359"/>
              <a:ext cx="210" cy="2085"/>
            </a:xfrm>
            <a:prstGeom prst="line">
              <a:avLst/>
            </a:prstGeom>
            <a:noFill/>
            <a:ln w="28575">
              <a:solidFill>
                <a:srgbClr val="000000"/>
              </a:solidFill>
              <a:round/>
              <a:headEnd/>
              <a:tailEnd/>
            </a:ln>
          </p:spPr>
          <p:txBody>
            <a:bodyPr/>
            <a:lstStyle/>
            <a:p>
              <a:endParaRPr lang="ru-RU"/>
            </a:p>
          </p:txBody>
        </p:sp>
        <p:sp>
          <p:nvSpPr>
            <p:cNvPr id="61464" name="Line 24"/>
            <p:cNvSpPr>
              <a:spLocks noChangeShapeType="1"/>
            </p:cNvSpPr>
            <p:nvPr/>
          </p:nvSpPr>
          <p:spPr bwMode="auto">
            <a:xfrm flipH="1">
              <a:off x="5167" y="4344"/>
              <a:ext cx="225" cy="2130"/>
            </a:xfrm>
            <a:prstGeom prst="line">
              <a:avLst/>
            </a:prstGeom>
            <a:noFill/>
            <a:ln w="28575">
              <a:solidFill>
                <a:srgbClr val="000000"/>
              </a:solidFill>
              <a:round/>
              <a:headEnd/>
              <a:tailEnd/>
            </a:ln>
          </p:spPr>
          <p:txBody>
            <a:bodyPr/>
            <a:lstStyle/>
            <a:p>
              <a:endParaRPr lang="ru-RU"/>
            </a:p>
          </p:txBody>
        </p:sp>
        <p:sp>
          <p:nvSpPr>
            <p:cNvPr id="61465" name="WordArt 25"/>
            <p:cNvSpPr>
              <a:spLocks noChangeArrowheads="1" noChangeShapeType="1" noTextEdit="1"/>
            </p:cNvSpPr>
            <p:nvPr/>
          </p:nvSpPr>
          <p:spPr bwMode="auto">
            <a:xfrm>
              <a:off x="4711" y="6092"/>
              <a:ext cx="450" cy="257"/>
            </a:xfrm>
            <a:prstGeom prst="rect">
              <a:avLst/>
            </a:prstGeom>
          </p:spPr>
          <p:txBody>
            <a:bodyPr wrap="none" fromWordArt="1">
              <a:prstTxWarp prst="textPlain">
                <a:avLst>
                  <a:gd name="adj" fmla="val 50000"/>
                </a:avLst>
              </a:prstTxWarp>
            </a:bodyPr>
            <a:lstStyle/>
            <a:p>
              <a:pPr algn="ctr"/>
              <a:r>
                <a:rPr lang="ru-RU" sz="3600" kern="10">
                  <a:ln w="9525">
                    <a:solidFill>
                      <a:srgbClr val="000000"/>
                    </a:solidFill>
                    <a:round/>
                    <a:headEnd/>
                    <a:tailEnd/>
                  </a:ln>
                  <a:solidFill>
                    <a:srgbClr val="000000"/>
                  </a:solidFill>
                  <a:latin typeface="Arial"/>
                  <a:cs typeface="Arial"/>
                </a:rPr>
                <a:t>20°С</a:t>
              </a:r>
            </a:p>
          </p:txBody>
        </p:sp>
        <p:sp>
          <p:nvSpPr>
            <p:cNvPr id="61466" name="Line 26"/>
            <p:cNvSpPr>
              <a:spLocks noChangeShapeType="1"/>
            </p:cNvSpPr>
            <p:nvPr/>
          </p:nvSpPr>
          <p:spPr bwMode="auto">
            <a:xfrm>
              <a:off x="4559" y="4725"/>
              <a:ext cx="807" cy="16"/>
            </a:xfrm>
            <a:prstGeom prst="line">
              <a:avLst/>
            </a:prstGeom>
            <a:noFill/>
            <a:ln w="19050">
              <a:solidFill>
                <a:srgbClr val="000000"/>
              </a:solidFill>
              <a:round/>
              <a:headEnd/>
              <a:tailEnd/>
            </a:ln>
          </p:spPr>
          <p:txBody>
            <a:bodyPr/>
            <a:lstStyle/>
            <a:p>
              <a:endParaRPr lang="ru-RU"/>
            </a:p>
          </p:txBody>
        </p:sp>
        <p:sp>
          <p:nvSpPr>
            <p:cNvPr id="61467" name="Text Box 27"/>
            <p:cNvSpPr txBox="1">
              <a:spLocks noChangeArrowheads="1"/>
            </p:cNvSpPr>
            <p:nvPr/>
          </p:nvSpPr>
          <p:spPr bwMode="auto">
            <a:xfrm>
              <a:off x="3054" y="3324"/>
              <a:ext cx="1820" cy="480"/>
            </a:xfrm>
            <a:prstGeom prst="rect">
              <a:avLst/>
            </a:prstGeom>
            <a:solidFill>
              <a:srgbClr val="FFFFFF"/>
            </a:solidFill>
            <a:ln w="9525">
              <a:noFill/>
              <a:miter lim="800000"/>
              <a:headEnd/>
              <a:tailEnd/>
            </a:ln>
          </p:spPr>
          <p:txBody>
            <a:bodyPr/>
            <a:lstStyle/>
            <a:p>
              <a:r>
                <a:rPr lang="ru-RU" sz="1200"/>
                <a:t>уровень воды</a:t>
              </a:r>
              <a:endParaRPr lang="ru-RU"/>
            </a:p>
          </p:txBody>
        </p:sp>
        <p:sp>
          <p:nvSpPr>
            <p:cNvPr id="61468" name="Line 28"/>
            <p:cNvSpPr>
              <a:spLocks noChangeShapeType="1"/>
            </p:cNvSpPr>
            <p:nvPr/>
          </p:nvSpPr>
          <p:spPr bwMode="auto">
            <a:xfrm>
              <a:off x="3879" y="3659"/>
              <a:ext cx="1195" cy="1050"/>
            </a:xfrm>
            <a:prstGeom prst="line">
              <a:avLst/>
            </a:prstGeom>
            <a:noFill/>
            <a:ln w="9525">
              <a:solidFill>
                <a:srgbClr val="000000"/>
              </a:solidFill>
              <a:round/>
              <a:headEnd/>
              <a:tailEnd type="triangle" w="med" len="med"/>
            </a:ln>
          </p:spPr>
          <p:txBody>
            <a:bodyPr/>
            <a:lstStyle/>
            <a:p>
              <a:endParaRPr lang="ru-RU"/>
            </a:p>
          </p:txBody>
        </p:sp>
        <p:sp>
          <p:nvSpPr>
            <p:cNvPr id="61469" name="Line 29"/>
            <p:cNvSpPr>
              <a:spLocks noChangeShapeType="1"/>
            </p:cNvSpPr>
            <p:nvPr/>
          </p:nvSpPr>
          <p:spPr bwMode="auto">
            <a:xfrm flipH="1">
              <a:off x="2754" y="3689"/>
              <a:ext cx="795" cy="1695"/>
            </a:xfrm>
            <a:prstGeom prst="line">
              <a:avLst/>
            </a:prstGeom>
            <a:noFill/>
            <a:ln w="9525">
              <a:solidFill>
                <a:srgbClr val="000000"/>
              </a:solidFill>
              <a:round/>
              <a:headEnd/>
              <a:tailEnd type="triangle" w="med" len="med"/>
            </a:ln>
          </p:spPr>
          <p:txBody>
            <a:bodyPr/>
            <a:lstStyle/>
            <a:p>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1+#ppt_w/2"/>
                                          </p:val>
                                        </p:tav>
                                        <p:tav tm="100000">
                                          <p:val>
                                            <p:strVal val="#ppt_x"/>
                                          </p:val>
                                        </p:tav>
                                      </p:tavLst>
                                    </p:anim>
                                    <p:anim calcmode="lin" valueType="num">
                                      <p:cBhvr additive="base">
                                        <p:cTn id="13" dur="500" fill="hold"/>
                                        <p:tgtEl>
                                          <p:spTgt spid="1028"/>
                                        </p:tgtEl>
                                        <p:attrNameLst>
                                          <p:attrName>ppt_y</p:attrName>
                                        </p:attrNameLst>
                                      </p:cBhvr>
                                      <p:tavLst>
                                        <p:tav tm="0">
                                          <p:val>
                                            <p:strVal val="#ppt_y"/>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0" y="1203325"/>
            <a:ext cx="8675688" cy="3940175"/>
          </a:xfrm>
        </p:spPr>
        <p:txBody>
          <a:bodyPr/>
          <a:lstStyle/>
          <a:p>
            <a:pPr marL="609600" indent="-609600">
              <a:lnSpc>
                <a:spcPct val="90000"/>
              </a:lnSpc>
              <a:buFont typeface="Arial" charset="0"/>
              <a:buNone/>
            </a:pPr>
            <a:r>
              <a:rPr lang="ru-RU" sz="2400" smtClean="0"/>
              <a:t>Три ученика выясняли, зависит ли скорость испарения воды от наличия или отсутствия ветра. Для опыта они взяли одинаковые блюдца и доверху наполнили водой при комнатной температуре.   Одно блюдце оставили для сравнения. </a:t>
            </a:r>
          </a:p>
          <a:p>
            <a:pPr marL="609600" indent="-609600">
              <a:lnSpc>
                <a:spcPct val="90000"/>
              </a:lnSpc>
              <a:buFontTx/>
              <a:buChar char="o"/>
            </a:pPr>
            <a:r>
              <a:rPr lang="ru-RU" sz="2400" smtClean="0"/>
              <a:t>Боря - около своего блюдца включил вентилятор. </a:t>
            </a:r>
          </a:p>
          <a:p>
            <a:pPr marL="609600" indent="-609600">
              <a:lnSpc>
                <a:spcPct val="90000"/>
              </a:lnSpc>
              <a:buFontTx/>
              <a:buChar char="o"/>
            </a:pPr>
            <a:r>
              <a:rPr lang="ru-RU" sz="2400" smtClean="0"/>
              <a:t>Вера - включила фен и направила на свое блюдце поток горячего воздуха. </a:t>
            </a:r>
          </a:p>
          <a:p>
            <a:pPr marL="609600" indent="-609600">
              <a:lnSpc>
                <a:spcPct val="90000"/>
              </a:lnSpc>
              <a:buFontTx/>
              <a:buChar char="o"/>
            </a:pPr>
            <a:r>
              <a:rPr lang="ru-RU" sz="2400" smtClean="0"/>
              <a:t>Галя - поставила свое блюдце на сквозняке. </a:t>
            </a:r>
          </a:p>
          <a:p>
            <a:pPr marL="609600" indent="-609600" algn="ctr">
              <a:lnSpc>
                <a:spcPct val="90000"/>
              </a:lnSpc>
              <a:buFont typeface="Arial" charset="0"/>
              <a:buNone/>
            </a:pPr>
            <a:r>
              <a:rPr lang="ru-RU" sz="2400" smtClean="0"/>
              <a:t>Отметь ДВУХ учеников, которые поставили опыт ПРАВИЛЬНО</a:t>
            </a:r>
            <a:endParaRPr lang="en-US" sz="2400" smtClean="0"/>
          </a:p>
        </p:txBody>
      </p:sp>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63493"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sp>
        <p:nvSpPr>
          <p:cNvPr id="2" name="Заголовок 1"/>
          <p:cNvSpPr>
            <a:spLocks/>
          </p:cNvSpPr>
          <p:nvPr/>
        </p:nvSpPr>
        <p:spPr bwMode="auto">
          <a:xfrm>
            <a:off x="468313" y="158750"/>
            <a:ext cx="7772400" cy="828675"/>
          </a:xfrm>
          <a:prstGeom prst="rect">
            <a:avLst/>
          </a:prstGeom>
          <a:noFill/>
          <a:ln w="9525">
            <a:noFill/>
            <a:miter lim="800000"/>
            <a:headEnd/>
            <a:tailEnd/>
          </a:ln>
        </p:spPr>
        <p:txBody>
          <a:bodyPr anchor="ctr"/>
          <a:lstStyle/>
          <a:p>
            <a:r>
              <a:rPr lang="ru-RU" sz="2800" b="1">
                <a:solidFill>
                  <a:schemeClr val="bg1"/>
                </a:solidFill>
              </a:rPr>
              <a:t>Пример по естествознанию (2-ой уровень)</a:t>
            </a:r>
            <a:endParaRPr lang="ru-RU" sz="2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1+#ppt_w/2"/>
                                          </p:val>
                                        </p:tav>
                                        <p:tav tm="100000">
                                          <p:val>
                                            <p:strVal val="#ppt_x"/>
                                          </p:val>
                                        </p:tav>
                                      </p:tavLst>
                                    </p:anim>
                                    <p:anim calcmode="lin" valueType="num">
                                      <p:cBhvr additive="base">
                                        <p:cTn id="13" dur="500" fill="hold"/>
                                        <p:tgtEl>
                                          <p:spTgt spid="1028"/>
                                        </p:tgtEl>
                                        <p:attrNameLst>
                                          <p:attrName>ppt_y</p:attrName>
                                        </p:attrNameLst>
                                      </p:cBhvr>
                                      <p:tavLst>
                                        <p:tav tm="0">
                                          <p:val>
                                            <p:strVal val="#ppt_y"/>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0" y="1203325"/>
            <a:ext cx="8675688" cy="3940175"/>
          </a:xfrm>
        </p:spPr>
        <p:txBody>
          <a:bodyPr/>
          <a:lstStyle/>
          <a:p>
            <a:pPr marL="609600" indent="-609600">
              <a:lnSpc>
                <a:spcPct val="80000"/>
              </a:lnSpc>
              <a:buFont typeface="Arial" charset="0"/>
              <a:buNone/>
            </a:pPr>
            <a:r>
              <a:rPr lang="ru-RU" sz="1800" smtClean="0"/>
              <a:t>Ученики написали отчет о своем исследовании испарения воды. Отметь ДВА утверждения, которые  НЕЛЬЗЯ  сделать на основании  этого отчета?   </a:t>
            </a:r>
          </a:p>
          <a:p>
            <a:pPr marL="609600" indent="-609600">
              <a:lnSpc>
                <a:spcPct val="80000"/>
              </a:lnSpc>
              <a:buFontTx/>
              <a:buChar char="o"/>
            </a:pPr>
            <a:r>
              <a:rPr lang="ru-RU" sz="1800" smtClean="0"/>
              <a:t>При нагревании вода испаряется быстрее</a:t>
            </a:r>
          </a:p>
          <a:p>
            <a:pPr marL="609600" indent="-609600">
              <a:lnSpc>
                <a:spcPct val="80000"/>
              </a:lnSpc>
              <a:buFontTx/>
              <a:buChar char="o"/>
            </a:pPr>
            <a:r>
              <a:rPr lang="ru-RU" sz="1800" smtClean="0"/>
              <a:t>При увеличении площади поверхности вода испаряется быстрее </a:t>
            </a:r>
          </a:p>
          <a:p>
            <a:pPr marL="609600" indent="-609600">
              <a:lnSpc>
                <a:spcPct val="80000"/>
              </a:lnSpc>
              <a:buFontTx/>
              <a:buChar char="o"/>
            </a:pPr>
            <a:r>
              <a:rPr lang="ru-RU" sz="1800" smtClean="0"/>
              <a:t>Вода не испаряется при 20 градусах</a:t>
            </a:r>
          </a:p>
          <a:p>
            <a:pPr marL="609600" indent="-609600">
              <a:lnSpc>
                <a:spcPct val="80000"/>
              </a:lnSpc>
              <a:buFontTx/>
              <a:buChar char="o"/>
            </a:pPr>
            <a:r>
              <a:rPr lang="ru-RU" sz="1800" smtClean="0"/>
              <a:t>При 50 градусах вода будет испаряться быстрее, чем при 30</a:t>
            </a:r>
            <a:endParaRPr lang="en-US" sz="1800" smtClean="0"/>
          </a:p>
        </p:txBody>
      </p:sp>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65541" name="Объект 2"/>
          <p:cNvSpPr txBox="1">
            <a:spLocks/>
          </p:cNvSpPr>
          <p:nvPr/>
        </p:nvSpPr>
        <p:spPr bwMode="auto">
          <a:xfrm>
            <a:off x="-3708400" y="1058863"/>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sp>
        <p:nvSpPr>
          <p:cNvPr id="2" name="Заголовок 1"/>
          <p:cNvSpPr>
            <a:spLocks/>
          </p:cNvSpPr>
          <p:nvPr/>
        </p:nvSpPr>
        <p:spPr bwMode="auto">
          <a:xfrm>
            <a:off x="468313" y="158750"/>
            <a:ext cx="7772400" cy="828675"/>
          </a:xfrm>
          <a:prstGeom prst="rect">
            <a:avLst/>
          </a:prstGeom>
          <a:noFill/>
          <a:ln w="9525">
            <a:noFill/>
            <a:miter lim="800000"/>
            <a:headEnd/>
            <a:tailEnd/>
          </a:ln>
        </p:spPr>
        <p:txBody>
          <a:bodyPr anchor="ctr"/>
          <a:lstStyle/>
          <a:p>
            <a:r>
              <a:rPr lang="ru-RU" sz="2800" b="1">
                <a:solidFill>
                  <a:schemeClr val="bg1"/>
                </a:solidFill>
              </a:rPr>
              <a:t>Пример по естествознанию (3-ий уровень)</a:t>
            </a:r>
            <a:endParaRPr lang="ru-RU" sz="2000" b="1">
              <a:solidFill>
                <a:schemeClr val="bg1"/>
              </a:solidFill>
            </a:endParaRPr>
          </a:p>
        </p:txBody>
      </p:sp>
      <p:grpSp>
        <p:nvGrpSpPr>
          <p:cNvPr id="65566" name="Group 30"/>
          <p:cNvGrpSpPr>
            <a:grpSpLocks/>
          </p:cNvGrpSpPr>
          <p:nvPr/>
        </p:nvGrpSpPr>
        <p:grpSpPr bwMode="auto">
          <a:xfrm>
            <a:off x="1619250" y="2859088"/>
            <a:ext cx="5345113" cy="1993900"/>
            <a:chOff x="2317" y="3088"/>
            <a:chExt cx="8417" cy="3140"/>
          </a:xfrm>
        </p:grpSpPr>
        <p:sp>
          <p:nvSpPr>
            <p:cNvPr id="65567" name="Text Box 31"/>
            <p:cNvSpPr txBox="1">
              <a:spLocks noChangeArrowheads="1"/>
            </p:cNvSpPr>
            <p:nvPr/>
          </p:nvSpPr>
          <p:spPr bwMode="auto">
            <a:xfrm>
              <a:off x="2317" y="3933"/>
              <a:ext cx="3240" cy="2295"/>
            </a:xfrm>
            <a:prstGeom prst="rect">
              <a:avLst/>
            </a:prstGeom>
            <a:solidFill>
              <a:srgbClr val="FFFFFF"/>
            </a:solidFill>
            <a:ln w="9525">
              <a:solidFill>
                <a:srgbClr val="000000"/>
              </a:solidFill>
              <a:miter lim="800000"/>
              <a:headEnd/>
              <a:tailEnd/>
            </a:ln>
          </p:spPr>
          <p:txBody>
            <a:bodyPr/>
            <a:lstStyle/>
            <a:p>
              <a:pPr algn="just"/>
              <a:r>
                <a:rPr lang="ru-RU" sz="1200"/>
                <a:t>Утром мы налили поровну воды в три одинаковых сосуда. </a:t>
              </a:r>
            </a:p>
            <a:p>
              <a:pPr algn="just"/>
              <a:r>
                <a:rPr lang="ru-RU" sz="1200"/>
                <a:t>Температуру в каждом сосуде поддерживали постоянной.  </a:t>
              </a:r>
            </a:p>
            <a:p>
              <a:endParaRPr lang="ru-RU"/>
            </a:p>
          </p:txBody>
        </p:sp>
        <p:sp>
          <p:nvSpPr>
            <p:cNvPr id="65568" name="Rectangle 32"/>
            <p:cNvSpPr>
              <a:spLocks noChangeArrowheads="1"/>
            </p:cNvSpPr>
            <p:nvPr/>
          </p:nvSpPr>
          <p:spPr bwMode="auto">
            <a:xfrm>
              <a:off x="6099" y="3879"/>
              <a:ext cx="4635" cy="2325"/>
            </a:xfrm>
            <a:prstGeom prst="rect">
              <a:avLst/>
            </a:prstGeom>
            <a:solidFill>
              <a:srgbClr val="FFFFFF"/>
            </a:solidFill>
            <a:ln w="9525">
              <a:solidFill>
                <a:srgbClr val="000000"/>
              </a:solidFill>
              <a:miter lim="800000"/>
              <a:headEnd/>
              <a:tailEnd/>
            </a:ln>
          </p:spPr>
          <p:txBody>
            <a:bodyPr/>
            <a:lstStyle/>
            <a:p>
              <a:endParaRPr lang="ru-RU"/>
            </a:p>
          </p:txBody>
        </p:sp>
        <p:grpSp>
          <p:nvGrpSpPr>
            <p:cNvPr id="65569" name="Group 33"/>
            <p:cNvGrpSpPr>
              <a:grpSpLocks/>
            </p:cNvGrpSpPr>
            <p:nvPr/>
          </p:nvGrpSpPr>
          <p:grpSpPr bwMode="auto">
            <a:xfrm>
              <a:off x="6400" y="4557"/>
              <a:ext cx="3117" cy="1439"/>
              <a:chOff x="4505" y="10592"/>
              <a:chExt cx="3117" cy="1439"/>
            </a:xfrm>
          </p:grpSpPr>
          <p:sp>
            <p:nvSpPr>
              <p:cNvPr id="65570" name="AutoShape 34"/>
              <p:cNvSpPr>
                <a:spLocks noChangeArrowheads="1"/>
              </p:cNvSpPr>
              <p:nvPr/>
            </p:nvSpPr>
            <p:spPr bwMode="auto">
              <a:xfrm flipH="1">
                <a:off x="4505" y="10621"/>
                <a:ext cx="765" cy="1410"/>
              </a:xfrm>
              <a:prstGeom prst="can">
                <a:avLst>
                  <a:gd name="adj" fmla="val 20001"/>
                </a:avLst>
              </a:prstGeom>
              <a:solidFill>
                <a:srgbClr val="FFFFFF"/>
              </a:solidFill>
              <a:ln w="9525">
                <a:solidFill>
                  <a:srgbClr val="000000"/>
                </a:solidFill>
                <a:round/>
                <a:headEnd/>
                <a:tailEnd/>
              </a:ln>
            </p:spPr>
            <p:txBody>
              <a:bodyPr/>
              <a:lstStyle/>
              <a:p>
                <a:endParaRPr lang="ru-RU"/>
              </a:p>
            </p:txBody>
          </p:sp>
          <p:sp>
            <p:nvSpPr>
              <p:cNvPr id="65571" name="AutoShape 35" descr="Штриховой горизонтальный"/>
              <p:cNvSpPr>
                <a:spLocks noChangeArrowheads="1"/>
              </p:cNvSpPr>
              <p:nvPr/>
            </p:nvSpPr>
            <p:spPr bwMode="auto">
              <a:xfrm flipH="1">
                <a:off x="4520" y="10944"/>
                <a:ext cx="744" cy="1060"/>
              </a:xfrm>
              <a:prstGeom prst="can">
                <a:avLst>
                  <a:gd name="adj" fmla="val 32709"/>
                </a:avLst>
              </a:prstGeom>
              <a:pattFill prst="dashHorz">
                <a:fgClr>
                  <a:srgbClr val="808080"/>
                </a:fgClr>
                <a:bgClr>
                  <a:srgbClr val="FFFFFF"/>
                </a:bgClr>
              </a:pattFill>
              <a:ln w="9525">
                <a:noFill/>
                <a:round/>
                <a:headEnd/>
                <a:tailEnd/>
              </a:ln>
            </p:spPr>
            <p:txBody>
              <a:bodyPr/>
              <a:lstStyle/>
              <a:p>
                <a:endParaRPr lang="ru-RU"/>
              </a:p>
            </p:txBody>
          </p:sp>
          <p:sp>
            <p:nvSpPr>
              <p:cNvPr id="65572" name="WordArt 36"/>
              <p:cNvSpPr>
                <a:spLocks noChangeArrowheads="1" noChangeShapeType="1" noTextEdit="1"/>
              </p:cNvSpPr>
              <p:nvPr/>
            </p:nvSpPr>
            <p:spPr bwMode="auto">
              <a:xfrm>
                <a:off x="4751" y="11758"/>
                <a:ext cx="330" cy="167"/>
              </a:xfrm>
              <a:prstGeom prst="rect">
                <a:avLst/>
              </a:prstGeom>
            </p:spPr>
            <p:txBody>
              <a:bodyPr wrap="none" fromWordArt="1">
                <a:prstTxWarp prst="textPlain">
                  <a:avLst>
                    <a:gd name="adj" fmla="val 50000"/>
                  </a:avLst>
                </a:prstTxWarp>
              </a:bodyPr>
              <a:lstStyle/>
              <a:p>
                <a:pPr algn="ctr"/>
                <a:r>
                  <a:rPr lang="ru-RU" sz="3600" kern="10">
                    <a:ln w="9525">
                      <a:solidFill>
                        <a:srgbClr val="000000"/>
                      </a:solidFill>
                      <a:round/>
                      <a:headEnd/>
                      <a:tailEnd/>
                    </a:ln>
                    <a:solidFill>
                      <a:srgbClr val="000000"/>
                    </a:solidFill>
                    <a:latin typeface="Arial"/>
                    <a:cs typeface="Arial"/>
                  </a:rPr>
                  <a:t>20°С</a:t>
                </a:r>
              </a:p>
            </p:txBody>
          </p:sp>
          <p:sp>
            <p:nvSpPr>
              <p:cNvPr id="65573" name="AutoShape 37"/>
              <p:cNvSpPr>
                <a:spLocks noChangeArrowheads="1"/>
              </p:cNvSpPr>
              <p:nvPr/>
            </p:nvSpPr>
            <p:spPr bwMode="auto">
              <a:xfrm flipH="1">
                <a:off x="5645" y="10621"/>
                <a:ext cx="765" cy="1410"/>
              </a:xfrm>
              <a:prstGeom prst="can">
                <a:avLst>
                  <a:gd name="adj" fmla="val 20001"/>
                </a:avLst>
              </a:prstGeom>
              <a:solidFill>
                <a:srgbClr val="FFFFFF"/>
              </a:solidFill>
              <a:ln w="9525">
                <a:solidFill>
                  <a:srgbClr val="000000"/>
                </a:solidFill>
                <a:round/>
                <a:headEnd/>
                <a:tailEnd/>
              </a:ln>
            </p:spPr>
            <p:txBody>
              <a:bodyPr/>
              <a:lstStyle/>
              <a:p>
                <a:endParaRPr lang="ru-RU"/>
              </a:p>
            </p:txBody>
          </p:sp>
          <p:sp>
            <p:nvSpPr>
              <p:cNvPr id="65574" name="AutoShape 38" descr="Штриховой горизонтальный"/>
              <p:cNvSpPr>
                <a:spLocks noChangeArrowheads="1"/>
              </p:cNvSpPr>
              <p:nvPr/>
            </p:nvSpPr>
            <p:spPr bwMode="auto">
              <a:xfrm flipH="1">
                <a:off x="5645" y="11559"/>
                <a:ext cx="745" cy="445"/>
              </a:xfrm>
              <a:prstGeom prst="can">
                <a:avLst>
                  <a:gd name="adj" fmla="val 34583"/>
                </a:avLst>
              </a:prstGeom>
              <a:pattFill prst="dashHorz">
                <a:fgClr>
                  <a:srgbClr val="808080"/>
                </a:fgClr>
                <a:bgClr>
                  <a:srgbClr val="FFFFFF"/>
                </a:bgClr>
              </a:pattFill>
              <a:ln w="9525">
                <a:noFill/>
                <a:round/>
                <a:headEnd/>
                <a:tailEnd/>
              </a:ln>
            </p:spPr>
            <p:txBody>
              <a:bodyPr/>
              <a:lstStyle/>
              <a:p>
                <a:endParaRPr lang="ru-RU"/>
              </a:p>
            </p:txBody>
          </p:sp>
          <p:sp>
            <p:nvSpPr>
              <p:cNvPr id="65575" name="WordArt 39"/>
              <p:cNvSpPr>
                <a:spLocks noChangeArrowheads="1" noChangeShapeType="1" noTextEdit="1"/>
              </p:cNvSpPr>
              <p:nvPr/>
            </p:nvSpPr>
            <p:spPr bwMode="auto">
              <a:xfrm>
                <a:off x="5870" y="11823"/>
                <a:ext cx="330" cy="167"/>
              </a:xfrm>
              <a:prstGeom prst="rect">
                <a:avLst/>
              </a:prstGeom>
            </p:spPr>
            <p:txBody>
              <a:bodyPr wrap="none" fromWordArt="1">
                <a:prstTxWarp prst="textPlain">
                  <a:avLst>
                    <a:gd name="adj" fmla="val 50000"/>
                  </a:avLst>
                </a:prstTxWarp>
              </a:bodyPr>
              <a:lstStyle/>
              <a:p>
                <a:pPr algn="ctr"/>
                <a:r>
                  <a:rPr lang="ru-RU" sz="3600" kern="10">
                    <a:ln w="9525">
                      <a:solidFill>
                        <a:srgbClr val="000000"/>
                      </a:solidFill>
                      <a:round/>
                      <a:headEnd/>
                      <a:tailEnd/>
                    </a:ln>
                    <a:solidFill>
                      <a:srgbClr val="000000"/>
                    </a:solidFill>
                    <a:latin typeface="Arial"/>
                    <a:cs typeface="Arial"/>
                  </a:rPr>
                  <a:t>80°С</a:t>
                </a:r>
              </a:p>
            </p:txBody>
          </p:sp>
          <p:sp>
            <p:nvSpPr>
              <p:cNvPr id="65576" name="AutoShape 40"/>
              <p:cNvSpPr>
                <a:spLocks noChangeArrowheads="1"/>
              </p:cNvSpPr>
              <p:nvPr/>
            </p:nvSpPr>
            <p:spPr bwMode="auto">
              <a:xfrm flipH="1">
                <a:off x="6857" y="10592"/>
                <a:ext cx="765" cy="1410"/>
              </a:xfrm>
              <a:prstGeom prst="can">
                <a:avLst>
                  <a:gd name="adj" fmla="val 20001"/>
                </a:avLst>
              </a:prstGeom>
              <a:solidFill>
                <a:srgbClr val="FFFFFF"/>
              </a:solidFill>
              <a:ln w="9525">
                <a:solidFill>
                  <a:srgbClr val="000000"/>
                </a:solidFill>
                <a:round/>
                <a:headEnd/>
                <a:tailEnd/>
              </a:ln>
            </p:spPr>
            <p:txBody>
              <a:bodyPr/>
              <a:lstStyle/>
              <a:p>
                <a:endParaRPr lang="ru-RU"/>
              </a:p>
            </p:txBody>
          </p:sp>
          <p:sp>
            <p:nvSpPr>
              <p:cNvPr id="65577" name="AutoShape 41" descr="Штриховой горизонтальный"/>
              <p:cNvSpPr>
                <a:spLocks noChangeArrowheads="1"/>
              </p:cNvSpPr>
              <p:nvPr/>
            </p:nvSpPr>
            <p:spPr bwMode="auto">
              <a:xfrm flipH="1">
                <a:off x="6857" y="11203"/>
                <a:ext cx="745" cy="772"/>
              </a:xfrm>
              <a:prstGeom prst="can">
                <a:avLst>
                  <a:gd name="adj" fmla="val 35837"/>
                </a:avLst>
              </a:prstGeom>
              <a:pattFill prst="dashHorz">
                <a:fgClr>
                  <a:srgbClr val="808080"/>
                </a:fgClr>
                <a:bgClr>
                  <a:srgbClr val="FFFFFF"/>
                </a:bgClr>
              </a:pattFill>
              <a:ln w="9525">
                <a:noFill/>
                <a:round/>
                <a:headEnd/>
                <a:tailEnd/>
              </a:ln>
            </p:spPr>
            <p:txBody>
              <a:bodyPr/>
              <a:lstStyle/>
              <a:p>
                <a:endParaRPr lang="ru-RU"/>
              </a:p>
            </p:txBody>
          </p:sp>
          <p:sp>
            <p:nvSpPr>
              <p:cNvPr id="65578" name="WordArt 42"/>
              <p:cNvSpPr>
                <a:spLocks noChangeArrowheads="1" noChangeShapeType="1" noTextEdit="1"/>
              </p:cNvSpPr>
              <p:nvPr/>
            </p:nvSpPr>
            <p:spPr bwMode="auto">
              <a:xfrm>
                <a:off x="7082" y="11794"/>
                <a:ext cx="330" cy="167"/>
              </a:xfrm>
              <a:prstGeom prst="rect">
                <a:avLst/>
              </a:prstGeom>
            </p:spPr>
            <p:txBody>
              <a:bodyPr wrap="none" fromWordArt="1">
                <a:prstTxWarp prst="textPlain">
                  <a:avLst>
                    <a:gd name="adj" fmla="val 50000"/>
                  </a:avLst>
                </a:prstTxWarp>
              </a:bodyPr>
              <a:lstStyle/>
              <a:p>
                <a:pPr algn="ctr"/>
                <a:r>
                  <a:rPr lang="ru-RU" sz="3600" kern="10">
                    <a:ln w="9525">
                      <a:solidFill>
                        <a:srgbClr val="000000"/>
                      </a:solidFill>
                      <a:round/>
                      <a:headEnd/>
                      <a:tailEnd/>
                    </a:ln>
                    <a:solidFill>
                      <a:srgbClr val="000000"/>
                    </a:solidFill>
                    <a:latin typeface="Arial"/>
                    <a:cs typeface="Arial"/>
                  </a:rPr>
                  <a:t>60°С</a:t>
                </a:r>
              </a:p>
            </p:txBody>
          </p:sp>
        </p:grpSp>
        <p:sp>
          <p:nvSpPr>
            <p:cNvPr id="65579" name="Text Box 43"/>
            <p:cNvSpPr txBox="1">
              <a:spLocks noChangeArrowheads="1"/>
            </p:cNvSpPr>
            <p:nvPr/>
          </p:nvSpPr>
          <p:spPr bwMode="auto">
            <a:xfrm>
              <a:off x="6341" y="3993"/>
              <a:ext cx="4290" cy="540"/>
            </a:xfrm>
            <a:prstGeom prst="rect">
              <a:avLst/>
            </a:prstGeom>
            <a:solidFill>
              <a:srgbClr val="FFFFFF"/>
            </a:solidFill>
            <a:ln w="9525">
              <a:noFill/>
              <a:miter lim="800000"/>
              <a:headEnd/>
              <a:tailEnd/>
            </a:ln>
          </p:spPr>
          <p:txBody>
            <a:bodyPr/>
            <a:lstStyle/>
            <a:p>
              <a:r>
                <a:rPr lang="ru-RU" sz="1200"/>
                <a:t>Вечером воды оказалось не поровну:</a:t>
              </a:r>
              <a:endParaRPr lang="ru-RU"/>
            </a:p>
          </p:txBody>
        </p:sp>
        <p:sp>
          <p:nvSpPr>
            <p:cNvPr id="65580" name="Text Box 44"/>
            <p:cNvSpPr txBox="1">
              <a:spLocks noChangeArrowheads="1"/>
            </p:cNvSpPr>
            <p:nvPr/>
          </p:nvSpPr>
          <p:spPr bwMode="auto">
            <a:xfrm>
              <a:off x="5311" y="3088"/>
              <a:ext cx="1058" cy="462"/>
            </a:xfrm>
            <a:prstGeom prst="rect">
              <a:avLst/>
            </a:prstGeom>
            <a:solidFill>
              <a:srgbClr val="FFFFFF"/>
            </a:solidFill>
            <a:ln w="9525">
              <a:noFill/>
              <a:miter lim="800000"/>
              <a:headEnd/>
              <a:tailEnd/>
            </a:ln>
          </p:spPr>
          <p:txBody>
            <a:bodyPr wrap="none"/>
            <a:lstStyle/>
            <a:p>
              <a:pPr algn="ctr"/>
              <a:r>
                <a:rPr lang="ru-RU" sz="1200"/>
                <a:t>ОТЧЕТ</a:t>
              </a:r>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1+#ppt_w/2"/>
                                          </p:val>
                                        </p:tav>
                                        <p:tav tm="100000">
                                          <p:val>
                                            <p:strVal val="#ppt_x"/>
                                          </p:val>
                                        </p:tav>
                                      </p:tavLst>
                                    </p:anim>
                                    <p:anim calcmode="lin" valueType="num">
                                      <p:cBhvr additive="base">
                                        <p:cTn id="13" dur="500" fill="hold"/>
                                        <p:tgtEl>
                                          <p:spTgt spid="1028"/>
                                        </p:tgtEl>
                                        <p:attrNameLst>
                                          <p:attrName>ppt_y</p:attrName>
                                        </p:attrNameLst>
                                      </p:cBhvr>
                                      <p:tavLst>
                                        <p:tav tm="0">
                                          <p:val>
                                            <p:strVal val="#ppt_y"/>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468313" y="1203325"/>
            <a:ext cx="7991475" cy="3529013"/>
          </a:xfrm>
        </p:spPr>
        <p:txBody>
          <a:bodyPr/>
          <a:lstStyle/>
          <a:p>
            <a:pPr marL="0" indent="0" algn="ctr">
              <a:buFont typeface="Arial" charset="0"/>
              <a:buNone/>
            </a:pPr>
            <a:endParaRPr lang="en-US" b="1" smtClean="0"/>
          </a:p>
          <a:p>
            <a:pPr marL="0" indent="0" algn="ctr">
              <a:buFont typeface="Arial" charset="0"/>
              <a:buNone/>
            </a:pPr>
            <a:r>
              <a:rPr lang="ru-RU" smtClean="0"/>
              <a:t>Структурное представление результатов тестирования расширяет возможности их содержательной интерпретации и качественной оценки. </a:t>
            </a:r>
          </a:p>
          <a:p>
            <a:pPr marL="0" indent="0" algn="ctr">
              <a:buFont typeface="Arial" charset="0"/>
              <a:buNone/>
            </a:pPr>
            <a:endParaRPr lang="ru-RU" smtClean="0"/>
          </a:p>
        </p:txBody>
      </p:sp>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45062" name="Rectangle 6"/>
          <p:cNvSpPr>
            <a:spLocks noChangeArrowheads="1"/>
          </p:cNvSpPr>
          <p:nvPr/>
        </p:nvSpPr>
        <p:spPr bwMode="auto">
          <a:xfrm>
            <a:off x="0" y="339725"/>
            <a:ext cx="8243888" cy="457200"/>
          </a:xfrm>
          <a:prstGeom prst="rect">
            <a:avLst/>
          </a:prstGeom>
          <a:noFill/>
          <a:ln w="9525">
            <a:noFill/>
            <a:miter lim="800000"/>
            <a:headEnd/>
            <a:tailEnd/>
          </a:ln>
          <a:effectLst/>
        </p:spPr>
        <p:txBody>
          <a:bodyPr>
            <a:spAutoFit/>
          </a:bodyPr>
          <a:lstStyle/>
          <a:p>
            <a:r>
              <a:rPr lang="ru-RU" sz="2400" b="1">
                <a:solidFill>
                  <a:schemeClr val="bg2"/>
                </a:solidFill>
              </a:rPr>
              <a:t>Возможные опции использования результатов  </a:t>
            </a:r>
            <a:r>
              <a:rPr lang="en-US" sz="2400" b="1">
                <a:solidFill>
                  <a:schemeClr val="bg2"/>
                </a:solidFill>
              </a:rPr>
              <a:t>SAM</a:t>
            </a:r>
            <a:endParaRPr lang="ru-RU" sz="2400" b="1">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1+#ppt_w/2"/>
                                          </p:val>
                                        </p:tav>
                                        <p:tav tm="100000">
                                          <p:val>
                                            <p:strVal val="#ppt_x"/>
                                          </p:val>
                                        </p:tav>
                                      </p:tavLst>
                                    </p:anim>
                                    <p:anim calcmode="lin" valueType="num">
                                      <p:cBhvr additive="base">
                                        <p:cTn id="13" dur="500" fill="hold"/>
                                        <p:tgtEl>
                                          <p:spTgt spid="102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4"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468313" y="158750"/>
            <a:ext cx="8424862" cy="828675"/>
          </a:xfrm>
        </p:spPr>
        <p:txBody>
          <a:bodyPr/>
          <a:lstStyle/>
          <a:p>
            <a:pPr algn="l" eaLnBrk="1" hangingPunct="1"/>
            <a:r>
              <a:rPr lang="ru-RU" sz="2400" b="1" smtClean="0">
                <a:solidFill>
                  <a:schemeClr val="bg1"/>
                </a:solidFill>
                <a:latin typeface="Times New Roman" pitchFamily="18" charset="0"/>
                <a:cs typeface="Times New Roman" pitchFamily="18" charset="0"/>
              </a:rPr>
              <a:t>Образовательные модели и мониторинговые исследования</a:t>
            </a:r>
            <a:endParaRPr lang="ru-RU" sz="2400" smtClean="0">
              <a:solidFill>
                <a:schemeClr val="bg1"/>
              </a:solidFill>
            </a:endParaRPr>
          </a:p>
        </p:txBody>
      </p:sp>
      <p:sp>
        <p:nvSpPr>
          <p:cNvPr id="3077"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pic>
        <p:nvPicPr>
          <p:cNvPr id="2050" name="Picture 2" descr="E:\rtc_prezent_png\rtc_logo_02.png"/>
          <p:cNvPicPr>
            <a:picLocks noChangeAspect="1" noChangeArrowheads="1"/>
          </p:cNvPicPr>
          <p:nvPr/>
        </p:nvPicPr>
        <p:blipFill>
          <a:blip r:embed="rId5" cstate="print"/>
          <a:srcRect/>
          <a:stretch>
            <a:fillRect/>
          </a:stretch>
        </p:blipFill>
        <p:spPr bwMode="auto">
          <a:xfrm>
            <a:off x="14288" y="4300538"/>
            <a:ext cx="8661400" cy="846137"/>
          </a:xfrm>
          <a:prstGeom prst="rect">
            <a:avLst/>
          </a:prstGeom>
          <a:noFill/>
          <a:ln w="9525">
            <a:noFill/>
            <a:miter lim="800000"/>
            <a:headEnd/>
            <a:tailEnd/>
          </a:ln>
        </p:spPr>
      </p:pic>
      <p:grpSp>
        <p:nvGrpSpPr>
          <p:cNvPr id="3101" name="Group 29"/>
          <p:cNvGrpSpPr>
            <a:grpSpLocks/>
          </p:cNvGrpSpPr>
          <p:nvPr/>
        </p:nvGrpSpPr>
        <p:grpSpPr bwMode="auto">
          <a:xfrm>
            <a:off x="755650" y="1203325"/>
            <a:ext cx="6696075" cy="3455988"/>
            <a:chOff x="476" y="713"/>
            <a:chExt cx="4218" cy="2101"/>
          </a:xfrm>
        </p:grpSpPr>
        <p:grpSp>
          <p:nvGrpSpPr>
            <p:cNvPr id="3082" name="Group 10"/>
            <p:cNvGrpSpPr>
              <a:grpSpLocks/>
            </p:cNvGrpSpPr>
            <p:nvPr/>
          </p:nvGrpSpPr>
          <p:grpSpPr bwMode="auto">
            <a:xfrm>
              <a:off x="518" y="713"/>
              <a:ext cx="4162" cy="380"/>
              <a:chOff x="1714" y="1180"/>
              <a:chExt cx="8135" cy="1069"/>
            </a:xfrm>
          </p:grpSpPr>
          <p:sp>
            <p:nvSpPr>
              <p:cNvPr id="3083" name="Text Box 11"/>
              <p:cNvSpPr txBox="1">
                <a:spLocks noChangeArrowheads="1"/>
              </p:cNvSpPr>
              <p:nvPr/>
            </p:nvSpPr>
            <p:spPr bwMode="auto">
              <a:xfrm>
                <a:off x="1714" y="1180"/>
                <a:ext cx="3608" cy="1069"/>
              </a:xfrm>
              <a:prstGeom prst="rect">
                <a:avLst/>
              </a:prstGeom>
              <a:solidFill>
                <a:srgbClr val="CCFFFF"/>
              </a:solidFill>
              <a:ln w="19050">
                <a:solidFill>
                  <a:srgbClr val="0000FF"/>
                </a:solidFill>
                <a:miter lim="800000"/>
                <a:headEnd/>
                <a:tailEnd/>
              </a:ln>
            </p:spPr>
            <p:txBody>
              <a:bodyPr/>
              <a:lstStyle/>
              <a:p>
                <a:pPr algn="ctr"/>
                <a:r>
                  <a:rPr lang="ru-RU" sz="1600" b="1">
                    <a:solidFill>
                      <a:srgbClr val="000080"/>
                    </a:solidFill>
                  </a:rPr>
                  <a:t>Модель</a:t>
                </a:r>
              </a:p>
              <a:p>
                <a:pPr algn="ctr"/>
                <a:r>
                  <a:rPr lang="ru-RU" sz="1400" b="1">
                    <a:solidFill>
                      <a:srgbClr val="000080"/>
                    </a:solidFill>
                  </a:rPr>
                  <a:t>«обучение»</a:t>
                </a:r>
                <a:endParaRPr lang="ru-RU"/>
              </a:p>
            </p:txBody>
          </p:sp>
          <p:sp>
            <p:nvSpPr>
              <p:cNvPr id="3084" name="AutoShape 12"/>
              <p:cNvSpPr>
                <a:spLocks noChangeArrowheads="1"/>
              </p:cNvSpPr>
              <p:nvPr/>
            </p:nvSpPr>
            <p:spPr bwMode="auto">
              <a:xfrm>
                <a:off x="5349" y="1633"/>
                <a:ext cx="1741" cy="194"/>
              </a:xfrm>
              <a:prstGeom prst="rightArrow">
                <a:avLst>
                  <a:gd name="adj1" fmla="val 50000"/>
                  <a:gd name="adj2" fmla="val 224356"/>
                </a:avLst>
              </a:prstGeom>
              <a:solidFill>
                <a:srgbClr val="666699"/>
              </a:solidFill>
              <a:ln w="9525">
                <a:solidFill>
                  <a:srgbClr val="000000"/>
                </a:solidFill>
                <a:miter lim="800000"/>
                <a:headEnd/>
                <a:tailEnd/>
              </a:ln>
            </p:spPr>
            <p:txBody>
              <a:bodyPr/>
              <a:lstStyle/>
              <a:p>
                <a:endParaRPr lang="ru-RU"/>
              </a:p>
            </p:txBody>
          </p:sp>
          <p:sp>
            <p:nvSpPr>
              <p:cNvPr id="3085" name="AutoShape 13"/>
              <p:cNvSpPr>
                <a:spLocks noChangeArrowheads="1"/>
              </p:cNvSpPr>
              <p:nvPr/>
            </p:nvSpPr>
            <p:spPr bwMode="auto">
              <a:xfrm>
                <a:off x="7105" y="1286"/>
                <a:ext cx="2744" cy="906"/>
              </a:xfrm>
              <a:prstGeom prst="roundRect">
                <a:avLst>
                  <a:gd name="adj" fmla="val 16667"/>
                </a:avLst>
              </a:prstGeom>
              <a:solidFill>
                <a:srgbClr val="CCFFFF"/>
              </a:solidFill>
              <a:ln w="19050">
                <a:solidFill>
                  <a:srgbClr val="0000FF"/>
                </a:solidFill>
                <a:round/>
                <a:headEnd/>
                <a:tailEnd/>
              </a:ln>
            </p:spPr>
            <p:txBody>
              <a:bodyPr/>
              <a:lstStyle/>
              <a:p>
                <a:pPr algn="ctr">
                  <a:spcBef>
                    <a:spcPts val="600"/>
                  </a:spcBef>
                </a:pPr>
                <a:r>
                  <a:rPr lang="ru-RU" sz="1400" b="1"/>
                  <a:t>ГИА, ЕГЭ</a:t>
                </a:r>
              </a:p>
              <a:p>
                <a:endParaRPr lang="ru-RU"/>
              </a:p>
            </p:txBody>
          </p:sp>
        </p:grpSp>
        <p:grpSp>
          <p:nvGrpSpPr>
            <p:cNvPr id="3086" name="Group 14"/>
            <p:cNvGrpSpPr>
              <a:grpSpLocks/>
            </p:cNvGrpSpPr>
            <p:nvPr/>
          </p:nvGrpSpPr>
          <p:grpSpPr bwMode="auto">
            <a:xfrm>
              <a:off x="476" y="1946"/>
              <a:ext cx="4218" cy="380"/>
              <a:chOff x="1755" y="4674"/>
              <a:chExt cx="8245" cy="1069"/>
            </a:xfrm>
          </p:grpSpPr>
          <p:sp>
            <p:nvSpPr>
              <p:cNvPr id="3087" name="AutoShape 15"/>
              <p:cNvSpPr>
                <a:spLocks noChangeArrowheads="1"/>
              </p:cNvSpPr>
              <p:nvPr/>
            </p:nvSpPr>
            <p:spPr bwMode="auto">
              <a:xfrm>
                <a:off x="7256" y="4756"/>
                <a:ext cx="2744" cy="906"/>
              </a:xfrm>
              <a:prstGeom prst="roundRect">
                <a:avLst>
                  <a:gd name="adj" fmla="val 16667"/>
                </a:avLst>
              </a:prstGeom>
              <a:solidFill>
                <a:srgbClr val="CCFFFF"/>
              </a:solidFill>
              <a:ln w="19050">
                <a:solidFill>
                  <a:srgbClr val="0000FF"/>
                </a:solidFill>
                <a:round/>
                <a:headEnd/>
                <a:tailEnd/>
              </a:ln>
            </p:spPr>
            <p:txBody>
              <a:bodyPr/>
              <a:lstStyle/>
              <a:p>
                <a:pPr algn="ctr">
                  <a:spcBef>
                    <a:spcPts val="600"/>
                  </a:spcBef>
                </a:pPr>
                <a:r>
                  <a:rPr lang="en-US" sz="1200" b="1"/>
                  <a:t>TIMSS, PIRLS, PISA</a:t>
                </a:r>
              </a:p>
              <a:p>
                <a:endParaRPr lang="ru-RU"/>
              </a:p>
            </p:txBody>
          </p:sp>
          <p:sp>
            <p:nvSpPr>
              <p:cNvPr id="3088" name="Text Box 16"/>
              <p:cNvSpPr txBox="1">
                <a:spLocks noChangeArrowheads="1"/>
              </p:cNvSpPr>
              <p:nvPr/>
            </p:nvSpPr>
            <p:spPr bwMode="auto">
              <a:xfrm>
                <a:off x="1755" y="4674"/>
                <a:ext cx="3689" cy="1069"/>
              </a:xfrm>
              <a:prstGeom prst="rect">
                <a:avLst/>
              </a:prstGeom>
              <a:solidFill>
                <a:srgbClr val="CCFFFF"/>
              </a:solidFill>
              <a:ln w="19050">
                <a:solidFill>
                  <a:srgbClr val="0000FF"/>
                </a:solidFill>
                <a:miter lim="800000"/>
                <a:headEnd/>
                <a:tailEnd/>
              </a:ln>
            </p:spPr>
            <p:txBody>
              <a:bodyPr/>
              <a:lstStyle/>
              <a:p>
                <a:pPr algn="ctr"/>
                <a:r>
                  <a:rPr lang="ru-RU" sz="1600" b="1">
                    <a:solidFill>
                      <a:srgbClr val="000080"/>
                    </a:solidFill>
                  </a:rPr>
                  <a:t>Модель </a:t>
                </a:r>
              </a:p>
              <a:p>
                <a:pPr algn="ctr"/>
                <a:r>
                  <a:rPr lang="ru-RU" sz="1200" b="1">
                    <a:solidFill>
                      <a:srgbClr val="000080"/>
                    </a:solidFill>
                  </a:rPr>
                  <a:t>«компетентностный подход»</a:t>
                </a:r>
                <a:endParaRPr lang="ru-RU"/>
              </a:p>
            </p:txBody>
          </p:sp>
          <p:sp>
            <p:nvSpPr>
              <p:cNvPr id="3089" name="AutoShape 17"/>
              <p:cNvSpPr>
                <a:spLocks noChangeArrowheads="1"/>
              </p:cNvSpPr>
              <p:nvPr/>
            </p:nvSpPr>
            <p:spPr bwMode="auto">
              <a:xfrm>
                <a:off x="5472" y="5116"/>
                <a:ext cx="1741" cy="194"/>
              </a:xfrm>
              <a:prstGeom prst="rightArrow">
                <a:avLst>
                  <a:gd name="adj1" fmla="val 50000"/>
                  <a:gd name="adj2" fmla="val 224356"/>
                </a:avLst>
              </a:prstGeom>
              <a:solidFill>
                <a:srgbClr val="666699"/>
              </a:solidFill>
              <a:ln w="9525">
                <a:solidFill>
                  <a:srgbClr val="000000"/>
                </a:solidFill>
                <a:miter lim="800000"/>
                <a:headEnd/>
                <a:tailEnd/>
              </a:ln>
            </p:spPr>
            <p:txBody>
              <a:bodyPr/>
              <a:lstStyle/>
              <a:p>
                <a:endParaRPr lang="ru-RU"/>
              </a:p>
            </p:txBody>
          </p:sp>
        </p:grpSp>
        <p:grpSp>
          <p:nvGrpSpPr>
            <p:cNvPr id="3090" name="Group 18"/>
            <p:cNvGrpSpPr>
              <a:grpSpLocks/>
            </p:cNvGrpSpPr>
            <p:nvPr/>
          </p:nvGrpSpPr>
          <p:grpSpPr bwMode="auto">
            <a:xfrm>
              <a:off x="476" y="2434"/>
              <a:ext cx="4197" cy="380"/>
              <a:chOff x="1645" y="5922"/>
              <a:chExt cx="8204" cy="1069"/>
            </a:xfrm>
          </p:grpSpPr>
          <p:sp>
            <p:nvSpPr>
              <p:cNvPr id="3091" name="AutoShape 19"/>
              <p:cNvSpPr>
                <a:spLocks noChangeArrowheads="1"/>
              </p:cNvSpPr>
              <p:nvPr/>
            </p:nvSpPr>
            <p:spPr bwMode="auto">
              <a:xfrm>
                <a:off x="7105" y="6004"/>
                <a:ext cx="2744" cy="906"/>
              </a:xfrm>
              <a:prstGeom prst="roundRect">
                <a:avLst>
                  <a:gd name="adj" fmla="val 16667"/>
                </a:avLst>
              </a:prstGeom>
              <a:solidFill>
                <a:srgbClr val="CCFFFF"/>
              </a:solidFill>
              <a:ln w="19050">
                <a:solidFill>
                  <a:srgbClr val="0000FF"/>
                </a:solidFill>
                <a:round/>
                <a:headEnd/>
                <a:tailEnd/>
              </a:ln>
            </p:spPr>
            <p:txBody>
              <a:bodyPr/>
              <a:lstStyle/>
              <a:p>
                <a:pPr algn="ctr">
                  <a:spcBef>
                    <a:spcPts val="600"/>
                  </a:spcBef>
                </a:pPr>
                <a:r>
                  <a:rPr lang="en-US" sz="1600" b="1">
                    <a:solidFill>
                      <a:srgbClr val="FF0000"/>
                    </a:solidFill>
                  </a:rPr>
                  <a:t>SAM</a:t>
                </a:r>
              </a:p>
              <a:p>
                <a:endParaRPr lang="ru-RU"/>
              </a:p>
            </p:txBody>
          </p:sp>
          <p:sp>
            <p:nvSpPr>
              <p:cNvPr id="3092" name="AutoShape 20"/>
              <p:cNvSpPr>
                <a:spLocks noChangeArrowheads="1"/>
              </p:cNvSpPr>
              <p:nvPr/>
            </p:nvSpPr>
            <p:spPr bwMode="auto">
              <a:xfrm>
                <a:off x="5349" y="6364"/>
                <a:ext cx="1741" cy="194"/>
              </a:xfrm>
              <a:prstGeom prst="rightArrow">
                <a:avLst>
                  <a:gd name="adj1" fmla="val 50000"/>
                  <a:gd name="adj2" fmla="val 224356"/>
                </a:avLst>
              </a:prstGeom>
              <a:solidFill>
                <a:srgbClr val="666699"/>
              </a:solidFill>
              <a:ln w="9525">
                <a:solidFill>
                  <a:srgbClr val="000000"/>
                </a:solidFill>
                <a:miter lim="800000"/>
                <a:headEnd/>
                <a:tailEnd/>
              </a:ln>
            </p:spPr>
            <p:txBody>
              <a:bodyPr/>
              <a:lstStyle/>
              <a:p>
                <a:endParaRPr lang="ru-RU"/>
              </a:p>
            </p:txBody>
          </p:sp>
          <p:sp>
            <p:nvSpPr>
              <p:cNvPr id="3093" name="Text Box 21"/>
              <p:cNvSpPr txBox="1">
                <a:spLocks noChangeArrowheads="1"/>
              </p:cNvSpPr>
              <p:nvPr/>
            </p:nvSpPr>
            <p:spPr bwMode="auto">
              <a:xfrm>
                <a:off x="1645" y="5922"/>
                <a:ext cx="3689" cy="1069"/>
              </a:xfrm>
              <a:prstGeom prst="rect">
                <a:avLst/>
              </a:prstGeom>
              <a:solidFill>
                <a:srgbClr val="CCFFFF"/>
              </a:solidFill>
              <a:ln w="19050">
                <a:solidFill>
                  <a:srgbClr val="0000FF"/>
                </a:solidFill>
                <a:miter lim="800000"/>
                <a:headEnd/>
                <a:tailEnd/>
              </a:ln>
            </p:spPr>
            <p:txBody>
              <a:bodyPr/>
              <a:lstStyle/>
              <a:p>
                <a:pPr algn="ctr"/>
                <a:r>
                  <a:rPr lang="ru-RU" sz="1600" b="1">
                    <a:solidFill>
                      <a:srgbClr val="000080"/>
                    </a:solidFill>
                  </a:rPr>
                  <a:t>Модель </a:t>
                </a:r>
              </a:p>
              <a:p>
                <a:pPr algn="ctr"/>
                <a:r>
                  <a:rPr lang="ru-RU" sz="1400" b="1">
                    <a:solidFill>
                      <a:srgbClr val="000080"/>
                    </a:solidFill>
                  </a:rPr>
                  <a:t>«культурное развитие»</a:t>
                </a:r>
                <a:endParaRPr lang="ru-RU"/>
              </a:p>
            </p:txBody>
          </p:sp>
        </p:grpSp>
        <p:grpSp>
          <p:nvGrpSpPr>
            <p:cNvPr id="3100" name="Group 28"/>
            <p:cNvGrpSpPr>
              <a:grpSpLocks/>
            </p:cNvGrpSpPr>
            <p:nvPr/>
          </p:nvGrpSpPr>
          <p:grpSpPr bwMode="auto">
            <a:xfrm>
              <a:off x="484" y="1127"/>
              <a:ext cx="4209" cy="776"/>
              <a:chOff x="484" y="1127"/>
              <a:chExt cx="4209" cy="776"/>
            </a:xfrm>
          </p:grpSpPr>
          <p:sp>
            <p:nvSpPr>
              <p:cNvPr id="3095" name="AutoShape 23"/>
              <p:cNvSpPr>
                <a:spLocks noChangeArrowheads="1"/>
              </p:cNvSpPr>
              <p:nvPr/>
            </p:nvSpPr>
            <p:spPr bwMode="auto">
              <a:xfrm>
                <a:off x="3271" y="1127"/>
                <a:ext cx="1422" cy="361"/>
              </a:xfrm>
              <a:prstGeom prst="roundRect">
                <a:avLst>
                  <a:gd name="adj" fmla="val 16667"/>
                </a:avLst>
              </a:prstGeom>
              <a:solidFill>
                <a:srgbClr val="CCFFFF"/>
              </a:solidFill>
              <a:ln w="19050">
                <a:solidFill>
                  <a:srgbClr val="0000FF"/>
                </a:solidFill>
                <a:round/>
                <a:headEnd/>
                <a:tailEnd/>
              </a:ln>
            </p:spPr>
            <p:txBody>
              <a:bodyPr/>
              <a:lstStyle/>
              <a:p>
                <a:pPr algn="ctr"/>
                <a:r>
                  <a:rPr lang="ru-RU" sz="1400" b="1"/>
                  <a:t>Предметное тестирование</a:t>
                </a:r>
                <a:endParaRPr lang="ru-RU"/>
              </a:p>
            </p:txBody>
          </p:sp>
          <p:sp>
            <p:nvSpPr>
              <p:cNvPr id="3096" name="Text Box 24"/>
              <p:cNvSpPr txBox="1">
                <a:spLocks noChangeArrowheads="1"/>
              </p:cNvSpPr>
              <p:nvPr/>
            </p:nvSpPr>
            <p:spPr bwMode="auto">
              <a:xfrm>
                <a:off x="484" y="1352"/>
                <a:ext cx="1905" cy="380"/>
              </a:xfrm>
              <a:prstGeom prst="rect">
                <a:avLst/>
              </a:prstGeom>
              <a:solidFill>
                <a:srgbClr val="CCFFFF"/>
              </a:solidFill>
              <a:ln w="19050">
                <a:solidFill>
                  <a:srgbClr val="0000FF"/>
                </a:solidFill>
                <a:miter lim="800000"/>
                <a:headEnd/>
                <a:tailEnd/>
              </a:ln>
            </p:spPr>
            <p:txBody>
              <a:bodyPr/>
              <a:lstStyle/>
              <a:p>
                <a:pPr algn="ctr"/>
                <a:r>
                  <a:rPr lang="ru-RU" sz="1600" b="1">
                    <a:solidFill>
                      <a:srgbClr val="000080"/>
                    </a:solidFill>
                  </a:rPr>
                  <a:t>Модель </a:t>
                </a:r>
              </a:p>
              <a:p>
                <a:pPr algn="ctr"/>
                <a:r>
                  <a:rPr lang="ru-RU" sz="1400" b="1">
                    <a:solidFill>
                      <a:srgbClr val="000080"/>
                    </a:solidFill>
                  </a:rPr>
                  <a:t>«обучение и развитие»</a:t>
                </a:r>
                <a:endParaRPr lang="ru-RU"/>
              </a:p>
            </p:txBody>
          </p:sp>
          <p:sp>
            <p:nvSpPr>
              <p:cNvPr id="3097" name="AutoShape 25"/>
              <p:cNvSpPr>
                <a:spLocks noChangeArrowheads="1"/>
              </p:cNvSpPr>
              <p:nvPr/>
            </p:nvSpPr>
            <p:spPr bwMode="auto">
              <a:xfrm>
                <a:off x="3271" y="1542"/>
                <a:ext cx="1422" cy="361"/>
              </a:xfrm>
              <a:prstGeom prst="roundRect">
                <a:avLst>
                  <a:gd name="adj" fmla="val 16667"/>
                </a:avLst>
              </a:prstGeom>
              <a:solidFill>
                <a:srgbClr val="CCFFFF"/>
              </a:solidFill>
              <a:ln w="19050">
                <a:solidFill>
                  <a:srgbClr val="0000FF"/>
                </a:solidFill>
                <a:round/>
                <a:headEnd/>
                <a:tailEnd/>
              </a:ln>
            </p:spPr>
            <p:txBody>
              <a:bodyPr/>
              <a:lstStyle/>
              <a:p>
                <a:pPr algn="ctr"/>
                <a:r>
                  <a:rPr lang="ru-RU" sz="1400" b="1"/>
                  <a:t>Психологическая диагностика</a:t>
                </a:r>
                <a:endParaRPr lang="ru-RU"/>
              </a:p>
            </p:txBody>
          </p:sp>
          <p:sp>
            <p:nvSpPr>
              <p:cNvPr id="3098" name="AutoShape 26"/>
              <p:cNvSpPr>
                <a:spLocks noChangeArrowheads="1"/>
              </p:cNvSpPr>
              <p:nvPr/>
            </p:nvSpPr>
            <p:spPr bwMode="auto">
              <a:xfrm rot="-985125">
                <a:off x="2381" y="1348"/>
                <a:ext cx="903" cy="69"/>
              </a:xfrm>
              <a:prstGeom prst="rightArrow">
                <a:avLst>
                  <a:gd name="adj1" fmla="val 50000"/>
                  <a:gd name="adj2" fmla="val 327174"/>
                </a:avLst>
              </a:prstGeom>
              <a:solidFill>
                <a:srgbClr val="666699"/>
              </a:solidFill>
              <a:ln w="9525">
                <a:solidFill>
                  <a:srgbClr val="000000"/>
                </a:solidFill>
                <a:miter lim="800000"/>
                <a:headEnd/>
                <a:tailEnd/>
              </a:ln>
            </p:spPr>
            <p:txBody>
              <a:bodyPr/>
              <a:lstStyle/>
              <a:p>
                <a:endParaRPr lang="ru-RU"/>
              </a:p>
            </p:txBody>
          </p:sp>
          <p:sp>
            <p:nvSpPr>
              <p:cNvPr id="3099" name="AutoShape 27"/>
              <p:cNvSpPr>
                <a:spLocks noChangeArrowheads="1"/>
              </p:cNvSpPr>
              <p:nvPr/>
            </p:nvSpPr>
            <p:spPr bwMode="auto">
              <a:xfrm rot="700719">
                <a:off x="2381" y="1620"/>
                <a:ext cx="903" cy="69"/>
              </a:xfrm>
              <a:prstGeom prst="rightArrow">
                <a:avLst>
                  <a:gd name="adj1" fmla="val 50000"/>
                  <a:gd name="adj2" fmla="val 327174"/>
                </a:avLst>
              </a:prstGeom>
              <a:solidFill>
                <a:srgbClr val="666699"/>
              </a:solidFill>
              <a:ln w="9525">
                <a:solidFill>
                  <a:srgbClr val="000000"/>
                </a:solidFill>
                <a:miter lim="800000"/>
                <a:headEnd/>
                <a:tailEnd/>
              </a:ln>
            </p:spPr>
            <p:txBody>
              <a:bodyPr/>
              <a:lstStyle/>
              <a:p>
                <a:endParaRPr lang="ru-RU"/>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additive="base">
                                        <p:cTn id="15" dur="500" fill="hold"/>
                                        <p:tgtEl>
                                          <p:spTgt spid="2050"/>
                                        </p:tgtEl>
                                        <p:attrNameLst>
                                          <p:attrName>ppt_x</p:attrName>
                                        </p:attrNameLst>
                                      </p:cBhvr>
                                      <p:tavLst>
                                        <p:tav tm="0">
                                          <p:val>
                                            <p:strVal val="0-#ppt_w/2"/>
                                          </p:val>
                                        </p:tav>
                                        <p:tav tm="100000">
                                          <p:val>
                                            <p:strVal val="#ppt_x"/>
                                          </p:val>
                                        </p:tav>
                                      </p:tavLst>
                                    </p:anim>
                                    <p:anim calcmode="lin" valueType="num">
                                      <p:cBhvr additive="base">
                                        <p:cTn id="16"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idx="4294967295"/>
          </p:nvPr>
        </p:nvSpPr>
        <p:spPr>
          <a:xfrm>
            <a:off x="468313" y="158750"/>
            <a:ext cx="7772400" cy="828675"/>
          </a:xfrm>
        </p:spPr>
        <p:txBody>
          <a:bodyPr/>
          <a:lstStyle/>
          <a:p>
            <a:pPr algn="l" eaLnBrk="1" hangingPunct="1"/>
            <a:r>
              <a:rPr lang="ru-RU" sz="2000" b="1" smtClean="0">
                <a:solidFill>
                  <a:schemeClr val="bg1"/>
                </a:solidFill>
              </a:rPr>
              <a:t>Оценка образовательной стратегии</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grpSp>
        <p:nvGrpSpPr>
          <p:cNvPr id="82987" name="Group 43"/>
          <p:cNvGrpSpPr>
            <a:grpSpLocks/>
          </p:cNvGrpSpPr>
          <p:nvPr/>
        </p:nvGrpSpPr>
        <p:grpSpPr bwMode="auto">
          <a:xfrm>
            <a:off x="2339975" y="1563688"/>
            <a:ext cx="4678363" cy="2952750"/>
            <a:chOff x="1474" y="985"/>
            <a:chExt cx="2947" cy="1860"/>
          </a:xfrm>
        </p:grpSpPr>
        <p:sp>
          <p:nvSpPr>
            <p:cNvPr id="82951" name="TextBox 19"/>
            <p:cNvSpPr txBox="1">
              <a:spLocks noChangeArrowheads="1"/>
            </p:cNvSpPr>
            <p:nvPr/>
          </p:nvSpPr>
          <p:spPr bwMode="auto">
            <a:xfrm>
              <a:off x="3833" y="2527"/>
              <a:ext cx="588" cy="288"/>
            </a:xfrm>
            <a:prstGeom prst="rect">
              <a:avLst/>
            </a:prstGeom>
            <a:noFill/>
            <a:ln w="9525">
              <a:noFill/>
              <a:miter lim="800000"/>
              <a:headEnd/>
              <a:tailEnd/>
            </a:ln>
          </p:spPr>
          <p:txBody>
            <a:bodyPr>
              <a:spAutoFit/>
            </a:bodyPr>
            <a:lstStyle/>
            <a:p>
              <a:pPr algn="ctr"/>
              <a:r>
                <a:rPr lang="ru-RU" sz="2400"/>
                <a:t>3</a:t>
              </a:r>
            </a:p>
          </p:txBody>
        </p:sp>
        <p:grpSp>
          <p:nvGrpSpPr>
            <p:cNvPr id="82986" name="Group 42"/>
            <p:cNvGrpSpPr>
              <a:grpSpLocks/>
            </p:cNvGrpSpPr>
            <p:nvPr/>
          </p:nvGrpSpPr>
          <p:grpSpPr bwMode="auto">
            <a:xfrm>
              <a:off x="1474" y="985"/>
              <a:ext cx="2705" cy="1860"/>
              <a:chOff x="1474" y="1030"/>
              <a:chExt cx="2705" cy="1860"/>
            </a:xfrm>
          </p:grpSpPr>
          <p:sp>
            <p:nvSpPr>
              <p:cNvPr id="82953" name="TextBox 17"/>
              <p:cNvSpPr txBox="1">
                <a:spLocks noChangeArrowheads="1"/>
              </p:cNvSpPr>
              <p:nvPr/>
            </p:nvSpPr>
            <p:spPr bwMode="auto">
              <a:xfrm>
                <a:off x="2335" y="2590"/>
                <a:ext cx="588" cy="288"/>
              </a:xfrm>
              <a:prstGeom prst="rect">
                <a:avLst/>
              </a:prstGeom>
              <a:noFill/>
              <a:ln w="9525">
                <a:noFill/>
                <a:miter lim="800000"/>
                <a:headEnd/>
                <a:tailEnd/>
              </a:ln>
            </p:spPr>
            <p:txBody>
              <a:bodyPr>
                <a:spAutoFit/>
              </a:bodyPr>
              <a:lstStyle/>
              <a:p>
                <a:pPr algn="ctr"/>
                <a:r>
                  <a:rPr lang="ru-RU" sz="2400"/>
                  <a:t>1</a:t>
                </a:r>
              </a:p>
            </p:txBody>
          </p:sp>
          <p:sp>
            <p:nvSpPr>
              <p:cNvPr id="82954" name="TextBox 18"/>
              <p:cNvSpPr txBox="1">
                <a:spLocks noChangeArrowheads="1"/>
              </p:cNvSpPr>
              <p:nvPr/>
            </p:nvSpPr>
            <p:spPr bwMode="auto">
              <a:xfrm>
                <a:off x="3152" y="2602"/>
                <a:ext cx="635" cy="288"/>
              </a:xfrm>
              <a:prstGeom prst="rect">
                <a:avLst/>
              </a:prstGeom>
              <a:noFill/>
              <a:ln w="9525">
                <a:noFill/>
                <a:miter lim="800000"/>
                <a:headEnd/>
                <a:tailEnd/>
              </a:ln>
            </p:spPr>
            <p:txBody>
              <a:bodyPr>
                <a:spAutoFit/>
              </a:bodyPr>
              <a:lstStyle/>
              <a:p>
                <a:pPr algn="ctr"/>
                <a:r>
                  <a:rPr lang="ru-RU" sz="2400"/>
                  <a:t>2</a:t>
                </a:r>
              </a:p>
            </p:txBody>
          </p:sp>
          <p:grpSp>
            <p:nvGrpSpPr>
              <p:cNvPr id="82955" name="Группа 9"/>
              <p:cNvGrpSpPr>
                <a:grpSpLocks/>
              </p:cNvGrpSpPr>
              <p:nvPr/>
            </p:nvGrpSpPr>
            <p:grpSpPr bwMode="auto">
              <a:xfrm>
                <a:off x="1474" y="1030"/>
                <a:ext cx="2705" cy="1732"/>
                <a:chOff x="2143125" y="2143125"/>
                <a:chExt cx="5788025" cy="4203004"/>
              </a:xfrm>
            </p:grpSpPr>
            <p:cxnSp>
              <p:nvCxnSpPr>
                <p:cNvPr id="11" name="Прямая соединительная линия 10"/>
                <p:cNvCxnSpPr/>
                <p:nvPr/>
              </p:nvCxnSpPr>
              <p:spPr>
                <a:xfrm>
                  <a:off x="2857802" y="5928741"/>
                  <a:ext cx="4966361"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rot="5400000" flipH="1" flipV="1">
                  <a:off x="2918007" y="4010596"/>
                  <a:ext cx="3596335" cy="214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rot="5400000" flipH="1" flipV="1">
                  <a:off x="4631947" y="4010596"/>
                  <a:ext cx="3596335" cy="2139"/>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rot="5400000" flipH="1" flipV="1">
                  <a:off x="5988549" y="4083396"/>
                  <a:ext cx="3596335" cy="2139"/>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3001166" y="5142497"/>
                  <a:ext cx="4795180" cy="242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3071777" y="4499427"/>
                  <a:ext cx="470959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3071777" y="3785984"/>
                  <a:ext cx="4709591" cy="242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3071777" y="3072541"/>
                  <a:ext cx="470959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3071777" y="2286298"/>
                  <a:ext cx="4709591" cy="242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2965" name="TextBox 37"/>
                <p:cNvSpPr txBox="1">
                  <a:spLocks noChangeArrowheads="1"/>
                </p:cNvSpPr>
                <p:nvPr/>
              </p:nvSpPr>
              <p:spPr bwMode="auto">
                <a:xfrm>
                  <a:off x="2143125" y="2929368"/>
                  <a:ext cx="781009" cy="560563"/>
                </a:xfrm>
                <a:prstGeom prst="rect">
                  <a:avLst/>
                </a:prstGeom>
                <a:noFill/>
                <a:ln w="9525">
                  <a:noFill/>
                  <a:miter lim="800000"/>
                  <a:headEnd/>
                  <a:tailEnd/>
                </a:ln>
              </p:spPr>
              <p:txBody>
                <a:bodyPr wrap="none">
                  <a:spAutoFit/>
                </a:bodyPr>
                <a:lstStyle/>
                <a:p>
                  <a:r>
                    <a:rPr lang="ru-RU"/>
                    <a:t>80%</a:t>
                  </a:r>
                </a:p>
              </p:txBody>
            </p:sp>
            <p:sp>
              <p:nvSpPr>
                <p:cNvPr id="82966" name="TextBox 38"/>
                <p:cNvSpPr txBox="1">
                  <a:spLocks noChangeArrowheads="1"/>
                </p:cNvSpPr>
                <p:nvPr/>
              </p:nvSpPr>
              <p:spPr bwMode="auto">
                <a:xfrm>
                  <a:off x="2143125" y="3572438"/>
                  <a:ext cx="781009" cy="560562"/>
                </a:xfrm>
                <a:prstGeom prst="rect">
                  <a:avLst/>
                </a:prstGeom>
                <a:noFill/>
                <a:ln w="9525">
                  <a:noFill/>
                  <a:miter lim="800000"/>
                  <a:headEnd/>
                  <a:tailEnd/>
                </a:ln>
              </p:spPr>
              <p:txBody>
                <a:bodyPr wrap="none">
                  <a:spAutoFit/>
                </a:bodyPr>
                <a:lstStyle/>
                <a:p>
                  <a:r>
                    <a:rPr lang="ru-RU"/>
                    <a:t>60%</a:t>
                  </a:r>
                </a:p>
              </p:txBody>
            </p:sp>
            <p:sp>
              <p:nvSpPr>
                <p:cNvPr id="82967" name="TextBox 39"/>
                <p:cNvSpPr txBox="1">
                  <a:spLocks noChangeArrowheads="1"/>
                </p:cNvSpPr>
                <p:nvPr/>
              </p:nvSpPr>
              <p:spPr bwMode="auto">
                <a:xfrm>
                  <a:off x="2143125" y="4285881"/>
                  <a:ext cx="781009" cy="560562"/>
                </a:xfrm>
                <a:prstGeom prst="rect">
                  <a:avLst/>
                </a:prstGeom>
                <a:noFill/>
                <a:ln w="9525">
                  <a:noFill/>
                  <a:miter lim="800000"/>
                  <a:headEnd/>
                  <a:tailEnd/>
                </a:ln>
              </p:spPr>
              <p:txBody>
                <a:bodyPr wrap="none">
                  <a:spAutoFit/>
                </a:bodyPr>
                <a:lstStyle/>
                <a:p>
                  <a:r>
                    <a:rPr lang="ru-RU"/>
                    <a:t>40%</a:t>
                  </a:r>
                </a:p>
              </p:txBody>
            </p:sp>
            <p:sp>
              <p:nvSpPr>
                <p:cNvPr id="82968" name="TextBox 40"/>
                <p:cNvSpPr txBox="1">
                  <a:spLocks noChangeArrowheads="1"/>
                </p:cNvSpPr>
                <p:nvPr/>
              </p:nvSpPr>
              <p:spPr bwMode="auto">
                <a:xfrm>
                  <a:off x="2143125" y="5001750"/>
                  <a:ext cx="781009" cy="560562"/>
                </a:xfrm>
                <a:prstGeom prst="rect">
                  <a:avLst/>
                </a:prstGeom>
                <a:noFill/>
                <a:ln w="9525">
                  <a:noFill/>
                  <a:miter lim="800000"/>
                  <a:headEnd/>
                  <a:tailEnd/>
                </a:ln>
              </p:spPr>
              <p:txBody>
                <a:bodyPr wrap="none">
                  <a:spAutoFit/>
                </a:bodyPr>
                <a:lstStyle/>
                <a:p>
                  <a:r>
                    <a:rPr lang="ru-RU"/>
                    <a:t>20%</a:t>
                  </a:r>
                </a:p>
              </p:txBody>
            </p:sp>
            <p:sp>
              <p:nvSpPr>
                <p:cNvPr id="82969" name="TextBox 41"/>
                <p:cNvSpPr txBox="1">
                  <a:spLocks noChangeArrowheads="1"/>
                </p:cNvSpPr>
                <p:nvPr/>
              </p:nvSpPr>
              <p:spPr bwMode="auto">
                <a:xfrm>
                  <a:off x="2143125" y="5785567"/>
                  <a:ext cx="624807" cy="560562"/>
                </a:xfrm>
                <a:prstGeom prst="rect">
                  <a:avLst/>
                </a:prstGeom>
                <a:noFill/>
                <a:ln w="9525">
                  <a:noFill/>
                  <a:miter lim="800000"/>
                  <a:headEnd/>
                  <a:tailEnd/>
                </a:ln>
              </p:spPr>
              <p:txBody>
                <a:bodyPr wrap="none">
                  <a:spAutoFit/>
                </a:bodyPr>
                <a:lstStyle/>
                <a:p>
                  <a:r>
                    <a:rPr lang="ru-RU"/>
                    <a:t>0%</a:t>
                  </a:r>
                </a:p>
              </p:txBody>
            </p:sp>
            <p:cxnSp>
              <p:nvCxnSpPr>
                <p:cNvPr id="25" name="Прямая соединительная линия 24"/>
                <p:cNvCxnSpPr>
                  <a:stCxn id="30" idx="1"/>
                </p:cNvCxnSpPr>
                <p:nvPr/>
              </p:nvCxnSpPr>
              <p:spPr>
                <a:xfrm rot="10800000" flipH="1" flipV="1">
                  <a:off x="4655192" y="2686701"/>
                  <a:ext cx="1679705" cy="10725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a:stCxn id="31" idx="1"/>
                </p:cNvCxnSpPr>
                <p:nvPr/>
              </p:nvCxnSpPr>
              <p:spPr>
                <a:xfrm rot="10800000" flipH="1" flipV="1">
                  <a:off x="6298520" y="3759292"/>
                  <a:ext cx="1529922" cy="4465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endCxn id="34" idx="3"/>
                </p:cNvCxnSpPr>
                <p:nvPr/>
              </p:nvCxnSpPr>
              <p:spPr>
                <a:xfrm rot="16200000" flipH="1">
                  <a:off x="4679643" y="3108003"/>
                  <a:ext cx="1739928" cy="1669005"/>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a:stCxn id="34" idx="2"/>
                </p:cNvCxnSpPr>
                <p:nvPr/>
              </p:nvCxnSpPr>
              <p:spPr>
                <a:xfrm rot="10800000" flipH="1" flipV="1">
                  <a:off x="6358433" y="4773643"/>
                  <a:ext cx="1465730" cy="791097"/>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Блок-схема: узел 28"/>
                <p:cNvSpPr/>
                <p:nvPr/>
              </p:nvSpPr>
              <p:spPr>
                <a:xfrm>
                  <a:off x="4644494" y="2929368"/>
                  <a:ext cx="171180" cy="11648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 name="Равнобедренный треугольник 29"/>
                <p:cNvSpPr/>
                <p:nvPr/>
              </p:nvSpPr>
              <p:spPr>
                <a:xfrm>
                  <a:off x="4571742" y="2572646"/>
                  <a:ext cx="329522" cy="23053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1" name="Равнобедренный треугольник 30"/>
                <p:cNvSpPr/>
                <p:nvPr/>
              </p:nvSpPr>
              <p:spPr>
                <a:xfrm>
                  <a:off x="6215070" y="3642811"/>
                  <a:ext cx="329522" cy="23296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2" name="Равнобедренный треугольник 31"/>
                <p:cNvSpPr/>
                <p:nvPr/>
              </p:nvSpPr>
              <p:spPr>
                <a:xfrm>
                  <a:off x="7571672" y="4072332"/>
                  <a:ext cx="329522" cy="23053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3" name="Блок-схема: узел 32"/>
                <p:cNvSpPr/>
                <p:nvPr/>
              </p:nvSpPr>
              <p:spPr>
                <a:xfrm>
                  <a:off x="7715035" y="5501646"/>
                  <a:ext cx="171180" cy="11405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4" name="Блок-схема: узел 33"/>
                <p:cNvSpPr/>
                <p:nvPr/>
              </p:nvSpPr>
              <p:spPr>
                <a:xfrm>
                  <a:off x="6358433" y="4715402"/>
                  <a:ext cx="171180" cy="11648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35" name="Прямая соединительная линия 34"/>
                <p:cNvCxnSpPr/>
                <p:nvPr/>
              </p:nvCxnSpPr>
              <p:spPr>
                <a:xfrm>
                  <a:off x="4644494" y="4285880"/>
                  <a:ext cx="1927914" cy="7158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6572408" y="5001750"/>
                  <a:ext cx="1213239" cy="14074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Ромб 36"/>
                <p:cNvSpPr/>
                <p:nvPr/>
              </p:nvSpPr>
              <p:spPr>
                <a:xfrm>
                  <a:off x="4501130" y="4142707"/>
                  <a:ext cx="286727" cy="288774"/>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8" name="Ромб 37"/>
                <p:cNvSpPr/>
                <p:nvPr/>
              </p:nvSpPr>
              <p:spPr>
                <a:xfrm>
                  <a:off x="6429045" y="4858575"/>
                  <a:ext cx="288866" cy="288775"/>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9" name="Ромб 38"/>
                <p:cNvSpPr/>
                <p:nvPr/>
              </p:nvSpPr>
              <p:spPr>
                <a:xfrm>
                  <a:off x="7644423" y="5001750"/>
                  <a:ext cx="286727" cy="286348"/>
                </a:xfrm>
                <a:prstGeom prst="diamo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2985" name="TextBox 37"/>
                <p:cNvSpPr txBox="1">
                  <a:spLocks noChangeArrowheads="1"/>
                </p:cNvSpPr>
                <p:nvPr/>
              </p:nvSpPr>
              <p:spPr bwMode="auto">
                <a:xfrm>
                  <a:off x="2143125" y="2143125"/>
                  <a:ext cx="937211" cy="560562"/>
                </a:xfrm>
                <a:prstGeom prst="rect">
                  <a:avLst/>
                </a:prstGeom>
                <a:noFill/>
                <a:ln w="9525">
                  <a:noFill/>
                  <a:miter lim="800000"/>
                  <a:headEnd/>
                  <a:tailEnd/>
                </a:ln>
              </p:spPr>
              <p:txBody>
                <a:bodyPr wrap="none">
                  <a:spAutoFit/>
                </a:bodyPr>
                <a:lstStyle/>
                <a:p>
                  <a:r>
                    <a:rPr lang="en-US"/>
                    <a:t>10</a:t>
                  </a:r>
                  <a:r>
                    <a:rPr lang="ru-RU"/>
                    <a:t>0%</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idx="4294967295"/>
          </p:nvPr>
        </p:nvSpPr>
        <p:spPr>
          <a:xfrm>
            <a:off x="468313" y="158750"/>
            <a:ext cx="6767512" cy="828675"/>
          </a:xfrm>
        </p:spPr>
        <p:txBody>
          <a:bodyPr/>
          <a:lstStyle/>
          <a:p>
            <a:pPr algn="l" eaLnBrk="1" hangingPunct="1"/>
            <a:r>
              <a:rPr lang="ru-RU" sz="2000" b="1" smtClean="0">
                <a:solidFill>
                  <a:schemeClr val="bg1"/>
                </a:solidFill>
              </a:rPr>
              <a:t>Оценка образовательной ситуации</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85032" name="Rectangle 40"/>
          <p:cNvSpPr>
            <a:spLocks noChangeArrowheads="1"/>
          </p:cNvSpPr>
          <p:nvPr/>
        </p:nvSpPr>
        <p:spPr bwMode="auto">
          <a:xfrm>
            <a:off x="611188" y="1131888"/>
            <a:ext cx="8532812" cy="701675"/>
          </a:xfrm>
          <a:prstGeom prst="rect">
            <a:avLst/>
          </a:prstGeom>
          <a:noFill/>
          <a:ln w="9525">
            <a:noFill/>
            <a:miter lim="800000"/>
            <a:headEnd/>
            <a:tailEnd/>
          </a:ln>
          <a:effectLst/>
        </p:spPr>
        <p:txBody>
          <a:bodyPr anchor="ctr">
            <a:spAutoFit/>
          </a:bodyPr>
          <a:lstStyle/>
          <a:p>
            <a:pPr eaLnBrk="0" hangingPunct="0"/>
            <a:r>
              <a:rPr kumimoji="1" lang="ru-RU" sz="2000" b="1">
                <a:latin typeface="Times New Roman" pitchFamily="18" charset="0"/>
                <a:cs typeface="Times New Roman" pitchFamily="18" charset="0"/>
              </a:rPr>
              <a:t>Профили двух классов одной школы, получивших одинаковые интегральные баллы по математике</a:t>
            </a:r>
            <a:r>
              <a:rPr kumimoji="1" lang="ru-RU" sz="2000">
                <a:latin typeface="Times New Roman" pitchFamily="18" charset="0"/>
                <a:cs typeface="Times New Roman" pitchFamily="18" charset="0"/>
              </a:rPr>
              <a:t> </a:t>
            </a:r>
          </a:p>
        </p:txBody>
      </p:sp>
      <p:grpSp>
        <p:nvGrpSpPr>
          <p:cNvPr id="85033" name="Group 41"/>
          <p:cNvGrpSpPr>
            <a:grpSpLocks noChangeAspect="1"/>
          </p:cNvGrpSpPr>
          <p:nvPr/>
        </p:nvGrpSpPr>
        <p:grpSpPr bwMode="auto">
          <a:xfrm>
            <a:off x="1116013" y="1836738"/>
            <a:ext cx="7632700" cy="3306762"/>
            <a:chOff x="1693" y="9481"/>
            <a:chExt cx="8636" cy="5343"/>
          </a:xfrm>
        </p:grpSpPr>
        <p:sp>
          <p:nvSpPr>
            <p:cNvPr id="85034" name="Line 42"/>
            <p:cNvSpPr>
              <a:spLocks noChangeAspect="1" noChangeShapeType="1"/>
            </p:cNvSpPr>
            <p:nvPr/>
          </p:nvSpPr>
          <p:spPr bwMode="auto">
            <a:xfrm>
              <a:off x="5278" y="12438"/>
              <a:ext cx="1710" cy="943"/>
            </a:xfrm>
            <a:prstGeom prst="line">
              <a:avLst/>
            </a:prstGeom>
            <a:noFill/>
            <a:ln w="19050">
              <a:solidFill>
                <a:srgbClr val="000000"/>
              </a:solidFill>
              <a:round/>
              <a:headEnd/>
              <a:tailEnd/>
            </a:ln>
          </p:spPr>
          <p:txBody>
            <a:bodyPr/>
            <a:lstStyle/>
            <a:p>
              <a:endParaRPr lang="ru-RU"/>
            </a:p>
          </p:txBody>
        </p:sp>
        <p:sp>
          <p:nvSpPr>
            <p:cNvPr id="85035" name="Line 43"/>
            <p:cNvSpPr>
              <a:spLocks noChangeAspect="1" noChangeShapeType="1"/>
            </p:cNvSpPr>
            <p:nvPr/>
          </p:nvSpPr>
          <p:spPr bwMode="auto">
            <a:xfrm>
              <a:off x="3583" y="10731"/>
              <a:ext cx="1680" cy="2123"/>
            </a:xfrm>
            <a:prstGeom prst="line">
              <a:avLst/>
            </a:prstGeom>
            <a:noFill/>
            <a:ln w="19050">
              <a:solidFill>
                <a:srgbClr val="000000"/>
              </a:solidFill>
              <a:round/>
              <a:headEnd/>
              <a:tailEnd/>
            </a:ln>
          </p:spPr>
          <p:txBody>
            <a:bodyPr/>
            <a:lstStyle/>
            <a:p>
              <a:endParaRPr lang="ru-RU"/>
            </a:p>
          </p:txBody>
        </p:sp>
        <p:grpSp>
          <p:nvGrpSpPr>
            <p:cNvPr id="85036" name="Group 44"/>
            <p:cNvGrpSpPr>
              <a:grpSpLocks noChangeAspect="1"/>
            </p:cNvGrpSpPr>
            <p:nvPr/>
          </p:nvGrpSpPr>
          <p:grpSpPr bwMode="auto">
            <a:xfrm>
              <a:off x="2740" y="9712"/>
              <a:ext cx="5102" cy="4259"/>
              <a:chOff x="3402" y="1986"/>
              <a:chExt cx="3402" cy="2840"/>
            </a:xfrm>
          </p:grpSpPr>
          <p:sp>
            <p:nvSpPr>
              <p:cNvPr id="85037" name="Line 45"/>
              <p:cNvSpPr>
                <a:spLocks noChangeAspect="1" noChangeShapeType="1"/>
              </p:cNvSpPr>
              <p:nvPr/>
            </p:nvSpPr>
            <p:spPr bwMode="auto">
              <a:xfrm>
                <a:off x="3969" y="1986"/>
                <a:ext cx="0" cy="2840"/>
              </a:xfrm>
              <a:prstGeom prst="line">
                <a:avLst/>
              </a:prstGeom>
              <a:noFill/>
              <a:ln w="9525">
                <a:solidFill>
                  <a:srgbClr val="000000"/>
                </a:solidFill>
                <a:round/>
                <a:headEnd/>
                <a:tailEnd/>
              </a:ln>
            </p:spPr>
            <p:txBody>
              <a:bodyPr/>
              <a:lstStyle/>
              <a:p>
                <a:endParaRPr lang="ru-RU"/>
              </a:p>
            </p:txBody>
          </p:sp>
          <p:sp>
            <p:nvSpPr>
              <p:cNvPr id="85038" name="Line 46"/>
              <p:cNvSpPr>
                <a:spLocks noChangeAspect="1" noChangeShapeType="1"/>
              </p:cNvSpPr>
              <p:nvPr/>
            </p:nvSpPr>
            <p:spPr bwMode="auto">
              <a:xfrm>
                <a:off x="3969" y="1986"/>
                <a:ext cx="0" cy="2840"/>
              </a:xfrm>
              <a:prstGeom prst="line">
                <a:avLst/>
              </a:prstGeom>
              <a:noFill/>
              <a:ln w="9525">
                <a:solidFill>
                  <a:srgbClr val="000000"/>
                </a:solidFill>
                <a:round/>
                <a:headEnd/>
                <a:tailEnd/>
              </a:ln>
            </p:spPr>
            <p:txBody>
              <a:bodyPr/>
              <a:lstStyle/>
              <a:p>
                <a:endParaRPr lang="ru-RU"/>
              </a:p>
            </p:txBody>
          </p:sp>
          <p:sp>
            <p:nvSpPr>
              <p:cNvPr id="85039" name="Line 47"/>
              <p:cNvSpPr>
                <a:spLocks noChangeAspect="1" noChangeShapeType="1"/>
              </p:cNvSpPr>
              <p:nvPr/>
            </p:nvSpPr>
            <p:spPr bwMode="auto">
              <a:xfrm>
                <a:off x="3969" y="1986"/>
                <a:ext cx="0" cy="2840"/>
              </a:xfrm>
              <a:prstGeom prst="line">
                <a:avLst/>
              </a:prstGeom>
              <a:noFill/>
              <a:ln w="9525">
                <a:solidFill>
                  <a:srgbClr val="000000"/>
                </a:solidFill>
                <a:round/>
                <a:headEnd/>
                <a:tailEnd/>
              </a:ln>
            </p:spPr>
            <p:txBody>
              <a:bodyPr/>
              <a:lstStyle/>
              <a:p>
                <a:endParaRPr lang="ru-RU"/>
              </a:p>
            </p:txBody>
          </p:sp>
          <p:sp>
            <p:nvSpPr>
              <p:cNvPr id="85040" name="Line 48"/>
              <p:cNvSpPr>
                <a:spLocks noChangeAspect="1" noChangeShapeType="1"/>
              </p:cNvSpPr>
              <p:nvPr/>
            </p:nvSpPr>
            <p:spPr bwMode="auto">
              <a:xfrm>
                <a:off x="5103" y="1986"/>
                <a:ext cx="0" cy="2840"/>
              </a:xfrm>
              <a:prstGeom prst="line">
                <a:avLst/>
              </a:prstGeom>
              <a:noFill/>
              <a:ln w="9525">
                <a:solidFill>
                  <a:srgbClr val="000000"/>
                </a:solidFill>
                <a:round/>
                <a:headEnd/>
                <a:tailEnd/>
              </a:ln>
            </p:spPr>
            <p:txBody>
              <a:bodyPr/>
              <a:lstStyle/>
              <a:p>
                <a:endParaRPr lang="ru-RU"/>
              </a:p>
            </p:txBody>
          </p:sp>
          <p:sp>
            <p:nvSpPr>
              <p:cNvPr id="85041" name="Line 49"/>
              <p:cNvSpPr>
                <a:spLocks noChangeAspect="1" noChangeShapeType="1"/>
              </p:cNvSpPr>
              <p:nvPr/>
            </p:nvSpPr>
            <p:spPr bwMode="auto">
              <a:xfrm>
                <a:off x="6237" y="1986"/>
                <a:ext cx="0" cy="2840"/>
              </a:xfrm>
              <a:prstGeom prst="line">
                <a:avLst/>
              </a:prstGeom>
              <a:noFill/>
              <a:ln w="9525">
                <a:solidFill>
                  <a:srgbClr val="000000"/>
                </a:solidFill>
                <a:round/>
                <a:headEnd/>
                <a:tailEnd/>
              </a:ln>
            </p:spPr>
            <p:txBody>
              <a:bodyPr/>
              <a:lstStyle/>
              <a:p>
                <a:endParaRPr lang="ru-RU"/>
              </a:p>
            </p:txBody>
          </p:sp>
          <p:sp>
            <p:nvSpPr>
              <p:cNvPr id="85042" name="Line 50"/>
              <p:cNvSpPr>
                <a:spLocks noChangeAspect="1" noChangeShapeType="1"/>
              </p:cNvSpPr>
              <p:nvPr/>
            </p:nvSpPr>
            <p:spPr bwMode="auto">
              <a:xfrm>
                <a:off x="3402" y="4826"/>
                <a:ext cx="3402" cy="0"/>
              </a:xfrm>
              <a:prstGeom prst="line">
                <a:avLst/>
              </a:prstGeom>
              <a:noFill/>
              <a:ln w="9525">
                <a:solidFill>
                  <a:srgbClr val="000000"/>
                </a:solidFill>
                <a:round/>
                <a:headEnd/>
                <a:tailEnd/>
              </a:ln>
            </p:spPr>
            <p:txBody>
              <a:bodyPr/>
              <a:lstStyle/>
              <a:p>
                <a:endParaRPr lang="ru-RU"/>
              </a:p>
            </p:txBody>
          </p:sp>
          <p:sp>
            <p:nvSpPr>
              <p:cNvPr id="85043" name="Line 51"/>
              <p:cNvSpPr>
                <a:spLocks noChangeAspect="1" noChangeShapeType="1"/>
              </p:cNvSpPr>
              <p:nvPr/>
            </p:nvSpPr>
            <p:spPr bwMode="auto">
              <a:xfrm>
                <a:off x="3402" y="4542"/>
                <a:ext cx="3402" cy="0"/>
              </a:xfrm>
              <a:prstGeom prst="line">
                <a:avLst/>
              </a:prstGeom>
              <a:noFill/>
              <a:ln w="9525">
                <a:solidFill>
                  <a:srgbClr val="000000"/>
                </a:solidFill>
                <a:round/>
                <a:headEnd/>
                <a:tailEnd/>
              </a:ln>
            </p:spPr>
            <p:txBody>
              <a:bodyPr/>
              <a:lstStyle/>
              <a:p>
                <a:endParaRPr lang="ru-RU"/>
              </a:p>
            </p:txBody>
          </p:sp>
          <p:sp>
            <p:nvSpPr>
              <p:cNvPr id="85044" name="Line 52"/>
              <p:cNvSpPr>
                <a:spLocks noChangeAspect="1" noChangeShapeType="1"/>
              </p:cNvSpPr>
              <p:nvPr/>
            </p:nvSpPr>
            <p:spPr bwMode="auto">
              <a:xfrm>
                <a:off x="3402" y="4258"/>
                <a:ext cx="3402" cy="0"/>
              </a:xfrm>
              <a:prstGeom prst="line">
                <a:avLst/>
              </a:prstGeom>
              <a:noFill/>
              <a:ln w="9525">
                <a:solidFill>
                  <a:srgbClr val="000000"/>
                </a:solidFill>
                <a:round/>
                <a:headEnd/>
                <a:tailEnd/>
              </a:ln>
            </p:spPr>
            <p:txBody>
              <a:bodyPr/>
              <a:lstStyle/>
              <a:p>
                <a:endParaRPr lang="ru-RU"/>
              </a:p>
            </p:txBody>
          </p:sp>
          <p:sp>
            <p:nvSpPr>
              <p:cNvPr id="85045" name="Line 53"/>
              <p:cNvSpPr>
                <a:spLocks noChangeAspect="1" noChangeShapeType="1"/>
              </p:cNvSpPr>
              <p:nvPr/>
            </p:nvSpPr>
            <p:spPr bwMode="auto">
              <a:xfrm>
                <a:off x="3402" y="3974"/>
                <a:ext cx="3402" cy="0"/>
              </a:xfrm>
              <a:prstGeom prst="line">
                <a:avLst/>
              </a:prstGeom>
              <a:noFill/>
              <a:ln w="9525">
                <a:solidFill>
                  <a:srgbClr val="000000"/>
                </a:solidFill>
                <a:round/>
                <a:headEnd/>
                <a:tailEnd/>
              </a:ln>
            </p:spPr>
            <p:txBody>
              <a:bodyPr/>
              <a:lstStyle/>
              <a:p>
                <a:endParaRPr lang="ru-RU"/>
              </a:p>
            </p:txBody>
          </p:sp>
          <p:sp>
            <p:nvSpPr>
              <p:cNvPr id="85046" name="Line 54"/>
              <p:cNvSpPr>
                <a:spLocks noChangeAspect="1" noChangeShapeType="1"/>
              </p:cNvSpPr>
              <p:nvPr/>
            </p:nvSpPr>
            <p:spPr bwMode="auto">
              <a:xfrm>
                <a:off x="3402" y="3690"/>
                <a:ext cx="3402" cy="0"/>
              </a:xfrm>
              <a:prstGeom prst="line">
                <a:avLst/>
              </a:prstGeom>
              <a:noFill/>
              <a:ln w="9525">
                <a:solidFill>
                  <a:srgbClr val="000000"/>
                </a:solidFill>
                <a:round/>
                <a:headEnd/>
                <a:tailEnd/>
              </a:ln>
            </p:spPr>
            <p:txBody>
              <a:bodyPr/>
              <a:lstStyle/>
              <a:p>
                <a:endParaRPr lang="ru-RU"/>
              </a:p>
            </p:txBody>
          </p:sp>
          <p:sp>
            <p:nvSpPr>
              <p:cNvPr id="85047" name="Line 55"/>
              <p:cNvSpPr>
                <a:spLocks noChangeAspect="1" noChangeShapeType="1"/>
              </p:cNvSpPr>
              <p:nvPr/>
            </p:nvSpPr>
            <p:spPr bwMode="auto">
              <a:xfrm>
                <a:off x="3402" y="3406"/>
                <a:ext cx="3402" cy="0"/>
              </a:xfrm>
              <a:prstGeom prst="line">
                <a:avLst/>
              </a:prstGeom>
              <a:noFill/>
              <a:ln w="9525">
                <a:solidFill>
                  <a:srgbClr val="000000"/>
                </a:solidFill>
                <a:round/>
                <a:headEnd/>
                <a:tailEnd/>
              </a:ln>
            </p:spPr>
            <p:txBody>
              <a:bodyPr/>
              <a:lstStyle/>
              <a:p>
                <a:endParaRPr lang="ru-RU"/>
              </a:p>
            </p:txBody>
          </p:sp>
          <p:sp>
            <p:nvSpPr>
              <p:cNvPr id="85048" name="Line 56"/>
              <p:cNvSpPr>
                <a:spLocks noChangeAspect="1" noChangeShapeType="1"/>
              </p:cNvSpPr>
              <p:nvPr/>
            </p:nvSpPr>
            <p:spPr bwMode="auto">
              <a:xfrm>
                <a:off x="3402" y="3122"/>
                <a:ext cx="3402" cy="0"/>
              </a:xfrm>
              <a:prstGeom prst="line">
                <a:avLst/>
              </a:prstGeom>
              <a:noFill/>
              <a:ln w="9525">
                <a:solidFill>
                  <a:srgbClr val="000000"/>
                </a:solidFill>
                <a:round/>
                <a:headEnd/>
                <a:tailEnd/>
              </a:ln>
            </p:spPr>
            <p:txBody>
              <a:bodyPr/>
              <a:lstStyle/>
              <a:p>
                <a:endParaRPr lang="ru-RU"/>
              </a:p>
            </p:txBody>
          </p:sp>
          <p:sp>
            <p:nvSpPr>
              <p:cNvPr id="85049" name="Line 57"/>
              <p:cNvSpPr>
                <a:spLocks noChangeAspect="1" noChangeShapeType="1"/>
              </p:cNvSpPr>
              <p:nvPr/>
            </p:nvSpPr>
            <p:spPr bwMode="auto">
              <a:xfrm>
                <a:off x="3402" y="2838"/>
                <a:ext cx="3402" cy="0"/>
              </a:xfrm>
              <a:prstGeom prst="line">
                <a:avLst/>
              </a:prstGeom>
              <a:noFill/>
              <a:ln w="9525">
                <a:solidFill>
                  <a:srgbClr val="000000"/>
                </a:solidFill>
                <a:round/>
                <a:headEnd/>
                <a:tailEnd/>
              </a:ln>
            </p:spPr>
            <p:txBody>
              <a:bodyPr/>
              <a:lstStyle/>
              <a:p>
                <a:endParaRPr lang="ru-RU"/>
              </a:p>
            </p:txBody>
          </p:sp>
          <p:sp>
            <p:nvSpPr>
              <p:cNvPr id="85050" name="Line 58"/>
              <p:cNvSpPr>
                <a:spLocks noChangeAspect="1" noChangeShapeType="1"/>
              </p:cNvSpPr>
              <p:nvPr/>
            </p:nvSpPr>
            <p:spPr bwMode="auto">
              <a:xfrm>
                <a:off x="3402" y="2554"/>
                <a:ext cx="3402" cy="0"/>
              </a:xfrm>
              <a:prstGeom prst="line">
                <a:avLst/>
              </a:prstGeom>
              <a:noFill/>
              <a:ln w="9525">
                <a:solidFill>
                  <a:srgbClr val="000000"/>
                </a:solidFill>
                <a:round/>
                <a:headEnd/>
                <a:tailEnd/>
              </a:ln>
            </p:spPr>
            <p:txBody>
              <a:bodyPr/>
              <a:lstStyle/>
              <a:p>
                <a:endParaRPr lang="ru-RU"/>
              </a:p>
            </p:txBody>
          </p:sp>
          <p:sp>
            <p:nvSpPr>
              <p:cNvPr id="85051" name="Line 59"/>
              <p:cNvSpPr>
                <a:spLocks noChangeAspect="1" noChangeShapeType="1"/>
              </p:cNvSpPr>
              <p:nvPr/>
            </p:nvSpPr>
            <p:spPr bwMode="auto">
              <a:xfrm>
                <a:off x="3402" y="2270"/>
                <a:ext cx="3402" cy="0"/>
              </a:xfrm>
              <a:prstGeom prst="line">
                <a:avLst/>
              </a:prstGeom>
              <a:noFill/>
              <a:ln w="9525">
                <a:solidFill>
                  <a:srgbClr val="000000"/>
                </a:solidFill>
                <a:round/>
                <a:headEnd/>
                <a:tailEnd/>
              </a:ln>
            </p:spPr>
            <p:txBody>
              <a:bodyPr/>
              <a:lstStyle/>
              <a:p>
                <a:endParaRPr lang="ru-RU"/>
              </a:p>
            </p:txBody>
          </p:sp>
          <p:sp>
            <p:nvSpPr>
              <p:cNvPr id="85052" name="Line 60"/>
              <p:cNvSpPr>
                <a:spLocks noChangeAspect="1" noChangeShapeType="1"/>
              </p:cNvSpPr>
              <p:nvPr/>
            </p:nvSpPr>
            <p:spPr bwMode="auto">
              <a:xfrm>
                <a:off x="3402" y="1986"/>
                <a:ext cx="3402" cy="0"/>
              </a:xfrm>
              <a:prstGeom prst="line">
                <a:avLst/>
              </a:prstGeom>
              <a:noFill/>
              <a:ln w="9525">
                <a:solidFill>
                  <a:srgbClr val="000000"/>
                </a:solidFill>
                <a:round/>
                <a:headEnd/>
                <a:tailEnd/>
              </a:ln>
            </p:spPr>
            <p:txBody>
              <a:bodyPr/>
              <a:lstStyle/>
              <a:p>
                <a:endParaRPr lang="ru-RU"/>
              </a:p>
            </p:txBody>
          </p:sp>
          <p:sp>
            <p:nvSpPr>
              <p:cNvPr id="85053" name="Rectangle 61"/>
              <p:cNvSpPr>
                <a:spLocks noChangeAspect="1" noChangeArrowheads="1"/>
              </p:cNvSpPr>
              <p:nvPr/>
            </p:nvSpPr>
            <p:spPr bwMode="auto">
              <a:xfrm>
                <a:off x="3402" y="1986"/>
                <a:ext cx="3402" cy="2840"/>
              </a:xfrm>
              <a:prstGeom prst="rect">
                <a:avLst/>
              </a:prstGeom>
              <a:noFill/>
              <a:ln w="9525">
                <a:solidFill>
                  <a:srgbClr val="000000"/>
                </a:solidFill>
                <a:miter lim="800000"/>
                <a:headEnd/>
                <a:tailEnd/>
              </a:ln>
            </p:spPr>
            <p:txBody>
              <a:bodyPr/>
              <a:lstStyle/>
              <a:p>
                <a:endParaRPr lang="ru-RU"/>
              </a:p>
            </p:txBody>
          </p:sp>
        </p:grpSp>
        <p:sp>
          <p:nvSpPr>
            <p:cNvPr id="85054" name="Text Box 62"/>
            <p:cNvSpPr txBox="1">
              <a:spLocks noChangeAspect="1" noChangeArrowheads="1"/>
            </p:cNvSpPr>
            <p:nvPr/>
          </p:nvSpPr>
          <p:spPr bwMode="auto">
            <a:xfrm>
              <a:off x="2740" y="13972"/>
              <a:ext cx="5103" cy="852"/>
            </a:xfrm>
            <a:prstGeom prst="rect">
              <a:avLst/>
            </a:prstGeom>
            <a:noFill/>
            <a:ln w="9525">
              <a:noFill/>
              <a:miter lim="800000"/>
              <a:headEnd/>
              <a:tailEnd/>
            </a:ln>
          </p:spPr>
          <p:txBody>
            <a:bodyPr/>
            <a:lstStyle/>
            <a:p>
              <a:pPr eaLnBrk="0" hangingPunct="0"/>
              <a:r>
                <a:rPr kumimoji="1" lang="ru-RU" sz="1200">
                  <a:latin typeface="Times New Roman" pitchFamily="18" charset="0"/>
                  <a:cs typeface="Times New Roman" pitchFamily="18" charset="0"/>
                </a:rPr>
                <a:t>     </a:t>
              </a:r>
              <a:r>
                <a:rPr kumimoji="1" lang="en-US" sz="1200">
                  <a:latin typeface="Times New Roman" pitchFamily="18" charset="0"/>
                  <a:cs typeface="Times New Roman" pitchFamily="18" charset="0"/>
                </a:rPr>
                <a:t>          </a:t>
              </a:r>
              <a:r>
                <a:rPr kumimoji="1" lang="en-US" sz="1200" b="1">
                  <a:latin typeface="Times New Roman" pitchFamily="18" charset="0"/>
                  <a:cs typeface="Times New Roman" pitchFamily="18" charset="0"/>
                </a:rPr>
                <a:t>1  </a:t>
              </a:r>
              <a:r>
                <a:rPr kumimoji="1" lang="ru-RU" sz="1200" b="1">
                  <a:latin typeface="Times New Roman" pitchFamily="18" charset="0"/>
                  <a:cs typeface="Times New Roman" pitchFamily="18" charset="0"/>
                </a:rPr>
                <a:t>уровень</a:t>
              </a:r>
              <a:r>
                <a:rPr kumimoji="1" lang="en-US" sz="1200" b="1">
                  <a:latin typeface="Times New Roman" pitchFamily="18" charset="0"/>
                  <a:cs typeface="Times New Roman" pitchFamily="18" charset="0"/>
                </a:rPr>
                <a:t>   </a:t>
              </a:r>
              <a:r>
                <a:rPr kumimoji="1" lang="ru-RU" sz="1200" b="1">
                  <a:latin typeface="Times New Roman" pitchFamily="18" charset="0"/>
                  <a:cs typeface="Times New Roman" pitchFamily="18" charset="0"/>
                </a:rPr>
                <a:t>         </a:t>
              </a:r>
              <a:r>
                <a:rPr kumimoji="1" lang="en-US" sz="1200" b="1">
                  <a:latin typeface="Times New Roman" pitchFamily="18" charset="0"/>
                  <a:cs typeface="Times New Roman" pitchFamily="18" charset="0"/>
                </a:rPr>
                <a:t>      2</a:t>
              </a:r>
              <a:r>
                <a:rPr kumimoji="1" lang="ru-RU" sz="1200" b="1">
                  <a:latin typeface="Times New Roman" pitchFamily="18" charset="0"/>
                  <a:cs typeface="Times New Roman" pitchFamily="18" charset="0"/>
                </a:rPr>
                <a:t> уровень      </a:t>
              </a:r>
              <a:r>
                <a:rPr kumimoji="1" lang="en-US" sz="1200" b="1">
                  <a:latin typeface="Times New Roman" pitchFamily="18" charset="0"/>
                  <a:cs typeface="Times New Roman" pitchFamily="18" charset="0"/>
                </a:rPr>
                <a:t>             3</a:t>
              </a:r>
              <a:r>
                <a:rPr kumimoji="1" lang="ru-RU" sz="1200" b="1">
                  <a:latin typeface="Times New Roman" pitchFamily="18" charset="0"/>
                  <a:cs typeface="Times New Roman" pitchFamily="18" charset="0"/>
                </a:rPr>
                <a:t> уровень</a:t>
              </a:r>
              <a:endParaRPr kumimoji="1" lang="en-US" sz="2000">
                <a:latin typeface="Times New Roman" pitchFamily="18" charset="0"/>
                <a:cs typeface="Times New Roman" pitchFamily="18" charset="0"/>
              </a:endParaRPr>
            </a:p>
          </p:txBody>
        </p:sp>
        <p:sp>
          <p:nvSpPr>
            <p:cNvPr id="85055" name="Text Box 63"/>
            <p:cNvSpPr txBox="1">
              <a:spLocks noChangeAspect="1" noChangeArrowheads="1"/>
            </p:cNvSpPr>
            <p:nvPr/>
          </p:nvSpPr>
          <p:spPr bwMode="auto">
            <a:xfrm>
              <a:off x="2386" y="13771"/>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0</a:t>
              </a:r>
              <a:endParaRPr kumimoji="1" lang="en-US" sz="2000">
                <a:latin typeface="Times New Roman" pitchFamily="18" charset="0"/>
                <a:cs typeface="Times New Roman" pitchFamily="18" charset="0"/>
              </a:endParaRPr>
            </a:p>
          </p:txBody>
        </p:sp>
        <p:sp>
          <p:nvSpPr>
            <p:cNvPr id="85056" name="Text Box 64"/>
            <p:cNvSpPr txBox="1">
              <a:spLocks noChangeAspect="1" noChangeArrowheads="1"/>
            </p:cNvSpPr>
            <p:nvPr/>
          </p:nvSpPr>
          <p:spPr bwMode="auto">
            <a:xfrm>
              <a:off x="2266" y="13351"/>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10</a:t>
              </a:r>
              <a:endParaRPr kumimoji="1" lang="en-US" sz="2000">
                <a:latin typeface="Times New Roman" pitchFamily="18" charset="0"/>
                <a:cs typeface="Times New Roman" pitchFamily="18" charset="0"/>
              </a:endParaRPr>
            </a:p>
          </p:txBody>
        </p:sp>
        <p:sp>
          <p:nvSpPr>
            <p:cNvPr id="85057" name="Text Box 65"/>
            <p:cNvSpPr txBox="1">
              <a:spLocks noChangeAspect="1" noChangeArrowheads="1"/>
            </p:cNvSpPr>
            <p:nvPr/>
          </p:nvSpPr>
          <p:spPr bwMode="auto">
            <a:xfrm>
              <a:off x="2266" y="12921"/>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20</a:t>
              </a:r>
              <a:endParaRPr kumimoji="1" lang="en-US" sz="2000">
                <a:latin typeface="Times New Roman" pitchFamily="18" charset="0"/>
                <a:cs typeface="Times New Roman" pitchFamily="18" charset="0"/>
              </a:endParaRPr>
            </a:p>
          </p:txBody>
        </p:sp>
        <p:sp>
          <p:nvSpPr>
            <p:cNvPr id="85058" name="Text Box 66"/>
            <p:cNvSpPr txBox="1">
              <a:spLocks noChangeAspect="1" noChangeArrowheads="1"/>
            </p:cNvSpPr>
            <p:nvPr/>
          </p:nvSpPr>
          <p:spPr bwMode="auto">
            <a:xfrm>
              <a:off x="2266" y="12491"/>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30</a:t>
              </a:r>
              <a:endParaRPr kumimoji="1" lang="en-US" sz="2000">
                <a:latin typeface="Times New Roman" pitchFamily="18" charset="0"/>
                <a:cs typeface="Times New Roman" pitchFamily="18" charset="0"/>
              </a:endParaRPr>
            </a:p>
          </p:txBody>
        </p:sp>
        <p:sp>
          <p:nvSpPr>
            <p:cNvPr id="85059" name="Text Box 67"/>
            <p:cNvSpPr txBox="1">
              <a:spLocks noChangeAspect="1" noChangeArrowheads="1"/>
            </p:cNvSpPr>
            <p:nvPr/>
          </p:nvSpPr>
          <p:spPr bwMode="auto">
            <a:xfrm>
              <a:off x="2266" y="12061"/>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40</a:t>
              </a:r>
              <a:endParaRPr kumimoji="1" lang="en-US" sz="2000">
                <a:latin typeface="Times New Roman" pitchFamily="18" charset="0"/>
                <a:cs typeface="Times New Roman" pitchFamily="18" charset="0"/>
              </a:endParaRPr>
            </a:p>
          </p:txBody>
        </p:sp>
        <p:sp>
          <p:nvSpPr>
            <p:cNvPr id="85060" name="Text Box 68"/>
            <p:cNvSpPr txBox="1">
              <a:spLocks noChangeAspect="1" noChangeArrowheads="1"/>
            </p:cNvSpPr>
            <p:nvPr/>
          </p:nvSpPr>
          <p:spPr bwMode="auto">
            <a:xfrm>
              <a:off x="2266" y="11631"/>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50</a:t>
              </a:r>
              <a:endParaRPr kumimoji="1" lang="en-US" sz="2000">
                <a:latin typeface="Times New Roman" pitchFamily="18" charset="0"/>
                <a:cs typeface="Times New Roman" pitchFamily="18" charset="0"/>
              </a:endParaRPr>
            </a:p>
          </p:txBody>
        </p:sp>
        <p:sp>
          <p:nvSpPr>
            <p:cNvPr id="85061" name="Text Box 69"/>
            <p:cNvSpPr txBox="1">
              <a:spLocks noChangeAspect="1" noChangeArrowheads="1"/>
            </p:cNvSpPr>
            <p:nvPr/>
          </p:nvSpPr>
          <p:spPr bwMode="auto">
            <a:xfrm>
              <a:off x="2266" y="10341"/>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80</a:t>
              </a:r>
              <a:endParaRPr kumimoji="1" lang="en-US" sz="2000">
                <a:latin typeface="Times New Roman" pitchFamily="18" charset="0"/>
                <a:cs typeface="Times New Roman" pitchFamily="18" charset="0"/>
              </a:endParaRPr>
            </a:p>
          </p:txBody>
        </p:sp>
        <p:sp>
          <p:nvSpPr>
            <p:cNvPr id="85062" name="Text Box 70"/>
            <p:cNvSpPr txBox="1">
              <a:spLocks noChangeAspect="1" noChangeArrowheads="1"/>
            </p:cNvSpPr>
            <p:nvPr/>
          </p:nvSpPr>
          <p:spPr bwMode="auto">
            <a:xfrm>
              <a:off x="2266" y="11201"/>
              <a:ext cx="867"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60</a:t>
              </a:r>
              <a:endParaRPr kumimoji="1" lang="en-US" sz="2000">
                <a:latin typeface="Times New Roman" pitchFamily="18" charset="0"/>
                <a:cs typeface="Times New Roman" pitchFamily="18" charset="0"/>
              </a:endParaRPr>
            </a:p>
          </p:txBody>
        </p:sp>
        <p:sp>
          <p:nvSpPr>
            <p:cNvPr id="85063" name="Text Box 71"/>
            <p:cNvSpPr txBox="1">
              <a:spLocks noChangeAspect="1" noChangeArrowheads="1"/>
            </p:cNvSpPr>
            <p:nvPr/>
          </p:nvSpPr>
          <p:spPr bwMode="auto">
            <a:xfrm>
              <a:off x="2266" y="10771"/>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70</a:t>
              </a:r>
              <a:endParaRPr kumimoji="1" lang="en-US" sz="2000">
                <a:latin typeface="Times New Roman" pitchFamily="18" charset="0"/>
                <a:cs typeface="Times New Roman" pitchFamily="18" charset="0"/>
              </a:endParaRPr>
            </a:p>
          </p:txBody>
        </p:sp>
        <p:sp>
          <p:nvSpPr>
            <p:cNvPr id="85064" name="Text Box 72"/>
            <p:cNvSpPr txBox="1">
              <a:spLocks noChangeAspect="1" noChangeArrowheads="1"/>
            </p:cNvSpPr>
            <p:nvPr/>
          </p:nvSpPr>
          <p:spPr bwMode="auto">
            <a:xfrm>
              <a:off x="2266" y="9911"/>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90</a:t>
              </a:r>
              <a:endParaRPr kumimoji="1" lang="en-US" sz="2000">
                <a:latin typeface="Times New Roman" pitchFamily="18" charset="0"/>
                <a:cs typeface="Times New Roman" pitchFamily="18" charset="0"/>
              </a:endParaRPr>
            </a:p>
          </p:txBody>
        </p:sp>
        <p:sp>
          <p:nvSpPr>
            <p:cNvPr id="85065" name="Text Box 73"/>
            <p:cNvSpPr txBox="1">
              <a:spLocks noChangeAspect="1" noChangeArrowheads="1"/>
            </p:cNvSpPr>
            <p:nvPr/>
          </p:nvSpPr>
          <p:spPr bwMode="auto">
            <a:xfrm>
              <a:off x="2146" y="9481"/>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100</a:t>
              </a:r>
              <a:endParaRPr kumimoji="1" lang="en-US" sz="2000">
                <a:latin typeface="Times New Roman" pitchFamily="18" charset="0"/>
                <a:cs typeface="Times New Roman" pitchFamily="18" charset="0"/>
              </a:endParaRPr>
            </a:p>
          </p:txBody>
        </p:sp>
        <p:sp>
          <p:nvSpPr>
            <p:cNvPr id="85066" name="Text Box 74"/>
            <p:cNvSpPr txBox="1">
              <a:spLocks noChangeAspect="1" noChangeArrowheads="1"/>
            </p:cNvSpPr>
            <p:nvPr/>
          </p:nvSpPr>
          <p:spPr bwMode="auto">
            <a:xfrm>
              <a:off x="1813" y="10546"/>
              <a:ext cx="660" cy="2130"/>
            </a:xfrm>
            <a:prstGeom prst="rect">
              <a:avLst/>
            </a:prstGeom>
            <a:noFill/>
            <a:ln w="9525">
              <a:noFill/>
              <a:miter lim="800000"/>
              <a:headEnd/>
              <a:tailEnd/>
            </a:ln>
          </p:spPr>
          <p:txBody>
            <a:bodyPr/>
            <a:lstStyle/>
            <a:p>
              <a:endParaRPr lang="ru-RU"/>
            </a:p>
          </p:txBody>
        </p:sp>
        <p:sp>
          <p:nvSpPr>
            <p:cNvPr id="85067" name="Text Box 75"/>
            <p:cNvSpPr txBox="1">
              <a:spLocks noChangeAspect="1" noChangeArrowheads="1"/>
            </p:cNvSpPr>
            <p:nvPr/>
          </p:nvSpPr>
          <p:spPr bwMode="auto">
            <a:xfrm>
              <a:off x="1693" y="10733"/>
              <a:ext cx="720" cy="2115"/>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Решаемость (%)</a:t>
              </a:r>
              <a:endParaRPr kumimoji="1" lang="en-US" sz="2000">
                <a:latin typeface="Times New Roman" pitchFamily="18" charset="0"/>
                <a:cs typeface="Times New Roman" pitchFamily="18" charset="0"/>
              </a:endParaRPr>
            </a:p>
          </p:txBody>
        </p:sp>
        <p:sp>
          <p:nvSpPr>
            <p:cNvPr id="85068" name="Line 76"/>
            <p:cNvSpPr>
              <a:spLocks noChangeAspect="1" noChangeShapeType="1"/>
            </p:cNvSpPr>
            <p:nvPr/>
          </p:nvSpPr>
          <p:spPr bwMode="auto">
            <a:xfrm>
              <a:off x="3586" y="10972"/>
              <a:ext cx="1695" cy="1456"/>
            </a:xfrm>
            <a:prstGeom prst="line">
              <a:avLst/>
            </a:prstGeom>
            <a:noFill/>
            <a:ln w="19050">
              <a:solidFill>
                <a:srgbClr val="000000"/>
              </a:solidFill>
              <a:round/>
              <a:headEnd/>
              <a:tailEnd/>
            </a:ln>
          </p:spPr>
          <p:txBody>
            <a:bodyPr/>
            <a:lstStyle/>
            <a:p>
              <a:endParaRPr lang="ru-RU"/>
            </a:p>
          </p:txBody>
        </p:sp>
        <p:sp>
          <p:nvSpPr>
            <p:cNvPr id="85069" name="Line 77"/>
            <p:cNvSpPr>
              <a:spLocks noChangeAspect="1" noChangeShapeType="1"/>
            </p:cNvSpPr>
            <p:nvPr/>
          </p:nvSpPr>
          <p:spPr bwMode="auto">
            <a:xfrm>
              <a:off x="5266" y="12857"/>
              <a:ext cx="1741" cy="703"/>
            </a:xfrm>
            <a:prstGeom prst="line">
              <a:avLst/>
            </a:prstGeom>
            <a:noFill/>
            <a:ln w="19050">
              <a:solidFill>
                <a:srgbClr val="000000"/>
              </a:solidFill>
              <a:round/>
              <a:headEnd/>
              <a:tailEnd/>
            </a:ln>
          </p:spPr>
          <p:txBody>
            <a:bodyPr/>
            <a:lstStyle/>
            <a:p>
              <a:endParaRPr lang="ru-RU"/>
            </a:p>
          </p:txBody>
        </p:sp>
        <p:sp>
          <p:nvSpPr>
            <p:cNvPr id="85070" name="Rectangle 78"/>
            <p:cNvSpPr>
              <a:spLocks noChangeAspect="1" noChangeArrowheads="1"/>
            </p:cNvSpPr>
            <p:nvPr/>
          </p:nvSpPr>
          <p:spPr bwMode="auto">
            <a:xfrm>
              <a:off x="8290" y="12002"/>
              <a:ext cx="475" cy="1440"/>
            </a:xfrm>
            <a:prstGeom prst="rect">
              <a:avLst/>
            </a:prstGeom>
            <a:solidFill>
              <a:srgbClr val="FFFFFF"/>
            </a:solidFill>
            <a:ln w="9525">
              <a:solidFill>
                <a:srgbClr val="000000"/>
              </a:solidFill>
              <a:miter lim="800000"/>
              <a:headEnd/>
              <a:tailEnd/>
            </a:ln>
          </p:spPr>
          <p:txBody>
            <a:bodyPr/>
            <a:lstStyle/>
            <a:p>
              <a:endParaRPr lang="ru-RU"/>
            </a:p>
          </p:txBody>
        </p:sp>
        <p:sp>
          <p:nvSpPr>
            <p:cNvPr id="85071" name="Rectangle 79"/>
            <p:cNvSpPr>
              <a:spLocks noChangeAspect="1" noChangeArrowheads="1"/>
            </p:cNvSpPr>
            <p:nvPr/>
          </p:nvSpPr>
          <p:spPr bwMode="auto">
            <a:xfrm>
              <a:off x="8755" y="12005"/>
              <a:ext cx="1574" cy="1440"/>
            </a:xfrm>
            <a:prstGeom prst="rect">
              <a:avLst/>
            </a:prstGeom>
            <a:solidFill>
              <a:srgbClr val="FFFFFF"/>
            </a:solidFill>
            <a:ln w="9525">
              <a:solidFill>
                <a:srgbClr val="000000"/>
              </a:solidFill>
              <a:miter lim="800000"/>
              <a:headEnd/>
              <a:tailEnd/>
            </a:ln>
          </p:spPr>
          <p:txBody>
            <a:bodyPr/>
            <a:lstStyle/>
            <a:p>
              <a:pPr eaLnBrk="0" hangingPunct="0"/>
              <a:r>
                <a:rPr kumimoji="1" lang="en-US" sz="1200">
                  <a:latin typeface="Times New Roman" pitchFamily="18" charset="0"/>
                  <a:cs typeface="Times New Roman" pitchFamily="18" charset="0"/>
                </a:rPr>
                <a:t>Класс  4 </a:t>
              </a:r>
              <a:r>
                <a:rPr kumimoji="1" lang="en-US" sz="1200" i="1">
                  <a:latin typeface="Times New Roman" pitchFamily="18" charset="0"/>
                  <a:cs typeface="Times New Roman" pitchFamily="18" charset="0"/>
                </a:rPr>
                <a:t>в</a:t>
              </a:r>
              <a:r>
                <a:rPr kumimoji="1" lang="en-US" sz="1200">
                  <a:latin typeface="Times New Roman" pitchFamily="18" charset="0"/>
                  <a:cs typeface="Times New Roman" pitchFamily="18" charset="0"/>
                </a:rPr>
                <a:t> </a:t>
              </a:r>
              <a:endParaRPr kumimoji="1" lang="en-US" sz="1100">
                <a:latin typeface="Times New Roman" pitchFamily="18" charset="0"/>
                <a:cs typeface="Times New Roman" pitchFamily="18" charset="0"/>
              </a:endParaRPr>
            </a:p>
            <a:p>
              <a:pPr eaLnBrk="0" hangingPunct="0"/>
              <a:endParaRPr kumimoji="1" lang="ru-RU" sz="1200">
                <a:latin typeface="Times New Roman" pitchFamily="18" charset="0"/>
                <a:cs typeface="Times New Roman" pitchFamily="18" charset="0"/>
              </a:endParaRPr>
            </a:p>
            <a:p>
              <a:pPr eaLnBrk="0" hangingPunct="0"/>
              <a:endParaRPr kumimoji="1" lang="ru-RU" sz="1200">
                <a:latin typeface="Times New Roman" pitchFamily="18" charset="0"/>
                <a:cs typeface="Times New Roman" pitchFamily="18" charset="0"/>
              </a:endParaRPr>
            </a:p>
            <a:p>
              <a:pPr eaLnBrk="0" hangingPunct="0"/>
              <a:r>
                <a:rPr kumimoji="1" lang="en-US" sz="1200">
                  <a:latin typeface="Times New Roman" pitchFamily="18" charset="0"/>
                  <a:cs typeface="Times New Roman" pitchFamily="18" charset="0"/>
                </a:rPr>
                <a:t>Класс  4 </a:t>
              </a:r>
              <a:r>
                <a:rPr kumimoji="1" lang="en-US" sz="1200" i="1">
                  <a:latin typeface="Times New Roman" pitchFamily="18" charset="0"/>
                  <a:cs typeface="Times New Roman" pitchFamily="18" charset="0"/>
                </a:rPr>
                <a:t>г</a:t>
              </a:r>
              <a:endParaRPr kumimoji="1" lang="en-US" sz="2000">
                <a:latin typeface="Times New Roman" pitchFamily="18" charset="0"/>
                <a:cs typeface="Times New Roman" pitchFamily="18" charset="0"/>
              </a:endParaRPr>
            </a:p>
          </p:txBody>
        </p:sp>
        <p:sp>
          <p:nvSpPr>
            <p:cNvPr id="85072" name="Oval 80"/>
            <p:cNvSpPr>
              <a:spLocks noChangeAspect="1" noChangeArrowheads="1"/>
            </p:cNvSpPr>
            <p:nvPr/>
          </p:nvSpPr>
          <p:spPr bwMode="auto">
            <a:xfrm>
              <a:off x="8341" y="12149"/>
              <a:ext cx="142" cy="142"/>
            </a:xfrm>
            <a:prstGeom prst="ellipse">
              <a:avLst/>
            </a:prstGeom>
            <a:solidFill>
              <a:srgbClr val="FFFF00"/>
            </a:solidFill>
            <a:ln w="9525">
              <a:solidFill>
                <a:srgbClr val="000000"/>
              </a:solidFill>
              <a:round/>
              <a:headEnd/>
              <a:tailEnd/>
            </a:ln>
          </p:spPr>
          <p:txBody>
            <a:bodyPr/>
            <a:lstStyle/>
            <a:p>
              <a:endParaRPr lang="ru-RU"/>
            </a:p>
          </p:txBody>
        </p:sp>
        <p:sp>
          <p:nvSpPr>
            <p:cNvPr id="85073" name="Oval 81"/>
            <p:cNvSpPr>
              <a:spLocks noChangeAspect="1" noChangeArrowheads="1"/>
            </p:cNvSpPr>
            <p:nvPr/>
          </p:nvSpPr>
          <p:spPr bwMode="auto">
            <a:xfrm>
              <a:off x="8356" y="12966"/>
              <a:ext cx="142" cy="142"/>
            </a:xfrm>
            <a:prstGeom prst="ellipse">
              <a:avLst/>
            </a:prstGeom>
            <a:solidFill>
              <a:srgbClr val="FF0000"/>
            </a:solidFill>
            <a:ln w="9525">
              <a:solidFill>
                <a:srgbClr val="000000"/>
              </a:solidFill>
              <a:round/>
              <a:headEnd/>
              <a:tailEnd/>
            </a:ln>
          </p:spPr>
          <p:txBody>
            <a:bodyPr/>
            <a:lstStyle/>
            <a:p>
              <a:endParaRPr lang="ru-RU"/>
            </a:p>
          </p:txBody>
        </p:sp>
        <p:sp>
          <p:nvSpPr>
            <p:cNvPr id="85074" name="Oval 82"/>
            <p:cNvSpPr>
              <a:spLocks noChangeAspect="1" noChangeArrowheads="1"/>
            </p:cNvSpPr>
            <p:nvPr/>
          </p:nvSpPr>
          <p:spPr bwMode="auto">
            <a:xfrm>
              <a:off x="3517" y="10650"/>
              <a:ext cx="142" cy="142"/>
            </a:xfrm>
            <a:prstGeom prst="ellipse">
              <a:avLst/>
            </a:prstGeom>
            <a:solidFill>
              <a:srgbClr val="FFFF00"/>
            </a:solidFill>
            <a:ln w="9525">
              <a:solidFill>
                <a:srgbClr val="000000"/>
              </a:solidFill>
              <a:round/>
              <a:headEnd/>
              <a:tailEnd/>
            </a:ln>
          </p:spPr>
          <p:txBody>
            <a:bodyPr/>
            <a:lstStyle/>
            <a:p>
              <a:endParaRPr lang="ru-RU"/>
            </a:p>
          </p:txBody>
        </p:sp>
        <p:sp>
          <p:nvSpPr>
            <p:cNvPr id="85075" name="Oval 83"/>
            <p:cNvSpPr>
              <a:spLocks noChangeAspect="1" noChangeArrowheads="1"/>
            </p:cNvSpPr>
            <p:nvPr/>
          </p:nvSpPr>
          <p:spPr bwMode="auto">
            <a:xfrm>
              <a:off x="5209" y="12817"/>
              <a:ext cx="142" cy="142"/>
            </a:xfrm>
            <a:prstGeom prst="ellipse">
              <a:avLst/>
            </a:prstGeom>
            <a:solidFill>
              <a:srgbClr val="FFFF00"/>
            </a:solidFill>
            <a:ln w="9525">
              <a:solidFill>
                <a:srgbClr val="000000"/>
              </a:solidFill>
              <a:round/>
              <a:headEnd/>
              <a:tailEnd/>
            </a:ln>
          </p:spPr>
          <p:txBody>
            <a:bodyPr/>
            <a:lstStyle/>
            <a:p>
              <a:endParaRPr lang="ru-RU"/>
            </a:p>
          </p:txBody>
        </p:sp>
        <p:sp>
          <p:nvSpPr>
            <p:cNvPr id="85076" name="Oval 84"/>
            <p:cNvSpPr>
              <a:spLocks noChangeAspect="1" noChangeArrowheads="1"/>
            </p:cNvSpPr>
            <p:nvPr/>
          </p:nvSpPr>
          <p:spPr bwMode="auto">
            <a:xfrm>
              <a:off x="6946" y="13500"/>
              <a:ext cx="142" cy="142"/>
            </a:xfrm>
            <a:prstGeom prst="ellipse">
              <a:avLst/>
            </a:prstGeom>
            <a:solidFill>
              <a:srgbClr val="FFFF00"/>
            </a:solidFill>
            <a:ln w="9525">
              <a:solidFill>
                <a:srgbClr val="000000"/>
              </a:solidFill>
              <a:round/>
              <a:headEnd/>
              <a:tailEnd/>
            </a:ln>
          </p:spPr>
          <p:txBody>
            <a:bodyPr/>
            <a:lstStyle/>
            <a:p>
              <a:endParaRPr lang="ru-RU"/>
            </a:p>
          </p:txBody>
        </p:sp>
        <p:sp>
          <p:nvSpPr>
            <p:cNvPr id="85077" name="Oval 85"/>
            <p:cNvSpPr>
              <a:spLocks noChangeAspect="1" noChangeArrowheads="1"/>
            </p:cNvSpPr>
            <p:nvPr/>
          </p:nvSpPr>
          <p:spPr bwMode="auto">
            <a:xfrm>
              <a:off x="3531" y="10932"/>
              <a:ext cx="142" cy="142"/>
            </a:xfrm>
            <a:prstGeom prst="ellipse">
              <a:avLst/>
            </a:prstGeom>
            <a:solidFill>
              <a:srgbClr val="FF0000"/>
            </a:solidFill>
            <a:ln w="9525">
              <a:solidFill>
                <a:srgbClr val="000000"/>
              </a:solidFill>
              <a:round/>
              <a:headEnd/>
              <a:tailEnd/>
            </a:ln>
          </p:spPr>
          <p:txBody>
            <a:bodyPr/>
            <a:lstStyle/>
            <a:p>
              <a:endParaRPr lang="ru-RU"/>
            </a:p>
          </p:txBody>
        </p:sp>
        <p:sp>
          <p:nvSpPr>
            <p:cNvPr id="85078" name="Oval 86"/>
            <p:cNvSpPr>
              <a:spLocks noChangeAspect="1" noChangeArrowheads="1"/>
            </p:cNvSpPr>
            <p:nvPr/>
          </p:nvSpPr>
          <p:spPr bwMode="auto">
            <a:xfrm>
              <a:off x="5209" y="12387"/>
              <a:ext cx="142" cy="142"/>
            </a:xfrm>
            <a:prstGeom prst="ellipse">
              <a:avLst/>
            </a:prstGeom>
            <a:solidFill>
              <a:srgbClr val="FF0000"/>
            </a:solidFill>
            <a:ln w="9525">
              <a:solidFill>
                <a:srgbClr val="000000"/>
              </a:solidFill>
              <a:round/>
              <a:headEnd/>
              <a:tailEnd/>
            </a:ln>
          </p:spPr>
          <p:txBody>
            <a:bodyPr/>
            <a:lstStyle/>
            <a:p>
              <a:endParaRPr lang="ru-RU"/>
            </a:p>
          </p:txBody>
        </p:sp>
        <p:sp>
          <p:nvSpPr>
            <p:cNvPr id="85079" name="Oval 87"/>
            <p:cNvSpPr>
              <a:spLocks noChangeAspect="1" noChangeArrowheads="1"/>
            </p:cNvSpPr>
            <p:nvPr/>
          </p:nvSpPr>
          <p:spPr bwMode="auto">
            <a:xfrm>
              <a:off x="6916" y="13277"/>
              <a:ext cx="142" cy="142"/>
            </a:xfrm>
            <a:prstGeom prst="ellipse">
              <a:avLst/>
            </a:prstGeom>
            <a:solidFill>
              <a:srgbClr val="FF0000"/>
            </a:solidFill>
            <a:ln w="9525">
              <a:solidFill>
                <a:srgbClr val="000000"/>
              </a:solidFill>
              <a:round/>
              <a:headEnd/>
              <a:tailEnd/>
            </a:ln>
          </p:spPr>
          <p:txBody>
            <a:bodyPr/>
            <a:lstStyle/>
            <a:p>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idx="4294967295"/>
          </p:nvPr>
        </p:nvSpPr>
        <p:spPr>
          <a:xfrm>
            <a:off x="468313" y="158750"/>
            <a:ext cx="7772400" cy="828675"/>
          </a:xfrm>
        </p:spPr>
        <p:txBody>
          <a:bodyPr/>
          <a:lstStyle/>
          <a:p>
            <a:pPr algn="l" eaLnBrk="1" hangingPunct="1"/>
            <a:r>
              <a:rPr lang="ru-RU" sz="2000" b="1" smtClean="0">
                <a:solidFill>
                  <a:schemeClr val="bg1"/>
                </a:solidFill>
              </a:rPr>
              <a:t>Оценка образовательной ситуации</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87127" name="Rectangle 87"/>
          <p:cNvSpPr>
            <a:spLocks noChangeArrowheads="1"/>
          </p:cNvSpPr>
          <p:nvPr/>
        </p:nvSpPr>
        <p:spPr bwMode="auto">
          <a:xfrm>
            <a:off x="611188" y="1131888"/>
            <a:ext cx="8532812" cy="701675"/>
          </a:xfrm>
          <a:prstGeom prst="rect">
            <a:avLst/>
          </a:prstGeom>
          <a:noFill/>
          <a:ln w="9525">
            <a:noFill/>
            <a:miter lim="800000"/>
            <a:headEnd/>
            <a:tailEnd/>
          </a:ln>
          <a:effectLst/>
        </p:spPr>
        <p:txBody>
          <a:bodyPr anchor="ctr">
            <a:spAutoFit/>
          </a:bodyPr>
          <a:lstStyle/>
          <a:p>
            <a:pPr eaLnBrk="0" hangingPunct="0"/>
            <a:r>
              <a:rPr kumimoji="1" lang="ru-RU" sz="2000" b="1">
                <a:latin typeface="Times New Roman" pitchFamily="18" charset="0"/>
                <a:cs typeface="Times New Roman" pitchFamily="18" charset="0"/>
              </a:rPr>
              <a:t>Профили двух классов одной школы, получивших разные интегральные баллы по математике</a:t>
            </a:r>
            <a:r>
              <a:rPr kumimoji="1" lang="ru-RU" sz="2000">
                <a:latin typeface="Times New Roman" pitchFamily="18" charset="0"/>
                <a:cs typeface="Times New Roman" pitchFamily="18" charset="0"/>
              </a:rPr>
              <a:t> </a:t>
            </a:r>
          </a:p>
        </p:txBody>
      </p:sp>
      <p:grpSp>
        <p:nvGrpSpPr>
          <p:cNvPr id="87128" name="Group 88"/>
          <p:cNvGrpSpPr>
            <a:grpSpLocks noChangeAspect="1"/>
          </p:cNvGrpSpPr>
          <p:nvPr/>
        </p:nvGrpSpPr>
        <p:grpSpPr bwMode="auto">
          <a:xfrm>
            <a:off x="1187450" y="1836738"/>
            <a:ext cx="7092950" cy="3306762"/>
            <a:chOff x="1876" y="687"/>
            <a:chExt cx="8594" cy="5343"/>
          </a:xfrm>
        </p:grpSpPr>
        <p:sp>
          <p:nvSpPr>
            <p:cNvPr id="87129" name="Line 89"/>
            <p:cNvSpPr>
              <a:spLocks noChangeAspect="1" noChangeShapeType="1"/>
            </p:cNvSpPr>
            <p:nvPr/>
          </p:nvSpPr>
          <p:spPr bwMode="auto">
            <a:xfrm>
              <a:off x="5356" y="2368"/>
              <a:ext cx="1739" cy="1330"/>
            </a:xfrm>
            <a:prstGeom prst="line">
              <a:avLst/>
            </a:prstGeom>
            <a:noFill/>
            <a:ln w="19050">
              <a:solidFill>
                <a:srgbClr val="000000"/>
              </a:solidFill>
              <a:round/>
              <a:headEnd/>
              <a:tailEnd/>
            </a:ln>
          </p:spPr>
          <p:txBody>
            <a:bodyPr/>
            <a:lstStyle/>
            <a:p>
              <a:endParaRPr lang="ru-RU"/>
            </a:p>
          </p:txBody>
        </p:sp>
        <p:sp>
          <p:nvSpPr>
            <p:cNvPr id="87130" name="Line 90"/>
            <p:cNvSpPr>
              <a:spLocks noChangeAspect="1" noChangeShapeType="1"/>
            </p:cNvSpPr>
            <p:nvPr/>
          </p:nvSpPr>
          <p:spPr bwMode="auto">
            <a:xfrm>
              <a:off x="3631" y="1606"/>
              <a:ext cx="1710" cy="762"/>
            </a:xfrm>
            <a:prstGeom prst="line">
              <a:avLst/>
            </a:prstGeom>
            <a:noFill/>
            <a:ln w="19050">
              <a:solidFill>
                <a:srgbClr val="000000"/>
              </a:solidFill>
              <a:round/>
              <a:headEnd/>
              <a:tailEnd/>
            </a:ln>
          </p:spPr>
          <p:txBody>
            <a:bodyPr/>
            <a:lstStyle/>
            <a:p>
              <a:endParaRPr lang="ru-RU"/>
            </a:p>
          </p:txBody>
        </p:sp>
        <p:grpSp>
          <p:nvGrpSpPr>
            <p:cNvPr id="87131" name="Group 91"/>
            <p:cNvGrpSpPr>
              <a:grpSpLocks noChangeAspect="1"/>
            </p:cNvGrpSpPr>
            <p:nvPr/>
          </p:nvGrpSpPr>
          <p:grpSpPr bwMode="auto">
            <a:xfrm>
              <a:off x="2803" y="918"/>
              <a:ext cx="5102" cy="4259"/>
              <a:chOff x="3402" y="1986"/>
              <a:chExt cx="3402" cy="2840"/>
            </a:xfrm>
          </p:grpSpPr>
          <p:sp>
            <p:nvSpPr>
              <p:cNvPr id="87132" name="Line 92"/>
              <p:cNvSpPr>
                <a:spLocks noChangeAspect="1" noChangeShapeType="1"/>
              </p:cNvSpPr>
              <p:nvPr/>
            </p:nvSpPr>
            <p:spPr bwMode="auto">
              <a:xfrm>
                <a:off x="3969" y="1986"/>
                <a:ext cx="0" cy="2840"/>
              </a:xfrm>
              <a:prstGeom prst="line">
                <a:avLst/>
              </a:prstGeom>
              <a:noFill/>
              <a:ln w="9525">
                <a:solidFill>
                  <a:srgbClr val="000000"/>
                </a:solidFill>
                <a:round/>
                <a:headEnd/>
                <a:tailEnd/>
              </a:ln>
            </p:spPr>
            <p:txBody>
              <a:bodyPr/>
              <a:lstStyle/>
              <a:p>
                <a:endParaRPr lang="ru-RU"/>
              </a:p>
            </p:txBody>
          </p:sp>
          <p:sp>
            <p:nvSpPr>
              <p:cNvPr id="87133" name="Line 93"/>
              <p:cNvSpPr>
                <a:spLocks noChangeAspect="1" noChangeShapeType="1"/>
              </p:cNvSpPr>
              <p:nvPr/>
            </p:nvSpPr>
            <p:spPr bwMode="auto">
              <a:xfrm>
                <a:off x="3969" y="1986"/>
                <a:ext cx="0" cy="2840"/>
              </a:xfrm>
              <a:prstGeom prst="line">
                <a:avLst/>
              </a:prstGeom>
              <a:noFill/>
              <a:ln w="9525">
                <a:solidFill>
                  <a:srgbClr val="000000"/>
                </a:solidFill>
                <a:round/>
                <a:headEnd/>
                <a:tailEnd/>
              </a:ln>
            </p:spPr>
            <p:txBody>
              <a:bodyPr/>
              <a:lstStyle/>
              <a:p>
                <a:endParaRPr lang="ru-RU"/>
              </a:p>
            </p:txBody>
          </p:sp>
          <p:sp>
            <p:nvSpPr>
              <p:cNvPr id="87134" name="Line 94"/>
              <p:cNvSpPr>
                <a:spLocks noChangeAspect="1" noChangeShapeType="1"/>
              </p:cNvSpPr>
              <p:nvPr/>
            </p:nvSpPr>
            <p:spPr bwMode="auto">
              <a:xfrm>
                <a:off x="3969" y="1986"/>
                <a:ext cx="0" cy="2840"/>
              </a:xfrm>
              <a:prstGeom prst="line">
                <a:avLst/>
              </a:prstGeom>
              <a:noFill/>
              <a:ln w="9525">
                <a:solidFill>
                  <a:srgbClr val="000000"/>
                </a:solidFill>
                <a:round/>
                <a:headEnd/>
                <a:tailEnd/>
              </a:ln>
            </p:spPr>
            <p:txBody>
              <a:bodyPr/>
              <a:lstStyle/>
              <a:p>
                <a:endParaRPr lang="ru-RU"/>
              </a:p>
            </p:txBody>
          </p:sp>
          <p:sp>
            <p:nvSpPr>
              <p:cNvPr id="87135" name="Line 95"/>
              <p:cNvSpPr>
                <a:spLocks noChangeAspect="1" noChangeShapeType="1"/>
              </p:cNvSpPr>
              <p:nvPr/>
            </p:nvSpPr>
            <p:spPr bwMode="auto">
              <a:xfrm>
                <a:off x="5103" y="1986"/>
                <a:ext cx="0" cy="2840"/>
              </a:xfrm>
              <a:prstGeom prst="line">
                <a:avLst/>
              </a:prstGeom>
              <a:noFill/>
              <a:ln w="9525">
                <a:solidFill>
                  <a:srgbClr val="000000"/>
                </a:solidFill>
                <a:round/>
                <a:headEnd/>
                <a:tailEnd/>
              </a:ln>
            </p:spPr>
            <p:txBody>
              <a:bodyPr/>
              <a:lstStyle/>
              <a:p>
                <a:endParaRPr lang="ru-RU"/>
              </a:p>
            </p:txBody>
          </p:sp>
          <p:sp>
            <p:nvSpPr>
              <p:cNvPr id="87136" name="Line 96"/>
              <p:cNvSpPr>
                <a:spLocks noChangeAspect="1" noChangeShapeType="1"/>
              </p:cNvSpPr>
              <p:nvPr/>
            </p:nvSpPr>
            <p:spPr bwMode="auto">
              <a:xfrm>
                <a:off x="6237" y="1986"/>
                <a:ext cx="0" cy="2840"/>
              </a:xfrm>
              <a:prstGeom prst="line">
                <a:avLst/>
              </a:prstGeom>
              <a:noFill/>
              <a:ln w="9525">
                <a:solidFill>
                  <a:srgbClr val="000000"/>
                </a:solidFill>
                <a:round/>
                <a:headEnd/>
                <a:tailEnd/>
              </a:ln>
            </p:spPr>
            <p:txBody>
              <a:bodyPr/>
              <a:lstStyle/>
              <a:p>
                <a:endParaRPr lang="ru-RU"/>
              </a:p>
            </p:txBody>
          </p:sp>
          <p:sp>
            <p:nvSpPr>
              <p:cNvPr id="87137" name="Line 97"/>
              <p:cNvSpPr>
                <a:spLocks noChangeAspect="1" noChangeShapeType="1"/>
              </p:cNvSpPr>
              <p:nvPr/>
            </p:nvSpPr>
            <p:spPr bwMode="auto">
              <a:xfrm>
                <a:off x="3402" y="4826"/>
                <a:ext cx="3402" cy="0"/>
              </a:xfrm>
              <a:prstGeom prst="line">
                <a:avLst/>
              </a:prstGeom>
              <a:noFill/>
              <a:ln w="9525">
                <a:solidFill>
                  <a:srgbClr val="000000"/>
                </a:solidFill>
                <a:round/>
                <a:headEnd/>
                <a:tailEnd/>
              </a:ln>
            </p:spPr>
            <p:txBody>
              <a:bodyPr/>
              <a:lstStyle/>
              <a:p>
                <a:endParaRPr lang="ru-RU"/>
              </a:p>
            </p:txBody>
          </p:sp>
          <p:sp>
            <p:nvSpPr>
              <p:cNvPr id="87138" name="Line 98"/>
              <p:cNvSpPr>
                <a:spLocks noChangeAspect="1" noChangeShapeType="1"/>
              </p:cNvSpPr>
              <p:nvPr/>
            </p:nvSpPr>
            <p:spPr bwMode="auto">
              <a:xfrm>
                <a:off x="3402" y="4542"/>
                <a:ext cx="3402" cy="0"/>
              </a:xfrm>
              <a:prstGeom prst="line">
                <a:avLst/>
              </a:prstGeom>
              <a:noFill/>
              <a:ln w="9525">
                <a:solidFill>
                  <a:srgbClr val="000000"/>
                </a:solidFill>
                <a:round/>
                <a:headEnd/>
                <a:tailEnd/>
              </a:ln>
            </p:spPr>
            <p:txBody>
              <a:bodyPr/>
              <a:lstStyle/>
              <a:p>
                <a:endParaRPr lang="ru-RU"/>
              </a:p>
            </p:txBody>
          </p:sp>
          <p:sp>
            <p:nvSpPr>
              <p:cNvPr id="87139" name="Line 99"/>
              <p:cNvSpPr>
                <a:spLocks noChangeAspect="1" noChangeShapeType="1"/>
              </p:cNvSpPr>
              <p:nvPr/>
            </p:nvSpPr>
            <p:spPr bwMode="auto">
              <a:xfrm>
                <a:off x="3402" y="4258"/>
                <a:ext cx="3402" cy="0"/>
              </a:xfrm>
              <a:prstGeom prst="line">
                <a:avLst/>
              </a:prstGeom>
              <a:noFill/>
              <a:ln w="9525">
                <a:solidFill>
                  <a:srgbClr val="000000"/>
                </a:solidFill>
                <a:round/>
                <a:headEnd/>
                <a:tailEnd/>
              </a:ln>
            </p:spPr>
            <p:txBody>
              <a:bodyPr/>
              <a:lstStyle/>
              <a:p>
                <a:endParaRPr lang="ru-RU"/>
              </a:p>
            </p:txBody>
          </p:sp>
          <p:sp>
            <p:nvSpPr>
              <p:cNvPr id="87140" name="Line 100"/>
              <p:cNvSpPr>
                <a:spLocks noChangeAspect="1" noChangeShapeType="1"/>
              </p:cNvSpPr>
              <p:nvPr/>
            </p:nvSpPr>
            <p:spPr bwMode="auto">
              <a:xfrm>
                <a:off x="3402" y="3974"/>
                <a:ext cx="3402" cy="0"/>
              </a:xfrm>
              <a:prstGeom prst="line">
                <a:avLst/>
              </a:prstGeom>
              <a:noFill/>
              <a:ln w="9525">
                <a:solidFill>
                  <a:srgbClr val="000000"/>
                </a:solidFill>
                <a:round/>
                <a:headEnd/>
                <a:tailEnd/>
              </a:ln>
            </p:spPr>
            <p:txBody>
              <a:bodyPr/>
              <a:lstStyle/>
              <a:p>
                <a:endParaRPr lang="ru-RU"/>
              </a:p>
            </p:txBody>
          </p:sp>
          <p:sp>
            <p:nvSpPr>
              <p:cNvPr id="87141" name="Line 101"/>
              <p:cNvSpPr>
                <a:spLocks noChangeAspect="1" noChangeShapeType="1"/>
              </p:cNvSpPr>
              <p:nvPr/>
            </p:nvSpPr>
            <p:spPr bwMode="auto">
              <a:xfrm>
                <a:off x="3402" y="3690"/>
                <a:ext cx="3402" cy="0"/>
              </a:xfrm>
              <a:prstGeom prst="line">
                <a:avLst/>
              </a:prstGeom>
              <a:noFill/>
              <a:ln w="9525">
                <a:solidFill>
                  <a:srgbClr val="000000"/>
                </a:solidFill>
                <a:round/>
                <a:headEnd/>
                <a:tailEnd/>
              </a:ln>
            </p:spPr>
            <p:txBody>
              <a:bodyPr/>
              <a:lstStyle/>
              <a:p>
                <a:endParaRPr lang="ru-RU"/>
              </a:p>
            </p:txBody>
          </p:sp>
          <p:sp>
            <p:nvSpPr>
              <p:cNvPr id="87142" name="Line 102"/>
              <p:cNvSpPr>
                <a:spLocks noChangeAspect="1" noChangeShapeType="1"/>
              </p:cNvSpPr>
              <p:nvPr/>
            </p:nvSpPr>
            <p:spPr bwMode="auto">
              <a:xfrm>
                <a:off x="3402" y="3406"/>
                <a:ext cx="3402" cy="0"/>
              </a:xfrm>
              <a:prstGeom prst="line">
                <a:avLst/>
              </a:prstGeom>
              <a:noFill/>
              <a:ln w="9525">
                <a:solidFill>
                  <a:srgbClr val="000000"/>
                </a:solidFill>
                <a:round/>
                <a:headEnd/>
                <a:tailEnd/>
              </a:ln>
            </p:spPr>
            <p:txBody>
              <a:bodyPr/>
              <a:lstStyle/>
              <a:p>
                <a:endParaRPr lang="ru-RU"/>
              </a:p>
            </p:txBody>
          </p:sp>
          <p:sp>
            <p:nvSpPr>
              <p:cNvPr id="87143" name="Line 103"/>
              <p:cNvSpPr>
                <a:spLocks noChangeAspect="1" noChangeShapeType="1"/>
              </p:cNvSpPr>
              <p:nvPr/>
            </p:nvSpPr>
            <p:spPr bwMode="auto">
              <a:xfrm>
                <a:off x="3402" y="3122"/>
                <a:ext cx="3402" cy="0"/>
              </a:xfrm>
              <a:prstGeom prst="line">
                <a:avLst/>
              </a:prstGeom>
              <a:noFill/>
              <a:ln w="9525">
                <a:solidFill>
                  <a:srgbClr val="000000"/>
                </a:solidFill>
                <a:round/>
                <a:headEnd/>
                <a:tailEnd/>
              </a:ln>
            </p:spPr>
            <p:txBody>
              <a:bodyPr/>
              <a:lstStyle/>
              <a:p>
                <a:endParaRPr lang="ru-RU"/>
              </a:p>
            </p:txBody>
          </p:sp>
          <p:sp>
            <p:nvSpPr>
              <p:cNvPr id="87144" name="Line 104"/>
              <p:cNvSpPr>
                <a:spLocks noChangeAspect="1" noChangeShapeType="1"/>
              </p:cNvSpPr>
              <p:nvPr/>
            </p:nvSpPr>
            <p:spPr bwMode="auto">
              <a:xfrm>
                <a:off x="3402" y="2838"/>
                <a:ext cx="3402" cy="0"/>
              </a:xfrm>
              <a:prstGeom prst="line">
                <a:avLst/>
              </a:prstGeom>
              <a:noFill/>
              <a:ln w="9525">
                <a:solidFill>
                  <a:srgbClr val="000000"/>
                </a:solidFill>
                <a:round/>
                <a:headEnd/>
                <a:tailEnd/>
              </a:ln>
            </p:spPr>
            <p:txBody>
              <a:bodyPr/>
              <a:lstStyle/>
              <a:p>
                <a:endParaRPr lang="ru-RU"/>
              </a:p>
            </p:txBody>
          </p:sp>
          <p:sp>
            <p:nvSpPr>
              <p:cNvPr id="87145" name="Line 105"/>
              <p:cNvSpPr>
                <a:spLocks noChangeAspect="1" noChangeShapeType="1"/>
              </p:cNvSpPr>
              <p:nvPr/>
            </p:nvSpPr>
            <p:spPr bwMode="auto">
              <a:xfrm>
                <a:off x="3402" y="2554"/>
                <a:ext cx="3402" cy="0"/>
              </a:xfrm>
              <a:prstGeom prst="line">
                <a:avLst/>
              </a:prstGeom>
              <a:noFill/>
              <a:ln w="9525">
                <a:solidFill>
                  <a:srgbClr val="000000"/>
                </a:solidFill>
                <a:round/>
                <a:headEnd/>
                <a:tailEnd/>
              </a:ln>
            </p:spPr>
            <p:txBody>
              <a:bodyPr/>
              <a:lstStyle/>
              <a:p>
                <a:endParaRPr lang="ru-RU"/>
              </a:p>
            </p:txBody>
          </p:sp>
          <p:sp>
            <p:nvSpPr>
              <p:cNvPr id="87146" name="Line 106"/>
              <p:cNvSpPr>
                <a:spLocks noChangeAspect="1" noChangeShapeType="1"/>
              </p:cNvSpPr>
              <p:nvPr/>
            </p:nvSpPr>
            <p:spPr bwMode="auto">
              <a:xfrm>
                <a:off x="3402" y="2270"/>
                <a:ext cx="3402" cy="0"/>
              </a:xfrm>
              <a:prstGeom prst="line">
                <a:avLst/>
              </a:prstGeom>
              <a:noFill/>
              <a:ln w="9525">
                <a:solidFill>
                  <a:srgbClr val="000000"/>
                </a:solidFill>
                <a:round/>
                <a:headEnd/>
                <a:tailEnd/>
              </a:ln>
            </p:spPr>
            <p:txBody>
              <a:bodyPr/>
              <a:lstStyle/>
              <a:p>
                <a:endParaRPr lang="ru-RU"/>
              </a:p>
            </p:txBody>
          </p:sp>
          <p:sp>
            <p:nvSpPr>
              <p:cNvPr id="87147" name="Line 107"/>
              <p:cNvSpPr>
                <a:spLocks noChangeAspect="1" noChangeShapeType="1"/>
              </p:cNvSpPr>
              <p:nvPr/>
            </p:nvSpPr>
            <p:spPr bwMode="auto">
              <a:xfrm>
                <a:off x="3402" y="1986"/>
                <a:ext cx="3402" cy="0"/>
              </a:xfrm>
              <a:prstGeom prst="line">
                <a:avLst/>
              </a:prstGeom>
              <a:noFill/>
              <a:ln w="9525">
                <a:solidFill>
                  <a:srgbClr val="000000"/>
                </a:solidFill>
                <a:round/>
                <a:headEnd/>
                <a:tailEnd/>
              </a:ln>
            </p:spPr>
            <p:txBody>
              <a:bodyPr/>
              <a:lstStyle/>
              <a:p>
                <a:endParaRPr lang="ru-RU"/>
              </a:p>
            </p:txBody>
          </p:sp>
          <p:sp>
            <p:nvSpPr>
              <p:cNvPr id="87148" name="Rectangle 108"/>
              <p:cNvSpPr>
                <a:spLocks noChangeAspect="1" noChangeArrowheads="1"/>
              </p:cNvSpPr>
              <p:nvPr/>
            </p:nvSpPr>
            <p:spPr bwMode="auto">
              <a:xfrm>
                <a:off x="3402" y="1986"/>
                <a:ext cx="3402" cy="2840"/>
              </a:xfrm>
              <a:prstGeom prst="rect">
                <a:avLst/>
              </a:prstGeom>
              <a:noFill/>
              <a:ln w="9525">
                <a:solidFill>
                  <a:srgbClr val="000000"/>
                </a:solidFill>
                <a:miter lim="800000"/>
                <a:headEnd/>
                <a:tailEnd/>
              </a:ln>
            </p:spPr>
            <p:txBody>
              <a:bodyPr/>
              <a:lstStyle/>
              <a:p>
                <a:endParaRPr lang="ru-RU"/>
              </a:p>
            </p:txBody>
          </p:sp>
        </p:grpSp>
        <p:sp>
          <p:nvSpPr>
            <p:cNvPr id="87149" name="Text Box 109"/>
            <p:cNvSpPr txBox="1">
              <a:spLocks noChangeAspect="1" noChangeArrowheads="1"/>
            </p:cNvSpPr>
            <p:nvPr/>
          </p:nvSpPr>
          <p:spPr bwMode="auto">
            <a:xfrm>
              <a:off x="2803" y="5178"/>
              <a:ext cx="5103" cy="852"/>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           </a:t>
              </a:r>
              <a:r>
                <a:rPr kumimoji="1" lang="en-US" sz="1200" b="1">
                  <a:latin typeface="Times New Roman" pitchFamily="18" charset="0"/>
                  <a:cs typeface="Times New Roman" pitchFamily="18" charset="0"/>
                </a:rPr>
                <a:t>1</a:t>
              </a:r>
              <a:r>
                <a:rPr kumimoji="1" lang="en-US" sz="1000">
                  <a:latin typeface="Times New Roman" pitchFamily="18" charset="0"/>
                  <a:cs typeface="Times New Roman" pitchFamily="18" charset="0"/>
                </a:rPr>
                <a:t> уровень</a:t>
              </a:r>
              <a:r>
                <a:rPr kumimoji="1" lang="en-US" sz="1200" b="1">
                  <a:latin typeface="Times New Roman" pitchFamily="18" charset="0"/>
                  <a:cs typeface="Times New Roman" pitchFamily="18" charset="0"/>
                </a:rPr>
                <a:t>          </a:t>
              </a:r>
              <a:r>
                <a:rPr kumimoji="1" lang="ru-RU" sz="1200" b="1">
                  <a:latin typeface="Times New Roman" pitchFamily="18" charset="0"/>
                  <a:cs typeface="Times New Roman" pitchFamily="18" charset="0"/>
                </a:rPr>
                <a:t>               </a:t>
              </a:r>
              <a:r>
                <a:rPr kumimoji="1" lang="en-US" sz="1200" b="1">
                  <a:latin typeface="Times New Roman" pitchFamily="18" charset="0"/>
                  <a:cs typeface="Times New Roman" pitchFamily="18" charset="0"/>
                </a:rPr>
                <a:t> 2  </a:t>
              </a:r>
              <a:r>
                <a:rPr kumimoji="1" lang="en-US" sz="1000">
                  <a:latin typeface="Times New Roman" pitchFamily="18" charset="0"/>
                  <a:cs typeface="Times New Roman" pitchFamily="18" charset="0"/>
                </a:rPr>
                <a:t>уровень</a:t>
              </a:r>
              <a:r>
                <a:rPr kumimoji="1" lang="en-US" sz="1200" b="1">
                  <a:latin typeface="Times New Roman" pitchFamily="18" charset="0"/>
                  <a:cs typeface="Times New Roman" pitchFamily="18" charset="0"/>
                </a:rPr>
                <a:t>         </a:t>
              </a:r>
              <a:r>
                <a:rPr kumimoji="1" lang="ru-RU" sz="1200" b="1">
                  <a:latin typeface="Times New Roman" pitchFamily="18" charset="0"/>
                  <a:cs typeface="Times New Roman" pitchFamily="18" charset="0"/>
                </a:rPr>
                <a:t>           </a:t>
              </a:r>
              <a:r>
                <a:rPr kumimoji="1" lang="en-US" sz="1200" b="1">
                  <a:latin typeface="Times New Roman" pitchFamily="18" charset="0"/>
                  <a:cs typeface="Times New Roman" pitchFamily="18" charset="0"/>
                </a:rPr>
                <a:t>  3 </a:t>
              </a:r>
              <a:r>
                <a:rPr kumimoji="1" lang="en-US" sz="1000">
                  <a:latin typeface="Times New Roman" pitchFamily="18" charset="0"/>
                  <a:cs typeface="Times New Roman" pitchFamily="18" charset="0"/>
                </a:rPr>
                <a:t>уровень</a:t>
              </a:r>
              <a:endParaRPr kumimoji="1" lang="en-US" sz="2000">
                <a:latin typeface="Times New Roman" pitchFamily="18" charset="0"/>
                <a:cs typeface="Times New Roman" pitchFamily="18" charset="0"/>
              </a:endParaRPr>
            </a:p>
          </p:txBody>
        </p:sp>
        <p:sp>
          <p:nvSpPr>
            <p:cNvPr id="87150" name="Text Box 110"/>
            <p:cNvSpPr txBox="1">
              <a:spLocks noChangeAspect="1" noChangeArrowheads="1"/>
            </p:cNvSpPr>
            <p:nvPr/>
          </p:nvSpPr>
          <p:spPr bwMode="auto">
            <a:xfrm>
              <a:off x="2449" y="4976"/>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0</a:t>
              </a:r>
              <a:endParaRPr kumimoji="1" lang="en-US" sz="2000">
                <a:latin typeface="Times New Roman" pitchFamily="18" charset="0"/>
                <a:cs typeface="Times New Roman" pitchFamily="18" charset="0"/>
              </a:endParaRPr>
            </a:p>
          </p:txBody>
        </p:sp>
        <p:sp>
          <p:nvSpPr>
            <p:cNvPr id="87151" name="Text Box 111"/>
            <p:cNvSpPr txBox="1">
              <a:spLocks noChangeAspect="1" noChangeArrowheads="1"/>
            </p:cNvSpPr>
            <p:nvPr/>
          </p:nvSpPr>
          <p:spPr bwMode="auto">
            <a:xfrm>
              <a:off x="2329" y="4557"/>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10</a:t>
              </a:r>
              <a:endParaRPr kumimoji="1" lang="en-US" sz="2000">
                <a:latin typeface="Times New Roman" pitchFamily="18" charset="0"/>
                <a:cs typeface="Times New Roman" pitchFamily="18" charset="0"/>
              </a:endParaRPr>
            </a:p>
          </p:txBody>
        </p:sp>
        <p:sp>
          <p:nvSpPr>
            <p:cNvPr id="87152" name="Text Box 112"/>
            <p:cNvSpPr txBox="1">
              <a:spLocks noChangeAspect="1" noChangeArrowheads="1"/>
            </p:cNvSpPr>
            <p:nvPr/>
          </p:nvSpPr>
          <p:spPr bwMode="auto">
            <a:xfrm>
              <a:off x="2329" y="4127"/>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20</a:t>
              </a:r>
              <a:endParaRPr kumimoji="1" lang="en-US" sz="2000">
                <a:latin typeface="Times New Roman" pitchFamily="18" charset="0"/>
                <a:cs typeface="Times New Roman" pitchFamily="18" charset="0"/>
              </a:endParaRPr>
            </a:p>
          </p:txBody>
        </p:sp>
        <p:sp>
          <p:nvSpPr>
            <p:cNvPr id="87153" name="Text Box 113"/>
            <p:cNvSpPr txBox="1">
              <a:spLocks noChangeAspect="1" noChangeArrowheads="1"/>
            </p:cNvSpPr>
            <p:nvPr/>
          </p:nvSpPr>
          <p:spPr bwMode="auto">
            <a:xfrm>
              <a:off x="2329" y="3698"/>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30</a:t>
              </a:r>
              <a:endParaRPr kumimoji="1" lang="en-US" sz="2000">
                <a:latin typeface="Times New Roman" pitchFamily="18" charset="0"/>
                <a:cs typeface="Times New Roman" pitchFamily="18" charset="0"/>
              </a:endParaRPr>
            </a:p>
          </p:txBody>
        </p:sp>
        <p:sp>
          <p:nvSpPr>
            <p:cNvPr id="87154" name="Text Box 114"/>
            <p:cNvSpPr txBox="1">
              <a:spLocks noChangeAspect="1" noChangeArrowheads="1"/>
            </p:cNvSpPr>
            <p:nvPr/>
          </p:nvSpPr>
          <p:spPr bwMode="auto">
            <a:xfrm>
              <a:off x="2329" y="3267"/>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40</a:t>
              </a:r>
              <a:endParaRPr kumimoji="1" lang="en-US" sz="2000">
                <a:latin typeface="Times New Roman" pitchFamily="18" charset="0"/>
                <a:cs typeface="Times New Roman" pitchFamily="18" charset="0"/>
              </a:endParaRPr>
            </a:p>
          </p:txBody>
        </p:sp>
        <p:sp>
          <p:nvSpPr>
            <p:cNvPr id="87155" name="Text Box 115"/>
            <p:cNvSpPr txBox="1">
              <a:spLocks noChangeAspect="1" noChangeArrowheads="1"/>
            </p:cNvSpPr>
            <p:nvPr/>
          </p:nvSpPr>
          <p:spPr bwMode="auto">
            <a:xfrm>
              <a:off x="2329" y="2838"/>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50</a:t>
              </a:r>
              <a:endParaRPr kumimoji="1" lang="en-US" sz="2000">
                <a:latin typeface="Times New Roman" pitchFamily="18" charset="0"/>
                <a:cs typeface="Times New Roman" pitchFamily="18" charset="0"/>
              </a:endParaRPr>
            </a:p>
          </p:txBody>
        </p:sp>
        <p:sp>
          <p:nvSpPr>
            <p:cNvPr id="87156" name="Text Box 116"/>
            <p:cNvSpPr txBox="1">
              <a:spLocks noChangeAspect="1" noChangeArrowheads="1"/>
            </p:cNvSpPr>
            <p:nvPr/>
          </p:nvSpPr>
          <p:spPr bwMode="auto">
            <a:xfrm>
              <a:off x="2329" y="1547"/>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80</a:t>
              </a:r>
              <a:endParaRPr kumimoji="1" lang="en-US" sz="2000">
                <a:latin typeface="Times New Roman" pitchFamily="18" charset="0"/>
                <a:cs typeface="Times New Roman" pitchFamily="18" charset="0"/>
              </a:endParaRPr>
            </a:p>
          </p:txBody>
        </p:sp>
        <p:sp>
          <p:nvSpPr>
            <p:cNvPr id="87157" name="Text Box 117"/>
            <p:cNvSpPr txBox="1">
              <a:spLocks noChangeAspect="1" noChangeArrowheads="1"/>
            </p:cNvSpPr>
            <p:nvPr/>
          </p:nvSpPr>
          <p:spPr bwMode="auto">
            <a:xfrm>
              <a:off x="2329" y="2407"/>
              <a:ext cx="867"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60</a:t>
              </a:r>
              <a:endParaRPr kumimoji="1" lang="en-US" sz="2000">
                <a:latin typeface="Times New Roman" pitchFamily="18" charset="0"/>
                <a:cs typeface="Times New Roman" pitchFamily="18" charset="0"/>
              </a:endParaRPr>
            </a:p>
          </p:txBody>
        </p:sp>
        <p:sp>
          <p:nvSpPr>
            <p:cNvPr id="87158" name="Text Box 118"/>
            <p:cNvSpPr txBox="1">
              <a:spLocks noChangeAspect="1" noChangeArrowheads="1"/>
            </p:cNvSpPr>
            <p:nvPr/>
          </p:nvSpPr>
          <p:spPr bwMode="auto">
            <a:xfrm>
              <a:off x="2329" y="1977"/>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70</a:t>
              </a:r>
              <a:endParaRPr kumimoji="1" lang="en-US" sz="2000">
                <a:latin typeface="Times New Roman" pitchFamily="18" charset="0"/>
                <a:cs typeface="Times New Roman" pitchFamily="18" charset="0"/>
              </a:endParaRPr>
            </a:p>
          </p:txBody>
        </p:sp>
        <p:sp>
          <p:nvSpPr>
            <p:cNvPr id="87159" name="Text Box 119"/>
            <p:cNvSpPr txBox="1">
              <a:spLocks noChangeAspect="1" noChangeArrowheads="1"/>
            </p:cNvSpPr>
            <p:nvPr/>
          </p:nvSpPr>
          <p:spPr bwMode="auto">
            <a:xfrm>
              <a:off x="2329" y="1118"/>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90</a:t>
              </a:r>
              <a:endParaRPr kumimoji="1" lang="en-US" sz="2000">
                <a:latin typeface="Times New Roman" pitchFamily="18" charset="0"/>
                <a:cs typeface="Times New Roman" pitchFamily="18" charset="0"/>
              </a:endParaRPr>
            </a:p>
          </p:txBody>
        </p:sp>
        <p:sp>
          <p:nvSpPr>
            <p:cNvPr id="87160" name="Text Box 120"/>
            <p:cNvSpPr txBox="1">
              <a:spLocks noChangeAspect="1" noChangeArrowheads="1"/>
            </p:cNvSpPr>
            <p:nvPr/>
          </p:nvSpPr>
          <p:spPr bwMode="auto">
            <a:xfrm>
              <a:off x="2209" y="687"/>
              <a:ext cx="852" cy="568"/>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100</a:t>
              </a:r>
              <a:endParaRPr kumimoji="1" lang="en-US" sz="2000">
                <a:latin typeface="Times New Roman" pitchFamily="18" charset="0"/>
                <a:cs typeface="Times New Roman" pitchFamily="18" charset="0"/>
              </a:endParaRPr>
            </a:p>
          </p:txBody>
        </p:sp>
        <p:sp>
          <p:nvSpPr>
            <p:cNvPr id="87161" name="Text Box 121"/>
            <p:cNvSpPr txBox="1">
              <a:spLocks noChangeAspect="1" noChangeArrowheads="1"/>
            </p:cNvSpPr>
            <p:nvPr/>
          </p:nvSpPr>
          <p:spPr bwMode="auto">
            <a:xfrm>
              <a:off x="1876" y="1752"/>
              <a:ext cx="660" cy="2130"/>
            </a:xfrm>
            <a:prstGeom prst="rect">
              <a:avLst/>
            </a:prstGeom>
            <a:noFill/>
            <a:ln w="9525">
              <a:noFill/>
              <a:miter lim="800000"/>
              <a:headEnd/>
              <a:tailEnd/>
            </a:ln>
          </p:spPr>
          <p:txBody>
            <a:bodyPr/>
            <a:lstStyle/>
            <a:p>
              <a:pPr eaLnBrk="0" hangingPunct="0"/>
              <a:r>
                <a:rPr kumimoji="1" lang="en-US" sz="1200">
                  <a:latin typeface="Times New Roman" pitchFamily="18" charset="0"/>
                  <a:cs typeface="Times New Roman" pitchFamily="18" charset="0"/>
                </a:rPr>
                <a:t>Решаемость (%)</a:t>
              </a:r>
              <a:endParaRPr kumimoji="1" lang="en-US" sz="2000">
                <a:latin typeface="Times New Roman" pitchFamily="18" charset="0"/>
                <a:cs typeface="Times New Roman" pitchFamily="18" charset="0"/>
              </a:endParaRPr>
            </a:p>
          </p:txBody>
        </p:sp>
        <p:sp>
          <p:nvSpPr>
            <p:cNvPr id="87162" name="Oval 122"/>
            <p:cNvSpPr>
              <a:spLocks noChangeAspect="1" noChangeArrowheads="1"/>
            </p:cNvSpPr>
            <p:nvPr/>
          </p:nvSpPr>
          <p:spPr bwMode="auto">
            <a:xfrm>
              <a:off x="3572" y="1531"/>
              <a:ext cx="142" cy="142"/>
            </a:xfrm>
            <a:prstGeom prst="ellipse">
              <a:avLst/>
            </a:prstGeom>
            <a:solidFill>
              <a:srgbClr val="FF0000"/>
            </a:solidFill>
            <a:ln w="9525">
              <a:solidFill>
                <a:srgbClr val="000000"/>
              </a:solidFill>
              <a:round/>
              <a:headEnd/>
              <a:tailEnd/>
            </a:ln>
          </p:spPr>
          <p:txBody>
            <a:bodyPr/>
            <a:lstStyle/>
            <a:p>
              <a:endParaRPr lang="ru-RU"/>
            </a:p>
          </p:txBody>
        </p:sp>
        <p:sp>
          <p:nvSpPr>
            <p:cNvPr id="87163" name="Oval 123"/>
            <p:cNvSpPr>
              <a:spLocks noChangeAspect="1" noChangeArrowheads="1"/>
            </p:cNvSpPr>
            <p:nvPr/>
          </p:nvSpPr>
          <p:spPr bwMode="auto">
            <a:xfrm>
              <a:off x="5264" y="2303"/>
              <a:ext cx="142" cy="142"/>
            </a:xfrm>
            <a:prstGeom prst="ellipse">
              <a:avLst/>
            </a:prstGeom>
            <a:solidFill>
              <a:srgbClr val="FF0000"/>
            </a:solidFill>
            <a:ln w="9525">
              <a:solidFill>
                <a:srgbClr val="000000"/>
              </a:solidFill>
              <a:round/>
              <a:headEnd/>
              <a:tailEnd/>
            </a:ln>
          </p:spPr>
          <p:txBody>
            <a:bodyPr/>
            <a:lstStyle/>
            <a:p>
              <a:endParaRPr lang="ru-RU"/>
            </a:p>
          </p:txBody>
        </p:sp>
        <p:sp>
          <p:nvSpPr>
            <p:cNvPr id="87164" name="Oval 124"/>
            <p:cNvSpPr>
              <a:spLocks noChangeAspect="1" noChangeArrowheads="1"/>
            </p:cNvSpPr>
            <p:nvPr/>
          </p:nvSpPr>
          <p:spPr bwMode="auto">
            <a:xfrm>
              <a:off x="7002" y="3611"/>
              <a:ext cx="142" cy="142"/>
            </a:xfrm>
            <a:prstGeom prst="ellipse">
              <a:avLst/>
            </a:prstGeom>
            <a:solidFill>
              <a:srgbClr val="FF0000"/>
            </a:solidFill>
            <a:ln w="9525">
              <a:solidFill>
                <a:srgbClr val="000000"/>
              </a:solidFill>
              <a:round/>
              <a:headEnd/>
              <a:tailEnd/>
            </a:ln>
          </p:spPr>
          <p:txBody>
            <a:bodyPr/>
            <a:lstStyle/>
            <a:p>
              <a:endParaRPr lang="ru-RU"/>
            </a:p>
          </p:txBody>
        </p:sp>
        <p:sp>
          <p:nvSpPr>
            <p:cNvPr id="87165" name="Oval 125"/>
            <p:cNvSpPr>
              <a:spLocks noChangeAspect="1" noChangeArrowheads="1"/>
            </p:cNvSpPr>
            <p:nvPr/>
          </p:nvSpPr>
          <p:spPr bwMode="auto">
            <a:xfrm>
              <a:off x="3586" y="1635"/>
              <a:ext cx="142" cy="142"/>
            </a:xfrm>
            <a:prstGeom prst="ellipse">
              <a:avLst/>
            </a:prstGeom>
            <a:solidFill>
              <a:srgbClr val="FFFF00"/>
            </a:solidFill>
            <a:ln w="9525">
              <a:solidFill>
                <a:srgbClr val="000000"/>
              </a:solidFill>
              <a:round/>
              <a:headEnd/>
              <a:tailEnd/>
            </a:ln>
          </p:spPr>
          <p:txBody>
            <a:bodyPr/>
            <a:lstStyle/>
            <a:p>
              <a:endParaRPr lang="ru-RU"/>
            </a:p>
          </p:txBody>
        </p:sp>
        <p:sp>
          <p:nvSpPr>
            <p:cNvPr id="87166" name="Line 126"/>
            <p:cNvSpPr>
              <a:spLocks noChangeAspect="1" noChangeShapeType="1"/>
            </p:cNvSpPr>
            <p:nvPr/>
          </p:nvSpPr>
          <p:spPr bwMode="auto">
            <a:xfrm>
              <a:off x="3648" y="1683"/>
              <a:ext cx="1710" cy="1133"/>
            </a:xfrm>
            <a:prstGeom prst="line">
              <a:avLst/>
            </a:prstGeom>
            <a:noFill/>
            <a:ln w="19050">
              <a:solidFill>
                <a:srgbClr val="000000"/>
              </a:solidFill>
              <a:round/>
              <a:headEnd/>
              <a:tailEnd/>
            </a:ln>
          </p:spPr>
          <p:txBody>
            <a:bodyPr/>
            <a:lstStyle/>
            <a:p>
              <a:endParaRPr lang="ru-RU"/>
            </a:p>
          </p:txBody>
        </p:sp>
        <p:sp>
          <p:nvSpPr>
            <p:cNvPr id="87167" name="Line 127"/>
            <p:cNvSpPr>
              <a:spLocks noChangeAspect="1" noChangeShapeType="1"/>
            </p:cNvSpPr>
            <p:nvPr/>
          </p:nvSpPr>
          <p:spPr bwMode="auto">
            <a:xfrm>
              <a:off x="5374" y="2815"/>
              <a:ext cx="1710" cy="1682"/>
            </a:xfrm>
            <a:prstGeom prst="line">
              <a:avLst/>
            </a:prstGeom>
            <a:noFill/>
            <a:ln w="19050">
              <a:solidFill>
                <a:srgbClr val="000000"/>
              </a:solidFill>
              <a:round/>
              <a:headEnd/>
              <a:tailEnd/>
            </a:ln>
          </p:spPr>
          <p:txBody>
            <a:bodyPr/>
            <a:lstStyle/>
            <a:p>
              <a:endParaRPr lang="ru-RU"/>
            </a:p>
          </p:txBody>
        </p:sp>
        <p:sp>
          <p:nvSpPr>
            <p:cNvPr id="87168" name="Oval 128"/>
            <p:cNvSpPr>
              <a:spLocks noChangeAspect="1" noChangeArrowheads="1"/>
            </p:cNvSpPr>
            <p:nvPr/>
          </p:nvSpPr>
          <p:spPr bwMode="auto">
            <a:xfrm>
              <a:off x="5294" y="2765"/>
              <a:ext cx="142" cy="142"/>
            </a:xfrm>
            <a:prstGeom prst="ellipse">
              <a:avLst/>
            </a:prstGeom>
            <a:solidFill>
              <a:srgbClr val="FFFF00"/>
            </a:solidFill>
            <a:ln w="9525">
              <a:solidFill>
                <a:srgbClr val="000000"/>
              </a:solidFill>
              <a:round/>
              <a:headEnd/>
              <a:tailEnd/>
            </a:ln>
          </p:spPr>
          <p:txBody>
            <a:bodyPr/>
            <a:lstStyle/>
            <a:p>
              <a:endParaRPr lang="ru-RU"/>
            </a:p>
          </p:txBody>
        </p:sp>
        <p:sp>
          <p:nvSpPr>
            <p:cNvPr id="87169" name="Oval 129"/>
            <p:cNvSpPr>
              <a:spLocks noChangeAspect="1" noChangeArrowheads="1"/>
            </p:cNvSpPr>
            <p:nvPr/>
          </p:nvSpPr>
          <p:spPr bwMode="auto">
            <a:xfrm>
              <a:off x="6987" y="4412"/>
              <a:ext cx="142" cy="142"/>
            </a:xfrm>
            <a:prstGeom prst="ellipse">
              <a:avLst/>
            </a:prstGeom>
            <a:solidFill>
              <a:srgbClr val="FFFF00"/>
            </a:solidFill>
            <a:ln w="9525">
              <a:solidFill>
                <a:srgbClr val="000000"/>
              </a:solidFill>
              <a:round/>
              <a:headEnd/>
              <a:tailEnd/>
            </a:ln>
          </p:spPr>
          <p:txBody>
            <a:bodyPr/>
            <a:lstStyle/>
            <a:p>
              <a:endParaRPr lang="ru-RU"/>
            </a:p>
          </p:txBody>
        </p:sp>
        <p:sp>
          <p:nvSpPr>
            <p:cNvPr id="87170" name="Rectangle 130"/>
            <p:cNvSpPr>
              <a:spLocks noChangeAspect="1" noChangeArrowheads="1"/>
            </p:cNvSpPr>
            <p:nvPr/>
          </p:nvSpPr>
          <p:spPr bwMode="auto">
            <a:xfrm>
              <a:off x="8788" y="2306"/>
              <a:ext cx="475" cy="1440"/>
            </a:xfrm>
            <a:prstGeom prst="rect">
              <a:avLst/>
            </a:prstGeom>
            <a:solidFill>
              <a:srgbClr val="FFFFFF"/>
            </a:solidFill>
            <a:ln w="9525">
              <a:solidFill>
                <a:srgbClr val="000000"/>
              </a:solidFill>
              <a:miter lim="800000"/>
              <a:headEnd/>
              <a:tailEnd/>
            </a:ln>
          </p:spPr>
          <p:txBody>
            <a:bodyPr/>
            <a:lstStyle/>
            <a:p>
              <a:endParaRPr lang="ru-RU"/>
            </a:p>
          </p:txBody>
        </p:sp>
        <p:sp>
          <p:nvSpPr>
            <p:cNvPr id="87171" name="Rectangle 131"/>
            <p:cNvSpPr>
              <a:spLocks noChangeAspect="1" noChangeArrowheads="1"/>
            </p:cNvSpPr>
            <p:nvPr/>
          </p:nvSpPr>
          <p:spPr bwMode="auto">
            <a:xfrm>
              <a:off x="9253" y="2309"/>
              <a:ext cx="1217" cy="1440"/>
            </a:xfrm>
            <a:prstGeom prst="rect">
              <a:avLst/>
            </a:prstGeom>
            <a:solidFill>
              <a:srgbClr val="FFFFFF"/>
            </a:solidFill>
            <a:ln w="9525">
              <a:solidFill>
                <a:srgbClr val="000000"/>
              </a:solidFill>
              <a:miter lim="800000"/>
              <a:headEnd/>
              <a:tailEnd/>
            </a:ln>
          </p:spPr>
          <p:txBody>
            <a:bodyPr/>
            <a:lstStyle/>
            <a:p>
              <a:pPr eaLnBrk="0" hangingPunct="0"/>
              <a:r>
                <a:rPr kumimoji="1" lang="en-US" sz="1200">
                  <a:latin typeface="Times New Roman" pitchFamily="18" charset="0"/>
                  <a:cs typeface="Times New Roman" pitchFamily="18" charset="0"/>
                </a:rPr>
                <a:t>4 </a:t>
              </a:r>
              <a:r>
                <a:rPr kumimoji="1" lang="en-US" sz="1200" i="1">
                  <a:latin typeface="Times New Roman" pitchFamily="18" charset="0"/>
                  <a:cs typeface="Times New Roman" pitchFamily="18" charset="0"/>
                </a:rPr>
                <a:t>а</a:t>
              </a:r>
              <a:endParaRPr kumimoji="1" lang="en-US" sz="1100">
                <a:latin typeface="Times New Roman" pitchFamily="18" charset="0"/>
                <a:cs typeface="Times New Roman" pitchFamily="18" charset="0"/>
              </a:endParaRPr>
            </a:p>
            <a:p>
              <a:pPr eaLnBrk="0" hangingPunct="0"/>
              <a:endParaRPr kumimoji="1" lang="ru-RU" sz="1200">
                <a:latin typeface="Times New Roman" pitchFamily="18" charset="0"/>
                <a:cs typeface="Times New Roman" pitchFamily="18" charset="0"/>
              </a:endParaRPr>
            </a:p>
            <a:p>
              <a:pPr eaLnBrk="0" hangingPunct="0"/>
              <a:endParaRPr kumimoji="1" lang="ru-RU" sz="1200">
                <a:latin typeface="Times New Roman" pitchFamily="18" charset="0"/>
                <a:cs typeface="Times New Roman" pitchFamily="18" charset="0"/>
              </a:endParaRPr>
            </a:p>
            <a:p>
              <a:pPr eaLnBrk="0" hangingPunct="0"/>
              <a:r>
                <a:rPr kumimoji="1" lang="en-US" sz="1200">
                  <a:latin typeface="Times New Roman" pitchFamily="18" charset="0"/>
                  <a:cs typeface="Times New Roman" pitchFamily="18" charset="0"/>
                </a:rPr>
                <a:t>4 </a:t>
              </a:r>
              <a:r>
                <a:rPr kumimoji="1" lang="en-US" sz="1200" i="1">
                  <a:latin typeface="Times New Roman" pitchFamily="18" charset="0"/>
                  <a:cs typeface="Times New Roman" pitchFamily="18" charset="0"/>
                </a:rPr>
                <a:t>б</a:t>
              </a:r>
              <a:endParaRPr kumimoji="1" lang="en-US" sz="2000">
                <a:latin typeface="Times New Roman" pitchFamily="18" charset="0"/>
                <a:cs typeface="Times New Roman" pitchFamily="18" charset="0"/>
              </a:endParaRPr>
            </a:p>
          </p:txBody>
        </p:sp>
        <p:sp>
          <p:nvSpPr>
            <p:cNvPr id="87172" name="Oval 132"/>
            <p:cNvSpPr>
              <a:spLocks noChangeAspect="1" noChangeArrowheads="1"/>
            </p:cNvSpPr>
            <p:nvPr/>
          </p:nvSpPr>
          <p:spPr bwMode="auto">
            <a:xfrm>
              <a:off x="8947" y="2452"/>
              <a:ext cx="142" cy="142"/>
            </a:xfrm>
            <a:prstGeom prst="ellipse">
              <a:avLst/>
            </a:prstGeom>
            <a:solidFill>
              <a:srgbClr val="FFFF00"/>
            </a:solidFill>
            <a:ln w="9525">
              <a:solidFill>
                <a:srgbClr val="000000"/>
              </a:solidFill>
              <a:round/>
              <a:headEnd/>
              <a:tailEnd/>
            </a:ln>
          </p:spPr>
          <p:txBody>
            <a:bodyPr/>
            <a:lstStyle/>
            <a:p>
              <a:endParaRPr lang="ru-RU"/>
            </a:p>
          </p:txBody>
        </p:sp>
        <p:sp>
          <p:nvSpPr>
            <p:cNvPr id="87173" name="Oval 133"/>
            <p:cNvSpPr>
              <a:spLocks noChangeAspect="1" noChangeArrowheads="1"/>
            </p:cNvSpPr>
            <p:nvPr/>
          </p:nvSpPr>
          <p:spPr bwMode="auto">
            <a:xfrm>
              <a:off x="8962" y="3269"/>
              <a:ext cx="142" cy="142"/>
            </a:xfrm>
            <a:prstGeom prst="ellipse">
              <a:avLst/>
            </a:prstGeom>
            <a:solidFill>
              <a:srgbClr val="FF0000"/>
            </a:solidFill>
            <a:ln w="9525">
              <a:solidFill>
                <a:srgbClr val="000000"/>
              </a:solidFill>
              <a:round/>
              <a:headEnd/>
              <a:tailEnd/>
            </a:ln>
          </p:spPr>
          <p:txBody>
            <a:bodyPr/>
            <a:lstStyle/>
            <a:p>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idx="4294967295"/>
          </p:nvPr>
        </p:nvSpPr>
        <p:spPr>
          <a:xfrm>
            <a:off x="468313" y="158750"/>
            <a:ext cx="7772400" cy="828675"/>
          </a:xfrm>
        </p:spPr>
        <p:txBody>
          <a:bodyPr/>
          <a:lstStyle/>
          <a:p>
            <a:pPr algn="l" eaLnBrk="1" hangingPunct="1"/>
            <a:r>
              <a:rPr lang="ru-RU" sz="2000" b="1" smtClean="0">
                <a:solidFill>
                  <a:schemeClr val="bg1"/>
                </a:solidFill>
              </a:rPr>
              <a:t>Оценка трудности предметного содержания</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graphicFrame>
        <p:nvGraphicFramePr>
          <p:cNvPr id="89184" name="Group 96"/>
          <p:cNvGraphicFramePr>
            <a:graphicFrameLocks noGrp="1"/>
          </p:cNvGraphicFramePr>
          <p:nvPr/>
        </p:nvGraphicFramePr>
        <p:xfrm>
          <a:off x="468313" y="1419225"/>
          <a:ext cx="8280400" cy="3452750"/>
        </p:xfrm>
        <a:graphic>
          <a:graphicData uri="http://schemas.openxmlformats.org/drawingml/2006/table">
            <a:tbl>
              <a:tblPr/>
              <a:tblGrid>
                <a:gridCol w="1655762"/>
                <a:gridCol w="1655763"/>
                <a:gridCol w="1657350"/>
                <a:gridCol w="1655762"/>
                <a:gridCol w="1655763"/>
              </a:tblGrid>
              <a:tr h="70643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ru-RU" sz="2400" b="0" i="0" u="none" strike="noStrike" cap="none" normalizeH="0" baseline="0" smtClean="0">
                        <a:ln>
                          <a:noFill/>
                        </a:ln>
                        <a:solidFill>
                          <a:schemeClr val="tx1"/>
                        </a:solidFill>
                        <a:effectLst/>
                        <a:latin typeface="Calibri" pitchFamily="34" charset="0"/>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2400" b="0" i="0" u="none" strike="noStrike" cap="none" normalizeH="0" baseline="0" smtClean="0">
                          <a:ln>
                            <a:noFill/>
                          </a:ln>
                          <a:solidFill>
                            <a:schemeClr val="tx1"/>
                          </a:solidFill>
                          <a:effectLst/>
                          <a:latin typeface="Calibri" pitchFamily="34" charset="0"/>
                        </a:rPr>
                        <a:t>Тематизм</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2400" b="0" i="0" u="none" strike="noStrike" cap="none" normalizeH="0" baseline="0" smtClean="0">
                          <a:ln>
                            <a:noFill/>
                          </a:ln>
                          <a:solidFill>
                            <a:schemeClr val="tx1"/>
                          </a:solidFill>
                          <a:effectLst/>
                          <a:latin typeface="Calibri" pitchFamily="34" charset="0"/>
                        </a:rPr>
                        <a:t>Средний первичный</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2400" b="0" i="0" u="none" strike="noStrike" cap="none" normalizeH="0" baseline="0" smtClean="0">
                          <a:ln>
                            <a:noFill/>
                          </a:ln>
                          <a:solidFill>
                            <a:schemeClr val="tx1"/>
                          </a:solidFill>
                          <a:effectLst/>
                          <a:latin typeface="Calibri" pitchFamily="34" charset="0"/>
                        </a:rPr>
                        <a:t>балл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2400" b="0" i="0" u="none" strike="noStrike" cap="none" normalizeH="0" baseline="0" smtClean="0">
                          <a:ln>
                            <a:noFill/>
                          </a:ln>
                          <a:solidFill>
                            <a:schemeClr val="tx1"/>
                          </a:solidFill>
                          <a:effectLst/>
                          <a:latin typeface="Calibri" pitchFamily="34" charset="0"/>
                        </a:rPr>
                        <a:t>Уровень </a:t>
                      </a:r>
                      <a:r>
                        <a:rPr kumimoji="0" lang="en-US" sz="2400" b="0" i="0" u="none" strike="noStrike" cap="none" normalizeH="0" baseline="0" smtClean="0">
                          <a:ln>
                            <a:noFill/>
                          </a:ln>
                          <a:solidFill>
                            <a:schemeClr val="tx1"/>
                          </a:solidFill>
                          <a:effectLst/>
                          <a:latin typeface="Calibri" pitchFamily="34" charset="0"/>
                        </a:rPr>
                        <a:t>I</a:t>
                      </a:r>
                      <a:r>
                        <a:rPr kumimoji="0" lang="ru-RU" sz="2400" b="0" i="0" u="none" strike="noStrike" cap="none" normalizeH="0" baseline="0" smtClean="0">
                          <a:ln>
                            <a:noFill/>
                          </a:ln>
                          <a:solidFill>
                            <a:schemeClr val="tx1"/>
                          </a:solidFill>
                          <a:effectLst/>
                          <a:latin typeface="Calibri" pitchFamily="34" charset="0"/>
                        </a:rPr>
                        <a:t>, </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2400" b="0" i="0" u="none" strike="noStrike" cap="none" normalizeH="0" baseline="0" smtClean="0">
                          <a:ln>
                            <a:noFill/>
                          </a:ln>
                          <a:solidFill>
                            <a:schemeClr val="tx1"/>
                          </a:solidFill>
                          <a:effectLst/>
                          <a:latin typeface="Calibri"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2400" b="0" i="0" u="none" strike="noStrike" cap="none" normalizeH="0" baseline="0" smtClean="0">
                          <a:ln>
                            <a:noFill/>
                          </a:ln>
                          <a:solidFill>
                            <a:schemeClr val="tx1"/>
                          </a:solidFill>
                          <a:effectLst/>
                          <a:latin typeface="Calibri" pitchFamily="34" charset="0"/>
                        </a:rPr>
                        <a:t>Уровень </a:t>
                      </a:r>
                      <a:r>
                        <a:rPr kumimoji="0" lang="en-US" sz="2400" b="0" i="0" u="none" strike="noStrike" cap="none" normalizeH="0" baseline="0" smtClean="0">
                          <a:ln>
                            <a:noFill/>
                          </a:ln>
                          <a:solidFill>
                            <a:schemeClr val="tx1"/>
                          </a:solidFill>
                          <a:effectLst/>
                          <a:latin typeface="Calibri" pitchFamily="34" charset="0"/>
                        </a:rPr>
                        <a:t>II</a:t>
                      </a:r>
                      <a:r>
                        <a:rPr kumimoji="0" lang="ru-RU" sz="2400" b="0" i="0" u="none" strike="noStrike" cap="none" normalizeH="0" baseline="0" smtClean="0">
                          <a:ln>
                            <a:noFill/>
                          </a:ln>
                          <a:solidFill>
                            <a:schemeClr val="tx1"/>
                          </a:solidFill>
                          <a:effectLst/>
                          <a:latin typeface="Calibri" pitchFamily="34" charset="0"/>
                        </a:rPr>
                        <a:t>, </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2400" b="0" i="0" u="none" strike="noStrike" cap="none" normalizeH="0" baseline="0" smtClean="0">
                          <a:ln>
                            <a:noFill/>
                          </a:ln>
                          <a:solidFill>
                            <a:schemeClr val="tx1"/>
                          </a:solidFill>
                          <a:effectLst/>
                          <a:latin typeface="Calibri"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2400" b="0" i="0" u="none" strike="noStrike" cap="none" normalizeH="0" baseline="0" smtClean="0">
                          <a:ln>
                            <a:noFill/>
                          </a:ln>
                          <a:solidFill>
                            <a:schemeClr val="tx1"/>
                          </a:solidFill>
                          <a:effectLst/>
                          <a:latin typeface="Calibri" pitchFamily="34" charset="0"/>
                        </a:rPr>
                        <a:t>Уровень </a:t>
                      </a:r>
                      <a:r>
                        <a:rPr kumimoji="0" lang="en-US" sz="2400" b="0" i="0" u="none" strike="noStrike" cap="none" normalizeH="0" baseline="0" smtClean="0">
                          <a:ln>
                            <a:noFill/>
                          </a:ln>
                          <a:solidFill>
                            <a:schemeClr val="tx1"/>
                          </a:solidFill>
                          <a:effectLst/>
                          <a:latin typeface="Calibri" pitchFamily="34" charset="0"/>
                        </a:rPr>
                        <a:t>III</a:t>
                      </a:r>
                      <a:r>
                        <a:rPr kumimoji="0" lang="ru-RU" sz="2400" b="0" i="0" u="none" strike="noStrike" cap="none" normalizeH="0" baseline="0" smtClean="0">
                          <a:ln>
                            <a:noFill/>
                          </a:ln>
                          <a:solidFill>
                            <a:schemeClr val="tx1"/>
                          </a:solidFill>
                          <a:effectLst/>
                          <a:latin typeface="Calibri" pitchFamily="34" charset="0"/>
                        </a:rPr>
                        <a:t>, </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ru-RU" sz="2400" b="0" i="0" u="none" strike="noStrike" cap="none" normalizeH="0" baseline="0" smtClean="0">
                          <a:ln>
                            <a:noFill/>
                          </a:ln>
                          <a:solidFill>
                            <a:schemeClr val="tx1"/>
                          </a:solidFill>
                          <a:effectLst/>
                          <a:latin typeface="Calibri" pitchFamily="34" charset="0"/>
                        </a:rPr>
                        <a:t>%</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ru-RU" sz="2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64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Calibri" pitchFamily="34" charset="0"/>
                        </a:rPr>
                        <a:t>Измерение величин</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ru-RU" sz="2000" b="0" i="0" u="none" strike="noStrike" cap="none" normalizeH="0" baseline="0" smtClean="0">
                          <a:ln>
                            <a:noFill/>
                          </a:ln>
                          <a:solidFill>
                            <a:schemeClr val="tx1"/>
                          </a:solidFill>
                          <a:effectLst/>
                          <a:latin typeface="Calibri" pitchFamily="34" charset="0"/>
                        </a:rPr>
                        <a:t>Элементы геометрии</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64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ru-RU"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ru-RU" sz="2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468313" y="158750"/>
            <a:ext cx="7772400" cy="828675"/>
          </a:xfrm>
        </p:spPr>
        <p:txBody>
          <a:bodyPr/>
          <a:lstStyle/>
          <a:p>
            <a:pPr algn="l" eaLnBrk="1" hangingPunct="1"/>
            <a:r>
              <a:rPr lang="ru-RU" sz="2000" b="1" smtClean="0">
                <a:solidFill>
                  <a:schemeClr val="bg1"/>
                </a:solidFill>
              </a:rPr>
              <a:t>Оценка прогресса в обучении</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13318"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graphicFrame>
        <p:nvGraphicFramePr>
          <p:cNvPr id="7" name="Таблица 6"/>
          <p:cNvGraphicFramePr>
            <a:graphicFrameLocks noGrp="1"/>
          </p:cNvGraphicFramePr>
          <p:nvPr/>
        </p:nvGraphicFramePr>
        <p:xfrm>
          <a:off x="900113" y="1635125"/>
          <a:ext cx="7358062" cy="2936878"/>
        </p:xfrm>
        <a:graphic>
          <a:graphicData uri="http://schemas.openxmlformats.org/drawingml/2006/table">
            <a:tbl>
              <a:tblPr/>
              <a:tblGrid>
                <a:gridCol w="1050925"/>
                <a:gridCol w="1050925"/>
                <a:gridCol w="1052512"/>
                <a:gridCol w="1050925"/>
                <a:gridCol w="1050925"/>
                <a:gridCol w="1050925"/>
                <a:gridCol w="1050925"/>
              </a:tblGrid>
              <a:tr h="754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Calibri" pitchFamily="34" charset="0"/>
                          <a:cs typeface="Arial" charset="0"/>
                        </a:rPr>
                        <a:t>Школы</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Calibri" pitchFamily="34" charset="0"/>
                          <a:cs typeface="Arial" charset="0"/>
                        </a:rPr>
                        <a:t>Прямое  измерение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hMerge="1">
                  <a:txBody>
                    <a:bodyPr/>
                    <a:lstStyle/>
                    <a:p>
                      <a:endParaRPr lang="ru-RU"/>
                    </a:p>
                  </a:txBody>
                  <a:tcPr/>
                </a:tc>
                <a:tc hMerge="1">
                  <a:txBody>
                    <a:bodyPr/>
                    <a:lstStyle/>
                    <a:p>
                      <a:endParaRPr lang="ru-RU"/>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Calibri" pitchFamily="34" charset="0"/>
                          <a:cs typeface="Arial" charset="0"/>
                        </a:rPr>
                        <a:t>Определение направлений на карте</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hMerge="1">
                  <a:txBody>
                    <a:bodyPr/>
                    <a:lstStyle/>
                    <a:p>
                      <a:endParaRPr lang="ru-RU"/>
                    </a:p>
                  </a:txBody>
                  <a:tcPr/>
                </a:tc>
                <a:tc hMerge="1">
                  <a:txBody>
                    <a:bodyPr/>
                    <a:lstStyle/>
                    <a:p>
                      <a:endParaRPr lang="ru-RU"/>
                    </a:p>
                  </a:txBody>
                  <a:tcPr/>
                </a:tc>
              </a:tr>
              <a:tr h="436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36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78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76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52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36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87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82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38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36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84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34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79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36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36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43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46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idx="4294967295"/>
          </p:nvPr>
        </p:nvSpPr>
        <p:spPr>
          <a:xfrm>
            <a:off x="468313" y="158750"/>
            <a:ext cx="7772400" cy="828675"/>
          </a:xfrm>
        </p:spPr>
        <p:txBody>
          <a:bodyPr/>
          <a:lstStyle/>
          <a:p>
            <a:pPr algn="l" eaLnBrk="1" hangingPunct="1"/>
            <a:r>
              <a:rPr lang="ru-RU" sz="2000" b="1" smtClean="0">
                <a:solidFill>
                  <a:schemeClr val="bg1"/>
                </a:solidFill>
              </a:rPr>
              <a:t>Результаты выполнения теста по математике</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67590"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grpSp>
        <p:nvGrpSpPr>
          <p:cNvPr id="67595" name="Group 11"/>
          <p:cNvGrpSpPr>
            <a:grpSpLocks/>
          </p:cNvGrpSpPr>
          <p:nvPr/>
        </p:nvGrpSpPr>
        <p:grpSpPr bwMode="auto">
          <a:xfrm>
            <a:off x="539750" y="1419225"/>
            <a:ext cx="7632700" cy="3724275"/>
            <a:chOff x="2099" y="2412"/>
            <a:chExt cx="8813" cy="5343"/>
          </a:xfrm>
        </p:grpSpPr>
        <p:sp>
          <p:nvSpPr>
            <p:cNvPr id="67596" name="Line 12"/>
            <p:cNvSpPr>
              <a:spLocks noChangeShapeType="1"/>
            </p:cNvSpPr>
            <p:nvPr/>
          </p:nvSpPr>
          <p:spPr bwMode="auto">
            <a:xfrm>
              <a:off x="5594" y="4093"/>
              <a:ext cx="1680" cy="1552"/>
            </a:xfrm>
            <a:prstGeom prst="line">
              <a:avLst/>
            </a:prstGeom>
            <a:noFill/>
            <a:ln w="19050">
              <a:solidFill>
                <a:srgbClr val="000000"/>
              </a:solidFill>
              <a:round/>
              <a:headEnd/>
              <a:tailEnd/>
            </a:ln>
            <a:effectLst/>
          </p:spPr>
          <p:txBody>
            <a:bodyPr/>
            <a:lstStyle/>
            <a:p>
              <a:endParaRPr lang="ru-RU"/>
            </a:p>
          </p:txBody>
        </p:sp>
        <p:sp>
          <p:nvSpPr>
            <p:cNvPr id="67597" name="Line 13"/>
            <p:cNvSpPr>
              <a:spLocks noChangeShapeType="1"/>
            </p:cNvSpPr>
            <p:nvPr/>
          </p:nvSpPr>
          <p:spPr bwMode="auto">
            <a:xfrm>
              <a:off x="3869" y="3212"/>
              <a:ext cx="1709" cy="851"/>
            </a:xfrm>
            <a:prstGeom prst="line">
              <a:avLst/>
            </a:prstGeom>
            <a:noFill/>
            <a:ln w="19050">
              <a:solidFill>
                <a:srgbClr val="000000"/>
              </a:solidFill>
              <a:round/>
              <a:headEnd/>
              <a:tailEnd/>
            </a:ln>
            <a:effectLst/>
          </p:spPr>
          <p:txBody>
            <a:bodyPr/>
            <a:lstStyle/>
            <a:p>
              <a:endParaRPr lang="ru-RU"/>
            </a:p>
          </p:txBody>
        </p:sp>
        <p:grpSp>
          <p:nvGrpSpPr>
            <p:cNvPr id="67598" name="Group 14"/>
            <p:cNvGrpSpPr>
              <a:grpSpLocks/>
            </p:cNvGrpSpPr>
            <p:nvPr/>
          </p:nvGrpSpPr>
          <p:grpSpPr bwMode="auto">
            <a:xfrm>
              <a:off x="2099" y="2412"/>
              <a:ext cx="6030" cy="5343"/>
              <a:chOff x="2475" y="1755"/>
              <a:chExt cx="6030" cy="5343"/>
            </a:xfrm>
          </p:grpSpPr>
          <p:grpSp>
            <p:nvGrpSpPr>
              <p:cNvPr id="67599" name="Group 15"/>
              <p:cNvGrpSpPr>
                <a:grpSpLocks noChangeAspect="1"/>
              </p:cNvGrpSpPr>
              <p:nvPr/>
            </p:nvGrpSpPr>
            <p:grpSpPr bwMode="auto">
              <a:xfrm>
                <a:off x="3402" y="1986"/>
                <a:ext cx="5102" cy="4259"/>
                <a:chOff x="3402" y="1986"/>
                <a:chExt cx="3402" cy="2840"/>
              </a:xfrm>
            </p:grpSpPr>
            <p:sp>
              <p:nvSpPr>
                <p:cNvPr id="67600" name="Line 16"/>
                <p:cNvSpPr>
                  <a:spLocks noChangeAspect="1" noChangeShapeType="1"/>
                </p:cNvSpPr>
                <p:nvPr/>
              </p:nvSpPr>
              <p:spPr bwMode="auto">
                <a:xfrm>
                  <a:off x="3969" y="1986"/>
                  <a:ext cx="0" cy="2840"/>
                </a:xfrm>
                <a:prstGeom prst="line">
                  <a:avLst/>
                </a:prstGeom>
                <a:noFill/>
                <a:ln w="9525">
                  <a:solidFill>
                    <a:srgbClr val="000000"/>
                  </a:solidFill>
                  <a:round/>
                  <a:headEnd/>
                  <a:tailEnd/>
                </a:ln>
              </p:spPr>
              <p:txBody>
                <a:bodyPr/>
                <a:lstStyle/>
                <a:p>
                  <a:endParaRPr lang="ru-RU"/>
                </a:p>
              </p:txBody>
            </p:sp>
            <p:sp>
              <p:nvSpPr>
                <p:cNvPr id="67601" name="Line 17"/>
                <p:cNvSpPr>
                  <a:spLocks noChangeAspect="1" noChangeShapeType="1"/>
                </p:cNvSpPr>
                <p:nvPr/>
              </p:nvSpPr>
              <p:spPr bwMode="auto">
                <a:xfrm>
                  <a:off x="3969" y="1986"/>
                  <a:ext cx="0" cy="2840"/>
                </a:xfrm>
                <a:prstGeom prst="line">
                  <a:avLst/>
                </a:prstGeom>
                <a:noFill/>
                <a:ln w="9525">
                  <a:solidFill>
                    <a:srgbClr val="000000"/>
                  </a:solidFill>
                  <a:round/>
                  <a:headEnd/>
                  <a:tailEnd/>
                </a:ln>
              </p:spPr>
              <p:txBody>
                <a:bodyPr/>
                <a:lstStyle/>
                <a:p>
                  <a:endParaRPr lang="ru-RU"/>
                </a:p>
              </p:txBody>
            </p:sp>
            <p:sp>
              <p:nvSpPr>
                <p:cNvPr id="67602" name="Line 18"/>
                <p:cNvSpPr>
                  <a:spLocks noChangeAspect="1" noChangeShapeType="1"/>
                </p:cNvSpPr>
                <p:nvPr/>
              </p:nvSpPr>
              <p:spPr bwMode="auto">
                <a:xfrm>
                  <a:off x="3969" y="1986"/>
                  <a:ext cx="0" cy="2840"/>
                </a:xfrm>
                <a:prstGeom prst="line">
                  <a:avLst/>
                </a:prstGeom>
                <a:noFill/>
                <a:ln w="9525">
                  <a:solidFill>
                    <a:srgbClr val="000000"/>
                  </a:solidFill>
                  <a:round/>
                  <a:headEnd/>
                  <a:tailEnd/>
                </a:ln>
              </p:spPr>
              <p:txBody>
                <a:bodyPr/>
                <a:lstStyle/>
                <a:p>
                  <a:endParaRPr lang="ru-RU"/>
                </a:p>
              </p:txBody>
            </p:sp>
            <p:sp>
              <p:nvSpPr>
                <p:cNvPr id="67603" name="Line 19"/>
                <p:cNvSpPr>
                  <a:spLocks noChangeAspect="1" noChangeShapeType="1"/>
                </p:cNvSpPr>
                <p:nvPr/>
              </p:nvSpPr>
              <p:spPr bwMode="auto">
                <a:xfrm>
                  <a:off x="5103" y="1986"/>
                  <a:ext cx="0" cy="2840"/>
                </a:xfrm>
                <a:prstGeom prst="line">
                  <a:avLst/>
                </a:prstGeom>
                <a:noFill/>
                <a:ln w="9525">
                  <a:solidFill>
                    <a:srgbClr val="000000"/>
                  </a:solidFill>
                  <a:round/>
                  <a:headEnd/>
                  <a:tailEnd/>
                </a:ln>
              </p:spPr>
              <p:txBody>
                <a:bodyPr/>
                <a:lstStyle/>
                <a:p>
                  <a:endParaRPr lang="ru-RU"/>
                </a:p>
              </p:txBody>
            </p:sp>
            <p:sp>
              <p:nvSpPr>
                <p:cNvPr id="67604" name="Line 20"/>
                <p:cNvSpPr>
                  <a:spLocks noChangeAspect="1" noChangeShapeType="1"/>
                </p:cNvSpPr>
                <p:nvPr/>
              </p:nvSpPr>
              <p:spPr bwMode="auto">
                <a:xfrm>
                  <a:off x="6237" y="1986"/>
                  <a:ext cx="0" cy="2840"/>
                </a:xfrm>
                <a:prstGeom prst="line">
                  <a:avLst/>
                </a:prstGeom>
                <a:noFill/>
                <a:ln w="9525">
                  <a:solidFill>
                    <a:srgbClr val="000000"/>
                  </a:solidFill>
                  <a:round/>
                  <a:headEnd/>
                  <a:tailEnd/>
                </a:ln>
              </p:spPr>
              <p:txBody>
                <a:bodyPr/>
                <a:lstStyle/>
                <a:p>
                  <a:endParaRPr lang="ru-RU"/>
                </a:p>
              </p:txBody>
            </p:sp>
            <p:sp>
              <p:nvSpPr>
                <p:cNvPr id="67605" name="Line 21"/>
                <p:cNvSpPr>
                  <a:spLocks noChangeAspect="1" noChangeShapeType="1"/>
                </p:cNvSpPr>
                <p:nvPr/>
              </p:nvSpPr>
              <p:spPr bwMode="auto">
                <a:xfrm>
                  <a:off x="3402" y="4826"/>
                  <a:ext cx="3402" cy="0"/>
                </a:xfrm>
                <a:prstGeom prst="line">
                  <a:avLst/>
                </a:prstGeom>
                <a:noFill/>
                <a:ln w="9525">
                  <a:solidFill>
                    <a:srgbClr val="000000"/>
                  </a:solidFill>
                  <a:round/>
                  <a:headEnd/>
                  <a:tailEnd/>
                </a:ln>
              </p:spPr>
              <p:txBody>
                <a:bodyPr/>
                <a:lstStyle/>
                <a:p>
                  <a:endParaRPr lang="ru-RU"/>
                </a:p>
              </p:txBody>
            </p:sp>
            <p:sp>
              <p:nvSpPr>
                <p:cNvPr id="67606" name="Line 22"/>
                <p:cNvSpPr>
                  <a:spLocks noChangeAspect="1" noChangeShapeType="1"/>
                </p:cNvSpPr>
                <p:nvPr/>
              </p:nvSpPr>
              <p:spPr bwMode="auto">
                <a:xfrm>
                  <a:off x="3402" y="4542"/>
                  <a:ext cx="3402" cy="0"/>
                </a:xfrm>
                <a:prstGeom prst="line">
                  <a:avLst/>
                </a:prstGeom>
                <a:noFill/>
                <a:ln w="9525">
                  <a:solidFill>
                    <a:srgbClr val="000000"/>
                  </a:solidFill>
                  <a:round/>
                  <a:headEnd/>
                  <a:tailEnd/>
                </a:ln>
              </p:spPr>
              <p:txBody>
                <a:bodyPr/>
                <a:lstStyle/>
                <a:p>
                  <a:endParaRPr lang="ru-RU"/>
                </a:p>
              </p:txBody>
            </p:sp>
            <p:sp>
              <p:nvSpPr>
                <p:cNvPr id="67607" name="Line 23"/>
                <p:cNvSpPr>
                  <a:spLocks noChangeAspect="1" noChangeShapeType="1"/>
                </p:cNvSpPr>
                <p:nvPr/>
              </p:nvSpPr>
              <p:spPr bwMode="auto">
                <a:xfrm>
                  <a:off x="3402" y="4258"/>
                  <a:ext cx="3402" cy="0"/>
                </a:xfrm>
                <a:prstGeom prst="line">
                  <a:avLst/>
                </a:prstGeom>
                <a:noFill/>
                <a:ln w="9525">
                  <a:solidFill>
                    <a:srgbClr val="000000"/>
                  </a:solidFill>
                  <a:round/>
                  <a:headEnd/>
                  <a:tailEnd/>
                </a:ln>
              </p:spPr>
              <p:txBody>
                <a:bodyPr/>
                <a:lstStyle/>
                <a:p>
                  <a:endParaRPr lang="ru-RU"/>
                </a:p>
              </p:txBody>
            </p:sp>
            <p:sp>
              <p:nvSpPr>
                <p:cNvPr id="67608" name="Line 24"/>
                <p:cNvSpPr>
                  <a:spLocks noChangeAspect="1" noChangeShapeType="1"/>
                </p:cNvSpPr>
                <p:nvPr/>
              </p:nvSpPr>
              <p:spPr bwMode="auto">
                <a:xfrm>
                  <a:off x="3402" y="3974"/>
                  <a:ext cx="3402" cy="0"/>
                </a:xfrm>
                <a:prstGeom prst="line">
                  <a:avLst/>
                </a:prstGeom>
                <a:noFill/>
                <a:ln w="9525">
                  <a:solidFill>
                    <a:srgbClr val="000000"/>
                  </a:solidFill>
                  <a:round/>
                  <a:headEnd/>
                  <a:tailEnd/>
                </a:ln>
              </p:spPr>
              <p:txBody>
                <a:bodyPr/>
                <a:lstStyle/>
                <a:p>
                  <a:endParaRPr lang="ru-RU"/>
                </a:p>
              </p:txBody>
            </p:sp>
            <p:sp>
              <p:nvSpPr>
                <p:cNvPr id="67609" name="Line 25"/>
                <p:cNvSpPr>
                  <a:spLocks noChangeAspect="1" noChangeShapeType="1"/>
                </p:cNvSpPr>
                <p:nvPr/>
              </p:nvSpPr>
              <p:spPr bwMode="auto">
                <a:xfrm>
                  <a:off x="3402" y="3690"/>
                  <a:ext cx="3402" cy="0"/>
                </a:xfrm>
                <a:prstGeom prst="line">
                  <a:avLst/>
                </a:prstGeom>
                <a:noFill/>
                <a:ln w="9525">
                  <a:solidFill>
                    <a:srgbClr val="000000"/>
                  </a:solidFill>
                  <a:round/>
                  <a:headEnd/>
                  <a:tailEnd/>
                </a:ln>
              </p:spPr>
              <p:txBody>
                <a:bodyPr/>
                <a:lstStyle/>
                <a:p>
                  <a:endParaRPr lang="ru-RU"/>
                </a:p>
              </p:txBody>
            </p:sp>
            <p:sp>
              <p:nvSpPr>
                <p:cNvPr id="67610" name="Line 26"/>
                <p:cNvSpPr>
                  <a:spLocks noChangeAspect="1" noChangeShapeType="1"/>
                </p:cNvSpPr>
                <p:nvPr/>
              </p:nvSpPr>
              <p:spPr bwMode="auto">
                <a:xfrm>
                  <a:off x="3402" y="3406"/>
                  <a:ext cx="3402" cy="0"/>
                </a:xfrm>
                <a:prstGeom prst="line">
                  <a:avLst/>
                </a:prstGeom>
                <a:noFill/>
                <a:ln w="9525">
                  <a:solidFill>
                    <a:srgbClr val="000000"/>
                  </a:solidFill>
                  <a:round/>
                  <a:headEnd/>
                  <a:tailEnd/>
                </a:ln>
              </p:spPr>
              <p:txBody>
                <a:bodyPr/>
                <a:lstStyle/>
                <a:p>
                  <a:endParaRPr lang="ru-RU"/>
                </a:p>
              </p:txBody>
            </p:sp>
            <p:sp>
              <p:nvSpPr>
                <p:cNvPr id="67611" name="Line 27"/>
                <p:cNvSpPr>
                  <a:spLocks noChangeAspect="1" noChangeShapeType="1"/>
                </p:cNvSpPr>
                <p:nvPr/>
              </p:nvSpPr>
              <p:spPr bwMode="auto">
                <a:xfrm>
                  <a:off x="3402" y="3122"/>
                  <a:ext cx="3402" cy="0"/>
                </a:xfrm>
                <a:prstGeom prst="line">
                  <a:avLst/>
                </a:prstGeom>
                <a:noFill/>
                <a:ln w="9525">
                  <a:solidFill>
                    <a:srgbClr val="000000"/>
                  </a:solidFill>
                  <a:round/>
                  <a:headEnd/>
                  <a:tailEnd/>
                </a:ln>
              </p:spPr>
              <p:txBody>
                <a:bodyPr/>
                <a:lstStyle/>
                <a:p>
                  <a:endParaRPr lang="ru-RU"/>
                </a:p>
              </p:txBody>
            </p:sp>
            <p:sp>
              <p:nvSpPr>
                <p:cNvPr id="67612" name="Line 28"/>
                <p:cNvSpPr>
                  <a:spLocks noChangeAspect="1" noChangeShapeType="1"/>
                </p:cNvSpPr>
                <p:nvPr/>
              </p:nvSpPr>
              <p:spPr bwMode="auto">
                <a:xfrm>
                  <a:off x="3402" y="2838"/>
                  <a:ext cx="3402" cy="0"/>
                </a:xfrm>
                <a:prstGeom prst="line">
                  <a:avLst/>
                </a:prstGeom>
                <a:noFill/>
                <a:ln w="9525">
                  <a:solidFill>
                    <a:srgbClr val="000000"/>
                  </a:solidFill>
                  <a:round/>
                  <a:headEnd/>
                  <a:tailEnd/>
                </a:ln>
              </p:spPr>
              <p:txBody>
                <a:bodyPr/>
                <a:lstStyle/>
                <a:p>
                  <a:endParaRPr lang="ru-RU"/>
                </a:p>
              </p:txBody>
            </p:sp>
            <p:sp>
              <p:nvSpPr>
                <p:cNvPr id="67613" name="Line 29"/>
                <p:cNvSpPr>
                  <a:spLocks noChangeAspect="1" noChangeShapeType="1"/>
                </p:cNvSpPr>
                <p:nvPr/>
              </p:nvSpPr>
              <p:spPr bwMode="auto">
                <a:xfrm>
                  <a:off x="3402" y="2554"/>
                  <a:ext cx="3402" cy="0"/>
                </a:xfrm>
                <a:prstGeom prst="line">
                  <a:avLst/>
                </a:prstGeom>
                <a:noFill/>
                <a:ln w="9525">
                  <a:solidFill>
                    <a:srgbClr val="000000"/>
                  </a:solidFill>
                  <a:round/>
                  <a:headEnd/>
                  <a:tailEnd/>
                </a:ln>
              </p:spPr>
              <p:txBody>
                <a:bodyPr/>
                <a:lstStyle/>
                <a:p>
                  <a:endParaRPr lang="ru-RU"/>
                </a:p>
              </p:txBody>
            </p:sp>
            <p:sp>
              <p:nvSpPr>
                <p:cNvPr id="67614" name="Line 30"/>
                <p:cNvSpPr>
                  <a:spLocks noChangeAspect="1" noChangeShapeType="1"/>
                </p:cNvSpPr>
                <p:nvPr/>
              </p:nvSpPr>
              <p:spPr bwMode="auto">
                <a:xfrm>
                  <a:off x="3402" y="2270"/>
                  <a:ext cx="3402" cy="0"/>
                </a:xfrm>
                <a:prstGeom prst="line">
                  <a:avLst/>
                </a:prstGeom>
                <a:noFill/>
                <a:ln w="9525">
                  <a:solidFill>
                    <a:srgbClr val="000000"/>
                  </a:solidFill>
                  <a:round/>
                  <a:headEnd/>
                  <a:tailEnd/>
                </a:ln>
              </p:spPr>
              <p:txBody>
                <a:bodyPr/>
                <a:lstStyle/>
                <a:p>
                  <a:endParaRPr lang="ru-RU"/>
                </a:p>
              </p:txBody>
            </p:sp>
            <p:sp>
              <p:nvSpPr>
                <p:cNvPr id="67615" name="Line 31"/>
                <p:cNvSpPr>
                  <a:spLocks noChangeAspect="1" noChangeShapeType="1"/>
                </p:cNvSpPr>
                <p:nvPr/>
              </p:nvSpPr>
              <p:spPr bwMode="auto">
                <a:xfrm>
                  <a:off x="3402" y="1986"/>
                  <a:ext cx="3402" cy="0"/>
                </a:xfrm>
                <a:prstGeom prst="line">
                  <a:avLst/>
                </a:prstGeom>
                <a:noFill/>
                <a:ln w="9525">
                  <a:solidFill>
                    <a:srgbClr val="000000"/>
                  </a:solidFill>
                  <a:round/>
                  <a:headEnd/>
                  <a:tailEnd/>
                </a:ln>
              </p:spPr>
              <p:txBody>
                <a:bodyPr/>
                <a:lstStyle/>
                <a:p>
                  <a:endParaRPr lang="ru-RU"/>
                </a:p>
              </p:txBody>
            </p:sp>
            <p:sp>
              <p:nvSpPr>
                <p:cNvPr id="67616" name="Rectangle 32"/>
                <p:cNvSpPr>
                  <a:spLocks noChangeAspect="1" noChangeArrowheads="1"/>
                </p:cNvSpPr>
                <p:nvPr/>
              </p:nvSpPr>
              <p:spPr bwMode="auto">
                <a:xfrm>
                  <a:off x="3402" y="1986"/>
                  <a:ext cx="3402" cy="2840"/>
                </a:xfrm>
                <a:prstGeom prst="rect">
                  <a:avLst/>
                </a:prstGeom>
                <a:noFill/>
                <a:ln w="9525">
                  <a:solidFill>
                    <a:srgbClr val="000000"/>
                  </a:solidFill>
                  <a:miter lim="800000"/>
                  <a:headEnd/>
                  <a:tailEnd/>
                </a:ln>
              </p:spPr>
              <p:txBody>
                <a:bodyPr/>
                <a:lstStyle/>
                <a:p>
                  <a:endParaRPr lang="ru-RU"/>
                </a:p>
              </p:txBody>
            </p:sp>
          </p:grpSp>
          <p:sp>
            <p:nvSpPr>
              <p:cNvPr id="67617" name="Text Box 33"/>
              <p:cNvSpPr txBox="1">
                <a:spLocks noChangeArrowheads="1"/>
              </p:cNvSpPr>
              <p:nvPr/>
            </p:nvSpPr>
            <p:spPr bwMode="auto">
              <a:xfrm>
                <a:off x="3402" y="6246"/>
                <a:ext cx="5103" cy="852"/>
              </a:xfrm>
              <a:prstGeom prst="rect">
                <a:avLst/>
              </a:prstGeom>
              <a:noFill/>
              <a:ln w="9525">
                <a:noFill/>
                <a:miter lim="800000"/>
                <a:headEnd/>
                <a:tailEnd/>
              </a:ln>
            </p:spPr>
            <p:txBody>
              <a:bodyPr/>
              <a:lstStyle/>
              <a:p>
                <a:r>
                  <a:rPr lang="ru-RU" sz="1200"/>
                  <a:t>          </a:t>
                </a:r>
                <a:r>
                  <a:rPr lang="ru-RU" sz="1200" b="1"/>
                  <a:t>1  </a:t>
                </a:r>
                <a:r>
                  <a:rPr lang="ru-RU" sz="1000"/>
                  <a:t>уровень</a:t>
                </a:r>
                <a:r>
                  <a:rPr lang="ru-RU" sz="1200" b="1"/>
                  <a:t>            2  </a:t>
                </a:r>
                <a:r>
                  <a:rPr lang="ru-RU" sz="1000"/>
                  <a:t>уровень</a:t>
                </a:r>
                <a:r>
                  <a:rPr lang="ru-RU" sz="1200" b="1"/>
                  <a:t>             3 </a:t>
                </a:r>
                <a:r>
                  <a:rPr lang="ru-RU" sz="1000"/>
                  <a:t>уровень</a:t>
                </a:r>
                <a:endParaRPr lang="ru-RU" sz="1200" b="1"/>
              </a:p>
              <a:p>
                <a:r>
                  <a:rPr lang="ru-RU" sz="1200" b="1"/>
                  <a:t>                  </a:t>
                </a:r>
                <a:endParaRPr lang="ru-RU"/>
              </a:p>
            </p:txBody>
          </p:sp>
          <p:sp>
            <p:nvSpPr>
              <p:cNvPr id="67618" name="Text Box 34"/>
              <p:cNvSpPr txBox="1">
                <a:spLocks noChangeArrowheads="1"/>
              </p:cNvSpPr>
              <p:nvPr/>
            </p:nvSpPr>
            <p:spPr bwMode="auto">
              <a:xfrm>
                <a:off x="3048" y="6045"/>
                <a:ext cx="852" cy="568"/>
              </a:xfrm>
              <a:prstGeom prst="rect">
                <a:avLst/>
              </a:prstGeom>
              <a:noFill/>
              <a:ln w="9525">
                <a:noFill/>
                <a:miter lim="800000"/>
                <a:headEnd/>
                <a:tailEnd/>
              </a:ln>
            </p:spPr>
            <p:txBody>
              <a:bodyPr/>
              <a:lstStyle/>
              <a:p>
                <a:r>
                  <a:rPr lang="ru-RU" sz="1200"/>
                  <a:t>0</a:t>
                </a:r>
                <a:endParaRPr lang="ru-RU"/>
              </a:p>
            </p:txBody>
          </p:sp>
          <p:sp>
            <p:nvSpPr>
              <p:cNvPr id="67619" name="Text Box 35"/>
              <p:cNvSpPr txBox="1">
                <a:spLocks noChangeArrowheads="1"/>
              </p:cNvSpPr>
              <p:nvPr/>
            </p:nvSpPr>
            <p:spPr bwMode="auto">
              <a:xfrm>
                <a:off x="2928" y="5625"/>
                <a:ext cx="852" cy="568"/>
              </a:xfrm>
              <a:prstGeom prst="rect">
                <a:avLst/>
              </a:prstGeom>
              <a:noFill/>
              <a:ln w="9525">
                <a:noFill/>
                <a:miter lim="800000"/>
                <a:headEnd/>
                <a:tailEnd/>
              </a:ln>
            </p:spPr>
            <p:txBody>
              <a:bodyPr/>
              <a:lstStyle/>
              <a:p>
                <a:r>
                  <a:rPr lang="ru-RU" sz="1200"/>
                  <a:t>10</a:t>
                </a:r>
                <a:endParaRPr lang="ru-RU"/>
              </a:p>
            </p:txBody>
          </p:sp>
          <p:sp>
            <p:nvSpPr>
              <p:cNvPr id="67620" name="Text Box 36"/>
              <p:cNvSpPr txBox="1">
                <a:spLocks noChangeArrowheads="1"/>
              </p:cNvSpPr>
              <p:nvPr/>
            </p:nvSpPr>
            <p:spPr bwMode="auto">
              <a:xfrm>
                <a:off x="2928" y="5195"/>
                <a:ext cx="852" cy="568"/>
              </a:xfrm>
              <a:prstGeom prst="rect">
                <a:avLst/>
              </a:prstGeom>
              <a:noFill/>
              <a:ln w="9525">
                <a:noFill/>
                <a:miter lim="800000"/>
                <a:headEnd/>
                <a:tailEnd/>
              </a:ln>
            </p:spPr>
            <p:txBody>
              <a:bodyPr/>
              <a:lstStyle/>
              <a:p>
                <a:r>
                  <a:rPr lang="ru-RU" sz="1200"/>
                  <a:t>20</a:t>
                </a:r>
                <a:endParaRPr lang="ru-RU"/>
              </a:p>
            </p:txBody>
          </p:sp>
          <p:sp>
            <p:nvSpPr>
              <p:cNvPr id="67621" name="Text Box 37"/>
              <p:cNvSpPr txBox="1">
                <a:spLocks noChangeArrowheads="1"/>
              </p:cNvSpPr>
              <p:nvPr/>
            </p:nvSpPr>
            <p:spPr bwMode="auto">
              <a:xfrm>
                <a:off x="2928" y="4765"/>
                <a:ext cx="852" cy="568"/>
              </a:xfrm>
              <a:prstGeom prst="rect">
                <a:avLst/>
              </a:prstGeom>
              <a:noFill/>
              <a:ln w="9525">
                <a:noFill/>
                <a:miter lim="800000"/>
                <a:headEnd/>
                <a:tailEnd/>
              </a:ln>
            </p:spPr>
            <p:txBody>
              <a:bodyPr/>
              <a:lstStyle/>
              <a:p>
                <a:r>
                  <a:rPr lang="ru-RU" sz="1200"/>
                  <a:t>30</a:t>
                </a:r>
                <a:endParaRPr lang="ru-RU"/>
              </a:p>
            </p:txBody>
          </p:sp>
          <p:sp>
            <p:nvSpPr>
              <p:cNvPr id="67622" name="Text Box 38"/>
              <p:cNvSpPr txBox="1">
                <a:spLocks noChangeArrowheads="1"/>
              </p:cNvSpPr>
              <p:nvPr/>
            </p:nvSpPr>
            <p:spPr bwMode="auto">
              <a:xfrm>
                <a:off x="2928" y="4335"/>
                <a:ext cx="852" cy="568"/>
              </a:xfrm>
              <a:prstGeom prst="rect">
                <a:avLst/>
              </a:prstGeom>
              <a:noFill/>
              <a:ln w="9525">
                <a:noFill/>
                <a:miter lim="800000"/>
                <a:headEnd/>
                <a:tailEnd/>
              </a:ln>
            </p:spPr>
            <p:txBody>
              <a:bodyPr/>
              <a:lstStyle/>
              <a:p>
                <a:r>
                  <a:rPr lang="ru-RU" sz="1200"/>
                  <a:t>40</a:t>
                </a:r>
                <a:endParaRPr lang="ru-RU"/>
              </a:p>
            </p:txBody>
          </p:sp>
          <p:sp>
            <p:nvSpPr>
              <p:cNvPr id="67623" name="Text Box 39"/>
              <p:cNvSpPr txBox="1">
                <a:spLocks noChangeArrowheads="1"/>
              </p:cNvSpPr>
              <p:nvPr/>
            </p:nvSpPr>
            <p:spPr bwMode="auto">
              <a:xfrm>
                <a:off x="2928" y="3905"/>
                <a:ext cx="852" cy="568"/>
              </a:xfrm>
              <a:prstGeom prst="rect">
                <a:avLst/>
              </a:prstGeom>
              <a:noFill/>
              <a:ln w="9525">
                <a:noFill/>
                <a:miter lim="800000"/>
                <a:headEnd/>
                <a:tailEnd/>
              </a:ln>
            </p:spPr>
            <p:txBody>
              <a:bodyPr/>
              <a:lstStyle/>
              <a:p>
                <a:r>
                  <a:rPr lang="ru-RU" sz="1200"/>
                  <a:t>50</a:t>
                </a:r>
                <a:endParaRPr lang="ru-RU"/>
              </a:p>
            </p:txBody>
          </p:sp>
          <p:sp>
            <p:nvSpPr>
              <p:cNvPr id="67624" name="Text Box 40"/>
              <p:cNvSpPr txBox="1">
                <a:spLocks noChangeArrowheads="1"/>
              </p:cNvSpPr>
              <p:nvPr/>
            </p:nvSpPr>
            <p:spPr bwMode="auto">
              <a:xfrm>
                <a:off x="2928" y="2615"/>
                <a:ext cx="852" cy="568"/>
              </a:xfrm>
              <a:prstGeom prst="rect">
                <a:avLst/>
              </a:prstGeom>
              <a:noFill/>
              <a:ln w="9525">
                <a:noFill/>
                <a:miter lim="800000"/>
                <a:headEnd/>
                <a:tailEnd/>
              </a:ln>
            </p:spPr>
            <p:txBody>
              <a:bodyPr/>
              <a:lstStyle/>
              <a:p>
                <a:r>
                  <a:rPr lang="ru-RU" sz="1200"/>
                  <a:t>80</a:t>
                </a:r>
                <a:endParaRPr lang="ru-RU"/>
              </a:p>
            </p:txBody>
          </p:sp>
          <p:sp>
            <p:nvSpPr>
              <p:cNvPr id="67625" name="Text Box 41"/>
              <p:cNvSpPr txBox="1">
                <a:spLocks noChangeArrowheads="1"/>
              </p:cNvSpPr>
              <p:nvPr/>
            </p:nvSpPr>
            <p:spPr bwMode="auto">
              <a:xfrm>
                <a:off x="2928" y="3475"/>
                <a:ext cx="867" cy="568"/>
              </a:xfrm>
              <a:prstGeom prst="rect">
                <a:avLst/>
              </a:prstGeom>
              <a:noFill/>
              <a:ln w="9525">
                <a:noFill/>
                <a:miter lim="800000"/>
                <a:headEnd/>
                <a:tailEnd/>
              </a:ln>
            </p:spPr>
            <p:txBody>
              <a:bodyPr/>
              <a:lstStyle/>
              <a:p>
                <a:r>
                  <a:rPr lang="ru-RU" sz="1200"/>
                  <a:t>60</a:t>
                </a:r>
                <a:endParaRPr lang="ru-RU"/>
              </a:p>
            </p:txBody>
          </p:sp>
          <p:sp>
            <p:nvSpPr>
              <p:cNvPr id="67626" name="Text Box 42"/>
              <p:cNvSpPr txBox="1">
                <a:spLocks noChangeArrowheads="1"/>
              </p:cNvSpPr>
              <p:nvPr/>
            </p:nvSpPr>
            <p:spPr bwMode="auto">
              <a:xfrm>
                <a:off x="2928" y="3045"/>
                <a:ext cx="852" cy="568"/>
              </a:xfrm>
              <a:prstGeom prst="rect">
                <a:avLst/>
              </a:prstGeom>
              <a:noFill/>
              <a:ln w="9525">
                <a:noFill/>
                <a:miter lim="800000"/>
                <a:headEnd/>
                <a:tailEnd/>
              </a:ln>
            </p:spPr>
            <p:txBody>
              <a:bodyPr/>
              <a:lstStyle/>
              <a:p>
                <a:r>
                  <a:rPr lang="ru-RU" sz="1200"/>
                  <a:t>70</a:t>
                </a:r>
                <a:endParaRPr lang="ru-RU"/>
              </a:p>
            </p:txBody>
          </p:sp>
          <p:sp>
            <p:nvSpPr>
              <p:cNvPr id="67627" name="Text Box 43"/>
              <p:cNvSpPr txBox="1">
                <a:spLocks noChangeArrowheads="1"/>
              </p:cNvSpPr>
              <p:nvPr/>
            </p:nvSpPr>
            <p:spPr bwMode="auto">
              <a:xfrm>
                <a:off x="2928" y="2185"/>
                <a:ext cx="852" cy="568"/>
              </a:xfrm>
              <a:prstGeom prst="rect">
                <a:avLst/>
              </a:prstGeom>
              <a:noFill/>
              <a:ln w="9525">
                <a:noFill/>
                <a:miter lim="800000"/>
                <a:headEnd/>
                <a:tailEnd/>
              </a:ln>
            </p:spPr>
            <p:txBody>
              <a:bodyPr/>
              <a:lstStyle/>
              <a:p>
                <a:r>
                  <a:rPr lang="ru-RU" sz="1200"/>
                  <a:t>90</a:t>
                </a:r>
                <a:endParaRPr lang="ru-RU"/>
              </a:p>
            </p:txBody>
          </p:sp>
          <p:sp>
            <p:nvSpPr>
              <p:cNvPr id="67628" name="Text Box 44"/>
              <p:cNvSpPr txBox="1">
                <a:spLocks noChangeArrowheads="1"/>
              </p:cNvSpPr>
              <p:nvPr/>
            </p:nvSpPr>
            <p:spPr bwMode="auto">
              <a:xfrm>
                <a:off x="2808" y="1755"/>
                <a:ext cx="852" cy="568"/>
              </a:xfrm>
              <a:prstGeom prst="rect">
                <a:avLst/>
              </a:prstGeom>
              <a:noFill/>
              <a:ln w="9525">
                <a:noFill/>
                <a:miter lim="800000"/>
                <a:headEnd/>
                <a:tailEnd/>
              </a:ln>
            </p:spPr>
            <p:txBody>
              <a:bodyPr/>
              <a:lstStyle/>
              <a:p>
                <a:r>
                  <a:rPr lang="ru-RU" sz="1200"/>
                  <a:t>100</a:t>
                </a:r>
                <a:endParaRPr lang="ru-RU"/>
              </a:p>
            </p:txBody>
          </p:sp>
          <p:sp>
            <p:nvSpPr>
              <p:cNvPr id="67629" name="Text Box 45"/>
              <p:cNvSpPr txBox="1">
                <a:spLocks noChangeArrowheads="1"/>
              </p:cNvSpPr>
              <p:nvPr/>
            </p:nvSpPr>
            <p:spPr bwMode="auto">
              <a:xfrm>
                <a:off x="2475" y="2820"/>
                <a:ext cx="660" cy="2130"/>
              </a:xfrm>
              <a:prstGeom prst="rect">
                <a:avLst/>
              </a:prstGeom>
              <a:noFill/>
              <a:ln w="9525">
                <a:noFill/>
                <a:miter lim="800000"/>
                <a:headEnd/>
                <a:tailEnd/>
              </a:ln>
            </p:spPr>
            <p:txBody>
              <a:bodyPr/>
              <a:lstStyle/>
              <a:p>
                <a:r>
                  <a:rPr lang="ru-RU" sz="1200"/>
                  <a:t>Решаемость (%)</a:t>
                </a:r>
                <a:endParaRPr lang="ru-RU"/>
              </a:p>
            </p:txBody>
          </p:sp>
        </p:grpSp>
        <p:sp>
          <p:nvSpPr>
            <p:cNvPr id="67630" name="Line 46"/>
            <p:cNvSpPr>
              <a:spLocks noChangeShapeType="1"/>
            </p:cNvSpPr>
            <p:nvPr/>
          </p:nvSpPr>
          <p:spPr bwMode="auto">
            <a:xfrm>
              <a:off x="3883" y="2790"/>
              <a:ext cx="1679" cy="123"/>
            </a:xfrm>
            <a:prstGeom prst="line">
              <a:avLst/>
            </a:prstGeom>
            <a:noFill/>
            <a:ln w="19050">
              <a:solidFill>
                <a:srgbClr val="000000"/>
              </a:solidFill>
              <a:round/>
              <a:headEnd/>
              <a:tailEnd/>
            </a:ln>
            <a:effectLst/>
          </p:spPr>
          <p:txBody>
            <a:bodyPr/>
            <a:lstStyle/>
            <a:p>
              <a:endParaRPr lang="ru-RU"/>
            </a:p>
          </p:txBody>
        </p:sp>
        <p:sp>
          <p:nvSpPr>
            <p:cNvPr id="67631" name="Line 47"/>
            <p:cNvSpPr>
              <a:spLocks noChangeShapeType="1"/>
            </p:cNvSpPr>
            <p:nvPr/>
          </p:nvSpPr>
          <p:spPr bwMode="auto">
            <a:xfrm>
              <a:off x="5563" y="2925"/>
              <a:ext cx="1724" cy="940"/>
            </a:xfrm>
            <a:prstGeom prst="line">
              <a:avLst/>
            </a:prstGeom>
            <a:noFill/>
            <a:ln w="19050">
              <a:solidFill>
                <a:srgbClr val="000000"/>
              </a:solidFill>
              <a:round/>
              <a:headEnd/>
              <a:tailEnd/>
            </a:ln>
            <a:effectLst/>
          </p:spPr>
          <p:txBody>
            <a:bodyPr/>
            <a:lstStyle/>
            <a:p>
              <a:endParaRPr lang="ru-RU"/>
            </a:p>
          </p:txBody>
        </p:sp>
        <p:sp>
          <p:nvSpPr>
            <p:cNvPr id="67632" name="Line 48"/>
            <p:cNvSpPr>
              <a:spLocks noChangeShapeType="1"/>
            </p:cNvSpPr>
            <p:nvPr/>
          </p:nvSpPr>
          <p:spPr bwMode="auto">
            <a:xfrm>
              <a:off x="5566" y="3269"/>
              <a:ext cx="1724" cy="1072"/>
            </a:xfrm>
            <a:prstGeom prst="line">
              <a:avLst/>
            </a:prstGeom>
            <a:noFill/>
            <a:ln w="19050">
              <a:solidFill>
                <a:srgbClr val="000000"/>
              </a:solidFill>
              <a:round/>
              <a:headEnd/>
              <a:tailEnd/>
            </a:ln>
            <a:effectLst/>
          </p:spPr>
          <p:txBody>
            <a:bodyPr/>
            <a:lstStyle/>
            <a:p>
              <a:endParaRPr lang="ru-RU"/>
            </a:p>
          </p:txBody>
        </p:sp>
        <p:sp>
          <p:nvSpPr>
            <p:cNvPr id="67633" name="Line 49"/>
            <p:cNvSpPr>
              <a:spLocks noChangeShapeType="1"/>
            </p:cNvSpPr>
            <p:nvPr/>
          </p:nvSpPr>
          <p:spPr bwMode="auto">
            <a:xfrm>
              <a:off x="3891" y="2931"/>
              <a:ext cx="1694" cy="346"/>
            </a:xfrm>
            <a:prstGeom prst="line">
              <a:avLst/>
            </a:prstGeom>
            <a:noFill/>
            <a:ln w="19050">
              <a:solidFill>
                <a:srgbClr val="000000"/>
              </a:solidFill>
              <a:round/>
              <a:headEnd/>
              <a:tailEnd/>
            </a:ln>
            <a:effectLst/>
          </p:spPr>
          <p:txBody>
            <a:bodyPr/>
            <a:lstStyle/>
            <a:p>
              <a:endParaRPr lang="ru-RU"/>
            </a:p>
          </p:txBody>
        </p:sp>
        <p:sp>
          <p:nvSpPr>
            <p:cNvPr id="67634" name="Line 50"/>
            <p:cNvSpPr>
              <a:spLocks noChangeShapeType="1"/>
            </p:cNvSpPr>
            <p:nvPr/>
          </p:nvSpPr>
          <p:spPr bwMode="auto">
            <a:xfrm>
              <a:off x="5556" y="3601"/>
              <a:ext cx="1724" cy="1399"/>
            </a:xfrm>
            <a:prstGeom prst="line">
              <a:avLst/>
            </a:prstGeom>
            <a:noFill/>
            <a:ln w="19050">
              <a:solidFill>
                <a:srgbClr val="000000"/>
              </a:solidFill>
              <a:round/>
              <a:headEnd/>
              <a:tailEnd/>
            </a:ln>
            <a:effectLst/>
          </p:spPr>
          <p:txBody>
            <a:bodyPr/>
            <a:lstStyle/>
            <a:p>
              <a:endParaRPr lang="ru-RU"/>
            </a:p>
          </p:txBody>
        </p:sp>
        <p:sp>
          <p:nvSpPr>
            <p:cNvPr id="67635" name="Line 51"/>
            <p:cNvSpPr>
              <a:spLocks noChangeShapeType="1"/>
            </p:cNvSpPr>
            <p:nvPr/>
          </p:nvSpPr>
          <p:spPr bwMode="auto">
            <a:xfrm>
              <a:off x="3867" y="3024"/>
              <a:ext cx="1709" cy="597"/>
            </a:xfrm>
            <a:prstGeom prst="line">
              <a:avLst/>
            </a:prstGeom>
            <a:noFill/>
            <a:ln w="19050">
              <a:solidFill>
                <a:srgbClr val="000000"/>
              </a:solidFill>
              <a:round/>
              <a:headEnd/>
              <a:tailEnd/>
            </a:ln>
            <a:effectLst/>
          </p:spPr>
          <p:txBody>
            <a:bodyPr/>
            <a:lstStyle/>
            <a:p>
              <a:endParaRPr lang="ru-RU"/>
            </a:p>
          </p:txBody>
        </p:sp>
        <p:sp>
          <p:nvSpPr>
            <p:cNvPr id="67636" name="Oval 52"/>
            <p:cNvSpPr>
              <a:spLocks noChangeAspect="1" noChangeArrowheads="1"/>
            </p:cNvSpPr>
            <p:nvPr/>
          </p:nvSpPr>
          <p:spPr bwMode="auto">
            <a:xfrm>
              <a:off x="3809" y="3152"/>
              <a:ext cx="142" cy="142"/>
            </a:xfrm>
            <a:prstGeom prst="ellipse">
              <a:avLst/>
            </a:prstGeom>
            <a:solidFill>
              <a:srgbClr val="FF0000"/>
            </a:solidFill>
            <a:ln w="9525" algn="ctr">
              <a:solidFill>
                <a:srgbClr val="000000"/>
              </a:solidFill>
              <a:round/>
              <a:headEnd/>
              <a:tailEnd/>
            </a:ln>
            <a:effectLst/>
          </p:spPr>
          <p:txBody>
            <a:bodyPr/>
            <a:lstStyle/>
            <a:p>
              <a:endParaRPr lang="ru-RU"/>
            </a:p>
          </p:txBody>
        </p:sp>
        <p:sp>
          <p:nvSpPr>
            <p:cNvPr id="67637" name="Oval 53"/>
            <p:cNvSpPr>
              <a:spLocks noChangeAspect="1" noChangeArrowheads="1"/>
            </p:cNvSpPr>
            <p:nvPr/>
          </p:nvSpPr>
          <p:spPr bwMode="auto">
            <a:xfrm>
              <a:off x="5501" y="4043"/>
              <a:ext cx="142" cy="142"/>
            </a:xfrm>
            <a:prstGeom prst="ellipse">
              <a:avLst/>
            </a:prstGeom>
            <a:solidFill>
              <a:srgbClr val="FF0000"/>
            </a:solidFill>
            <a:ln w="9525" algn="ctr">
              <a:solidFill>
                <a:srgbClr val="000000"/>
              </a:solidFill>
              <a:round/>
              <a:headEnd/>
              <a:tailEnd/>
            </a:ln>
            <a:effectLst/>
          </p:spPr>
          <p:txBody>
            <a:bodyPr/>
            <a:lstStyle/>
            <a:p>
              <a:endParaRPr lang="ru-RU"/>
            </a:p>
          </p:txBody>
        </p:sp>
        <p:sp>
          <p:nvSpPr>
            <p:cNvPr id="67638" name="Oval 54"/>
            <p:cNvSpPr>
              <a:spLocks noChangeAspect="1" noChangeArrowheads="1"/>
            </p:cNvSpPr>
            <p:nvPr/>
          </p:nvSpPr>
          <p:spPr bwMode="auto">
            <a:xfrm>
              <a:off x="7163" y="5572"/>
              <a:ext cx="142" cy="142"/>
            </a:xfrm>
            <a:prstGeom prst="ellipse">
              <a:avLst/>
            </a:prstGeom>
            <a:solidFill>
              <a:srgbClr val="FF0000"/>
            </a:solidFill>
            <a:ln w="9525" algn="ctr">
              <a:solidFill>
                <a:srgbClr val="000000"/>
              </a:solidFill>
              <a:round/>
              <a:headEnd/>
              <a:tailEnd/>
            </a:ln>
            <a:effectLst/>
          </p:spPr>
          <p:txBody>
            <a:bodyPr/>
            <a:lstStyle/>
            <a:p>
              <a:endParaRPr lang="ru-RU"/>
            </a:p>
          </p:txBody>
        </p:sp>
        <p:sp>
          <p:nvSpPr>
            <p:cNvPr id="67639" name="Oval 55"/>
            <p:cNvSpPr>
              <a:spLocks noChangeAspect="1" noChangeArrowheads="1"/>
            </p:cNvSpPr>
            <p:nvPr/>
          </p:nvSpPr>
          <p:spPr bwMode="auto">
            <a:xfrm>
              <a:off x="3794" y="2959"/>
              <a:ext cx="142" cy="142"/>
            </a:xfrm>
            <a:prstGeom prst="ellipse">
              <a:avLst/>
            </a:prstGeom>
            <a:solidFill>
              <a:srgbClr val="FFFF00"/>
            </a:solidFill>
            <a:ln w="9525" algn="ctr">
              <a:solidFill>
                <a:srgbClr val="000000"/>
              </a:solidFill>
              <a:round/>
              <a:headEnd/>
              <a:tailEnd/>
            </a:ln>
            <a:effectLst/>
          </p:spPr>
          <p:txBody>
            <a:bodyPr/>
            <a:lstStyle/>
            <a:p>
              <a:endParaRPr lang="ru-RU"/>
            </a:p>
          </p:txBody>
        </p:sp>
        <p:sp>
          <p:nvSpPr>
            <p:cNvPr id="67640" name="Oval 56"/>
            <p:cNvSpPr>
              <a:spLocks noChangeAspect="1" noChangeArrowheads="1"/>
            </p:cNvSpPr>
            <p:nvPr/>
          </p:nvSpPr>
          <p:spPr bwMode="auto">
            <a:xfrm>
              <a:off x="3795" y="2677"/>
              <a:ext cx="142" cy="142"/>
            </a:xfrm>
            <a:prstGeom prst="ellipse">
              <a:avLst/>
            </a:prstGeom>
            <a:solidFill>
              <a:srgbClr val="0000FF"/>
            </a:solidFill>
            <a:ln w="9525" algn="ctr">
              <a:solidFill>
                <a:srgbClr val="000000"/>
              </a:solidFill>
              <a:round/>
              <a:headEnd/>
              <a:tailEnd/>
            </a:ln>
            <a:effectLst/>
          </p:spPr>
          <p:txBody>
            <a:bodyPr/>
            <a:lstStyle/>
            <a:p>
              <a:endParaRPr lang="ru-RU"/>
            </a:p>
          </p:txBody>
        </p:sp>
        <p:sp>
          <p:nvSpPr>
            <p:cNvPr id="67641" name="Oval 57"/>
            <p:cNvSpPr>
              <a:spLocks noChangeAspect="1" noChangeArrowheads="1"/>
            </p:cNvSpPr>
            <p:nvPr/>
          </p:nvSpPr>
          <p:spPr bwMode="auto">
            <a:xfrm>
              <a:off x="3779" y="2841"/>
              <a:ext cx="142" cy="142"/>
            </a:xfrm>
            <a:prstGeom prst="ellipse">
              <a:avLst/>
            </a:prstGeom>
            <a:solidFill>
              <a:srgbClr val="000000"/>
            </a:solidFill>
            <a:ln w="9525" algn="ctr">
              <a:solidFill>
                <a:srgbClr val="000000"/>
              </a:solidFill>
              <a:round/>
              <a:headEnd/>
              <a:tailEnd/>
            </a:ln>
            <a:effectLst/>
          </p:spPr>
          <p:txBody>
            <a:bodyPr/>
            <a:lstStyle/>
            <a:p>
              <a:endParaRPr lang="ru-RU"/>
            </a:p>
          </p:txBody>
        </p:sp>
        <p:sp>
          <p:nvSpPr>
            <p:cNvPr id="67642" name="Oval 58"/>
            <p:cNvSpPr>
              <a:spLocks noChangeAspect="1" noChangeArrowheads="1"/>
            </p:cNvSpPr>
            <p:nvPr/>
          </p:nvSpPr>
          <p:spPr bwMode="auto">
            <a:xfrm>
              <a:off x="5501" y="3538"/>
              <a:ext cx="142" cy="142"/>
            </a:xfrm>
            <a:prstGeom prst="ellipse">
              <a:avLst/>
            </a:prstGeom>
            <a:solidFill>
              <a:srgbClr val="FFFF00"/>
            </a:solidFill>
            <a:ln w="9525" algn="ctr">
              <a:solidFill>
                <a:srgbClr val="000000"/>
              </a:solidFill>
              <a:round/>
              <a:headEnd/>
              <a:tailEnd/>
            </a:ln>
            <a:effectLst/>
          </p:spPr>
          <p:txBody>
            <a:bodyPr/>
            <a:lstStyle/>
            <a:p>
              <a:endParaRPr lang="ru-RU"/>
            </a:p>
          </p:txBody>
        </p:sp>
        <p:sp>
          <p:nvSpPr>
            <p:cNvPr id="67643" name="Oval 59"/>
            <p:cNvSpPr>
              <a:spLocks noChangeAspect="1" noChangeArrowheads="1"/>
            </p:cNvSpPr>
            <p:nvPr/>
          </p:nvSpPr>
          <p:spPr bwMode="auto">
            <a:xfrm>
              <a:off x="7193" y="4919"/>
              <a:ext cx="142" cy="142"/>
            </a:xfrm>
            <a:prstGeom prst="ellipse">
              <a:avLst/>
            </a:prstGeom>
            <a:solidFill>
              <a:srgbClr val="FFFF00"/>
            </a:solidFill>
            <a:ln w="9525" algn="ctr">
              <a:solidFill>
                <a:srgbClr val="000000"/>
              </a:solidFill>
              <a:round/>
              <a:headEnd/>
              <a:tailEnd/>
            </a:ln>
            <a:effectLst/>
          </p:spPr>
          <p:txBody>
            <a:bodyPr/>
            <a:lstStyle/>
            <a:p>
              <a:endParaRPr lang="ru-RU"/>
            </a:p>
          </p:txBody>
        </p:sp>
        <p:sp>
          <p:nvSpPr>
            <p:cNvPr id="67644" name="Oval 60"/>
            <p:cNvSpPr>
              <a:spLocks noChangeAspect="1" noChangeArrowheads="1"/>
            </p:cNvSpPr>
            <p:nvPr/>
          </p:nvSpPr>
          <p:spPr bwMode="auto">
            <a:xfrm>
              <a:off x="5500" y="2870"/>
              <a:ext cx="142" cy="142"/>
            </a:xfrm>
            <a:prstGeom prst="ellipse">
              <a:avLst/>
            </a:prstGeom>
            <a:solidFill>
              <a:srgbClr val="0000FF"/>
            </a:solidFill>
            <a:ln w="9525" algn="ctr">
              <a:solidFill>
                <a:srgbClr val="000000"/>
              </a:solidFill>
              <a:round/>
              <a:headEnd/>
              <a:tailEnd/>
            </a:ln>
            <a:effectLst/>
          </p:spPr>
          <p:txBody>
            <a:bodyPr/>
            <a:lstStyle/>
            <a:p>
              <a:endParaRPr lang="ru-RU"/>
            </a:p>
          </p:txBody>
        </p:sp>
        <p:sp>
          <p:nvSpPr>
            <p:cNvPr id="67645" name="Oval 61"/>
            <p:cNvSpPr>
              <a:spLocks noChangeAspect="1" noChangeArrowheads="1"/>
            </p:cNvSpPr>
            <p:nvPr/>
          </p:nvSpPr>
          <p:spPr bwMode="auto">
            <a:xfrm>
              <a:off x="7193" y="3776"/>
              <a:ext cx="142" cy="142"/>
            </a:xfrm>
            <a:prstGeom prst="ellipse">
              <a:avLst/>
            </a:prstGeom>
            <a:solidFill>
              <a:srgbClr val="0000FF"/>
            </a:solidFill>
            <a:ln w="9525" algn="ctr">
              <a:solidFill>
                <a:srgbClr val="000000"/>
              </a:solidFill>
              <a:round/>
              <a:headEnd/>
              <a:tailEnd/>
            </a:ln>
            <a:effectLst/>
          </p:spPr>
          <p:txBody>
            <a:bodyPr/>
            <a:lstStyle/>
            <a:p>
              <a:endParaRPr lang="ru-RU"/>
            </a:p>
          </p:txBody>
        </p:sp>
        <p:sp>
          <p:nvSpPr>
            <p:cNvPr id="67646" name="Oval 62"/>
            <p:cNvSpPr>
              <a:spLocks noChangeAspect="1" noChangeArrowheads="1"/>
            </p:cNvSpPr>
            <p:nvPr/>
          </p:nvSpPr>
          <p:spPr bwMode="auto">
            <a:xfrm>
              <a:off x="5486" y="3197"/>
              <a:ext cx="142" cy="142"/>
            </a:xfrm>
            <a:prstGeom prst="ellipse">
              <a:avLst/>
            </a:prstGeom>
            <a:solidFill>
              <a:srgbClr val="000000"/>
            </a:solidFill>
            <a:ln w="9525" algn="ctr">
              <a:solidFill>
                <a:srgbClr val="000000"/>
              </a:solidFill>
              <a:round/>
              <a:headEnd/>
              <a:tailEnd/>
            </a:ln>
            <a:effectLst/>
          </p:spPr>
          <p:txBody>
            <a:bodyPr/>
            <a:lstStyle/>
            <a:p>
              <a:endParaRPr lang="ru-RU"/>
            </a:p>
          </p:txBody>
        </p:sp>
        <p:sp>
          <p:nvSpPr>
            <p:cNvPr id="67647" name="Oval 63"/>
            <p:cNvSpPr>
              <a:spLocks noChangeAspect="1" noChangeArrowheads="1"/>
            </p:cNvSpPr>
            <p:nvPr/>
          </p:nvSpPr>
          <p:spPr bwMode="auto">
            <a:xfrm>
              <a:off x="7164" y="4266"/>
              <a:ext cx="142" cy="142"/>
            </a:xfrm>
            <a:prstGeom prst="ellipse">
              <a:avLst/>
            </a:prstGeom>
            <a:solidFill>
              <a:srgbClr val="000000"/>
            </a:solidFill>
            <a:ln w="9525" algn="ctr">
              <a:solidFill>
                <a:srgbClr val="000000"/>
              </a:solidFill>
              <a:round/>
              <a:headEnd/>
              <a:tailEnd/>
            </a:ln>
            <a:effectLst/>
          </p:spPr>
          <p:txBody>
            <a:bodyPr/>
            <a:lstStyle/>
            <a:p>
              <a:endParaRPr lang="ru-RU"/>
            </a:p>
          </p:txBody>
        </p:sp>
        <p:sp>
          <p:nvSpPr>
            <p:cNvPr id="67648" name="Rectangle 64"/>
            <p:cNvSpPr>
              <a:spLocks noChangeArrowheads="1"/>
            </p:cNvSpPr>
            <p:nvPr/>
          </p:nvSpPr>
          <p:spPr bwMode="auto">
            <a:xfrm>
              <a:off x="8892" y="4038"/>
              <a:ext cx="519" cy="2167"/>
            </a:xfrm>
            <a:prstGeom prst="rect">
              <a:avLst/>
            </a:prstGeom>
            <a:solidFill>
              <a:srgbClr val="FFFFFF"/>
            </a:solidFill>
            <a:ln w="9525">
              <a:solidFill>
                <a:srgbClr val="000000"/>
              </a:solidFill>
              <a:miter lim="800000"/>
              <a:headEnd/>
              <a:tailEnd/>
            </a:ln>
          </p:spPr>
          <p:txBody>
            <a:bodyPr/>
            <a:lstStyle/>
            <a:p>
              <a:endParaRPr lang="ru-RU"/>
            </a:p>
          </p:txBody>
        </p:sp>
        <p:sp>
          <p:nvSpPr>
            <p:cNvPr id="67649" name="Oval 65"/>
            <p:cNvSpPr>
              <a:spLocks noChangeAspect="1" noChangeArrowheads="1"/>
            </p:cNvSpPr>
            <p:nvPr/>
          </p:nvSpPr>
          <p:spPr bwMode="auto">
            <a:xfrm>
              <a:off x="9019" y="4220"/>
              <a:ext cx="142" cy="142"/>
            </a:xfrm>
            <a:prstGeom prst="ellipse">
              <a:avLst/>
            </a:prstGeom>
            <a:solidFill>
              <a:srgbClr val="0000FF"/>
            </a:solidFill>
            <a:ln w="9525" algn="ctr">
              <a:solidFill>
                <a:srgbClr val="000000"/>
              </a:solidFill>
              <a:round/>
              <a:headEnd/>
              <a:tailEnd/>
            </a:ln>
            <a:effectLst/>
          </p:spPr>
          <p:txBody>
            <a:bodyPr/>
            <a:lstStyle/>
            <a:p>
              <a:endParaRPr lang="ru-RU"/>
            </a:p>
          </p:txBody>
        </p:sp>
        <p:sp>
          <p:nvSpPr>
            <p:cNvPr id="67650" name="Oval 66"/>
            <p:cNvSpPr>
              <a:spLocks noChangeAspect="1" noChangeArrowheads="1"/>
            </p:cNvSpPr>
            <p:nvPr/>
          </p:nvSpPr>
          <p:spPr bwMode="auto">
            <a:xfrm>
              <a:off x="9020" y="4741"/>
              <a:ext cx="142" cy="142"/>
            </a:xfrm>
            <a:prstGeom prst="ellipse">
              <a:avLst/>
            </a:prstGeom>
            <a:solidFill>
              <a:srgbClr val="000000"/>
            </a:solidFill>
            <a:ln w="9525" algn="ctr">
              <a:solidFill>
                <a:srgbClr val="000000"/>
              </a:solidFill>
              <a:round/>
              <a:headEnd/>
              <a:tailEnd/>
            </a:ln>
            <a:effectLst/>
          </p:spPr>
          <p:txBody>
            <a:bodyPr/>
            <a:lstStyle/>
            <a:p>
              <a:endParaRPr lang="ru-RU"/>
            </a:p>
          </p:txBody>
        </p:sp>
        <p:sp>
          <p:nvSpPr>
            <p:cNvPr id="67651" name="Oval 67"/>
            <p:cNvSpPr>
              <a:spLocks noChangeAspect="1" noChangeArrowheads="1"/>
            </p:cNvSpPr>
            <p:nvPr/>
          </p:nvSpPr>
          <p:spPr bwMode="auto">
            <a:xfrm>
              <a:off x="9049" y="5260"/>
              <a:ext cx="142" cy="142"/>
            </a:xfrm>
            <a:prstGeom prst="ellipse">
              <a:avLst/>
            </a:prstGeom>
            <a:solidFill>
              <a:srgbClr val="FFFF00"/>
            </a:solidFill>
            <a:ln w="9525" algn="ctr">
              <a:solidFill>
                <a:srgbClr val="000000"/>
              </a:solidFill>
              <a:round/>
              <a:headEnd/>
              <a:tailEnd/>
            </a:ln>
            <a:effectLst/>
          </p:spPr>
          <p:txBody>
            <a:bodyPr/>
            <a:lstStyle/>
            <a:p>
              <a:endParaRPr lang="ru-RU"/>
            </a:p>
          </p:txBody>
        </p:sp>
        <p:sp>
          <p:nvSpPr>
            <p:cNvPr id="67652" name="Oval 68"/>
            <p:cNvSpPr>
              <a:spLocks noChangeAspect="1" noChangeArrowheads="1"/>
            </p:cNvSpPr>
            <p:nvPr/>
          </p:nvSpPr>
          <p:spPr bwMode="auto">
            <a:xfrm>
              <a:off x="9033" y="5884"/>
              <a:ext cx="142" cy="142"/>
            </a:xfrm>
            <a:prstGeom prst="ellipse">
              <a:avLst/>
            </a:prstGeom>
            <a:solidFill>
              <a:srgbClr val="FF0000"/>
            </a:solidFill>
            <a:ln w="9525" algn="ctr">
              <a:solidFill>
                <a:srgbClr val="000000"/>
              </a:solidFill>
              <a:round/>
              <a:headEnd/>
              <a:tailEnd/>
            </a:ln>
            <a:effectLst/>
          </p:spPr>
          <p:txBody>
            <a:bodyPr/>
            <a:lstStyle/>
            <a:p>
              <a:endParaRPr lang="ru-RU"/>
            </a:p>
          </p:txBody>
        </p:sp>
        <p:sp>
          <p:nvSpPr>
            <p:cNvPr id="67653" name="Rectangle 69"/>
            <p:cNvSpPr>
              <a:spLocks noChangeArrowheads="1"/>
            </p:cNvSpPr>
            <p:nvPr/>
          </p:nvSpPr>
          <p:spPr bwMode="auto">
            <a:xfrm>
              <a:off x="9412" y="4031"/>
              <a:ext cx="1500" cy="2167"/>
            </a:xfrm>
            <a:prstGeom prst="rect">
              <a:avLst/>
            </a:prstGeom>
            <a:solidFill>
              <a:srgbClr val="FFFFFF"/>
            </a:solidFill>
            <a:ln w="9525">
              <a:solidFill>
                <a:srgbClr val="000000"/>
              </a:solidFill>
              <a:miter lim="800000"/>
              <a:headEnd/>
              <a:tailEnd/>
            </a:ln>
          </p:spPr>
          <p:txBody>
            <a:bodyPr/>
            <a:lstStyle/>
            <a:p>
              <a:r>
                <a:rPr lang="ru-RU" sz="1200"/>
                <a:t>10 классы</a:t>
              </a:r>
            </a:p>
            <a:p>
              <a:endParaRPr lang="ru-RU" sz="1200"/>
            </a:p>
            <a:p>
              <a:r>
                <a:rPr lang="ru-RU" sz="1200"/>
                <a:t>8 классы</a:t>
              </a:r>
            </a:p>
            <a:p>
              <a:endParaRPr lang="ru-RU" sz="1200"/>
            </a:p>
            <a:p>
              <a:r>
                <a:rPr lang="ru-RU" sz="1200"/>
                <a:t>6 классы</a:t>
              </a:r>
            </a:p>
            <a:p>
              <a:endParaRPr lang="ru-RU" sz="1200"/>
            </a:p>
            <a:p>
              <a:r>
                <a:rPr lang="ru-RU" sz="1200"/>
                <a:t>4 классы</a:t>
              </a:r>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8313" y="1203325"/>
            <a:ext cx="7991475" cy="3529013"/>
          </a:xfrm>
        </p:spPr>
        <p:txBody>
          <a:bodyPr>
            <a:normAutofit/>
          </a:bodyPr>
          <a:lstStyle/>
          <a:p>
            <a:pPr algn="just">
              <a:lnSpc>
                <a:spcPct val="80000"/>
              </a:lnSpc>
            </a:pPr>
            <a:r>
              <a:rPr lang="ru-RU" sz="1800" b="1" u="sng" smtClean="0">
                <a:solidFill>
                  <a:schemeClr val="tx1"/>
                </a:solidFill>
              </a:rPr>
              <a:t>Нулевая ступень</a:t>
            </a:r>
            <a:r>
              <a:rPr lang="ru-RU" sz="1800" smtClean="0">
                <a:solidFill>
                  <a:schemeClr val="tx1"/>
                </a:solidFill>
              </a:rPr>
              <a:t>: </a:t>
            </a:r>
            <a:r>
              <a:rPr lang="ru-RU" sz="1800" i="1" smtClean="0">
                <a:solidFill>
                  <a:schemeClr val="tx1"/>
                </a:solidFill>
              </a:rPr>
              <a:t>не освоен даже первый уровень</a:t>
            </a:r>
            <a:r>
              <a:rPr lang="ru-RU" sz="1800" smtClean="0">
                <a:solidFill>
                  <a:schemeClr val="tx1"/>
                </a:solidFill>
              </a:rPr>
              <a:t>. Учащиеся, находящиеся на этой ступени, выполняют менее 50% заданий 1-го уровня и практически не выполняют задания более высоких уровней. </a:t>
            </a:r>
          </a:p>
          <a:p>
            <a:pPr algn="just">
              <a:lnSpc>
                <a:spcPct val="80000"/>
              </a:lnSpc>
            </a:pPr>
            <a:r>
              <a:rPr lang="ru-RU" sz="1800" b="1" u="sng" smtClean="0">
                <a:solidFill>
                  <a:schemeClr val="tx1"/>
                </a:solidFill>
              </a:rPr>
              <a:t>Первая ступень</a:t>
            </a:r>
            <a:r>
              <a:rPr lang="ru-RU" sz="1800" smtClean="0">
                <a:solidFill>
                  <a:schemeClr val="tx1"/>
                </a:solidFill>
              </a:rPr>
              <a:t>: </a:t>
            </a:r>
            <a:r>
              <a:rPr lang="ru-RU" sz="1800" i="1" smtClean="0">
                <a:solidFill>
                  <a:schemeClr val="tx1"/>
                </a:solidFill>
              </a:rPr>
              <a:t>освоен только первый уровень</a:t>
            </a:r>
            <a:r>
              <a:rPr lang="ru-RU" sz="1800" smtClean="0">
                <a:solidFill>
                  <a:schemeClr val="tx1"/>
                </a:solidFill>
              </a:rPr>
              <a:t>. Учащиеся, находящиеся на этой ступени, выполняют не менее 50% заданий 1-го уровня, небольшое количество заданий 2-го уровня и практически не справляются с 3-им. </a:t>
            </a:r>
          </a:p>
          <a:p>
            <a:pPr algn="just">
              <a:lnSpc>
                <a:spcPct val="80000"/>
              </a:lnSpc>
            </a:pPr>
            <a:r>
              <a:rPr lang="ru-RU" sz="1800" b="1" u="sng" smtClean="0">
                <a:solidFill>
                  <a:schemeClr val="tx1"/>
                </a:solidFill>
              </a:rPr>
              <a:t>Вторая ступень</a:t>
            </a:r>
            <a:r>
              <a:rPr lang="ru-RU" sz="1800" smtClean="0">
                <a:solidFill>
                  <a:schemeClr val="tx1"/>
                </a:solidFill>
              </a:rPr>
              <a:t>: </a:t>
            </a:r>
            <a:r>
              <a:rPr lang="ru-RU" sz="1800" i="1" smtClean="0">
                <a:solidFill>
                  <a:schemeClr val="tx1"/>
                </a:solidFill>
              </a:rPr>
              <a:t>освоен второй уровень</a:t>
            </a:r>
            <a:r>
              <a:rPr lang="ru-RU" sz="1800" smtClean="0">
                <a:solidFill>
                  <a:schemeClr val="tx1"/>
                </a:solidFill>
              </a:rPr>
              <a:t>. Учащиеся, находящиеся на этой ступени, выполняют не менее 50% заданий 2-го уровня. При этом они легко справляются с 80% заданий 1-го уровня и делают некоторые задания 3-го уровня. </a:t>
            </a:r>
          </a:p>
          <a:p>
            <a:pPr algn="just">
              <a:lnSpc>
                <a:spcPct val="80000"/>
              </a:lnSpc>
            </a:pPr>
            <a:r>
              <a:rPr lang="ru-RU" sz="1800" b="1" u="sng" smtClean="0">
                <a:solidFill>
                  <a:schemeClr val="tx1"/>
                </a:solidFill>
              </a:rPr>
              <a:t>Третья ступень</a:t>
            </a:r>
            <a:r>
              <a:rPr lang="ru-RU" sz="1800" smtClean="0">
                <a:solidFill>
                  <a:schemeClr val="tx1"/>
                </a:solidFill>
              </a:rPr>
              <a:t>: </a:t>
            </a:r>
            <a:r>
              <a:rPr lang="ru-RU" sz="1800" i="1" smtClean="0">
                <a:solidFill>
                  <a:schemeClr val="tx1"/>
                </a:solidFill>
              </a:rPr>
              <a:t>освоен третий уровень</a:t>
            </a:r>
            <a:r>
              <a:rPr lang="ru-RU" sz="1800" smtClean="0">
                <a:solidFill>
                  <a:schemeClr val="tx1"/>
                </a:solidFill>
              </a:rPr>
              <a:t>. Учащиеся, находящиеся на этом уровне, выполняют не менее 50% заданий 3-го уровня, легко справляются практически со всеми заданиями первого уровня  и делают не менее 80 % заданий 2-го уровня</a:t>
            </a:r>
            <a:r>
              <a:rPr lang="ru-RU" sz="1800" smtClean="0">
                <a:solidFill>
                  <a:srgbClr val="898989"/>
                </a:solidFill>
              </a:rPr>
              <a:t>. </a:t>
            </a:r>
          </a:p>
          <a:p>
            <a:pPr algn="just">
              <a:lnSpc>
                <a:spcPct val="80000"/>
              </a:lnSpc>
            </a:pPr>
            <a:endParaRPr lang="ru-RU" sz="1800" smtClean="0">
              <a:solidFill>
                <a:srgbClr val="17375E"/>
              </a:solidFill>
            </a:endParaRPr>
          </a:p>
        </p:txBody>
      </p:sp>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468313" y="158750"/>
            <a:ext cx="7772400" cy="828675"/>
          </a:xfrm>
        </p:spPr>
        <p:txBody>
          <a:bodyPr/>
          <a:lstStyle/>
          <a:p>
            <a:pPr algn="l" eaLnBrk="1" hangingPunct="1"/>
            <a:r>
              <a:rPr lang="ru-RU" sz="2400" b="1" smtClean="0">
                <a:solidFill>
                  <a:schemeClr val="bg1"/>
                </a:solidFill>
              </a:rPr>
              <a:t>Ступени  достижений: качественно-количественная характеристика</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14342"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1" fill="hold" grpId="0"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23" fill="hold">
                            <p:stCondLst>
                              <p:cond delay="1500"/>
                            </p:stCondLst>
                            <p:childTnLst>
                              <p:par>
                                <p:cTn id="24" presetID="2" presetClass="entr" presetSubtype="1" fill="hold" grpId="0"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additive="base">
                                        <p:cTn id="2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2" presetClass="entr" presetSubtype="1"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33" fill="hold">
                            <p:stCondLst>
                              <p:cond delay="2500"/>
                            </p:stCondLst>
                            <p:childTnLst>
                              <p:par>
                                <p:cTn id="34" presetID="2" presetClass="entr" presetSubtype="1"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idx="4294967295"/>
          </p:nvPr>
        </p:nvSpPr>
        <p:spPr>
          <a:xfrm>
            <a:off x="468313" y="158750"/>
            <a:ext cx="6624637" cy="828675"/>
          </a:xfrm>
        </p:spPr>
        <p:txBody>
          <a:bodyPr/>
          <a:lstStyle/>
          <a:p>
            <a:pPr algn="l" eaLnBrk="1" hangingPunct="1"/>
            <a:r>
              <a:rPr lang="ru-RU" sz="2400" b="1" smtClean="0">
                <a:solidFill>
                  <a:schemeClr val="bg1"/>
                </a:solidFill>
              </a:rPr>
              <a:t>Сравнение классов по ступеням  </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91142"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pic>
        <p:nvPicPr>
          <p:cNvPr id="91143" name="Picture 7"/>
          <p:cNvPicPr>
            <a:picLocks noChangeAspect="1" noChangeArrowheads="1"/>
          </p:cNvPicPr>
          <p:nvPr/>
        </p:nvPicPr>
        <p:blipFill>
          <a:blip r:embed="rId5" cstate="print"/>
          <a:srcRect/>
          <a:stretch>
            <a:fillRect/>
          </a:stretch>
        </p:blipFill>
        <p:spPr bwMode="auto">
          <a:xfrm>
            <a:off x="1331913" y="1419225"/>
            <a:ext cx="6408737" cy="3040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idx="4294967295"/>
          </p:nvPr>
        </p:nvSpPr>
        <p:spPr>
          <a:xfrm>
            <a:off x="468313" y="158750"/>
            <a:ext cx="6624637" cy="828675"/>
          </a:xfrm>
        </p:spPr>
        <p:txBody>
          <a:bodyPr/>
          <a:lstStyle/>
          <a:p>
            <a:pPr algn="l" eaLnBrk="1" hangingPunct="1"/>
            <a:r>
              <a:rPr lang="ru-RU" sz="2400" b="1" smtClean="0">
                <a:solidFill>
                  <a:schemeClr val="bg1"/>
                </a:solidFill>
              </a:rPr>
              <a:t>Сравнение школ по ступеням  достижений</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93189"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pic>
        <p:nvPicPr>
          <p:cNvPr id="93191" name="Picture 7"/>
          <p:cNvPicPr>
            <a:picLocks noChangeAspect="1" noChangeArrowheads="1"/>
          </p:cNvPicPr>
          <p:nvPr/>
        </p:nvPicPr>
        <p:blipFill>
          <a:blip r:embed="rId5" cstate="print"/>
          <a:srcRect/>
          <a:stretch>
            <a:fillRect/>
          </a:stretch>
        </p:blipFill>
        <p:spPr bwMode="auto">
          <a:xfrm>
            <a:off x="1835150" y="1347788"/>
            <a:ext cx="5203825" cy="3533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468313" y="158750"/>
            <a:ext cx="7772400" cy="828675"/>
          </a:xfrm>
        </p:spPr>
        <p:txBody>
          <a:bodyPr/>
          <a:lstStyle/>
          <a:p>
            <a:pPr algn="l" eaLnBrk="1" hangingPunct="1"/>
            <a:r>
              <a:rPr lang="ru-RU" sz="2400" b="1" smtClean="0">
                <a:solidFill>
                  <a:schemeClr val="bg1"/>
                </a:solidFill>
              </a:rPr>
              <a:t>Масштаб апробации инструментария</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16390"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graphicFrame>
        <p:nvGraphicFramePr>
          <p:cNvPr id="16429" name="Group 45"/>
          <p:cNvGraphicFramePr>
            <a:graphicFrameLocks noGrp="1"/>
          </p:cNvGraphicFramePr>
          <p:nvPr/>
        </p:nvGraphicFramePr>
        <p:xfrm>
          <a:off x="539750" y="1492250"/>
          <a:ext cx="7920038" cy="2743200"/>
        </p:xfrm>
        <a:graphic>
          <a:graphicData uri="http://schemas.openxmlformats.org/drawingml/2006/table">
            <a:tbl>
              <a:tblPr/>
              <a:tblGrid>
                <a:gridCol w="2592388"/>
                <a:gridCol w="1152525"/>
                <a:gridCol w="1079500"/>
                <a:gridCol w="1152525"/>
                <a:gridCol w="1008062"/>
                <a:gridCol w="935038"/>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Количество участников апробации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2009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2010</a:t>
                      </a:r>
                      <a:r>
                        <a:rPr kumimoji="0" lang="en-US"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-2011</a:t>
                      </a:r>
                      <a:endParaRPr kumimoji="0" lang="ru-RU"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субъектов Российской Федерации, Казахстан</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5</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образовательных учреждений</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80</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учащихся (чел.)</a:t>
                      </a:r>
                      <a:endParaRPr kumimoji="0" lang="en-US" sz="16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1 150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2100</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8313" y="1492250"/>
            <a:ext cx="7991475" cy="2881313"/>
          </a:xfrm>
        </p:spPr>
        <p:txBody>
          <a:bodyPr>
            <a:normAutofit/>
          </a:bodyPr>
          <a:lstStyle/>
          <a:p>
            <a:pPr algn="just">
              <a:lnSpc>
                <a:spcPct val="80000"/>
              </a:lnSpc>
            </a:pPr>
            <a:r>
              <a:rPr lang="en-US" sz="2200" b="1" smtClean="0">
                <a:solidFill>
                  <a:schemeClr val="tx1"/>
                </a:solidFill>
              </a:rPr>
              <a:t>SAM</a:t>
            </a:r>
            <a:r>
              <a:rPr lang="ru-RU" sz="2200" smtClean="0">
                <a:solidFill>
                  <a:schemeClr val="tx1"/>
                </a:solidFill>
              </a:rPr>
              <a:t>  - это тестовый инструмент оценки  учебно-предметных компетенций, отражающих  меру присвоения учащимися содержания школьных дисциплин – таких, как математика, русский язык, естествознание.  </a:t>
            </a:r>
          </a:p>
          <a:p>
            <a:pPr algn="just">
              <a:lnSpc>
                <a:spcPct val="80000"/>
              </a:lnSpc>
            </a:pPr>
            <a:r>
              <a:rPr lang="ru-RU" sz="2200" smtClean="0">
                <a:solidFill>
                  <a:schemeClr val="tx1"/>
                </a:solidFill>
              </a:rPr>
              <a:t>Особенность </a:t>
            </a:r>
            <a:r>
              <a:rPr lang="en-US" sz="2200" smtClean="0">
                <a:solidFill>
                  <a:schemeClr val="tx1"/>
                </a:solidFill>
              </a:rPr>
              <a:t>SAM</a:t>
            </a:r>
            <a:r>
              <a:rPr lang="ru-RU" sz="2200" smtClean="0">
                <a:solidFill>
                  <a:schemeClr val="tx1"/>
                </a:solidFill>
              </a:rPr>
              <a:t> – сочетание:</a:t>
            </a:r>
          </a:p>
          <a:p>
            <a:pPr algn="l">
              <a:lnSpc>
                <a:spcPct val="80000"/>
              </a:lnSpc>
            </a:pPr>
            <a:r>
              <a:rPr lang="ru-RU" sz="2200" smtClean="0">
                <a:solidFill>
                  <a:schemeClr val="tx1"/>
                </a:solidFill>
              </a:rPr>
              <a:t> </a:t>
            </a:r>
            <a:r>
              <a:rPr lang="ru-RU" sz="2000" smtClean="0">
                <a:solidFill>
                  <a:schemeClr val="tx1"/>
                </a:solidFill>
              </a:rPr>
              <a:t>а) интегральной характеристики предметной компетенции на основе определения ее места на единой  метрической шкале ;</a:t>
            </a:r>
          </a:p>
          <a:p>
            <a:pPr algn="l">
              <a:lnSpc>
                <a:spcPct val="80000"/>
              </a:lnSpc>
            </a:pPr>
            <a:r>
              <a:rPr lang="ru-RU" sz="2000" smtClean="0">
                <a:solidFill>
                  <a:schemeClr val="tx1"/>
                </a:solidFill>
              </a:rPr>
              <a:t> б) структурного представления компетенции на основе различения сформированности трех основных аспектов ее ориентировочной основы.</a:t>
            </a:r>
            <a:r>
              <a:rPr lang="ru-RU" sz="2000" smtClean="0">
                <a:solidFill>
                  <a:srgbClr val="898989"/>
                </a:solidFill>
              </a:rPr>
              <a:t> </a:t>
            </a:r>
          </a:p>
        </p:txBody>
      </p:sp>
      <p:pic>
        <p:nvPicPr>
          <p:cNvPr id="1027" name="Picture 3" descr="E:\rtc_prezent_png\rtc_shapka.png"/>
          <p:cNvPicPr>
            <a:picLocks noChangeAspect="1" noChangeArrowheads="1"/>
          </p:cNvPicPr>
          <p:nvPr/>
        </p:nvPicPr>
        <p:blipFill>
          <a:blip r:embed="rId4" cstate="print"/>
          <a:srcRect/>
          <a:stretch>
            <a:fillRect/>
          </a:stretch>
        </p:blipFill>
        <p:spPr bwMode="auto">
          <a:xfrm>
            <a:off x="-14288" y="0"/>
            <a:ext cx="9158288" cy="1177925"/>
          </a:xfrm>
          <a:prstGeom prst="rect">
            <a:avLst/>
          </a:prstGeom>
          <a:noFill/>
          <a:ln w="9525">
            <a:noFill/>
            <a:miter lim="800000"/>
            <a:headEnd/>
            <a:tailEnd/>
          </a:ln>
        </p:spPr>
      </p:pic>
      <p:sp>
        <p:nvSpPr>
          <p:cNvPr id="2" name="Заголовок 1"/>
          <p:cNvSpPr>
            <a:spLocks noGrp="1"/>
          </p:cNvSpPr>
          <p:nvPr>
            <p:ph type="ctrTitle"/>
          </p:nvPr>
        </p:nvSpPr>
        <p:spPr>
          <a:xfrm>
            <a:off x="468313" y="158750"/>
            <a:ext cx="7772400" cy="828675"/>
          </a:xfrm>
        </p:spPr>
        <p:txBody>
          <a:bodyPr/>
          <a:lstStyle/>
          <a:p>
            <a:pPr algn="l" eaLnBrk="1" hangingPunct="1"/>
            <a:r>
              <a:rPr lang="ru-RU" sz="2800" b="1" smtClean="0">
                <a:solidFill>
                  <a:schemeClr val="bg1"/>
                </a:solidFill>
              </a:rPr>
              <a:t>Особенности  </a:t>
            </a:r>
            <a:r>
              <a:rPr lang="en-US" sz="2800" b="1" smtClean="0">
                <a:solidFill>
                  <a:schemeClr val="bg1"/>
                </a:solidFill>
              </a:rPr>
              <a:t>SAM</a:t>
            </a:r>
            <a:r>
              <a:rPr lang="ru-RU" sz="2800" b="1" smtClean="0">
                <a:solidFill>
                  <a:schemeClr val="bg1"/>
                </a:solidFill>
              </a:rPr>
              <a:t> </a:t>
            </a:r>
            <a:r>
              <a:rPr lang="ru-RU" sz="2000" b="1" smtClean="0">
                <a:solidFill>
                  <a:schemeClr val="bg1"/>
                </a:solidFill>
              </a:rPr>
              <a:t>(</a:t>
            </a:r>
            <a:r>
              <a:rPr lang="en-US" sz="2000" b="1" smtClean="0">
                <a:solidFill>
                  <a:schemeClr val="bg1"/>
                </a:solidFill>
              </a:rPr>
              <a:t>School Achievements Monitoring </a:t>
            </a:r>
            <a:r>
              <a:rPr lang="ru-RU" sz="2000" b="1" smtClean="0">
                <a:solidFill>
                  <a:schemeClr val="bg1"/>
                </a:solidFill>
              </a:rPr>
              <a:t>)</a:t>
            </a:r>
          </a:p>
        </p:txBody>
      </p:sp>
      <p:pic>
        <p:nvPicPr>
          <p:cNvPr id="1028" name="Picture 4" descr="E:\rtc_prezent_png\rtc_01.png"/>
          <p:cNvPicPr>
            <a:picLocks noChangeAspect="1" noChangeArrowheads="1"/>
          </p:cNvPicPr>
          <p:nvPr/>
        </p:nvPicPr>
        <p:blipFill>
          <a:blip r:embed="rId5" cstate="print"/>
          <a:srcRect/>
          <a:stretch>
            <a:fillRect/>
          </a:stretch>
        </p:blipFill>
        <p:spPr bwMode="auto">
          <a:xfrm>
            <a:off x="7451725" y="214313"/>
            <a:ext cx="1430338" cy="709612"/>
          </a:xfrm>
          <a:prstGeom prst="rect">
            <a:avLst/>
          </a:prstGeom>
          <a:noFill/>
          <a:ln w="9525">
            <a:noFill/>
            <a:miter lim="800000"/>
            <a:headEnd/>
            <a:tailEnd/>
          </a:ln>
        </p:spPr>
      </p:pic>
      <p:sp>
        <p:nvSpPr>
          <p:cNvPr id="4102"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1" fill="hold" grpId="0"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23" fill="hold">
                            <p:stCondLst>
                              <p:cond delay="1500"/>
                            </p:stCondLst>
                            <p:childTnLst>
                              <p:par>
                                <p:cTn id="24" presetID="2" presetClass="entr" presetSubtype="1" fill="hold" grpId="0"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additive="base">
                                        <p:cTn id="2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2" presetClass="entr" presetSubtype="1"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33" fill="hold">
                            <p:stCondLst>
                              <p:cond delay="2500"/>
                            </p:stCondLst>
                            <p:childTnLst>
                              <p:par>
                                <p:cTn id="34" presetID="2" presetClass="entr" presetSubtype="1"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0"/>
            <a:ext cx="9158288" cy="1177925"/>
          </a:xfrm>
          <a:prstGeom prst="rect">
            <a:avLst/>
          </a:prstGeom>
          <a:noFill/>
          <a:ln w="9525">
            <a:noFill/>
            <a:miter lim="800000"/>
            <a:headEnd/>
            <a:tailEnd/>
          </a:ln>
        </p:spPr>
      </p:pic>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5125"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sp>
        <p:nvSpPr>
          <p:cNvPr id="8" name="Подзаголовок 7"/>
          <p:cNvSpPr>
            <a:spLocks noGrp="1"/>
          </p:cNvSpPr>
          <p:nvPr>
            <p:ph type="subTitle" idx="1"/>
          </p:nvPr>
        </p:nvSpPr>
        <p:spPr>
          <a:xfrm>
            <a:off x="1763713" y="915988"/>
            <a:ext cx="7380287" cy="1223962"/>
          </a:xfr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pPr>
            <a:r>
              <a:rPr lang="ru-RU" sz="2000" b="1" smtClean="0">
                <a:solidFill>
                  <a:schemeClr val="tx1"/>
                </a:solidFill>
              </a:rPr>
              <a:t>Основание для  разработки инструментария:</a:t>
            </a:r>
            <a:r>
              <a:rPr lang="ru-RU" sz="2000" b="1" smtClean="0">
                <a:solidFill>
                  <a:schemeClr val="tx1"/>
                </a:solidFill>
                <a:latin typeface="Arial" charset="0"/>
              </a:rPr>
              <a:t> </a:t>
            </a:r>
            <a:r>
              <a:rPr lang="ru-RU" sz="2000" smtClean="0">
                <a:solidFill>
                  <a:schemeClr val="tx1"/>
                </a:solidFill>
              </a:rPr>
              <a:t>представление об этапах присвоения предметных содержаний, опирающееся на </a:t>
            </a:r>
            <a:r>
              <a:rPr lang="ru-RU" sz="2000" b="1" smtClean="0">
                <a:solidFill>
                  <a:schemeClr val="tx1"/>
                </a:solidFill>
              </a:rPr>
              <a:t>модель «культурного развития» Л.С. Выготского</a:t>
            </a:r>
          </a:p>
        </p:txBody>
      </p:sp>
      <p:pic>
        <p:nvPicPr>
          <p:cNvPr id="5127" name="Picture 2"/>
          <p:cNvPicPr>
            <a:picLocks noChangeAspect="1" noChangeArrowheads="1"/>
          </p:cNvPicPr>
          <p:nvPr/>
        </p:nvPicPr>
        <p:blipFill>
          <a:blip r:embed="rId5" cstate="print"/>
          <a:srcRect/>
          <a:stretch>
            <a:fillRect/>
          </a:stretch>
        </p:blipFill>
        <p:spPr bwMode="auto">
          <a:xfrm>
            <a:off x="0" y="771525"/>
            <a:ext cx="1771650" cy="1971675"/>
          </a:xfrm>
          <a:prstGeom prst="rect">
            <a:avLst/>
          </a:prstGeom>
          <a:noFill/>
          <a:ln w="9525">
            <a:noFill/>
            <a:miter lim="800000"/>
            <a:headEnd/>
            <a:tailEnd/>
          </a:ln>
        </p:spPr>
      </p:pic>
      <p:sp>
        <p:nvSpPr>
          <p:cNvPr id="5129" name="Text Box 9"/>
          <p:cNvSpPr txBox="1">
            <a:spLocks noChangeArrowheads="1"/>
          </p:cNvSpPr>
          <p:nvPr/>
        </p:nvSpPr>
        <p:spPr bwMode="auto">
          <a:xfrm>
            <a:off x="539750" y="411163"/>
            <a:ext cx="5832475" cy="366712"/>
          </a:xfrm>
          <a:prstGeom prst="rect">
            <a:avLst/>
          </a:prstGeom>
          <a:noFill/>
          <a:ln w="9525">
            <a:noFill/>
            <a:miter lim="800000"/>
            <a:headEnd/>
            <a:tailEnd/>
          </a:ln>
          <a:effectLst/>
        </p:spPr>
        <p:txBody>
          <a:bodyPr>
            <a:spAutoFit/>
          </a:bodyPr>
          <a:lstStyle/>
          <a:p>
            <a:pPr>
              <a:spcBef>
                <a:spcPct val="50000"/>
              </a:spcBef>
            </a:pPr>
            <a:endParaRPr lang="ru-RU"/>
          </a:p>
        </p:txBody>
      </p:sp>
      <p:sp>
        <p:nvSpPr>
          <p:cNvPr id="2" name="Заголовок 1"/>
          <p:cNvSpPr>
            <a:spLocks/>
          </p:cNvSpPr>
          <p:nvPr/>
        </p:nvSpPr>
        <p:spPr bwMode="auto">
          <a:xfrm>
            <a:off x="2987675" y="268288"/>
            <a:ext cx="2305050" cy="504825"/>
          </a:xfrm>
          <a:prstGeom prst="rect">
            <a:avLst/>
          </a:prstGeom>
          <a:noFill/>
          <a:ln w="9525">
            <a:noFill/>
            <a:miter lim="800000"/>
            <a:headEnd/>
            <a:tailEnd/>
          </a:ln>
        </p:spPr>
        <p:txBody>
          <a:bodyPr anchor="ctr"/>
          <a:lstStyle/>
          <a:p>
            <a:r>
              <a:rPr lang="ru-RU" sz="2400" b="1">
                <a:solidFill>
                  <a:schemeClr val="bg1"/>
                </a:solidFill>
                <a:latin typeface="Times New Roman" pitchFamily="18" charset="0"/>
                <a:cs typeface="Times New Roman" pitchFamily="18" charset="0"/>
              </a:rPr>
              <a:t>Наш подход</a:t>
            </a:r>
            <a:endParaRPr lang="ru-RU" sz="2400">
              <a:solidFill>
                <a:schemeClr val="bg1"/>
              </a:solidFill>
            </a:endParaRPr>
          </a:p>
        </p:txBody>
      </p:sp>
      <p:sp>
        <p:nvSpPr>
          <p:cNvPr id="5131" name="Text Box 11"/>
          <p:cNvSpPr txBox="1">
            <a:spLocks noChangeArrowheads="1"/>
          </p:cNvSpPr>
          <p:nvPr/>
        </p:nvSpPr>
        <p:spPr bwMode="auto">
          <a:xfrm>
            <a:off x="1763713" y="2066925"/>
            <a:ext cx="7235825" cy="2701925"/>
          </a:xfrm>
          <a:prstGeom prst="rect">
            <a:avLst/>
          </a:prstGeom>
          <a:noFill/>
          <a:ln w="9525">
            <a:noFill/>
            <a:miter lim="800000"/>
            <a:headEnd/>
            <a:tailEnd/>
          </a:ln>
          <a:effectLst/>
        </p:spPr>
        <p:txBody>
          <a:bodyPr>
            <a:spAutoFit/>
          </a:bodyPr>
          <a:lstStyle/>
          <a:p>
            <a:endParaRPr kumimoji="1" lang="ru-RU">
              <a:latin typeface="Arial" charset="0"/>
            </a:endParaRPr>
          </a:p>
          <a:p>
            <a:r>
              <a:rPr kumimoji="1" lang="ru-RU" u="sng">
                <a:latin typeface="Arial" charset="0"/>
              </a:rPr>
              <a:t>Предмет педагогической диагностики</a:t>
            </a:r>
            <a:r>
              <a:rPr kumimoji="1" lang="ru-RU">
                <a:latin typeface="Arial" charset="0"/>
              </a:rPr>
              <a:t>:  присвоение обобщенных способов действия, кристаллизованных в знаковых структурах </a:t>
            </a:r>
          </a:p>
          <a:p>
            <a:endParaRPr kumimoji="1" lang="ru-RU">
              <a:latin typeface="Arial" charset="0"/>
            </a:endParaRPr>
          </a:p>
          <a:p>
            <a:r>
              <a:rPr kumimoji="1" lang="ru-RU" u="sng">
                <a:latin typeface="Arial" charset="0"/>
              </a:rPr>
              <a:t>Единицы содержания</a:t>
            </a:r>
            <a:r>
              <a:rPr kumimoji="1" lang="ru-RU">
                <a:latin typeface="Arial" charset="0"/>
              </a:rPr>
              <a:t> -  относительно целостные разделы предметных дисциплин</a:t>
            </a:r>
          </a:p>
          <a:p>
            <a:endParaRPr kumimoji="1" lang="ru-RU">
              <a:latin typeface="Arial" charset="0"/>
            </a:endParaRPr>
          </a:p>
          <a:p>
            <a:r>
              <a:rPr kumimoji="1" lang="ru-RU" u="sng">
                <a:latin typeface="Arial" charset="0"/>
              </a:rPr>
              <a:t>Главная точка отсчета</a:t>
            </a:r>
            <a:r>
              <a:rPr kumimoji="1" lang="ru-RU">
                <a:latin typeface="Arial" charset="0"/>
              </a:rPr>
              <a:t> - абсолютная культурная норма </a:t>
            </a:r>
          </a:p>
          <a:p>
            <a:pPr>
              <a:spcBef>
                <a:spcPct val="50000"/>
              </a:spcBef>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1+#ppt_w/2"/>
                                          </p:val>
                                        </p:tav>
                                        <p:tav tm="100000">
                                          <p:val>
                                            <p:strVal val="#ppt_x"/>
                                          </p:val>
                                        </p:tav>
                                      </p:tavLst>
                                    </p:anim>
                                    <p:anim calcmode="lin" valueType="num">
                                      <p:cBhvr additive="base">
                                        <p:cTn id="13" dur="500" fill="hold"/>
                                        <p:tgtEl>
                                          <p:spTgt spid="1028"/>
                                        </p:tgtEl>
                                        <p:attrNameLst>
                                          <p:attrName>ppt_y</p:attrName>
                                        </p:attrNameLst>
                                      </p:cBhvr>
                                      <p:tavLst>
                                        <p:tav tm="0">
                                          <p:val>
                                            <p:strVal val="#ppt_y"/>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idx="4294967295"/>
          </p:nvPr>
        </p:nvSpPr>
        <p:spPr>
          <a:xfrm>
            <a:off x="468313" y="158750"/>
            <a:ext cx="7772400" cy="828675"/>
          </a:xfrm>
        </p:spPr>
        <p:txBody>
          <a:bodyPr/>
          <a:lstStyle/>
          <a:p>
            <a:pPr algn="l" eaLnBrk="1" hangingPunct="1"/>
            <a:r>
              <a:rPr lang="ru-RU" sz="2400" b="1" smtClean="0">
                <a:solidFill>
                  <a:schemeClr val="bg1"/>
                </a:solidFill>
              </a:rPr>
              <a:t>Уровни качества компетенций </a:t>
            </a:r>
            <a:r>
              <a:rPr lang="ru-RU" sz="2400" smtClean="0">
                <a:solidFill>
                  <a:schemeClr val="bg1"/>
                </a:solidFill>
              </a:rPr>
              <a:t/>
            </a:r>
            <a:br>
              <a:rPr lang="ru-RU" sz="2400" smtClean="0">
                <a:solidFill>
                  <a:schemeClr val="bg1"/>
                </a:solidFill>
              </a:rPr>
            </a:br>
            <a:r>
              <a:rPr lang="ru-RU" sz="2000" smtClean="0">
                <a:solidFill>
                  <a:schemeClr val="bg1"/>
                </a:solidFill>
              </a:rPr>
              <a:t>в мониторинговых  исследований</a:t>
            </a:r>
            <a:endParaRPr lang="ru-RU" sz="2000" b="1" smtClean="0">
              <a:solidFill>
                <a:schemeClr val="bg1"/>
              </a:solidFill>
            </a:endParaRP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80902"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graphicFrame>
        <p:nvGraphicFramePr>
          <p:cNvPr id="80943" name="Group 47"/>
          <p:cNvGraphicFramePr>
            <a:graphicFrameLocks noGrp="1"/>
          </p:cNvGraphicFramePr>
          <p:nvPr/>
        </p:nvGraphicFramePr>
        <p:xfrm>
          <a:off x="179388" y="1276350"/>
          <a:ext cx="8964612" cy="3382963"/>
        </p:xfrm>
        <a:graphic>
          <a:graphicData uri="http://schemas.openxmlformats.org/drawingml/2006/table">
            <a:tbl>
              <a:tblPr/>
              <a:tblGrid>
                <a:gridCol w="2663825"/>
                <a:gridCol w="3311525"/>
                <a:gridCol w="2989262"/>
              </a:tblGrid>
              <a:tr h="465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Arial" charset="0"/>
                        </a:rPr>
                        <a:t>TIMSS</a:t>
                      </a:r>
                      <a:endParaRPr kumimoji="0" lang="ru-RU" sz="18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Arial" charset="0"/>
                        </a:rPr>
                        <a:t>PIRLS</a:t>
                      </a:r>
                      <a:endParaRPr kumimoji="0" lang="ru-RU" sz="18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Arial" charset="0"/>
                        </a:rPr>
                        <a:t>SAM</a:t>
                      </a:r>
                      <a:endParaRPr kumimoji="0" lang="ru-RU" sz="18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DD9C3"/>
                    </a:solidFill>
                  </a:tcPr>
                </a:tc>
              </a:tr>
              <a:tr h="291782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ru-RU" sz="1800" b="0" i="0" u="none" strike="noStrike" cap="none" normalizeH="0" baseline="0" smtClean="0">
                          <a:ln>
                            <a:noFill/>
                          </a:ln>
                          <a:solidFill>
                            <a:srgbClr val="000000"/>
                          </a:solidFill>
                          <a:effectLst/>
                          <a:latin typeface="Calibri" pitchFamily="34" charset="0"/>
                          <a:cs typeface="Arial" charset="0"/>
                        </a:rPr>
                        <a:t>  знание фактов и процедур;</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ru-RU" sz="1800" b="0" i="0" u="none" strike="noStrike" cap="none" normalizeH="0" baseline="0" smtClean="0">
                          <a:ln>
                            <a:noFill/>
                          </a:ln>
                          <a:solidFill>
                            <a:srgbClr val="000000"/>
                          </a:solidFill>
                          <a:effectLst/>
                          <a:latin typeface="Calibri" pitchFamily="34" charset="0"/>
                          <a:cs typeface="Arial" charset="0"/>
                        </a:rPr>
                        <a:t>  применение понятий;</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ru-RU" sz="1800" b="0" i="0" u="none" strike="noStrike" cap="none" normalizeH="0" baseline="0" smtClean="0">
                          <a:ln>
                            <a:noFill/>
                          </a:ln>
                          <a:solidFill>
                            <a:srgbClr val="000000"/>
                          </a:solidFill>
                          <a:effectLst/>
                          <a:latin typeface="Calibri" pitchFamily="34" charset="0"/>
                          <a:cs typeface="Arial" charset="0"/>
                        </a:rPr>
                        <a:t>  решение стандартных</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Calibri" pitchFamily="34" charset="0"/>
                          <a:cs typeface="Arial" charset="0"/>
                        </a:rPr>
                        <a:t>задач;</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ru-RU" sz="1800" b="0" i="0" u="none" strike="noStrike" cap="none" normalizeH="0" baseline="0" smtClean="0">
                          <a:ln>
                            <a:noFill/>
                          </a:ln>
                          <a:solidFill>
                            <a:srgbClr val="000000"/>
                          </a:solidFill>
                          <a:effectLst/>
                          <a:latin typeface="Calibri" pitchFamily="34" charset="0"/>
                          <a:cs typeface="Arial" charset="0"/>
                        </a:rPr>
                        <a:t>  рассуждения</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ru-RU" sz="1800" b="0" i="0" u="none" strike="noStrike" cap="none" normalizeH="0" baseline="0" smtClean="0">
                          <a:ln>
                            <a:noFill/>
                          </a:ln>
                          <a:solidFill>
                            <a:srgbClr val="000000"/>
                          </a:solidFill>
                          <a:effectLst/>
                          <a:latin typeface="Calibri" pitchFamily="34" charset="0"/>
                          <a:cs typeface="Arial" charset="0"/>
                        </a:rPr>
                        <a:t> нахождение и удержание информации;</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ru-RU" sz="1800" b="0" i="0" u="none" strike="noStrike" cap="none" normalizeH="0" baseline="0" smtClean="0">
                          <a:ln>
                            <a:noFill/>
                          </a:ln>
                          <a:solidFill>
                            <a:srgbClr val="000000"/>
                          </a:solidFill>
                          <a:effectLst/>
                          <a:latin typeface="Calibri" pitchFamily="34" charset="0"/>
                          <a:cs typeface="Arial" charset="0"/>
                        </a:rPr>
                        <a:t>  формулирование выводов</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ru-RU" sz="1800" b="0" i="0" u="none" strike="noStrike" cap="none" normalizeH="0" baseline="0" smtClean="0">
                          <a:ln>
                            <a:noFill/>
                          </a:ln>
                          <a:solidFill>
                            <a:srgbClr val="000000"/>
                          </a:solidFill>
                          <a:effectLst/>
                          <a:latin typeface="Calibri" pitchFamily="34" charset="0"/>
                          <a:cs typeface="Arial" charset="0"/>
                        </a:rPr>
                        <a:t> интерпретация и интеграция информации</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ru-RU" sz="1800" b="0" i="0" u="none" strike="noStrike" cap="none" normalizeH="0" baseline="0" smtClean="0">
                          <a:ln>
                            <a:noFill/>
                          </a:ln>
                          <a:solidFill>
                            <a:srgbClr val="000000"/>
                          </a:solidFill>
                          <a:effectLst/>
                          <a:latin typeface="Calibri" pitchFamily="34" charset="0"/>
                          <a:cs typeface="Arial" charset="0"/>
                        </a:rPr>
                        <a:t>анализ и оценка содержания, языка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C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1800" b="0" i="0" u="none" strike="noStrike" cap="none" normalizeH="0" baseline="0" smtClean="0">
                          <a:ln>
                            <a:noFill/>
                          </a:ln>
                          <a:solidFill>
                            <a:srgbClr val="000000"/>
                          </a:solidFill>
                          <a:effectLst/>
                          <a:latin typeface="Calibri" pitchFamily="34" charset="0"/>
                          <a:cs typeface="Arial" charset="0"/>
                        </a:rPr>
                        <a:t> ориентация на форму способа действия</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1800" b="0" i="0" u="none" strike="noStrike" cap="none" normalizeH="0" baseline="0" smtClean="0">
                          <a:ln>
                            <a:noFill/>
                          </a:ln>
                          <a:solidFill>
                            <a:schemeClr val="tx1"/>
                          </a:solidFill>
                          <a:effectLst/>
                          <a:latin typeface="Calibri" pitchFamily="34" charset="0"/>
                          <a:cs typeface="Arial" charset="0"/>
                        </a:rPr>
                        <a:t> ориентация на существенное отношение в основе способа действия</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ru-RU" sz="1800" b="0" i="0" u="none" strike="noStrike" cap="none" normalizeH="0" baseline="0" smtClean="0">
                          <a:ln>
                            <a:noFill/>
                          </a:ln>
                          <a:solidFill>
                            <a:schemeClr val="tx1"/>
                          </a:solidFill>
                          <a:effectLst/>
                          <a:latin typeface="Calibri" pitchFamily="34" charset="0"/>
                          <a:cs typeface="Arial" charset="0"/>
                        </a:rPr>
                        <a:t>  ориентация на границы способа действия</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0"/>
            <a:ext cx="9158288" cy="1177925"/>
          </a:xfrm>
          <a:prstGeom prst="rect">
            <a:avLst/>
          </a:prstGeom>
          <a:noFill/>
          <a:ln w="9525">
            <a:noFill/>
            <a:miter lim="800000"/>
            <a:headEnd/>
            <a:tailEnd/>
          </a:ln>
        </p:spPr>
      </p:pic>
      <p:sp>
        <p:nvSpPr>
          <p:cNvPr id="2" name="Заголовок 1"/>
          <p:cNvSpPr>
            <a:spLocks noGrp="1"/>
          </p:cNvSpPr>
          <p:nvPr>
            <p:ph type="ctrTitle" idx="4294967295"/>
          </p:nvPr>
        </p:nvSpPr>
        <p:spPr>
          <a:xfrm>
            <a:off x="1116013" y="195263"/>
            <a:ext cx="5508625" cy="828675"/>
          </a:xfrm>
        </p:spPr>
        <p:txBody>
          <a:bodyPr/>
          <a:lstStyle/>
          <a:p>
            <a:pPr eaLnBrk="1" hangingPunct="1"/>
            <a:r>
              <a:rPr lang="ru-RU" sz="2400" b="1" smtClean="0">
                <a:solidFill>
                  <a:schemeClr val="bg1"/>
                </a:solidFill>
                <a:latin typeface="Arial" charset="0"/>
              </a:rPr>
              <a:t>Уровни присвоения </a:t>
            </a:r>
            <a:br>
              <a:rPr lang="ru-RU" sz="2400" b="1" smtClean="0">
                <a:solidFill>
                  <a:schemeClr val="bg1"/>
                </a:solidFill>
                <a:latin typeface="Arial" charset="0"/>
              </a:rPr>
            </a:br>
            <a:r>
              <a:rPr lang="ru-RU" sz="2400" b="1" smtClean="0">
                <a:solidFill>
                  <a:schemeClr val="bg1"/>
                </a:solidFill>
                <a:latin typeface="Arial" charset="0"/>
              </a:rPr>
              <a:t>культурных образцов действия</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76806"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grpSp>
        <p:nvGrpSpPr>
          <p:cNvPr id="76816" name="Group 16"/>
          <p:cNvGrpSpPr>
            <a:grpSpLocks/>
          </p:cNvGrpSpPr>
          <p:nvPr/>
        </p:nvGrpSpPr>
        <p:grpSpPr bwMode="auto">
          <a:xfrm>
            <a:off x="971550" y="1419225"/>
            <a:ext cx="7358063" cy="3438525"/>
            <a:chOff x="720" y="743"/>
            <a:chExt cx="4635" cy="2166"/>
          </a:xfrm>
        </p:grpSpPr>
        <p:sp>
          <p:nvSpPr>
            <p:cNvPr id="76808" name="Rectangle 3"/>
            <p:cNvSpPr>
              <a:spLocks noChangeArrowheads="1"/>
            </p:cNvSpPr>
            <p:nvPr/>
          </p:nvSpPr>
          <p:spPr bwMode="auto">
            <a:xfrm>
              <a:off x="720" y="743"/>
              <a:ext cx="4545" cy="742"/>
            </a:xfrm>
            <a:prstGeom prst="rect">
              <a:avLst/>
            </a:prstGeom>
            <a:solidFill>
              <a:srgbClr val="6699FF"/>
            </a:solidFill>
            <a:ln w="12700">
              <a:solidFill>
                <a:srgbClr val="6699FF"/>
              </a:solidFill>
              <a:miter lim="800000"/>
              <a:headEnd type="none" w="sm" len="sm"/>
              <a:tailEnd type="none" w="sm" len="sm"/>
            </a:ln>
          </p:spPr>
          <p:txBody>
            <a:bodyPr wrap="none" anchor="ctr"/>
            <a:lstStyle/>
            <a:p>
              <a:pPr algn="ctr"/>
              <a:endParaRPr kumimoji="1" lang="ru-RU" sz="3600">
                <a:latin typeface="Times New Roman" pitchFamily="18" charset="0"/>
                <a:cs typeface="Times New Roman" pitchFamily="18" charset="0"/>
              </a:endParaRPr>
            </a:p>
          </p:txBody>
        </p:sp>
        <p:sp>
          <p:nvSpPr>
            <p:cNvPr id="76809" name="Rectangle 4"/>
            <p:cNvSpPr>
              <a:spLocks noChangeArrowheads="1"/>
            </p:cNvSpPr>
            <p:nvPr/>
          </p:nvSpPr>
          <p:spPr bwMode="auto">
            <a:xfrm>
              <a:off x="720" y="1451"/>
              <a:ext cx="4545" cy="709"/>
            </a:xfrm>
            <a:prstGeom prst="rect">
              <a:avLst/>
            </a:prstGeom>
            <a:solidFill>
              <a:srgbClr val="FFFF66"/>
            </a:solidFill>
            <a:ln w="12700">
              <a:solidFill>
                <a:srgbClr val="6699FF"/>
              </a:solidFill>
              <a:miter lim="800000"/>
              <a:headEnd type="none" w="sm" len="sm"/>
              <a:tailEnd type="none" w="sm" len="sm"/>
            </a:ln>
          </p:spPr>
          <p:txBody>
            <a:bodyPr wrap="none" anchor="ctr"/>
            <a:lstStyle/>
            <a:p>
              <a:pPr algn="ctr"/>
              <a:endParaRPr kumimoji="1" lang="ru-RU" sz="3600">
                <a:latin typeface="Times New Roman" pitchFamily="18" charset="0"/>
                <a:cs typeface="Times New Roman" pitchFamily="18" charset="0"/>
              </a:endParaRPr>
            </a:p>
          </p:txBody>
        </p:sp>
        <p:sp>
          <p:nvSpPr>
            <p:cNvPr id="76810" name="Rectangle 5"/>
            <p:cNvSpPr>
              <a:spLocks noChangeArrowheads="1"/>
            </p:cNvSpPr>
            <p:nvPr/>
          </p:nvSpPr>
          <p:spPr bwMode="auto">
            <a:xfrm>
              <a:off x="720" y="2160"/>
              <a:ext cx="4545" cy="684"/>
            </a:xfrm>
            <a:prstGeom prst="rect">
              <a:avLst/>
            </a:prstGeom>
            <a:solidFill>
              <a:srgbClr val="00FF00"/>
            </a:solidFill>
            <a:ln w="12700">
              <a:solidFill>
                <a:srgbClr val="00FF00"/>
              </a:solidFill>
              <a:miter lim="800000"/>
              <a:headEnd type="none" w="sm" len="sm"/>
              <a:tailEnd type="none" w="sm" len="sm"/>
            </a:ln>
          </p:spPr>
          <p:txBody>
            <a:bodyPr wrap="none" anchor="ctr"/>
            <a:lstStyle/>
            <a:p>
              <a:pPr algn="ctr"/>
              <a:endParaRPr kumimoji="1" lang="ru-RU" sz="3600">
                <a:latin typeface="Times New Roman" pitchFamily="18" charset="0"/>
                <a:cs typeface="Times New Roman" pitchFamily="18" charset="0"/>
              </a:endParaRPr>
            </a:p>
          </p:txBody>
        </p:sp>
        <p:sp>
          <p:nvSpPr>
            <p:cNvPr id="76813" name="TextBox 14"/>
            <p:cNvSpPr txBox="1">
              <a:spLocks noChangeArrowheads="1"/>
            </p:cNvSpPr>
            <p:nvPr/>
          </p:nvSpPr>
          <p:spPr bwMode="auto">
            <a:xfrm>
              <a:off x="810" y="1418"/>
              <a:ext cx="4455" cy="1363"/>
            </a:xfrm>
            <a:prstGeom prst="rect">
              <a:avLst/>
            </a:prstGeom>
            <a:noFill/>
            <a:ln w="9525">
              <a:noFill/>
              <a:miter lim="800000"/>
              <a:headEnd/>
              <a:tailEnd/>
            </a:ln>
          </p:spPr>
          <p:txBody>
            <a:bodyPr>
              <a:spAutoFit/>
            </a:bodyPr>
            <a:lstStyle/>
            <a:p>
              <a:r>
                <a:rPr kumimoji="1" lang="ru-RU" sz="3200" b="1">
                  <a:latin typeface="Times New Roman" pitchFamily="18" charset="0"/>
                  <a:cs typeface="Times New Roman" pitchFamily="18" charset="0"/>
                </a:rPr>
                <a:t>Содержательно-рефлексивный</a:t>
              </a:r>
            </a:p>
            <a:p>
              <a:r>
                <a:rPr kumimoji="1" lang="ru-RU" sz="2000">
                  <a:latin typeface="Times New Roman" pitchFamily="18" charset="0"/>
                  <a:cs typeface="Times New Roman" pitchFamily="18" charset="0"/>
                </a:rPr>
                <a:t>Действие  с пониманием – ориентация на существенное отношение, определяющее способ действия</a:t>
              </a:r>
            </a:p>
            <a:p>
              <a:endParaRPr kumimoji="1" lang="ru-RU" sz="3200">
                <a:latin typeface="Times New Roman" pitchFamily="18" charset="0"/>
                <a:cs typeface="Times New Roman" pitchFamily="18" charset="0"/>
              </a:endParaRPr>
            </a:p>
            <a:p>
              <a:endParaRPr kumimoji="1" lang="ru-RU" sz="3200">
                <a:latin typeface="Times New Roman" pitchFamily="18" charset="0"/>
                <a:cs typeface="Times New Roman" pitchFamily="18" charset="0"/>
              </a:endParaRPr>
            </a:p>
          </p:txBody>
        </p:sp>
        <p:sp>
          <p:nvSpPr>
            <p:cNvPr id="76814" name="TextBox 15"/>
            <p:cNvSpPr txBox="1">
              <a:spLocks noChangeArrowheads="1"/>
            </p:cNvSpPr>
            <p:nvPr/>
          </p:nvSpPr>
          <p:spPr bwMode="auto">
            <a:xfrm>
              <a:off x="765" y="2160"/>
              <a:ext cx="4590" cy="749"/>
            </a:xfrm>
            <a:prstGeom prst="rect">
              <a:avLst/>
            </a:prstGeom>
            <a:noFill/>
            <a:ln w="9525">
              <a:noFill/>
              <a:miter lim="800000"/>
              <a:headEnd/>
              <a:tailEnd/>
            </a:ln>
          </p:spPr>
          <p:txBody>
            <a:bodyPr>
              <a:spAutoFit/>
            </a:bodyPr>
            <a:lstStyle/>
            <a:p>
              <a:r>
                <a:rPr kumimoji="1" lang="ru-RU" sz="3200" b="1">
                  <a:latin typeface="Times New Roman" pitchFamily="18" charset="0"/>
                  <a:cs typeface="Times New Roman" pitchFamily="18" charset="0"/>
                </a:rPr>
                <a:t>Формально-репродуктивный</a:t>
              </a:r>
            </a:p>
            <a:p>
              <a:r>
                <a:rPr kumimoji="1" lang="ru-RU" sz="2000">
                  <a:latin typeface="Times New Roman" pitchFamily="18" charset="0"/>
                  <a:cs typeface="Times New Roman" pitchFamily="18" charset="0"/>
                </a:rPr>
                <a:t>Действие  по наличному образцу – ориентация на внешние его характеристики: правило, алгоритм</a:t>
              </a:r>
            </a:p>
          </p:txBody>
        </p:sp>
        <p:sp>
          <p:nvSpPr>
            <p:cNvPr id="76815" name="TextBox 18"/>
            <p:cNvSpPr txBox="1">
              <a:spLocks noChangeArrowheads="1"/>
            </p:cNvSpPr>
            <p:nvPr/>
          </p:nvSpPr>
          <p:spPr bwMode="auto">
            <a:xfrm>
              <a:off x="720" y="743"/>
              <a:ext cx="4545" cy="749"/>
            </a:xfrm>
            <a:prstGeom prst="rect">
              <a:avLst/>
            </a:prstGeom>
            <a:noFill/>
            <a:ln w="9525">
              <a:noFill/>
              <a:miter lim="800000"/>
              <a:headEnd/>
              <a:tailEnd/>
            </a:ln>
          </p:spPr>
          <p:txBody>
            <a:bodyPr>
              <a:spAutoFit/>
            </a:bodyPr>
            <a:lstStyle/>
            <a:p>
              <a:r>
                <a:rPr kumimoji="1" lang="ru-RU" sz="3200" b="1">
                  <a:latin typeface="Times New Roman" pitchFamily="18" charset="0"/>
                  <a:cs typeface="Times New Roman" pitchFamily="18" charset="0"/>
                </a:rPr>
                <a:t>Функциональный</a:t>
              </a:r>
            </a:p>
            <a:p>
              <a:r>
                <a:rPr kumimoji="1" lang="ru-RU" sz="2000">
                  <a:latin typeface="Times New Roman" pitchFamily="18" charset="0"/>
                  <a:cs typeface="Times New Roman" pitchFamily="18" charset="0"/>
                </a:rPr>
                <a:t>Свободное  действие – ориентация на поле возможностей способа действия</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0"/>
            <a:ext cx="9158288" cy="1177925"/>
          </a:xfrm>
          <a:prstGeom prst="rect">
            <a:avLst/>
          </a:prstGeom>
          <a:noFill/>
          <a:ln w="9525">
            <a:noFill/>
            <a:miter lim="800000"/>
            <a:headEnd/>
            <a:tailEnd/>
          </a:ln>
        </p:spPr>
      </p:pic>
      <p:sp>
        <p:nvSpPr>
          <p:cNvPr id="2" name="Заголовок 1"/>
          <p:cNvSpPr>
            <a:spLocks noGrp="1"/>
          </p:cNvSpPr>
          <p:nvPr>
            <p:ph type="ctrTitle" idx="4294967295"/>
          </p:nvPr>
        </p:nvSpPr>
        <p:spPr>
          <a:xfrm>
            <a:off x="1763713" y="195263"/>
            <a:ext cx="5292725" cy="828675"/>
          </a:xfrm>
        </p:spPr>
        <p:txBody>
          <a:bodyPr/>
          <a:lstStyle/>
          <a:p>
            <a:pPr eaLnBrk="1" hangingPunct="1"/>
            <a:r>
              <a:rPr lang="ru-RU" sz="2400" b="1" smtClean="0">
                <a:solidFill>
                  <a:schemeClr val="bg1"/>
                </a:solidFill>
                <a:latin typeface="Arial" charset="0"/>
              </a:rPr>
              <a:t>Волна (профиль) присвоения </a:t>
            </a:r>
            <a:br>
              <a:rPr lang="ru-RU" sz="2400" b="1" smtClean="0">
                <a:solidFill>
                  <a:schemeClr val="bg1"/>
                </a:solidFill>
                <a:latin typeface="Arial" charset="0"/>
              </a:rPr>
            </a:br>
            <a:r>
              <a:rPr lang="ru-RU" sz="2400" b="1" smtClean="0">
                <a:solidFill>
                  <a:schemeClr val="bg1"/>
                </a:solidFill>
                <a:latin typeface="Arial" charset="0"/>
              </a:rPr>
              <a:t>культурных образцов действия</a:t>
            </a:r>
          </a:p>
        </p:txBody>
      </p:sp>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78853"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grpSp>
        <p:nvGrpSpPr>
          <p:cNvPr id="78861" name="Group 13"/>
          <p:cNvGrpSpPr>
            <a:grpSpLocks/>
          </p:cNvGrpSpPr>
          <p:nvPr/>
        </p:nvGrpSpPr>
        <p:grpSpPr bwMode="auto">
          <a:xfrm>
            <a:off x="0" y="1347788"/>
            <a:ext cx="9144000" cy="3384550"/>
            <a:chOff x="0" y="577"/>
            <a:chExt cx="5760" cy="2132"/>
          </a:xfrm>
        </p:grpSpPr>
        <p:grpSp>
          <p:nvGrpSpPr>
            <p:cNvPr id="78862" name="Group 14"/>
            <p:cNvGrpSpPr>
              <a:grpSpLocks/>
            </p:cNvGrpSpPr>
            <p:nvPr/>
          </p:nvGrpSpPr>
          <p:grpSpPr bwMode="auto">
            <a:xfrm>
              <a:off x="567" y="1257"/>
              <a:ext cx="4580" cy="612"/>
              <a:chOff x="793" y="1575"/>
              <a:chExt cx="4580" cy="612"/>
            </a:xfrm>
          </p:grpSpPr>
          <p:sp>
            <p:nvSpPr>
              <p:cNvPr id="78863" name="Rectangle 4"/>
              <p:cNvSpPr>
                <a:spLocks noChangeArrowheads="1"/>
              </p:cNvSpPr>
              <p:nvPr/>
            </p:nvSpPr>
            <p:spPr bwMode="auto">
              <a:xfrm>
                <a:off x="793" y="1575"/>
                <a:ext cx="2787" cy="612"/>
              </a:xfrm>
              <a:prstGeom prst="rect">
                <a:avLst/>
              </a:prstGeom>
              <a:solidFill>
                <a:srgbClr val="FFFF66"/>
              </a:solidFill>
              <a:ln w="12700">
                <a:noFill/>
                <a:miter lim="800000"/>
                <a:headEnd type="none" w="sm" len="sm"/>
                <a:tailEnd type="none" w="sm" len="sm"/>
              </a:ln>
            </p:spPr>
            <p:txBody>
              <a:bodyPr wrap="none" anchor="ctr"/>
              <a:lstStyle/>
              <a:p>
                <a:pPr algn="ctr"/>
                <a:endParaRPr lang="ru-RU" sz="3600">
                  <a:latin typeface="Times New Roman" pitchFamily="18" charset="0"/>
                  <a:cs typeface="Times New Roman" pitchFamily="18" charset="0"/>
                </a:endParaRPr>
              </a:p>
            </p:txBody>
          </p:sp>
          <p:sp>
            <p:nvSpPr>
              <p:cNvPr id="78864" name="Rectangle 14"/>
              <p:cNvSpPr>
                <a:spLocks noChangeArrowheads="1"/>
              </p:cNvSpPr>
              <p:nvPr/>
            </p:nvSpPr>
            <p:spPr bwMode="auto">
              <a:xfrm>
                <a:off x="793" y="1575"/>
                <a:ext cx="4580" cy="612"/>
              </a:xfrm>
              <a:prstGeom prst="rect">
                <a:avLst/>
              </a:prstGeom>
              <a:noFill/>
              <a:ln w="12700">
                <a:solidFill>
                  <a:schemeClr val="tx1"/>
                </a:solidFill>
                <a:miter lim="800000"/>
                <a:headEnd type="none" w="sm" len="sm"/>
                <a:tailEnd type="none" w="sm" len="sm"/>
              </a:ln>
            </p:spPr>
            <p:txBody>
              <a:bodyPr wrap="none" anchor="ctr"/>
              <a:lstStyle/>
              <a:p>
                <a:pPr algn="ctr"/>
                <a:endParaRPr lang="ru-RU" sz="3600">
                  <a:latin typeface="Times New Roman" pitchFamily="18" charset="0"/>
                  <a:cs typeface="Times New Roman" pitchFamily="18" charset="0"/>
                </a:endParaRPr>
              </a:p>
            </p:txBody>
          </p:sp>
          <p:sp>
            <p:nvSpPr>
              <p:cNvPr id="78865" name="Rectangle 18"/>
              <p:cNvSpPr>
                <a:spLocks noChangeArrowheads="1"/>
              </p:cNvSpPr>
              <p:nvPr/>
            </p:nvSpPr>
            <p:spPr bwMode="auto">
              <a:xfrm>
                <a:off x="884" y="1756"/>
                <a:ext cx="1769" cy="288"/>
              </a:xfrm>
              <a:prstGeom prst="rect">
                <a:avLst/>
              </a:prstGeom>
              <a:noFill/>
              <a:ln w="9525">
                <a:noFill/>
                <a:miter lim="800000"/>
                <a:headEnd/>
                <a:tailEnd/>
              </a:ln>
            </p:spPr>
            <p:txBody>
              <a:bodyPr>
                <a:spAutoFit/>
              </a:bodyPr>
              <a:lstStyle/>
              <a:p>
                <a:r>
                  <a:rPr lang="ru-RU" sz="2400">
                    <a:latin typeface="Times New Roman" pitchFamily="18" charset="0"/>
                    <a:cs typeface="Times New Roman" pitchFamily="18" charset="0"/>
                  </a:rPr>
                  <a:t>Содержательный </a:t>
                </a:r>
              </a:p>
            </p:txBody>
          </p:sp>
        </p:grpSp>
        <p:grpSp>
          <p:nvGrpSpPr>
            <p:cNvPr id="78866" name="Group 18"/>
            <p:cNvGrpSpPr>
              <a:grpSpLocks/>
            </p:cNvGrpSpPr>
            <p:nvPr/>
          </p:nvGrpSpPr>
          <p:grpSpPr bwMode="auto">
            <a:xfrm>
              <a:off x="567" y="1847"/>
              <a:ext cx="4608" cy="432"/>
              <a:chOff x="720" y="2412"/>
              <a:chExt cx="4608" cy="432"/>
            </a:xfrm>
          </p:grpSpPr>
          <p:sp>
            <p:nvSpPr>
              <p:cNvPr id="78867" name="Rectangle 5"/>
              <p:cNvSpPr>
                <a:spLocks noChangeArrowheads="1"/>
              </p:cNvSpPr>
              <p:nvPr/>
            </p:nvSpPr>
            <p:spPr bwMode="auto">
              <a:xfrm>
                <a:off x="720" y="2412"/>
                <a:ext cx="3792" cy="432"/>
              </a:xfrm>
              <a:prstGeom prst="rect">
                <a:avLst/>
              </a:prstGeom>
              <a:solidFill>
                <a:srgbClr val="00FF00"/>
              </a:solidFill>
              <a:ln w="12700">
                <a:solidFill>
                  <a:srgbClr val="00FF00"/>
                </a:solidFill>
                <a:miter lim="800000"/>
                <a:headEnd type="none" w="sm" len="sm"/>
                <a:tailEnd type="none" w="sm" len="sm"/>
              </a:ln>
            </p:spPr>
            <p:txBody>
              <a:bodyPr wrap="none" anchor="ctr"/>
              <a:lstStyle/>
              <a:p>
                <a:pPr algn="ctr"/>
                <a:endParaRPr lang="ru-RU" sz="3600">
                  <a:latin typeface="Times New Roman" pitchFamily="18" charset="0"/>
                  <a:cs typeface="Times New Roman" pitchFamily="18" charset="0"/>
                </a:endParaRPr>
              </a:p>
            </p:txBody>
          </p:sp>
          <p:sp>
            <p:nvSpPr>
              <p:cNvPr id="78868" name="Rectangle 13"/>
              <p:cNvSpPr>
                <a:spLocks noChangeArrowheads="1"/>
              </p:cNvSpPr>
              <p:nvPr/>
            </p:nvSpPr>
            <p:spPr bwMode="auto">
              <a:xfrm>
                <a:off x="748" y="2412"/>
                <a:ext cx="4580" cy="432"/>
              </a:xfrm>
              <a:prstGeom prst="rect">
                <a:avLst/>
              </a:prstGeom>
              <a:noFill/>
              <a:ln w="12700">
                <a:solidFill>
                  <a:schemeClr val="tx1"/>
                </a:solidFill>
                <a:miter lim="800000"/>
                <a:headEnd type="none" w="sm" len="sm"/>
                <a:tailEnd type="none" w="sm" len="sm"/>
              </a:ln>
            </p:spPr>
            <p:txBody>
              <a:bodyPr wrap="none" anchor="ctr"/>
              <a:lstStyle/>
              <a:p>
                <a:pPr algn="ctr"/>
                <a:endParaRPr lang="ru-RU" sz="3600">
                  <a:latin typeface="Times New Roman" pitchFamily="18" charset="0"/>
                  <a:cs typeface="Times New Roman" pitchFamily="18" charset="0"/>
                </a:endParaRPr>
              </a:p>
            </p:txBody>
          </p:sp>
          <p:sp>
            <p:nvSpPr>
              <p:cNvPr id="78869" name="Rectangle 19"/>
              <p:cNvSpPr>
                <a:spLocks noChangeArrowheads="1"/>
              </p:cNvSpPr>
              <p:nvPr/>
            </p:nvSpPr>
            <p:spPr bwMode="auto">
              <a:xfrm>
                <a:off x="930" y="2482"/>
                <a:ext cx="1451" cy="288"/>
              </a:xfrm>
              <a:prstGeom prst="rect">
                <a:avLst/>
              </a:prstGeom>
              <a:noFill/>
              <a:ln w="9525">
                <a:noFill/>
                <a:miter lim="800000"/>
                <a:headEnd/>
                <a:tailEnd/>
              </a:ln>
            </p:spPr>
            <p:txBody>
              <a:bodyPr>
                <a:spAutoFit/>
              </a:bodyPr>
              <a:lstStyle/>
              <a:p>
                <a:r>
                  <a:rPr lang="ru-RU" sz="2400">
                    <a:latin typeface="Times New Roman" pitchFamily="18" charset="0"/>
                    <a:cs typeface="Times New Roman" pitchFamily="18" charset="0"/>
                  </a:rPr>
                  <a:t>Формальный</a:t>
                </a:r>
              </a:p>
            </p:txBody>
          </p:sp>
        </p:grpSp>
        <p:grpSp>
          <p:nvGrpSpPr>
            <p:cNvPr id="78870" name="Group 22"/>
            <p:cNvGrpSpPr>
              <a:grpSpLocks/>
            </p:cNvGrpSpPr>
            <p:nvPr/>
          </p:nvGrpSpPr>
          <p:grpSpPr bwMode="auto">
            <a:xfrm>
              <a:off x="567" y="577"/>
              <a:ext cx="4581" cy="681"/>
              <a:chOff x="793" y="758"/>
              <a:chExt cx="4581" cy="681"/>
            </a:xfrm>
          </p:grpSpPr>
          <p:sp>
            <p:nvSpPr>
              <p:cNvPr id="78871" name="Rectangle 3"/>
              <p:cNvSpPr>
                <a:spLocks noChangeArrowheads="1"/>
              </p:cNvSpPr>
              <p:nvPr/>
            </p:nvSpPr>
            <p:spPr bwMode="auto">
              <a:xfrm>
                <a:off x="793" y="758"/>
                <a:ext cx="1906" cy="681"/>
              </a:xfrm>
              <a:prstGeom prst="rect">
                <a:avLst/>
              </a:prstGeom>
              <a:solidFill>
                <a:srgbClr val="6699FF"/>
              </a:solidFill>
              <a:ln w="12700">
                <a:solidFill>
                  <a:srgbClr val="6699FF"/>
                </a:solidFill>
                <a:miter lim="800000"/>
                <a:headEnd type="none" w="sm" len="sm"/>
                <a:tailEnd type="none" w="sm" len="sm"/>
              </a:ln>
            </p:spPr>
            <p:txBody>
              <a:bodyPr wrap="none" anchor="ctr"/>
              <a:lstStyle/>
              <a:p>
                <a:pPr algn="ctr"/>
                <a:endParaRPr lang="ru-RU" sz="2000">
                  <a:latin typeface="Times New Roman" pitchFamily="18" charset="0"/>
                  <a:cs typeface="Times New Roman" pitchFamily="18" charset="0"/>
                </a:endParaRPr>
              </a:p>
            </p:txBody>
          </p:sp>
          <p:sp>
            <p:nvSpPr>
              <p:cNvPr id="78872" name="Rectangle 15"/>
              <p:cNvSpPr>
                <a:spLocks noChangeArrowheads="1"/>
              </p:cNvSpPr>
              <p:nvPr/>
            </p:nvSpPr>
            <p:spPr bwMode="auto">
              <a:xfrm>
                <a:off x="793" y="758"/>
                <a:ext cx="4581" cy="676"/>
              </a:xfrm>
              <a:prstGeom prst="rect">
                <a:avLst/>
              </a:prstGeom>
              <a:noFill/>
              <a:ln w="12700">
                <a:solidFill>
                  <a:schemeClr val="tx1"/>
                </a:solidFill>
                <a:miter lim="800000"/>
                <a:headEnd type="none" w="sm" len="sm"/>
                <a:tailEnd type="none" w="sm" len="sm"/>
              </a:ln>
            </p:spPr>
            <p:txBody>
              <a:bodyPr wrap="none" anchor="ctr"/>
              <a:lstStyle/>
              <a:p>
                <a:pPr algn="ctr"/>
                <a:endParaRPr lang="ru-RU" sz="3600">
                  <a:latin typeface="Times New Roman" pitchFamily="18" charset="0"/>
                  <a:cs typeface="Times New Roman" pitchFamily="18" charset="0"/>
                </a:endParaRPr>
              </a:p>
            </p:txBody>
          </p:sp>
          <p:sp>
            <p:nvSpPr>
              <p:cNvPr id="78873" name="Rectangle 18"/>
              <p:cNvSpPr>
                <a:spLocks noChangeArrowheads="1"/>
              </p:cNvSpPr>
              <p:nvPr/>
            </p:nvSpPr>
            <p:spPr bwMode="auto">
              <a:xfrm>
                <a:off x="930" y="940"/>
                <a:ext cx="1678" cy="288"/>
              </a:xfrm>
              <a:prstGeom prst="rect">
                <a:avLst/>
              </a:prstGeom>
              <a:noFill/>
              <a:ln w="9525">
                <a:noFill/>
                <a:miter lim="800000"/>
                <a:headEnd/>
                <a:tailEnd/>
              </a:ln>
            </p:spPr>
            <p:txBody>
              <a:bodyPr>
                <a:spAutoFit/>
              </a:bodyPr>
              <a:lstStyle/>
              <a:p>
                <a:r>
                  <a:rPr lang="ru-RU" sz="2400">
                    <a:latin typeface="Times New Roman" pitchFamily="18" charset="0"/>
                    <a:cs typeface="Times New Roman" pitchFamily="18" charset="0"/>
                  </a:rPr>
                  <a:t>Функциональный </a:t>
                </a:r>
              </a:p>
            </p:txBody>
          </p:sp>
        </p:grpSp>
        <p:grpSp>
          <p:nvGrpSpPr>
            <p:cNvPr id="78874" name="Group 26"/>
            <p:cNvGrpSpPr>
              <a:grpSpLocks/>
            </p:cNvGrpSpPr>
            <p:nvPr/>
          </p:nvGrpSpPr>
          <p:grpSpPr bwMode="auto">
            <a:xfrm>
              <a:off x="0" y="2300"/>
              <a:ext cx="5760" cy="409"/>
              <a:chOff x="0" y="2300"/>
              <a:chExt cx="5760" cy="409"/>
            </a:xfrm>
          </p:grpSpPr>
          <p:sp>
            <p:nvSpPr>
              <p:cNvPr id="78875" name="AutoShape 27"/>
              <p:cNvSpPr>
                <a:spLocks noChangeArrowheads="1"/>
              </p:cNvSpPr>
              <p:nvPr/>
            </p:nvSpPr>
            <p:spPr bwMode="auto">
              <a:xfrm rot="10800000">
                <a:off x="0" y="2300"/>
                <a:ext cx="5760" cy="409"/>
              </a:xfrm>
              <a:custGeom>
                <a:avLst/>
                <a:gdLst>
                  <a:gd name="G0" fmla="+- 2282 0 0"/>
                  <a:gd name="G1" fmla="+- 21600 0 2282"/>
                  <a:gd name="G2" fmla="*/ 2282 1 2"/>
                  <a:gd name="G3" fmla="+- 21600 0 G2"/>
                  <a:gd name="G4" fmla="+/ 2282 21600 2"/>
                  <a:gd name="G5" fmla="+/ G1 0 2"/>
                  <a:gd name="G6" fmla="*/ 21600 21600 2282"/>
                  <a:gd name="G7" fmla="*/ G6 1 2"/>
                  <a:gd name="G8" fmla="+- 21600 0 G7"/>
                  <a:gd name="G9" fmla="*/ 21600 1 2"/>
                  <a:gd name="G10" fmla="+- 2282 0 G9"/>
                  <a:gd name="G11" fmla="?: G10 G8 0"/>
                  <a:gd name="G12" fmla="?: G10 G7 21600"/>
                  <a:gd name="T0" fmla="*/ 20459 w 21600"/>
                  <a:gd name="T1" fmla="*/ 10800 h 21600"/>
                  <a:gd name="T2" fmla="*/ 10800 w 21600"/>
                  <a:gd name="T3" fmla="*/ 21600 h 21600"/>
                  <a:gd name="T4" fmla="*/ 1141 w 21600"/>
                  <a:gd name="T5" fmla="*/ 10800 h 21600"/>
                  <a:gd name="T6" fmla="*/ 10800 w 21600"/>
                  <a:gd name="T7" fmla="*/ 0 h 21600"/>
                  <a:gd name="T8" fmla="*/ 2941 w 21600"/>
                  <a:gd name="T9" fmla="*/ 2941 h 21600"/>
                  <a:gd name="T10" fmla="*/ 18659 w 21600"/>
                  <a:gd name="T11" fmla="*/ 18659 h 21600"/>
                </a:gdLst>
                <a:ahLst/>
                <a:cxnLst>
                  <a:cxn ang="0">
                    <a:pos x="T0" y="T1"/>
                  </a:cxn>
                  <a:cxn ang="0">
                    <a:pos x="T2" y="T3"/>
                  </a:cxn>
                  <a:cxn ang="0">
                    <a:pos x="T4" y="T5"/>
                  </a:cxn>
                  <a:cxn ang="0">
                    <a:pos x="T6" y="T7"/>
                  </a:cxn>
                </a:cxnLst>
                <a:rect l="T8" t="T9" r="T10" b="T11"/>
                <a:pathLst>
                  <a:path w="21600" h="21600">
                    <a:moveTo>
                      <a:pt x="0" y="0"/>
                    </a:moveTo>
                    <a:lnTo>
                      <a:pt x="2282" y="21600"/>
                    </a:lnTo>
                    <a:lnTo>
                      <a:pt x="19318" y="21600"/>
                    </a:lnTo>
                    <a:lnTo>
                      <a:pt x="21600" y="0"/>
                    </a:lnTo>
                    <a:close/>
                  </a:path>
                </a:pathLst>
              </a:custGeom>
              <a:solidFill>
                <a:schemeClr val="bg2"/>
              </a:solidFill>
              <a:ln w="9525">
                <a:solidFill>
                  <a:schemeClr val="tx1"/>
                </a:solidFill>
                <a:miter lim="800000"/>
                <a:headEnd/>
                <a:tailEnd/>
              </a:ln>
              <a:effectLst/>
            </p:spPr>
            <p:txBody>
              <a:bodyPr wrap="none" anchor="ctr"/>
              <a:lstStyle/>
              <a:p>
                <a:endParaRPr lang="ru-RU"/>
              </a:p>
            </p:txBody>
          </p:sp>
          <p:sp>
            <p:nvSpPr>
              <p:cNvPr id="78876" name="Rectangle 20"/>
              <p:cNvSpPr>
                <a:spLocks noChangeArrowheads="1"/>
              </p:cNvSpPr>
              <p:nvPr/>
            </p:nvSpPr>
            <p:spPr bwMode="auto">
              <a:xfrm>
                <a:off x="1020" y="2391"/>
                <a:ext cx="3531" cy="288"/>
              </a:xfrm>
              <a:prstGeom prst="rect">
                <a:avLst/>
              </a:prstGeom>
              <a:noFill/>
              <a:ln w="9525">
                <a:noFill/>
                <a:miter lim="800000"/>
                <a:headEnd/>
                <a:tailEnd/>
              </a:ln>
            </p:spPr>
            <p:txBody>
              <a:bodyPr wrap="none">
                <a:spAutoFit/>
              </a:bodyPr>
              <a:lstStyle/>
              <a:p>
                <a:r>
                  <a:rPr lang="ru-RU" sz="2400" b="1">
                    <a:solidFill>
                      <a:schemeClr val="hlink"/>
                    </a:solidFill>
                    <a:latin typeface="Times New Roman" pitchFamily="18" charset="0"/>
                    <a:cs typeface="Times New Roman" pitchFamily="18" charset="0"/>
                  </a:rPr>
                  <a:t>Пройденная часть учебной программы</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2"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 calcmode="lin" valueType="num">
                                      <p:cBhvr additive="base">
                                        <p:cTn id="16" dur="500" fill="hold"/>
                                        <p:tgtEl>
                                          <p:spTgt spid="1028"/>
                                        </p:tgtEl>
                                        <p:attrNameLst>
                                          <p:attrName>ppt_x</p:attrName>
                                        </p:attrNameLst>
                                      </p:cBhvr>
                                      <p:tavLst>
                                        <p:tav tm="0">
                                          <p:val>
                                            <p:strVal val="1+#ppt_w/2"/>
                                          </p:val>
                                        </p:tav>
                                        <p:tav tm="100000">
                                          <p:val>
                                            <p:strVal val="#ppt_x"/>
                                          </p:val>
                                        </p:tav>
                                      </p:tavLst>
                                    </p:anim>
                                    <p:anim calcmode="lin" valueType="num">
                                      <p:cBhvr additive="base">
                                        <p:cTn id="17"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8313" y="1203325"/>
            <a:ext cx="7991475" cy="3529013"/>
          </a:xfrm>
        </p:spPr>
        <p:txBody>
          <a:bodyPr/>
          <a:lstStyle/>
          <a:p>
            <a:pPr>
              <a:lnSpc>
                <a:spcPct val="90000"/>
              </a:lnSpc>
            </a:pPr>
            <a:endParaRPr lang="en-US" b="1" smtClean="0">
              <a:solidFill>
                <a:schemeClr val="tx1"/>
              </a:solidFill>
            </a:endParaRPr>
          </a:p>
          <a:p>
            <a:pPr>
              <a:lnSpc>
                <a:spcPct val="90000"/>
              </a:lnSpc>
            </a:pPr>
            <a:r>
              <a:rPr lang="ru-RU" b="1" smtClean="0">
                <a:solidFill>
                  <a:schemeClr val="tx1"/>
                </a:solidFill>
              </a:rPr>
              <a:t>Предполагает освоение образцов и алгоритмов, ученик опирается на внешние характеристики действия и не обязательно понимает те существенные отношения, которые лежат за этими образцами и алгоритмами.</a:t>
            </a:r>
            <a:r>
              <a:rPr lang="ru-RU" smtClean="0">
                <a:solidFill>
                  <a:schemeClr val="tx1"/>
                </a:solidFill>
              </a:rPr>
              <a:t> </a:t>
            </a:r>
            <a:r>
              <a:rPr lang="ru-RU" b="1" smtClean="0">
                <a:solidFill>
                  <a:schemeClr val="tx1"/>
                </a:solidFill>
              </a:rPr>
              <a:t> </a:t>
            </a:r>
          </a:p>
        </p:txBody>
      </p:sp>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11270"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sp>
        <p:nvSpPr>
          <p:cNvPr id="2" name="Заголовок 1"/>
          <p:cNvSpPr>
            <a:spLocks/>
          </p:cNvSpPr>
          <p:nvPr/>
        </p:nvSpPr>
        <p:spPr bwMode="auto">
          <a:xfrm>
            <a:off x="468313" y="158750"/>
            <a:ext cx="7772400" cy="828675"/>
          </a:xfrm>
          <a:prstGeom prst="rect">
            <a:avLst/>
          </a:prstGeom>
          <a:noFill/>
          <a:ln w="9525">
            <a:noFill/>
            <a:miter lim="800000"/>
            <a:headEnd/>
            <a:tailEnd/>
          </a:ln>
        </p:spPr>
        <p:txBody>
          <a:bodyPr anchor="ctr"/>
          <a:lstStyle/>
          <a:p>
            <a:r>
              <a:rPr lang="ru-RU" sz="2800" b="1">
                <a:solidFill>
                  <a:schemeClr val="bg1"/>
                </a:solidFill>
              </a:rPr>
              <a:t>Первый уровень – формальный </a:t>
            </a:r>
            <a:endParaRPr lang="ru-RU" sz="2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1+#ppt_w/2"/>
                                          </p:val>
                                        </p:tav>
                                        <p:tav tm="100000">
                                          <p:val>
                                            <p:strVal val="#ppt_x"/>
                                          </p:val>
                                        </p:tav>
                                      </p:tavLst>
                                    </p:anim>
                                    <p:anim calcmode="lin" valueType="num">
                                      <p:cBhvr additive="base">
                                        <p:cTn id="13" dur="500" fill="hold"/>
                                        <p:tgtEl>
                                          <p:spTgt spid="102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468313" y="1203325"/>
            <a:ext cx="7991475" cy="3529013"/>
          </a:xfrm>
        </p:spPr>
        <p:txBody>
          <a:bodyPr/>
          <a:lstStyle/>
          <a:p>
            <a:pPr marL="0" indent="0" algn="ctr">
              <a:buFont typeface="Arial" charset="0"/>
              <a:buNone/>
            </a:pPr>
            <a:endParaRPr lang="en-US" b="1" smtClean="0"/>
          </a:p>
          <a:p>
            <a:pPr marL="0" indent="0" algn="ctr">
              <a:buFont typeface="Arial" charset="0"/>
              <a:buNone/>
            </a:pPr>
            <a:r>
              <a:rPr lang="ru-RU" b="1" smtClean="0"/>
              <a:t>Предполагает понимание оснований действий, осознание существенной связи, лежащей в основе способа действия.</a:t>
            </a:r>
            <a:r>
              <a:rPr lang="ru-RU" smtClean="0"/>
              <a:t> </a:t>
            </a:r>
          </a:p>
        </p:txBody>
      </p:sp>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pic>
        <p:nvPicPr>
          <p:cNvPr id="1028" name="Picture 4" descr="E:\rtc_prezent_png\rtc_01.png"/>
          <p:cNvPicPr>
            <a:picLocks noChangeAspect="1" noChangeArrowheads="1"/>
          </p:cNvPicPr>
          <p:nvPr/>
        </p:nvPicPr>
        <p:blipFill>
          <a:blip r:embed="rId4" cstate="print"/>
          <a:srcRect/>
          <a:stretch>
            <a:fillRect/>
          </a:stretch>
        </p:blipFill>
        <p:spPr bwMode="auto">
          <a:xfrm>
            <a:off x="7451725" y="214313"/>
            <a:ext cx="1430338" cy="709612"/>
          </a:xfrm>
          <a:prstGeom prst="rect">
            <a:avLst/>
          </a:prstGeom>
          <a:noFill/>
          <a:ln w="9525">
            <a:noFill/>
            <a:miter lim="800000"/>
            <a:headEnd/>
            <a:tailEnd/>
          </a:ln>
        </p:spPr>
      </p:pic>
      <p:sp>
        <p:nvSpPr>
          <p:cNvPr id="55301"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sp>
        <p:nvSpPr>
          <p:cNvPr id="2" name="Заголовок 1"/>
          <p:cNvSpPr>
            <a:spLocks/>
          </p:cNvSpPr>
          <p:nvPr/>
        </p:nvSpPr>
        <p:spPr bwMode="auto">
          <a:xfrm>
            <a:off x="468313" y="158750"/>
            <a:ext cx="7772400" cy="828675"/>
          </a:xfrm>
          <a:prstGeom prst="rect">
            <a:avLst/>
          </a:prstGeom>
          <a:noFill/>
          <a:ln w="9525">
            <a:noFill/>
            <a:miter lim="800000"/>
            <a:headEnd/>
            <a:tailEnd/>
          </a:ln>
        </p:spPr>
        <p:txBody>
          <a:bodyPr anchor="ctr"/>
          <a:lstStyle/>
          <a:p>
            <a:r>
              <a:rPr lang="ru-RU" sz="2800" b="1">
                <a:solidFill>
                  <a:schemeClr val="bg1"/>
                </a:solidFill>
              </a:rPr>
              <a:t>Второй  уровень – предметный </a:t>
            </a:r>
            <a:endParaRPr lang="ru-RU" sz="2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1+#ppt_w/2"/>
                                          </p:val>
                                        </p:tav>
                                        <p:tav tm="100000">
                                          <p:val>
                                            <p:strVal val="#ppt_x"/>
                                          </p:val>
                                        </p:tav>
                                      </p:tavLst>
                                    </p:anim>
                                    <p:anim calcmode="lin" valueType="num">
                                      <p:cBhvr additive="base">
                                        <p:cTn id="13" dur="500" fill="hold"/>
                                        <p:tgtEl>
                                          <p:spTgt spid="102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Презентац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Template>
  <TotalTime>188</TotalTime>
  <Words>3694</Words>
  <Application>Microsoft Office PowerPoint</Application>
  <PresentationFormat>Экран (16:9)</PresentationFormat>
  <Paragraphs>385</Paragraphs>
  <Slides>29</Slides>
  <Notes>29</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Презентация</vt:lpstr>
      <vt:lpstr>Мониторинг учебно-предметных  компетенций школьников (SAM):  потенциал и возможности инструментария </vt:lpstr>
      <vt:lpstr>Образовательные модели и мониторинговые исследования</vt:lpstr>
      <vt:lpstr>Особенности  SAM (School Achievements Monitoring )</vt:lpstr>
      <vt:lpstr>Слайд 4</vt:lpstr>
      <vt:lpstr>Уровни качества компетенций  в мониторинговых  исследований</vt:lpstr>
      <vt:lpstr>Уровни присвоения  культурных образцов действия</vt:lpstr>
      <vt:lpstr>Волна (профиль) присвоения  культурных образцов действия</vt:lpstr>
      <vt:lpstr>Слайд 8</vt:lpstr>
      <vt:lpstr>Слайд 9</vt:lpstr>
      <vt:lpstr>Слайд 10</vt:lpstr>
      <vt:lpstr>Виды грамотности и их оценка</vt:lpstr>
      <vt:lpstr>Структура тестовых заданий</vt:lpstr>
      <vt:lpstr>Структура  теста</vt:lpstr>
      <vt:lpstr>Выделение субтестов</vt:lpstr>
      <vt:lpstr>Слайд 15</vt:lpstr>
      <vt:lpstr>Слайд 16</vt:lpstr>
      <vt:lpstr>Слайд 17</vt:lpstr>
      <vt:lpstr>Слайд 18</vt:lpstr>
      <vt:lpstr>Слайд 19</vt:lpstr>
      <vt:lpstr>Оценка образовательной стратегии</vt:lpstr>
      <vt:lpstr>Оценка образовательной ситуации</vt:lpstr>
      <vt:lpstr>Оценка образовательной ситуации</vt:lpstr>
      <vt:lpstr>Оценка трудности предметного содержания</vt:lpstr>
      <vt:lpstr>Оценка прогресса в обучении</vt:lpstr>
      <vt:lpstr>Результаты выполнения теста по математике</vt:lpstr>
      <vt:lpstr>Ступени  достижений: качественно-количественная характеристика</vt:lpstr>
      <vt:lpstr>Сравнение классов по ступеням  </vt:lpstr>
      <vt:lpstr>Сравнение школ по ступеням  достижений</vt:lpstr>
      <vt:lpstr>Масштаб апробации инструментария</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Мониторинг учебно-предметных  компетенций школьников (SAM):  потенциал и возможности инструментария</dc:title>
  <dc:creator>Петр</dc:creator>
  <cp:lastModifiedBy>Вальдман</cp:lastModifiedBy>
  <cp:revision>12</cp:revision>
  <dcterms:created xsi:type="dcterms:W3CDTF">2011-09-27T07:04:49Z</dcterms:created>
  <dcterms:modified xsi:type="dcterms:W3CDTF">2011-09-28T17:45:34Z</dcterms:modified>
</cp:coreProperties>
</file>