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76" r:id="rId3"/>
    <p:sldId id="288" r:id="rId4"/>
    <p:sldId id="277" r:id="rId5"/>
    <p:sldId id="289" r:id="rId6"/>
    <p:sldId id="278" r:id="rId7"/>
    <p:sldId id="268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49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INING%20CENTER_READ%20fbs\&#1059;&#1095;&#1077;&#1073;&#1085;&#1099;&#1077;%20&#1084;&#1077;&#1088;&#1086;&#1087;&#1088;&#1080;&#1103;&#1090;&#1080;&#1103;\&#1050;&#1091;&#1088;&#1089;%202_&#1048;&#1085;&#1092;&#1086;&#1088;&#1084;&#1080;&#1088;&#1086;&#1074;&#1072;&#1085;&#1080;&#1077;%20&#1094;&#1077;&#1083;&#1077;&#1074;&#1099;&#1093;%20&#1075;&#1088;&#1091;&#1087;&#1087;\&#1057;&#1090;&#1072;&#1090;&#1080;&#1089;&#1090;&#1080;&#1082;&#1072;%20&#1091;&#1095;&#1072;&#1089;&#1090;&#1085;&#1080;&#1082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INING%20CENTER_READ%20fbs\&#1059;&#1095;&#1077;&#1073;&#1085;&#1099;&#1077;%20&#1084;&#1077;&#1088;&#1086;&#1087;&#1088;&#1080;&#1103;&#1090;&#1080;&#1103;\&#1050;&#1091;&#1088;&#1089;%202_&#1048;&#1085;&#1092;&#1086;&#1088;&#1084;&#1080;&#1088;&#1086;&#1074;&#1072;&#1085;&#1080;&#1077;%20&#1094;&#1077;&#1083;&#1077;&#1074;&#1099;&#1093;%20&#1075;&#1088;&#1091;&#1087;&#1087;\&#1057;&#1090;&#1072;&#1090;&#1080;&#1089;&#1090;&#1080;&#1082;&#1072;%20&#1091;&#1095;&#1072;&#1089;&#1090;&#1085;&#1080;&#1082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4.5257071770876033E-2"/>
                  <c:y val="-5.3460314667370494E-2"/>
                </c:manualLayout>
              </c:layout>
              <c:showVal val="1"/>
            </c:dLbl>
            <c:dLbl>
              <c:idx val="3"/>
              <c:layout>
                <c:manualLayout>
                  <c:x val="5.0333385167069554E-2"/>
                  <c:y val="4.070411589612751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showLeaderLines val="1"/>
          </c:dLbls>
          <c:cat>
            <c:strRef>
              <c:f>Статистика!$B$2:$B$6</c:f>
              <c:strCache>
                <c:ptCount val="5"/>
                <c:pt idx="0">
                  <c:v>Регионы РФ</c:v>
                </c:pt>
                <c:pt idx="2">
                  <c:v>Казахстан</c:v>
                </c:pt>
                <c:pt idx="3">
                  <c:v>Кыргызстан</c:v>
                </c:pt>
                <c:pt idx="4">
                  <c:v>Таджикистан</c:v>
                </c:pt>
              </c:strCache>
            </c:strRef>
          </c:cat>
          <c:val>
            <c:numRef>
              <c:f>Статистика!$C$2:$C$6</c:f>
              <c:numCache>
                <c:formatCode>General</c:formatCode>
                <c:ptCount val="5"/>
                <c:pt idx="0">
                  <c:v>20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Статистика!$B$7:$B$10</c:f>
              <c:strCache>
                <c:ptCount val="4"/>
                <c:pt idx="0">
                  <c:v>Органы власти</c:v>
                </c:pt>
                <c:pt idx="1">
                  <c:v>Учреждения ВПО и ДПО</c:v>
                </c:pt>
                <c:pt idx="2">
                  <c:v>Центры ОКО</c:v>
                </c:pt>
                <c:pt idx="3">
                  <c:v>Межд. Организации</c:v>
                </c:pt>
              </c:strCache>
            </c:strRef>
          </c:cat>
          <c:val>
            <c:numRef>
              <c:f>Статистика!$C$7:$C$10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16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D09A3-73D1-4D65-82D9-BBDDD6DDE74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1992A1-1FC3-4817-9CB3-BFE9CFF0D9F5}">
      <dgm:prSet phldrT="[Текст]" custT="1"/>
      <dgm:spPr/>
      <dgm:t>
        <a:bodyPr/>
        <a:lstStyle/>
        <a:p>
          <a:r>
            <a:rPr lang="ru-RU" sz="1600" b="1" dirty="0" smtClean="0"/>
            <a:t>Дискуссия, обсуждение,</a:t>
          </a:r>
        </a:p>
        <a:p>
          <a:r>
            <a:rPr lang="ru-RU" sz="1600" b="1" dirty="0" smtClean="0"/>
            <a:t>представление опыта участников</a:t>
          </a:r>
        </a:p>
      </dgm:t>
    </dgm:pt>
    <dgm:pt modelId="{43923CAF-6DF6-4269-8C7D-D99E3F3FD05B}" type="parTrans" cxnId="{AB53048C-32BA-4E92-8EED-1FA40AAACF70}">
      <dgm:prSet/>
      <dgm:spPr/>
      <dgm:t>
        <a:bodyPr/>
        <a:lstStyle/>
        <a:p>
          <a:endParaRPr lang="ru-RU"/>
        </a:p>
      </dgm:t>
    </dgm:pt>
    <dgm:pt modelId="{FCD0BED6-EE77-436F-ADCC-8EA0DE9A9718}" type="sibTrans" cxnId="{AB53048C-32BA-4E92-8EED-1FA40AAACF70}">
      <dgm:prSet/>
      <dgm:spPr/>
      <dgm:t>
        <a:bodyPr/>
        <a:lstStyle/>
        <a:p>
          <a:endParaRPr lang="ru-RU"/>
        </a:p>
      </dgm:t>
    </dgm:pt>
    <dgm:pt modelId="{0ADC6904-5516-445D-9545-6F8663DE3291}">
      <dgm:prSet phldrT="[Текст]" custT="1"/>
      <dgm:spPr>
        <a:solidFill>
          <a:srgbClr val="92D050"/>
        </a:solidFill>
      </dgm:spPr>
      <dgm:t>
        <a:bodyPr/>
        <a:lstStyle/>
        <a:p>
          <a:pPr marL="0" algn="ctr">
            <a:spcBef>
              <a:spcPts val="1200"/>
            </a:spcBef>
          </a:pPr>
          <a:endParaRPr lang="ru-RU" sz="1600" dirty="0" smtClean="0"/>
        </a:p>
        <a:p>
          <a:pPr marL="0" algn="ctr">
            <a:spcBef>
              <a:spcPts val="1200"/>
            </a:spcBef>
          </a:pPr>
          <a:r>
            <a:rPr lang="ru-RU" sz="1600" dirty="0" smtClean="0"/>
            <a:t>Как представлять в СМИ результаты оценки качества образования.</a:t>
          </a:r>
        </a:p>
        <a:p>
          <a:pPr marL="0" algn="l">
            <a:spcBef>
              <a:spcPts val="1200"/>
            </a:spcBef>
          </a:pPr>
          <a:r>
            <a:rPr lang="ru-RU" sz="1600" dirty="0" smtClean="0"/>
            <a:t>Сессия 12</a:t>
          </a:r>
          <a:endParaRPr lang="ru-RU" sz="1600" dirty="0"/>
        </a:p>
      </dgm:t>
    </dgm:pt>
    <dgm:pt modelId="{CF2E464C-2A15-4251-99A0-B1011EC4CDD6}" type="parTrans" cxnId="{791FE3DB-B615-40BB-A1C6-048FF723A40C}">
      <dgm:prSet/>
      <dgm:spPr/>
      <dgm:t>
        <a:bodyPr/>
        <a:lstStyle/>
        <a:p>
          <a:endParaRPr lang="ru-RU"/>
        </a:p>
      </dgm:t>
    </dgm:pt>
    <dgm:pt modelId="{E3E0D14E-CD17-4952-B70A-F41E3D76937E}" type="sibTrans" cxnId="{791FE3DB-B615-40BB-A1C6-048FF723A40C}">
      <dgm:prSet/>
      <dgm:spPr/>
      <dgm:t>
        <a:bodyPr/>
        <a:lstStyle/>
        <a:p>
          <a:endParaRPr lang="ru-RU"/>
        </a:p>
      </dgm:t>
    </dgm:pt>
    <dgm:pt modelId="{C1D32EED-731F-4CF0-BAE7-59C7F6DE630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sz="1600" dirty="0" smtClean="0"/>
        </a:p>
        <a:p>
          <a:r>
            <a:rPr lang="ru-RU" sz="1600" dirty="0" smtClean="0"/>
            <a:t>Информирование целевых групп: на примере российских проектов</a:t>
          </a:r>
        </a:p>
        <a:p>
          <a:r>
            <a:rPr lang="ru-RU" sz="1600" dirty="0" smtClean="0"/>
            <a:t>		     Сессии 8, 9</a:t>
          </a:r>
          <a:endParaRPr lang="ru-RU" sz="1600" dirty="0"/>
        </a:p>
      </dgm:t>
    </dgm:pt>
    <dgm:pt modelId="{72BCC4BC-30CD-4BC1-9EE9-542B606D43A5}" type="parTrans" cxnId="{9FC63C0B-F71E-4724-BB18-331532F1334E}">
      <dgm:prSet/>
      <dgm:spPr/>
      <dgm:t>
        <a:bodyPr/>
        <a:lstStyle/>
        <a:p>
          <a:endParaRPr lang="ru-RU"/>
        </a:p>
      </dgm:t>
    </dgm:pt>
    <dgm:pt modelId="{D895CC6F-3516-41E4-AE12-A66D7838C443}" type="sibTrans" cxnId="{9FC63C0B-F71E-4724-BB18-331532F1334E}">
      <dgm:prSet/>
      <dgm:spPr/>
      <dgm:t>
        <a:bodyPr/>
        <a:lstStyle/>
        <a:p>
          <a:endParaRPr lang="ru-RU"/>
        </a:p>
      </dgm:t>
    </dgm:pt>
    <dgm:pt modelId="{C890113F-76A1-438F-A1F0-903799A7CB3D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600" dirty="0" smtClean="0"/>
            <a:t>Опыт регионов РФ:</a:t>
          </a:r>
        </a:p>
        <a:p>
          <a:r>
            <a:rPr lang="ru-RU" sz="1600" dirty="0" smtClean="0"/>
            <a:t>Кейс Чувашской Республики</a:t>
          </a:r>
        </a:p>
        <a:p>
          <a:r>
            <a:rPr lang="ru-RU" sz="1600" dirty="0" smtClean="0"/>
            <a:t>Сессия 4</a:t>
          </a:r>
          <a:endParaRPr lang="ru-RU" sz="1600" dirty="0"/>
        </a:p>
      </dgm:t>
    </dgm:pt>
    <dgm:pt modelId="{FFA18DA3-68C0-4349-8C9C-E9D014D773A5}" type="parTrans" cxnId="{F7722817-A758-4BC9-B775-E3C22D7C1C84}">
      <dgm:prSet/>
      <dgm:spPr/>
      <dgm:t>
        <a:bodyPr/>
        <a:lstStyle/>
        <a:p>
          <a:endParaRPr lang="ru-RU"/>
        </a:p>
      </dgm:t>
    </dgm:pt>
    <dgm:pt modelId="{5494555E-1ACB-40F0-A798-7BAD1DFC12AD}" type="sibTrans" cxnId="{F7722817-A758-4BC9-B775-E3C22D7C1C84}">
      <dgm:prSet/>
      <dgm:spPr/>
      <dgm:t>
        <a:bodyPr/>
        <a:lstStyle/>
        <a:p>
          <a:endParaRPr lang="ru-RU"/>
        </a:p>
      </dgm:t>
    </dgm:pt>
    <dgm:pt modelId="{E0B835F3-C4A9-40C0-85F3-4FECEEE84308}">
      <dgm:prSet phldrT="[Текст]" custT="1"/>
      <dgm:spPr>
        <a:solidFill>
          <a:srgbClr val="F84253"/>
        </a:solidFill>
      </dgm:spPr>
      <dgm:t>
        <a:bodyPr/>
        <a:lstStyle/>
        <a:p>
          <a:r>
            <a:rPr lang="ru-RU" sz="1600" dirty="0" smtClean="0"/>
            <a:t>Система информационной поддержки при проведении ЕГЭ</a:t>
          </a:r>
        </a:p>
        <a:p>
          <a:r>
            <a:rPr lang="ru-RU" sz="1600" dirty="0" smtClean="0"/>
            <a:t>Сессия 15</a:t>
          </a:r>
          <a:endParaRPr lang="ru-RU" sz="1600" dirty="0"/>
        </a:p>
      </dgm:t>
    </dgm:pt>
    <dgm:pt modelId="{CCE536B2-D1DF-4D84-B868-E4E3E8B75BDD}" type="parTrans" cxnId="{44352EF3-5723-4926-9014-30BE116777AC}">
      <dgm:prSet/>
      <dgm:spPr/>
      <dgm:t>
        <a:bodyPr/>
        <a:lstStyle/>
        <a:p>
          <a:endParaRPr lang="ru-RU"/>
        </a:p>
      </dgm:t>
    </dgm:pt>
    <dgm:pt modelId="{7FB020B1-5895-4C49-97EA-5CA56315CB5F}" type="sibTrans" cxnId="{44352EF3-5723-4926-9014-30BE116777AC}">
      <dgm:prSet/>
      <dgm:spPr/>
      <dgm:t>
        <a:bodyPr/>
        <a:lstStyle/>
        <a:p>
          <a:endParaRPr lang="ru-RU"/>
        </a:p>
      </dgm:t>
    </dgm:pt>
    <dgm:pt modelId="{8F422C47-C2B9-4495-A1F0-99F964CF449E}" type="pres">
      <dgm:prSet presAssocID="{4CBD09A3-73D1-4D65-82D9-BBDDD6DDE74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2F4AAA-E3BE-4454-8DC1-96EA274AE403}" type="pres">
      <dgm:prSet presAssocID="{4CBD09A3-73D1-4D65-82D9-BBDDD6DDE74C}" presName="matrix" presStyleCnt="0"/>
      <dgm:spPr/>
    </dgm:pt>
    <dgm:pt modelId="{B1224A57-A6AD-478A-A144-11AD6E629121}" type="pres">
      <dgm:prSet presAssocID="{4CBD09A3-73D1-4D65-82D9-BBDDD6DDE74C}" presName="tile1" presStyleLbl="node1" presStyleIdx="0" presStyleCnt="4" custLinFactNeighborX="-2041"/>
      <dgm:spPr/>
      <dgm:t>
        <a:bodyPr/>
        <a:lstStyle/>
        <a:p>
          <a:endParaRPr lang="ru-RU"/>
        </a:p>
      </dgm:t>
    </dgm:pt>
    <dgm:pt modelId="{7F0972A2-AF33-4AB8-AF34-5CB8BD0D8E48}" type="pres">
      <dgm:prSet presAssocID="{4CBD09A3-73D1-4D65-82D9-BBDDD6DDE74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1E00-563A-4C03-9073-318828DD9861}" type="pres">
      <dgm:prSet presAssocID="{4CBD09A3-73D1-4D65-82D9-BBDDD6DDE74C}" presName="tile2" presStyleLbl="node1" presStyleIdx="1" presStyleCnt="4"/>
      <dgm:spPr/>
      <dgm:t>
        <a:bodyPr/>
        <a:lstStyle/>
        <a:p>
          <a:endParaRPr lang="ru-RU"/>
        </a:p>
      </dgm:t>
    </dgm:pt>
    <dgm:pt modelId="{10B27E7B-3071-4388-BD67-46143B06A90F}" type="pres">
      <dgm:prSet presAssocID="{4CBD09A3-73D1-4D65-82D9-BBDDD6DDE74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D4EB1-F536-424F-BADC-7B9D5134D4FA}" type="pres">
      <dgm:prSet presAssocID="{4CBD09A3-73D1-4D65-82D9-BBDDD6DDE74C}" presName="tile3" presStyleLbl="node1" presStyleIdx="2" presStyleCnt="4"/>
      <dgm:spPr/>
      <dgm:t>
        <a:bodyPr/>
        <a:lstStyle/>
        <a:p>
          <a:endParaRPr lang="ru-RU"/>
        </a:p>
      </dgm:t>
    </dgm:pt>
    <dgm:pt modelId="{F29795F5-1148-4E80-9C38-10689F81A9B2}" type="pres">
      <dgm:prSet presAssocID="{4CBD09A3-73D1-4D65-82D9-BBDDD6DDE74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54810-9DB3-4C20-946D-527C85FED12E}" type="pres">
      <dgm:prSet presAssocID="{4CBD09A3-73D1-4D65-82D9-BBDDD6DDE74C}" presName="tile4" presStyleLbl="node1" presStyleIdx="3" presStyleCnt="4" custLinFactNeighborX="407"/>
      <dgm:spPr/>
      <dgm:t>
        <a:bodyPr/>
        <a:lstStyle/>
        <a:p>
          <a:endParaRPr lang="ru-RU"/>
        </a:p>
      </dgm:t>
    </dgm:pt>
    <dgm:pt modelId="{34510729-2509-48B5-88B7-FCA06FD1EF9E}" type="pres">
      <dgm:prSet presAssocID="{4CBD09A3-73D1-4D65-82D9-BBDDD6DDE74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B7684-298A-45C0-BDD9-C308961B6AA2}" type="pres">
      <dgm:prSet presAssocID="{4CBD09A3-73D1-4D65-82D9-BBDDD6DDE74C}" presName="centerTile" presStyleLbl="fgShp" presStyleIdx="0" presStyleCnt="1" custScaleX="204082" custScaleY="12446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C7CE11E-98C4-423E-9788-6F13A77A5361}" type="presOf" srcId="{0ADC6904-5516-445D-9545-6F8663DE3291}" destId="{B1224A57-A6AD-478A-A144-11AD6E629121}" srcOrd="0" destOrd="0" presId="urn:microsoft.com/office/officeart/2005/8/layout/matrix1"/>
    <dgm:cxn modelId="{34B6DD17-22BD-486F-BFED-029BC0828109}" type="presOf" srcId="{C890113F-76A1-438F-A1F0-903799A7CB3D}" destId="{F29795F5-1148-4E80-9C38-10689F81A9B2}" srcOrd="1" destOrd="0" presId="urn:microsoft.com/office/officeart/2005/8/layout/matrix1"/>
    <dgm:cxn modelId="{087C17A5-8BB8-4A4D-993F-4E1E861B5F23}" type="presOf" srcId="{881992A1-1FC3-4817-9CB3-BFE9CFF0D9F5}" destId="{C4DB7684-298A-45C0-BDD9-C308961B6AA2}" srcOrd="0" destOrd="0" presId="urn:microsoft.com/office/officeart/2005/8/layout/matrix1"/>
    <dgm:cxn modelId="{44352EF3-5723-4926-9014-30BE116777AC}" srcId="{881992A1-1FC3-4817-9CB3-BFE9CFF0D9F5}" destId="{E0B835F3-C4A9-40C0-85F3-4FECEEE84308}" srcOrd="3" destOrd="0" parTransId="{CCE536B2-D1DF-4D84-B868-E4E3E8B75BDD}" sibTransId="{7FB020B1-5895-4C49-97EA-5CA56315CB5F}"/>
    <dgm:cxn modelId="{791FE3DB-B615-40BB-A1C6-048FF723A40C}" srcId="{881992A1-1FC3-4817-9CB3-BFE9CFF0D9F5}" destId="{0ADC6904-5516-445D-9545-6F8663DE3291}" srcOrd="0" destOrd="0" parTransId="{CF2E464C-2A15-4251-99A0-B1011EC4CDD6}" sibTransId="{E3E0D14E-CD17-4952-B70A-F41E3D76937E}"/>
    <dgm:cxn modelId="{1CDAF1F8-7E25-40F2-B157-8B37A800BEEB}" type="presOf" srcId="{0ADC6904-5516-445D-9545-6F8663DE3291}" destId="{7F0972A2-AF33-4AB8-AF34-5CB8BD0D8E48}" srcOrd="1" destOrd="0" presId="urn:microsoft.com/office/officeart/2005/8/layout/matrix1"/>
    <dgm:cxn modelId="{F1570699-E2C9-46BC-B04E-894B62CB1328}" type="presOf" srcId="{C1D32EED-731F-4CF0-BAE7-59C7F6DE6300}" destId="{C40B1E00-563A-4C03-9073-318828DD9861}" srcOrd="0" destOrd="0" presId="urn:microsoft.com/office/officeart/2005/8/layout/matrix1"/>
    <dgm:cxn modelId="{9FC63C0B-F71E-4724-BB18-331532F1334E}" srcId="{881992A1-1FC3-4817-9CB3-BFE9CFF0D9F5}" destId="{C1D32EED-731F-4CF0-BAE7-59C7F6DE6300}" srcOrd="1" destOrd="0" parTransId="{72BCC4BC-30CD-4BC1-9EE9-542B606D43A5}" sibTransId="{D895CC6F-3516-41E4-AE12-A66D7838C443}"/>
    <dgm:cxn modelId="{E5183733-08C9-4026-A88C-AB1B3A9CDBA1}" type="presOf" srcId="{4CBD09A3-73D1-4D65-82D9-BBDDD6DDE74C}" destId="{8F422C47-C2B9-4495-A1F0-99F964CF449E}" srcOrd="0" destOrd="0" presId="urn:microsoft.com/office/officeart/2005/8/layout/matrix1"/>
    <dgm:cxn modelId="{BFBF5E38-6E37-40F1-A12C-4216871AB809}" type="presOf" srcId="{C890113F-76A1-438F-A1F0-903799A7CB3D}" destId="{4AED4EB1-F536-424F-BADC-7B9D5134D4FA}" srcOrd="0" destOrd="0" presId="urn:microsoft.com/office/officeart/2005/8/layout/matrix1"/>
    <dgm:cxn modelId="{01126D35-4D5D-42A4-8031-71FE7D10A4FC}" type="presOf" srcId="{E0B835F3-C4A9-40C0-85F3-4FECEEE84308}" destId="{34510729-2509-48B5-88B7-FCA06FD1EF9E}" srcOrd="1" destOrd="0" presId="urn:microsoft.com/office/officeart/2005/8/layout/matrix1"/>
    <dgm:cxn modelId="{F7722817-A758-4BC9-B775-E3C22D7C1C84}" srcId="{881992A1-1FC3-4817-9CB3-BFE9CFF0D9F5}" destId="{C890113F-76A1-438F-A1F0-903799A7CB3D}" srcOrd="2" destOrd="0" parTransId="{FFA18DA3-68C0-4349-8C9C-E9D014D773A5}" sibTransId="{5494555E-1ACB-40F0-A798-7BAD1DFC12AD}"/>
    <dgm:cxn modelId="{AB53048C-32BA-4E92-8EED-1FA40AAACF70}" srcId="{4CBD09A3-73D1-4D65-82D9-BBDDD6DDE74C}" destId="{881992A1-1FC3-4817-9CB3-BFE9CFF0D9F5}" srcOrd="0" destOrd="0" parTransId="{43923CAF-6DF6-4269-8C7D-D99E3F3FD05B}" sibTransId="{FCD0BED6-EE77-436F-ADCC-8EA0DE9A9718}"/>
    <dgm:cxn modelId="{6AC7C0AC-3655-456A-96EE-D8CCE73C9BA3}" type="presOf" srcId="{C1D32EED-731F-4CF0-BAE7-59C7F6DE6300}" destId="{10B27E7B-3071-4388-BD67-46143B06A90F}" srcOrd="1" destOrd="0" presId="urn:microsoft.com/office/officeart/2005/8/layout/matrix1"/>
    <dgm:cxn modelId="{3438A7E8-19CB-497D-A3AE-BF88EF4EEE78}" type="presOf" srcId="{E0B835F3-C4A9-40C0-85F3-4FECEEE84308}" destId="{03054810-9DB3-4C20-946D-527C85FED12E}" srcOrd="0" destOrd="0" presId="urn:microsoft.com/office/officeart/2005/8/layout/matrix1"/>
    <dgm:cxn modelId="{D3B8A546-7300-4386-A0DF-1FA23A41CF91}" type="presParOf" srcId="{8F422C47-C2B9-4495-A1F0-99F964CF449E}" destId="{072F4AAA-E3BE-4454-8DC1-96EA274AE403}" srcOrd="0" destOrd="0" presId="urn:microsoft.com/office/officeart/2005/8/layout/matrix1"/>
    <dgm:cxn modelId="{214B8E47-1578-4754-96D6-C53209873119}" type="presParOf" srcId="{072F4AAA-E3BE-4454-8DC1-96EA274AE403}" destId="{B1224A57-A6AD-478A-A144-11AD6E629121}" srcOrd="0" destOrd="0" presId="urn:microsoft.com/office/officeart/2005/8/layout/matrix1"/>
    <dgm:cxn modelId="{4F7F237A-5BF3-4876-B5C1-74EFAC87B38A}" type="presParOf" srcId="{072F4AAA-E3BE-4454-8DC1-96EA274AE403}" destId="{7F0972A2-AF33-4AB8-AF34-5CB8BD0D8E48}" srcOrd="1" destOrd="0" presId="urn:microsoft.com/office/officeart/2005/8/layout/matrix1"/>
    <dgm:cxn modelId="{233F1823-6D2C-46D2-AAF4-44A8A9787EAC}" type="presParOf" srcId="{072F4AAA-E3BE-4454-8DC1-96EA274AE403}" destId="{C40B1E00-563A-4C03-9073-318828DD9861}" srcOrd="2" destOrd="0" presId="urn:microsoft.com/office/officeart/2005/8/layout/matrix1"/>
    <dgm:cxn modelId="{8E538247-D8A6-4A64-92F1-E08C251A17D5}" type="presParOf" srcId="{072F4AAA-E3BE-4454-8DC1-96EA274AE403}" destId="{10B27E7B-3071-4388-BD67-46143B06A90F}" srcOrd="3" destOrd="0" presId="urn:microsoft.com/office/officeart/2005/8/layout/matrix1"/>
    <dgm:cxn modelId="{738B662C-503D-4000-8294-949E8B597BD0}" type="presParOf" srcId="{072F4AAA-E3BE-4454-8DC1-96EA274AE403}" destId="{4AED4EB1-F536-424F-BADC-7B9D5134D4FA}" srcOrd="4" destOrd="0" presId="urn:microsoft.com/office/officeart/2005/8/layout/matrix1"/>
    <dgm:cxn modelId="{C3C5E0DA-0E25-4539-A4C1-A0BA5D736521}" type="presParOf" srcId="{072F4AAA-E3BE-4454-8DC1-96EA274AE403}" destId="{F29795F5-1148-4E80-9C38-10689F81A9B2}" srcOrd="5" destOrd="0" presId="urn:microsoft.com/office/officeart/2005/8/layout/matrix1"/>
    <dgm:cxn modelId="{CC3B36AA-EB76-4B16-990F-CE8A8D20D989}" type="presParOf" srcId="{072F4AAA-E3BE-4454-8DC1-96EA274AE403}" destId="{03054810-9DB3-4C20-946D-527C85FED12E}" srcOrd="6" destOrd="0" presId="urn:microsoft.com/office/officeart/2005/8/layout/matrix1"/>
    <dgm:cxn modelId="{E7602EDE-3D97-4880-A3D7-6A3558713D80}" type="presParOf" srcId="{072F4AAA-E3BE-4454-8DC1-96EA274AE403}" destId="{34510729-2509-48B5-88B7-FCA06FD1EF9E}" srcOrd="7" destOrd="0" presId="urn:microsoft.com/office/officeart/2005/8/layout/matrix1"/>
    <dgm:cxn modelId="{3A0EAF5B-E25F-4515-8D6B-313FE40A128B}" type="presParOf" srcId="{8F422C47-C2B9-4495-A1F0-99F964CF449E}" destId="{C4DB7684-298A-45C0-BDD9-C308961B6AA2}" srcOrd="1" destOrd="0" presId="urn:microsoft.com/office/officeart/2005/8/layout/matrix1"/>
  </dgm:cxnLst>
  <dgm:bg>
    <a:solidFill>
      <a:srgbClr val="002060"/>
    </a:solidFill>
  </dgm:bg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24A57-A6AD-478A-A144-11AD6E629121}">
      <dsp:nvSpPr>
        <dsp:cNvPr id="0" name=""/>
        <dsp:cNvSpPr/>
      </dsp:nvSpPr>
      <dsp:spPr>
        <a:xfrm rot="16200000">
          <a:off x="664562" y="-664562"/>
          <a:ext cx="1509418" cy="2838543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Как представлять в СМИ результаты оценки качества образования.</a:t>
          </a:r>
          <a:endParaRPr lang="ru-RU" sz="1600" kern="1200" dirty="0" smtClean="0"/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Сессия </a:t>
          </a:r>
          <a:r>
            <a:rPr lang="ru-RU" sz="1600" kern="1200" dirty="0" smtClean="0"/>
            <a:t>12</a:t>
          </a:r>
          <a:endParaRPr lang="ru-RU" sz="1600" kern="1200" dirty="0"/>
        </a:p>
      </dsp:txBody>
      <dsp:txXfrm rot="16200000">
        <a:off x="853239" y="-853239"/>
        <a:ext cx="1132063" cy="2838543"/>
      </dsp:txXfrm>
    </dsp:sp>
    <dsp:sp modelId="{C40B1E00-563A-4C03-9073-318828DD9861}">
      <dsp:nvSpPr>
        <dsp:cNvPr id="0" name=""/>
        <dsp:cNvSpPr/>
      </dsp:nvSpPr>
      <dsp:spPr>
        <a:xfrm>
          <a:off x="2838543" y="0"/>
          <a:ext cx="2838543" cy="1509418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Информирование целевых групп: на примере российских проектов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		     Сессии </a:t>
          </a:r>
          <a:r>
            <a:rPr lang="ru-RU" sz="1600" kern="1200" dirty="0" smtClean="0"/>
            <a:t>8, 9</a:t>
          </a:r>
          <a:endParaRPr lang="ru-RU" sz="1600" kern="1200" dirty="0"/>
        </a:p>
      </dsp:txBody>
      <dsp:txXfrm>
        <a:off x="2838543" y="0"/>
        <a:ext cx="2838543" cy="1132063"/>
      </dsp:txXfrm>
    </dsp:sp>
    <dsp:sp modelId="{4AED4EB1-F536-424F-BADC-7B9D5134D4FA}">
      <dsp:nvSpPr>
        <dsp:cNvPr id="0" name=""/>
        <dsp:cNvSpPr/>
      </dsp:nvSpPr>
      <dsp:spPr>
        <a:xfrm rot="10800000">
          <a:off x="0" y="1509418"/>
          <a:ext cx="2838543" cy="1509418"/>
        </a:xfrm>
        <a:prstGeom prst="round1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Опыт регионов РФ: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Кейс Чувашской Республики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Сессия 4</a:t>
          </a:r>
          <a:endParaRPr lang="ru-RU" sz="1600" kern="1200" dirty="0"/>
        </a:p>
      </dsp:txBody>
      <dsp:txXfrm rot="10800000">
        <a:off x="0" y="1886772"/>
        <a:ext cx="2838543" cy="1132063"/>
      </dsp:txXfrm>
    </dsp:sp>
    <dsp:sp modelId="{03054810-9DB3-4C20-946D-527C85FED12E}">
      <dsp:nvSpPr>
        <dsp:cNvPr id="0" name=""/>
        <dsp:cNvSpPr/>
      </dsp:nvSpPr>
      <dsp:spPr>
        <a:xfrm rot="5400000">
          <a:off x="3503106" y="844855"/>
          <a:ext cx="1509418" cy="2838543"/>
        </a:xfrm>
        <a:prstGeom prst="round1Rect">
          <a:avLst/>
        </a:prstGeom>
        <a:solidFill>
          <a:srgbClr val="F8425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 информационной поддержки при проведении ЕГЭ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Сессия 15</a:t>
          </a:r>
          <a:endParaRPr lang="ru-RU" sz="1600" kern="1200" dirty="0"/>
        </a:p>
      </dsp:txBody>
      <dsp:txXfrm rot="5400000">
        <a:off x="3691783" y="1033532"/>
        <a:ext cx="1132063" cy="2838543"/>
      </dsp:txXfrm>
    </dsp:sp>
    <dsp:sp modelId="{C4DB7684-298A-45C0-BDD9-C308961B6AA2}">
      <dsp:nvSpPr>
        <dsp:cNvPr id="0" name=""/>
        <dsp:cNvSpPr/>
      </dsp:nvSpPr>
      <dsp:spPr>
        <a:xfrm>
          <a:off x="1100656" y="1039732"/>
          <a:ext cx="3475773" cy="93937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Дискуссия, обсуждение,</a:t>
          </a: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представление опыта </a:t>
          </a:r>
          <a:r>
            <a:rPr lang="ru-RU" sz="1600" b="1" kern="1200" dirty="0" smtClean="0"/>
            <a:t>участников</a:t>
          </a:r>
          <a:endParaRPr lang="ru-RU" sz="1600" b="1" kern="1200" dirty="0" smtClean="0"/>
        </a:p>
      </dsp:txBody>
      <dsp:txXfrm>
        <a:off x="1100656" y="1039732"/>
        <a:ext cx="3475773" cy="93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emf"/><Relationship Id="rId1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jpeg"/><Relationship Id="rId1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ntf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9.gif"/><Relationship Id="rId10" Type="http://schemas.openxmlformats.org/officeDocument/2006/relationships/hyperlink" Target="http://www.ciced.ru/" TargetMode="External"/><Relationship Id="rId19" Type="http://schemas.openxmlformats.org/officeDocument/2006/relationships/image" Target="../media/image12.gif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hyperlink" Target="http://www.ria.ru/rating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9622"/>
            <a:ext cx="8496944" cy="2524136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Представление учебного курса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23478"/>
            <a:ext cx="1679004" cy="83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139952" y="4611724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3042" y="4572014"/>
            <a:ext cx="428628" cy="428628"/>
          </a:xfrm>
          <a:prstGeom prst="rect">
            <a:avLst/>
          </a:prstGeom>
          <a:noFill/>
        </p:spPr>
      </p:pic>
      <p:pic>
        <p:nvPicPr>
          <p:cNvPr id="9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4643452"/>
            <a:ext cx="857256" cy="362326"/>
          </a:xfrm>
          <a:prstGeom prst="rect">
            <a:avLst/>
          </a:prstGeom>
          <a:noFill/>
        </p:spPr>
      </p:pic>
      <p:pic>
        <p:nvPicPr>
          <p:cNvPr id="10" name="Picture 6" descr="Описание: ciced logo single.ep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14546" y="4731990"/>
            <a:ext cx="785818" cy="221433"/>
          </a:xfrm>
          <a:prstGeom prst="rect">
            <a:avLst/>
          </a:prstGeom>
          <a:noFill/>
        </p:spPr>
      </p:pic>
      <p:pic>
        <p:nvPicPr>
          <p:cNvPr id="11" name="Picture 10" descr="img6911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2844" y="4559378"/>
            <a:ext cx="380333" cy="44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31840" y="4587205"/>
            <a:ext cx="864096" cy="432817"/>
          </a:xfrm>
          <a:prstGeom prst="rect">
            <a:avLst/>
          </a:prstGeom>
          <a:noFill/>
        </p:spPr>
      </p:pic>
      <p:pic>
        <p:nvPicPr>
          <p:cNvPr id="13" name="Рисунок 12" descr="Описание: social-240-100.gif">
            <a:hlinkClick r:id="rId14" tgtFrame="&quot;_blank&quot;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39952" y="4587974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Описание: nfpk">
            <a:hlinkClick r:id="rId16" tgtFrame="&quot;_blank&quot;"/>
          </p:cNvPr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364088" y="4568155"/>
            <a:ext cx="576064" cy="37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www.ouro.ru/upload/news/112063.gif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084168" y="4515966"/>
            <a:ext cx="485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gizlogo-standard-rgb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712280" y="4563466"/>
            <a:ext cx="411510" cy="41151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-32" y="46487"/>
            <a:ext cx="7215238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endParaRPr lang="ru-RU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«Информирование различных целевых групп о результатах оценки учебных достижений школьников»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27-30 сентября 2011 года, г. Москва</a:t>
            </a:r>
            <a:endParaRPr lang="ru-RU" sz="1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4257555" y="3507854"/>
            <a:ext cx="44909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dirty="0" err="1" smtClean="0">
                <a:solidFill>
                  <a:schemeClr val="bg1"/>
                </a:solidFill>
              </a:rPr>
              <a:t>Вальдман</a:t>
            </a:r>
            <a:r>
              <a:rPr lang="ru-RU" dirty="0" smtClean="0">
                <a:solidFill>
                  <a:schemeClr val="bg1"/>
                </a:solidFill>
              </a:rPr>
              <a:t> И.А.,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директор Российского </a:t>
            </a:r>
            <a:r>
              <a:rPr lang="ru-RU" dirty="0" err="1" smtClean="0">
                <a:solidFill>
                  <a:schemeClr val="bg1"/>
                </a:solidFill>
              </a:rPr>
              <a:t>тренингового</a:t>
            </a:r>
            <a:r>
              <a:rPr lang="ru-RU" dirty="0" smtClean="0">
                <a:solidFill>
                  <a:schemeClr val="bg1"/>
                </a:solidFill>
              </a:rPr>
              <a:t> центра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1203598"/>
            <a:ext cx="4883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30 </a:t>
            </a:r>
            <a:r>
              <a:rPr lang="ru-RU" dirty="0" smtClean="0"/>
              <a:t>специалиста из стран СНГ и регионов России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9512" y="1491630"/>
          <a:ext cx="4139952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181475" y="1419622"/>
          <a:ext cx="4962525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ЦЕЛЬ КУРСА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325"/>
            <a:ext cx="889248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Цель курса состоит в том, чтобы обучить слушателей разработке и использованию на практике методов информирования различных целевых групп о результатах образовательных достижений школьников, получаемых в рамках международных, национальных и </a:t>
            </a:r>
            <a:r>
              <a:rPr lang="ru-RU" sz="2800" dirty="0" err="1" smtClean="0"/>
              <a:t>субнациональных</a:t>
            </a:r>
            <a:r>
              <a:rPr lang="ru-RU" sz="2800" dirty="0" smtClean="0"/>
              <a:t> программ оценки качества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КЛЮЧЕВЫЕ ВОПРОСЫ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325"/>
            <a:ext cx="8892480" cy="374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FF0000"/>
                </a:solidFill>
              </a:rPr>
              <a:t>Каким образом обеспечить максимальное использование результатов оценки образовательных достижений школьников всеми заинтересованными </a:t>
            </a:r>
            <a:r>
              <a:rPr lang="ru-RU" sz="2400" i="1" dirty="0" err="1" smtClean="0">
                <a:solidFill>
                  <a:srgbClr val="FF0000"/>
                </a:solidFill>
              </a:rPr>
              <a:t>субьектами</a:t>
            </a:r>
            <a:r>
              <a:rPr lang="ru-RU" sz="2400" i="1" dirty="0" smtClean="0">
                <a:solidFill>
                  <a:srgbClr val="FF0000"/>
                </a:solidFill>
              </a:rPr>
              <a:t>?</a:t>
            </a:r>
            <a:endParaRPr lang="ru-RU" sz="2400" i="1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Кто заинтересован в получении информации о результатах оценки достижений</a:t>
            </a:r>
            <a:r>
              <a:rPr lang="ru-RU" sz="2400" dirty="0" smtClean="0">
                <a:latin typeface="+mn-lt"/>
                <a:cs typeface="+mn-cs"/>
              </a:rPr>
              <a:t>?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sz="2400" dirty="0" smtClean="0">
                <a:latin typeface="+mn-lt"/>
                <a:cs typeface="+mn-cs"/>
              </a:rPr>
              <a:t>Какие виды информационных материалов необходимо готовить на основе данных оценки?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Каким образом спланировать эффективную стратегию распространения результатов оценки?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СТРУКТУРА КУРСА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101973"/>
            <a:ext cx="6985024" cy="406206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763440" y="1662682"/>
          <a:ext cx="5677087" cy="3018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475408" y="1173981"/>
            <a:ext cx="6264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Как обеспечить максимальное влияние…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491632" y="4693081"/>
            <a:ext cx="229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Сессии </a:t>
            </a:r>
            <a:r>
              <a:rPr lang="ru-RU" dirty="0" smtClean="0">
                <a:solidFill>
                  <a:schemeClr val="bg1"/>
                </a:solidFill>
              </a:rPr>
              <a:t>1-3, 5-11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ПРЕПОДАВАТЕЛИ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325"/>
            <a:ext cx="8892480" cy="100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noProof="0" dirty="0" smtClean="0"/>
              <a:t>Скотт </a:t>
            </a:r>
            <a:r>
              <a:rPr lang="ru-RU" sz="2800" dirty="0" smtClean="0"/>
              <a:t>М</a:t>
            </a:r>
            <a:r>
              <a:rPr lang="ru-RU" sz="2800" noProof="0" dirty="0" err="1" smtClean="0"/>
              <a:t>юррей</a:t>
            </a:r>
            <a:r>
              <a:rPr lang="ru-RU" sz="2800" noProof="0" dirty="0" smtClean="0"/>
              <a:t> (ведущий лектор) и сотоварищи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3372067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499742"/>
            <a:ext cx="1800200" cy="189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2123728" y="2427734"/>
            <a:ext cx="66247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b="1" noProof="0" dirty="0" smtClean="0"/>
              <a:t>Скотт </a:t>
            </a:r>
            <a:r>
              <a:rPr lang="ru-RU" sz="2800" b="1" dirty="0" smtClean="0"/>
              <a:t>М</a:t>
            </a:r>
            <a:r>
              <a:rPr lang="ru-RU" sz="2800" b="1" noProof="0" dirty="0" err="1" smtClean="0"/>
              <a:t>юррей</a:t>
            </a:r>
            <a:r>
              <a:rPr lang="ru-RU" sz="2800" b="1" noProof="0" dirty="0" smtClean="0"/>
              <a:t> (</a:t>
            </a:r>
            <a:r>
              <a:rPr lang="en-US" sz="2800" b="1" dirty="0" smtClean="0"/>
              <a:t>Scott Murray</a:t>
            </a:r>
            <a:r>
              <a:rPr lang="ru-RU" sz="2800" b="1" noProof="0" dirty="0" smtClean="0"/>
              <a:t>)</a:t>
            </a:r>
            <a:endParaRPr lang="ru-RU" sz="2800" b="1" dirty="0" smtClean="0"/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400" noProof="0" dirty="0" smtClean="0"/>
              <a:t>Международный эксперт в области оценки качества образования (</a:t>
            </a:r>
            <a:r>
              <a:rPr lang="ru-RU" sz="2400" dirty="0" smtClean="0"/>
              <a:t>особенно в области оценки грамотности молодёжи и взрослых</a:t>
            </a:r>
            <a:r>
              <a:rPr lang="ru-RU" sz="2400" noProof="0" dirty="0" smtClean="0"/>
              <a:t>) и статистических исследований.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201</Words>
  <Application>Microsoft Office PowerPoint</Application>
  <PresentationFormat>Экран (16:9)</PresentationFormat>
  <Paragraphs>47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Представление учебного курса  </vt:lpstr>
      <vt:lpstr>УЧАСТНИКИ</vt:lpstr>
      <vt:lpstr>ЦЕЛЬ КУРСА</vt:lpstr>
      <vt:lpstr>КЛЮЧЕВЫЕ ВОПРОСЫ</vt:lpstr>
      <vt:lpstr>СТРУКТУРА КУРСА</vt:lpstr>
      <vt:lpstr>ПРЕПОДАВАТЕЛИ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Тренинговый центр</cp:lastModifiedBy>
  <cp:revision>64</cp:revision>
  <dcterms:created xsi:type="dcterms:W3CDTF">2011-08-25T06:09:31Z</dcterms:created>
  <dcterms:modified xsi:type="dcterms:W3CDTF">2011-09-26T12:43:18Z</dcterms:modified>
</cp:coreProperties>
</file>