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48" r:id="rId2"/>
    <p:sldId id="310" r:id="rId3"/>
    <p:sldId id="311" r:id="rId4"/>
    <p:sldId id="312" r:id="rId5"/>
    <p:sldId id="313" r:id="rId6"/>
    <p:sldId id="314" r:id="rId7"/>
    <p:sldId id="315" r:id="rId8"/>
    <p:sldId id="347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98566" autoAdjust="0"/>
  </p:normalViewPr>
  <p:slideViewPr>
    <p:cSldViewPr>
      <p:cViewPr varScale="1">
        <p:scale>
          <a:sx n="96" d="100"/>
          <a:sy n="96" d="100"/>
        </p:scale>
        <p:origin x="-40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704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5.xml"/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CBBB9-6B6D-46EE-91A0-38E858E2886A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B4DD4-0BEA-46BE-97FE-FBE1854123DD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12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Для пояснения введенного понятия приведем примеры заданий, проверяющих навыки и когнитивные деятельности, составляющие ИК компетентность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Доступ — найти и открыть соответствующее сообщение электронной почты в ящике входящих писем;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Управление — найти и организовать соответствующую информацию из писем электронной почты;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Интеграция — проанализировать преимущества рекомендуемых чистящих средств для выведения пятен;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Оценка — принять решение, какое средство для выведения пятен целесообразно заказать через Интернет–магазин, основываясь на информации сайтов продавцов соответствующих товаров;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Создание — представить свои рекомендации по решению некоторого вопроса в формате письма электронной почты.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Сценарий каждого задания будет приближен к реальной жизни. Например: </a:t>
            </a:r>
            <a:r>
              <a:rPr lang="ru-RU" sz="1000" i="1" smtClean="0">
                <a:latin typeface="Arial" pitchFamily="34" charset="0"/>
                <a:ea typeface="ＭＳ Ｐゴシック" pitchFamily="34" charset="-128"/>
              </a:rPr>
              <a:t>Используя программу поиска найти сайты со статьями о болезнях сердца</a:t>
            </a:r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 (задание на оценивание умения «доступ») или </a:t>
            </a:r>
            <a:r>
              <a:rPr lang="ru-RU" sz="1000" i="1" smtClean="0">
                <a:latin typeface="Arial" pitchFamily="34" charset="0"/>
                <a:ea typeface="ＭＳ Ｐゴシック" pitchFamily="34" charset="-128"/>
              </a:rPr>
              <a:t>В каждой из найденных статей найти информацию по вариантам</a:t>
            </a:r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ru-RU" sz="1000" i="1" smtClean="0">
                <a:latin typeface="Arial" pitchFamily="34" charset="0"/>
                <a:ea typeface="ＭＳ Ｐゴシック" pitchFamily="34" charset="-128"/>
              </a:rPr>
              <a:t>лечения </a:t>
            </a:r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(задание на оценивание умения «интеграция»). Если задание связано с каким-либо школьным предметом, то его содержание не выходит за рамки стандарта обучения по данному предмету. Попутно отметим, что в группу по разработке заданий входят учителя информатики, русского 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3) Для выполнения заданий теста разрабатывается специальная тестирующая среда, включающая имитацию программы поиска в Интернете, почтовой программы, текстового и графического редактор и т.д. Это делается для того, чтобы уравнять условия выполнения теста учащимися (ранее полученные навыки работы с каким-либо программным средством не дадут большого преимущества перед теми ребятами, которые по объективным причинам таких навыков в школе приобрести не смогли).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D9E79E-1999-443B-B0C5-04B1E27F2199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AE96C-DF05-4ED2-B24D-9197D298E153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18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Now discuss proficiency model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interface elements are not translated YET. We are here for that.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80B87-ABB9-49C7-8EC8-265B043B21F8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Методика формирования выборки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Обоснование выборки учащихся 9 классов для проведения тестирования ИКТ-компетентности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Республике Татарстан, согласно имеющейся информации, 37854 учащихся, обучающихся в девятых классах общеобразовательных учреждений различного профиля.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Для проведения обследования должна быть сформирована репрезентативная (представительная) выборка. Выборка формируется среди всех девятиклассников, но не школ или классов.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случае проведения простой случайной выборки учащихся объём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n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 этой выборки (число учащихся) определяется следующим образом: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, где N – это общая численность девятиклассников в республике, а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z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p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q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 и </a:t>
            </a:r>
            <a:r>
              <a:rPr lang="ru-RU" sz="400" i="1" smtClean="0">
                <a:latin typeface="Arial" pitchFamily="34" charset="0"/>
                <a:ea typeface="ＭＳ Ｐゴシック" pitchFamily="34" charset="-128"/>
              </a:rPr>
              <a:t>e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 – статистические параметры, определяемые исходя из требований к точности получаемых в обследовании результатов и их прогнозах.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Для проведения обследования были обозначены требования: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Надёжность (</a:t>
            </a:r>
            <a:r>
              <a:rPr lang="en-US" sz="400" smtClean="0">
                <a:latin typeface="Arial" pitchFamily="34" charset="0"/>
                <a:ea typeface="ＭＳ Ｐゴシック" pitchFamily="34" charset="-128"/>
              </a:rPr>
              <a:t>confidence level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) = 95%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Доверительный интервал (</a:t>
            </a:r>
            <a:r>
              <a:rPr lang="en-US" sz="400" smtClean="0">
                <a:latin typeface="Arial" pitchFamily="34" charset="0"/>
                <a:ea typeface="ＭＳ Ｐゴシック" pitchFamily="34" charset="-128"/>
              </a:rPr>
              <a:t>confidence interval</a:t>
            </a: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) = 5%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Однако прямая выборка 380 учащихся из полного списка невозможна в связи с отсутствием сводного списка девятиклассников Татарстана.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проведение обследования на сформированной таким образом выборке требует чрезмерных организационных затрат – учащиеся выбираются из более чем 250 школ республики.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связи с этим выборка данного объёма формируется из отдельных классов в образовательных учреждениях республики.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Выборка учащихся проводится посредством случайного выбора образовательных учреждений, в которых они обучаются, из расчёта на то, что в тестировании примет участие лишь один класс в выбранном учреждении. В этом случае возникает необходимость второго этапа выборки – выбор класса или группы учащихся в учреждениях, где более одного класса в параллели.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Практика проведения различного рода обследований показывает, что некоторая часть учащихся, попавших в выборку, не принимает участия в обследовании по различным причинам. Таким образом, необходимо увеличить число выбираемых учащихся для уверенного обеспечения участия минимального числа тестируемых в целях сохранения репрезентативности выборки при анализе результатов обследования.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Приняв минимально возможную явку на тестирование в 90% от заявленного числа учащихся, это число составляет 422 девятиклассника.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Выборка учащихся проводится с разделением учащихся на тех, кто обучается в сельских, и тех, кто обучается в городских школах.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Для сохранения в выборке пропорционального распределения учащихся по месту обучения определены квоты на выбор городских и сельских учащихся, после чего отдельно выбирались сельские школы и городские школы - пропорциональная выборка. При её проведении база образовательных учреждений была структурирована таким образом, чтобы большие районы имели больше шансов быть представлены.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В результате простой случайной выборки образовательных учреждений среди городских и сельских было отобрано 27 учреждений (основных и средних школ, гимназий, лицеев). 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Распределение учащихся по местностям (городская/сельская) всего в Республике Татарстан и в выборке представлено в таблице: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 </a:t>
            </a:r>
            <a:endParaRPr lang="ru-RU" sz="40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 </a:t>
            </a:r>
            <a:endParaRPr lang="ru-RU" sz="40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Категория</a:t>
            </a: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Всего в РТ</a:t>
            </a:r>
          </a:p>
          <a:p>
            <a:pPr>
              <a:lnSpc>
                <a:spcPct val="80000"/>
              </a:lnSpc>
            </a:pPr>
            <a:r>
              <a:rPr lang="ru-RU" sz="400" b="1" smtClean="0">
                <a:latin typeface="Arial" pitchFamily="34" charset="0"/>
                <a:ea typeface="ＭＳ Ｐゴシック" pitchFamily="34" charset="-128"/>
              </a:rPr>
              <a:t>Выбрано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городских уч-ся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24825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65,58%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277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65,64%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сельских уч-ся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13029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34,42%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145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34,36%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итого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37854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422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400" smtClean="0">
                <a:latin typeface="Arial" pitchFamily="34" charset="0"/>
                <a:ea typeface="ＭＳ Ｐゴシック" pitchFamily="34" charset="-128"/>
              </a:rPr>
              <a:t>При проведении следующего этапа выборки будет осуществлён выбор классов в уже отобранных образовательных учреждениях. Проводиться он будет в каждом из учреждений, где в параллели 9-х классов более одного класса. На этом этапе требуется списки всех классов целевой параллели в отобранных образовательных учреждениях.</a:t>
            </a:r>
          </a:p>
          <a:p>
            <a:pPr>
              <a:lnSpc>
                <a:spcPct val="80000"/>
              </a:lnSpc>
            </a:pPr>
            <a:endParaRPr lang="ru-RU" sz="4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E2FB7-CBAE-4455-BB62-E12346469426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FDA79-8F5D-4F8F-AD6C-6E4437110A64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36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ea typeface="+mn-ea"/>
                <a:cs typeface="+mn-cs"/>
              </a:rPr>
              <a:t>Предварительные результаты обработки данных оценки ИКТ компетентности:</a:t>
            </a:r>
          </a:p>
          <a:p>
            <a:pPr>
              <a:defRPr/>
            </a:pPr>
            <a:r>
              <a:rPr lang="ru-RU" b="1" dirty="0" smtClean="0">
                <a:ea typeface="+mn-ea"/>
                <a:cs typeface="+mn-cs"/>
              </a:rPr>
              <a:t>Уровень информационно-коммуникационной компетентности</a:t>
            </a:r>
          </a:p>
          <a:p>
            <a:pPr>
              <a:defRPr/>
            </a:pPr>
            <a:r>
              <a:rPr lang="ru-RU" b="1" dirty="0" smtClean="0">
                <a:ea typeface="+mn-ea"/>
                <a:cs typeface="+mn-cs"/>
              </a:rPr>
              <a:t>Процент опрошенных</a:t>
            </a:r>
          </a:p>
          <a:p>
            <a:pPr>
              <a:defRPr/>
            </a:pPr>
            <a:r>
              <a:rPr lang="ru-RU" dirty="0" smtClean="0">
                <a:ea typeface="+mn-ea"/>
                <a:cs typeface="+mn-cs"/>
              </a:rPr>
              <a:t>Продвинутый</a:t>
            </a:r>
          </a:p>
          <a:p>
            <a:pPr>
              <a:defRPr/>
            </a:pPr>
            <a:r>
              <a:rPr lang="ru-RU" dirty="0" smtClean="0">
                <a:ea typeface="+mn-ea"/>
                <a:cs typeface="+mn-cs"/>
              </a:rPr>
              <a:t>15,2</a:t>
            </a:r>
          </a:p>
          <a:p>
            <a:pPr>
              <a:defRPr/>
            </a:pPr>
            <a:r>
              <a:rPr lang="ru-RU" dirty="0" smtClean="0">
                <a:ea typeface="+mn-ea"/>
                <a:cs typeface="+mn-cs"/>
              </a:rPr>
              <a:t>Выше среднего</a:t>
            </a:r>
          </a:p>
          <a:p>
            <a:pPr>
              <a:defRPr/>
            </a:pPr>
            <a:r>
              <a:rPr lang="ru-RU" dirty="0" smtClean="0">
                <a:ea typeface="+mn-ea"/>
                <a:cs typeface="+mn-cs"/>
              </a:rPr>
              <a:t>3,8</a:t>
            </a:r>
          </a:p>
          <a:p>
            <a:pPr>
              <a:defRPr/>
            </a:pPr>
            <a:r>
              <a:rPr lang="ru-RU" dirty="0" smtClean="0">
                <a:ea typeface="+mn-ea"/>
                <a:cs typeface="+mn-cs"/>
              </a:rPr>
              <a:t>Базовый уровень</a:t>
            </a:r>
          </a:p>
          <a:p>
            <a:pPr>
              <a:defRPr/>
            </a:pPr>
            <a:r>
              <a:rPr lang="ru-RU" dirty="0" smtClean="0">
                <a:ea typeface="+mn-ea"/>
                <a:cs typeface="+mn-cs"/>
              </a:rPr>
              <a:t>53,2</a:t>
            </a:r>
          </a:p>
          <a:p>
            <a:pPr>
              <a:defRPr/>
            </a:pPr>
            <a:r>
              <a:rPr lang="ru-RU" dirty="0" smtClean="0">
                <a:ea typeface="+mn-ea"/>
                <a:cs typeface="+mn-cs"/>
              </a:rPr>
              <a:t>Ниже базового уровня</a:t>
            </a:r>
          </a:p>
          <a:p>
            <a:pPr>
              <a:defRPr/>
            </a:pPr>
            <a:r>
              <a:rPr lang="ru-RU" dirty="0" smtClean="0">
                <a:ea typeface="+mn-ea"/>
                <a:cs typeface="+mn-cs"/>
              </a:rPr>
              <a:t>13,1</a:t>
            </a:r>
          </a:p>
          <a:p>
            <a:pPr>
              <a:defRPr/>
            </a:pPr>
            <a:r>
              <a:rPr lang="ru-RU" dirty="0" smtClean="0">
                <a:ea typeface="+mn-ea"/>
                <a:cs typeface="+mn-cs"/>
              </a:rPr>
              <a:t>Развивающийся</a:t>
            </a:r>
          </a:p>
          <a:p>
            <a:pPr>
              <a:defRPr/>
            </a:pPr>
            <a:r>
              <a:rPr lang="ru-RU" dirty="0" smtClean="0">
                <a:ea typeface="+mn-ea"/>
                <a:cs typeface="+mn-cs"/>
              </a:rPr>
              <a:t>14,3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66338-4F40-4FD4-BDD3-9C40146536A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37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6CED7-A490-4660-9B3D-0BE1BD1FB9D6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39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9DDBFF-3FAF-4E33-A2A0-3BBA15373673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4E3CEA-1A6F-470E-8D5E-E3F6D63DCECC}" type="slidenum">
              <a:rPr lang="ru-RU" sz="1200"/>
              <a:pPr algn="r"/>
              <a:t>5</a:t>
            </a:fld>
            <a:endParaRPr lang="ru-RU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Большая часть существующих тестов  измеряет техническую грамотность и основаны  на формате вопрос-ответ (не жизненные ситуации), для оценки результатов используют простые баллы или </a:t>
            </a:r>
            <a:r>
              <a:rPr lang="en-US" sz="1200" dirty="0" smtClean="0"/>
              <a:t>IRT </a:t>
            </a:r>
            <a:r>
              <a:rPr lang="ru-RU" sz="1200" dirty="0" smtClean="0"/>
              <a:t>статистику.</a:t>
            </a:r>
          </a:p>
          <a:p>
            <a:r>
              <a:rPr lang="en-US" sz="1200" dirty="0" smtClean="0"/>
              <a:t>QCA Key Stage 3 ICT Test </a:t>
            </a:r>
            <a:r>
              <a:rPr lang="ru-RU" sz="1200" dirty="0" smtClean="0"/>
              <a:t>(британская национальная система тестирования </a:t>
            </a:r>
            <a:r>
              <a:rPr lang="ru-RU" sz="1200" dirty="0" err="1" smtClean="0"/>
              <a:t>ИКТ-грамотности</a:t>
            </a:r>
            <a:r>
              <a:rPr lang="ru-RU" sz="1200" dirty="0" smtClean="0"/>
              <a:t>, измеряет знания, навыки и умение решать проблемы при использовании ИКТ, основан на сценарии, формирующее оценивание, закрывается из-за низкой </a:t>
            </a:r>
            <a:r>
              <a:rPr lang="ru-RU" sz="1200" dirty="0" err="1" smtClean="0"/>
              <a:t>валидности</a:t>
            </a:r>
            <a:r>
              <a:rPr lang="ru-RU" sz="1200" dirty="0" smtClean="0"/>
              <a:t>)</a:t>
            </a:r>
          </a:p>
          <a:p>
            <a:endParaRPr lang="ru-RU" sz="1200" dirty="0" smtClean="0"/>
          </a:p>
          <a:p>
            <a:r>
              <a:rPr lang="en-US" sz="1200" dirty="0" err="1" smtClean="0"/>
              <a:t>iCritical</a:t>
            </a:r>
            <a:r>
              <a:rPr lang="en-US" sz="1200" dirty="0" smtClean="0"/>
              <a:t> Thinking</a:t>
            </a:r>
            <a:r>
              <a:rPr lang="ru-RU" sz="1200" dirty="0" smtClean="0"/>
              <a:t>, бывшее </a:t>
            </a:r>
            <a:r>
              <a:rPr lang="en-US" sz="1200" dirty="0" err="1" smtClean="0"/>
              <a:t>iSkills</a:t>
            </a:r>
            <a:r>
              <a:rPr lang="en-US" sz="1200" dirty="0" smtClean="0"/>
              <a:t>, ETS</a:t>
            </a:r>
            <a:r>
              <a:rPr lang="ru-RU" sz="1200" dirty="0" smtClean="0"/>
              <a:t> (измеряет  ИКТ грамотность студентов вузов, основана на сценариях,  оценка результатов – </a:t>
            </a:r>
            <a:r>
              <a:rPr lang="en-US" sz="1200" dirty="0" smtClean="0"/>
              <a:t>IRT)</a:t>
            </a:r>
          </a:p>
          <a:p>
            <a:endParaRPr lang="ru-RU" sz="1200" dirty="0" smtClean="0"/>
          </a:p>
          <a:p>
            <a:r>
              <a:rPr lang="en-US" sz="1200" dirty="0" smtClean="0"/>
              <a:t>Australian National Assessment Program – ICT Literacy (</a:t>
            </a:r>
            <a:r>
              <a:rPr lang="ru-RU" sz="1200" dirty="0" smtClean="0"/>
              <a:t>выборочное исследование, основано на сценариях, оценка результатов – </a:t>
            </a:r>
            <a:r>
              <a:rPr lang="en-US" sz="1200" dirty="0" smtClean="0"/>
              <a:t>IRT)</a:t>
            </a:r>
            <a:endParaRPr lang="ru-RU" sz="1200" dirty="0" smtClean="0"/>
          </a:p>
          <a:p>
            <a:r>
              <a:rPr lang="en-US" sz="1200" dirty="0" smtClean="0"/>
              <a:t>Internet and Computing Core Certification - IC3 </a:t>
            </a:r>
            <a:r>
              <a:rPr lang="ru-RU" sz="1200" dirty="0" smtClean="0"/>
              <a:t> (понимание как работает компьютер, знание ключевых программ и работа с Интернетом)</a:t>
            </a:r>
          </a:p>
          <a:p>
            <a:r>
              <a:rPr lang="en-US" sz="1200" dirty="0" smtClean="0"/>
              <a:t>Information Literacy Test</a:t>
            </a:r>
            <a:r>
              <a:rPr lang="ru-RU" sz="1200" dirty="0" smtClean="0"/>
              <a:t> (когнитивный, в форме вопрос-ответ, т.е.не основан на сценарии, результаты только на групповом уровне)</a:t>
            </a:r>
          </a:p>
          <a:p>
            <a:r>
              <a:rPr lang="en-US" sz="1200" dirty="0" smtClean="0"/>
              <a:t>International Computer Drivers License </a:t>
            </a:r>
            <a:r>
              <a:rPr lang="ru-RU" sz="1200" dirty="0" smtClean="0"/>
              <a:t> (измеряет технические знания, в формате вопрос-ответ на бумаге</a:t>
            </a:r>
          </a:p>
          <a:p>
            <a:r>
              <a:rPr lang="en-US" sz="1200" dirty="0" smtClean="0"/>
              <a:t>Standardized Assessment of information literacy skills – SAILS </a:t>
            </a:r>
            <a:r>
              <a:rPr lang="ru-RU" sz="1200" dirty="0" smtClean="0"/>
              <a:t>(измеряет информационную грамотность ВНЕ среды ИКТ, форма вопрос-ответ на бумаге или через </a:t>
            </a:r>
            <a:r>
              <a:rPr lang="en-US" sz="1200" dirty="0" smtClean="0"/>
              <a:t>web</a:t>
            </a:r>
            <a:r>
              <a:rPr lang="ru-RU" sz="1200" dirty="0" smtClean="0"/>
              <a:t>- интерфейс)</a:t>
            </a:r>
          </a:p>
          <a:p>
            <a:r>
              <a:rPr lang="en-US" sz="1200" dirty="0" smtClean="0"/>
              <a:t>TRAILS: Tool for Real-time Assessment of Information Literacy Skills</a:t>
            </a:r>
            <a:r>
              <a:rPr lang="ru-RU" sz="1200" dirty="0" smtClean="0"/>
              <a:t> (измеряет информационную грамотность, в форме вопрос-ответ, отдельно по 5 категориям навыков)</a:t>
            </a:r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Большая часть существующих тестов  измеряет техническую грамотность и основаны  на формате вопрос-ответ (не жизненные ситуации), для оценки результатов используют простые баллы или </a:t>
            </a:r>
            <a:r>
              <a:rPr lang="en-US" sz="1200" dirty="0" smtClean="0"/>
              <a:t>IRT </a:t>
            </a:r>
            <a:r>
              <a:rPr lang="ru-RU" sz="1200" dirty="0" smtClean="0"/>
              <a:t>статистику.</a:t>
            </a:r>
          </a:p>
          <a:p>
            <a:r>
              <a:rPr lang="en-US" sz="1200" dirty="0" smtClean="0"/>
              <a:t>QCA Key Stage 3 ICT Test </a:t>
            </a:r>
            <a:r>
              <a:rPr lang="ru-RU" sz="1200" dirty="0" smtClean="0"/>
              <a:t>(британская национальная система тестирования </a:t>
            </a:r>
            <a:r>
              <a:rPr lang="ru-RU" sz="1200" dirty="0" err="1" smtClean="0"/>
              <a:t>ИКТ-грамотности</a:t>
            </a:r>
            <a:r>
              <a:rPr lang="ru-RU" sz="1200" dirty="0" smtClean="0"/>
              <a:t>, измеряет знания, навыки и умение решать проблемы при использовании ИКТ, основан на сценарии, формирующее оценивание, закрывается из-за низкой </a:t>
            </a:r>
            <a:r>
              <a:rPr lang="ru-RU" sz="1200" dirty="0" err="1" smtClean="0"/>
              <a:t>валидности</a:t>
            </a:r>
            <a:r>
              <a:rPr lang="ru-RU" sz="1200" dirty="0" smtClean="0"/>
              <a:t>)</a:t>
            </a:r>
          </a:p>
          <a:p>
            <a:endParaRPr lang="ru-RU" sz="1200" dirty="0" smtClean="0"/>
          </a:p>
          <a:p>
            <a:r>
              <a:rPr lang="en-US" sz="1200" dirty="0" err="1" smtClean="0"/>
              <a:t>iCritical</a:t>
            </a:r>
            <a:r>
              <a:rPr lang="en-US" sz="1200" dirty="0" smtClean="0"/>
              <a:t> Thinking</a:t>
            </a:r>
            <a:r>
              <a:rPr lang="ru-RU" sz="1200" dirty="0" smtClean="0"/>
              <a:t>, бывшее </a:t>
            </a:r>
            <a:r>
              <a:rPr lang="en-US" sz="1200" dirty="0" err="1" smtClean="0"/>
              <a:t>iSkills</a:t>
            </a:r>
            <a:r>
              <a:rPr lang="en-US" sz="1200" dirty="0" smtClean="0"/>
              <a:t>, ETS</a:t>
            </a:r>
            <a:r>
              <a:rPr lang="ru-RU" sz="1200" dirty="0" smtClean="0"/>
              <a:t> (измеряет  ИКТ грамотность студентов вузов, основана на сценариях,  оценка результатов – </a:t>
            </a:r>
            <a:r>
              <a:rPr lang="en-US" sz="1200" dirty="0" smtClean="0"/>
              <a:t>IRT)</a:t>
            </a:r>
          </a:p>
          <a:p>
            <a:endParaRPr lang="ru-RU" sz="1200" dirty="0" smtClean="0"/>
          </a:p>
          <a:p>
            <a:r>
              <a:rPr lang="en-US" sz="1200" dirty="0" smtClean="0"/>
              <a:t>Australian National Assessment Program – ICT Literacy (</a:t>
            </a:r>
            <a:r>
              <a:rPr lang="ru-RU" sz="1200" dirty="0" smtClean="0"/>
              <a:t>выборочное исследование, основано на сценариях, оценка результатов – </a:t>
            </a:r>
            <a:r>
              <a:rPr lang="en-US" sz="1200" dirty="0" smtClean="0"/>
              <a:t>IRT)</a:t>
            </a:r>
            <a:endParaRPr lang="ru-RU" sz="1200" dirty="0" smtClean="0"/>
          </a:p>
          <a:p>
            <a:r>
              <a:rPr lang="en-US" sz="1200" dirty="0" smtClean="0"/>
              <a:t>Internet and Computing Core Certification - IC3 </a:t>
            </a:r>
            <a:r>
              <a:rPr lang="ru-RU" sz="1200" dirty="0" smtClean="0"/>
              <a:t> (понимание как работает компьютер, знание ключевых программ и работа с Интернетом)</a:t>
            </a:r>
          </a:p>
          <a:p>
            <a:r>
              <a:rPr lang="en-US" sz="1200" dirty="0" smtClean="0"/>
              <a:t>Information Literacy Test</a:t>
            </a:r>
            <a:r>
              <a:rPr lang="ru-RU" sz="1200" dirty="0" smtClean="0"/>
              <a:t> (когнитивный, в форме вопрос-ответ, т.е.не основан на сценарии, результаты только на групповом уровне)</a:t>
            </a:r>
          </a:p>
          <a:p>
            <a:r>
              <a:rPr lang="en-US" sz="1200" dirty="0" smtClean="0"/>
              <a:t>International Computer Drivers License </a:t>
            </a:r>
            <a:r>
              <a:rPr lang="ru-RU" sz="1200" dirty="0" smtClean="0"/>
              <a:t> (измеряет технические знания, в формате вопрос-ответ на бумаге</a:t>
            </a:r>
          </a:p>
          <a:p>
            <a:r>
              <a:rPr lang="en-US" sz="1200" dirty="0" smtClean="0"/>
              <a:t>Standardized Assessment of information literacy skills – SAILS </a:t>
            </a:r>
            <a:r>
              <a:rPr lang="ru-RU" sz="1200" dirty="0" smtClean="0"/>
              <a:t>(измеряет информационную грамотность ВНЕ среды ИКТ, форма вопрос-ответ на бумаге или через </a:t>
            </a:r>
            <a:r>
              <a:rPr lang="en-US" sz="1200" dirty="0" smtClean="0"/>
              <a:t>web</a:t>
            </a:r>
            <a:r>
              <a:rPr lang="ru-RU" sz="1200" dirty="0" smtClean="0"/>
              <a:t>- интерфейс)</a:t>
            </a:r>
          </a:p>
          <a:p>
            <a:r>
              <a:rPr lang="en-US" sz="1200" dirty="0" smtClean="0"/>
              <a:t>TRAILS: Tool for Real-time Assessment of Information Literacy Skills</a:t>
            </a:r>
            <a:r>
              <a:rPr lang="ru-RU" sz="1200" dirty="0" smtClean="0"/>
              <a:t> (измеряет информационную грамотность, в форме вопрос-ответ, отдельно по 5 категориям навыков)</a:t>
            </a:r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40D1A-D886-4C79-AE1E-E09627C761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D3B0-04AC-4A98-8D76-B7C0A012C7F4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  <a:ea typeface="ＭＳ Ｐゴシック" pitchFamily="34" charset="-128"/>
              </a:rPr>
              <a:t>Для оценки результативности проекта разрабатывается специализированный инструмент, который позволяет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hyperlink" Target="http://www.iuorao.r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hyperlink" Target="http://www.worldbank.org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http://www.ciced.ru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275606"/>
            <a:ext cx="7772400" cy="216023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51870"/>
            <a:ext cx="6400800" cy="52236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4D64-A68F-4851-BD9D-815DB230BF69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3476" y="123478"/>
            <a:ext cx="175101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rtc-edu.ru/sites/default/files/pict/wb.pn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572014"/>
            <a:ext cx="428628" cy="428628"/>
          </a:xfrm>
          <a:prstGeom prst="rect">
            <a:avLst/>
          </a:prstGeom>
          <a:noFill/>
        </p:spPr>
      </p:pic>
      <p:pic>
        <p:nvPicPr>
          <p:cNvPr id="17" name="Picture 4" descr="Описание: лого.jp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643452"/>
            <a:ext cx="857256" cy="362326"/>
          </a:xfrm>
          <a:prstGeom prst="rect">
            <a:avLst/>
          </a:prstGeom>
          <a:noFill/>
        </p:spPr>
      </p:pic>
      <p:pic>
        <p:nvPicPr>
          <p:cNvPr id="18" name="Picture 6" descr="Описание: ciced logo single.eps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4714890"/>
            <a:ext cx="785818" cy="221433"/>
          </a:xfrm>
          <a:prstGeom prst="rect">
            <a:avLst/>
          </a:prstGeom>
          <a:noFill/>
        </p:spPr>
      </p:pic>
      <p:pic>
        <p:nvPicPr>
          <p:cNvPr id="19" name="Picture 10" descr="img69119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4559378"/>
            <a:ext cx="380333" cy="44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6"/>
          <p:cNvSpPr txBox="1">
            <a:spLocks noChangeArrowheads="1"/>
          </p:cNvSpPr>
          <p:nvPr userDrawn="1"/>
        </p:nvSpPr>
        <p:spPr bwMode="auto">
          <a:xfrm>
            <a:off x="3143240" y="4205303"/>
            <a:ext cx="58579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Разработка инструмента осуществляется  при поддержке Минфина  России </a:t>
            </a:r>
            <a:endParaRPr lang="en-US" sz="1600" b="1" dirty="0" smtClean="0"/>
          </a:p>
          <a:p>
            <a:pPr algn="ctr"/>
            <a:r>
              <a:rPr lang="ru-RU" sz="1600" b="1" dirty="0" smtClean="0"/>
              <a:t>и </a:t>
            </a:r>
            <a:r>
              <a:rPr lang="ru-RU" sz="1600" b="1" dirty="0"/>
              <a:t>при участии Всемирного Банка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0AE15-6C9C-4907-A35E-9978E4DE4317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3E89C-82BD-4D1E-AC85-1DEAE615A8E1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6219"/>
            <a:ext cx="7478712" cy="4321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897732"/>
            <a:ext cx="8229600" cy="16942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706291"/>
            <a:ext cx="8229600" cy="1694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A0CE3-96C5-4444-99BC-53FB05B0C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9B48-2D58-4CD1-8562-DA4CB12D19A9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6984776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507288" cy="3394075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A59E-3775-4D8C-930F-AF3E4C35CBB5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11E2-4BA6-44D2-B75F-BA0027A9C49C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6912768" cy="857250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04BA-DDF3-48E6-8413-FFED8F3076B1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81DB-D186-459D-9991-B9EDE7605241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CFC0-6606-4322-BA2C-125FB20D4702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5C17-66A9-4F94-BD5E-DA96247BEB66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FB9B-F891-45F6-AD0C-D259127FC4E6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099B-6533-435A-8072-8BBD6ABA998E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3B76CA-1A6B-4A0F-8F0C-623780D2BEE4}" type="datetime1">
              <a:rPr lang="ru-RU" smtClean="0"/>
              <a:pPr>
                <a:defRPr/>
              </a:pPr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02896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rtc_prezent_png\rtc_shapka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E:\rtc_prezent_png\rtc_0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13476" y="123478"/>
            <a:ext cx="175101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ia.ru/ratings/" TargetMode="External"/><Relationship Id="rId13" Type="http://schemas.openxmlformats.org/officeDocument/2006/relationships/image" Target="../media/image14.gif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hyperlink" Target="http://www.iuorao.ru/" TargetMode="External"/><Relationship Id="rId10" Type="http://schemas.openxmlformats.org/officeDocument/2006/relationships/hyperlink" Target="http://www.ntf.ru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23478"/>
            <a:ext cx="1679004" cy="83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4611724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Описание: лого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154" y="4643452"/>
            <a:ext cx="857256" cy="362326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587205"/>
            <a:ext cx="864096" cy="432817"/>
          </a:xfrm>
          <a:prstGeom prst="rect">
            <a:avLst/>
          </a:prstGeom>
          <a:noFill/>
        </p:spPr>
      </p:pic>
      <p:pic>
        <p:nvPicPr>
          <p:cNvPr id="13" name="Рисунок 12" descr="Описание: social-240-100.gif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4587974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писание: nfpk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7167" y="4634434"/>
            <a:ext cx="576064" cy="3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ouro.ru/upload/news/112063.g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30231" y="4578213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gizlogo-standard-rgb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732490" y="4572014"/>
            <a:ext cx="411510" cy="41151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32" y="46487"/>
            <a:ext cx="721523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ru-RU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«Информирование различных целевых групп о результатах оценки учебных достижений школьников»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27-30 сентября 2011 года, г. Москва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2844" y="1357304"/>
            <a:ext cx="8848757" cy="180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Инструмент оценки информационно-коммуникационной компетентности выпускников основной школы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j-cs"/>
              </a:rPr>
              <a:t>Тестирование  компетентности  в области использования информационно-коммуникационных (ИКТ) технологий с помощью тестовых заданий, основанных на реальных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жизненных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j-cs"/>
              </a:rPr>
              <a:t>ситуациях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9" y="3214693"/>
            <a:ext cx="4714908" cy="642942"/>
          </a:xfrm>
        </p:spPr>
        <p:txBody>
          <a:bodyPr/>
          <a:lstStyle/>
          <a:p>
            <a:r>
              <a:rPr lang="ru-RU" sz="2000" b="1" dirty="0" smtClean="0">
                <a:ea typeface="ＭＳ Ｐゴシック" pitchFamily="34" charset="-128"/>
              </a:rPr>
              <a:t>С.М.Авдеева</a:t>
            </a:r>
            <a:endParaRPr lang="en-US" sz="2000" b="1" dirty="0" smtClean="0">
              <a:ea typeface="ＭＳ Ｐゴシック" pitchFamily="34" charset="-128"/>
            </a:endParaRPr>
          </a:p>
          <a:p>
            <a:pPr algn="r"/>
            <a:endParaRPr lang="ru-RU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ИКТ- компетентность: определение и составляющие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F4F4-3E2F-4D75-A1D3-33794A5EA2D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 ИКТ-компетентность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ИКТ- компетентность – это способность использовать цифровые технологии, инструменты коммуникации и/или сети для получения доступа, управления, интеграции, оценивания, создания и передачи  информации с  соблюдением  этических и правовых норм для того, чтобы  функционировать в обществе, основанном на знании/чтобы успешно жить и трудиться в условиях современного информационного общества 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Составляющие ИКТ-компетентности</a:t>
            </a:r>
            <a:endParaRPr lang="en-US" dirty="0" smtClean="0"/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6372200" y="3363838"/>
            <a:ext cx="2592288" cy="123038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 основании определения </a:t>
            </a:r>
            <a:r>
              <a:rPr lang="en-US" sz="1600" dirty="0" smtClean="0"/>
              <a:t>American Library Association</a:t>
            </a:r>
            <a:endParaRPr lang="ru-RU" sz="1600" dirty="0"/>
          </a:p>
        </p:txBody>
      </p:sp>
      <p:sp>
        <p:nvSpPr>
          <p:cNvPr id="13316" name="AutoShape 25"/>
          <p:cNvSpPr>
            <a:spLocks noChangeAspect="1" noChangeArrowheads="1"/>
          </p:cNvSpPr>
          <p:nvPr/>
        </p:nvSpPr>
        <p:spPr bwMode="auto">
          <a:xfrm>
            <a:off x="6084888" y="897731"/>
            <a:ext cx="305911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200"/>
          </a:p>
        </p:txBody>
      </p:sp>
      <p:cxnSp>
        <p:nvCxnSpPr>
          <p:cNvPr id="13325" name="AutoShape 34"/>
          <p:cNvCxnSpPr>
            <a:cxnSpLocks noChangeShapeType="1"/>
            <a:stCxn id="13317" idx="6"/>
            <a:endCxn id="13319" idx="2"/>
          </p:cNvCxnSpPr>
          <p:nvPr/>
        </p:nvCxnSpPr>
        <p:spPr bwMode="auto">
          <a:xfrm flipV="1">
            <a:off x="2111227" y="2030736"/>
            <a:ext cx="1069933" cy="5683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24" name="Группа 23"/>
          <p:cNvGrpSpPr/>
          <p:nvPr/>
        </p:nvGrpSpPr>
        <p:grpSpPr>
          <a:xfrm>
            <a:off x="323528" y="1499909"/>
            <a:ext cx="5904656" cy="2800033"/>
            <a:chOff x="920041" y="1036248"/>
            <a:chExt cx="5125159" cy="3816336"/>
          </a:xfrm>
        </p:grpSpPr>
        <p:sp>
          <p:nvSpPr>
            <p:cNvPr id="13317" name="Oval 26"/>
            <p:cNvSpPr>
              <a:spLocks noChangeArrowheads="1"/>
            </p:cNvSpPr>
            <p:nvPr/>
          </p:nvSpPr>
          <p:spPr bwMode="auto">
            <a:xfrm>
              <a:off x="920041" y="2036473"/>
              <a:ext cx="1551698" cy="995790"/>
            </a:xfrm>
            <a:prstGeom prst="ellipse">
              <a:avLst/>
            </a:prstGeom>
            <a:solidFill>
              <a:srgbClr val="FFAF1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67666" tIns="33833" rIns="67666" bIns="33833" anchor="ctr">
              <a:spAutoFit/>
            </a:bodyPr>
            <a:lstStyle/>
            <a:p>
              <a:pPr algn="ctr"/>
              <a:r>
                <a:rPr lang="ru-RU" sz="1200" b="1" dirty="0"/>
                <a:t>ИКТ-</a:t>
              </a:r>
            </a:p>
            <a:p>
              <a:pPr algn="ctr"/>
              <a:r>
                <a:rPr lang="ru-RU" sz="1200" b="1" dirty="0"/>
                <a:t>компетентность</a:t>
              </a:r>
            </a:p>
          </p:txBody>
        </p:sp>
        <p:sp>
          <p:nvSpPr>
            <p:cNvPr id="13318" name="Oval 27"/>
            <p:cNvSpPr>
              <a:spLocks noChangeArrowheads="1"/>
            </p:cNvSpPr>
            <p:nvPr/>
          </p:nvSpPr>
          <p:spPr bwMode="auto">
            <a:xfrm>
              <a:off x="3400426" y="1036248"/>
              <a:ext cx="2570163" cy="38019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7666" tIns="33833" rIns="67666" bIns="33833" anchor="ctr">
              <a:spAutoFit/>
            </a:bodyPr>
            <a:lstStyle/>
            <a:p>
              <a:pPr algn="ctr"/>
              <a:r>
                <a:rPr lang="ru-RU" sz="1100">
                  <a:solidFill>
                    <a:srgbClr val="000000"/>
                  </a:solidFill>
                </a:rPr>
                <a:t>Определение</a:t>
              </a:r>
              <a:endParaRPr lang="ru-RU" sz="1200"/>
            </a:p>
          </p:txBody>
        </p:sp>
        <p:sp>
          <p:nvSpPr>
            <p:cNvPr id="13319" name="Oval 28"/>
            <p:cNvSpPr>
              <a:spLocks noChangeArrowheads="1"/>
            </p:cNvSpPr>
            <p:nvPr/>
          </p:nvSpPr>
          <p:spPr bwMode="auto">
            <a:xfrm>
              <a:off x="3400426" y="1569648"/>
              <a:ext cx="2570163" cy="38019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7666" tIns="33833" rIns="67666" bIns="33833" anchor="ctr">
              <a:spAutoFit/>
            </a:bodyPr>
            <a:lstStyle/>
            <a:p>
              <a:pPr algn="ctr"/>
              <a:r>
                <a:rPr lang="ru-RU" sz="1100">
                  <a:solidFill>
                    <a:schemeClr val="bg1"/>
                  </a:solidFill>
                </a:rPr>
                <a:t>Доступ</a:t>
              </a:r>
              <a:endParaRPr lang="ru-RU" sz="11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320" name="Oval 29"/>
            <p:cNvSpPr>
              <a:spLocks noChangeArrowheads="1"/>
            </p:cNvSpPr>
            <p:nvPr/>
          </p:nvSpPr>
          <p:spPr bwMode="auto">
            <a:xfrm>
              <a:off x="3352801" y="2138767"/>
              <a:ext cx="2570163" cy="3801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7666" tIns="33833" rIns="67666" bIns="33833" anchor="ctr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0000"/>
                  </a:solidFill>
                </a:rPr>
                <a:t>Управление</a:t>
              </a:r>
              <a:endParaRPr lang="ru-RU" sz="1200" dirty="0"/>
            </a:p>
          </p:txBody>
        </p:sp>
        <p:sp>
          <p:nvSpPr>
            <p:cNvPr id="13321" name="Oval 30"/>
            <p:cNvSpPr>
              <a:spLocks noChangeArrowheads="1"/>
            </p:cNvSpPr>
            <p:nvPr/>
          </p:nvSpPr>
          <p:spPr bwMode="auto">
            <a:xfrm>
              <a:off x="3332164" y="2685263"/>
              <a:ext cx="2643187" cy="38019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7666" tIns="33833" rIns="67666" bIns="33833" anchor="ctr">
              <a:spAutoFit/>
            </a:bodyPr>
            <a:lstStyle/>
            <a:p>
              <a:pPr algn="ctr"/>
              <a:r>
                <a:rPr lang="ru-RU" sz="1100">
                  <a:solidFill>
                    <a:srgbClr val="000000"/>
                  </a:solidFill>
                </a:rPr>
                <a:t>Интеграция</a:t>
              </a:r>
              <a:endParaRPr lang="ru-RU" sz="1200"/>
            </a:p>
          </p:txBody>
        </p:sp>
        <p:sp>
          <p:nvSpPr>
            <p:cNvPr id="13322" name="Oval 31"/>
            <p:cNvSpPr>
              <a:spLocks noChangeArrowheads="1"/>
            </p:cNvSpPr>
            <p:nvPr/>
          </p:nvSpPr>
          <p:spPr bwMode="auto">
            <a:xfrm>
              <a:off x="3276600" y="3224616"/>
              <a:ext cx="2643188" cy="38019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7666" tIns="33833" rIns="67666" bIns="33833" anchor="ctr">
              <a:spAutoFit/>
            </a:bodyPr>
            <a:lstStyle/>
            <a:p>
              <a:pPr algn="ctr"/>
              <a:r>
                <a:rPr lang="ru-RU" sz="1100">
                  <a:solidFill>
                    <a:srgbClr val="000000"/>
                  </a:solidFill>
                </a:rPr>
                <a:t>Оценка</a:t>
              </a:r>
              <a:endParaRPr lang="ru-RU" sz="1200"/>
            </a:p>
          </p:txBody>
        </p:sp>
        <p:sp>
          <p:nvSpPr>
            <p:cNvPr id="13323" name="Oval 32"/>
            <p:cNvSpPr>
              <a:spLocks noChangeArrowheads="1"/>
            </p:cNvSpPr>
            <p:nvPr/>
          </p:nvSpPr>
          <p:spPr bwMode="auto">
            <a:xfrm>
              <a:off x="3400426" y="3842550"/>
              <a:ext cx="2570163" cy="380193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7666" tIns="33833" rIns="67666" bIns="33833" anchor="ctr">
              <a:spAutoFit/>
            </a:bodyPr>
            <a:lstStyle/>
            <a:p>
              <a:pPr algn="ctr"/>
              <a:r>
                <a:rPr lang="ru-RU" sz="1100">
                  <a:solidFill>
                    <a:srgbClr val="000000"/>
                  </a:solidFill>
                </a:rPr>
                <a:t>Создание</a:t>
              </a:r>
              <a:endParaRPr lang="ru-RU" sz="1200"/>
            </a:p>
          </p:txBody>
        </p:sp>
        <p:sp>
          <p:nvSpPr>
            <p:cNvPr id="13324" name="Oval 33"/>
            <p:cNvSpPr>
              <a:spLocks noChangeArrowheads="1"/>
            </p:cNvSpPr>
            <p:nvPr/>
          </p:nvSpPr>
          <p:spPr bwMode="auto">
            <a:xfrm>
              <a:off x="3257550" y="4472391"/>
              <a:ext cx="2787650" cy="380193"/>
            </a:xfrm>
            <a:prstGeom prst="ellipse">
              <a:avLst/>
            </a:prstGeom>
            <a:solidFill>
              <a:srgbClr val="BEC1A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7666" tIns="33833" rIns="67666" bIns="33833" anchor="ctr">
              <a:spAutoFit/>
            </a:bodyPr>
            <a:lstStyle/>
            <a:p>
              <a:pPr algn="ctr"/>
              <a:r>
                <a:rPr lang="ru-RU" sz="1100">
                  <a:solidFill>
                    <a:srgbClr val="000000"/>
                  </a:solidFill>
                </a:rPr>
                <a:t>Передача</a:t>
              </a:r>
              <a:endParaRPr lang="ru-RU" sz="1200"/>
            </a:p>
          </p:txBody>
        </p:sp>
        <p:cxnSp>
          <p:nvCxnSpPr>
            <p:cNvPr id="13326" name="AutoShape 35"/>
            <p:cNvCxnSpPr>
              <a:cxnSpLocks noChangeShapeType="1"/>
              <a:stCxn id="13317" idx="6"/>
              <a:endCxn id="13320" idx="2"/>
            </p:cNvCxnSpPr>
            <p:nvPr/>
          </p:nvCxnSpPr>
          <p:spPr bwMode="auto">
            <a:xfrm flipV="1">
              <a:off x="2471739" y="2328864"/>
              <a:ext cx="881061" cy="2055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27" name="AutoShape 36"/>
            <p:cNvCxnSpPr>
              <a:cxnSpLocks noChangeShapeType="1"/>
              <a:stCxn id="13317" idx="6"/>
              <a:endCxn id="13321" idx="2"/>
            </p:cNvCxnSpPr>
            <p:nvPr/>
          </p:nvCxnSpPr>
          <p:spPr bwMode="auto">
            <a:xfrm>
              <a:off x="2471739" y="2534368"/>
              <a:ext cx="860425" cy="3409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28" name="AutoShape 37"/>
            <p:cNvCxnSpPr>
              <a:cxnSpLocks noChangeShapeType="1"/>
              <a:stCxn id="13317" idx="6"/>
              <a:endCxn id="13322" idx="2"/>
            </p:cNvCxnSpPr>
            <p:nvPr/>
          </p:nvCxnSpPr>
          <p:spPr bwMode="auto">
            <a:xfrm>
              <a:off x="2471739" y="2534368"/>
              <a:ext cx="804861" cy="8803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29" name="AutoShape 38"/>
            <p:cNvCxnSpPr>
              <a:cxnSpLocks noChangeShapeType="1"/>
              <a:stCxn id="13317" idx="6"/>
              <a:endCxn id="13323" idx="2"/>
            </p:cNvCxnSpPr>
            <p:nvPr/>
          </p:nvCxnSpPr>
          <p:spPr bwMode="auto">
            <a:xfrm>
              <a:off x="2471739" y="2534368"/>
              <a:ext cx="928686" cy="1498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30" name="AutoShape 39"/>
            <p:cNvCxnSpPr>
              <a:cxnSpLocks noChangeShapeType="1"/>
              <a:stCxn id="13317" idx="6"/>
              <a:endCxn id="13324" idx="2"/>
            </p:cNvCxnSpPr>
            <p:nvPr/>
          </p:nvCxnSpPr>
          <p:spPr bwMode="auto">
            <a:xfrm>
              <a:off x="2471739" y="2534368"/>
              <a:ext cx="785811" cy="21281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31" name="AutoShape 40"/>
            <p:cNvCxnSpPr>
              <a:cxnSpLocks noChangeShapeType="1"/>
              <a:stCxn id="13317" idx="6"/>
              <a:endCxn id="13318" idx="2"/>
            </p:cNvCxnSpPr>
            <p:nvPr/>
          </p:nvCxnSpPr>
          <p:spPr bwMode="auto">
            <a:xfrm flipV="1">
              <a:off x="2471739" y="1226345"/>
              <a:ext cx="928686" cy="13080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Составляющие ИКТ-компетентности  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300" u="sng" dirty="0" smtClean="0"/>
              <a:t>Определение: </a:t>
            </a:r>
            <a:r>
              <a:rPr lang="ru-RU" dirty="0" smtClean="0"/>
              <a:t>умение сформулировать запрос таким образом, чтобы он способствовал  поиску информации</a:t>
            </a:r>
            <a:endParaRPr lang="en-US" dirty="0" smtClean="0"/>
          </a:p>
          <a:p>
            <a:r>
              <a:rPr lang="ru-RU" sz="2300" u="sng" dirty="0" smtClean="0"/>
              <a:t>Доступ: </a:t>
            </a:r>
            <a:r>
              <a:rPr lang="ru-RU" dirty="0" smtClean="0"/>
              <a:t>умение/способность найти и собрать (</a:t>
            </a:r>
            <a:r>
              <a:rPr lang="en-US" dirty="0" smtClean="0"/>
              <a:t>retrieve</a:t>
            </a:r>
            <a:r>
              <a:rPr lang="ru-RU" dirty="0" smtClean="0"/>
              <a:t> – восстанавливать, исправлять)  информацию из различных источников</a:t>
            </a:r>
          </a:p>
          <a:p>
            <a:r>
              <a:rPr lang="ru-RU" sz="2300" u="sng" dirty="0" smtClean="0"/>
              <a:t>Управление</a:t>
            </a:r>
            <a:r>
              <a:rPr lang="en-US" sz="2300" u="sng" dirty="0" smtClean="0"/>
              <a:t>: </a:t>
            </a:r>
            <a:r>
              <a:rPr lang="ru-RU" dirty="0" smtClean="0"/>
              <a:t>умение применить существующую организационную или классификационную схемы (для структурирования, размещения/сохранения информации и быстрого ее поиска в дальнейшем)</a:t>
            </a:r>
            <a:endParaRPr lang="en-US" dirty="0" smtClean="0"/>
          </a:p>
          <a:p>
            <a:r>
              <a:rPr lang="ru-RU" sz="2300" u="sng" dirty="0" smtClean="0"/>
              <a:t>Интеграция</a:t>
            </a:r>
            <a:r>
              <a:rPr lang="en-US" sz="2300" u="sng" dirty="0" smtClean="0"/>
              <a:t>: </a:t>
            </a:r>
            <a:r>
              <a:rPr lang="ru-RU" dirty="0" smtClean="0"/>
              <a:t>умение интерпретировать и представлять/осмыслять (</a:t>
            </a:r>
            <a:r>
              <a:rPr lang="en-US" dirty="0" smtClean="0"/>
              <a:t>representing</a:t>
            </a:r>
            <a:r>
              <a:rPr lang="ru-RU" dirty="0" smtClean="0"/>
              <a:t>) информацию -  вычленять самое главное, сравнивать или противопоставлять информацию, полученную из нескольких источников</a:t>
            </a:r>
          </a:p>
          <a:p>
            <a:r>
              <a:rPr lang="ru-RU" sz="2300" u="sng" dirty="0" smtClean="0"/>
              <a:t>Оценка</a:t>
            </a:r>
            <a:r>
              <a:rPr lang="en-US" sz="2300" u="sng" dirty="0" smtClean="0"/>
              <a:t>:</a:t>
            </a:r>
            <a:r>
              <a:rPr lang="ru-RU" sz="2300" u="sng" dirty="0" smtClean="0"/>
              <a:t> </a:t>
            </a:r>
            <a:r>
              <a:rPr lang="ru-RU" dirty="0" smtClean="0"/>
              <a:t>умение составить мнение о качестве, нужности/релевантности, полезности или эффективности информации </a:t>
            </a:r>
            <a:endParaRPr lang="en-US" dirty="0" smtClean="0"/>
          </a:p>
          <a:p>
            <a:r>
              <a:rPr lang="ru-RU" sz="2300" u="sng" dirty="0" smtClean="0"/>
              <a:t>Создание</a:t>
            </a:r>
            <a:r>
              <a:rPr lang="en-US" sz="2300" u="sng" dirty="0" smtClean="0"/>
              <a:t>: </a:t>
            </a:r>
            <a:r>
              <a:rPr lang="ru-RU" dirty="0" smtClean="0"/>
              <a:t>умение создавать  или адаптировать информацию  с учетом конкретной потребности/задачи, выражать главную мысль  и приводить информацию, подтверждающую ее </a:t>
            </a:r>
          </a:p>
          <a:p>
            <a:r>
              <a:rPr lang="ru-RU" sz="2300" u="sng" dirty="0" smtClean="0"/>
              <a:t>Передача</a:t>
            </a:r>
            <a:r>
              <a:rPr lang="en-US" sz="2300" u="sng" dirty="0" smtClean="0"/>
              <a:t>: </a:t>
            </a:r>
            <a:r>
              <a:rPr lang="ru-RU" dirty="0" smtClean="0"/>
              <a:t>умение адаптировать информацию для конкретной аудитории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Спецификация теста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Тест состоит из 16 заданий, основанных  на решении РЕАЛЬНЫХ ЖИЗНЕННЫХ СИТУАЦИЙ (учебных, </a:t>
            </a:r>
            <a:r>
              <a:rPr lang="ru-RU" dirty="0" err="1" smtClean="0"/>
              <a:t>социо-культурных</a:t>
            </a:r>
            <a:r>
              <a:rPr lang="ru-RU" dirty="0" smtClean="0"/>
              <a:t> и др.), с которыми человек сталкивается  в течение всей жизни</a:t>
            </a:r>
            <a:r>
              <a:rPr lang="en-US" dirty="0" smtClean="0"/>
              <a:t> (</a:t>
            </a:r>
            <a:r>
              <a:rPr lang="ru-RU" dirty="0" smtClean="0"/>
              <a:t>7 </a:t>
            </a:r>
            <a:r>
              <a:rPr lang="ru-RU" dirty="0" err="1" smtClean="0"/>
              <a:t>ИКТ-компетенций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При выполнении заданий от  участника тестирования потребуется:</a:t>
            </a:r>
            <a:endParaRPr lang="en-US" dirty="0" smtClean="0"/>
          </a:p>
          <a:p>
            <a:pPr lvl="1"/>
            <a:r>
              <a:rPr lang="ru-RU" dirty="0" smtClean="0"/>
              <a:t>осуществлять поиск</a:t>
            </a:r>
            <a:endParaRPr lang="en-US" dirty="0" smtClean="0"/>
          </a:p>
          <a:p>
            <a:pPr lvl="1"/>
            <a:r>
              <a:rPr lang="ru-RU" dirty="0" smtClean="0"/>
              <a:t>проводить различные  действия с данными и передавать</a:t>
            </a:r>
            <a:r>
              <a:rPr lang="en-US" dirty="0" smtClean="0"/>
              <a:t> </a:t>
            </a:r>
            <a:r>
              <a:rPr lang="ru-RU" dirty="0" smtClean="0"/>
              <a:t>их </a:t>
            </a:r>
            <a:endParaRPr lang="en-US" dirty="0" smtClean="0"/>
          </a:p>
          <a:p>
            <a:pPr lvl="1"/>
            <a:r>
              <a:rPr lang="ru-RU" dirty="0" smtClean="0"/>
              <a:t>отбирать и анализировать информацию</a:t>
            </a:r>
            <a:endParaRPr lang="en-US" dirty="0" smtClean="0"/>
          </a:p>
          <a:p>
            <a:pPr lvl="1"/>
            <a:r>
              <a:rPr lang="ru-RU" dirty="0" smtClean="0"/>
              <a:t>создавать или выбирать презентационные материалы для конкретной целевой аудитории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r>
              <a:rPr lang="ru-RU" dirty="0" smtClean="0"/>
              <a:t>принимать решения о правомерности и  этичности использовании полученной информации.</a:t>
            </a:r>
            <a:endParaRPr lang="ru-RU" dirty="0"/>
          </a:p>
        </p:txBody>
      </p:sp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E4E4-9966-40CE-9B3F-4E3DCE8E1932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250826" y="303610"/>
            <a:ext cx="8137525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Тест включает задания разные по степени СЛОЖНОСТИ и  ПРОДОЛОЖИТЕЛЬНОСТИ выполнения</a:t>
            </a:r>
          </a:p>
        </p:txBody>
      </p:sp>
      <p:graphicFrame>
        <p:nvGraphicFramePr>
          <p:cNvPr id="14375" name="Group 39"/>
          <p:cNvGraphicFramePr>
            <a:graphicFrameLocks noGrp="1"/>
          </p:cNvGraphicFramePr>
          <p:nvPr>
            <p:ph idx="1"/>
          </p:nvPr>
        </p:nvGraphicFramePr>
        <p:xfrm>
          <a:off x="3563889" y="1275607"/>
          <a:ext cx="5256584" cy="3061281"/>
        </p:xfrm>
        <a:graphic>
          <a:graphicData uri="http://schemas.openxmlformats.org/drawingml/2006/table">
            <a:tbl>
              <a:tblPr/>
              <a:tblGrid>
                <a:gridCol w="1986329"/>
                <a:gridCol w="1769326"/>
                <a:gridCol w="1500929"/>
              </a:tblGrid>
              <a:tr h="8972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Уровень сложности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заданий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Ожидаемое время выполнения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</a:tr>
              <a:tr h="60509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Простое</a:t>
                      </a:r>
                    </a:p>
                    <a:p>
                      <a:pPr marL="1588" marR="0" lvl="0" indent="-15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(оценка 1-й компетентности)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3 -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</a:tr>
              <a:tr h="74199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Средней сложности </a:t>
                      </a:r>
                    </a:p>
                    <a:p>
                      <a:pPr marL="1588" marR="0" lvl="0" indent="-15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(оценка  2-3 компетентностей)</a:t>
                      </a: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10 -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</a:tr>
              <a:tr h="78004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Сложное </a:t>
                      </a:r>
                    </a:p>
                    <a:p>
                      <a:pPr marL="1588" marR="0" lvl="0" indent="-15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(оценка  4-5 компетентностей)</a:t>
                      </a: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20 -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11353" marR="11135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</a:tr>
            </a:tbl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275606"/>
            <a:ext cx="3096344" cy="180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a typeface="ＭＳ Ｐゴシック" pitchFamily="34" charset="-128"/>
              </a:rPr>
              <a:t>Тест состоит из 16 заданий, разных по степени сложности и продолжительности выполнения.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ea typeface="ＭＳ Ｐゴシック" pitchFamily="34" charset="-128"/>
              </a:rPr>
              <a:t>Общая продолжительность тестирования - не более 2-х академических часов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53" name="Group 93"/>
          <p:cNvGraphicFramePr>
            <a:graphicFrameLocks noGrp="1"/>
          </p:cNvGraphicFramePr>
          <p:nvPr/>
        </p:nvGraphicFramePr>
        <p:xfrm>
          <a:off x="179512" y="1275606"/>
          <a:ext cx="8712968" cy="3139332"/>
        </p:xfrm>
        <a:graphic>
          <a:graphicData uri="http://schemas.openxmlformats.org/drawingml/2006/table">
            <a:tbl>
              <a:tblPr/>
              <a:tblGrid>
                <a:gridCol w="1296144"/>
                <a:gridCol w="1140533"/>
                <a:gridCol w="830686"/>
                <a:gridCol w="1089121"/>
                <a:gridCol w="1089121"/>
                <a:gridCol w="1089121"/>
                <a:gridCol w="1089121"/>
                <a:gridCol w="1089121"/>
              </a:tblGrid>
              <a:tr h="448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Определение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Доступ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Управление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Интеграция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Оценка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Создание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Передача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Текстовый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редактор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Электронная  почта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Электронные таблицы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Базы данных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Интернет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Другие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835696" y="1851670"/>
            <a:ext cx="6763320" cy="2520280"/>
            <a:chOff x="1265064" y="1676921"/>
            <a:chExt cx="6248400" cy="3171825"/>
          </a:xfrm>
        </p:grpSpPr>
        <p:sp>
          <p:nvSpPr>
            <p:cNvPr id="17494" name="Oval 2"/>
            <p:cNvSpPr>
              <a:spLocks noChangeArrowheads="1"/>
            </p:cNvSpPr>
            <p:nvPr/>
          </p:nvSpPr>
          <p:spPr bwMode="auto">
            <a:xfrm>
              <a:off x="1265064" y="4148658"/>
              <a:ext cx="1066800" cy="7000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>
                  <a:solidFill>
                    <a:schemeClr val="bg1"/>
                  </a:solidFill>
                  <a:latin typeface="Calibri" pitchFamily="34" charset="0"/>
                </a:rPr>
                <a:t>Задание </a:t>
              </a: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7495" name="Oval 4"/>
            <p:cNvSpPr>
              <a:spLocks noChangeArrowheads="1"/>
            </p:cNvSpPr>
            <p:nvPr/>
          </p:nvSpPr>
          <p:spPr bwMode="auto">
            <a:xfrm>
              <a:off x="3347864" y="2787774"/>
              <a:ext cx="2133600" cy="8572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>
                  <a:solidFill>
                    <a:srgbClr val="FFFFFF"/>
                  </a:solidFill>
                  <a:latin typeface="Calibri" pitchFamily="34" charset="0"/>
                </a:rPr>
                <a:t>Задание </a:t>
              </a:r>
              <a:r>
                <a:rPr lang="en-US" sz="1400">
                  <a:solidFill>
                    <a:srgbClr val="FFFFFF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496" name="Oval 5"/>
            <p:cNvSpPr>
              <a:spLocks noChangeArrowheads="1"/>
            </p:cNvSpPr>
            <p:nvPr/>
          </p:nvSpPr>
          <p:spPr bwMode="auto">
            <a:xfrm>
              <a:off x="5913264" y="1676921"/>
              <a:ext cx="1600200" cy="11108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>
                  <a:solidFill>
                    <a:srgbClr val="FFFFFF"/>
                  </a:solidFill>
                  <a:latin typeface="Calibri" pitchFamily="34" charset="0"/>
                </a:rPr>
                <a:t>Задание </a:t>
              </a:r>
              <a:r>
                <a:rPr lang="en-US" sz="1400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7497" name="Rectangle 2"/>
          <p:cNvSpPr txBox="1">
            <a:spLocks noChangeArrowheads="1"/>
          </p:cNvSpPr>
          <p:nvPr/>
        </p:nvSpPr>
        <p:spPr bwMode="auto">
          <a:xfrm>
            <a:off x="468313" y="226219"/>
            <a:ext cx="7478712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/>
          <a:lstStyle/>
          <a:p>
            <a:pPr algn="l" rtl="0" eaLnBrk="0" fontAlgn="base" hangingPunct="0"/>
            <a:r>
              <a:rPr lang="ru-RU" sz="2000" kern="1200" dirty="0" smtClean="0">
                <a:solidFill>
                  <a:schemeClr val="bg1"/>
                </a:solidFill>
                <a:latin typeface="Arial Black"/>
                <a:ea typeface="+mn-ea"/>
                <a:cs typeface="Arial"/>
              </a:rPr>
              <a:t>При выполнении теста используются различные ИНСТРУМЕНТЫ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999E-A237-4FE7-ADE4-AA90903EA92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Тест, построенный на системе доказательств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smtClean="0"/>
              <a:t>Концептуальные подходы к разработке инструмента оценки ИКТ-компетентности</a:t>
            </a:r>
            <a:endParaRPr lang="ru-RU" dirty="0"/>
          </a:p>
        </p:txBody>
      </p:sp>
      <p:sp>
        <p:nvSpPr>
          <p:cNvPr id="1843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06B2D4-6C7E-405F-A465-813964904CB6}" type="slidenum">
              <a:rPr lang="ru-RU" smtClean="0">
                <a:latin typeface="Arial Black" pitchFamily="34" charset="0"/>
                <a:ea typeface="ＭＳ Ｐゴシック" pitchFamily="34" charset="-128"/>
              </a:rPr>
              <a:pPr/>
              <a:t>17</a:t>
            </a:fld>
            <a:endParaRPr lang="ru-RU" dirty="0" smtClean="0">
              <a:latin typeface="Arial Black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Компетенции и как их можно измерить </a:t>
            </a:r>
            <a:br>
              <a:rPr lang="ru-RU" dirty="0" smtClean="0"/>
            </a:br>
            <a:endParaRPr lang="en-US" dirty="0" smtClean="0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Тест, построенный на системе доказательств</a:t>
            </a:r>
          </a:p>
          <a:p>
            <a:pPr>
              <a:buNone/>
            </a:pPr>
            <a:endParaRPr lang="en-US" dirty="0" smtClean="0"/>
          </a:p>
          <a:p>
            <a:r>
              <a:rPr lang="ru-RU" dirty="0" smtClean="0"/>
              <a:t>Компетенция/Компетентность – это то, что мы хотим измерить</a:t>
            </a:r>
          </a:p>
          <a:p>
            <a:endParaRPr lang="en-US" dirty="0" smtClean="0"/>
          </a:p>
          <a:p>
            <a:r>
              <a:rPr lang="ru-RU" dirty="0" smtClean="0"/>
              <a:t>Измеряемое доказательство – как обнаружить и интерпретировать то, что позволяет  измерить  впрямую не измеряемые навыки/как получить измеряемое доказательство впрямую не измеряемых  компетентностей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Тест, построенный на системе доказательств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Концептуальные подходы к разработке инструмента оценки ИКТ-компетентности</a:t>
            </a:r>
          </a:p>
          <a:p>
            <a:endParaRPr lang="ru-RU" dirty="0" smtClean="0"/>
          </a:p>
          <a:p>
            <a:r>
              <a:rPr lang="ru-RU" dirty="0" smtClean="0"/>
              <a:t>Что мы измеряем?</a:t>
            </a:r>
          </a:p>
          <a:p>
            <a:pPr lvl="1"/>
            <a:r>
              <a:rPr lang="ru-RU" dirty="0" smtClean="0"/>
              <a:t>Уровень ИКТ- компетентности (7 ИКТ- компетенций)</a:t>
            </a:r>
          </a:p>
          <a:p>
            <a:endParaRPr lang="ru-RU" dirty="0" smtClean="0"/>
          </a:p>
          <a:p>
            <a:r>
              <a:rPr lang="ru-RU" dirty="0" smtClean="0"/>
              <a:t>Как мы можем оценить уровень ИКТ-компетентности? Как мы можем обнаружить/судить об…</a:t>
            </a:r>
          </a:p>
          <a:p>
            <a:pPr lvl="1"/>
            <a:r>
              <a:rPr lang="ru-RU" dirty="0" smtClean="0"/>
              <a:t>Через систему измеряемых доказательств</a:t>
            </a:r>
          </a:p>
          <a:p>
            <a:endParaRPr lang="ru-RU" dirty="0" smtClean="0"/>
          </a:p>
          <a:p>
            <a:r>
              <a:rPr lang="ru-RU" dirty="0" smtClean="0"/>
              <a:t>Как мы измеряем уровень ИКТ-компетентности?</a:t>
            </a:r>
          </a:p>
          <a:p>
            <a:pPr lvl="1"/>
            <a:r>
              <a:rPr lang="ru-RU" dirty="0" smtClean="0"/>
              <a:t>Через систему тестовых заданий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546B-B313-401A-9EF5-1847E48778B2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1908176" y="0"/>
            <a:ext cx="6048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484" name="Содержимое 2"/>
          <p:cNvSpPr txBox="1">
            <a:spLocks/>
          </p:cNvSpPr>
          <p:nvPr/>
        </p:nvSpPr>
        <p:spPr bwMode="auto">
          <a:xfrm>
            <a:off x="3563888" y="910828"/>
            <a:ext cx="8229600" cy="423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2F533A"/>
              </a:buClr>
              <a:buFont typeface="Wingdings" pitchFamily="2" charset="2"/>
              <a:buNone/>
            </a:pPr>
            <a:endParaRPr lang="en-US" sz="2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Рост образовательных результатов при инвестициях  в образовательные результаты</a:t>
            </a:r>
          </a:p>
        </p:txBody>
      </p:sp>
      <p:pic>
        <p:nvPicPr>
          <p:cNvPr id="4100" name="Picture 2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7" y="1275607"/>
            <a:ext cx="4752528" cy="2952328"/>
          </a:xfrm>
        </p:spPr>
      </p:pic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5652120" y="1416175"/>
            <a:ext cx="3034680" cy="2811759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Кривые возврата инвестиций в образование при росте его качества на 0.5 стандартного отклонения, которые получены экономистами Всемирного банка реконструкции и развития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 Bank Policy Research Working Paper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4122,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February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2007). </a:t>
            </a:r>
          </a:p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sz="1200" dirty="0" smtClean="0"/>
          </a:p>
          <a:p>
            <a:pPr algn="just"/>
            <a:r>
              <a:rPr lang="ru-RU" sz="1200" dirty="0" smtClean="0"/>
              <a:t>Десятилетние вложения, приводящие в результате к заметному повышению уровня образовательных результатов школьников, дают надбавку к ВВП сопоставимую по объему с общими затратами на образование в стране</a:t>
            </a:r>
            <a:endParaRPr lang="ru-RU" sz="1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тестового задания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Задание «Работа с почтовым ящиком/ электронной почтой»</a:t>
            </a:r>
          </a:p>
          <a:p>
            <a:endParaRPr lang="ru-RU" dirty="0" smtClean="0"/>
          </a:p>
          <a:p>
            <a:r>
              <a:rPr lang="ru-RU" dirty="0" smtClean="0"/>
              <a:t>Данное задание измеряет/определяет уровень компетенции «Управление информацией» с помощью  реальной жизненной ситуации: </a:t>
            </a:r>
          </a:p>
          <a:p>
            <a:pPr lvl="1"/>
            <a:r>
              <a:rPr lang="ru-RU" dirty="0" smtClean="0"/>
              <a:t>необходимо разобрать/рассортировать электронные письма, накопившиеся в большом  количестве в почтовом  ящике за время каникул. 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3EF9-7897-4096-8123-01739F9205A8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Шаг 1. Ситуация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ea typeface="ＭＳ Ｐゴシック" pitchFamily="34" charset="-128"/>
            </a:endParaRP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7574"/>
            <a:ext cx="6017568" cy="348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2. Интерфейс приложения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7" name="Picture 2" descr="C:\Documents and Settings\а\Мои документы\Мои рисунки\screens\screens\2-first wind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9662"/>
            <a:ext cx="386641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491630"/>
            <a:ext cx="53402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ea typeface="ＭＳ Ｐゴシック" pitchFamily="34" charset="-128"/>
              </a:rPr>
              <a:t>Шаг 3. Инструкция по выполнению задания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  <p:pic>
        <p:nvPicPr>
          <p:cNvPr id="24581" name="Picture 2" descr="C:\Documents and Settings\а\Мои документы\Мои рисунки\screens\screens\3-one opened mess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51670"/>
            <a:ext cx="2555776" cy="147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026934"/>
            <a:ext cx="6017568" cy="348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\Мои документы\Мои рисунки\screens\screens\3-one opened mess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95686"/>
            <a:ext cx="3491880" cy="201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Documents and Settings\а\Мои документы\Мои рисунки\screens\screens\5-attachment wind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23678"/>
            <a:ext cx="4629150" cy="19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347614"/>
            <a:ext cx="5431980" cy="314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4. Выполнение задания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5. Завершение задания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9" name="Picture 2" descr="C:\Documents and Settings\а\Мои документы\Мои рисунки\screens\screens\4-deleted sp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9622"/>
            <a:ext cx="4932040" cy="284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75606"/>
            <a:ext cx="558868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Тестовое задание – обработка результатов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«Работа с почтовым ящиком»:  автоматическая обработка результатов тестирования</a:t>
            </a:r>
          </a:p>
          <a:p>
            <a:endParaRPr lang="ru-RU" dirty="0" smtClean="0"/>
          </a:p>
          <a:p>
            <a:r>
              <a:rPr lang="ru-RU" dirty="0" smtClean="0"/>
              <a:t>Измеряемая компетенция: </a:t>
            </a:r>
          </a:p>
          <a:p>
            <a:pPr lvl="1"/>
            <a:r>
              <a:rPr lang="ru-RU" b="1" dirty="0" smtClean="0"/>
              <a:t>УПРАВЛЕНИЕ</a:t>
            </a:r>
          </a:p>
          <a:p>
            <a:r>
              <a:rPr lang="ru-RU" dirty="0" smtClean="0"/>
              <a:t>Наблюдаемые признаки/Измеряемые переменные, по которым  можно судить о наличии данной компетенции (</a:t>
            </a:r>
            <a:r>
              <a:rPr lang="en-US" dirty="0" smtClean="0"/>
              <a:t>Observables</a:t>
            </a:r>
            <a:r>
              <a:rPr lang="ru-RU" dirty="0" smtClean="0"/>
              <a:t>):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r>
              <a:rPr lang="ru-RU" dirty="0" smtClean="0"/>
              <a:t>Точность в управлении информацией</a:t>
            </a:r>
          </a:p>
          <a:p>
            <a:pPr lvl="1"/>
            <a:r>
              <a:rPr lang="ru-RU" dirty="0" smtClean="0"/>
              <a:t>Сохранение информации для того, чтобы ее не потерять</a:t>
            </a:r>
          </a:p>
          <a:p>
            <a:pPr lvl="1"/>
            <a:r>
              <a:rPr lang="ru-RU" dirty="0" smtClean="0"/>
              <a:t>Сохранение информации для того,  чтобы  в дальнейшем ее легко и быстро можно было найти.</a:t>
            </a:r>
          </a:p>
          <a:p>
            <a:r>
              <a:rPr lang="ru-RU" dirty="0" smtClean="0"/>
              <a:t>Как измерить 1-й наблюдаемый признак/ переменную №1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Если участник тестирования сохранил все нужные письма и удалил все остальные (ненужные), то он  достигает уровня «ВЫСОКИЙ» по 1-ому наблюдаемому признаку</a:t>
            </a:r>
            <a:r>
              <a:rPr lang="en-US" dirty="0" smtClean="0"/>
              <a:t>;</a:t>
            </a:r>
          </a:p>
          <a:p>
            <a:pPr lvl="1"/>
            <a:r>
              <a:rPr lang="ru-RU" dirty="0" smtClean="0"/>
              <a:t>Если задание выполнено на 80-99%, то участник тестирования достигает уровня «СРЕДНИЙ» по данному признаку.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r>
              <a:rPr lang="ru-RU" dirty="0" smtClean="0"/>
              <a:t>Если менее 80% писем рассортированы/обработаны  правильно, то уровень «НИЗКИЙ».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Наблюдаемые признаки/Измеряемые переменные (</a:t>
            </a:r>
            <a:r>
              <a:rPr lang="en-US" dirty="0" smtClean="0"/>
              <a:t>Observables</a:t>
            </a:r>
            <a:r>
              <a:rPr lang="ru-RU" dirty="0" smtClean="0"/>
              <a:t>)</a:t>
            </a:r>
            <a:endParaRPr lang="en-US" dirty="0" smtClean="0"/>
          </a:p>
        </p:txBody>
      </p:sp>
      <p:graphicFrame>
        <p:nvGraphicFramePr>
          <p:cNvPr id="29753" name="Group 57"/>
          <p:cNvGraphicFramePr>
            <a:graphicFrameLocks noGrp="1"/>
          </p:cNvGraphicFramePr>
          <p:nvPr>
            <p:ph idx="1"/>
          </p:nvPr>
        </p:nvGraphicFramePr>
        <p:xfrm>
          <a:off x="251520" y="1203599"/>
          <a:ext cx="8568952" cy="3791712"/>
        </p:xfrm>
        <a:graphic>
          <a:graphicData uri="http://schemas.openxmlformats.org/drawingml/2006/table">
            <a:tbl>
              <a:tblPr/>
              <a:tblGrid>
                <a:gridCol w="2304256"/>
                <a:gridCol w="6264696"/>
              </a:tblGrid>
              <a:tr h="861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Наблюдаемые признаки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Измеряемые  переменные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Observables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Уровень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6546">
                <a:tc>
                  <a:txBody>
                    <a:bodyPr/>
                    <a:lstStyle/>
                    <a:p>
                      <a:pPr marL="0" marR="0" lvl="0" indent="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Точность в управлении информацией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Высокий: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удалено 10 ненужных писем (4 письма с пометкой «СПАМ» и  1 письмо с пометкой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Nelson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, 5 больших по объему писем)  и не удалены (оставлены) 3 нужных письма.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Средний: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Работа выполнена на 80%/Обработано 80% писем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Низкий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 Работа выполнена менее чем на 80%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9176">
                <a:tc>
                  <a:txBody>
                    <a:bodyPr/>
                    <a:lstStyle/>
                    <a:p>
                      <a:pPr marL="0" marR="0" lvl="0" indent="26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Сохранение информации для того, чтобы ее не потерять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Высокий: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сохранены все электронные письма, которые необходимо сохранить.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Средний: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сохранено 80% электронных писем, которые необходимо сохранить.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Низкий: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сохранено менее 80% электронных писем, которые необходимо сохранить.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Сохранение информации для того,  чтобы  в дальнейшем ее можно было легко и быстро найти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Высокий: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сохранены 5 файлов в соответствующие  папки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Средний: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сохранены 4 файла в соответствующие  папки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Низкий: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сохранено менее 4 файлов в соответствующие  папки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Автоматическая обработка  результатов тестирования: сети Байеса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8D7B-30A0-4D08-AC86-FE41EF8B5A37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34820" name="Picture 4" descr="ne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275606"/>
            <a:ext cx="6144326" cy="270018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0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7694"/>
            <a:ext cx="5881933" cy="28803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Профили, необходимые для  классификации  компетенций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420" y="1347614"/>
          <a:ext cx="8065020" cy="30277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50928"/>
                <a:gridCol w="987951"/>
                <a:gridCol w="917383"/>
                <a:gridCol w="987951"/>
                <a:gridCol w="796423"/>
                <a:gridCol w="1008128"/>
                <a:gridCol w="1008128"/>
                <a:gridCol w="1008128"/>
              </a:tblGrid>
              <a:tr h="878190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ACCESS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MANAGE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Calibri"/>
                          <a:cs typeface="Times New Roman"/>
                        </a:rPr>
                        <a:t>COMMUNICATION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CREATE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DEFINE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INTEGRATE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E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VALUATE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</a:tr>
              <a:tr h="496433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ADVANCED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800" b="0" kern="1200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3290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ABOVE</a:t>
                      </a:r>
                      <a:r>
                        <a:rPr lang="en-US" sz="11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BASIC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3290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BASIC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3290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BELOW</a:t>
                      </a:r>
                      <a:r>
                        <a:rPr lang="en-US" sz="11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BASIC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3290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DEVELOPING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презентации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Оценка ИКТ- компетентности: цели, задачи, целевая аудитория </a:t>
            </a:r>
            <a:endParaRPr lang="en-US" dirty="0" smtClean="0"/>
          </a:p>
          <a:p>
            <a:r>
              <a:rPr lang="ru-RU" dirty="0" smtClean="0"/>
              <a:t>Методика тестирования ИКТ- компетентности</a:t>
            </a:r>
          </a:p>
          <a:p>
            <a:r>
              <a:rPr lang="ru-RU" dirty="0" smtClean="0"/>
              <a:t>Спецификация теста</a:t>
            </a:r>
            <a:endParaRPr lang="en-US" dirty="0" smtClean="0"/>
          </a:p>
          <a:p>
            <a:r>
              <a:rPr lang="ru-RU" dirty="0" smtClean="0"/>
              <a:t>Разработка  тестовых заданий: пример </a:t>
            </a:r>
          </a:p>
          <a:p>
            <a:r>
              <a:rPr lang="ru-RU" dirty="0" smtClean="0"/>
              <a:t>Система автоматической обработки результатов тестирования </a:t>
            </a:r>
          </a:p>
          <a:p>
            <a:r>
              <a:rPr lang="ru-RU" dirty="0" smtClean="0"/>
              <a:t>Анализ результатов тестирования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тестирования школьников </a:t>
            </a:r>
          </a:p>
        </p:txBody>
      </p:sp>
      <p:pic>
        <p:nvPicPr>
          <p:cNvPr id="31747" name="Содержимое 4" descr="shell_result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9825" t="35898" r="39838" b="33333"/>
          <a:stretch>
            <a:fillRect/>
          </a:stretch>
        </p:blipFill>
        <p:spPr>
          <a:xfrm>
            <a:off x="2123728" y="1347614"/>
            <a:ext cx="3312368" cy="3528392"/>
          </a:xfrm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2483767" y="1923678"/>
            <a:ext cx="2448273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/>
              <a:t>Результаты тестирования</a:t>
            </a:r>
            <a:r>
              <a:rPr lang="en-US" sz="1400" b="1" dirty="0"/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/>
              <a:t>ПРОДВИНУТЫЙ</a:t>
            </a:r>
            <a:r>
              <a:rPr lang="en-US" sz="1400" dirty="0"/>
              <a:t>:  46%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/>
              <a:t>ВЫШЕ БАЗОВОГО</a:t>
            </a:r>
            <a:r>
              <a:rPr lang="en-US" sz="1400" dirty="0"/>
              <a:t>: 52%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/>
              <a:t>БАЗОВЫЙ</a:t>
            </a:r>
            <a:r>
              <a:rPr lang="en-US" sz="1400" dirty="0"/>
              <a:t>: 0,9%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/>
              <a:t>НИЖЕ БАЗОВОГО</a:t>
            </a:r>
            <a:r>
              <a:rPr lang="en-US" sz="1400" dirty="0"/>
              <a:t>: 1%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/>
              <a:t>ФОРМИРУЮЩИЙСЯ</a:t>
            </a:r>
            <a:r>
              <a:rPr lang="en-US" sz="1400" dirty="0"/>
              <a:t>: 0,1%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  проведения тестирования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Test Delivery</a:t>
            </a:r>
            <a:r>
              <a:rPr lang="ru-RU" dirty="0" smtClean="0"/>
              <a:t>)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Доступ к тестовой системе осуществляется  через Интернет или с локального сервера (например, со школьного сервера,  или же с любого компьютера, который подключен к локальной сети  и  в который загружена тестовая система).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Технология протокола удаленного рабочего стола (</a:t>
            </a:r>
            <a:r>
              <a:rPr lang="en-US" dirty="0" smtClean="0"/>
              <a:t>Remote Desktop Protocol technology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Результаты отсылаются на сервер  по защищенному  каналу (</a:t>
            </a:r>
            <a:r>
              <a:rPr lang="en-US" dirty="0" smtClean="0"/>
              <a:t>securely</a:t>
            </a:r>
            <a:r>
              <a:rPr lang="ru-RU" dirty="0" smtClean="0"/>
              <a:t>)   и хранятся там  в закрытом доступе/ и доступ к ним ограничен(</a:t>
            </a:r>
            <a:r>
              <a:rPr lang="en-US" dirty="0" smtClean="0"/>
              <a:t>privately</a:t>
            </a:r>
            <a:r>
              <a:rPr lang="ru-RU" dirty="0" smtClean="0"/>
              <a:t>).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Общая схема проведения тестирования</a:t>
            </a:r>
          </a:p>
        </p:txBody>
      </p:sp>
      <p:pic>
        <p:nvPicPr>
          <p:cNvPr id="33795" name="Содержимое 4" descr="Исправленна_Схема проведения тестирования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059582"/>
            <a:ext cx="6840760" cy="3887369"/>
          </a:xfr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результатов тестирования/</a:t>
            </a:r>
            <a:br>
              <a:rPr lang="ru-RU" dirty="0" smtClean="0"/>
            </a:br>
            <a:r>
              <a:rPr lang="ru-RU" dirty="0" smtClean="0"/>
              <a:t>Отчет о результатах тестирования 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Отчеты о результатах тестирования доступны по Интернету/ можно посмотреть  в Интернете  (на закрытом </a:t>
            </a:r>
            <a:r>
              <a:rPr lang="ru-RU" dirty="0" err="1" smtClean="0"/>
              <a:t>веб-сайте</a:t>
            </a:r>
            <a:r>
              <a:rPr lang="ru-RU" dirty="0" smtClean="0"/>
              <a:t>/на </a:t>
            </a:r>
            <a:r>
              <a:rPr lang="ru-RU" dirty="0" err="1" smtClean="0"/>
              <a:t>веб-сайте</a:t>
            </a:r>
            <a:r>
              <a:rPr lang="ru-RU" dirty="0" smtClean="0"/>
              <a:t> с ограниченным доступом).</a:t>
            </a:r>
          </a:p>
          <a:p>
            <a:r>
              <a:rPr lang="ru-RU" dirty="0" smtClean="0"/>
              <a:t>Отчеты представлены  как индивидуальные, т.е. на отдельного участника тестирования,  так и групповые,  т.е. на группу в целом.</a:t>
            </a:r>
            <a:endParaRPr lang="en-US" dirty="0" smtClean="0"/>
          </a:p>
          <a:p>
            <a:r>
              <a:rPr lang="ru-RU" dirty="0" smtClean="0"/>
              <a:t>Планируется  разработать специальный инструмент  для анализа результатов тестирования в режиме </a:t>
            </a:r>
            <a:r>
              <a:rPr lang="en-US" dirty="0" smtClean="0"/>
              <a:t>on</a:t>
            </a:r>
            <a:r>
              <a:rPr lang="ru-RU" dirty="0" smtClean="0"/>
              <a:t>-</a:t>
            </a:r>
            <a:r>
              <a:rPr lang="en-US" dirty="0" smtClean="0"/>
              <a:t>line</a:t>
            </a:r>
            <a:r>
              <a:rPr lang="ru-RU" dirty="0" smtClean="0"/>
              <a:t>. С его помощью можно будет, например, сравнивать результаты разных групп школьников,  разных школ, регионов  и т.д.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Некоторые результаты  реализации  аналогичного проекта в России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ИКТ-тестирование 9-классников Республики Татарстан</a:t>
            </a:r>
            <a:endParaRPr lang="ru-RU" dirty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0990-B5E4-45EA-BEDF-27DF4AC5B529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формирования выборки</a:t>
            </a:r>
            <a:r>
              <a:rPr lang="en-US" dirty="0" smtClean="0"/>
              <a:t> </a:t>
            </a:r>
            <a:r>
              <a:rPr lang="ru-RU" dirty="0" smtClean="0"/>
              <a:t>учащихся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mtClean="0"/>
              <a:t>Общее количество учащихся, обучающихся в девятых классах, 37854</a:t>
            </a:r>
          </a:p>
          <a:p>
            <a:r>
              <a:rPr lang="ru-RU" smtClean="0"/>
              <a:t>Требования к проведению тестирования:</a:t>
            </a:r>
          </a:p>
          <a:p>
            <a:pPr lvl="1"/>
            <a:r>
              <a:rPr lang="ru-RU" smtClean="0"/>
              <a:t>Надёжность = 95%</a:t>
            </a:r>
          </a:p>
          <a:p>
            <a:pPr lvl="1"/>
            <a:r>
              <a:rPr lang="ru-RU" smtClean="0"/>
              <a:t>Доверительный интервал = 5%</a:t>
            </a:r>
          </a:p>
          <a:p>
            <a:r>
              <a:rPr lang="ru-RU" smtClean="0"/>
              <a:t>Вариант 1</a:t>
            </a:r>
          </a:p>
          <a:p>
            <a:pPr lvl="1"/>
            <a:r>
              <a:rPr lang="ru-RU" smtClean="0"/>
              <a:t>Прямая выборка 380 учащихся </a:t>
            </a:r>
          </a:p>
          <a:p>
            <a:pPr lvl="1"/>
            <a:r>
              <a:rPr lang="ru-RU" smtClean="0"/>
              <a:t>Ограничения</a:t>
            </a:r>
          </a:p>
          <a:p>
            <a:pPr lvl="2"/>
            <a:r>
              <a:rPr lang="ru-RU" smtClean="0"/>
              <a:t>чрезмерные организационные затраты – учащиеся выбираются из более, чем 250 школ республики.</a:t>
            </a:r>
          </a:p>
          <a:p>
            <a:r>
              <a:rPr lang="ru-RU" smtClean="0"/>
              <a:t>Вариант 2</a:t>
            </a:r>
          </a:p>
          <a:p>
            <a:pPr lvl="1"/>
            <a:r>
              <a:rPr lang="ru-RU" smtClean="0"/>
              <a:t>Выборка учащихся формируется из отдельных классов в ОУ РТ</a:t>
            </a:r>
          </a:p>
          <a:p>
            <a:pPr lvl="1"/>
            <a:r>
              <a:rPr lang="ru-RU" smtClean="0"/>
              <a:t>Случайный выбор ОУ, из расчёта на то, что в тестировании примет участие лишь один класс</a:t>
            </a:r>
          </a:p>
          <a:p>
            <a:r>
              <a:rPr lang="ru-RU" smtClean="0"/>
              <a:t>К тестированию  приглашено 422 учащихся (с  резервом при 90% явке )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B010E-B06E-4FDB-9F4B-17EFBD17424B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Выборка учащихся для оценки ИКТ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8" y="4299942"/>
          <a:ext cx="7992884" cy="6705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78866"/>
                <a:gridCol w="1352888"/>
                <a:gridCol w="1354121"/>
                <a:gridCol w="1352888"/>
                <a:gridCol w="1354121"/>
              </a:tblGrid>
              <a:tr h="160020"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Arial"/>
                        </a:rPr>
                        <a:t>Категория</a:t>
                      </a:r>
                      <a:endParaRPr lang="ru-RU" sz="9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Arial"/>
                        </a:rPr>
                        <a:t>Всего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Arial"/>
                        </a:rPr>
                        <a:t> учащихся  в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Arial"/>
                        </a:rPr>
                        <a:t>РТ</a:t>
                      </a:r>
                      <a:endParaRPr lang="ru-RU" sz="9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Arial"/>
                        </a:rPr>
                        <a:t>Выбрано учащихся</a:t>
                      </a:r>
                      <a:endParaRPr lang="ru-RU" sz="9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pPr indent="889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Arial"/>
                        </a:rPr>
                        <a:t>Городская школа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24825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65,58%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277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65,64%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indent="889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Arial"/>
                        </a:rPr>
                        <a:t>Сельская</a:t>
                      </a:r>
                      <a:r>
                        <a:rPr lang="ru-RU" sz="1100" baseline="0" dirty="0" smtClean="0">
                          <a:latin typeface="+mn-lt"/>
                          <a:ea typeface="Calibri"/>
                          <a:cs typeface="Arial"/>
                        </a:rPr>
                        <a:t> школа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13029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34,42%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145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34,36%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indent="889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итого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37854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422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89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21C52A-2D95-4B25-BF24-5C4069248E59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179512" y="2067694"/>
            <a:ext cx="4320480" cy="2529979"/>
          </a:xfrm>
        </p:spPr>
        <p:txBody>
          <a:bodyPr>
            <a:normAutofit/>
          </a:bodyPr>
          <a:lstStyle/>
          <a:p>
            <a:pPr rtl="0" fontAlgn="base"/>
            <a:r>
              <a:rPr lang="ru-RU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ИКТ компетентности учащихся  9 классов Республики Татарстан </a:t>
            </a:r>
            <a:endParaRPr lang="ru-RU" sz="1800" dirty="0" smtClean="0"/>
          </a:p>
          <a:p>
            <a:pPr rtl="0" fontAlgn="base"/>
            <a:r>
              <a:rPr lang="ru-RU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22 по 26 ноября 2010 года</a:t>
            </a:r>
            <a:endParaRPr lang="ru-RU" sz="18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7614"/>
            <a:ext cx="3672408" cy="273630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Сводные результаты обработки данных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B1D240-A98E-4354-97D8-60E07860E9B3}" type="slidenum">
              <a:rPr lang="ru-RU" smtClean="0"/>
              <a:pPr/>
              <a:t>37</a:t>
            </a:fld>
            <a:endParaRPr lang="ru-RU" smtClean="0"/>
          </a:p>
        </p:txBody>
      </p:sp>
      <p:graphicFrame>
        <p:nvGraphicFramePr>
          <p:cNvPr id="38916" name="Диаграмма 8"/>
          <p:cNvGraphicFramePr>
            <a:graphicFrameLocks/>
          </p:cNvGraphicFramePr>
          <p:nvPr/>
        </p:nvGraphicFramePr>
        <p:xfrm>
          <a:off x="1042988" y="1491630"/>
          <a:ext cx="5617244" cy="3348262"/>
        </p:xfrm>
        <a:graphic>
          <a:graphicData uri="http://schemas.openxmlformats.org/presentationml/2006/ole">
            <p:oleObj spid="_x0000_s1026" r:id="rId4" imgW="7200000" imgH="5261304" progId="Excel.Sheet.8">
              <p:embed/>
            </p:oleObj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думают школьники о тестировании ИКТ- компетентности </a:t>
            </a:r>
          </a:p>
        </p:txBody>
      </p:sp>
      <p:graphicFrame>
        <p:nvGraphicFramePr>
          <p:cNvPr id="36920" name="Group 56"/>
          <p:cNvGraphicFramePr>
            <a:graphicFrameLocks noGrp="1"/>
          </p:cNvGraphicFramePr>
          <p:nvPr>
            <p:ph idx="1"/>
          </p:nvPr>
        </p:nvGraphicFramePr>
        <p:xfrm>
          <a:off x="179388" y="1200151"/>
          <a:ext cx="8713092" cy="31884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976788"/>
                <a:gridCol w="2736304"/>
              </a:tblGrid>
              <a:tr h="334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Мнения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Согласны с мнением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%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Я никогда прежде не участвовал в такого рода тестировании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.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90%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5484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Данный тест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оказался мне по силам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85%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504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Чтобы успешно выполнить этот тест, нужно хорошо поработать головой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.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96%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564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Мне понравился этот тест. Мне было интересно отвечать на вопросы.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92%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571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Тестовые задания имеют самое прямое отношение к тому, чем я занимаюсь в школе или дома.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87%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8D7B-30A0-4D08-AC86-FE41EF8B5A3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ru-RU" dirty="0" smtClean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Авдеева С.М.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8C1-B8CB-4DAA-ADD6-1B2B5E5DBFC2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Образование в ХХ</a:t>
            </a:r>
            <a:r>
              <a:rPr lang="en-US" dirty="0" smtClean="0"/>
              <a:t>I </a:t>
            </a:r>
            <a:r>
              <a:rPr lang="ru-RU" dirty="0" smtClean="0"/>
              <a:t>веке – образование в век изменений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Информатизация – процесс изменения содержания, методов и организационных форм учебной работы для подготовки будущих жителей информационного общества</a:t>
            </a:r>
          </a:p>
          <a:p>
            <a:r>
              <a:rPr lang="ru-RU" dirty="0" smtClean="0"/>
              <a:t> Изменение педагогических практик</a:t>
            </a:r>
          </a:p>
          <a:p>
            <a:pPr lvl="1"/>
            <a:r>
              <a:rPr lang="ru-RU" dirty="0" smtClean="0"/>
              <a:t>Образовательные стандарты </a:t>
            </a:r>
            <a:r>
              <a:rPr lang="en-US" dirty="0" smtClean="0"/>
              <a:t>XXI</a:t>
            </a:r>
            <a:r>
              <a:rPr lang="ru-RU" dirty="0" smtClean="0"/>
              <a:t> века</a:t>
            </a:r>
          </a:p>
          <a:p>
            <a:pPr lvl="1"/>
            <a:r>
              <a:rPr lang="ru-RU" dirty="0" smtClean="0"/>
              <a:t>Образовательные результаты </a:t>
            </a:r>
            <a:r>
              <a:rPr lang="en-US" dirty="0" smtClean="0"/>
              <a:t>XXI</a:t>
            </a:r>
            <a:r>
              <a:rPr lang="ru-RU" dirty="0" smtClean="0"/>
              <a:t> века</a:t>
            </a:r>
          </a:p>
          <a:p>
            <a:pPr lvl="1"/>
            <a:r>
              <a:rPr lang="ru-RU" dirty="0" smtClean="0"/>
              <a:t>ИКТ насыщенная образовательная среда, проблема 1:1…</a:t>
            </a:r>
          </a:p>
          <a:p>
            <a:r>
              <a:rPr lang="ru-RU" dirty="0" smtClean="0"/>
              <a:t> Опора на новые ресурсы</a:t>
            </a:r>
          </a:p>
          <a:p>
            <a:pPr lvl="1"/>
            <a:r>
              <a:rPr lang="ru-RU" dirty="0" err="1" smtClean="0"/>
              <a:t>Контентно</a:t>
            </a:r>
            <a:r>
              <a:rPr lang="ru-RU" dirty="0" smtClean="0"/>
              <a:t> насыщенная образовательная среда</a:t>
            </a:r>
          </a:p>
          <a:p>
            <a:pPr lvl="1"/>
            <a:r>
              <a:rPr lang="ru-RU" dirty="0" smtClean="0"/>
              <a:t>Цифровые учебно-методические материалы </a:t>
            </a:r>
          </a:p>
          <a:p>
            <a:pPr lvl="1"/>
            <a:r>
              <a:rPr lang="ru-RU" dirty="0" smtClean="0"/>
              <a:t>Нормативная база работы ОУ в ИКТ насыщенной образовательной среде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708235" y="76081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endParaRPr lang="ru-RU" sz="4400">
              <a:latin typeface="GillSans" charset="0"/>
            </a:endParaRPr>
          </a:p>
        </p:txBody>
      </p:sp>
      <p:graphicFrame>
        <p:nvGraphicFramePr>
          <p:cNvPr id="66566" name="Group 6"/>
          <p:cNvGraphicFramePr>
            <a:graphicFrameLocks noGrp="1"/>
          </p:cNvGraphicFramePr>
          <p:nvPr/>
        </p:nvGraphicFramePr>
        <p:xfrm>
          <a:off x="1192088" y="2067694"/>
          <a:ext cx="7772400" cy="2331720"/>
        </p:xfrm>
        <a:graphic>
          <a:graphicData uri="http://schemas.openxmlformats.org/drawingml/2006/table">
            <a:tbl>
              <a:tblPr/>
              <a:tblGrid>
                <a:gridCol w="6684963"/>
                <a:gridCol w="1087437"/>
              </a:tblGrid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Критическое мышление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78%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Информационные технологии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77%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Здоровье и благополучие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76%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Умение работать в команде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74%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Умение решать проблемы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74%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Самостоятельность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58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Verdana" pitchFamily="34" charset="0"/>
              </a:rPr>
              <a:t>Почему образовательные результаты </a:t>
            </a:r>
            <a:r>
              <a:rPr lang="en-US" dirty="0" smtClean="0">
                <a:latin typeface="Verdana" pitchFamily="34" charset="0"/>
              </a:rPr>
              <a:t>XXI</a:t>
            </a:r>
            <a:r>
              <a:rPr lang="ru-RU" dirty="0" smtClean="0">
                <a:latin typeface="Verdana" pitchFamily="34" charset="0"/>
              </a:rPr>
              <a:t> века</a:t>
            </a:r>
            <a:r>
              <a:rPr lang="en-US" dirty="0" smtClean="0">
                <a:latin typeface="Verdana" pitchFamily="34" charset="0"/>
              </a:rPr>
              <a:t>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Verdana" pitchFamily="34" charset="0"/>
              </a:rPr>
              <a:t>Какие навыки и характеристики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</a:rPr>
              <a:t>приобретут большую значимость в ближайшие пять лет</a:t>
            </a:r>
            <a:r>
              <a:rPr lang="en-US" dirty="0" smtClean="0">
                <a:latin typeface="Verdana" pitchFamily="34" charset="0"/>
              </a:rPr>
              <a:t>?</a:t>
            </a:r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тестирования  ИКТ-компетентности 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Цель: обеспечить реалистичную и разностороннюю оценку ИКТ-компетентности с помощью тестовых заданий, основанных на реальных ситуациях</a:t>
            </a:r>
          </a:p>
          <a:p>
            <a:endParaRPr lang="en-US" dirty="0" smtClean="0"/>
          </a:p>
          <a:p>
            <a:r>
              <a:rPr lang="ru-RU" dirty="0" smtClean="0"/>
              <a:t>Тестирование призвано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стать важным инструментом для обсуждения и выработки  образовательной политики в области формирования ИКТ-компетентности.</a:t>
            </a:r>
          </a:p>
          <a:p>
            <a:pPr lvl="1"/>
            <a:r>
              <a:rPr lang="ru-RU" dirty="0" smtClean="0"/>
              <a:t>обеспечить объективную оценку готовности выпускников школы  жить и работать в информационном обществе</a:t>
            </a:r>
            <a:r>
              <a:rPr lang="en-US" dirty="0" smtClean="0"/>
              <a:t>.</a:t>
            </a:r>
          </a:p>
          <a:p>
            <a:pPr lvl="1"/>
            <a:r>
              <a:rPr lang="ru-RU" dirty="0" smtClean="0"/>
              <a:t>оценить, в какой мере существующее направление  развития образования в стране обеспечивает внедрение ИКТ в учебный процесс образовательного учреждения.</a:t>
            </a:r>
          </a:p>
          <a:p>
            <a:pPr lvl="1"/>
            <a:endParaRPr lang="en-US" dirty="0" smtClean="0"/>
          </a:p>
          <a:p>
            <a:r>
              <a:rPr lang="ru-RU" dirty="0" smtClean="0"/>
              <a:t>Целевая аудитория:  учащиеся при переходе из основной школы в старшую (9-классники)</a:t>
            </a:r>
            <a:endParaRPr lang="en-US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Существующие тесты оценки ИКТ-компетентности (грамотности)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199830"/>
          <a:ext cx="8712967" cy="3840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6304"/>
                <a:gridCol w="3456384"/>
                <a:gridCol w="2520279"/>
              </a:tblGrid>
              <a:tr h="2517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Тест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Особенности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Примечание</a:t>
                      </a:r>
                      <a:endParaRPr lang="ru-RU" sz="1200" dirty="0"/>
                    </a:p>
                  </a:txBody>
                  <a:tcPr anchor="ctr"/>
                </a:tc>
              </a:tr>
              <a:tr h="38938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QCA Key Stage 3 ICT Test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знания, навыки и умение решать проблемы при использовании ИКТ, основан на сценарии, 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формирующее оценивание</a:t>
                      </a:r>
                      <a:r>
                        <a:rPr lang="en-US" sz="1050" dirty="0" smtClean="0"/>
                        <a:t>? </a:t>
                      </a:r>
                      <a:r>
                        <a:rPr lang="ru-RU" sz="1050" dirty="0" smtClean="0"/>
                        <a:t>закрывается из-за низкой </a:t>
                      </a:r>
                      <a:r>
                        <a:rPr lang="ru-RU" sz="1050" dirty="0" err="1" smtClean="0"/>
                        <a:t>валидности</a:t>
                      </a:r>
                      <a:endParaRPr lang="ru-RU" sz="1050" dirty="0"/>
                    </a:p>
                  </a:txBody>
                  <a:tcPr anchor="ctr"/>
                </a:tc>
              </a:tr>
              <a:tr h="3737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iCritical</a:t>
                      </a:r>
                      <a:r>
                        <a:rPr lang="en-US" sz="1200" b="1" dirty="0" smtClean="0"/>
                        <a:t> Thinking</a:t>
                      </a:r>
                      <a:r>
                        <a:rPr lang="ru-RU" sz="1200" b="1" dirty="0" smtClean="0"/>
                        <a:t>, </a:t>
                      </a:r>
                      <a:r>
                        <a:rPr lang="en-US" sz="1200" b="1" dirty="0" smtClean="0"/>
                        <a:t> (</a:t>
                      </a:r>
                      <a:r>
                        <a:rPr lang="ru-RU" sz="1200" b="1" dirty="0" smtClean="0"/>
                        <a:t>бывшее </a:t>
                      </a:r>
                      <a:r>
                        <a:rPr lang="en-US" sz="1200" b="1" dirty="0" err="1" smtClean="0"/>
                        <a:t>iSkills</a:t>
                      </a:r>
                      <a:r>
                        <a:rPr lang="en-US" sz="1200" b="1" dirty="0" smtClean="0"/>
                        <a:t>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ИКТ грамотность студентов вузов, основана на сценариях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оценка результатов – </a:t>
                      </a:r>
                      <a:r>
                        <a:rPr lang="en-US" sz="1050" dirty="0" smtClean="0"/>
                        <a:t>IRT</a:t>
                      </a:r>
                      <a:endParaRPr lang="ru-RU" sz="1050" dirty="0"/>
                    </a:p>
                  </a:txBody>
                  <a:tcPr anchor="ctr"/>
                </a:tc>
              </a:tr>
              <a:tr h="41527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ICT -Australian National Assessment Program – ICT Literacy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выборочное исследование, основано на сценариях,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оценка результатов – </a:t>
                      </a:r>
                      <a:r>
                        <a:rPr lang="en-US" sz="1050" dirty="0" smtClean="0"/>
                        <a:t>IRT</a:t>
                      </a:r>
                      <a:endParaRPr lang="ru-RU" sz="1050" dirty="0"/>
                    </a:p>
                  </a:txBody>
                  <a:tcPr anchor="ctr"/>
                </a:tc>
              </a:tr>
              <a:tr h="41527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IC3 </a:t>
                      </a:r>
                      <a:r>
                        <a:rPr lang="ru-RU" sz="1200" b="1" dirty="0" smtClean="0"/>
                        <a:t> -  </a:t>
                      </a:r>
                      <a:r>
                        <a:rPr lang="en-US" sz="1200" b="1" dirty="0" smtClean="0"/>
                        <a:t>Internet and Computing Core Certification -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понимание как работает компьютер, знание ключевых программ и работа с Интернетом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 anchor="ctr"/>
                </a:tc>
              </a:tr>
              <a:tr h="415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ILT - Information Literacy Test</a:t>
                      </a:r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когнитивный, в форме вопрос-ответ, т.е.не основан на сценарии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результаты только на групповом уровне</a:t>
                      </a:r>
                      <a:endParaRPr lang="ru-RU" sz="1050" dirty="0"/>
                    </a:p>
                  </a:txBody>
                  <a:tcPr anchor="ctr"/>
                </a:tc>
              </a:tr>
              <a:tr h="41527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ICDL</a:t>
                      </a:r>
                      <a:r>
                        <a:rPr lang="en-US" sz="1200" b="1" baseline="0" dirty="0" smtClean="0"/>
                        <a:t> -  </a:t>
                      </a:r>
                      <a:r>
                        <a:rPr lang="en-US" sz="1200" b="1" dirty="0" smtClean="0"/>
                        <a:t>International Computer Drivers License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технические знания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 формате вопрос-ответ на бумаге</a:t>
                      </a:r>
                      <a:endParaRPr lang="ru-RU" sz="1050" dirty="0"/>
                    </a:p>
                  </a:txBody>
                  <a:tcPr anchor="ctr"/>
                </a:tc>
              </a:tr>
              <a:tr h="4152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SAILS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Standardized Assessment of information literacy skills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измеряет информационную грамотность ВНЕ среды ИКТ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форма вопрос-ответ на бумаге или через </a:t>
                      </a:r>
                      <a:r>
                        <a:rPr lang="en-US" sz="1050" dirty="0" smtClean="0"/>
                        <a:t>web</a:t>
                      </a:r>
                      <a:r>
                        <a:rPr lang="ru-RU" sz="1050" dirty="0" smtClean="0"/>
                        <a:t>- интерфейс</a:t>
                      </a:r>
                      <a:endParaRPr lang="ru-RU" sz="1050" dirty="0"/>
                    </a:p>
                  </a:txBody>
                  <a:tcPr anchor="ctr"/>
                </a:tc>
              </a:tr>
              <a:tr h="415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TRAILS- Tool for Real-time Assessment of Information Literacy Skills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измеряет информационную грамотность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 форме вопрос-ответ, отдельно по 5 категориям навыков</a:t>
                      </a:r>
                      <a:endParaRPr lang="ru-RU" sz="105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Существующие тесты оценки ИКТ-компетентности (грамотности)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203598"/>
            <a:ext cx="7884368" cy="3394075"/>
          </a:xfrm>
        </p:spPr>
        <p:txBody>
          <a:bodyPr>
            <a:noAutofit/>
          </a:bodyPr>
          <a:lstStyle/>
          <a:p>
            <a:r>
              <a:rPr lang="ru-RU" sz="1100" dirty="0" smtClean="0"/>
              <a:t>Большая часть существующих тестов  измеряет техническую грамотность и основаны  на формате вопрос-ответ (не жизненные ситуации), для оценки результатов используют простые баллы или </a:t>
            </a:r>
            <a:r>
              <a:rPr lang="en-US" sz="1100" dirty="0" smtClean="0"/>
              <a:t>IRT </a:t>
            </a:r>
            <a:r>
              <a:rPr lang="ru-RU" sz="1100" dirty="0" smtClean="0"/>
              <a:t>статистику.</a:t>
            </a:r>
          </a:p>
          <a:p>
            <a:r>
              <a:rPr lang="en-US" sz="1100" dirty="0" smtClean="0"/>
              <a:t>QCA Key Stage 3 ICT Test </a:t>
            </a:r>
            <a:r>
              <a:rPr lang="ru-RU" sz="1100" dirty="0" smtClean="0"/>
              <a:t>(британская национальная система тестирования </a:t>
            </a:r>
            <a:r>
              <a:rPr lang="ru-RU" sz="1100" dirty="0" err="1" smtClean="0"/>
              <a:t>ИКТ-грамотности</a:t>
            </a:r>
            <a:r>
              <a:rPr lang="ru-RU" sz="1100" dirty="0" smtClean="0"/>
              <a:t>, измеряет знания, навыки и умение решать проблемы при использовании ИКТ, основан на сценарии, формирующее оценивание, закрывается из-за низкой </a:t>
            </a:r>
            <a:r>
              <a:rPr lang="ru-RU" sz="1100" dirty="0" err="1" smtClean="0"/>
              <a:t>валидности</a:t>
            </a:r>
            <a:r>
              <a:rPr lang="ru-RU" sz="1100" dirty="0" smtClean="0"/>
              <a:t>)</a:t>
            </a:r>
          </a:p>
          <a:p>
            <a:endParaRPr lang="ru-RU" sz="1100" dirty="0" smtClean="0"/>
          </a:p>
          <a:p>
            <a:r>
              <a:rPr lang="en-US" sz="1100" dirty="0" err="1" smtClean="0"/>
              <a:t>iCritical</a:t>
            </a:r>
            <a:r>
              <a:rPr lang="en-US" sz="1100" dirty="0" smtClean="0"/>
              <a:t> Thinking</a:t>
            </a:r>
            <a:r>
              <a:rPr lang="ru-RU" sz="1100" dirty="0" smtClean="0"/>
              <a:t>, бывшее </a:t>
            </a:r>
            <a:r>
              <a:rPr lang="en-US" sz="1100" dirty="0" err="1" smtClean="0"/>
              <a:t>iSkills</a:t>
            </a:r>
            <a:r>
              <a:rPr lang="en-US" sz="1100" dirty="0" smtClean="0"/>
              <a:t>, ETS</a:t>
            </a:r>
            <a:r>
              <a:rPr lang="ru-RU" sz="1100" dirty="0" smtClean="0"/>
              <a:t> (измеряет  ИКТ грамотность студентов вузов, основана на сценариях,  оценка результатов – </a:t>
            </a:r>
            <a:r>
              <a:rPr lang="en-US" sz="1100" dirty="0" smtClean="0"/>
              <a:t>IRT)</a:t>
            </a:r>
          </a:p>
          <a:p>
            <a:endParaRPr lang="ru-RU" sz="1100" dirty="0" smtClean="0"/>
          </a:p>
          <a:p>
            <a:r>
              <a:rPr lang="en-US" sz="1100" dirty="0" smtClean="0"/>
              <a:t>Australian National Assessment Program – ICT Literacy (</a:t>
            </a:r>
            <a:r>
              <a:rPr lang="ru-RU" sz="1100" dirty="0" smtClean="0"/>
              <a:t>выборочное исследование, основано на сценариях, оценка результатов – </a:t>
            </a:r>
            <a:r>
              <a:rPr lang="en-US" sz="1100" dirty="0" smtClean="0"/>
              <a:t>IRT)</a:t>
            </a:r>
            <a:endParaRPr lang="ru-RU" sz="1100" dirty="0" smtClean="0"/>
          </a:p>
          <a:p>
            <a:r>
              <a:rPr lang="en-US" sz="1100" dirty="0" smtClean="0"/>
              <a:t>Internet and Computing Core Certification - IC3 </a:t>
            </a:r>
            <a:r>
              <a:rPr lang="ru-RU" sz="1100" dirty="0" smtClean="0"/>
              <a:t> (понимание как работает компьютер, знание ключевых программ и работа с Интернетом)</a:t>
            </a:r>
          </a:p>
          <a:p>
            <a:r>
              <a:rPr lang="en-US" sz="1100" dirty="0" smtClean="0"/>
              <a:t>Information Literacy Test</a:t>
            </a:r>
            <a:r>
              <a:rPr lang="ru-RU" sz="1100" dirty="0" smtClean="0"/>
              <a:t> (когнитивный, в форме вопрос-ответ, т.е.не основан на сценарии, результаты только на групповом уровне)</a:t>
            </a:r>
          </a:p>
          <a:p>
            <a:r>
              <a:rPr lang="en-US" sz="1100" dirty="0" smtClean="0"/>
              <a:t>International Computer Drivers License </a:t>
            </a:r>
            <a:r>
              <a:rPr lang="ru-RU" sz="1100" dirty="0" smtClean="0"/>
              <a:t> (измеряет технические знания, в формате вопрос-ответ на бумаге</a:t>
            </a:r>
          </a:p>
          <a:p>
            <a:r>
              <a:rPr lang="en-US" sz="1100" dirty="0" smtClean="0"/>
              <a:t>Standardized Assessment of information literacy skills – SAILS </a:t>
            </a:r>
            <a:r>
              <a:rPr lang="ru-RU" sz="1100" dirty="0" smtClean="0"/>
              <a:t>(измеряет информационную грамотность ВНЕ среды ИКТ, форма вопрос-ответ на бумаге или через </a:t>
            </a:r>
            <a:r>
              <a:rPr lang="en-US" sz="1100" dirty="0" smtClean="0"/>
              <a:t>web</a:t>
            </a:r>
            <a:r>
              <a:rPr lang="ru-RU" sz="1100" dirty="0" smtClean="0"/>
              <a:t>- интерфейс)</a:t>
            </a:r>
          </a:p>
          <a:p>
            <a:r>
              <a:rPr lang="en-US" sz="1100" dirty="0" smtClean="0"/>
              <a:t>TRAILS: Tool for Real-time Assessment of Information Literacy Skills</a:t>
            </a:r>
            <a:r>
              <a:rPr lang="ru-RU" sz="1100" dirty="0" smtClean="0"/>
              <a:t> (измеряет информационную грамотность, в форме вопрос-ответ, отдельно по 5 категориям навыков)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данной  системы тестирования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Интерактивность, автоматизированный характер процесса тестирования и оценки его результатов</a:t>
            </a:r>
            <a:endParaRPr lang="en-US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Использование ситуаций из реальной жизни при разработке сценария   для тестовых заданий</a:t>
            </a:r>
            <a:endParaRPr lang="en-US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Акцент на оценке НЕ уровня сформированных  технологических навыков и навыков владения учащимися определенным программным продуктом или техническими возможностями  компьютера, но СПОСОБНОСТИ оперировать информацией, решать практические задачи, используя ИКТ, мыслить и работать в «цифровом» мире </a:t>
            </a:r>
          </a:p>
          <a:p>
            <a:endParaRPr lang="ru-RU" sz="1400" dirty="0" smtClean="0"/>
          </a:p>
          <a:p>
            <a:r>
              <a:rPr lang="ru-RU" sz="1400" dirty="0" smtClean="0"/>
              <a:t>Обязательно условие:  соблюдение этических и правовых норм</a:t>
            </a:r>
            <a:r>
              <a:rPr lang="en-US" sz="1400" dirty="0" smtClean="0"/>
              <a:t> </a:t>
            </a:r>
            <a:r>
              <a:rPr lang="ru-RU" sz="1400" dirty="0" smtClean="0"/>
              <a:t> при использовании цифровых технологий и инструментов/средств коммуникации. Это важно для формирования  социально-ответственной личности</a:t>
            </a:r>
            <a:endParaRPr lang="en-US" sz="1400" dirty="0" smtClean="0"/>
          </a:p>
          <a:p>
            <a:r>
              <a:rPr lang="ru-RU" sz="1400" dirty="0" smtClean="0"/>
              <a:t>Автоматическая обработка  результатов тестирования, основанная на использовании сетей Байеса</a:t>
            </a:r>
            <a:endParaRPr lang="en-US" sz="1400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РУЦ v 0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РУЦ v 01</Template>
  <TotalTime>91</TotalTime>
  <Words>3396</Words>
  <Application>Microsoft Office PowerPoint</Application>
  <PresentationFormat>Экран (16:9)</PresentationFormat>
  <Paragraphs>508</Paragraphs>
  <Slides>39</Slides>
  <Notes>39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Шаблон РУЦ v 01</vt:lpstr>
      <vt:lpstr>Лист Microsoft Office Excel 97-2003</vt:lpstr>
      <vt:lpstr>Слайд 1</vt:lpstr>
      <vt:lpstr>Рост образовательных результатов при инвестициях  в образовательные результаты</vt:lpstr>
      <vt:lpstr>Содержание презентации </vt:lpstr>
      <vt:lpstr>Образование в ХХI веке – образование в век изменений </vt:lpstr>
      <vt:lpstr>Почему образовательные результаты XXI века?</vt:lpstr>
      <vt:lpstr>Цели тестирования  ИКТ-компетентности </vt:lpstr>
      <vt:lpstr>Существующие тесты оценки ИКТ-компетентности (грамотности)</vt:lpstr>
      <vt:lpstr>Существующие тесты оценки ИКТ-компетентности (грамотности)</vt:lpstr>
      <vt:lpstr>Преимущества данной  системы тестирования</vt:lpstr>
      <vt:lpstr>ИКТ- компетентность: определение и составляющие</vt:lpstr>
      <vt:lpstr>Что такое  ИКТ-компетентность </vt:lpstr>
      <vt:lpstr>Составляющие ИКТ-компетентности</vt:lpstr>
      <vt:lpstr>Составляющие ИКТ-компетентности  </vt:lpstr>
      <vt:lpstr>Спецификация теста</vt:lpstr>
      <vt:lpstr>Тест включает задания разные по степени СЛОЖНОСТИ и  ПРОДОЛОЖИТЕЛЬНОСТИ выполнения</vt:lpstr>
      <vt:lpstr>При выполнении теста используются различные ИНСТРУМЕНТЫ</vt:lpstr>
      <vt:lpstr>Тест, построенный на системе доказательств</vt:lpstr>
      <vt:lpstr>Компетенции и как их можно измерить  </vt:lpstr>
      <vt:lpstr>Тест, построенный на системе доказательств</vt:lpstr>
      <vt:lpstr>Пример тестового задания</vt:lpstr>
      <vt:lpstr>Шаг 1. Ситуация</vt:lpstr>
      <vt:lpstr>Шаг 2. Интерфейс приложения</vt:lpstr>
      <vt:lpstr>Шаг 3. Инструкция по выполнению задания</vt:lpstr>
      <vt:lpstr>Шаг 4. Выполнение задания</vt:lpstr>
      <vt:lpstr>Шаг 5. Завершение задания</vt:lpstr>
      <vt:lpstr>Тестовое задание – обработка результатов</vt:lpstr>
      <vt:lpstr>Наблюдаемые признаки/Измеряемые переменные (Observables)</vt:lpstr>
      <vt:lpstr>Автоматическая обработка  результатов тестирования: сети Байеса </vt:lpstr>
      <vt:lpstr>Профили, необходимые для  классификации  компетенций</vt:lpstr>
      <vt:lpstr>Результаты тестирования школьников </vt:lpstr>
      <vt:lpstr>Способ  проведения тестирования  (Test Delivery)</vt:lpstr>
      <vt:lpstr>Общая схема проведения тестирования</vt:lpstr>
      <vt:lpstr>Анализ результатов тестирования/ Отчет о результатах тестирования </vt:lpstr>
      <vt:lpstr>Некоторые результаты  реализации  аналогичного проекта в России </vt:lpstr>
      <vt:lpstr>Методика формирования выборки учащихся</vt:lpstr>
      <vt:lpstr>Выборка учащихся для оценки ИКТ</vt:lpstr>
      <vt:lpstr>Сводные результаты обработки данных</vt:lpstr>
      <vt:lpstr>Что думают школьники о тестировании ИКТ- компетентности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 оценки информационно-коммуникационной компетентности выпускников основной школы  Тестирование  компетентности  в области использования информационно-коммуникационных (ИКТ) технологий с помощью тестовых заданий, основанных на реальных жизненных ситуациях</dc:title>
  <dc:creator>Хмель Дмитрий Станиславович</dc:creator>
  <cp:lastModifiedBy>Тренинговый центр</cp:lastModifiedBy>
  <cp:revision>7</cp:revision>
  <dcterms:created xsi:type="dcterms:W3CDTF">2011-09-26T06:24:45Z</dcterms:created>
  <dcterms:modified xsi:type="dcterms:W3CDTF">2011-09-26T12:31:03Z</dcterms:modified>
</cp:coreProperties>
</file>