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EFBE7-B10E-481B-81C7-6DED227B7887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AEDF-0C21-400F-BF33-8728389BB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53551-DC33-4107-88AD-CACEDB0DD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5B900-2A4F-49FF-955C-ADCA1E295F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C562A-B592-42FA-AD03-20ECE5864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31AEA-94B7-4898-9381-6B89A52D7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B337C-6BC1-44F1-8823-7101415E7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9A48A-064C-4DE3-A6A3-7F5C4FF08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30950-1303-4D29-A932-524340962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D84A8-E209-4922-9F9F-614BA8D73F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ACA0-741E-41C1-A8EF-6D1055845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C81C2-9FB7-4829-850A-B47CAD9E5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F1693-36BC-46C9-8F7E-C4A6D5F849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986509-1D50-4939-B9D0-C5F961D36A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://www.ria.ru/ratings/" TargetMode="External"/><Relationship Id="rId18" Type="http://schemas.openxmlformats.org/officeDocument/2006/relationships/image" Target="../media/image11.gif"/><Relationship Id="rId3" Type="http://schemas.openxmlformats.org/officeDocument/2006/relationships/image" Target="../media/image1.png"/><Relationship Id="rId7" Type="http://schemas.openxmlformats.org/officeDocument/2006/relationships/hyperlink" Target="http://www.iuorao.ru/" TargetMode="External"/><Relationship Id="rId12" Type="http://schemas.openxmlformats.org/officeDocument/2006/relationships/image" Target="../media/image7.emf"/><Relationship Id="rId1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openxmlformats.org/officeDocument/2006/relationships/hyperlink" Target="http://www.worldbank.org/" TargetMode="External"/><Relationship Id="rId15" Type="http://schemas.openxmlformats.org/officeDocument/2006/relationships/hyperlink" Target="http://www.ntf.ru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www.ciced.ru/" TargetMode="External"/><Relationship Id="rId14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139952" y="6258875"/>
            <a:ext cx="1080120" cy="370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3476" y="228600"/>
            <a:ext cx="1751012" cy="941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-32" y="61983"/>
            <a:ext cx="7215238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«Информирование различных целевых групп о результатах оценки учебных достижений школьников»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27-30 сентября 2011 года, г. Москва</a:t>
            </a:r>
            <a:endParaRPr lang="ru-RU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www.rtc-edu.ru/sites/default/files/pict/wb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6226865"/>
            <a:ext cx="428628" cy="440657"/>
          </a:xfrm>
          <a:prstGeom prst="rect">
            <a:avLst/>
          </a:prstGeom>
          <a:noFill/>
        </p:spPr>
      </p:pic>
      <p:pic>
        <p:nvPicPr>
          <p:cNvPr id="6148" name="Picture 4" descr="Описание: лого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10" y="6301877"/>
            <a:ext cx="857256" cy="372494"/>
          </a:xfrm>
          <a:prstGeom prst="rect">
            <a:avLst/>
          </a:prstGeom>
          <a:noFill/>
        </p:spPr>
      </p:pic>
      <p:pic>
        <p:nvPicPr>
          <p:cNvPr id="6150" name="Picture 6" descr="Описание: ciced logo single.eps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14546" y="6376917"/>
            <a:ext cx="785818" cy="227647"/>
          </a:xfrm>
          <a:prstGeom prst="rect">
            <a:avLst/>
          </a:prstGeom>
          <a:noFill/>
        </p:spPr>
      </p:pic>
      <p:pic>
        <p:nvPicPr>
          <p:cNvPr id="11" name="Picture 10" descr="img691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2845" y="6215812"/>
            <a:ext cx="380333" cy="46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31840" y="6248400"/>
            <a:ext cx="864096" cy="444963"/>
          </a:xfrm>
          <a:prstGeom prst="rect">
            <a:avLst/>
          </a:prstGeom>
          <a:noFill/>
        </p:spPr>
      </p:pic>
      <p:pic>
        <p:nvPicPr>
          <p:cNvPr id="13" name="Рисунок 12" descr="Описание: social-240-100.gif">
            <a:hlinkClick r:id="rId13" tgtFrame="&quot;_blank&quot;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39952" y="6248145"/>
            <a:ext cx="1080120" cy="4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Описание: nfpk">
            <a:hlinkClick r:id="rId15" tgtFrame="&quot;_blank&quot;"/>
          </p:cNvPr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64088" y="6206834"/>
            <a:ext cx="576064" cy="39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www.ouro.ru/upload/news/112063.gif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84169" y="6169581"/>
            <a:ext cx="485775" cy="49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gizlogo-standard-rgb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712280" y="6210243"/>
            <a:ext cx="411510" cy="423058"/>
          </a:xfrm>
          <a:prstGeom prst="rect">
            <a:avLst/>
          </a:prstGeom>
        </p:spPr>
      </p:pic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62000" y="18288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Руководство по написанию пресс-релиза 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371600" y="34290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Скотт 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Мюррей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DataAngel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Policy Research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Inc. 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Telephone: (613) 240-8433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address: dataangel@mac.com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29000" y="4572000"/>
            <a:ext cx="2655516" cy="101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r>
              <a:rPr lang="ru-RU" b="1" dirty="0" smtClean="0"/>
              <a:t>Тенденция</a:t>
            </a:r>
            <a:endParaRPr lang="en-US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839200" cy="5791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dirty="0"/>
              <a:t>Посмотрите на значимость краткосрочных </a:t>
            </a:r>
            <a:r>
              <a:rPr lang="ru-RU" sz="2400" dirty="0" smtClean="0"/>
              <a:t>тенденций с </a:t>
            </a:r>
            <a:r>
              <a:rPr lang="ru-RU" sz="2400" dirty="0"/>
              <a:t>трех позиций</a:t>
            </a:r>
            <a:r>
              <a:rPr lang="en-US" sz="2400" dirty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ru-RU" sz="2400" dirty="0" smtClean="0"/>
              <a:t>Статистическая значимость</a:t>
            </a:r>
            <a:r>
              <a:rPr lang="en-US" sz="2400" dirty="0" smtClean="0"/>
              <a:t>: </a:t>
            </a:r>
            <a:r>
              <a:rPr lang="ru-RU" sz="2400" dirty="0" smtClean="0"/>
              <a:t>является ли изменение  достаточно существенным и устойчивым, чтобы отличаться от случайных колебаний</a:t>
            </a:r>
            <a:r>
              <a:rPr lang="en-US" sz="2400" dirty="0" smtClean="0"/>
              <a:t>?</a:t>
            </a:r>
            <a:endParaRPr lang="en-US" sz="2400" dirty="0"/>
          </a:p>
          <a:p>
            <a:pPr lvl="1" algn="just">
              <a:lnSpc>
                <a:spcPct val="90000"/>
              </a:lnSpc>
            </a:pPr>
            <a:r>
              <a:rPr lang="ru-RU" sz="2400" dirty="0" smtClean="0"/>
              <a:t>Аналитическая значимость</a:t>
            </a:r>
            <a:r>
              <a:rPr lang="en-US" sz="2400" dirty="0" smtClean="0"/>
              <a:t>: </a:t>
            </a:r>
            <a:r>
              <a:rPr lang="ru-RU" sz="2400" dirty="0" smtClean="0"/>
              <a:t>есть ли признаки того, что такое изменение временно или свидетельствует о значительных изменениях в мире? Иногда изменение может быть значительным, но при этом оно обусловлено такими временными факторами как забастовка учителей, изменение в законодательстве или другими подобными факторами</a:t>
            </a:r>
            <a:r>
              <a:rPr lang="en-US" sz="2400" dirty="0" smtClean="0"/>
              <a:t>.</a:t>
            </a:r>
            <a:endParaRPr lang="en-US" sz="2400" dirty="0"/>
          </a:p>
          <a:p>
            <a:pPr lvl="1" algn="just">
              <a:lnSpc>
                <a:spcPct val="90000"/>
              </a:lnSpc>
            </a:pPr>
            <a:r>
              <a:rPr lang="ru-RU" sz="2400" dirty="0" smtClean="0"/>
              <a:t>Связь между среднесрочными и долгосрочными изменениями</a:t>
            </a:r>
            <a:r>
              <a:rPr lang="en-US" sz="2400" dirty="0" smtClean="0"/>
              <a:t>: </a:t>
            </a:r>
            <a:r>
              <a:rPr lang="ru-RU" sz="2400" dirty="0" smtClean="0"/>
              <a:t>отличается ли  характер краткосрочной тенденции от характера среднесрочной?</a:t>
            </a:r>
            <a:r>
              <a:rPr lang="en-US" sz="2400" dirty="0" smtClean="0"/>
              <a:t> </a:t>
            </a:r>
            <a:r>
              <a:rPr lang="ru-RU" sz="2400" dirty="0" smtClean="0"/>
              <a:t>Что наблюдается - ускорение или замедление</a:t>
            </a:r>
            <a:r>
              <a:rPr lang="en-US" sz="2400" dirty="0" smtClean="0"/>
              <a:t>? 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/>
          <a:lstStyle/>
          <a:p>
            <a:r>
              <a:rPr lang="ru-RU" b="1" dirty="0" smtClean="0"/>
              <a:t>Фактор</a:t>
            </a:r>
            <a:r>
              <a:rPr lang="ru-RU" b="1" dirty="0" smtClean="0"/>
              <a:t>ы</a:t>
            </a:r>
            <a:r>
              <a:rPr lang="ru-RU" b="1" dirty="0" smtClean="0"/>
              <a:t>, вносящие вклад</a:t>
            </a:r>
            <a:endParaRPr lang="en-US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dirty="0"/>
              <a:t>Когда речь заходит об оценке изменений </a:t>
            </a:r>
            <a:r>
              <a:rPr lang="ru-RU" sz="2400" dirty="0" smtClean="0"/>
              <a:t>тенденции, </a:t>
            </a:r>
            <a:r>
              <a:rPr lang="ru-RU" sz="2400" dirty="0"/>
              <a:t>аналитики должны всегда помнить один ключевой вопрос </a:t>
            </a:r>
            <a:r>
              <a:rPr lang="en-US" sz="2400" dirty="0"/>
              <a:t>– </a:t>
            </a:r>
            <a:r>
              <a:rPr lang="ru-RU" sz="2400" dirty="0"/>
              <a:t>что спровоцировало изменение в поведении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 algn="just">
              <a:lnSpc>
                <a:spcPct val="90000"/>
              </a:lnSpc>
            </a:pPr>
            <a:endParaRPr lang="en-US" sz="1000" dirty="0"/>
          </a:p>
          <a:p>
            <a:pPr algn="just">
              <a:lnSpc>
                <a:spcPct val="90000"/>
              </a:lnSpc>
            </a:pPr>
            <a:r>
              <a:rPr lang="ru-RU" sz="2400" dirty="0" smtClean="0"/>
              <a:t>Отвечать на него лучше всего задумавшись о факторах, обуславливающих изменения. Какой фактор (регион, пол, тип школы и т.п.) в наибольшей степени обусловили изменение? Какой фактор продемонстрировал  необычный рост или снижение</a:t>
            </a:r>
            <a:r>
              <a:rPr lang="en-US" sz="2400" dirty="0" smtClean="0"/>
              <a:t>? </a:t>
            </a:r>
            <a:r>
              <a:rPr lang="ru-RU" sz="2400" dirty="0" smtClean="0"/>
              <a:t>Какой претерпел самые большие изменения с течением времени</a:t>
            </a:r>
            <a:r>
              <a:rPr lang="en-US" sz="2400" dirty="0" smtClean="0"/>
              <a:t>? </a:t>
            </a:r>
            <a:endParaRPr lang="ru-RU" sz="2400" dirty="0" smtClean="0"/>
          </a:p>
          <a:p>
            <a:pPr algn="just">
              <a:lnSpc>
                <a:spcPct val="90000"/>
              </a:lnSpc>
            </a:pPr>
            <a:endParaRPr lang="en-US" sz="1000" dirty="0"/>
          </a:p>
          <a:p>
            <a:pPr algn="just">
              <a:lnSpc>
                <a:spcPct val="90000"/>
              </a:lnSpc>
            </a:pPr>
            <a:r>
              <a:rPr lang="ru-RU" sz="2400" dirty="0"/>
              <a:t>Системы образования многоуровневые, поэтому вам надо знать </a:t>
            </a:r>
            <a:r>
              <a:rPr lang="ru-RU" sz="2400" dirty="0" smtClean="0"/>
              <a:t>многоуровневый, </a:t>
            </a:r>
            <a:r>
              <a:rPr lang="ru-RU" sz="2400" dirty="0"/>
              <a:t>многовариантный </a:t>
            </a:r>
            <a:r>
              <a:rPr lang="ru-RU" sz="2400" dirty="0" smtClean="0"/>
              <a:t>анализ.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Итак, почему </a:t>
            </a:r>
            <a:r>
              <a:rPr lang="ru-RU" sz="4000" b="1" dirty="0"/>
              <a:t>они </a:t>
            </a:r>
            <a:r>
              <a:rPr lang="ru-RU" sz="4000" b="1" dirty="0" smtClean="0"/>
              <a:t>заинтересуются</a:t>
            </a:r>
            <a:r>
              <a:rPr lang="en-US" sz="4000" b="1" dirty="0"/>
              <a:t>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2800" dirty="0"/>
              <a:t>Объясните читателям почему </a:t>
            </a:r>
            <a:r>
              <a:rPr lang="ru-RU" sz="2800" dirty="0" smtClean="0"/>
              <a:t>полученные данные </a:t>
            </a:r>
            <a:r>
              <a:rPr lang="ru-RU" sz="2800" dirty="0" smtClean="0"/>
              <a:t>важны.</a:t>
            </a:r>
            <a:endParaRPr lang="en-US" sz="2800" dirty="0"/>
          </a:p>
          <a:p>
            <a:pPr algn="just"/>
            <a:r>
              <a:rPr lang="ru-RU" sz="2800" smtClean="0"/>
              <a:t>Эта важность может быть показана с использованием </a:t>
            </a:r>
            <a:r>
              <a:rPr lang="ru-RU" sz="2800" smtClean="0"/>
              <a:t>следующих </a:t>
            </a:r>
            <a:r>
              <a:rPr lang="ru-RU" sz="2800" smtClean="0"/>
              <a:t>показателей</a:t>
            </a:r>
            <a:r>
              <a:rPr lang="en-US" sz="2800" smtClean="0"/>
              <a:t>:</a:t>
            </a:r>
            <a:endParaRPr lang="en-US" sz="2800" dirty="0"/>
          </a:p>
          <a:p>
            <a:pPr lvl="1" algn="just"/>
            <a:r>
              <a:rPr lang="ru-RU" sz="2400" dirty="0"/>
              <a:t>Количество</a:t>
            </a:r>
            <a:endParaRPr lang="en-US" sz="2400" dirty="0"/>
          </a:p>
          <a:p>
            <a:pPr lvl="1" algn="just"/>
            <a:r>
              <a:rPr lang="ru-RU" sz="2400" dirty="0"/>
              <a:t>Качество</a:t>
            </a:r>
            <a:endParaRPr lang="en-US" sz="2400" dirty="0"/>
          </a:p>
          <a:p>
            <a:pPr lvl="1" algn="just"/>
            <a:r>
              <a:rPr lang="ru-RU" sz="2400" dirty="0" smtClean="0"/>
              <a:t>Результативность</a:t>
            </a:r>
            <a:endParaRPr lang="en-US" sz="2400" dirty="0"/>
          </a:p>
          <a:p>
            <a:pPr lvl="1" algn="just"/>
            <a:r>
              <a:rPr lang="ru-RU" sz="2400" dirty="0"/>
              <a:t>Эффективность</a:t>
            </a:r>
            <a:endParaRPr lang="en-US" sz="2400" dirty="0"/>
          </a:p>
          <a:p>
            <a:pPr lvl="1" algn="just"/>
            <a:r>
              <a:rPr lang="ru-RU" sz="2400" dirty="0" smtClean="0"/>
              <a:t>Объективность</a:t>
            </a:r>
            <a:r>
              <a:rPr lang="en-US" sz="2400" dirty="0" smtClean="0"/>
              <a:t> </a:t>
            </a:r>
            <a:endParaRPr lang="en-US" sz="2400" dirty="0"/>
          </a:p>
          <a:p>
            <a:pPr lvl="1" algn="just"/>
            <a:r>
              <a:rPr lang="ru-RU" sz="2400" dirty="0" smtClean="0"/>
              <a:t>Релевантность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Введение</a:t>
            </a:r>
            <a:r>
              <a:rPr lang="en-US"/>
              <a:t>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algn="just"/>
            <a:r>
              <a:rPr lang="ru-RU" sz="2800" dirty="0"/>
              <a:t>Данное руководство направлено на то, чтобы помочь авторам</a:t>
            </a:r>
            <a:r>
              <a:rPr lang="en-US" sz="2800" dirty="0"/>
              <a:t>. </a:t>
            </a:r>
            <a:r>
              <a:rPr lang="ru-RU" sz="2800" dirty="0"/>
              <a:t>Не существует каких-то жестких правил.</a:t>
            </a:r>
            <a:r>
              <a:rPr lang="en-US" sz="2800" dirty="0"/>
              <a:t> </a:t>
            </a:r>
            <a:r>
              <a:rPr lang="ru-RU" sz="2800" dirty="0"/>
              <a:t>Подготовка эффективного пресс-релиза – это процесс серьезного анализа. </a:t>
            </a:r>
            <a:r>
              <a:rPr lang="en-US" sz="2800" dirty="0"/>
              <a:t> </a:t>
            </a:r>
            <a:r>
              <a:rPr lang="ru-RU" sz="2800" dirty="0"/>
              <a:t>К написанию каждого пресс-релиза надо готовиться особенно. </a:t>
            </a:r>
            <a:r>
              <a:rPr lang="en-US" sz="2800" dirty="0"/>
              <a:t> </a:t>
            </a:r>
          </a:p>
          <a:p>
            <a:pPr algn="just"/>
            <a:r>
              <a:rPr lang="ru-RU" sz="2800" dirty="0" smtClean="0"/>
              <a:t>Задача для авторов и аналитиков проста: проявлять творческий подход при выборе методов подачи информации в своих </a:t>
            </a:r>
            <a:r>
              <a:rPr lang="ru-RU" sz="2800" dirty="0" smtClean="0"/>
              <a:t>пресс-релизах.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143000"/>
          </a:xfrm>
        </p:spPr>
        <p:txBody>
          <a:bodyPr/>
          <a:lstStyle/>
          <a:p>
            <a:r>
              <a:rPr lang="ru-RU" sz="4000" b="1" dirty="0" smtClean="0"/>
              <a:t>Для </a:t>
            </a:r>
            <a:r>
              <a:rPr lang="ru-RU" sz="4000" b="1" dirty="0"/>
              <a:t>кого пресс-релиз создается</a:t>
            </a:r>
            <a:r>
              <a:rPr lang="en-US" sz="4000" b="1" dirty="0"/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067800" cy="5638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dirty="0"/>
              <a:t>Средства массовой информации являются главной аудиторией для большинства пресс-релизов</a:t>
            </a:r>
            <a:endParaRPr lang="en-US" sz="2000" dirty="0"/>
          </a:p>
          <a:p>
            <a:pPr algn="just">
              <a:lnSpc>
                <a:spcPct val="80000"/>
              </a:lnSpc>
            </a:pPr>
            <a:endParaRPr lang="en-US" sz="1000" dirty="0"/>
          </a:p>
          <a:p>
            <a:pPr algn="just">
              <a:lnSpc>
                <a:spcPct val="80000"/>
              </a:lnSpc>
            </a:pPr>
            <a:r>
              <a:rPr lang="en-US" sz="2000" i="1" dirty="0"/>
              <a:t> </a:t>
            </a:r>
            <a:r>
              <a:rPr lang="ru-RU" sz="2000" dirty="0"/>
              <a:t>Пресс-релизы пишутся</a:t>
            </a:r>
            <a:r>
              <a:rPr lang="ru-RU" sz="2000" i="1" dirty="0"/>
              <a:t> </a:t>
            </a:r>
            <a:r>
              <a:rPr lang="ru-RU" sz="2000" dirty="0"/>
              <a:t>для </a:t>
            </a:r>
            <a:r>
              <a:rPr lang="ru-RU" sz="2000" dirty="0" smtClean="0"/>
              <a:t>обычных журналистов-репортёров, </a:t>
            </a:r>
            <a:r>
              <a:rPr lang="ru-RU" sz="2000" dirty="0"/>
              <a:t>которые </a:t>
            </a:r>
            <a:r>
              <a:rPr lang="ru-RU" sz="2000" dirty="0" smtClean="0"/>
              <a:t>не </a:t>
            </a:r>
            <a:r>
              <a:rPr lang="ru-RU" sz="2000" dirty="0"/>
              <a:t>являются специалистами в одной конкретной области, например, </a:t>
            </a:r>
            <a:r>
              <a:rPr lang="ru-RU" sz="2000" dirty="0" smtClean="0"/>
              <a:t>в экономике</a:t>
            </a:r>
            <a:r>
              <a:rPr lang="ru-RU" sz="2000" i="1" dirty="0"/>
              <a:t>.</a:t>
            </a:r>
            <a:r>
              <a:rPr lang="en-US" sz="2000" dirty="0"/>
              <a:t> </a:t>
            </a:r>
          </a:p>
          <a:p>
            <a:pPr algn="just">
              <a:lnSpc>
                <a:spcPct val="80000"/>
              </a:lnSpc>
            </a:pPr>
            <a:endParaRPr lang="en-US" sz="1000" dirty="0"/>
          </a:p>
          <a:p>
            <a:pPr algn="just">
              <a:lnSpc>
                <a:spcPct val="80000"/>
              </a:lnSpc>
            </a:pPr>
            <a:r>
              <a:rPr lang="ru-RU" sz="2000" dirty="0"/>
              <a:t>Большинство потребителей результатов оценивания получают исходную информацию из средств </a:t>
            </a:r>
            <a:r>
              <a:rPr lang="ru-RU" sz="2000" dirty="0" smtClean="0"/>
              <a:t>массовой информации</a:t>
            </a:r>
            <a:r>
              <a:rPr lang="ru-RU" sz="2000" dirty="0"/>
              <a:t>, а те, в свою очередь, получают ее из вашего пресс-релиза. </a:t>
            </a:r>
            <a:endParaRPr lang="en-US" sz="2000" dirty="0"/>
          </a:p>
          <a:p>
            <a:pPr algn="just">
              <a:lnSpc>
                <a:spcPct val="80000"/>
              </a:lnSpc>
            </a:pPr>
            <a:endParaRPr lang="en-US" sz="1000" dirty="0"/>
          </a:p>
          <a:p>
            <a:pPr algn="just">
              <a:lnSpc>
                <a:spcPct val="80000"/>
              </a:lnSpc>
            </a:pPr>
            <a:r>
              <a:rPr lang="ru-RU" sz="2000" dirty="0"/>
              <a:t>Объясните важность и значимость ваших данных. В идеале вы не должны обсуждать данные, как таковые. Вам следует обсуждать то, что новая информация привносит в понимание важных вопросов в обществе.</a:t>
            </a:r>
            <a:endParaRPr lang="en-US" sz="20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000" dirty="0"/>
              <a:t> </a:t>
            </a:r>
            <a:endParaRPr lang="en-US" sz="1000" dirty="0"/>
          </a:p>
          <a:p>
            <a:pPr algn="just">
              <a:lnSpc>
                <a:spcPct val="80000"/>
              </a:lnSpc>
            </a:pPr>
            <a:r>
              <a:rPr lang="ru-RU" sz="2000" dirty="0"/>
              <a:t>Не пытайтесь делать акцент на заголовки. Ваша работа состоит в том, чтобы помочь журналистам делать их работу лучше.</a:t>
            </a:r>
            <a:r>
              <a:rPr lang="en-US" sz="2000" dirty="0"/>
              <a:t> </a:t>
            </a:r>
            <a:r>
              <a:rPr lang="ru-RU" sz="2000" dirty="0"/>
              <a:t>Если в вашем пресс-релизе эффективно подана информация, сотрудники </a:t>
            </a:r>
            <a:r>
              <a:rPr lang="ru-RU" sz="2000" dirty="0" smtClean="0"/>
              <a:t>СМИ </a:t>
            </a:r>
            <a:r>
              <a:rPr lang="ru-RU" sz="2000" dirty="0"/>
              <a:t>лучше подберут заголовок и подадут информацию более точно. Когда вас цитируют – это значит, что ваш материал читается именно так, как вы хотели.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ru-RU" b="1" dirty="0"/>
              <a:t>Изложение материала</a:t>
            </a:r>
            <a:r>
              <a:rPr lang="en-US" b="1" dirty="0"/>
              <a:t>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15400" cy="5638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dirty="0"/>
              <a:t>Пресс-релиз – это не простое перечисление данных. В хорошем пресс-релизе представлен рассказ о данных.</a:t>
            </a:r>
            <a:r>
              <a:rPr lang="en-US" sz="2400" dirty="0"/>
              <a:t> </a:t>
            </a:r>
            <a:r>
              <a:rPr lang="ru-RU" sz="2400" dirty="0"/>
              <a:t>В нем самые важные и значимые статистические выкладки подаются в контексте долгосрочных и краткосрочных </a:t>
            </a:r>
            <a:r>
              <a:rPr lang="ru-RU" sz="2400" dirty="0" smtClean="0"/>
              <a:t>тенденций  </a:t>
            </a:r>
            <a:r>
              <a:rPr lang="ru-RU" sz="2400" dirty="0"/>
              <a:t>и в более широком экономическом и социальном аспекте.</a:t>
            </a:r>
            <a:r>
              <a:rPr lang="en-US" sz="2400" dirty="0"/>
              <a:t> </a:t>
            </a:r>
            <a:r>
              <a:rPr lang="ru-RU" sz="2400" dirty="0"/>
              <a:t>В пресс-релизе рассматриваются взаимосвязи, причины и следствия. Короче говоря, он показывает читателям источники и значимость самой новой информации.</a:t>
            </a:r>
            <a:endParaRPr lang="en-US" sz="2400" dirty="0"/>
          </a:p>
          <a:p>
            <a:pPr algn="just">
              <a:lnSpc>
                <a:spcPct val="80000"/>
              </a:lnSpc>
            </a:pPr>
            <a:r>
              <a:rPr lang="ru-RU" sz="2400" dirty="0" smtClean="0"/>
              <a:t>Прежде чем браться за перо, задайте себе вопрос</a:t>
            </a:r>
            <a:r>
              <a:rPr lang="en-US" sz="2400" dirty="0" smtClean="0"/>
              <a:t>: </a:t>
            </a:r>
            <a:r>
              <a:rPr lang="ru-RU" sz="2400" b="1" dirty="0" smtClean="0"/>
              <a:t>«С какой стати ваша аудитория захочет прочитать об этом</a:t>
            </a:r>
            <a:r>
              <a:rPr lang="en-US" sz="2400" b="1" dirty="0" smtClean="0"/>
              <a:t>?</a:t>
            </a:r>
            <a:r>
              <a:rPr lang="ru-RU" sz="2400" b="1" dirty="0" smtClean="0"/>
              <a:t>»</a:t>
            </a:r>
            <a:r>
              <a:rPr lang="en-US" sz="2400" b="1" dirty="0" smtClean="0"/>
              <a:t> </a:t>
            </a:r>
            <a:r>
              <a:rPr lang="ru-RU" sz="2400" dirty="0" smtClean="0"/>
              <a:t>Слишком часто</a:t>
            </a:r>
            <a:r>
              <a:rPr lang="ru-RU" sz="2400" b="1" dirty="0" smtClean="0"/>
              <a:t> </a:t>
            </a:r>
            <a:r>
              <a:rPr lang="ru-RU" sz="2400" dirty="0" smtClean="0"/>
              <a:t>специалисты предоставляют цифры, не давая себе труда подумать о том, что эти данные говорят о конкретном аспекте жизни общества или как они отражают ту неопределённость, которая присутствует даже в самых надёжных выводах.</a:t>
            </a:r>
            <a:endParaRPr lang="en-US" sz="2400" dirty="0"/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! </a:t>
            </a:r>
            <a:r>
              <a:rPr lang="ru-RU" sz="2400" dirty="0" smtClean="0"/>
              <a:t>Один ключевой вопрос – это то, что пресс-релиз должен быть интересным для представления в печати.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Акцент на самое важное</a:t>
            </a:r>
            <a:r>
              <a:rPr lang="en-US" b="1"/>
              <a:t>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dirty="0"/>
              <a:t>Один ключевой вопрос – это то, что пресс-релиз должен быть интересным для представления в печати</a:t>
            </a:r>
            <a:r>
              <a:rPr lang="en-US" sz="2400" dirty="0"/>
              <a:t>. </a:t>
            </a:r>
            <a:r>
              <a:rPr lang="ru-RU" sz="2400" dirty="0"/>
              <a:t>Является ли информация достаточно важной и новой, чтобы быть представленной в новостях средствами </a:t>
            </a:r>
            <a:r>
              <a:rPr lang="ru-RU" sz="2400" dirty="0" smtClean="0"/>
              <a:t>массовой информации</a:t>
            </a:r>
            <a:r>
              <a:rPr lang="en-US" sz="2400" dirty="0"/>
              <a:t>? </a:t>
            </a:r>
          </a:p>
          <a:p>
            <a:pPr algn="just">
              <a:lnSpc>
                <a:spcPct val="90000"/>
              </a:lnSpc>
            </a:pPr>
            <a:r>
              <a:rPr lang="ru-RU" sz="2400" dirty="0"/>
              <a:t>Делайте акцент на том, что считаете самым важным. </a:t>
            </a:r>
            <a:r>
              <a:rPr lang="ru-RU" sz="2400" dirty="0" smtClean="0"/>
              <a:t>Новостные </a:t>
            </a:r>
            <a:r>
              <a:rPr lang="ru-RU" sz="2400" dirty="0" smtClean="0"/>
              <a:t>СМИ могут  </a:t>
            </a:r>
            <a:r>
              <a:rPr lang="ru-RU" sz="2400" dirty="0"/>
              <a:t>выбрать другой акцент. Но помните, что у них много других факторов, которые надо принимать во внимание при выборе основной линии материала. Ваша задача состоит </a:t>
            </a:r>
            <a:r>
              <a:rPr lang="ru-RU" sz="2400" dirty="0" smtClean="0"/>
              <a:t>– заинтересовать их сюжетом в его исходном виде.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Рамка для анализа</a:t>
            </a:r>
            <a:r>
              <a:rPr lang="en-US" sz="4000" b="1" dirty="0"/>
              <a:t>: </a:t>
            </a:r>
            <a:r>
              <a:rPr lang="ru-RU" sz="4000" b="1" dirty="0" smtClean="0"/>
              <a:t>построение сюжетной линии</a:t>
            </a:r>
            <a:endParaRPr lang="en-US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800" dirty="0"/>
              <a:t>Анализ – это просто представление данных и выводов в виде рассказа и должное представление этого рассказа читательской аудитории</a:t>
            </a:r>
            <a:r>
              <a:rPr lang="en-US" sz="2800" dirty="0"/>
              <a:t>. </a:t>
            </a:r>
            <a:r>
              <a:rPr lang="ru-RU" sz="2800" dirty="0"/>
              <a:t>Часто люди думают, что анализ должен быть привязан к долгосрочным научным проектам. А это не так.</a:t>
            </a:r>
            <a:endParaRPr lang="en-US" sz="2800" dirty="0"/>
          </a:p>
          <a:p>
            <a:pPr algn="just">
              <a:lnSpc>
                <a:spcPct val="90000"/>
              </a:lnSpc>
            </a:pPr>
            <a:r>
              <a:rPr lang="ru-RU" sz="2800" dirty="0" smtClean="0"/>
              <a:t>Хороший пресс-релиз </a:t>
            </a:r>
            <a:r>
              <a:rPr lang="ru-RU" sz="2800" dirty="0"/>
              <a:t>использует данные чтобы ответить на самые важные вопросы, такие как</a:t>
            </a:r>
            <a:r>
              <a:rPr lang="en-US" sz="2800" dirty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ru-RU" sz="2400" dirty="0"/>
              <a:t>Что случилось</a:t>
            </a:r>
            <a:r>
              <a:rPr lang="en-US" sz="2400" dirty="0"/>
              <a:t>? </a:t>
            </a:r>
            <a:r>
              <a:rPr lang="ru-RU" sz="2400" dirty="0"/>
              <a:t>Когда это произошло</a:t>
            </a:r>
            <a:r>
              <a:rPr lang="en-US" sz="2400" dirty="0"/>
              <a:t>? </a:t>
            </a:r>
            <a:r>
              <a:rPr lang="ru-RU" sz="2400" dirty="0"/>
              <a:t>Кто это сделал</a:t>
            </a:r>
            <a:r>
              <a:rPr lang="en-US" sz="2400" dirty="0"/>
              <a:t>? </a:t>
            </a:r>
            <a:r>
              <a:rPr lang="ru-RU" sz="2400" dirty="0" smtClean="0"/>
              <a:t>или </a:t>
            </a:r>
            <a:r>
              <a:rPr lang="ru-RU" sz="2400" dirty="0"/>
              <a:t>К</a:t>
            </a:r>
            <a:r>
              <a:rPr lang="ru-RU" sz="2400" dirty="0" smtClean="0"/>
              <a:t>то </a:t>
            </a:r>
            <a:r>
              <a:rPr lang="ru-RU" sz="2400" dirty="0"/>
              <a:t>принимал участие</a:t>
            </a:r>
            <a:r>
              <a:rPr lang="en-US" sz="2400" dirty="0"/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Ключевые схемы</a:t>
            </a:r>
            <a:r>
              <a:rPr lang="en-US" b="1"/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dirty="0"/>
              <a:t>Существует три основные аспекта анализа</a:t>
            </a:r>
            <a:endParaRPr lang="en-US" dirty="0"/>
          </a:p>
          <a:p>
            <a:pPr lvl="1" algn="just">
              <a:lnSpc>
                <a:spcPct val="90000"/>
              </a:lnSpc>
            </a:pPr>
            <a:r>
              <a:rPr lang="en-US" dirty="0"/>
              <a:t> </a:t>
            </a:r>
            <a:r>
              <a:rPr lang="ru-RU" dirty="0" smtClean="0"/>
              <a:t>Тренд (долгосрочная тенденция)</a:t>
            </a:r>
            <a:r>
              <a:rPr lang="en-US" dirty="0" smtClean="0"/>
              <a:t>,</a:t>
            </a:r>
            <a:endParaRPr lang="en-US" dirty="0"/>
          </a:p>
          <a:p>
            <a:pPr lvl="1" algn="just">
              <a:lnSpc>
                <a:spcPct val="90000"/>
              </a:lnSpc>
            </a:pPr>
            <a:r>
              <a:rPr lang="ru-RU" dirty="0" smtClean="0"/>
              <a:t>Выявление </a:t>
            </a:r>
            <a:r>
              <a:rPr lang="ru-RU" dirty="0" smtClean="0"/>
              <a:t>важных факторов, обуславливающих эту тенденцию</a:t>
            </a:r>
            <a:r>
              <a:rPr lang="en-US" dirty="0" smtClean="0"/>
              <a:t>,</a:t>
            </a:r>
            <a:endParaRPr lang="en-US" dirty="0"/>
          </a:p>
          <a:p>
            <a:pPr lvl="1" algn="just">
              <a:lnSpc>
                <a:spcPct val="90000"/>
              </a:lnSpc>
            </a:pPr>
            <a:r>
              <a:rPr lang="ru-RU" dirty="0"/>
              <a:t>Определение причин, почему эти данные </a:t>
            </a:r>
            <a:r>
              <a:rPr lang="ru-RU" dirty="0" smtClean="0"/>
              <a:t>важны</a:t>
            </a:r>
            <a:r>
              <a:rPr lang="ru-RU" dirty="0" smtClean="0"/>
              <a:t>. Как они скажутся на людях, </a:t>
            </a:r>
            <a:r>
              <a:rPr lang="ru-RU" dirty="0" smtClean="0"/>
              <a:t>общественных институтах или </a:t>
            </a:r>
            <a:r>
              <a:rPr lang="ru-RU" dirty="0" smtClean="0"/>
              <a:t>макроэкономических показателях</a:t>
            </a:r>
            <a:r>
              <a:rPr lang="en-US" dirty="0" smtClean="0"/>
              <a:t>? </a:t>
            </a:r>
            <a:endParaRPr lang="en-US" dirty="0"/>
          </a:p>
          <a:p>
            <a:pPr lvl="1" algn="just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Тенденция</a:t>
            </a:r>
            <a:endParaRPr lang="en-US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800" dirty="0" smtClean="0"/>
              <a:t>Журналистам не всегда легко понять значимость и недостатки статистики тенденций</a:t>
            </a:r>
            <a:r>
              <a:rPr lang="en-US" sz="2800" dirty="0"/>
              <a:t>. </a:t>
            </a:r>
          </a:p>
          <a:p>
            <a:pPr algn="just">
              <a:lnSpc>
                <a:spcPct val="90000"/>
              </a:lnSpc>
            </a:pPr>
            <a:r>
              <a:rPr lang="ru-RU" sz="2800" dirty="0"/>
              <a:t>Рассчитанные прямые </a:t>
            </a:r>
            <a:r>
              <a:rPr lang="ru-RU" sz="2800" dirty="0" smtClean="0"/>
              <a:t>тенденции </a:t>
            </a:r>
            <a:r>
              <a:rPr lang="ru-RU" sz="2800" dirty="0"/>
              <a:t>и связанная с ними статистика могут быть полезными в подготовке пресс-релиза или при составлении таблиц и графиков </a:t>
            </a:r>
            <a:r>
              <a:rPr lang="ru-RU" sz="2800" dirty="0" smtClean="0"/>
              <a:t>тенденций.</a:t>
            </a:r>
            <a:r>
              <a:rPr lang="en-US" sz="2800" dirty="0" smtClean="0"/>
              <a:t> </a:t>
            </a:r>
            <a:r>
              <a:rPr lang="ru-RU" sz="2800" dirty="0"/>
              <a:t>Но они слишком замысловаты для большинства читателей</a:t>
            </a:r>
            <a:r>
              <a:rPr lang="en-US" sz="2800" dirty="0"/>
              <a:t>. </a:t>
            </a:r>
            <a:r>
              <a:rPr lang="ru-RU" sz="2800" dirty="0"/>
              <a:t>Следовательно, избегайте представления </a:t>
            </a:r>
            <a:r>
              <a:rPr lang="ru-RU" sz="2800" dirty="0" smtClean="0"/>
              <a:t>тенденций </a:t>
            </a:r>
            <a:r>
              <a:rPr lang="ru-RU" sz="2800" dirty="0"/>
              <a:t>в количественном выражении в </a:t>
            </a:r>
            <a:r>
              <a:rPr lang="ru-RU" sz="2800" dirty="0" smtClean="0"/>
              <a:t>пресс-релизе.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r>
              <a:rPr lang="ru-RU" b="1" dirty="0" smtClean="0"/>
              <a:t>Тенденция</a:t>
            </a:r>
            <a:endParaRPr lang="en-US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800" dirty="0"/>
              <a:t>Говорите о краткосрочных, среднесрочных и долгосрочных </a:t>
            </a:r>
            <a:r>
              <a:rPr lang="ru-RU" sz="2800" dirty="0" smtClean="0"/>
              <a:t>тенденциях доступным </a:t>
            </a:r>
            <a:r>
              <a:rPr lang="ru-RU" sz="2800" dirty="0"/>
              <a:t>языком, а не в форме статистических </a:t>
            </a:r>
            <a:r>
              <a:rPr lang="ru-RU" sz="2800" dirty="0" smtClean="0"/>
              <a:t>данных.</a:t>
            </a:r>
            <a:endParaRPr lang="en-US" sz="2800" dirty="0"/>
          </a:p>
          <a:p>
            <a:pPr algn="just">
              <a:lnSpc>
                <a:spcPct val="90000"/>
              </a:lnSpc>
            </a:pPr>
            <a:r>
              <a:rPr lang="ru-RU" sz="2800" dirty="0"/>
              <a:t>Например</a:t>
            </a:r>
            <a:r>
              <a:rPr lang="en-US" sz="2800" dirty="0"/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 i="1" dirty="0"/>
              <a:t>		</a:t>
            </a:r>
            <a:r>
              <a:rPr lang="ru-RU" sz="2800" b="1" i="1" dirty="0"/>
              <a:t>После значительного роста в первые пять месяцев </a:t>
            </a:r>
            <a:r>
              <a:rPr lang="en-US" sz="2800" b="1" i="1" dirty="0"/>
              <a:t>1994 </a:t>
            </a:r>
            <a:r>
              <a:rPr lang="ru-RU" sz="2800" b="1" i="1" dirty="0"/>
              <a:t>года </a:t>
            </a:r>
            <a:r>
              <a:rPr lang="en-US" sz="2800" b="1" i="1" dirty="0"/>
              <a:t>(+83,000), </a:t>
            </a:r>
            <a:r>
              <a:rPr lang="ru-RU" sz="2800" b="1" i="1" dirty="0"/>
              <a:t>занятость в строительстве стабилизировалась</a:t>
            </a:r>
            <a:r>
              <a:rPr lang="en-US" sz="2800" b="1" i="1" dirty="0"/>
              <a:t>. </a:t>
            </a:r>
            <a:r>
              <a:rPr lang="ru-RU" sz="2800" b="1" i="1" dirty="0" smtClean="0"/>
              <a:t>Как представляется, это не противоречит тенденции начала строительства нового жилья, темпы которого после заметного роста в начале 1994 года в последнее время замедлились. </a:t>
            </a:r>
            <a:r>
              <a:rPr lang="en-US" sz="2800" b="1" i="1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887</Words>
  <Application>Microsoft Office PowerPoint</Application>
  <PresentationFormat>Экран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Default Design</vt:lpstr>
      <vt:lpstr>Слайд 1</vt:lpstr>
      <vt:lpstr>Введение:</vt:lpstr>
      <vt:lpstr>Для кого пресс-релиз создается:</vt:lpstr>
      <vt:lpstr>Изложение материала:</vt:lpstr>
      <vt:lpstr>Акцент на самое важное:</vt:lpstr>
      <vt:lpstr>Рамка для анализа: построение сюжетной линии</vt:lpstr>
      <vt:lpstr>Ключевые схемы:</vt:lpstr>
      <vt:lpstr>Тенденция</vt:lpstr>
      <vt:lpstr>Тенденция</vt:lpstr>
      <vt:lpstr>Тенденция</vt:lpstr>
      <vt:lpstr>Факторы, вносящие вклад</vt:lpstr>
      <vt:lpstr>Итак, почему они заинтересуются: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doyle</dc:creator>
  <cp:lastModifiedBy>Вальдман</cp:lastModifiedBy>
  <cp:revision>39</cp:revision>
  <dcterms:created xsi:type="dcterms:W3CDTF">2010-01-21T20:43:54Z</dcterms:created>
  <dcterms:modified xsi:type="dcterms:W3CDTF">2011-09-20T13:05:03Z</dcterms:modified>
</cp:coreProperties>
</file>