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3"/>
  </p:notesMasterIdLst>
  <p:handoutMasterIdLst>
    <p:handoutMasterId r:id="rId64"/>
  </p:handoutMasterIdLst>
  <p:sldIdLst>
    <p:sldId id="699" r:id="rId2"/>
    <p:sldId id="499" r:id="rId3"/>
    <p:sldId id="615" r:id="rId4"/>
    <p:sldId id="632" r:id="rId5"/>
    <p:sldId id="633" r:id="rId6"/>
    <p:sldId id="634" r:id="rId7"/>
    <p:sldId id="635" r:id="rId8"/>
    <p:sldId id="636" r:id="rId9"/>
    <p:sldId id="616" r:id="rId10"/>
    <p:sldId id="637" r:id="rId11"/>
    <p:sldId id="638" r:id="rId12"/>
    <p:sldId id="683" r:id="rId13"/>
    <p:sldId id="639" r:id="rId14"/>
    <p:sldId id="696" r:id="rId15"/>
    <p:sldId id="697" r:id="rId16"/>
    <p:sldId id="698" r:id="rId17"/>
    <p:sldId id="640" r:id="rId18"/>
    <p:sldId id="641" r:id="rId19"/>
    <p:sldId id="684" r:id="rId20"/>
    <p:sldId id="642" r:id="rId21"/>
    <p:sldId id="643" r:id="rId22"/>
    <p:sldId id="644" r:id="rId23"/>
    <p:sldId id="645" r:id="rId24"/>
    <p:sldId id="629" r:id="rId25"/>
    <p:sldId id="646" r:id="rId26"/>
    <p:sldId id="669" r:id="rId27"/>
    <p:sldId id="671" r:id="rId28"/>
    <p:sldId id="649" r:id="rId29"/>
    <p:sldId id="672" r:id="rId30"/>
    <p:sldId id="652" r:id="rId31"/>
    <p:sldId id="653" r:id="rId32"/>
    <p:sldId id="673" r:id="rId33"/>
    <p:sldId id="655" r:id="rId34"/>
    <p:sldId id="656" r:id="rId35"/>
    <p:sldId id="657" r:id="rId36"/>
    <p:sldId id="658" r:id="rId37"/>
    <p:sldId id="659" r:id="rId38"/>
    <p:sldId id="693" r:id="rId39"/>
    <p:sldId id="694" r:id="rId40"/>
    <p:sldId id="695" r:id="rId41"/>
    <p:sldId id="660" r:id="rId42"/>
    <p:sldId id="685" r:id="rId43"/>
    <p:sldId id="661" r:id="rId44"/>
    <p:sldId id="662" r:id="rId45"/>
    <p:sldId id="686" r:id="rId46"/>
    <p:sldId id="663" r:id="rId47"/>
    <p:sldId id="664" r:id="rId48"/>
    <p:sldId id="667" r:id="rId49"/>
    <p:sldId id="676" r:id="rId50"/>
    <p:sldId id="687" r:id="rId51"/>
    <p:sldId id="668" r:id="rId52"/>
    <p:sldId id="688" r:id="rId53"/>
    <p:sldId id="678" r:id="rId54"/>
    <p:sldId id="679" r:id="rId55"/>
    <p:sldId id="680" r:id="rId56"/>
    <p:sldId id="681" r:id="rId57"/>
    <p:sldId id="689" r:id="rId58"/>
    <p:sldId id="682" r:id="rId59"/>
    <p:sldId id="690" r:id="rId60"/>
    <p:sldId id="691" r:id="rId61"/>
    <p:sldId id="692" r:id="rId62"/>
  </p:sldIdLst>
  <p:sldSz cx="9144000" cy="6858000" type="screen4x3"/>
  <p:notesSz cx="6934200" cy="92202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inma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0066"/>
    <a:srgbClr val="FF0066"/>
    <a:srgbClr val="000099"/>
    <a:srgbClr val="FF9900"/>
    <a:srgbClr val="003300"/>
    <a:srgbClr val="0066FF"/>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32" autoAdjust="0"/>
    <p:restoredTop sz="93763" autoAdjust="0"/>
  </p:normalViewPr>
  <p:slideViewPr>
    <p:cSldViewPr>
      <p:cViewPr>
        <p:scale>
          <a:sx n="75" d="100"/>
          <a:sy n="75" d="100"/>
        </p:scale>
        <p:origin x="-1344"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1302" y="864"/>
      </p:cViewPr>
      <p:guideLst>
        <p:guide orient="horz" pos="2904"/>
        <p:guide pos="218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8914"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defTabSz="911225" eaLnBrk="0" hangingPunct="0">
              <a:defRPr sz="1200">
                <a:latin typeface="Times New Roman" pitchFamily="18" charset="0"/>
              </a:defRPr>
            </a:lvl1pPr>
          </a:lstStyle>
          <a:p>
            <a:endParaRPr lang="en-CA"/>
          </a:p>
        </p:txBody>
      </p:sp>
      <p:sp>
        <p:nvSpPr>
          <p:cNvPr id="678915"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r" defTabSz="911225" eaLnBrk="0" hangingPunct="0">
              <a:defRPr sz="1200">
                <a:latin typeface="Times New Roman" pitchFamily="18" charset="0"/>
              </a:defRPr>
            </a:lvl1pPr>
          </a:lstStyle>
          <a:p>
            <a:endParaRPr lang="en-CA"/>
          </a:p>
        </p:txBody>
      </p:sp>
      <p:sp>
        <p:nvSpPr>
          <p:cNvPr id="678916"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10" tIns="45706" rIns="91410" bIns="45706" numCol="1" anchor="b" anchorCtr="0" compatLnSpc="1">
            <a:prstTxWarp prst="textNoShape">
              <a:avLst/>
            </a:prstTxWarp>
          </a:bodyPr>
          <a:lstStyle>
            <a:lvl1pPr defTabSz="911225" eaLnBrk="0" hangingPunct="0">
              <a:defRPr sz="1200">
                <a:latin typeface="Times New Roman" pitchFamily="18" charset="0"/>
              </a:defRPr>
            </a:lvl1pPr>
          </a:lstStyle>
          <a:p>
            <a:endParaRPr lang="en-CA"/>
          </a:p>
        </p:txBody>
      </p:sp>
      <p:sp>
        <p:nvSpPr>
          <p:cNvPr id="678917"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1410" tIns="45706" rIns="91410" bIns="45706" numCol="1" anchor="b" anchorCtr="0" compatLnSpc="1">
            <a:prstTxWarp prst="textNoShape">
              <a:avLst/>
            </a:prstTxWarp>
          </a:bodyPr>
          <a:lstStyle>
            <a:lvl1pPr algn="r" defTabSz="911225" eaLnBrk="0" hangingPunct="0">
              <a:defRPr sz="1200">
                <a:latin typeface="Times New Roman" pitchFamily="18" charset="0"/>
              </a:defRPr>
            </a:lvl1pPr>
          </a:lstStyle>
          <a:p>
            <a:fld id="{88CCECFD-57AA-4733-AC25-6663EDDDBF71}" type="slidenum">
              <a:rPr lang="en-CA"/>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09900" cy="45243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defTabSz="911225" eaLnBrk="0" hangingPunct="0">
              <a:defRPr sz="1200">
                <a:latin typeface="Times New Roman" pitchFamily="18" charset="0"/>
              </a:defRPr>
            </a:lvl1pPr>
          </a:lstStyle>
          <a:p>
            <a:endParaRPr lang="en-GB"/>
          </a:p>
        </p:txBody>
      </p:sp>
      <p:sp>
        <p:nvSpPr>
          <p:cNvPr id="6147" name="Rectangle 3"/>
          <p:cNvSpPr>
            <a:spLocks noGrp="1" noChangeArrowheads="1"/>
          </p:cNvSpPr>
          <p:nvPr>
            <p:ph type="dt" idx="1"/>
          </p:nvPr>
        </p:nvSpPr>
        <p:spPr bwMode="auto">
          <a:xfrm>
            <a:off x="3911600" y="0"/>
            <a:ext cx="3009900" cy="45243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defTabSz="911225" eaLnBrk="0" hangingPunct="0">
              <a:defRPr sz="1200">
                <a:latin typeface="Times New Roman" pitchFamily="18" charset="0"/>
              </a:defRPr>
            </a:lvl1pPr>
          </a:lstStyle>
          <a:p>
            <a:endParaRPr lang="en-GB"/>
          </a:p>
        </p:txBody>
      </p:sp>
      <p:sp>
        <p:nvSpPr>
          <p:cNvPr id="6148" name="Rectangle 4"/>
          <p:cNvSpPr>
            <a:spLocks noGrp="1" noRot="1" noChangeAspect="1" noChangeArrowheads="1" noTextEdit="1"/>
          </p:cNvSpPr>
          <p:nvPr>
            <p:ph type="sldImg" idx="2"/>
          </p:nvPr>
        </p:nvSpPr>
        <p:spPr bwMode="auto">
          <a:xfrm>
            <a:off x="1147763" y="679450"/>
            <a:ext cx="4627562" cy="347027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03288" y="4376738"/>
            <a:ext cx="5116512" cy="4149725"/>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50" name="Rectangle 6"/>
          <p:cNvSpPr>
            <a:spLocks noGrp="1" noChangeArrowheads="1"/>
          </p:cNvSpPr>
          <p:nvPr>
            <p:ph type="ftr" sz="quarter" idx="4"/>
          </p:nvPr>
        </p:nvSpPr>
        <p:spPr bwMode="auto">
          <a:xfrm>
            <a:off x="0" y="8753475"/>
            <a:ext cx="3009900" cy="452438"/>
          </a:xfrm>
          <a:prstGeom prst="rect">
            <a:avLst/>
          </a:prstGeom>
          <a:noFill/>
          <a:ln w="9525">
            <a:noFill/>
            <a:miter lim="800000"/>
            <a:headEnd/>
            <a:tailEnd/>
          </a:ln>
          <a:effectLst/>
        </p:spPr>
        <p:txBody>
          <a:bodyPr vert="horz" wrap="square" lIns="91399" tIns="45701" rIns="91399" bIns="45701" numCol="1" anchor="b" anchorCtr="0" compatLnSpc="1">
            <a:prstTxWarp prst="textNoShape">
              <a:avLst/>
            </a:prstTxWarp>
          </a:bodyPr>
          <a:lstStyle>
            <a:lvl1pPr defTabSz="911225" eaLnBrk="0" hangingPunct="0">
              <a:defRPr sz="1200">
                <a:latin typeface="Times New Roman" pitchFamily="18" charset="0"/>
              </a:defRPr>
            </a:lvl1pPr>
          </a:lstStyle>
          <a:p>
            <a:endParaRPr lang="en-GB"/>
          </a:p>
        </p:txBody>
      </p:sp>
      <p:sp>
        <p:nvSpPr>
          <p:cNvPr id="6151" name="Rectangle 7"/>
          <p:cNvSpPr>
            <a:spLocks noGrp="1" noChangeArrowheads="1"/>
          </p:cNvSpPr>
          <p:nvPr>
            <p:ph type="sldNum" sz="quarter" idx="5"/>
          </p:nvPr>
        </p:nvSpPr>
        <p:spPr bwMode="auto">
          <a:xfrm>
            <a:off x="3911600" y="8753475"/>
            <a:ext cx="3009900" cy="452438"/>
          </a:xfrm>
          <a:prstGeom prst="rect">
            <a:avLst/>
          </a:prstGeom>
          <a:noFill/>
          <a:ln w="9525">
            <a:noFill/>
            <a:miter lim="800000"/>
            <a:headEnd/>
            <a:tailEnd/>
          </a:ln>
          <a:effectLst/>
        </p:spPr>
        <p:txBody>
          <a:bodyPr vert="horz" wrap="square" lIns="91399" tIns="45701" rIns="91399" bIns="45701" numCol="1" anchor="b" anchorCtr="0" compatLnSpc="1">
            <a:prstTxWarp prst="textNoShape">
              <a:avLst/>
            </a:prstTxWarp>
          </a:bodyPr>
          <a:lstStyle>
            <a:lvl1pPr algn="r" defTabSz="911225" eaLnBrk="0" hangingPunct="0">
              <a:defRPr sz="1200">
                <a:latin typeface="Times New Roman" pitchFamily="18" charset="0"/>
              </a:defRPr>
            </a:lvl1pPr>
          </a:lstStyle>
          <a:p>
            <a:fld id="{370B69F0-7789-4EEC-A599-F080E3263E92}"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bwMode="auto">
          <a:noFill/>
          <a:ln>
            <a:solidFill>
              <a:srgbClr val="000000"/>
            </a:solidFill>
            <a:miter lim="800000"/>
            <a:headEnd/>
            <a:tailEnd/>
          </a:ln>
        </p:spPr>
      </p:sp>
      <p:sp>
        <p:nvSpPr>
          <p:cNvPr id="717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71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29D77B-0100-4A97-87E1-541ED23B006E}"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7A80B-20CD-4D38-BF25-F7B11AFEFFEC}" type="slidenum">
              <a:rPr lang="en-GB"/>
              <a:pPr/>
              <a:t>10</a:t>
            </a:fld>
            <a:endParaRPr lang="en-GB"/>
          </a:p>
        </p:txBody>
      </p:sp>
      <p:sp>
        <p:nvSpPr>
          <p:cNvPr id="896002" name="Rectangle 2"/>
          <p:cNvSpPr>
            <a:spLocks noGrp="1" noRot="1" noChangeAspect="1" noChangeArrowheads="1" noTextEdit="1"/>
          </p:cNvSpPr>
          <p:nvPr>
            <p:ph type="sldImg"/>
          </p:nvPr>
        </p:nvSpPr>
        <p:spPr>
          <a:xfrm>
            <a:off x="1160463" y="692150"/>
            <a:ext cx="4611687" cy="3459163"/>
          </a:xfrm>
          <a:ln/>
        </p:spPr>
      </p:sp>
      <p:sp>
        <p:nvSpPr>
          <p:cNvPr id="896003"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F93FA-DCF1-4638-A316-2FB02C4CBA6C}" type="slidenum">
              <a:rPr lang="en-GB"/>
              <a:pPr/>
              <a:t>11</a:t>
            </a:fld>
            <a:endParaRPr lang="en-GB"/>
          </a:p>
        </p:txBody>
      </p:sp>
      <p:sp>
        <p:nvSpPr>
          <p:cNvPr id="898050" name="Rectangle 2"/>
          <p:cNvSpPr>
            <a:spLocks noGrp="1" noRot="1" noChangeAspect="1" noChangeArrowheads="1" noTextEdit="1"/>
          </p:cNvSpPr>
          <p:nvPr>
            <p:ph type="sldImg"/>
          </p:nvPr>
        </p:nvSpPr>
        <p:spPr>
          <a:xfrm>
            <a:off x="1160463" y="692150"/>
            <a:ext cx="4611687" cy="3459163"/>
          </a:xfrm>
          <a:ln/>
        </p:spPr>
      </p:sp>
      <p:sp>
        <p:nvSpPr>
          <p:cNvPr id="898051"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8A305-2471-4F3E-BF80-7041B2B79A29}" type="slidenum">
              <a:rPr lang="en-GB"/>
              <a:pPr/>
              <a:t>13</a:t>
            </a:fld>
            <a:endParaRPr lang="en-GB"/>
          </a:p>
        </p:txBody>
      </p:sp>
      <p:sp>
        <p:nvSpPr>
          <p:cNvPr id="900098" name="Rectangle 2"/>
          <p:cNvSpPr>
            <a:spLocks noGrp="1" noRot="1" noChangeAspect="1" noChangeArrowheads="1" noTextEdit="1"/>
          </p:cNvSpPr>
          <p:nvPr>
            <p:ph type="sldImg"/>
          </p:nvPr>
        </p:nvSpPr>
        <p:spPr>
          <a:xfrm>
            <a:off x="1160463" y="692150"/>
            <a:ext cx="4611687" cy="3459163"/>
          </a:xfrm>
          <a:ln/>
        </p:spPr>
      </p:sp>
      <p:sp>
        <p:nvSpPr>
          <p:cNvPr id="900099"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F1741-5BE7-4CA8-8003-EB0BC431FCD5}" type="slidenum">
              <a:rPr lang="en-GB"/>
              <a:pPr/>
              <a:t>17</a:t>
            </a:fld>
            <a:endParaRPr lang="en-GB"/>
          </a:p>
        </p:txBody>
      </p:sp>
      <p:sp>
        <p:nvSpPr>
          <p:cNvPr id="902146" name="Rectangle 2"/>
          <p:cNvSpPr>
            <a:spLocks noGrp="1" noRot="1" noChangeAspect="1" noChangeArrowheads="1" noTextEdit="1"/>
          </p:cNvSpPr>
          <p:nvPr>
            <p:ph type="sldImg"/>
          </p:nvPr>
        </p:nvSpPr>
        <p:spPr>
          <a:xfrm>
            <a:off x="1160463" y="692150"/>
            <a:ext cx="4611687" cy="3459163"/>
          </a:xfrm>
          <a:ln/>
        </p:spPr>
      </p:sp>
      <p:sp>
        <p:nvSpPr>
          <p:cNvPr id="902147"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794C6D-39FB-4692-A05A-1BCB15B37A34}" type="slidenum">
              <a:rPr lang="en-GB"/>
              <a:pPr/>
              <a:t>18</a:t>
            </a:fld>
            <a:endParaRPr lang="en-GB"/>
          </a:p>
        </p:txBody>
      </p:sp>
      <p:sp>
        <p:nvSpPr>
          <p:cNvPr id="904194" name="Rectangle 2"/>
          <p:cNvSpPr>
            <a:spLocks noGrp="1" noRot="1" noChangeAspect="1" noChangeArrowheads="1" noTextEdit="1"/>
          </p:cNvSpPr>
          <p:nvPr>
            <p:ph type="sldImg"/>
          </p:nvPr>
        </p:nvSpPr>
        <p:spPr>
          <a:xfrm>
            <a:off x="1160463" y="692150"/>
            <a:ext cx="4611687" cy="3459163"/>
          </a:xfrm>
          <a:ln/>
        </p:spPr>
      </p:sp>
      <p:sp>
        <p:nvSpPr>
          <p:cNvPr id="904195"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50F5D-E2D6-4437-8A64-3B5C15BF0C89}" type="slidenum">
              <a:rPr lang="en-GB"/>
              <a:pPr/>
              <a:t>20</a:t>
            </a:fld>
            <a:endParaRPr lang="en-GB"/>
          </a:p>
        </p:txBody>
      </p:sp>
      <p:sp>
        <p:nvSpPr>
          <p:cNvPr id="906242" name="Rectangle 2"/>
          <p:cNvSpPr>
            <a:spLocks noGrp="1" noRot="1" noChangeAspect="1" noChangeArrowheads="1" noTextEdit="1"/>
          </p:cNvSpPr>
          <p:nvPr>
            <p:ph type="sldImg"/>
          </p:nvPr>
        </p:nvSpPr>
        <p:spPr>
          <a:xfrm>
            <a:off x="1160463" y="692150"/>
            <a:ext cx="4611687" cy="3459163"/>
          </a:xfrm>
          <a:ln/>
        </p:spPr>
      </p:sp>
      <p:sp>
        <p:nvSpPr>
          <p:cNvPr id="906243"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9AA57-326F-43EC-BE8D-07219B46C395}" type="slidenum">
              <a:rPr lang="en-GB"/>
              <a:pPr/>
              <a:t>21</a:t>
            </a:fld>
            <a:endParaRPr lang="en-GB"/>
          </a:p>
        </p:txBody>
      </p:sp>
      <p:sp>
        <p:nvSpPr>
          <p:cNvPr id="908290" name="Rectangle 2"/>
          <p:cNvSpPr>
            <a:spLocks noGrp="1" noRot="1" noChangeAspect="1" noChangeArrowheads="1" noTextEdit="1"/>
          </p:cNvSpPr>
          <p:nvPr>
            <p:ph type="sldImg"/>
          </p:nvPr>
        </p:nvSpPr>
        <p:spPr>
          <a:xfrm>
            <a:off x="1160463" y="692150"/>
            <a:ext cx="4611687" cy="3459163"/>
          </a:xfrm>
          <a:ln/>
        </p:spPr>
      </p:sp>
      <p:sp>
        <p:nvSpPr>
          <p:cNvPr id="908291"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FB8A0-9364-4240-96F2-C4484687EA74}" type="slidenum">
              <a:rPr lang="en-GB"/>
              <a:pPr/>
              <a:t>22</a:t>
            </a:fld>
            <a:endParaRPr lang="en-GB"/>
          </a:p>
        </p:txBody>
      </p:sp>
      <p:sp>
        <p:nvSpPr>
          <p:cNvPr id="910338" name="Rectangle 2"/>
          <p:cNvSpPr>
            <a:spLocks noGrp="1" noRot="1" noChangeAspect="1" noChangeArrowheads="1" noTextEdit="1"/>
          </p:cNvSpPr>
          <p:nvPr>
            <p:ph type="sldImg"/>
          </p:nvPr>
        </p:nvSpPr>
        <p:spPr>
          <a:xfrm>
            <a:off x="1160463" y="692150"/>
            <a:ext cx="4611687" cy="3459163"/>
          </a:xfrm>
          <a:ln/>
        </p:spPr>
      </p:sp>
      <p:sp>
        <p:nvSpPr>
          <p:cNvPr id="910339"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BE62A1-DC21-4BA4-B80C-8EF064D11126}" type="slidenum">
              <a:rPr lang="en-GB"/>
              <a:pPr/>
              <a:t>23</a:t>
            </a:fld>
            <a:endParaRPr lang="en-GB"/>
          </a:p>
        </p:txBody>
      </p:sp>
      <p:sp>
        <p:nvSpPr>
          <p:cNvPr id="912386" name="Rectangle 2"/>
          <p:cNvSpPr>
            <a:spLocks noGrp="1" noRot="1" noChangeAspect="1" noChangeArrowheads="1" noTextEdit="1"/>
          </p:cNvSpPr>
          <p:nvPr>
            <p:ph type="sldImg"/>
          </p:nvPr>
        </p:nvSpPr>
        <p:spPr>
          <a:xfrm>
            <a:off x="1160463" y="692150"/>
            <a:ext cx="4611687" cy="3459163"/>
          </a:xfrm>
          <a:ln/>
        </p:spPr>
      </p:sp>
      <p:sp>
        <p:nvSpPr>
          <p:cNvPr id="912387"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CD098-6CAC-46FC-BBDD-A15624B10B60}" type="slidenum">
              <a:rPr lang="en-GB"/>
              <a:pPr/>
              <a:t>24</a:t>
            </a:fld>
            <a:endParaRPr lang="en-GB"/>
          </a:p>
        </p:txBody>
      </p:sp>
      <p:sp>
        <p:nvSpPr>
          <p:cNvPr id="879618" name="Rectangle 2"/>
          <p:cNvSpPr>
            <a:spLocks noGrp="1" noRot="1" noChangeAspect="1" noChangeArrowheads="1" noTextEdit="1"/>
          </p:cNvSpPr>
          <p:nvPr>
            <p:ph type="sldImg"/>
          </p:nvPr>
        </p:nvSpPr>
        <p:spPr>
          <a:xfrm>
            <a:off x="1144588" y="677863"/>
            <a:ext cx="4629150" cy="3471862"/>
          </a:xfrm>
          <a:ln/>
        </p:spPr>
      </p:sp>
      <p:sp>
        <p:nvSpPr>
          <p:cNvPr id="879619" name="Rectangle 3"/>
          <p:cNvSpPr>
            <a:spLocks noGrp="1" noChangeArrowheads="1"/>
          </p:cNvSpPr>
          <p:nvPr>
            <p:ph type="body" idx="1"/>
          </p:nvPr>
        </p:nvSpPr>
        <p:spPr>
          <a:xfrm>
            <a:off x="903288" y="4378325"/>
            <a:ext cx="5116512" cy="4149725"/>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625752D-E827-4097-9902-AEA25BD570A8}" type="slidenum">
              <a:rPr lang="en-GB"/>
              <a:pPr/>
              <a:t>2</a:t>
            </a:fld>
            <a:endParaRPr lang="en-GB"/>
          </a:p>
        </p:txBody>
      </p:sp>
      <p:sp>
        <p:nvSpPr>
          <p:cNvPr id="590850" name="Rectangle 2"/>
          <p:cNvSpPr>
            <a:spLocks noGrp="1" noRot="1" noChangeAspect="1" noChangeArrowheads="1" noTextEdit="1"/>
          </p:cNvSpPr>
          <p:nvPr>
            <p:ph type="sldImg"/>
          </p:nvPr>
        </p:nvSpPr>
        <p:spPr>
          <a:xfrm>
            <a:off x="1158875" y="693738"/>
            <a:ext cx="4560888" cy="3421062"/>
          </a:xfrm>
          <a:ln/>
        </p:spPr>
      </p:sp>
      <p:sp>
        <p:nvSpPr>
          <p:cNvPr id="590851" name="Rectangle 3"/>
          <p:cNvSpPr>
            <a:spLocks noGrp="1" noChangeArrowheads="1"/>
          </p:cNvSpPr>
          <p:nvPr>
            <p:ph type="body" idx="1"/>
          </p:nvPr>
        </p:nvSpPr>
        <p:spPr>
          <a:xfrm>
            <a:off x="941388" y="4375150"/>
            <a:ext cx="5089525" cy="4148138"/>
          </a:xfrm>
        </p:spPr>
        <p:txBody>
          <a:bodyPr lIns="90717" tIns="45359" rIns="90717" bIns="45359"/>
          <a:lstStyle/>
          <a:p>
            <a:r>
              <a:rPr lang="en-GB"/>
              <a:t> </a:t>
            </a:r>
          </a:p>
        </p:txBody>
      </p:sp>
      <p:sp>
        <p:nvSpPr>
          <p:cNvPr id="590852" name="Rectangle 4"/>
          <p:cNvSpPr>
            <a:spLocks noChangeArrowheads="1"/>
          </p:cNvSpPr>
          <p:nvPr/>
        </p:nvSpPr>
        <p:spPr bwMode="auto">
          <a:xfrm>
            <a:off x="923925" y="4379913"/>
            <a:ext cx="5086350" cy="4148137"/>
          </a:xfrm>
          <a:prstGeom prst="rect">
            <a:avLst/>
          </a:prstGeom>
          <a:noFill/>
          <a:ln w="9525">
            <a:noFill/>
            <a:miter lim="800000"/>
            <a:headEnd/>
            <a:tailEnd/>
          </a:ln>
          <a:effectLst/>
        </p:spPr>
        <p:txBody>
          <a:bodyPr lIns="92033" tIns="46016" rIns="92033" bIns="46016"/>
          <a:lstStyle/>
          <a:p>
            <a:pPr eaLnBrk="0" hangingPunct="0">
              <a:spcBef>
                <a:spcPct val="30000"/>
              </a:spcBef>
            </a:pPr>
            <a:r>
              <a:rPr lang="en-US" sz="1600">
                <a:latin typeface="Times New Roman" pitchFamily="18" charset="0"/>
              </a:rPr>
              <a:t>Our interest in skills is related to three overwhelmingly important policy questions</a:t>
            </a:r>
          </a:p>
          <a:p>
            <a:pPr eaLnBrk="0" hangingPunct="0">
              <a:spcBef>
                <a:spcPct val="30000"/>
              </a:spcBef>
              <a:buFontTx/>
              <a:buChar char="•"/>
            </a:pPr>
            <a:r>
              <a:rPr lang="en-US" sz="1600">
                <a:latin typeface="Times New Roman" pitchFamily="18" charset="0"/>
              </a:rPr>
              <a:t>  Concerns about skill barriers to achieving high rates of economic growth and associated rates of technological innovation</a:t>
            </a:r>
          </a:p>
          <a:p>
            <a:pPr eaLnBrk="0" hangingPunct="0">
              <a:spcBef>
                <a:spcPct val="30000"/>
              </a:spcBef>
              <a:buFontTx/>
              <a:buChar char="•"/>
            </a:pPr>
            <a:r>
              <a:rPr lang="en-US" sz="1600">
                <a:latin typeface="Times New Roman" pitchFamily="18" charset="0"/>
              </a:rPr>
              <a:t>  The ability of Canada’s learning systems to supply the skills needed to meet rapidly growing demand</a:t>
            </a:r>
          </a:p>
          <a:p>
            <a:pPr eaLnBrk="0" hangingPunct="0">
              <a:spcBef>
                <a:spcPct val="30000"/>
              </a:spcBef>
              <a:buFontTx/>
              <a:buChar char="•"/>
            </a:pPr>
            <a:r>
              <a:rPr lang="en-US" sz="1600">
                <a:latin typeface="Times New Roman" pitchFamily="18" charset="0"/>
              </a:rPr>
              <a:t>  Concerns about the role that skill plays in creating social inequity in economic outcomes</a:t>
            </a:r>
          </a:p>
          <a:p>
            <a:pPr eaLnBrk="0" hangingPunct="0">
              <a:spcBef>
                <a:spcPct val="30000"/>
              </a:spcBef>
            </a:pPr>
            <a:endParaRPr lang="en-US" sz="160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8E7F4-214E-411C-AAE9-9BEAC786ED57}" type="slidenum">
              <a:rPr lang="en-GB"/>
              <a:pPr/>
              <a:t>25</a:t>
            </a:fld>
            <a:endParaRPr lang="en-GB"/>
          </a:p>
        </p:txBody>
      </p:sp>
      <p:sp>
        <p:nvSpPr>
          <p:cNvPr id="915458" name="Rectangle 2"/>
          <p:cNvSpPr>
            <a:spLocks noGrp="1" noRot="1" noChangeAspect="1" noChangeArrowheads="1" noTextEdit="1"/>
          </p:cNvSpPr>
          <p:nvPr>
            <p:ph type="sldImg"/>
          </p:nvPr>
        </p:nvSpPr>
        <p:spPr>
          <a:xfrm>
            <a:off x="1144588" y="677863"/>
            <a:ext cx="4629150" cy="3471862"/>
          </a:xfrm>
          <a:ln/>
        </p:spPr>
      </p:sp>
      <p:sp>
        <p:nvSpPr>
          <p:cNvPr id="915459" name="Rectangle 3"/>
          <p:cNvSpPr>
            <a:spLocks noGrp="1" noChangeArrowheads="1"/>
          </p:cNvSpPr>
          <p:nvPr>
            <p:ph type="body" idx="1"/>
          </p:nvPr>
        </p:nvSpPr>
        <p:spPr>
          <a:xfrm>
            <a:off x="903288" y="4378325"/>
            <a:ext cx="5116512" cy="4149725"/>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992D89-034B-4B5A-8B87-AB2FA3FB5590}" type="slidenum">
              <a:rPr lang="en-GB"/>
              <a:pPr/>
              <a:t>26</a:t>
            </a:fld>
            <a:endParaRPr lang="en-GB"/>
          </a:p>
        </p:txBody>
      </p:sp>
      <p:sp>
        <p:nvSpPr>
          <p:cNvPr id="967682" name="Rectangle 2"/>
          <p:cNvSpPr>
            <a:spLocks noGrp="1" noRot="1" noChangeAspect="1" noChangeArrowheads="1" noTextEdit="1"/>
          </p:cNvSpPr>
          <p:nvPr>
            <p:ph type="sldImg"/>
          </p:nvPr>
        </p:nvSpPr>
        <p:spPr>
          <a:xfrm>
            <a:off x="1160463" y="692150"/>
            <a:ext cx="4611687" cy="3459163"/>
          </a:xfrm>
          <a:ln/>
        </p:spPr>
      </p:sp>
      <p:sp>
        <p:nvSpPr>
          <p:cNvPr id="967683" name="Rectangle 3"/>
          <p:cNvSpPr>
            <a:spLocks noGrp="1" noChangeArrowheads="1"/>
          </p:cNvSpPr>
          <p:nvPr>
            <p:ph type="body" idx="1"/>
          </p:nvPr>
        </p:nvSpPr>
        <p:spPr>
          <a:xfrm>
            <a:off x="923925" y="4379913"/>
            <a:ext cx="5086350" cy="4148137"/>
          </a:xfrm>
        </p:spPr>
        <p:txBody>
          <a:bodyPr lIns="92033" tIns="46016" rIns="92033" bIns="46016"/>
          <a:lstStyle/>
          <a:p>
            <a:r>
              <a:rPr lang="en-US" sz="1600"/>
              <a:t>Turning to older children this graph shows Canada’s, and the provinces performance in average reading literacy compared to kids from the 32 countries participating in the OECD’s PISA 2000 study of 15 year students.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2E43AF-67C5-42DF-9CF6-3577B1A29A5F}" type="slidenum">
              <a:rPr lang="en-GB"/>
              <a:pPr/>
              <a:t>27</a:t>
            </a:fld>
            <a:endParaRPr lang="en-GB"/>
          </a:p>
        </p:txBody>
      </p:sp>
      <p:sp>
        <p:nvSpPr>
          <p:cNvPr id="971778" name="Rectangle 2"/>
          <p:cNvSpPr>
            <a:spLocks noGrp="1" noRot="1" noChangeAspect="1" noChangeArrowheads="1" noTextEdit="1"/>
          </p:cNvSpPr>
          <p:nvPr>
            <p:ph type="sldImg"/>
          </p:nvPr>
        </p:nvSpPr>
        <p:spPr>
          <a:xfrm>
            <a:off x="1179513" y="703263"/>
            <a:ext cx="4583112" cy="3436937"/>
          </a:xfrm>
          <a:ln/>
        </p:spPr>
      </p:sp>
      <p:sp>
        <p:nvSpPr>
          <p:cNvPr id="971779" name="Rectangle 3"/>
          <p:cNvSpPr>
            <a:spLocks noGrp="1" noChangeArrowheads="1"/>
          </p:cNvSpPr>
          <p:nvPr>
            <p:ph type="body" idx="1"/>
          </p:nvPr>
        </p:nvSpPr>
        <p:spPr>
          <a:xfrm>
            <a:off x="922338" y="4373563"/>
            <a:ext cx="5084762" cy="4144962"/>
          </a:xfrm>
        </p:spPr>
        <p:txBody>
          <a:bodyPr lIns="92042" tIns="46020" rIns="92042" bIns="46020"/>
          <a:lstStyle/>
          <a:p>
            <a:r>
              <a:rPr lang="en-US" sz="2000"/>
              <a:t>Turning to adults Canada displays a reasonably high level of average literacy skill but also exhibits a very high level of variability.  This latter fact shows up more clearly when displayed by literacy level – demand side data, suggests that level 3 is needed in today’s economy.</a:t>
            </a:r>
          </a:p>
          <a:p>
            <a:endParaRPr lang="es-ES_tradnl" sz="16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2E1630-1504-4CA7-8165-054284B074E6}" type="slidenum">
              <a:rPr lang="en-GB"/>
              <a:pPr/>
              <a:t>28</a:t>
            </a:fld>
            <a:endParaRPr lang="en-GB"/>
          </a:p>
        </p:txBody>
      </p:sp>
      <p:sp>
        <p:nvSpPr>
          <p:cNvPr id="921602" name="Rectangle 2"/>
          <p:cNvSpPr>
            <a:spLocks noGrp="1" noRot="1" noChangeAspect="1" noChangeArrowheads="1" noTextEdit="1"/>
          </p:cNvSpPr>
          <p:nvPr>
            <p:ph type="sldImg"/>
          </p:nvPr>
        </p:nvSpPr>
        <p:spPr>
          <a:xfrm>
            <a:off x="1160463" y="692150"/>
            <a:ext cx="4611687" cy="3459163"/>
          </a:xfrm>
          <a:ln/>
        </p:spPr>
      </p:sp>
      <p:sp>
        <p:nvSpPr>
          <p:cNvPr id="921603"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ADFEA77-4C90-45AA-AF02-E9B6F559F01F}" type="slidenum">
              <a:rPr lang="en-GB"/>
              <a:pPr/>
              <a:t>29</a:t>
            </a:fld>
            <a:endParaRPr lang="en-GB"/>
          </a:p>
        </p:txBody>
      </p:sp>
      <p:sp>
        <p:nvSpPr>
          <p:cNvPr id="973826" name="Rectangle 2"/>
          <p:cNvSpPr>
            <a:spLocks noGrp="1" noRot="1" noChangeAspect="1" noChangeArrowheads="1" noTextEdit="1"/>
          </p:cNvSpPr>
          <p:nvPr>
            <p:ph type="sldImg"/>
          </p:nvPr>
        </p:nvSpPr>
        <p:spPr>
          <a:xfrm>
            <a:off x="1158875" y="693738"/>
            <a:ext cx="4560888" cy="3421062"/>
          </a:xfrm>
          <a:ln/>
        </p:spPr>
      </p:sp>
      <p:sp>
        <p:nvSpPr>
          <p:cNvPr id="973827" name="Rectangle 3"/>
          <p:cNvSpPr>
            <a:spLocks noGrp="1" noChangeArrowheads="1"/>
          </p:cNvSpPr>
          <p:nvPr>
            <p:ph type="body" idx="1"/>
          </p:nvPr>
        </p:nvSpPr>
        <p:spPr>
          <a:xfrm>
            <a:off x="941388" y="4375150"/>
            <a:ext cx="5089525" cy="4148138"/>
          </a:xfrm>
        </p:spPr>
        <p:txBody>
          <a:bodyPr lIns="90717" tIns="45359" rIns="90717" bIns="45359"/>
          <a:lstStyle/>
          <a:p>
            <a:r>
              <a:rPr lang="en-GB"/>
              <a:t> </a:t>
            </a:r>
          </a:p>
        </p:txBody>
      </p:sp>
      <p:sp>
        <p:nvSpPr>
          <p:cNvPr id="973828" name="Rectangle 4"/>
          <p:cNvSpPr>
            <a:spLocks noChangeArrowheads="1"/>
          </p:cNvSpPr>
          <p:nvPr/>
        </p:nvSpPr>
        <p:spPr bwMode="auto">
          <a:xfrm>
            <a:off x="923925" y="4379913"/>
            <a:ext cx="5086350" cy="4148137"/>
          </a:xfrm>
          <a:prstGeom prst="rect">
            <a:avLst/>
          </a:prstGeom>
          <a:noFill/>
          <a:ln w="9525">
            <a:noFill/>
            <a:miter lim="800000"/>
            <a:headEnd/>
            <a:tailEnd/>
          </a:ln>
          <a:effectLst/>
        </p:spPr>
        <p:txBody>
          <a:bodyPr lIns="92033" tIns="46016" rIns="92033" bIns="46016"/>
          <a:lstStyle/>
          <a:p>
            <a:pPr eaLnBrk="0" hangingPunct="0">
              <a:spcBef>
                <a:spcPct val="30000"/>
              </a:spcBef>
            </a:pPr>
            <a:r>
              <a:rPr lang="en-US" sz="1600">
                <a:latin typeface="Times New Roman" pitchFamily="18" charset="0"/>
              </a:rPr>
              <a:t>Our interest in skills is related to three overwhelmingly important policy questions</a:t>
            </a:r>
          </a:p>
          <a:p>
            <a:pPr eaLnBrk="0" hangingPunct="0">
              <a:spcBef>
                <a:spcPct val="30000"/>
              </a:spcBef>
              <a:buFontTx/>
              <a:buChar char="•"/>
            </a:pPr>
            <a:r>
              <a:rPr lang="en-US" sz="1600">
                <a:latin typeface="Times New Roman" pitchFamily="18" charset="0"/>
              </a:rPr>
              <a:t>  Concerns about skill barriers to achieving high rates of economic growth and associated rates of technological innovation</a:t>
            </a:r>
          </a:p>
          <a:p>
            <a:pPr eaLnBrk="0" hangingPunct="0">
              <a:spcBef>
                <a:spcPct val="30000"/>
              </a:spcBef>
              <a:buFontTx/>
              <a:buChar char="•"/>
            </a:pPr>
            <a:r>
              <a:rPr lang="en-US" sz="1600">
                <a:latin typeface="Times New Roman" pitchFamily="18" charset="0"/>
              </a:rPr>
              <a:t>  The ability of Canada’s learning systems to supply the skills needed to meet rapidly growing demand</a:t>
            </a:r>
          </a:p>
          <a:p>
            <a:pPr eaLnBrk="0" hangingPunct="0">
              <a:spcBef>
                <a:spcPct val="30000"/>
              </a:spcBef>
              <a:buFontTx/>
              <a:buChar char="•"/>
            </a:pPr>
            <a:r>
              <a:rPr lang="en-US" sz="1600">
                <a:latin typeface="Times New Roman" pitchFamily="18" charset="0"/>
              </a:rPr>
              <a:t>  Concerns about the role that skill plays in creating social inequity in economic outcomes</a:t>
            </a:r>
          </a:p>
          <a:p>
            <a:pPr eaLnBrk="0" hangingPunct="0">
              <a:spcBef>
                <a:spcPct val="30000"/>
              </a:spcBef>
            </a:pPr>
            <a:endParaRPr lang="en-US" sz="16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6BE83-9BF1-4E97-87A6-AC1A30350582}" type="slidenum">
              <a:rPr lang="en-GB"/>
              <a:pPr/>
              <a:t>30</a:t>
            </a:fld>
            <a:endParaRPr lang="en-GB"/>
          </a:p>
        </p:txBody>
      </p:sp>
      <p:sp>
        <p:nvSpPr>
          <p:cNvPr id="928770" name="Rectangle 2"/>
          <p:cNvSpPr>
            <a:spLocks noGrp="1" noRot="1" noChangeAspect="1" noChangeArrowheads="1" noTextEdit="1"/>
          </p:cNvSpPr>
          <p:nvPr>
            <p:ph type="sldImg"/>
          </p:nvPr>
        </p:nvSpPr>
        <p:spPr>
          <a:xfrm>
            <a:off x="1160463" y="692150"/>
            <a:ext cx="4611687" cy="3459163"/>
          </a:xfrm>
          <a:ln/>
        </p:spPr>
      </p:sp>
      <p:sp>
        <p:nvSpPr>
          <p:cNvPr id="928771"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17EE1-835B-40A1-92CC-AA121B3B6A18}" type="slidenum">
              <a:rPr lang="en-GB"/>
              <a:pPr/>
              <a:t>31</a:t>
            </a:fld>
            <a:endParaRPr lang="en-GB"/>
          </a:p>
        </p:txBody>
      </p:sp>
      <p:sp>
        <p:nvSpPr>
          <p:cNvPr id="930818" name="Rectangle 2"/>
          <p:cNvSpPr>
            <a:spLocks noGrp="1" noRot="1" noChangeAspect="1" noChangeArrowheads="1" noTextEdit="1"/>
          </p:cNvSpPr>
          <p:nvPr>
            <p:ph type="sldImg"/>
          </p:nvPr>
        </p:nvSpPr>
        <p:spPr>
          <a:xfrm>
            <a:off x="1160463" y="692150"/>
            <a:ext cx="4611687" cy="3459163"/>
          </a:xfrm>
          <a:ln/>
        </p:spPr>
      </p:sp>
      <p:sp>
        <p:nvSpPr>
          <p:cNvPr id="930819"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89A5E-542C-4725-98A5-18C4627C47C8}" type="slidenum">
              <a:rPr lang="en-GB"/>
              <a:pPr/>
              <a:t>32</a:t>
            </a:fld>
            <a:endParaRPr lang="en-GB"/>
          </a:p>
        </p:txBody>
      </p:sp>
      <p:sp>
        <p:nvSpPr>
          <p:cNvPr id="975874" name="Rectangle 2"/>
          <p:cNvSpPr>
            <a:spLocks noGrp="1" noRot="1" noChangeAspect="1" noChangeArrowheads="1" noTextEdit="1"/>
          </p:cNvSpPr>
          <p:nvPr>
            <p:ph type="sldImg"/>
          </p:nvPr>
        </p:nvSpPr>
        <p:spPr>
          <a:xfrm>
            <a:off x="1160463" y="692150"/>
            <a:ext cx="4611687" cy="3459163"/>
          </a:xfrm>
          <a:ln/>
        </p:spPr>
      </p:sp>
      <p:sp>
        <p:nvSpPr>
          <p:cNvPr id="975875" name="Rectangle 3"/>
          <p:cNvSpPr>
            <a:spLocks noGrp="1" noChangeArrowheads="1"/>
          </p:cNvSpPr>
          <p:nvPr>
            <p:ph type="body" idx="1"/>
          </p:nvPr>
        </p:nvSpPr>
        <p:spPr>
          <a:xfrm>
            <a:off x="923925" y="4381500"/>
            <a:ext cx="5086350" cy="4146550"/>
          </a:xfrm>
        </p:spPr>
        <p:txBody>
          <a:bodyPr lIns="91210" tIns="45605" rIns="91210" bIns="45605"/>
          <a:lstStyle/>
          <a:p>
            <a:r>
              <a:rPr lang="en-US" sz="1600"/>
              <a:t>One factor that seems to work in favour of Canada’s schools is that most of the variance in performance occurs within, rather than between schools.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D1C1B-A0EB-4212-BF87-6DECC726753B}" type="slidenum">
              <a:rPr lang="en-GB"/>
              <a:pPr/>
              <a:t>33</a:t>
            </a:fld>
            <a:endParaRPr lang="en-GB"/>
          </a:p>
        </p:txBody>
      </p:sp>
      <p:sp>
        <p:nvSpPr>
          <p:cNvPr id="934914" name="Rectangle 2"/>
          <p:cNvSpPr>
            <a:spLocks noGrp="1" noRot="1" noChangeAspect="1" noChangeArrowheads="1" noTextEdit="1"/>
          </p:cNvSpPr>
          <p:nvPr>
            <p:ph type="sldImg"/>
          </p:nvPr>
        </p:nvSpPr>
        <p:spPr>
          <a:xfrm>
            <a:off x="1160463" y="692150"/>
            <a:ext cx="4611687" cy="3459163"/>
          </a:xfrm>
          <a:ln/>
        </p:spPr>
      </p:sp>
      <p:sp>
        <p:nvSpPr>
          <p:cNvPr id="934915"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37737-9DFA-4276-BFF5-2242B97C2155}" type="slidenum">
              <a:rPr lang="en-GB"/>
              <a:pPr/>
              <a:t>34</a:t>
            </a:fld>
            <a:endParaRPr lang="en-GB"/>
          </a:p>
        </p:txBody>
      </p:sp>
      <p:sp>
        <p:nvSpPr>
          <p:cNvPr id="936962" name="Rectangle 2"/>
          <p:cNvSpPr>
            <a:spLocks noGrp="1" noRot="1" noChangeAspect="1" noChangeArrowheads="1" noTextEdit="1"/>
          </p:cNvSpPr>
          <p:nvPr>
            <p:ph type="sldImg"/>
          </p:nvPr>
        </p:nvSpPr>
        <p:spPr>
          <a:xfrm>
            <a:off x="1160463" y="692150"/>
            <a:ext cx="4611687" cy="3459163"/>
          </a:xfrm>
          <a:ln/>
        </p:spPr>
      </p:sp>
      <p:sp>
        <p:nvSpPr>
          <p:cNvPr id="936963"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B3DCC-F2A0-4BCC-B515-643AB9504DDF}" type="slidenum">
              <a:rPr lang="en-GB"/>
              <a:pPr/>
              <a:t>3</a:t>
            </a:fld>
            <a:endParaRPr lang="en-GB"/>
          </a:p>
        </p:txBody>
      </p:sp>
      <p:sp>
        <p:nvSpPr>
          <p:cNvPr id="843778" name="Rectangle 2"/>
          <p:cNvSpPr>
            <a:spLocks noGrp="1" noRot="1" noChangeAspect="1" noChangeArrowheads="1" noTextEdit="1"/>
          </p:cNvSpPr>
          <p:nvPr>
            <p:ph type="sldImg"/>
          </p:nvPr>
        </p:nvSpPr>
        <p:spPr>
          <a:xfrm>
            <a:off x="1160463" y="692150"/>
            <a:ext cx="4611687" cy="3459163"/>
          </a:xfrm>
          <a:ln/>
        </p:spPr>
      </p:sp>
      <p:sp>
        <p:nvSpPr>
          <p:cNvPr id="843779"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AA9A7-0777-4FBA-B01A-9CE12EF662EE}" type="slidenum">
              <a:rPr lang="en-GB"/>
              <a:pPr/>
              <a:t>35</a:t>
            </a:fld>
            <a:endParaRPr lang="en-GB"/>
          </a:p>
        </p:txBody>
      </p:sp>
      <p:sp>
        <p:nvSpPr>
          <p:cNvPr id="939010" name="Rectangle 2"/>
          <p:cNvSpPr>
            <a:spLocks noGrp="1" noRot="1" noChangeAspect="1" noChangeArrowheads="1" noTextEdit="1"/>
          </p:cNvSpPr>
          <p:nvPr>
            <p:ph type="sldImg"/>
          </p:nvPr>
        </p:nvSpPr>
        <p:spPr>
          <a:xfrm>
            <a:off x="1160463" y="692150"/>
            <a:ext cx="4611687" cy="3459163"/>
          </a:xfrm>
          <a:ln/>
        </p:spPr>
      </p:sp>
      <p:sp>
        <p:nvSpPr>
          <p:cNvPr id="939011"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11632-4CF4-498A-938D-C82AB6FA12B2}" type="slidenum">
              <a:rPr lang="en-GB"/>
              <a:pPr/>
              <a:t>36</a:t>
            </a:fld>
            <a:endParaRPr lang="en-GB"/>
          </a:p>
        </p:txBody>
      </p:sp>
      <p:sp>
        <p:nvSpPr>
          <p:cNvPr id="941058" name="Rectangle 2"/>
          <p:cNvSpPr>
            <a:spLocks noGrp="1" noRot="1" noChangeAspect="1" noChangeArrowheads="1" noTextEdit="1"/>
          </p:cNvSpPr>
          <p:nvPr>
            <p:ph type="sldImg"/>
          </p:nvPr>
        </p:nvSpPr>
        <p:spPr>
          <a:xfrm>
            <a:off x="1160463" y="692150"/>
            <a:ext cx="4611687" cy="3459163"/>
          </a:xfrm>
          <a:ln/>
        </p:spPr>
      </p:sp>
      <p:sp>
        <p:nvSpPr>
          <p:cNvPr id="941059"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499F4-1069-4BA9-AA66-14124A645454}" type="slidenum">
              <a:rPr lang="en-GB"/>
              <a:pPr/>
              <a:t>37</a:t>
            </a:fld>
            <a:endParaRPr lang="en-GB"/>
          </a:p>
        </p:txBody>
      </p:sp>
      <p:sp>
        <p:nvSpPr>
          <p:cNvPr id="943106" name="Rectangle 2"/>
          <p:cNvSpPr>
            <a:spLocks noGrp="1" noRot="1" noChangeAspect="1" noChangeArrowheads="1" noTextEdit="1"/>
          </p:cNvSpPr>
          <p:nvPr>
            <p:ph type="sldImg"/>
          </p:nvPr>
        </p:nvSpPr>
        <p:spPr>
          <a:xfrm>
            <a:off x="1160463" y="692150"/>
            <a:ext cx="4611687" cy="3459163"/>
          </a:xfrm>
          <a:ln/>
        </p:spPr>
      </p:sp>
      <p:sp>
        <p:nvSpPr>
          <p:cNvPr id="943107"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591339-CAF6-4A09-B2DB-A1E456EA36A4}" type="slidenum">
              <a:rPr lang="en-GB"/>
              <a:pPr/>
              <a:t>41</a:t>
            </a:fld>
            <a:endParaRPr lang="en-GB"/>
          </a:p>
        </p:txBody>
      </p:sp>
      <p:sp>
        <p:nvSpPr>
          <p:cNvPr id="945154" name="Rectangle 2"/>
          <p:cNvSpPr>
            <a:spLocks noGrp="1" noRot="1" noChangeAspect="1" noChangeArrowheads="1" noTextEdit="1"/>
          </p:cNvSpPr>
          <p:nvPr>
            <p:ph type="sldImg"/>
          </p:nvPr>
        </p:nvSpPr>
        <p:spPr>
          <a:xfrm>
            <a:off x="1160463" y="692150"/>
            <a:ext cx="4611687" cy="3459163"/>
          </a:xfrm>
          <a:ln/>
        </p:spPr>
      </p:sp>
      <p:sp>
        <p:nvSpPr>
          <p:cNvPr id="945155"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B1F4F3-0BC2-47A2-BD7F-108BF7CF1ABC}" type="slidenum">
              <a:rPr lang="en-GB"/>
              <a:pPr/>
              <a:t>43</a:t>
            </a:fld>
            <a:endParaRPr lang="en-GB"/>
          </a:p>
        </p:txBody>
      </p:sp>
      <p:sp>
        <p:nvSpPr>
          <p:cNvPr id="947202" name="Rectangle 2"/>
          <p:cNvSpPr>
            <a:spLocks noGrp="1" noRot="1" noChangeAspect="1" noChangeArrowheads="1" noTextEdit="1"/>
          </p:cNvSpPr>
          <p:nvPr>
            <p:ph type="sldImg"/>
          </p:nvPr>
        </p:nvSpPr>
        <p:spPr>
          <a:xfrm>
            <a:off x="1160463" y="692150"/>
            <a:ext cx="4611687" cy="3459163"/>
          </a:xfrm>
          <a:ln/>
        </p:spPr>
      </p:sp>
      <p:sp>
        <p:nvSpPr>
          <p:cNvPr id="947203"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E9AB19-D770-4F82-AB09-EA02304A3857}" type="slidenum">
              <a:rPr lang="en-GB"/>
              <a:pPr/>
              <a:t>44</a:t>
            </a:fld>
            <a:endParaRPr lang="en-GB"/>
          </a:p>
        </p:txBody>
      </p:sp>
      <p:sp>
        <p:nvSpPr>
          <p:cNvPr id="949250" name="Rectangle 2"/>
          <p:cNvSpPr>
            <a:spLocks noGrp="1" noRot="1" noChangeAspect="1" noChangeArrowheads="1" noTextEdit="1"/>
          </p:cNvSpPr>
          <p:nvPr>
            <p:ph type="sldImg"/>
          </p:nvPr>
        </p:nvSpPr>
        <p:spPr>
          <a:xfrm>
            <a:off x="1160463" y="692150"/>
            <a:ext cx="4611687" cy="3459163"/>
          </a:xfrm>
          <a:ln/>
        </p:spPr>
      </p:sp>
      <p:sp>
        <p:nvSpPr>
          <p:cNvPr id="949251"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FABD-E20A-44C1-98A8-4E47AB798926}" type="slidenum">
              <a:rPr lang="en-GB"/>
              <a:pPr/>
              <a:t>46</a:t>
            </a:fld>
            <a:endParaRPr lang="en-GB"/>
          </a:p>
        </p:txBody>
      </p:sp>
      <p:sp>
        <p:nvSpPr>
          <p:cNvPr id="951298" name="Rectangle 2"/>
          <p:cNvSpPr>
            <a:spLocks noGrp="1" noRot="1" noChangeAspect="1" noChangeArrowheads="1" noTextEdit="1"/>
          </p:cNvSpPr>
          <p:nvPr>
            <p:ph type="sldImg"/>
          </p:nvPr>
        </p:nvSpPr>
        <p:spPr>
          <a:xfrm>
            <a:off x="1160463" y="692150"/>
            <a:ext cx="4611687" cy="3459163"/>
          </a:xfrm>
          <a:ln/>
        </p:spPr>
      </p:sp>
      <p:sp>
        <p:nvSpPr>
          <p:cNvPr id="951299"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8A1F8A-2230-4365-A758-8249DB39A087}" type="slidenum">
              <a:rPr lang="en-GB"/>
              <a:pPr/>
              <a:t>47</a:t>
            </a:fld>
            <a:endParaRPr lang="en-GB"/>
          </a:p>
        </p:txBody>
      </p:sp>
      <p:sp>
        <p:nvSpPr>
          <p:cNvPr id="953346" name="Rectangle 2"/>
          <p:cNvSpPr>
            <a:spLocks noGrp="1" noRot="1" noChangeAspect="1" noChangeArrowheads="1" noTextEdit="1"/>
          </p:cNvSpPr>
          <p:nvPr>
            <p:ph type="sldImg"/>
          </p:nvPr>
        </p:nvSpPr>
        <p:spPr>
          <a:xfrm>
            <a:off x="1160463" y="692150"/>
            <a:ext cx="4611687" cy="3459163"/>
          </a:xfrm>
          <a:ln/>
        </p:spPr>
      </p:sp>
      <p:sp>
        <p:nvSpPr>
          <p:cNvPr id="953347"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EF378-0270-47C8-91D9-FCD6C3C719F9}" type="slidenum">
              <a:rPr lang="en-GB"/>
              <a:pPr/>
              <a:t>48</a:t>
            </a:fld>
            <a:endParaRPr lang="en-GB"/>
          </a:p>
        </p:txBody>
      </p:sp>
      <p:sp>
        <p:nvSpPr>
          <p:cNvPr id="959490" name="Rectangle 2"/>
          <p:cNvSpPr>
            <a:spLocks noGrp="1" noRot="1" noChangeAspect="1" noChangeArrowheads="1" noTextEdit="1"/>
          </p:cNvSpPr>
          <p:nvPr>
            <p:ph type="sldImg"/>
          </p:nvPr>
        </p:nvSpPr>
        <p:spPr>
          <a:xfrm>
            <a:off x="1160463" y="692150"/>
            <a:ext cx="4611687" cy="3459163"/>
          </a:xfrm>
          <a:ln/>
        </p:spPr>
      </p:sp>
      <p:sp>
        <p:nvSpPr>
          <p:cNvPr id="959491"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FBE48-E776-4337-9AA7-799BEBA270F2}" type="slidenum">
              <a:rPr lang="en-GB"/>
              <a:pPr/>
              <a:t>51</a:t>
            </a:fld>
            <a:endParaRPr lang="en-GB"/>
          </a:p>
        </p:txBody>
      </p:sp>
      <p:sp>
        <p:nvSpPr>
          <p:cNvPr id="961538" name="Rectangle 2"/>
          <p:cNvSpPr>
            <a:spLocks noGrp="1" noRot="1" noChangeAspect="1" noChangeArrowheads="1" noTextEdit="1"/>
          </p:cNvSpPr>
          <p:nvPr>
            <p:ph type="sldImg"/>
          </p:nvPr>
        </p:nvSpPr>
        <p:spPr>
          <a:xfrm>
            <a:off x="1160463" y="692150"/>
            <a:ext cx="4611687" cy="3459163"/>
          </a:xfrm>
          <a:ln/>
        </p:spPr>
      </p:sp>
      <p:sp>
        <p:nvSpPr>
          <p:cNvPr id="961539"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89ED48-C775-49D5-B3DB-A527815D751B}" type="slidenum">
              <a:rPr lang="en-GB"/>
              <a:pPr/>
              <a:t>4</a:t>
            </a:fld>
            <a:endParaRPr lang="en-GB"/>
          </a:p>
        </p:txBody>
      </p:sp>
      <p:sp>
        <p:nvSpPr>
          <p:cNvPr id="885762" name="Rectangle 2"/>
          <p:cNvSpPr>
            <a:spLocks noGrp="1" noRot="1" noChangeAspect="1" noChangeArrowheads="1" noTextEdit="1"/>
          </p:cNvSpPr>
          <p:nvPr>
            <p:ph type="sldImg"/>
          </p:nvPr>
        </p:nvSpPr>
        <p:spPr>
          <a:xfrm>
            <a:off x="1160463" y="692150"/>
            <a:ext cx="4611687" cy="3459163"/>
          </a:xfrm>
          <a:ln/>
        </p:spPr>
      </p:sp>
      <p:sp>
        <p:nvSpPr>
          <p:cNvPr id="885763"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70B69F0-7789-4EEC-A599-F080E3263E92}" type="slidenum">
              <a:rPr lang="en-GB" smtClean="0"/>
              <a:pPr/>
              <a:t>60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6CE3B0-8C51-4C9A-98EA-39FFA08ACB66}" type="slidenum">
              <a:rPr lang="en-GB"/>
              <a:pPr/>
              <a:t>5</a:t>
            </a:fld>
            <a:endParaRPr lang="en-GB"/>
          </a:p>
        </p:txBody>
      </p:sp>
      <p:sp>
        <p:nvSpPr>
          <p:cNvPr id="887810" name="Rectangle 2"/>
          <p:cNvSpPr>
            <a:spLocks noGrp="1" noRot="1" noChangeAspect="1" noChangeArrowheads="1" noTextEdit="1"/>
          </p:cNvSpPr>
          <p:nvPr>
            <p:ph type="sldImg"/>
          </p:nvPr>
        </p:nvSpPr>
        <p:spPr>
          <a:xfrm>
            <a:off x="1158875" y="693738"/>
            <a:ext cx="4560888" cy="3421062"/>
          </a:xfrm>
          <a:ln/>
        </p:spPr>
      </p:sp>
      <p:sp>
        <p:nvSpPr>
          <p:cNvPr id="887811" name="Rectangle 3"/>
          <p:cNvSpPr>
            <a:spLocks noGrp="1" noChangeArrowheads="1"/>
          </p:cNvSpPr>
          <p:nvPr>
            <p:ph type="body" idx="1"/>
          </p:nvPr>
        </p:nvSpPr>
        <p:spPr>
          <a:xfrm>
            <a:off x="941388" y="4375150"/>
            <a:ext cx="5089525" cy="4148138"/>
          </a:xfrm>
        </p:spPr>
        <p:txBody>
          <a:bodyPr lIns="90717" tIns="45359" rIns="90717" bIns="45359"/>
          <a:lstStyle/>
          <a:p>
            <a:r>
              <a:rPr lang="en-GB"/>
              <a:t> </a:t>
            </a:r>
          </a:p>
        </p:txBody>
      </p:sp>
      <p:sp>
        <p:nvSpPr>
          <p:cNvPr id="887812" name="Rectangle 4"/>
          <p:cNvSpPr>
            <a:spLocks noChangeArrowheads="1"/>
          </p:cNvSpPr>
          <p:nvPr/>
        </p:nvSpPr>
        <p:spPr bwMode="auto">
          <a:xfrm>
            <a:off x="923925" y="4379913"/>
            <a:ext cx="5086350" cy="4148137"/>
          </a:xfrm>
          <a:prstGeom prst="rect">
            <a:avLst/>
          </a:prstGeom>
          <a:noFill/>
          <a:ln w="9525">
            <a:noFill/>
            <a:miter lim="800000"/>
            <a:headEnd/>
            <a:tailEnd/>
          </a:ln>
          <a:effectLst/>
        </p:spPr>
        <p:txBody>
          <a:bodyPr lIns="92033" tIns="46016" rIns="92033" bIns="46016"/>
          <a:lstStyle/>
          <a:p>
            <a:pPr eaLnBrk="0" hangingPunct="0">
              <a:spcBef>
                <a:spcPct val="30000"/>
              </a:spcBef>
            </a:pPr>
            <a:r>
              <a:rPr lang="en-US" sz="1600">
                <a:latin typeface="Times New Roman" pitchFamily="18" charset="0"/>
              </a:rPr>
              <a:t>Our interest in skills is related to three overwhelmingly important policy questions</a:t>
            </a:r>
          </a:p>
          <a:p>
            <a:pPr eaLnBrk="0" hangingPunct="0">
              <a:spcBef>
                <a:spcPct val="30000"/>
              </a:spcBef>
              <a:buFontTx/>
              <a:buChar char="•"/>
            </a:pPr>
            <a:r>
              <a:rPr lang="en-US" sz="1600">
                <a:latin typeface="Times New Roman" pitchFamily="18" charset="0"/>
              </a:rPr>
              <a:t>  Concerns about skill barriers to achieving high rates of economic growth and associated rates of technological innovation</a:t>
            </a:r>
          </a:p>
          <a:p>
            <a:pPr eaLnBrk="0" hangingPunct="0">
              <a:spcBef>
                <a:spcPct val="30000"/>
              </a:spcBef>
              <a:buFontTx/>
              <a:buChar char="•"/>
            </a:pPr>
            <a:r>
              <a:rPr lang="en-US" sz="1600">
                <a:latin typeface="Times New Roman" pitchFamily="18" charset="0"/>
              </a:rPr>
              <a:t>  The ability of Canada’s learning systems to supply the skills needed to meet rapidly growing demand</a:t>
            </a:r>
          </a:p>
          <a:p>
            <a:pPr eaLnBrk="0" hangingPunct="0">
              <a:spcBef>
                <a:spcPct val="30000"/>
              </a:spcBef>
              <a:buFontTx/>
              <a:buChar char="•"/>
            </a:pPr>
            <a:r>
              <a:rPr lang="en-US" sz="1600">
                <a:latin typeface="Times New Roman" pitchFamily="18" charset="0"/>
              </a:rPr>
              <a:t>  Concerns about the role that skill plays in creating social inequity in economic outcomes</a:t>
            </a:r>
          </a:p>
          <a:p>
            <a:pPr eaLnBrk="0" hangingPunct="0">
              <a:spcBef>
                <a:spcPct val="30000"/>
              </a:spcBef>
            </a:pPr>
            <a:endParaRPr lang="en-US" sz="16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D78CFF-8445-4431-B901-F58C7EA94D53}" type="slidenum">
              <a:rPr lang="en-GB"/>
              <a:pPr/>
              <a:t>6</a:t>
            </a:fld>
            <a:endParaRPr lang="en-GB"/>
          </a:p>
        </p:txBody>
      </p:sp>
      <p:sp>
        <p:nvSpPr>
          <p:cNvPr id="889858" name="Rectangle 2"/>
          <p:cNvSpPr>
            <a:spLocks noGrp="1" noRot="1" noChangeAspect="1" noChangeArrowheads="1" noTextEdit="1"/>
          </p:cNvSpPr>
          <p:nvPr>
            <p:ph type="sldImg"/>
          </p:nvPr>
        </p:nvSpPr>
        <p:spPr>
          <a:xfrm>
            <a:off x="1160463" y="692150"/>
            <a:ext cx="4611687" cy="3459163"/>
          </a:xfrm>
          <a:ln/>
        </p:spPr>
      </p:sp>
      <p:sp>
        <p:nvSpPr>
          <p:cNvPr id="889859"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689C8-1C1F-4E1F-9503-1635CA16B0BE}" type="slidenum">
              <a:rPr lang="en-GB"/>
              <a:pPr/>
              <a:t>7</a:t>
            </a:fld>
            <a:endParaRPr lang="en-GB"/>
          </a:p>
        </p:txBody>
      </p:sp>
      <p:sp>
        <p:nvSpPr>
          <p:cNvPr id="891906" name="Rectangle 2"/>
          <p:cNvSpPr>
            <a:spLocks noGrp="1" noRot="1" noChangeAspect="1" noChangeArrowheads="1" noTextEdit="1"/>
          </p:cNvSpPr>
          <p:nvPr>
            <p:ph type="sldImg"/>
          </p:nvPr>
        </p:nvSpPr>
        <p:spPr>
          <a:xfrm>
            <a:off x="1160463" y="692150"/>
            <a:ext cx="4611687" cy="3459163"/>
          </a:xfrm>
          <a:ln/>
        </p:spPr>
      </p:sp>
      <p:sp>
        <p:nvSpPr>
          <p:cNvPr id="891907"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BD941-D5AF-4EBC-8A5A-8E1A0DB261D0}" type="slidenum">
              <a:rPr lang="en-GB"/>
              <a:pPr/>
              <a:t>8</a:t>
            </a:fld>
            <a:endParaRPr lang="en-GB"/>
          </a:p>
        </p:txBody>
      </p:sp>
      <p:sp>
        <p:nvSpPr>
          <p:cNvPr id="893954" name="Rectangle 2"/>
          <p:cNvSpPr>
            <a:spLocks noGrp="1" noRot="1" noChangeAspect="1" noChangeArrowheads="1" noTextEdit="1"/>
          </p:cNvSpPr>
          <p:nvPr>
            <p:ph type="sldImg"/>
          </p:nvPr>
        </p:nvSpPr>
        <p:spPr>
          <a:xfrm>
            <a:off x="1160463" y="692150"/>
            <a:ext cx="4611687" cy="3459163"/>
          </a:xfrm>
          <a:ln/>
        </p:spPr>
      </p:sp>
      <p:sp>
        <p:nvSpPr>
          <p:cNvPr id="893955"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1FFA-55E1-40EA-B6A9-4CA47DD23569}" type="slidenum">
              <a:rPr lang="en-GB"/>
              <a:pPr/>
              <a:t>9</a:t>
            </a:fld>
            <a:endParaRPr lang="en-GB"/>
          </a:p>
        </p:txBody>
      </p:sp>
      <p:sp>
        <p:nvSpPr>
          <p:cNvPr id="845826" name="Rectangle 2"/>
          <p:cNvSpPr>
            <a:spLocks noGrp="1" noRot="1" noChangeAspect="1" noChangeArrowheads="1" noTextEdit="1"/>
          </p:cNvSpPr>
          <p:nvPr>
            <p:ph type="sldImg"/>
          </p:nvPr>
        </p:nvSpPr>
        <p:spPr>
          <a:xfrm>
            <a:off x="1160463" y="692150"/>
            <a:ext cx="4611687" cy="3459163"/>
          </a:xfrm>
          <a:ln/>
        </p:spPr>
      </p:sp>
      <p:sp>
        <p:nvSpPr>
          <p:cNvPr id="845827" name="Rectangle 3"/>
          <p:cNvSpPr>
            <a:spLocks noGrp="1" noChangeArrowheads="1"/>
          </p:cNvSpPr>
          <p:nvPr>
            <p:ph type="body" idx="1"/>
          </p:nvPr>
        </p:nvSpPr>
        <p:spPr>
          <a:xfrm>
            <a:off x="923925" y="4379913"/>
            <a:ext cx="5086350" cy="4148137"/>
          </a:xfrm>
        </p:spPr>
        <p:txBody>
          <a:bodyPr lIns="92059" tIns="46028" rIns="92059" bIns="46028"/>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2611FBA9-A966-4E33-A52A-92CB8E51F2CB}" type="datetime1">
              <a:rPr lang="en-US"/>
              <a:pPr/>
              <a:t>9/20/2011</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AD525F1-83DD-4466-AA61-5F787885DD0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CB1E4C90-4B53-438C-A440-ABB60B631C5C}" type="datetime1">
              <a:rPr lang="en-US"/>
              <a:pPr/>
              <a:t>9/20/2011</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1582035-6CA7-4B30-8A09-DA604DD018B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0C43235-0680-4217-A46E-C047C38779B9}" type="datetime1">
              <a:rPr lang="en-US"/>
              <a:pPr/>
              <a:t>9/20/2011</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B9EDAC7-AEDE-4C1C-A459-6F22453B5D9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fld id="{4518DD44-7B49-453D-BE00-25E3C6B543C1}" type="datetime1">
              <a:rPr lang="en-US"/>
              <a:pPr/>
              <a:t>9/20/2011</a:t>
            </a:fld>
            <a:endParaRPr lang="en-US"/>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fld id="{2DD92BB9-490A-40B0-91BC-4C00637BB27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fld id="{D5957A96-5ABE-4288-BE94-8FBCFF5A76E0}" type="datetime1">
              <a:rPr lang="en-US"/>
              <a:pPr/>
              <a:t>9/20/2011</a:t>
            </a:fld>
            <a:endParaRPr lang="en-US"/>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78BB8CA9-2CCA-40E2-B759-637A82635DE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DEAF72A1-A17B-42E5-8252-9B73E43D9403}" type="datetime1">
              <a:rPr lang="en-US"/>
              <a:pPr/>
              <a:t>9/20/2011</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3DFBCAD-BFA9-499B-9A52-EED01449796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82875D90-2FA5-4087-AD11-E28630DF83B7}" type="datetime1">
              <a:rPr lang="en-US"/>
              <a:pPr/>
              <a:t>9/20/2011</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A43E0F1-9117-4C42-90D0-3CA48D643A3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BC00B4B6-A37D-4675-8921-0EB210AD4F75}" type="datetime1">
              <a:rPr lang="en-US"/>
              <a:pPr/>
              <a:t>9/20/2011</a:t>
            </a:fld>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96C408F-C967-400A-98FE-7130DBEF114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31A4D2CE-995C-4A8A-A92C-32E3434F0F4B}" type="datetime1">
              <a:rPr lang="en-US"/>
              <a:pPr/>
              <a:t>9/20/2011</a:t>
            </a:fld>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F8160AC0-1073-4FC0-8EC9-AB2FDDF3470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64C6F968-89F7-4801-A84F-038862DD578E}" type="datetime1">
              <a:rPr lang="en-US"/>
              <a:pPr/>
              <a:t>9/20/2011</a:t>
            </a:fld>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0158B11C-FF24-4EC5-AD18-33FCE9FA896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954AC262-ED8F-4458-8072-83426BB658D1}" type="datetime1">
              <a:rPr lang="en-US"/>
              <a:pPr/>
              <a:t>9/20/2011</a:t>
            </a:fld>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AE071EDB-B9DC-4157-8FA7-914951EA4A3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7A4E2B6D-B16C-4F69-9871-81012A3756D7}" type="datetime1">
              <a:rPr lang="en-US"/>
              <a:pPr/>
              <a:t>9/20/2011</a:t>
            </a:fld>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5B472C0-FB17-4196-9657-50370CD7CB2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A7276E86-1B23-4F02-90A0-CD349C016AA4}" type="datetime1">
              <a:rPr lang="en-US"/>
              <a:pPr/>
              <a:t>9/20/2011</a:t>
            </a:fld>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9D208CD-A67D-484E-B33B-B2087A1D7CB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324511B-C32F-4483-8055-9F536B547BDD}" type="datetime1">
              <a:rPr lang="en-US"/>
              <a:pPr/>
              <a:t>9/20/2011</a:t>
            </a:fld>
            <a:endParaRPr lang="en-US"/>
          </a:p>
        </p:txBody>
      </p:sp>
      <p:sp>
        <p:nvSpPr>
          <p:cNvPr id="10035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035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E483A79-69CC-48A2-9E97-52DA4019B53B}" type="slidenum">
              <a:rPr lang="en-US"/>
              <a:pPr/>
              <a:t>‹#›</a:t>
            </a:fld>
            <a:endParaRPr lang="en-US"/>
          </a:p>
        </p:txBody>
      </p:sp>
      <p:pic>
        <p:nvPicPr>
          <p:cNvPr id="1003527" name="Picture 7" descr="world--new copy"/>
          <p:cNvPicPr>
            <a:picLocks noChangeAspect="1" noChangeArrowheads="1"/>
          </p:cNvPicPr>
          <p:nvPr userDrawn="1"/>
        </p:nvPicPr>
        <p:blipFill>
          <a:blip r:embed="rId15" cstate="print"/>
          <a:srcRect/>
          <a:stretch>
            <a:fillRect/>
          </a:stretch>
        </p:blipFill>
        <p:spPr bwMode="auto">
          <a:xfrm>
            <a:off x="152400" y="4419600"/>
            <a:ext cx="1295400" cy="2286000"/>
          </a:xfrm>
          <a:prstGeom prst="rect">
            <a:avLst/>
          </a:prstGeom>
          <a:noFill/>
          <a:ln w="19050">
            <a:solidFill>
              <a:srgbClr val="FF9900"/>
            </a:solid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www.ria.ru/ratings/" TargetMode="External"/><Relationship Id="rId18" Type="http://schemas.openxmlformats.org/officeDocument/2006/relationships/image" Target="../media/image12.gif"/><Relationship Id="rId3" Type="http://schemas.openxmlformats.org/officeDocument/2006/relationships/image" Target="../media/image2.png"/><Relationship Id="rId7" Type="http://schemas.openxmlformats.org/officeDocument/2006/relationships/hyperlink" Target="http://www.iuorao.ru/" TargetMode="External"/><Relationship Id="rId12" Type="http://schemas.openxmlformats.org/officeDocument/2006/relationships/image" Target="../media/image8.emf"/><Relationship Id="rId17" Type="http://schemas.openxmlformats.org/officeDocument/2006/relationships/image" Target="../media/image11.jpeg"/><Relationship Id="rId2" Type="http://schemas.openxmlformats.org/officeDocument/2006/relationships/notesSlide" Target="../notesSlides/notesSlide1.xml"/><Relationship Id="rId16"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jpeg"/><Relationship Id="rId5" Type="http://schemas.openxmlformats.org/officeDocument/2006/relationships/hyperlink" Target="http://www.worldbank.org/" TargetMode="External"/><Relationship Id="rId15" Type="http://schemas.openxmlformats.org/officeDocument/2006/relationships/hyperlink" Target="http://www.ntf.ru/"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www.ciced.ru/" TargetMode="External"/><Relationship Id="rId14" Type="http://schemas.openxmlformats.org/officeDocument/2006/relationships/image" Target="../media/image9.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5620610" y="6258875"/>
            <a:ext cx="1080120" cy="370144"/>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1" name="Picture 3" descr="E:\rtc_prezent_png\rtc_shapka.png"/>
          <p:cNvPicPr>
            <a:picLocks noChangeAspect="1" noChangeArrowheads="1"/>
          </p:cNvPicPr>
          <p:nvPr/>
        </p:nvPicPr>
        <p:blipFill>
          <a:blip r:embed="rId3" cstate="print"/>
          <a:srcRect/>
          <a:stretch>
            <a:fillRect/>
          </a:stretch>
        </p:blipFill>
        <p:spPr bwMode="auto">
          <a:xfrm>
            <a:off x="-14288" y="0"/>
            <a:ext cx="9158288" cy="1570568"/>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4" cstate="print"/>
          <a:srcRect/>
          <a:stretch>
            <a:fillRect/>
          </a:stretch>
        </p:blipFill>
        <p:spPr bwMode="auto">
          <a:xfrm>
            <a:off x="7213476" y="228600"/>
            <a:ext cx="1751012" cy="941453"/>
          </a:xfrm>
          <a:prstGeom prst="rect">
            <a:avLst/>
          </a:prstGeom>
          <a:noFill/>
          <a:ln w="9525">
            <a:noFill/>
            <a:miter lim="800000"/>
            <a:headEnd/>
            <a:tailEnd/>
          </a:ln>
        </p:spPr>
      </p:pic>
      <p:sp>
        <p:nvSpPr>
          <p:cNvPr id="7" name="Прямоугольник 6"/>
          <p:cNvSpPr/>
          <p:nvPr/>
        </p:nvSpPr>
        <p:spPr>
          <a:xfrm>
            <a:off x="-32" y="61983"/>
            <a:ext cx="7215238" cy="1298817"/>
          </a:xfrm>
          <a:prstGeom prst="rect">
            <a:avLst/>
          </a:prstGeom>
        </p:spPr>
        <p:txBody>
          <a:bodyPr wrap="square">
            <a:spAutoFit/>
          </a:bodyPr>
          <a:lstStyle/>
          <a:p>
            <a:pPr marL="342900" indent="-342900" algn="ctr">
              <a:spcBef>
                <a:spcPct val="20000"/>
              </a:spcBef>
            </a:pPr>
            <a:endParaRPr lang="ru-RU" sz="1400" dirty="0" smtClean="0">
              <a:solidFill>
                <a:schemeClr val="bg1"/>
              </a:solidFill>
              <a:latin typeface="Arial" pitchFamily="34" charset="0"/>
              <a:cs typeface="Arial" pitchFamily="34" charset="0"/>
            </a:endParaRPr>
          </a:p>
          <a:p>
            <a:pPr marL="342900" indent="-342900" algn="ctr">
              <a:spcBef>
                <a:spcPct val="20000"/>
              </a:spcBef>
            </a:pPr>
            <a:r>
              <a:rPr lang="ru-RU" sz="1400" dirty="0" smtClean="0">
                <a:solidFill>
                  <a:schemeClr val="bg1"/>
                </a:solidFill>
                <a:latin typeface="Arial" pitchFamily="34" charset="0"/>
                <a:cs typeface="Arial" pitchFamily="34" charset="0"/>
              </a:rPr>
              <a:t>Учебный курс</a:t>
            </a:r>
          </a:p>
          <a:p>
            <a:pPr marL="342900" indent="-342900" algn="ctr">
              <a:spcBef>
                <a:spcPct val="20000"/>
              </a:spcBef>
            </a:pPr>
            <a:r>
              <a:rPr lang="ru-RU" sz="1400" i="1" dirty="0" smtClean="0">
                <a:solidFill>
                  <a:schemeClr val="bg1"/>
                </a:solidFill>
                <a:latin typeface="Arial" pitchFamily="34" charset="0"/>
                <a:cs typeface="Arial" pitchFamily="34" charset="0"/>
              </a:rPr>
              <a:t>«Информирование различных целевых групп о результатах оценки учебных достижений школьников»</a:t>
            </a:r>
          </a:p>
          <a:p>
            <a:pPr marL="342900" indent="-342900" algn="ctr">
              <a:spcBef>
                <a:spcPct val="20000"/>
              </a:spcBef>
            </a:pPr>
            <a:r>
              <a:rPr lang="ru-RU" sz="1400" i="1" dirty="0" smtClean="0">
                <a:solidFill>
                  <a:schemeClr val="bg1"/>
                </a:solidFill>
                <a:latin typeface="Arial" pitchFamily="34" charset="0"/>
                <a:cs typeface="Arial" pitchFamily="34" charset="0"/>
              </a:rPr>
              <a:t>27-30 сентября 2011 года, г. Москва</a:t>
            </a:r>
            <a:endParaRPr lang="ru-RU" sz="1400" i="1" dirty="0">
              <a:solidFill>
                <a:schemeClr val="bg1"/>
              </a:solidFill>
              <a:latin typeface="Arial" pitchFamily="34" charset="0"/>
              <a:cs typeface="Arial" pitchFamily="34" charset="0"/>
            </a:endParaRPr>
          </a:p>
        </p:txBody>
      </p:sp>
      <p:pic>
        <p:nvPicPr>
          <p:cNvPr id="6146" name="Picture 2" descr="http://www.rtc-edu.ru/sites/default/files/pict/wb.png">
            <a:hlinkClick r:id="rId5"/>
          </p:cNvPr>
          <p:cNvPicPr>
            <a:picLocks noChangeAspect="1" noChangeArrowheads="1"/>
          </p:cNvPicPr>
          <p:nvPr/>
        </p:nvPicPr>
        <p:blipFill>
          <a:blip r:embed="rId6" cstate="print"/>
          <a:srcRect/>
          <a:stretch>
            <a:fillRect/>
          </a:stretch>
        </p:blipFill>
        <p:spPr bwMode="auto">
          <a:xfrm>
            <a:off x="3123700" y="6226865"/>
            <a:ext cx="428628" cy="440657"/>
          </a:xfrm>
          <a:prstGeom prst="rect">
            <a:avLst/>
          </a:prstGeom>
          <a:noFill/>
        </p:spPr>
      </p:pic>
      <p:pic>
        <p:nvPicPr>
          <p:cNvPr id="6148" name="Picture 4" descr="Описание: лого.jpg">
            <a:hlinkClick r:id="rId7"/>
          </p:cNvPr>
          <p:cNvPicPr>
            <a:picLocks noChangeAspect="1" noChangeArrowheads="1"/>
          </p:cNvPicPr>
          <p:nvPr/>
        </p:nvPicPr>
        <p:blipFill>
          <a:blip r:embed="rId8" cstate="print"/>
          <a:srcRect/>
          <a:stretch>
            <a:fillRect/>
          </a:stretch>
        </p:blipFill>
        <p:spPr bwMode="auto">
          <a:xfrm>
            <a:off x="2123568" y="6301877"/>
            <a:ext cx="857256" cy="372494"/>
          </a:xfrm>
          <a:prstGeom prst="rect">
            <a:avLst/>
          </a:prstGeom>
          <a:noFill/>
        </p:spPr>
      </p:pic>
      <p:pic>
        <p:nvPicPr>
          <p:cNvPr id="6150" name="Picture 6" descr="Описание: ciced logo single.eps">
            <a:hlinkClick r:id="rId9"/>
          </p:cNvPr>
          <p:cNvPicPr>
            <a:picLocks noChangeAspect="1" noChangeArrowheads="1"/>
          </p:cNvPicPr>
          <p:nvPr/>
        </p:nvPicPr>
        <p:blipFill>
          <a:blip r:embed="rId10" cstate="print"/>
          <a:srcRect/>
          <a:stretch>
            <a:fillRect/>
          </a:stretch>
        </p:blipFill>
        <p:spPr bwMode="auto">
          <a:xfrm>
            <a:off x="3695204" y="6376917"/>
            <a:ext cx="785818" cy="227647"/>
          </a:xfrm>
          <a:prstGeom prst="rect">
            <a:avLst/>
          </a:prstGeom>
          <a:noFill/>
        </p:spPr>
      </p:pic>
      <p:pic>
        <p:nvPicPr>
          <p:cNvPr id="11" name="Picture 10" descr="img69119"/>
          <p:cNvPicPr>
            <a:picLocks noChangeAspect="1" noChangeArrowheads="1"/>
          </p:cNvPicPr>
          <p:nvPr/>
        </p:nvPicPr>
        <p:blipFill>
          <a:blip r:embed="rId11" cstate="print"/>
          <a:srcRect/>
          <a:stretch>
            <a:fillRect/>
          </a:stretch>
        </p:blipFill>
        <p:spPr bwMode="auto">
          <a:xfrm>
            <a:off x="1623503" y="6215812"/>
            <a:ext cx="380333" cy="460170"/>
          </a:xfrm>
          <a:prstGeom prst="rect">
            <a:avLst/>
          </a:prstGeom>
          <a:noFill/>
          <a:ln w="9525">
            <a:noFill/>
            <a:miter lim="800000"/>
            <a:headEnd/>
            <a:tailEnd/>
          </a:ln>
        </p:spPr>
      </p:pic>
      <p:pic>
        <p:nvPicPr>
          <p:cNvPr id="12" name="Рисунок 11"/>
          <p:cNvPicPr/>
          <p:nvPr/>
        </p:nvPicPr>
        <p:blipFill>
          <a:blip r:embed="rId12" cstate="print"/>
          <a:srcRect/>
          <a:stretch>
            <a:fillRect/>
          </a:stretch>
        </p:blipFill>
        <p:spPr bwMode="auto">
          <a:xfrm>
            <a:off x="4612498" y="6248400"/>
            <a:ext cx="864096" cy="444963"/>
          </a:xfrm>
          <a:prstGeom prst="rect">
            <a:avLst/>
          </a:prstGeom>
          <a:noFill/>
        </p:spPr>
      </p:pic>
      <p:pic>
        <p:nvPicPr>
          <p:cNvPr id="13" name="Рисунок 12" descr="Описание: social-240-100.gif">
            <a:hlinkClick r:id="rId13" tgtFrame="&quot;_blank&quot;"/>
          </p:cNvPr>
          <p:cNvPicPr/>
          <p:nvPr/>
        </p:nvPicPr>
        <p:blipFill>
          <a:blip r:embed="rId14" cstate="print"/>
          <a:srcRect/>
          <a:stretch>
            <a:fillRect/>
          </a:stretch>
        </p:blipFill>
        <p:spPr bwMode="auto">
          <a:xfrm>
            <a:off x="5620610" y="6248145"/>
            <a:ext cx="1080120" cy="440654"/>
          </a:xfrm>
          <a:prstGeom prst="rect">
            <a:avLst/>
          </a:prstGeom>
          <a:noFill/>
          <a:ln w="9525">
            <a:noFill/>
            <a:miter lim="800000"/>
            <a:headEnd/>
            <a:tailEnd/>
          </a:ln>
        </p:spPr>
      </p:pic>
      <p:pic>
        <p:nvPicPr>
          <p:cNvPr id="14" name="Рисунок 13" descr="Описание: nfpk">
            <a:hlinkClick r:id="rId15" tgtFrame="&quot;_blank&quot;"/>
          </p:cNvPr>
          <p:cNvPicPr/>
          <p:nvPr/>
        </p:nvPicPr>
        <p:blipFill>
          <a:blip r:embed="rId16" cstate="print"/>
          <a:srcRect/>
          <a:stretch>
            <a:fillRect/>
          </a:stretch>
        </p:blipFill>
        <p:spPr bwMode="auto">
          <a:xfrm>
            <a:off x="6844746" y="6206834"/>
            <a:ext cx="576064" cy="390519"/>
          </a:xfrm>
          <a:prstGeom prst="rect">
            <a:avLst/>
          </a:prstGeom>
          <a:noFill/>
          <a:ln w="9525">
            <a:noFill/>
            <a:miter lim="800000"/>
            <a:headEnd/>
            <a:tailEnd/>
          </a:ln>
        </p:spPr>
      </p:pic>
      <p:pic>
        <p:nvPicPr>
          <p:cNvPr id="15" name="Рисунок 14" descr="http://www.ouro.ru/upload/news/112063.gif"/>
          <p:cNvPicPr/>
          <p:nvPr/>
        </p:nvPicPr>
        <p:blipFill>
          <a:blip r:embed="rId17" cstate="print"/>
          <a:srcRect/>
          <a:stretch>
            <a:fillRect/>
          </a:stretch>
        </p:blipFill>
        <p:spPr bwMode="auto">
          <a:xfrm>
            <a:off x="7564827" y="6169581"/>
            <a:ext cx="485775" cy="499407"/>
          </a:xfrm>
          <a:prstGeom prst="rect">
            <a:avLst/>
          </a:prstGeom>
          <a:noFill/>
          <a:ln w="9525">
            <a:noFill/>
            <a:miter lim="800000"/>
            <a:headEnd/>
            <a:tailEnd/>
          </a:ln>
        </p:spPr>
      </p:pic>
      <p:pic>
        <p:nvPicPr>
          <p:cNvPr id="17" name="Рисунок 16" descr="gizlogo-standard-rgb.gif"/>
          <p:cNvPicPr>
            <a:picLocks noChangeAspect="1"/>
          </p:cNvPicPr>
          <p:nvPr/>
        </p:nvPicPr>
        <p:blipFill>
          <a:blip r:embed="rId18" cstate="print"/>
          <a:stretch>
            <a:fillRect/>
          </a:stretch>
        </p:blipFill>
        <p:spPr>
          <a:xfrm>
            <a:off x="8192938" y="6210243"/>
            <a:ext cx="411510" cy="423058"/>
          </a:xfrm>
          <a:prstGeom prst="rect">
            <a:avLst/>
          </a:prstGeom>
        </p:spPr>
      </p:pic>
      <p:sp>
        <p:nvSpPr>
          <p:cNvPr id="18" name="Rectangle 2"/>
          <p:cNvSpPr txBox="1">
            <a:spLocks noChangeArrowheads="1"/>
          </p:cNvSpPr>
          <p:nvPr/>
        </p:nvSpPr>
        <p:spPr bwMode="auto">
          <a:xfrm>
            <a:off x="762000" y="1828800"/>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ru-RU" sz="2800" b="1" dirty="0" smtClean="0"/>
              <a:t>Достижение максимального влияния</a:t>
            </a:r>
            <a:r>
              <a:rPr lang="en-US" sz="2800" b="1" dirty="0" smtClean="0"/>
              <a:t>: </a:t>
            </a:r>
            <a:r>
              <a:rPr lang="ru-RU" sz="2800" b="1" dirty="0" smtClean="0"/>
              <a:t>руководство для менеджеров национальных систем оценивания</a:t>
            </a:r>
            <a:endParaRPr kumimoji="0" lang="en-US" sz="2800" b="1" i="0" u="none" strike="noStrike" kern="0" cap="none" spc="0" normalizeH="0" baseline="0" noProof="0" dirty="0">
              <a:ln>
                <a:noFill/>
              </a:ln>
              <a:solidFill>
                <a:schemeClr val="tx2"/>
              </a:solidFill>
              <a:effectLst/>
              <a:uLnTx/>
              <a:uFillTx/>
              <a:latin typeface="+mj-lt"/>
              <a:ea typeface="+mj-ea"/>
              <a:cs typeface="+mj-cs"/>
            </a:endParaRPr>
          </a:p>
        </p:txBody>
      </p:sp>
      <p:sp>
        <p:nvSpPr>
          <p:cNvPr id="21" name="Rectangle 3"/>
          <p:cNvSpPr txBox="1">
            <a:spLocks noChangeArrowheads="1"/>
          </p:cNvSpPr>
          <p:nvPr/>
        </p:nvSpPr>
        <p:spPr bwMode="auto">
          <a:xfrm>
            <a:off x="1371600" y="3429000"/>
            <a:ext cx="64008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Скотт </a:t>
            </a:r>
            <a:r>
              <a:rPr kumimoji="0" lang="ru-RU" sz="2000" b="1" i="0" u="none" strike="noStrike" kern="0" cap="none" spc="0" normalizeH="0" baseline="0" noProof="0" dirty="0" err="1" smtClean="0">
                <a:ln>
                  <a:noFill/>
                </a:ln>
                <a:solidFill>
                  <a:schemeClr val="tx1"/>
                </a:solidFill>
                <a:effectLst/>
                <a:uLnTx/>
                <a:uFillTx/>
                <a:latin typeface="+mn-lt"/>
                <a:ea typeface="+mn-ea"/>
                <a:cs typeface="+mn-cs"/>
              </a:rPr>
              <a:t>Мюррей</a:t>
            </a:r>
            <a:r>
              <a:rPr kumimoji="0" lang="en-US" sz="2000" b="1" i="0" u="none" strike="noStrike" kern="0" cap="none" spc="0" normalizeH="0" baseline="0" noProof="0" dirty="0" smtClean="0">
                <a:ln>
                  <a:noFill/>
                </a:ln>
                <a:solidFill>
                  <a:schemeClr val="tx1"/>
                </a:solidFill>
                <a:effectLst/>
                <a:uLnTx/>
                <a:uFillTx/>
                <a:latin typeface="+mn-lt"/>
                <a:ea typeface="+mn-ea"/>
                <a:cs typeface="+mn-cs"/>
              </a:rPr>
              <a:t>, </a:t>
            </a:r>
            <a:r>
              <a:rPr kumimoji="0" lang="en-US" sz="2000" b="1" i="0" u="none" strike="noStrike" kern="0" cap="none" spc="0" normalizeH="0" baseline="0" noProof="0" dirty="0" err="1" smtClean="0">
                <a:ln>
                  <a:noFill/>
                </a:ln>
                <a:solidFill>
                  <a:schemeClr val="tx1"/>
                </a:solidFill>
                <a:effectLst/>
                <a:uLnTx/>
                <a:uFillTx/>
                <a:latin typeface="+mn-lt"/>
                <a:ea typeface="+mn-ea"/>
                <a:cs typeface="+mn-cs"/>
              </a:rPr>
              <a:t>DataAngel</a:t>
            </a:r>
            <a:r>
              <a:rPr kumimoji="0" lang="en-US" sz="2000" b="1" i="0" u="none" strike="noStrike" kern="0" cap="none" spc="0" normalizeH="0" baseline="0" noProof="0" dirty="0" smtClean="0">
                <a:ln>
                  <a:noFill/>
                </a:ln>
                <a:solidFill>
                  <a:schemeClr val="tx1"/>
                </a:solidFill>
                <a:effectLst/>
                <a:uLnTx/>
                <a:uFillTx/>
                <a:latin typeface="+mn-lt"/>
                <a:ea typeface="+mn-ea"/>
                <a:cs typeface="+mn-cs"/>
              </a:rPr>
              <a:t> Policy Research</a:t>
            </a:r>
            <a:r>
              <a:rPr kumimoji="0" lang="ru-RU" sz="2000" b="1" i="0" u="none" strike="noStrike" kern="0" cap="none" spc="0" normalizeH="0" baseline="0" noProof="0" dirty="0" smtClean="0">
                <a:ln>
                  <a:noFill/>
                </a:ln>
                <a:solidFill>
                  <a:schemeClr val="tx1"/>
                </a:solidFill>
                <a:effectLst/>
                <a:uLnTx/>
                <a:uFillTx/>
                <a:latin typeface="+mn-lt"/>
                <a:ea typeface="+mn-ea"/>
                <a:cs typeface="+mn-cs"/>
              </a:rPr>
              <a:t> </a:t>
            </a:r>
            <a:r>
              <a:rPr kumimoji="0" lang="en-US" sz="2000" b="1" i="0" u="none" strike="noStrike" kern="0" cap="none" spc="0" normalizeH="0" baseline="0" noProof="0" dirty="0" smtClean="0">
                <a:ln>
                  <a:noFill/>
                </a:ln>
                <a:solidFill>
                  <a:schemeClr val="tx1"/>
                </a:solidFill>
                <a:effectLst/>
                <a:uLnTx/>
                <a:uFillTx/>
                <a:latin typeface="+mn-lt"/>
                <a:ea typeface="+mn-ea"/>
                <a:cs typeface="+mn-cs"/>
              </a:rPr>
              <a:t>Inc.  </a:t>
            </a: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GB" sz="1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sz="1400" b="1" i="0" u="none" strike="noStrike" kern="0" cap="none" spc="0" normalizeH="0" baseline="0" noProof="0" dirty="0" smtClean="0">
                <a:ln>
                  <a:noFill/>
                </a:ln>
                <a:solidFill>
                  <a:schemeClr val="tx1"/>
                </a:solidFill>
                <a:effectLst/>
                <a:uLnTx/>
                <a:uFillTx/>
                <a:latin typeface="+mn-lt"/>
                <a:ea typeface="+mn-ea"/>
                <a:cs typeface="+mn-cs"/>
              </a:rPr>
              <a:t>Telephone: (613) 240-8433</a:t>
            </a: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sz="1400" b="1" i="0" u="none" strike="noStrike" kern="0" cap="none" spc="0" normalizeH="0" baseline="0" noProof="0" dirty="0" smtClean="0">
                <a:ln>
                  <a:noFill/>
                </a:ln>
                <a:solidFill>
                  <a:schemeClr val="tx1"/>
                </a:solidFill>
                <a:effectLst/>
                <a:uLnTx/>
                <a:uFillTx/>
                <a:latin typeface="+mn-lt"/>
                <a:ea typeface="+mn-ea"/>
                <a:cs typeface="+mn-cs"/>
              </a:rPr>
              <a:t>e-mail address: dataangel@mac.com</a:t>
            </a: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pic>
        <p:nvPicPr>
          <p:cNvPr id="22" name="Picture 4"/>
          <p:cNvPicPr>
            <a:picLocks noChangeAspect="1" noChangeArrowheads="1"/>
          </p:cNvPicPr>
          <p:nvPr/>
        </p:nvPicPr>
        <p:blipFill>
          <a:blip r:embed="rId12" cstate="print"/>
          <a:srcRect/>
          <a:stretch>
            <a:fillRect/>
          </a:stretch>
        </p:blipFill>
        <p:spPr bwMode="auto">
          <a:xfrm>
            <a:off x="3429000" y="4572000"/>
            <a:ext cx="2655516" cy="101493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028"/>
                                        </p:tgtEl>
                                      </p:cBhvr>
                                    </p:animEffect>
                                    <p:animScale>
                                      <p:cBhvr>
                                        <p:cTn id="7" dur="250" autoRev="1" fill="hold"/>
                                        <p:tgtEl>
                                          <p:spTgt spid="10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half" idx="10"/>
          </p:nvPr>
        </p:nvSpPr>
        <p:spPr/>
        <p:txBody>
          <a:bodyPr/>
          <a:lstStyle/>
          <a:p>
            <a:fld id="{43E86AB2-E66F-4EB7-8BC9-9096C2F3614C}" type="datetime1">
              <a:rPr lang="en-US"/>
              <a:pPr/>
              <a:t>9/20/2011</a:t>
            </a:fld>
            <a:endParaRPr lang="en-US"/>
          </a:p>
        </p:txBody>
      </p:sp>
      <p:sp>
        <p:nvSpPr>
          <p:cNvPr id="7" name="Номер слайда 5"/>
          <p:cNvSpPr>
            <a:spLocks noGrp="1"/>
          </p:cNvSpPr>
          <p:nvPr>
            <p:ph type="sldNum" sz="quarter" idx="12"/>
          </p:nvPr>
        </p:nvSpPr>
        <p:spPr/>
        <p:txBody>
          <a:bodyPr/>
          <a:lstStyle/>
          <a:p>
            <a:fld id="{A3BDE7FD-130A-4C60-8E76-A983621E5A83}" type="slidenum">
              <a:rPr lang="en-US"/>
              <a:pPr/>
              <a:t>10</a:t>
            </a:fld>
            <a:endParaRPr lang="en-US"/>
          </a:p>
        </p:txBody>
      </p:sp>
      <p:sp>
        <p:nvSpPr>
          <p:cNvPr id="894978" name="Rectangle 2"/>
          <p:cNvSpPr>
            <a:spLocks noGrp="1" noChangeArrowheads="1"/>
          </p:cNvSpPr>
          <p:nvPr>
            <p:ph type="title"/>
          </p:nvPr>
        </p:nvSpPr>
        <p:spPr>
          <a:xfrm>
            <a:off x="611561" y="338138"/>
            <a:ext cx="7848872" cy="774700"/>
          </a:xfrm>
        </p:spPr>
        <p:txBody>
          <a:bodyPr/>
          <a:lstStyle/>
          <a:p>
            <a:pPr algn="l"/>
            <a:r>
              <a:rPr lang="ru-RU" sz="3200" b="1" dirty="0" smtClean="0"/>
              <a:t>Политические деятели и лица, определяющие политику</a:t>
            </a:r>
            <a:r>
              <a:rPr lang="en-US" sz="3200" b="1" dirty="0" smtClean="0"/>
              <a:t>:</a:t>
            </a:r>
            <a:endParaRPr lang="en-US" sz="3200" b="1" dirty="0"/>
          </a:p>
        </p:txBody>
      </p:sp>
      <p:sp>
        <p:nvSpPr>
          <p:cNvPr id="894979"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894980" name="Rectangle 4"/>
          <p:cNvSpPr>
            <a:spLocks noChangeArrowheads="1"/>
          </p:cNvSpPr>
          <p:nvPr/>
        </p:nvSpPr>
        <p:spPr bwMode="auto">
          <a:xfrm>
            <a:off x="1835150" y="1628775"/>
            <a:ext cx="5401146" cy="4176713"/>
          </a:xfrm>
          <a:prstGeom prst="rect">
            <a:avLst/>
          </a:prstGeom>
          <a:noFill/>
          <a:ln w="9525">
            <a:noFill/>
            <a:miter lim="800000"/>
            <a:headEnd/>
            <a:tailEnd/>
          </a:ln>
          <a:effectLst/>
        </p:spPr>
        <p:txBody>
          <a:bodyPr/>
          <a:lstStyle/>
          <a:p>
            <a:pPr marL="342900" indent="-342900">
              <a:spcBef>
                <a:spcPct val="50000"/>
              </a:spcBef>
              <a:buClr>
                <a:srgbClr val="000099"/>
              </a:buClr>
              <a:buSzPct val="110000"/>
              <a:buFontTx/>
              <a:buChar char="•"/>
            </a:pPr>
            <a:r>
              <a:rPr lang="ru-RU" sz="2400" b="1" dirty="0"/>
              <a:t>Все министры </a:t>
            </a:r>
            <a:r>
              <a:rPr lang="ru-RU" sz="2400" b="1" dirty="0" smtClean="0"/>
              <a:t>и Министерства </a:t>
            </a:r>
            <a:endParaRPr lang="en-US" sz="2400" b="1" dirty="0"/>
          </a:p>
          <a:p>
            <a:pPr marL="742950" lvl="1" indent="-285750">
              <a:spcBef>
                <a:spcPct val="50000"/>
              </a:spcBef>
              <a:buClr>
                <a:srgbClr val="000099"/>
              </a:buClr>
              <a:buSzPct val="110000"/>
              <a:buFontTx/>
              <a:buChar char="–"/>
            </a:pPr>
            <a:r>
              <a:rPr lang="ru-RU" sz="2400" dirty="0"/>
              <a:t>Труда</a:t>
            </a:r>
            <a:endParaRPr lang="en-US" sz="2400" dirty="0"/>
          </a:p>
          <a:p>
            <a:pPr marL="742950" lvl="1" indent="-285750">
              <a:spcBef>
                <a:spcPct val="50000"/>
              </a:spcBef>
              <a:buClr>
                <a:srgbClr val="000099"/>
              </a:buClr>
              <a:buSzPct val="110000"/>
              <a:buFontTx/>
              <a:buChar char="–"/>
            </a:pPr>
            <a:r>
              <a:rPr lang="ru-RU" sz="2400" dirty="0"/>
              <a:t>Культуры</a:t>
            </a:r>
            <a:endParaRPr lang="en-US" sz="2400" dirty="0"/>
          </a:p>
          <a:p>
            <a:pPr marL="742950" lvl="1" indent="-285750">
              <a:spcBef>
                <a:spcPct val="50000"/>
              </a:spcBef>
              <a:buClr>
                <a:srgbClr val="000099"/>
              </a:buClr>
              <a:buSzPct val="110000"/>
              <a:buFontTx/>
              <a:buChar char="–"/>
            </a:pPr>
            <a:r>
              <a:rPr lang="ru-RU" sz="2400" dirty="0"/>
              <a:t>Здравоохранения</a:t>
            </a:r>
            <a:endParaRPr lang="en-US" sz="2400" dirty="0"/>
          </a:p>
          <a:p>
            <a:pPr marL="742950" lvl="1" indent="-285750">
              <a:spcBef>
                <a:spcPct val="50000"/>
              </a:spcBef>
              <a:buClr>
                <a:srgbClr val="000099"/>
              </a:buClr>
              <a:buSzPct val="110000"/>
              <a:buFontTx/>
              <a:buChar char="–"/>
            </a:pPr>
            <a:r>
              <a:rPr lang="ru-RU" sz="2400" dirty="0"/>
              <a:t>По делам налогообложения </a:t>
            </a:r>
            <a:endParaRPr lang="en-US" sz="2400" dirty="0"/>
          </a:p>
          <a:p>
            <a:pPr marL="742950" lvl="1" indent="-285750">
              <a:spcBef>
                <a:spcPct val="50000"/>
              </a:spcBef>
              <a:buClr>
                <a:srgbClr val="000099"/>
              </a:buClr>
              <a:buSzPct val="110000"/>
              <a:buFontTx/>
              <a:buChar char="–"/>
            </a:pPr>
            <a:r>
              <a:rPr lang="ru-RU" sz="2400" dirty="0"/>
              <a:t>Социального развития</a:t>
            </a:r>
            <a:endParaRPr lang="en-US" sz="2400" dirty="0"/>
          </a:p>
          <a:p>
            <a:pPr marL="742950" lvl="1" indent="-285750">
              <a:spcBef>
                <a:spcPct val="50000"/>
              </a:spcBef>
              <a:buClr>
                <a:srgbClr val="000099"/>
              </a:buClr>
              <a:buSzPct val="110000"/>
              <a:buFontTx/>
              <a:buChar char="–"/>
            </a:pPr>
            <a:r>
              <a:rPr lang="ru-RU" sz="2400" dirty="0"/>
              <a:t>Сельского хозяйства</a:t>
            </a:r>
            <a:endParaRPr lang="en-US" sz="2400" dirty="0"/>
          </a:p>
          <a:p>
            <a:pPr marL="742950" lvl="1" indent="-285750">
              <a:spcBef>
                <a:spcPct val="50000"/>
              </a:spcBef>
              <a:buClr>
                <a:srgbClr val="000099"/>
              </a:buClr>
              <a:buSzPct val="110000"/>
              <a:buFontTx/>
              <a:buChar char="–"/>
            </a:pPr>
            <a:r>
              <a:rPr lang="ru-RU" sz="2400" dirty="0"/>
              <a:t>Промышленности</a:t>
            </a:r>
            <a:endParaRPr lang="en-US" sz="2400" dirty="0"/>
          </a:p>
        </p:txBody>
      </p:sp>
    </p:spTree>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C21B1C1A-EB18-42C2-A001-8FDDB84D7ED8}" type="datetime1">
              <a:rPr lang="en-US"/>
              <a:pPr/>
              <a:t>9/20/2011</a:t>
            </a:fld>
            <a:endParaRPr lang="en-US"/>
          </a:p>
        </p:txBody>
      </p:sp>
      <p:sp>
        <p:nvSpPr>
          <p:cNvPr id="6" name="Номер слайда 5"/>
          <p:cNvSpPr>
            <a:spLocks noGrp="1"/>
          </p:cNvSpPr>
          <p:nvPr>
            <p:ph type="sldNum" sz="quarter" idx="12"/>
          </p:nvPr>
        </p:nvSpPr>
        <p:spPr/>
        <p:txBody>
          <a:bodyPr/>
          <a:lstStyle/>
          <a:p>
            <a:fld id="{63F83A59-08F5-46C4-8C08-2D47CF9C30C6}" type="slidenum">
              <a:rPr lang="en-US"/>
              <a:pPr/>
              <a:t>11</a:t>
            </a:fld>
            <a:endParaRPr lang="en-US"/>
          </a:p>
        </p:txBody>
      </p:sp>
      <p:sp>
        <p:nvSpPr>
          <p:cNvPr id="897027" name="Rectangle 3"/>
          <p:cNvSpPr>
            <a:spLocks noChangeArrowheads="1"/>
          </p:cNvSpPr>
          <p:nvPr/>
        </p:nvSpPr>
        <p:spPr bwMode="auto">
          <a:xfrm>
            <a:off x="1676400" y="2582416"/>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897028" name="Rectangle 4"/>
          <p:cNvSpPr>
            <a:spLocks noChangeArrowheads="1"/>
          </p:cNvSpPr>
          <p:nvPr/>
        </p:nvSpPr>
        <p:spPr bwMode="auto">
          <a:xfrm>
            <a:off x="1259632" y="1700213"/>
            <a:ext cx="7488832" cy="865187"/>
          </a:xfrm>
          <a:prstGeom prst="rect">
            <a:avLst/>
          </a:prstGeom>
          <a:noFill/>
          <a:ln w="9525">
            <a:noFill/>
            <a:miter lim="800000"/>
            <a:headEnd/>
            <a:tailEnd/>
          </a:ln>
          <a:effectLst/>
        </p:spPr>
        <p:txBody>
          <a:bodyPr/>
          <a:lstStyle/>
          <a:p>
            <a:pPr marL="342900" indent="-342900">
              <a:spcBef>
                <a:spcPct val="50000"/>
              </a:spcBef>
              <a:buClr>
                <a:srgbClr val="000099"/>
              </a:buClr>
              <a:buSzPct val="110000"/>
              <a:buFontTx/>
              <a:buChar char="•"/>
            </a:pPr>
            <a:r>
              <a:rPr lang="ru-RU" sz="3200" b="1" dirty="0"/>
              <a:t>Средства массовой информации</a:t>
            </a:r>
            <a:endParaRPr lang="en-US" sz="3200" b="1" dirty="0"/>
          </a:p>
        </p:txBody>
      </p:sp>
    </p:spTree>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21DB759-4554-4CA1-A130-92DF66FA819A}" type="datetime1">
              <a:rPr lang="en-US"/>
              <a:pPr/>
              <a:t>9/20/2011</a:t>
            </a:fld>
            <a:endParaRPr lang="en-US"/>
          </a:p>
        </p:txBody>
      </p:sp>
      <p:sp>
        <p:nvSpPr>
          <p:cNvPr id="6" name="Номер слайда 5"/>
          <p:cNvSpPr>
            <a:spLocks noGrp="1"/>
          </p:cNvSpPr>
          <p:nvPr>
            <p:ph type="sldNum" sz="quarter" idx="12"/>
          </p:nvPr>
        </p:nvSpPr>
        <p:spPr/>
        <p:txBody>
          <a:bodyPr/>
          <a:lstStyle/>
          <a:p>
            <a:fld id="{D2D6B567-0F37-4611-AF59-04A1A809F794}" type="slidenum">
              <a:rPr lang="en-US"/>
              <a:pPr/>
              <a:t>12</a:t>
            </a:fld>
            <a:endParaRPr lang="en-US"/>
          </a:p>
        </p:txBody>
      </p:sp>
      <p:sp>
        <p:nvSpPr>
          <p:cNvPr id="989186" name="Rectangle 2"/>
          <p:cNvSpPr>
            <a:spLocks noGrp="1" noChangeArrowheads="1"/>
          </p:cNvSpPr>
          <p:nvPr>
            <p:ph type="title"/>
          </p:nvPr>
        </p:nvSpPr>
        <p:spPr>
          <a:xfrm>
            <a:off x="457200" y="44624"/>
            <a:ext cx="8229600" cy="724942"/>
          </a:xfrm>
        </p:spPr>
        <p:txBody>
          <a:bodyPr/>
          <a:lstStyle/>
          <a:p>
            <a:r>
              <a:rPr lang="ru-RU" sz="3200" b="1" dirty="0" smtClean="0"/>
              <a:t>Задание</a:t>
            </a:r>
            <a:r>
              <a:rPr lang="fr-CA" sz="3200" b="1" dirty="0" smtClean="0"/>
              <a:t> </a:t>
            </a:r>
            <a:r>
              <a:rPr lang="fr-CA" sz="3200" b="1" dirty="0"/>
              <a:t>1: </a:t>
            </a:r>
            <a:r>
              <a:rPr lang="ru-RU" sz="3200" b="1" dirty="0"/>
              <a:t>Пользователи</a:t>
            </a:r>
            <a:endParaRPr lang="en-GB" sz="3200" b="1" dirty="0"/>
          </a:p>
        </p:txBody>
      </p:sp>
      <p:sp>
        <p:nvSpPr>
          <p:cNvPr id="989187" name="Rectangle 3"/>
          <p:cNvSpPr>
            <a:spLocks noGrp="1" noChangeArrowheads="1"/>
          </p:cNvSpPr>
          <p:nvPr>
            <p:ph type="body" idx="1"/>
          </p:nvPr>
        </p:nvSpPr>
        <p:spPr>
          <a:xfrm>
            <a:off x="1382960" y="764704"/>
            <a:ext cx="7761040" cy="4752528"/>
          </a:xfrm>
        </p:spPr>
        <p:txBody>
          <a:bodyPr/>
          <a:lstStyle/>
          <a:p>
            <a:pPr>
              <a:lnSpc>
                <a:spcPct val="90000"/>
              </a:lnSpc>
              <a:buFontTx/>
              <a:buNone/>
            </a:pPr>
            <a:r>
              <a:rPr lang="ru-RU" sz="2200" dirty="0"/>
              <a:t>Командам дается 30 минут на то, чтобы</a:t>
            </a:r>
            <a:r>
              <a:rPr lang="fr-CA" sz="2200" dirty="0"/>
              <a:t>:</a:t>
            </a:r>
            <a:endParaRPr lang="en-GB" sz="2200" dirty="0"/>
          </a:p>
          <a:p>
            <a:pPr>
              <a:lnSpc>
                <a:spcPct val="90000"/>
              </a:lnSpc>
            </a:pPr>
            <a:r>
              <a:rPr lang="en-GB" sz="2200" dirty="0"/>
              <a:t> </a:t>
            </a:r>
            <a:r>
              <a:rPr lang="ru-RU" sz="2200" dirty="0"/>
              <a:t>Подготовить подробный список тех, кто использует данные национального оценивания</a:t>
            </a:r>
            <a:endParaRPr lang="en-GB" sz="2200" dirty="0"/>
          </a:p>
          <a:p>
            <a:pPr>
              <a:lnSpc>
                <a:spcPct val="90000"/>
              </a:lnSpc>
            </a:pPr>
            <a:r>
              <a:rPr lang="ru-RU" sz="2200" dirty="0" smtClean="0"/>
              <a:t>Задание </a:t>
            </a:r>
            <a:r>
              <a:rPr lang="ru-RU" sz="2200" dirty="0"/>
              <a:t>1 подразумевает, что каждая </a:t>
            </a:r>
            <a:r>
              <a:rPr lang="ru-RU" sz="2200" dirty="0" smtClean="0"/>
              <a:t>команда </a:t>
            </a:r>
            <a:r>
              <a:rPr lang="ru-RU" sz="2200" dirty="0"/>
              <a:t>заполнит в </a:t>
            </a:r>
            <a:r>
              <a:rPr lang="en-US" sz="2200" dirty="0"/>
              <a:t>Excel</a:t>
            </a:r>
            <a:r>
              <a:rPr lang="ru-RU" sz="2200" dirty="0"/>
              <a:t> таблицу, где в отдельных колонках будут определены следующие элементы: </a:t>
            </a:r>
            <a:endParaRPr lang="en-GB" sz="2200" dirty="0"/>
          </a:p>
          <a:p>
            <a:pPr>
              <a:lnSpc>
                <a:spcPct val="90000"/>
              </a:lnSpc>
            </a:pPr>
            <a:r>
              <a:rPr lang="ru-RU" sz="2200" dirty="0"/>
              <a:t>каждый из потенциальных пользователей данных национального оценивания в их стране</a:t>
            </a:r>
            <a:r>
              <a:rPr lang="en-GB" sz="2200" dirty="0"/>
              <a:t>, </a:t>
            </a:r>
          </a:p>
          <a:p>
            <a:pPr>
              <a:lnSpc>
                <a:spcPct val="90000"/>
              </a:lnSpc>
            </a:pPr>
            <a:r>
              <a:rPr lang="ru-RU" sz="2200" dirty="0"/>
              <a:t>уровень технической квалификации в использовании результатов</a:t>
            </a:r>
            <a:endParaRPr lang="en-GB" sz="2200" dirty="0"/>
          </a:p>
          <a:p>
            <a:pPr>
              <a:lnSpc>
                <a:spcPct val="90000"/>
              </a:lnSpc>
            </a:pPr>
            <a:r>
              <a:rPr lang="ru-RU" sz="2200" dirty="0"/>
              <a:t>список ключевых лиц и их институциональная </a:t>
            </a:r>
            <a:r>
              <a:rPr lang="ru-RU" sz="2200" dirty="0" smtClean="0"/>
              <a:t>принадлежность</a:t>
            </a:r>
            <a:r>
              <a:rPr lang="ru-RU" sz="2200" dirty="0" smtClean="0"/>
              <a:t> </a:t>
            </a:r>
            <a:r>
              <a:rPr lang="ru-RU" sz="2200" dirty="0" smtClean="0"/>
              <a:t>с указанием:</a:t>
            </a:r>
            <a:endParaRPr lang="en-GB" sz="2200" dirty="0"/>
          </a:p>
          <a:p>
            <a:pPr>
              <a:lnSpc>
                <a:spcPct val="90000"/>
              </a:lnSpc>
              <a:buNone/>
            </a:pPr>
            <a:r>
              <a:rPr lang="ru-RU" sz="2200" dirty="0" smtClean="0"/>
              <a:t>		- их </a:t>
            </a:r>
            <a:r>
              <a:rPr lang="ru-RU" sz="2200" dirty="0"/>
              <a:t>предрасположенность к данным </a:t>
            </a:r>
            <a:r>
              <a:rPr lang="ru-RU" sz="2200" dirty="0" smtClean="0"/>
              <a:t>оценивания</a:t>
            </a:r>
            <a:endParaRPr lang="ru-RU" sz="2200" dirty="0"/>
          </a:p>
          <a:p>
            <a:pPr>
              <a:lnSpc>
                <a:spcPct val="90000"/>
              </a:lnSpc>
              <a:buNone/>
            </a:pPr>
            <a:r>
              <a:rPr lang="ru-RU" sz="2200" dirty="0" smtClean="0"/>
              <a:t>	</a:t>
            </a:r>
            <a:r>
              <a:rPr lang="ru-RU" sz="2200" dirty="0" smtClean="0"/>
              <a:t>	- относительной важности </a:t>
            </a:r>
            <a:r>
              <a:rPr lang="ru-RU" sz="2200" dirty="0"/>
              <a:t>по 10-ти бальной шкале</a:t>
            </a:r>
            <a:endParaRPr lang="en-GB" sz="2200" dirty="0"/>
          </a:p>
          <a:p>
            <a:pPr>
              <a:lnSpc>
                <a:spcPct val="90000"/>
              </a:lnSpc>
              <a:buFontTx/>
              <a:buNone/>
            </a:pPr>
            <a:endParaRPr lang="fr-CA" sz="2200" dirty="0"/>
          </a:p>
          <a:p>
            <a:pPr>
              <a:lnSpc>
                <a:spcPct val="90000"/>
              </a:lnSpc>
              <a:buFontTx/>
              <a:buNone/>
            </a:pPr>
            <a:r>
              <a:rPr lang="ru-RU" sz="2200" dirty="0"/>
              <a:t> Каждой команде дается 15 минут на презентацию</a:t>
            </a:r>
            <a:endParaRPr lang="en-GB" sz="22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475DFB5-380C-4328-BA34-6E229368F089}" type="datetime1">
              <a:rPr lang="en-US"/>
              <a:pPr/>
              <a:t>9/20/2011</a:t>
            </a:fld>
            <a:endParaRPr lang="en-US"/>
          </a:p>
        </p:txBody>
      </p:sp>
      <p:sp>
        <p:nvSpPr>
          <p:cNvPr id="6" name="Номер слайда 5"/>
          <p:cNvSpPr>
            <a:spLocks noGrp="1"/>
          </p:cNvSpPr>
          <p:nvPr>
            <p:ph type="sldNum" sz="quarter" idx="12"/>
          </p:nvPr>
        </p:nvSpPr>
        <p:spPr/>
        <p:txBody>
          <a:bodyPr/>
          <a:lstStyle/>
          <a:p>
            <a:fld id="{588A8B69-180D-4BDA-BBC0-B1411A2DCBDF}" type="slidenum">
              <a:rPr lang="en-US"/>
              <a:pPr/>
              <a:t>13</a:t>
            </a:fld>
            <a:endParaRPr lang="en-US"/>
          </a:p>
        </p:txBody>
      </p:sp>
      <p:sp>
        <p:nvSpPr>
          <p:cNvPr id="899074" name="Rectangle 2"/>
          <p:cNvSpPr>
            <a:spLocks noGrp="1" noChangeArrowheads="1"/>
          </p:cNvSpPr>
          <p:nvPr>
            <p:ph type="title"/>
          </p:nvPr>
        </p:nvSpPr>
        <p:spPr>
          <a:xfrm>
            <a:off x="1403648" y="0"/>
            <a:ext cx="7489527" cy="6021388"/>
          </a:xfrm>
        </p:spPr>
        <p:txBody>
          <a:bodyPr/>
          <a:lstStyle/>
          <a:p>
            <a:pPr algn="l"/>
            <a:r>
              <a:rPr lang="ru-RU" sz="2800" b="1" dirty="0" smtClean="0"/>
              <a:t>Виды использования</a:t>
            </a:r>
            <a:r>
              <a:rPr lang="en-US" sz="2800" b="1" dirty="0" smtClean="0"/>
              <a:t>:</a:t>
            </a:r>
            <a:br>
              <a:rPr lang="en-US" sz="2800" b="1" dirty="0" smtClean="0"/>
            </a:br>
            <a:r>
              <a:rPr lang="en-US" sz="2800" b="1" dirty="0" smtClean="0"/>
              <a:t/>
            </a:r>
            <a:br>
              <a:rPr lang="en-US" sz="2800" b="1" dirty="0" smtClean="0"/>
            </a:br>
            <a:r>
              <a:rPr lang="ru-RU" sz="2800" b="1" dirty="0" smtClean="0"/>
              <a:t>Административного характера</a:t>
            </a:r>
            <a:r>
              <a:rPr lang="en-US" sz="2800" b="1" dirty="0" smtClean="0"/>
              <a:t/>
            </a:r>
            <a:br>
              <a:rPr lang="en-US" sz="2800" b="1" dirty="0" smtClean="0"/>
            </a:br>
            <a:r>
              <a:rPr lang="en-US" sz="2800" b="1" dirty="0" smtClean="0"/>
              <a:t>	</a:t>
            </a:r>
            <a:r>
              <a:rPr lang="en-US" sz="2800" b="1" dirty="0" smtClean="0">
                <a:cs typeface="Times New Roman" pitchFamily="18" charset="0"/>
              </a:rPr>
              <a:t>• </a:t>
            </a:r>
            <a:r>
              <a:rPr lang="ru-RU" sz="2800" b="1" dirty="0" smtClean="0">
                <a:cs typeface="Times New Roman" pitchFamily="18" charset="0"/>
              </a:rPr>
              <a:t>развитие/образование</a:t>
            </a:r>
            <a:r>
              <a:rPr lang="en-US" sz="2800" b="1" dirty="0" smtClean="0">
                <a:cs typeface="Times New Roman" pitchFamily="18" charset="0"/>
              </a:rPr>
              <a:t/>
            </a:r>
            <a:br>
              <a:rPr lang="en-US" sz="2800" b="1" dirty="0" smtClean="0">
                <a:cs typeface="Times New Roman" pitchFamily="18" charset="0"/>
              </a:rPr>
            </a:br>
            <a:r>
              <a:rPr lang="en-US" sz="2800" b="1" dirty="0" smtClean="0">
                <a:cs typeface="Times New Roman" pitchFamily="18" charset="0"/>
              </a:rPr>
              <a:t>	• </a:t>
            </a:r>
            <a:r>
              <a:rPr lang="ru-RU" sz="2800" b="1" dirty="0" smtClean="0">
                <a:cs typeface="Times New Roman" pitchFamily="18" charset="0"/>
              </a:rPr>
              <a:t>сертификация</a:t>
            </a:r>
            <a:r>
              <a:rPr lang="en-US" sz="2800" b="1" dirty="0" smtClean="0">
                <a:cs typeface="Times New Roman" pitchFamily="18" charset="0"/>
              </a:rPr>
              <a:t/>
            </a:r>
            <a:br>
              <a:rPr lang="en-US" sz="2800" b="1" dirty="0" smtClean="0">
                <a:cs typeface="Times New Roman" pitchFamily="18" charset="0"/>
              </a:rPr>
            </a:br>
            <a:r>
              <a:rPr lang="en-US" sz="2800" b="1" dirty="0" smtClean="0">
                <a:cs typeface="Times New Roman" pitchFamily="18" charset="0"/>
              </a:rPr>
              <a:t/>
            </a:r>
            <a:br>
              <a:rPr lang="en-US" sz="2800" b="1" dirty="0" smtClean="0">
                <a:cs typeface="Times New Roman" pitchFamily="18" charset="0"/>
              </a:rPr>
            </a:br>
            <a:r>
              <a:rPr lang="ru-RU" sz="2800" b="1" dirty="0" smtClean="0">
                <a:cs typeface="Times New Roman" pitchFamily="18" charset="0"/>
              </a:rPr>
              <a:t>Неадминистративного характера</a:t>
            </a:r>
            <a:r>
              <a:rPr lang="en-US" sz="2800" b="1" dirty="0" smtClean="0"/>
              <a:t/>
            </a:r>
            <a:br>
              <a:rPr lang="en-US" sz="2800" b="1" dirty="0" smtClean="0"/>
            </a:br>
            <a:r>
              <a:rPr lang="en-US" sz="2800" b="1" dirty="0" smtClean="0"/>
              <a:t>	</a:t>
            </a:r>
            <a:r>
              <a:rPr lang="en-US" sz="2800" b="1" dirty="0" smtClean="0">
                <a:cs typeface="Times New Roman" pitchFamily="18" charset="0"/>
              </a:rPr>
              <a:t>• </a:t>
            </a:r>
            <a:r>
              <a:rPr lang="ru-RU" sz="2800" b="1" dirty="0" smtClean="0">
                <a:cs typeface="Times New Roman" pitchFamily="18" charset="0"/>
              </a:rPr>
              <a:t>формирование знаний</a:t>
            </a:r>
            <a:r>
              <a:rPr lang="en-US" sz="2800" b="1" dirty="0" smtClean="0">
                <a:cs typeface="Times New Roman" pitchFamily="18" charset="0"/>
              </a:rPr>
              <a:t/>
            </a:r>
            <a:br>
              <a:rPr lang="en-US" sz="2800" b="1" dirty="0" smtClean="0">
                <a:cs typeface="Times New Roman" pitchFamily="18" charset="0"/>
              </a:rPr>
            </a:br>
            <a:r>
              <a:rPr lang="en-US" sz="2800" b="1" dirty="0" smtClean="0">
                <a:cs typeface="Times New Roman" pitchFamily="18" charset="0"/>
              </a:rPr>
              <a:t>	• </a:t>
            </a:r>
            <a:r>
              <a:rPr lang="ru-RU" sz="2800" b="1" dirty="0" smtClean="0">
                <a:cs typeface="Times New Roman" pitchFamily="18" charset="0"/>
              </a:rPr>
              <a:t>разработка стратегий и программ</a:t>
            </a:r>
            <a:r>
              <a:rPr lang="en-US" sz="2800" b="1" dirty="0" smtClean="0">
                <a:cs typeface="Times New Roman" pitchFamily="18" charset="0"/>
              </a:rPr>
              <a:t/>
            </a:r>
            <a:br>
              <a:rPr lang="en-US" sz="2800" b="1" dirty="0" smtClean="0">
                <a:cs typeface="Times New Roman" pitchFamily="18" charset="0"/>
              </a:rPr>
            </a:br>
            <a:r>
              <a:rPr lang="en-US" sz="2800" b="1" dirty="0" smtClean="0">
                <a:cs typeface="Times New Roman" pitchFamily="18" charset="0"/>
              </a:rPr>
              <a:t>	• </a:t>
            </a:r>
            <a:r>
              <a:rPr lang="ru-RU" sz="2800" b="1" dirty="0" smtClean="0">
                <a:cs typeface="Times New Roman" pitchFamily="18" charset="0"/>
              </a:rPr>
              <a:t>мониторинг</a:t>
            </a:r>
            <a:r>
              <a:rPr lang="en-US" sz="2800" b="1" dirty="0" smtClean="0">
                <a:cs typeface="Times New Roman" pitchFamily="18" charset="0"/>
              </a:rPr>
              <a:t/>
            </a:r>
            <a:br>
              <a:rPr lang="en-US" sz="2800" b="1" dirty="0" smtClean="0">
                <a:cs typeface="Times New Roman" pitchFamily="18" charset="0"/>
              </a:rPr>
            </a:br>
            <a:r>
              <a:rPr lang="en-US" sz="2800" b="1" dirty="0" smtClean="0">
                <a:cs typeface="Times New Roman" pitchFamily="18" charset="0"/>
              </a:rPr>
              <a:t>	• </a:t>
            </a:r>
            <a:r>
              <a:rPr lang="ru-RU" sz="2800" b="1" dirty="0" smtClean="0">
                <a:cs typeface="Times New Roman" pitchFamily="18" charset="0"/>
              </a:rPr>
              <a:t>оценка</a:t>
            </a:r>
            <a:r>
              <a:rPr lang="en-US" sz="2800" b="1" dirty="0" smtClean="0"/>
              <a:t/>
            </a:r>
            <a:br>
              <a:rPr lang="en-US" sz="2800" b="1" dirty="0" smtClean="0"/>
            </a:br>
            <a:r>
              <a:rPr lang="en-US" sz="2800" b="1" dirty="0"/>
              <a:t/>
            </a:r>
            <a:br>
              <a:rPr lang="en-US" sz="2800" b="1" dirty="0"/>
            </a:br>
            <a:endParaRPr lang="en-US" sz="2800" b="1" dirty="0"/>
          </a:p>
        </p:txBody>
      </p:sp>
      <p:sp>
        <p:nvSpPr>
          <p:cNvPr id="899075"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Tree>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488A680-5E4E-42E3-B46E-CAA8018B556E}" type="datetime1">
              <a:rPr lang="en-US"/>
              <a:pPr/>
              <a:t>9/20/2011</a:t>
            </a:fld>
            <a:endParaRPr lang="en-US"/>
          </a:p>
        </p:txBody>
      </p:sp>
      <p:sp>
        <p:nvSpPr>
          <p:cNvPr id="6" name="Номер слайда 5"/>
          <p:cNvSpPr>
            <a:spLocks noGrp="1"/>
          </p:cNvSpPr>
          <p:nvPr>
            <p:ph type="sldNum" sz="quarter" idx="12"/>
          </p:nvPr>
        </p:nvSpPr>
        <p:spPr/>
        <p:txBody>
          <a:bodyPr/>
          <a:lstStyle/>
          <a:p>
            <a:fld id="{2536923F-F40D-4D6D-9E08-603144B520F5}" type="slidenum">
              <a:rPr lang="en-US"/>
              <a:pPr/>
              <a:t>14</a:t>
            </a:fld>
            <a:endParaRPr lang="en-US"/>
          </a:p>
        </p:txBody>
      </p:sp>
      <p:sp>
        <p:nvSpPr>
          <p:cNvPr id="1007618" name="Rectangle 2"/>
          <p:cNvSpPr>
            <a:spLocks noGrp="1" noChangeArrowheads="1"/>
          </p:cNvSpPr>
          <p:nvPr>
            <p:ph type="title"/>
          </p:nvPr>
        </p:nvSpPr>
        <p:spPr/>
        <p:txBody>
          <a:bodyPr/>
          <a:lstStyle/>
          <a:p>
            <a:r>
              <a:rPr lang="ru-RU" sz="3200" b="1"/>
              <a:t>Выработка политики – комплексный процесс </a:t>
            </a:r>
            <a:r>
              <a:rPr lang="en-US" sz="3200" b="1"/>
              <a:t>:</a:t>
            </a:r>
          </a:p>
        </p:txBody>
      </p:sp>
      <p:sp>
        <p:nvSpPr>
          <p:cNvPr id="1007619" name="Rectangle 3"/>
          <p:cNvSpPr>
            <a:spLocks noGrp="1" noChangeArrowheads="1"/>
          </p:cNvSpPr>
          <p:nvPr>
            <p:ph type="body" idx="1"/>
          </p:nvPr>
        </p:nvSpPr>
        <p:spPr/>
        <p:txBody>
          <a:bodyPr/>
          <a:lstStyle/>
          <a:p>
            <a:pPr>
              <a:buFontTx/>
              <a:buNone/>
            </a:pPr>
            <a:r>
              <a:rPr lang="ru-RU"/>
              <a:t>Выработка политики включает</a:t>
            </a:r>
            <a:r>
              <a:rPr lang="en-US"/>
              <a:t> </a:t>
            </a:r>
          </a:p>
          <a:p>
            <a:r>
              <a:rPr lang="ru-RU"/>
              <a:t>переговоры</a:t>
            </a:r>
            <a:r>
              <a:rPr lang="en-US"/>
              <a:t>, </a:t>
            </a:r>
          </a:p>
          <a:p>
            <a:r>
              <a:rPr lang="ru-RU"/>
              <a:t>компромисс</a:t>
            </a:r>
            <a:r>
              <a:rPr lang="en-US"/>
              <a:t>, </a:t>
            </a:r>
            <a:r>
              <a:rPr lang="ru-RU"/>
              <a:t>и</a:t>
            </a:r>
            <a:endParaRPr lang="en-US"/>
          </a:p>
          <a:p>
            <a:r>
              <a:rPr lang="ru-RU"/>
              <a:t>ответ на давление от разного рода источников</a:t>
            </a:r>
            <a:r>
              <a:rPr lang="en-US"/>
              <a:t>.</a:t>
            </a:r>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A25E66D-60E1-43F8-A004-088FD54173DB}" type="datetime1">
              <a:rPr lang="en-US"/>
              <a:pPr/>
              <a:t>9/20/2011</a:t>
            </a:fld>
            <a:endParaRPr lang="en-US"/>
          </a:p>
        </p:txBody>
      </p:sp>
      <p:sp>
        <p:nvSpPr>
          <p:cNvPr id="6" name="Номер слайда 5"/>
          <p:cNvSpPr>
            <a:spLocks noGrp="1"/>
          </p:cNvSpPr>
          <p:nvPr>
            <p:ph type="sldNum" sz="quarter" idx="12"/>
          </p:nvPr>
        </p:nvSpPr>
        <p:spPr/>
        <p:txBody>
          <a:bodyPr/>
          <a:lstStyle/>
          <a:p>
            <a:fld id="{E13EDBF1-6218-47CF-8D29-F9E45C92C6D2}" type="slidenum">
              <a:rPr lang="en-US"/>
              <a:pPr/>
              <a:t>15</a:t>
            </a:fld>
            <a:endParaRPr lang="en-US"/>
          </a:p>
        </p:txBody>
      </p:sp>
      <p:sp>
        <p:nvSpPr>
          <p:cNvPr id="1008642" name="Rectangle 2"/>
          <p:cNvSpPr>
            <a:spLocks noGrp="1" noChangeArrowheads="1"/>
          </p:cNvSpPr>
          <p:nvPr>
            <p:ph type="title"/>
          </p:nvPr>
        </p:nvSpPr>
        <p:spPr>
          <a:xfrm>
            <a:off x="457200" y="260648"/>
            <a:ext cx="8229600" cy="868958"/>
          </a:xfrm>
        </p:spPr>
        <p:txBody>
          <a:bodyPr/>
          <a:lstStyle/>
          <a:p>
            <a:r>
              <a:rPr lang="ru-RU" sz="3200" b="1" dirty="0"/>
              <a:t>Контекст имеет значение</a:t>
            </a:r>
            <a:r>
              <a:rPr lang="en-US" sz="3200" b="1" dirty="0"/>
              <a:t>:</a:t>
            </a:r>
          </a:p>
        </p:txBody>
      </p:sp>
      <p:sp>
        <p:nvSpPr>
          <p:cNvPr id="1008643" name="Rectangle 3"/>
          <p:cNvSpPr>
            <a:spLocks noGrp="1" noChangeArrowheads="1"/>
          </p:cNvSpPr>
          <p:nvPr>
            <p:ph type="body" idx="1"/>
          </p:nvPr>
        </p:nvSpPr>
        <p:spPr>
          <a:xfrm>
            <a:off x="1043608" y="1052736"/>
            <a:ext cx="8208912" cy="5040560"/>
          </a:xfrm>
        </p:spPr>
        <p:txBody>
          <a:bodyPr/>
          <a:lstStyle/>
          <a:p>
            <a:pPr>
              <a:lnSpc>
                <a:spcPct val="90000"/>
              </a:lnSpc>
              <a:buFontTx/>
              <a:buNone/>
            </a:pPr>
            <a:r>
              <a:rPr lang="ru-RU" sz="2800" dirty="0"/>
              <a:t>Элементы выработки политики в образовании</a:t>
            </a:r>
            <a:endParaRPr lang="en-US" sz="2800" dirty="0"/>
          </a:p>
          <a:p>
            <a:pPr>
              <a:lnSpc>
                <a:spcPct val="90000"/>
              </a:lnSpc>
            </a:pPr>
            <a:r>
              <a:rPr lang="ru-RU" sz="2800" dirty="0"/>
              <a:t>Точка зрения политиков, идеологические позиции</a:t>
            </a:r>
            <a:r>
              <a:rPr lang="en-US" sz="2800" dirty="0"/>
              <a:t>, </a:t>
            </a:r>
          </a:p>
          <a:p>
            <a:pPr>
              <a:lnSpc>
                <a:spcPct val="90000"/>
              </a:lnSpc>
            </a:pPr>
            <a:r>
              <a:rPr lang="ru-RU" sz="2800" dirty="0"/>
              <a:t>Доступный бюджет</a:t>
            </a:r>
            <a:r>
              <a:rPr lang="en-US" sz="2800" dirty="0"/>
              <a:t>, </a:t>
            </a:r>
          </a:p>
          <a:p>
            <a:pPr>
              <a:lnSpc>
                <a:spcPct val="90000"/>
              </a:lnSpc>
            </a:pPr>
            <a:r>
              <a:rPr lang="ru-RU" sz="2800" dirty="0"/>
              <a:t>Точка зрения и  интересы заинтересованных лиц (</a:t>
            </a:r>
            <a:r>
              <a:rPr lang="en-US" sz="2800" dirty="0"/>
              <a:t> stakeholders</a:t>
            </a:r>
            <a:r>
              <a:rPr lang="ru-RU" sz="2800" dirty="0"/>
              <a:t> ) и групп</a:t>
            </a:r>
            <a:r>
              <a:rPr lang="en-US" sz="2800" dirty="0"/>
              <a:t>, </a:t>
            </a:r>
          </a:p>
          <a:p>
            <a:pPr>
              <a:lnSpc>
                <a:spcPct val="90000"/>
              </a:lnSpc>
            </a:pPr>
            <a:r>
              <a:rPr lang="ru-RU" sz="2800" dirty="0"/>
              <a:t>Традиционные подходы и новомодные веяния</a:t>
            </a:r>
            <a:r>
              <a:rPr lang="en-US" sz="2800" dirty="0"/>
              <a:t>.</a:t>
            </a:r>
          </a:p>
          <a:p>
            <a:pPr>
              <a:lnSpc>
                <a:spcPct val="90000"/>
              </a:lnSpc>
            </a:pPr>
            <a:r>
              <a:rPr lang="ru-RU" sz="2800" dirty="0"/>
              <a:t>Объективные факты, включая результаты национального оценивания</a:t>
            </a:r>
            <a:endParaRPr lang="en-US" sz="2800" dirty="0"/>
          </a:p>
          <a:p>
            <a:pPr>
              <a:lnSpc>
                <a:spcPct val="90000"/>
              </a:lnSpc>
            </a:pPr>
            <a:endParaRPr lang="en-US" sz="2800" dirty="0"/>
          </a:p>
          <a:p>
            <a:pPr>
              <a:lnSpc>
                <a:spcPct val="90000"/>
              </a:lnSpc>
            </a:pP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DED5F06-5718-482A-BA5A-08A571E845A6}" type="datetime1">
              <a:rPr lang="en-US"/>
              <a:pPr/>
              <a:t>9/20/2011</a:t>
            </a:fld>
            <a:endParaRPr lang="en-US"/>
          </a:p>
        </p:txBody>
      </p:sp>
      <p:sp>
        <p:nvSpPr>
          <p:cNvPr id="6" name="Номер слайда 5"/>
          <p:cNvSpPr>
            <a:spLocks noGrp="1"/>
          </p:cNvSpPr>
          <p:nvPr>
            <p:ph type="sldNum" sz="quarter" idx="12"/>
          </p:nvPr>
        </p:nvSpPr>
        <p:spPr/>
        <p:txBody>
          <a:bodyPr/>
          <a:lstStyle/>
          <a:p>
            <a:fld id="{76D2342B-B05F-4FBE-A1AB-729D50599C40}" type="slidenum">
              <a:rPr lang="en-US"/>
              <a:pPr/>
              <a:t>16</a:t>
            </a:fld>
            <a:endParaRPr lang="en-US"/>
          </a:p>
        </p:txBody>
      </p:sp>
      <p:sp>
        <p:nvSpPr>
          <p:cNvPr id="1009666" name="Rectangle 2"/>
          <p:cNvSpPr>
            <a:spLocks noGrp="1" noChangeArrowheads="1"/>
          </p:cNvSpPr>
          <p:nvPr>
            <p:ph type="title"/>
          </p:nvPr>
        </p:nvSpPr>
        <p:spPr/>
        <p:txBody>
          <a:bodyPr/>
          <a:lstStyle/>
          <a:p>
            <a:r>
              <a:rPr lang="ru-RU" sz="3200" b="1"/>
              <a:t>Привлечение к работе ваших критиков</a:t>
            </a:r>
            <a:r>
              <a:rPr lang="en-US" sz="3200" b="1"/>
              <a:t>:</a:t>
            </a:r>
          </a:p>
        </p:txBody>
      </p:sp>
      <p:sp>
        <p:nvSpPr>
          <p:cNvPr id="1009667" name="Rectangle 3"/>
          <p:cNvSpPr>
            <a:spLocks noGrp="1" noChangeArrowheads="1"/>
          </p:cNvSpPr>
          <p:nvPr>
            <p:ph type="body" idx="1"/>
          </p:nvPr>
        </p:nvSpPr>
        <p:spPr>
          <a:xfrm>
            <a:off x="1094928" y="1412776"/>
            <a:ext cx="8229600" cy="4525963"/>
          </a:xfrm>
        </p:spPr>
        <p:txBody>
          <a:bodyPr/>
          <a:lstStyle/>
          <a:p>
            <a:pPr>
              <a:lnSpc>
                <a:spcPct val="90000"/>
              </a:lnSpc>
              <a:buFontTx/>
              <a:buNone/>
            </a:pPr>
            <a:r>
              <a:rPr lang="ru-RU" sz="2400" dirty="0"/>
              <a:t>Чтобы сделать влияние на выработку политики максимальным рассмотрите</a:t>
            </a:r>
            <a:endParaRPr lang="en-US" sz="2400" dirty="0"/>
          </a:p>
          <a:p>
            <a:pPr>
              <a:lnSpc>
                <a:spcPct val="90000"/>
              </a:lnSpc>
            </a:pPr>
            <a:r>
              <a:rPr lang="ru-RU" sz="2400" dirty="0"/>
              <a:t>Привлечение к работе ключевых заинтересованных лиц (</a:t>
            </a:r>
            <a:r>
              <a:rPr lang="en-US" sz="2400" dirty="0"/>
              <a:t>stakeholders</a:t>
            </a:r>
            <a:r>
              <a:rPr lang="ru-RU" sz="2400" dirty="0"/>
              <a:t>) на ранней стадии разработки</a:t>
            </a:r>
            <a:endParaRPr lang="en-US" sz="2400" dirty="0"/>
          </a:p>
          <a:p>
            <a:pPr>
              <a:lnSpc>
                <a:spcPct val="90000"/>
              </a:lnSpc>
            </a:pPr>
            <a:r>
              <a:rPr lang="ru-RU" sz="2400" dirty="0"/>
              <a:t>Включение в </a:t>
            </a:r>
            <a:r>
              <a:rPr lang="ru-RU" sz="2400" dirty="0" err="1"/>
              <a:t>опросники</a:t>
            </a:r>
            <a:r>
              <a:rPr lang="ru-RU" sz="2400" dirty="0"/>
              <a:t> для учителей, директоров школ и др. некоторых вопросов, которые вызывают их озабоченность </a:t>
            </a:r>
            <a:r>
              <a:rPr lang="en-US" sz="2400" dirty="0"/>
              <a:t> </a:t>
            </a:r>
          </a:p>
          <a:p>
            <a:pPr lvl="1">
              <a:lnSpc>
                <a:spcPct val="90000"/>
              </a:lnSpc>
            </a:pPr>
            <a:r>
              <a:rPr lang="ru-RU" sz="2000" dirty="0"/>
              <a:t>Влияет ли размер класса на успеваемость учащихся</a:t>
            </a:r>
            <a:r>
              <a:rPr lang="en-US" sz="2000" dirty="0"/>
              <a:t>?</a:t>
            </a:r>
          </a:p>
          <a:p>
            <a:pPr lvl="1">
              <a:lnSpc>
                <a:spcPct val="90000"/>
              </a:lnSpc>
            </a:pPr>
            <a:r>
              <a:rPr lang="ru-RU" sz="2000" dirty="0"/>
              <a:t>Дает ли система образования равные возможности</a:t>
            </a:r>
            <a:r>
              <a:rPr lang="en-US" sz="2000" dirty="0"/>
              <a:t>?</a:t>
            </a:r>
          </a:p>
          <a:p>
            <a:pPr>
              <a:lnSpc>
                <a:spcPct val="90000"/>
              </a:lnSpc>
            </a:pPr>
            <a:r>
              <a:rPr lang="ru-RU" sz="2400" dirty="0"/>
              <a:t>Представление интересов </a:t>
            </a:r>
            <a:r>
              <a:rPr lang="en-US" sz="2400" dirty="0"/>
              <a:t>  </a:t>
            </a:r>
            <a:r>
              <a:rPr lang="ru-RU" sz="2400" dirty="0"/>
              <a:t>заинтересованных лиц (</a:t>
            </a:r>
            <a:r>
              <a:rPr lang="en-US" sz="2400" dirty="0"/>
              <a:t>stakeholders</a:t>
            </a:r>
            <a:r>
              <a:rPr lang="ru-RU" sz="2400" dirty="0"/>
              <a:t>) в </a:t>
            </a:r>
            <a:r>
              <a:rPr lang="ru-RU" sz="2400" dirty="0" smtClean="0"/>
              <a:t>управляющем комитете по проведению оценки</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839B2F65-109C-4D22-A03B-5FB5C20F71FA}" type="datetime1">
              <a:rPr lang="en-US"/>
              <a:pPr/>
              <a:t>9/20/2011</a:t>
            </a:fld>
            <a:endParaRPr lang="en-US"/>
          </a:p>
        </p:txBody>
      </p:sp>
      <p:sp>
        <p:nvSpPr>
          <p:cNvPr id="6" name="Номер слайда 5"/>
          <p:cNvSpPr>
            <a:spLocks noGrp="1"/>
          </p:cNvSpPr>
          <p:nvPr>
            <p:ph type="sldNum" sz="quarter" idx="12"/>
          </p:nvPr>
        </p:nvSpPr>
        <p:spPr/>
        <p:txBody>
          <a:bodyPr/>
          <a:lstStyle/>
          <a:p>
            <a:fld id="{605EE0BE-7826-4407-A9BA-C8B811D61988}" type="slidenum">
              <a:rPr lang="en-US"/>
              <a:pPr/>
              <a:t>17</a:t>
            </a:fld>
            <a:endParaRPr lang="en-US"/>
          </a:p>
        </p:txBody>
      </p:sp>
      <p:sp>
        <p:nvSpPr>
          <p:cNvPr id="901122" name="Rectangle 2"/>
          <p:cNvSpPr>
            <a:spLocks noGrp="1" noChangeArrowheads="1"/>
          </p:cNvSpPr>
          <p:nvPr>
            <p:ph type="title"/>
          </p:nvPr>
        </p:nvSpPr>
        <p:spPr>
          <a:xfrm>
            <a:off x="899592" y="692696"/>
            <a:ext cx="7920930" cy="4751858"/>
          </a:xfrm>
          <a:solidFill>
            <a:schemeClr val="bg1">
              <a:alpha val="0"/>
            </a:schemeClr>
          </a:solidFill>
        </p:spPr>
        <p:txBody>
          <a:bodyPr/>
          <a:lstStyle/>
          <a:p>
            <a:pPr algn="l"/>
            <a:r>
              <a:rPr lang="ru-RU" sz="2400" b="1" dirty="0" smtClean="0"/>
              <a:t>Количественные аспекты</a:t>
            </a:r>
            <a:r>
              <a:rPr lang="en-US" sz="2400" b="1" dirty="0" smtClean="0"/>
              <a:t>:</a:t>
            </a:r>
            <a:br>
              <a:rPr lang="en-US" sz="2400" b="1" dirty="0" smtClean="0"/>
            </a:br>
            <a:r>
              <a:rPr lang="en-US" sz="2400" b="1" dirty="0" smtClean="0"/>
              <a:t/>
            </a:r>
            <a:br>
              <a:rPr lang="en-US" sz="2400" b="1" dirty="0" smtClean="0"/>
            </a:br>
            <a:r>
              <a:rPr lang="en-US" sz="2400" b="1" dirty="0" smtClean="0"/>
              <a:t>	</a:t>
            </a:r>
            <a:r>
              <a:rPr lang="en-US" sz="2400" b="1" dirty="0" smtClean="0">
                <a:cs typeface="Times New Roman" pitchFamily="18" charset="0"/>
              </a:rPr>
              <a:t>• </a:t>
            </a:r>
            <a:r>
              <a:rPr lang="ru-RU" sz="2400" b="1" dirty="0" smtClean="0">
                <a:cs typeface="Times New Roman" pitchFamily="18" charset="0"/>
              </a:rPr>
              <a:t>Получение численных данных</a:t>
            </a:r>
            <a:r>
              <a:rPr lang="en-US" sz="2400" b="1" dirty="0" smtClean="0">
                <a:cs typeface="Times New Roman" pitchFamily="18" charset="0"/>
              </a:rPr>
              <a:t/>
            </a:r>
            <a:br>
              <a:rPr lang="en-US" sz="2400" b="1" dirty="0" smtClean="0">
                <a:cs typeface="Times New Roman" pitchFamily="18" charset="0"/>
              </a:rPr>
            </a:br>
            <a:r>
              <a:rPr lang="en-US" sz="2400" b="1" dirty="0" smtClean="0">
                <a:cs typeface="Times New Roman" pitchFamily="18" charset="0"/>
              </a:rPr>
              <a:t/>
            </a:r>
            <a:br>
              <a:rPr lang="en-US" sz="2400" b="1" dirty="0" smtClean="0">
                <a:cs typeface="Times New Roman" pitchFamily="18" charset="0"/>
              </a:rPr>
            </a:br>
            <a:r>
              <a:rPr lang="en-US" sz="2400" b="1" dirty="0" smtClean="0">
                <a:cs typeface="Times New Roman" pitchFamily="18" charset="0"/>
              </a:rPr>
              <a:t>	• </a:t>
            </a:r>
            <a:r>
              <a:rPr lang="ru-RU" sz="2400" b="1" dirty="0" smtClean="0">
                <a:cs typeface="Times New Roman" pitchFamily="18" charset="0"/>
              </a:rPr>
              <a:t>Взаимозависимости на данном    отрезке времени</a:t>
            </a:r>
            <a:r>
              <a:rPr lang="en-US" sz="2400" b="1" dirty="0" smtClean="0">
                <a:cs typeface="Times New Roman" pitchFamily="18" charset="0"/>
              </a:rPr>
              <a:t/>
            </a:r>
            <a:br>
              <a:rPr lang="en-US" sz="2400" b="1" dirty="0" smtClean="0">
                <a:cs typeface="Times New Roman" pitchFamily="18" charset="0"/>
              </a:rPr>
            </a:br>
            <a:r>
              <a:rPr lang="en-US" sz="2400" b="1" dirty="0" smtClean="0">
                <a:cs typeface="Times New Roman" pitchFamily="18" charset="0"/>
              </a:rPr>
              <a:t/>
            </a:r>
            <a:br>
              <a:rPr lang="en-US" sz="2400" b="1" dirty="0" smtClean="0">
                <a:cs typeface="Times New Roman" pitchFamily="18" charset="0"/>
              </a:rPr>
            </a:br>
            <a:r>
              <a:rPr lang="en-US" sz="2400" b="1" dirty="0" smtClean="0">
                <a:cs typeface="Times New Roman" pitchFamily="18" charset="0"/>
              </a:rPr>
              <a:t>	• </a:t>
            </a:r>
            <a:r>
              <a:rPr lang="ru-RU" sz="2400" b="1" dirty="0" smtClean="0">
                <a:cs typeface="Times New Roman" pitchFamily="18" charset="0"/>
              </a:rPr>
              <a:t>Взаимозависимости в динамике по времени</a:t>
            </a:r>
            <a:r>
              <a:rPr lang="en-US" sz="2400" b="1" dirty="0" smtClean="0">
                <a:cs typeface="Times New Roman" pitchFamily="18" charset="0"/>
              </a:rPr>
              <a:t/>
            </a:r>
            <a:br>
              <a:rPr lang="en-US" sz="2400" b="1" dirty="0" smtClean="0">
                <a:cs typeface="Times New Roman" pitchFamily="18" charset="0"/>
              </a:rPr>
            </a:br>
            <a:r>
              <a:rPr lang="en-US" sz="2400" b="1" dirty="0" smtClean="0">
                <a:cs typeface="Times New Roman" pitchFamily="18" charset="0"/>
              </a:rPr>
              <a:t>		• </a:t>
            </a:r>
            <a:r>
              <a:rPr lang="ru-RU" sz="2000" b="1" dirty="0" smtClean="0">
                <a:cs typeface="Times New Roman" pitchFamily="18" charset="0"/>
              </a:rPr>
              <a:t>причинно-следственные связи</a:t>
            </a:r>
            <a:r>
              <a:rPr lang="en-US" sz="2000" b="1" dirty="0" smtClean="0">
                <a:cs typeface="Times New Roman" pitchFamily="18" charset="0"/>
              </a:rPr>
              <a:t/>
            </a:r>
            <a:br>
              <a:rPr lang="en-US" sz="2000" b="1" dirty="0" smtClean="0">
                <a:cs typeface="Times New Roman" pitchFamily="18" charset="0"/>
              </a:rPr>
            </a:br>
            <a:r>
              <a:rPr lang="en-US" sz="2000" b="1" dirty="0" smtClean="0">
                <a:cs typeface="Times New Roman" pitchFamily="18" charset="0"/>
              </a:rPr>
              <a:t>		• </a:t>
            </a:r>
            <a:r>
              <a:rPr lang="ru-RU" sz="2000" b="1" dirty="0" smtClean="0">
                <a:cs typeface="Times New Roman" pitchFamily="18" charset="0"/>
              </a:rPr>
              <a:t>обусловленные вероятности</a:t>
            </a:r>
            <a:endParaRPr lang="en-US" sz="2400" b="1" dirty="0"/>
          </a:p>
        </p:txBody>
      </p:sp>
      <p:sp>
        <p:nvSpPr>
          <p:cNvPr id="901123"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Tree>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3"/>
          <p:cNvSpPr>
            <a:spLocks noGrp="1"/>
          </p:cNvSpPr>
          <p:nvPr>
            <p:ph type="dt" sz="half" idx="10"/>
          </p:nvPr>
        </p:nvSpPr>
        <p:spPr/>
        <p:txBody>
          <a:bodyPr/>
          <a:lstStyle/>
          <a:p>
            <a:fld id="{6E608EF2-7A46-4DD0-B975-F04AE19D06CE}" type="datetime1">
              <a:rPr lang="en-US"/>
              <a:pPr/>
              <a:t>9/20/2011</a:t>
            </a:fld>
            <a:endParaRPr lang="en-US"/>
          </a:p>
        </p:txBody>
      </p:sp>
      <p:sp>
        <p:nvSpPr>
          <p:cNvPr id="5" name="Номер слайда 5"/>
          <p:cNvSpPr>
            <a:spLocks noGrp="1"/>
          </p:cNvSpPr>
          <p:nvPr>
            <p:ph type="sldNum" sz="quarter" idx="12"/>
          </p:nvPr>
        </p:nvSpPr>
        <p:spPr/>
        <p:txBody>
          <a:bodyPr/>
          <a:lstStyle/>
          <a:p>
            <a:fld id="{5D159249-1E8D-4946-A638-D5878CED7CAC}" type="slidenum">
              <a:rPr lang="en-US"/>
              <a:pPr/>
              <a:t>18</a:t>
            </a:fld>
            <a:endParaRPr lang="en-US"/>
          </a:p>
        </p:txBody>
      </p:sp>
      <p:sp>
        <p:nvSpPr>
          <p:cNvPr id="903170" name="Rectangle 2"/>
          <p:cNvSpPr>
            <a:spLocks noGrp="1" noChangeArrowheads="1"/>
          </p:cNvSpPr>
          <p:nvPr>
            <p:ph type="title"/>
          </p:nvPr>
        </p:nvSpPr>
        <p:spPr>
          <a:xfrm>
            <a:off x="323528" y="476672"/>
            <a:ext cx="8640960" cy="3960986"/>
          </a:xfrm>
        </p:spPr>
        <p:txBody>
          <a:bodyPr/>
          <a:lstStyle/>
          <a:p>
            <a:pPr algn="l"/>
            <a:r>
              <a:rPr lang="ru-RU" sz="3200" b="1" dirty="0" smtClean="0"/>
              <a:t> </a:t>
            </a:r>
            <a:r>
              <a:rPr lang="ru-RU" sz="3200" b="1" dirty="0" smtClean="0"/>
              <a:t>Неколичественные аспекты</a:t>
            </a:r>
            <a:r>
              <a:rPr lang="en-US" sz="3200" b="1" dirty="0" smtClean="0"/>
              <a:t>:</a:t>
            </a:r>
            <a:br>
              <a:rPr lang="en-US" sz="3200" b="1" dirty="0" smtClean="0"/>
            </a:br>
            <a:r>
              <a:rPr lang="en-US" sz="3200" b="1" dirty="0" smtClean="0"/>
              <a:t/>
            </a:r>
            <a:br>
              <a:rPr lang="en-US" sz="3200" b="1" dirty="0" smtClean="0"/>
            </a:br>
            <a:r>
              <a:rPr lang="en-US" sz="3200" b="1" dirty="0" smtClean="0"/>
              <a:t>	</a:t>
            </a:r>
            <a:r>
              <a:rPr lang="en-US" sz="3200" b="1" dirty="0" smtClean="0">
                <a:cs typeface="Times New Roman" pitchFamily="18" charset="0"/>
              </a:rPr>
              <a:t>• </a:t>
            </a:r>
            <a:r>
              <a:rPr lang="ru-RU" sz="3200" b="1" dirty="0" smtClean="0">
                <a:cs typeface="Times New Roman" pitchFamily="18" charset="0"/>
              </a:rPr>
              <a:t>стилизация фактической информации</a:t>
            </a:r>
            <a:r>
              <a:rPr lang="en-US" sz="3200" b="1" dirty="0" smtClean="0">
                <a:cs typeface="Times New Roman" pitchFamily="18" charset="0"/>
              </a:rPr>
              <a:t/>
            </a:r>
            <a:br>
              <a:rPr lang="en-US" sz="3200" b="1" dirty="0" smtClean="0">
                <a:cs typeface="Times New Roman" pitchFamily="18" charset="0"/>
              </a:rPr>
            </a:br>
            <a:r>
              <a:rPr lang="en-US" sz="3200" b="1" dirty="0" smtClean="0">
                <a:cs typeface="Times New Roman" pitchFamily="18" charset="0"/>
              </a:rPr>
              <a:t>	• </a:t>
            </a:r>
            <a:r>
              <a:rPr lang="ru-RU" sz="3200" b="1" dirty="0" smtClean="0">
                <a:cs typeface="Times New Roman" pitchFamily="18" charset="0"/>
              </a:rPr>
              <a:t>субъективные интерпретации</a:t>
            </a:r>
            <a:endParaRPr lang="en-US" sz="3200" b="1" dirty="0"/>
          </a:p>
        </p:txBody>
      </p:sp>
    </p:spTree>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272A4852-8AF4-478F-AC9D-4CFAEEA49997}" type="datetime1">
              <a:rPr lang="en-US"/>
              <a:pPr/>
              <a:t>9/20/2011</a:t>
            </a:fld>
            <a:endParaRPr lang="en-US"/>
          </a:p>
        </p:txBody>
      </p:sp>
      <p:sp>
        <p:nvSpPr>
          <p:cNvPr id="6" name="Номер слайда 5"/>
          <p:cNvSpPr>
            <a:spLocks noGrp="1"/>
          </p:cNvSpPr>
          <p:nvPr>
            <p:ph type="sldNum" sz="quarter" idx="12"/>
          </p:nvPr>
        </p:nvSpPr>
        <p:spPr/>
        <p:txBody>
          <a:bodyPr/>
          <a:lstStyle/>
          <a:p>
            <a:fld id="{6994012A-D7D7-4B02-A1E8-82BAC06E1F88}" type="slidenum">
              <a:rPr lang="en-US"/>
              <a:pPr/>
              <a:t>19</a:t>
            </a:fld>
            <a:endParaRPr lang="en-US"/>
          </a:p>
        </p:txBody>
      </p:sp>
      <p:sp>
        <p:nvSpPr>
          <p:cNvPr id="990210" name="Rectangle 2"/>
          <p:cNvSpPr>
            <a:spLocks noGrp="1" noChangeArrowheads="1"/>
          </p:cNvSpPr>
          <p:nvPr>
            <p:ph type="title"/>
          </p:nvPr>
        </p:nvSpPr>
        <p:spPr/>
        <p:txBody>
          <a:bodyPr/>
          <a:lstStyle/>
          <a:p>
            <a:r>
              <a:rPr lang="ru-RU" sz="3200" b="1" dirty="0" smtClean="0"/>
              <a:t>Задание</a:t>
            </a:r>
            <a:r>
              <a:rPr lang="fr-CA" sz="3200" b="1" dirty="0" smtClean="0"/>
              <a:t> </a:t>
            </a:r>
            <a:r>
              <a:rPr lang="fr-CA" sz="3200" b="1" dirty="0"/>
              <a:t>2: </a:t>
            </a:r>
            <a:r>
              <a:rPr lang="ru-RU" sz="3200" b="1" dirty="0"/>
              <a:t>Пользователи</a:t>
            </a:r>
            <a:endParaRPr lang="en-GB" sz="3200" b="1" dirty="0"/>
          </a:p>
        </p:txBody>
      </p:sp>
      <p:sp useBgFill="1">
        <p:nvSpPr>
          <p:cNvPr id="990211" name="Rectangle 3"/>
          <p:cNvSpPr>
            <a:spLocks noGrp="1" noChangeArrowheads="1"/>
          </p:cNvSpPr>
          <p:nvPr>
            <p:ph type="body" idx="1"/>
          </p:nvPr>
        </p:nvSpPr>
        <p:spPr>
          <a:xfrm>
            <a:off x="323528" y="1268412"/>
            <a:ext cx="8445822" cy="5328939"/>
          </a:xfrm>
        </p:spPr>
        <p:txBody>
          <a:bodyPr/>
          <a:lstStyle/>
          <a:p>
            <a:pPr algn="just">
              <a:lnSpc>
                <a:spcPct val="80000"/>
              </a:lnSpc>
              <a:buFontTx/>
              <a:buNone/>
            </a:pPr>
            <a:r>
              <a:rPr lang="ru-RU" sz="2400" dirty="0"/>
              <a:t>Участники должны составить список для каждого пользователя возможных, с их точки зрения, применений полученных данных. Нет необходимости на данной стадии ограничивать перечень применений, которые данное оценивание может поддержать с технической точки зрения</a:t>
            </a:r>
            <a:r>
              <a:rPr lang="en-GB" sz="2400" dirty="0"/>
              <a:t>.  </a:t>
            </a:r>
          </a:p>
          <a:p>
            <a:pPr algn="just">
              <a:lnSpc>
                <a:spcPct val="80000"/>
              </a:lnSpc>
            </a:pPr>
            <a:r>
              <a:rPr lang="ru-RU" sz="2400" dirty="0"/>
              <a:t>Участникам дается примерно 30 минут для того, чтобы расширить их  таблицу, внося новые ряды для каждого пользователя по каждому из применений</a:t>
            </a:r>
            <a:r>
              <a:rPr lang="en-GB" sz="2400" dirty="0"/>
              <a:t>.</a:t>
            </a:r>
          </a:p>
          <a:p>
            <a:pPr algn="just">
              <a:lnSpc>
                <a:spcPct val="80000"/>
              </a:lnSpc>
            </a:pPr>
            <a:r>
              <a:rPr lang="ru-RU" sz="2400" dirty="0"/>
              <a:t>По завершении данной работы участники должны подготовить 15–</a:t>
            </a:r>
            <a:r>
              <a:rPr lang="ru-RU" sz="2400" dirty="0" err="1"/>
              <a:t>ти</a:t>
            </a:r>
            <a:r>
              <a:rPr lang="ru-RU" sz="2400" dirty="0"/>
              <a:t> минутную презентацию своей матрицы применений и пользователей, фокусируя внимание на том, где они предполагают встретить трудности в осуществлении задуманного из-за технических возможностей пользователей или  из-за того, что требует данное применение с точки зрения технического оснащения оценивания</a:t>
            </a:r>
            <a:r>
              <a:rPr lang="en-GB" sz="2400" dirty="0"/>
              <a: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1"/>
          <p:cNvSpPr>
            <a:spLocks noGrp="1"/>
          </p:cNvSpPr>
          <p:nvPr>
            <p:ph type="dt" sz="half" idx="10"/>
          </p:nvPr>
        </p:nvSpPr>
        <p:spPr/>
        <p:txBody>
          <a:bodyPr/>
          <a:lstStyle/>
          <a:p>
            <a:fld id="{697BBD81-F588-45D7-AE3C-4595520043B0}" type="datetime1">
              <a:rPr lang="en-US"/>
              <a:pPr/>
              <a:t>9/20/2011</a:t>
            </a:fld>
            <a:endParaRPr lang="en-US"/>
          </a:p>
        </p:txBody>
      </p:sp>
      <p:sp>
        <p:nvSpPr>
          <p:cNvPr id="5" name="Номер слайда 3"/>
          <p:cNvSpPr>
            <a:spLocks noGrp="1"/>
          </p:cNvSpPr>
          <p:nvPr>
            <p:ph type="sldNum" sz="quarter" idx="12"/>
          </p:nvPr>
        </p:nvSpPr>
        <p:spPr/>
        <p:txBody>
          <a:bodyPr/>
          <a:lstStyle/>
          <a:p>
            <a:fld id="{98AC2012-5E6E-4B47-B420-D665445C3354}" type="slidenum">
              <a:rPr lang="en-US"/>
              <a:pPr/>
              <a:t>2</a:t>
            </a:fld>
            <a:endParaRPr lang="en-US"/>
          </a:p>
        </p:txBody>
      </p:sp>
      <p:sp>
        <p:nvSpPr>
          <p:cNvPr id="589827" name="Text Box 3"/>
          <p:cNvSpPr txBox="1">
            <a:spLocks noChangeArrowheads="1"/>
          </p:cNvSpPr>
          <p:nvPr/>
        </p:nvSpPr>
        <p:spPr bwMode="auto">
          <a:xfrm>
            <a:off x="1513656" y="1100138"/>
            <a:ext cx="7162800" cy="5016758"/>
          </a:xfrm>
          <a:prstGeom prst="rect">
            <a:avLst/>
          </a:prstGeom>
          <a:noFill/>
          <a:ln w="9525">
            <a:noFill/>
            <a:miter lim="800000"/>
            <a:headEnd/>
            <a:tailEnd/>
          </a:ln>
          <a:effectLst/>
        </p:spPr>
        <p:txBody>
          <a:bodyPr>
            <a:spAutoFit/>
          </a:bodyPr>
          <a:lstStyle/>
          <a:p>
            <a:pPr marL="2424113" indent="-2424113" eaLnBrk="0" hangingPunct="0">
              <a:spcBef>
                <a:spcPct val="50000"/>
              </a:spcBef>
            </a:pPr>
            <a:r>
              <a:rPr lang="ru-RU" sz="3200" b="1" dirty="0"/>
              <a:t>Цель курса</a:t>
            </a:r>
            <a:r>
              <a:rPr lang="en-GB" sz="3200" b="1" dirty="0"/>
              <a:t>: </a:t>
            </a:r>
            <a:endParaRPr lang="ru-RU" sz="3200" b="1" dirty="0" smtClean="0"/>
          </a:p>
          <a:p>
            <a:pPr marL="2424113" indent="-2424113" eaLnBrk="0" hangingPunct="0">
              <a:spcBef>
                <a:spcPct val="50000"/>
              </a:spcBef>
            </a:pPr>
            <a:r>
              <a:rPr lang="ru-RU" sz="3200" b="1" dirty="0" smtClean="0"/>
              <a:t>Обеспечение </a:t>
            </a:r>
            <a:r>
              <a:rPr lang="ru-RU" sz="3200" b="1" dirty="0" smtClean="0"/>
              <a:t>руководителей</a:t>
            </a:r>
          </a:p>
          <a:p>
            <a:pPr marL="2424113" indent="-2424113" eaLnBrk="0" hangingPunct="0">
              <a:spcBef>
                <a:spcPct val="50000"/>
              </a:spcBef>
            </a:pPr>
            <a:r>
              <a:rPr lang="ru-RU" sz="3200" b="1" dirty="0" smtClean="0"/>
              <a:t>национальных исследований</a:t>
            </a:r>
          </a:p>
          <a:p>
            <a:pPr marL="2424113" indent="-2424113" eaLnBrk="0" hangingPunct="0">
              <a:spcBef>
                <a:spcPct val="50000"/>
              </a:spcBef>
            </a:pPr>
            <a:r>
              <a:rPr lang="ru-RU" sz="3200" b="1" dirty="0" smtClean="0"/>
              <a:t>методикой </a:t>
            </a:r>
            <a:r>
              <a:rPr lang="ru-RU" sz="3200" b="1" dirty="0" smtClean="0"/>
              <a:t>для </a:t>
            </a:r>
            <a:r>
              <a:rPr lang="ru-RU" sz="3200" b="1" dirty="0" smtClean="0"/>
              <a:t>получения</a:t>
            </a:r>
          </a:p>
          <a:p>
            <a:pPr marL="2424113" indent="-2424113" eaLnBrk="0" hangingPunct="0">
              <a:spcBef>
                <a:spcPct val="50000"/>
              </a:spcBef>
            </a:pPr>
            <a:r>
              <a:rPr lang="ru-RU" sz="3200" b="1" dirty="0" smtClean="0"/>
              <a:t>максимальной </a:t>
            </a:r>
            <a:r>
              <a:rPr lang="ru-RU" sz="3200" b="1" dirty="0" smtClean="0"/>
              <a:t>отдачи </a:t>
            </a:r>
            <a:r>
              <a:rPr lang="ru-RU" sz="3200" b="1" dirty="0" smtClean="0"/>
              <a:t>от</a:t>
            </a:r>
          </a:p>
          <a:p>
            <a:pPr marL="2424113" indent="-2424113" eaLnBrk="0" hangingPunct="0">
              <a:spcBef>
                <a:spcPct val="50000"/>
              </a:spcBef>
            </a:pPr>
            <a:r>
              <a:rPr lang="ru-RU" sz="3200" b="1" dirty="0" smtClean="0"/>
              <a:t>результатов </a:t>
            </a:r>
            <a:r>
              <a:rPr lang="ru-RU" sz="3200" b="1" dirty="0" smtClean="0"/>
              <a:t>оценки</a:t>
            </a:r>
            <a:endParaRPr lang="en-GB" sz="3200" b="1" dirty="0" smtClean="0"/>
          </a:p>
          <a:p>
            <a:pPr marL="2424113" indent="-2424113" eaLnBrk="0" hangingPunct="0">
              <a:spcBef>
                <a:spcPct val="50000"/>
              </a:spcBef>
            </a:pPr>
            <a:r>
              <a:rPr lang="en-GB" sz="3200" b="1" dirty="0" smtClean="0"/>
              <a:t> </a:t>
            </a:r>
            <a:endParaRPr lang="en-GB" sz="32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half" idx="10"/>
          </p:nvPr>
        </p:nvSpPr>
        <p:spPr/>
        <p:txBody>
          <a:bodyPr/>
          <a:lstStyle/>
          <a:p>
            <a:fld id="{3857CD70-B856-4965-A89E-44A93713F59D}" type="datetime1">
              <a:rPr lang="en-US"/>
              <a:pPr/>
              <a:t>9/20/2011</a:t>
            </a:fld>
            <a:endParaRPr lang="en-US"/>
          </a:p>
        </p:txBody>
      </p:sp>
      <p:sp>
        <p:nvSpPr>
          <p:cNvPr id="7" name="Номер слайда 5"/>
          <p:cNvSpPr>
            <a:spLocks noGrp="1"/>
          </p:cNvSpPr>
          <p:nvPr>
            <p:ph type="sldNum" sz="quarter" idx="12"/>
          </p:nvPr>
        </p:nvSpPr>
        <p:spPr/>
        <p:txBody>
          <a:bodyPr/>
          <a:lstStyle/>
          <a:p>
            <a:fld id="{BB570632-7332-4A5F-BDC0-7344EFCFAE65}" type="slidenum">
              <a:rPr lang="en-US"/>
              <a:pPr/>
              <a:t>20</a:t>
            </a:fld>
            <a:endParaRPr lang="en-US"/>
          </a:p>
        </p:txBody>
      </p:sp>
      <p:sp>
        <p:nvSpPr>
          <p:cNvPr id="905218" name="Rectangle 2"/>
          <p:cNvSpPr>
            <a:spLocks noGrp="1" noChangeArrowheads="1"/>
          </p:cNvSpPr>
          <p:nvPr>
            <p:ph type="title"/>
          </p:nvPr>
        </p:nvSpPr>
        <p:spPr>
          <a:xfrm>
            <a:off x="1619672" y="411163"/>
            <a:ext cx="6120680" cy="823912"/>
          </a:xfrm>
        </p:spPr>
        <p:txBody>
          <a:bodyPr/>
          <a:lstStyle/>
          <a:p>
            <a:pPr algn="l"/>
            <a:r>
              <a:rPr lang="ru-RU" sz="3200" b="1" dirty="0"/>
              <a:t>Информационные активы</a:t>
            </a:r>
            <a:r>
              <a:rPr lang="en-US" sz="3200" b="1" dirty="0"/>
              <a:t>:</a:t>
            </a:r>
          </a:p>
        </p:txBody>
      </p:sp>
      <p:sp>
        <p:nvSpPr>
          <p:cNvPr id="905219"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905220" name="Rectangle 4"/>
          <p:cNvSpPr>
            <a:spLocks noChangeArrowheads="1"/>
          </p:cNvSpPr>
          <p:nvPr/>
        </p:nvSpPr>
        <p:spPr bwMode="auto">
          <a:xfrm>
            <a:off x="1547665" y="1484313"/>
            <a:ext cx="6048524" cy="3240087"/>
          </a:xfrm>
          <a:prstGeom prst="rect">
            <a:avLst/>
          </a:prstGeom>
          <a:noFill/>
          <a:ln w="9525">
            <a:noFill/>
            <a:miter lim="800000"/>
            <a:headEnd/>
            <a:tailEnd/>
          </a:ln>
          <a:effectLst/>
        </p:spPr>
        <p:txBody>
          <a:bodyPr/>
          <a:lstStyle/>
          <a:p>
            <a:pPr marL="342900" indent="-342900">
              <a:spcBef>
                <a:spcPct val="50000"/>
              </a:spcBef>
              <a:buClr>
                <a:srgbClr val="000099"/>
              </a:buClr>
              <a:buSzPct val="110000"/>
              <a:buFontTx/>
              <a:buChar char="•"/>
            </a:pPr>
            <a:r>
              <a:rPr lang="ru-RU" sz="3200" b="1" dirty="0" smtClean="0"/>
              <a:t>Спецификации</a:t>
            </a:r>
            <a:endParaRPr lang="en-US" sz="3200" b="1" dirty="0"/>
          </a:p>
          <a:p>
            <a:pPr marL="342900" indent="-342900">
              <a:spcBef>
                <a:spcPct val="50000"/>
              </a:spcBef>
              <a:buClr>
                <a:srgbClr val="000099"/>
              </a:buClr>
              <a:buSzPct val="110000"/>
              <a:buFontTx/>
              <a:buChar char="•"/>
            </a:pPr>
            <a:r>
              <a:rPr lang="ru-RU" sz="3200" b="1" dirty="0"/>
              <a:t>Банки заданий</a:t>
            </a:r>
            <a:endParaRPr lang="en-US" sz="3200" b="1" dirty="0"/>
          </a:p>
          <a:p>
            <a:pPr marL="342900" indent="-342900">
              <a:spcBef>
                <a:spcPct val="50000"/>
              </a:spcBef>
              <a:buClr>
                <a:srgbClr val="000099"/>
              </a:buClr>
              <a:buSzPct val="110000"/>
              <a:buFontTx/>
              <a:buChar char="•"/>
            </a:pPr>
            <a:r>
              <a:rPr lang="ru-RU" sz="3200" b="1" dirty="0"/>
              <a:t>Оценка </a:t>
            </a:r>
            <a:r>
              <a:rPr lang="ru-RU" sz="3200" b="1" dirty="0" smtClean="0"/>
              <a:t>достижений</a:t>
            </a:r>
            <a:endParaRPr lang="en-US" sz="3200" b="1" dirty="0"/>
          </a:p>
          <a:p>
            <a:pPr marL="342900" indent="-342900">
              <a:spcBef>
                <a:spcPct val="50000"/>
              </a:spcBef>
              <a:buClr>
                <a:srgbClr val="000099"/>
              </a:buClr>
              <a:buSzPct val="110000"/>
              <a:buFontTx/>
              <a:buChar char="•"/>
            </a:pPr>
            <a:r>
              <a:rPr lang="ru-RU" sz="3200" b="1" dirty="0"/>
              <a:t>Характеристика </a:t>
            </a:r>
            <a:r>
              <a:rPr lang="ru-RU" sz="3200" b="1" dirty="0" smtClean="0"/>
              <a:t>выборки исследования</a:t>
            </a:r>
            <a:endParaRPr lang="en-US" sz="3200" b="1" dirty="0"/>
          </a:p>
        </p:txBody>
      </p:sp>
    </p:spTree>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26B7722-369D-4675-812C-70B37C93D1A7}" type="datetime1">
              <a:rPr lang="en-US"/>
              <a:pPr/>
              <a:t>9/20/2011</a:t>
            </a:fld>
            <a:endParaRPr lang="en-US"/>
          </a:p>
        </p:txBody>
      </p:sp>
      <p:sp>
        <p:nvSpPr>
          <p:cNvPr id="6" name="Номер слайда 5"/>
          <p:cNvSpPr>
            <a:spLocks noGrp="1"/>
          </p:cNvSpPr>
          <p:nvPr>
            <p:ph type="sldNum" sz="quarter" idx="12"/>
          </p:nvPr>
        </p:nvSpPr>
        <p:spPr/>
        <p:txBody>
          <a:bodyPr/>
          <a:lstStyle/>
          <a:p>
            <a:fld id="{63807CAA-21A0-4AC2-9102-F3EB0B4CB85F}" type="slidenum">
              <a:rPr lang="en-US"/>
              <a:pPr/>
              <a:t>21</a:t>
            </a:fld>
            <a:endParaRPr lang="en-US"/>
          </a:p>
        </p:txBody>
      </p:sp>
      <p:sp>
        <p:nvSpPr>
          <p:cNvPr id="907267"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907268" name="Rectangle 4"/>
          <p:cNvSpPr>
            <a:spLocks noChangeArrowheads="1"/>
          </p:cNvSpPr>
          <p:nvPr/>
        </p:nvSpPr>
        <p:spPr bwMode="auto">
          <a:xfrm>
            <a:off x="1187625" y="836712"/>
            <a:ext cx="7848871" cy="5184799"/>
          </a:xfrm>
          <a:prstGeom prst="rect">
            <a:avLst/>
          </a:prstGeom>
          <a:noFill/>
          <a:ln w="9525">
            <a:noFill/>
            <a:miter lim="800000"/>
            <a:headEnd/>
            <a:tailEnd/>
          </a:ln>
          <a:effectLst/>
        </p:spPr>
        <p:txBody>
          <a:bodyPr/>
          <a:lstStyle/>
          <a:p>
            <a:pPr marL="342900" indent="-342900">
              <a:spcBef>
                <a:spcPct val="50000"/>
              </a:spcBef>
              <a:buClr>
                <a:srgbClr val="000099"/>
              </a:buClr>
              <a:buSzPct val="110000"/>
              <a:buFontTx/>
              <a:buChar char="•"/>
            </a:pPr>
            <a:r>
              <a:rPr lang="ru-RU" sz="3200" b="1" dirty="0"/>
              <a:t>Взаимосвязь </a:t>
            </a:r>
            <a:r>
              <a:rPr lang="ru-RU" sz="3200" b="1" dirty="0" smtClean="0"/>
              <a:t>достижений и характеристик выборки исследования</a:t>
            </a:r>
            <a:r>
              <a:rPr lang="en-US" sz="3200" b="1" dirty="0" smtClean="0"/>
              <a:t>: </a:t>
            </a:r>
            <a:r>
              <a:rPr lang="ru-RU" sz="3200" b="1" dirty="0"/>
              <a:t>в целом и для отдельно взятых подгрупп </a:t>
            </a:r>
            <a:r>
              <a:rPr lang="ru-RU" sz="3200" b="1" dirty="0" smtClean="0"/>
              <a:t>популяции </a:t>
            </a:r>
            <a:endParaRPr lang="en-US" sz="3200" b="1" dirty="0"/>
          </a:p>
          <a:p>
            <a:pPr marL="342900" indent="-342900">
              <a:spcBef>
                <a:spcPct val="50000"/>
              </a:spcBef>
              <a:buClr>
                <a:srgbClr val="000099"/>
              </a:buClr>
              <a:buSzPct val="110000"/>
              <a:buFontTx/>
              <a:buChar char="•"/>
            </a:pPr>
            <a:r>
              <a:rPr lang="ru-RU" sz="3200" b="1" dirty="0"/>
              <a:t>Примеры ошибок в </a:t>
            </a:r>
            <a:r>
              <a:rPr lang="ru-RU" sz="3200" b="1" dirty="0" smtClean="0"/>
              <a:t>заданиях теста</a:t>
            </a:r>
            <a:endParaRPr lang="en-US" sz="3200" b="1" dirty="0"/>
          </a:p>
          <a:p>
            <a:pPr marL="342900" indent="-342900">
              <a:spcBef>
                <a:spcPct val="50000"/>
              </a:spcBef>
              <a:buClr>
                <a:srgbClr val="000099"/>
              </a:buClr>
              <a:buSzPct val="110000"/>
              <a:buFontTx/>
              <a:buChar char="•"/>
            </a:pPr>
            <a:r>
              <a:rPr lang="ru-RU" sz="3200" b="1" dirty="0" smtClean="0"/>
              <a:t>Стандарты достижений</a:t>
            </a:r>
            <a:endParaRPr lang="en-US" sz="3200" b="1" dirty="0"/>
          </a:p>
          <a:p>
            <a:pPr marL="342900" indent="-342900">
              <a:spcBef>
                <a:spcPct val="50000"/>
              </a:spcBef>
              <a:buClr>
                <a:srgbClr val="000099"/>
              </a:buClr>
              <a:buSzPct val="110000"/>
              <a:buFontTx/>
              <a:buChar char="•"/>
            </a:pPr>
            <a:r>
              <a:rPr lang="ru-RU" sz="3200" b="1" dirty="0"/>
              <a:t>Данные </a:t>
            </a:r>
            <a:r>
              <a:rPr lang="ru-RU" sz="3200" b="1" dirty="0" smtClean="0"/>
              <a:t>оценки</a:t>
            </a:r>
            <a:endParaRPr lang="en-US" sz="3200" b="1" dirty="0"/>
          </a:p>
        </p:txBody>
      </p:sp>
    </p:spTree>
  </p:cSld>
  <p:clrMapOvr>
    <a:masterClrMapping/>
  </p:clrMapOvr>
  <p:transition spd="med">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half" idx="10"/>
          </p:nvPr>
        </p:nvSpPr>
        <p:spPr/>
        <p:txBody>
          <a:bodyPr/>
          <a:lstStyle/>
          <a:p>
            <a:fld id="{54564481-B317-420C-AEAB-38A0BD2EDF22}" type="datetime1">
              <a:rPr lang="en-US"/>
              <a:pPr/>
              <a:t>9/20/2011</a:t>
            </a:fld>
            <a:endParaRPr lang="en-US"/>
          </a:p>
        </p:txBody>
      </p:sp>
      <p:sp>
        <p:nvSpPr>
          <p:cNvPr id="7" name="Номер слайда 5"/>
          <p:cNvSpPr>
            <a:spLocks noGrp="1"/>
          </p:cNvSpPr>
          <p:nvPr>
            <p:ph type="sldNum" sz="quarter" idx="12"/>
          </p:nvPr>
        </p:nvSpPr>
        <p:spPr/>
        <p:txBody>
          <a:bodyPr/>
          <a:lstStyle/>
          <a:p>
            <a:fld id="{DE980D63-934A-44C4-A7DB-05120FB10859}" type="slidenum">
              <a:rPr lang="en-US"/>
              <a:pPr/>
              <a:t>22</a:t>
            </a:fld>
            <a:endParaRPr lang="en-US"/>
          </a:p>
        </p:txBody>
      </p:sp>
      <p:sp>
        <p:nvSpPr>
          <p:cNvPr id="909314" name="Rectangle 2"/>
          <p:cNvSpPr>
            <a:spLocks noGrp="1" noChangeArrowheads="1"/>
          </p:cNvSpPr>
          <p:nvPr>
            <p:ph type="title"/>
          </p:nvPr>
        </p:nvSpPr>
        <p:spPr>
          <a:xfrm>
            <a:off x="2293938" y="411163"/>
            <a:ext cx="4484687" cy="823912"/>
          </a:xfrm>
        </p:spPr>
        <p:txBody>
          <a:bodyPr/>
          <a:lstStyle/>
          <a:p>
            <a:pPr algn="l"/>
            <a:r>
              <a:rPr lang="ru-RU" sz="3200" b="1" dirty="0" smtClean="0"/>
              <a:t>Спецификации</a:t>
            </a:r>
            <a:r>
              <a:rPr lang="en-US" sz="3200" b="1" dirty="0" smtClean="0"/>
              <a:t>:</a:t>
            </a:r>
            <a:endParaRPr lang="en-US" sz="3200" b="1" dirty="0"/>
          </a:p>
        </p:txBody>
      </p:sp>
      <p:sp>
        <p:nvSpPr>
          <p:cNvPr id="909315"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909316" name="Rectangle 4"/>
          <p:cNvSpPr>
            <a:spLocks noChangeArrowheads="1"/>
          </p:cNvSpPr>
          <p:nvPr/>
        </p:nvSpPr>
        <p:spPr bwMode="auto">
          <a:xfrm>
            <a:off x="1619673" y="1196752"/>
            <a:ext cx="7200800" cy="5327922"/>
          </a:xfrm>
          <a:prstGeom prst="rect">
            <a:avLst/>
          </a:prstGeom>
          <a:noFill/>
          <a:ln w="9525">
            <a:noFill/>
            <a:miter lim="800000"/>
            <a:headEnd/>
            <a:tailEnd/>
          </a:ln>
          <a:effectLst/>
        </p:spPr>
        <p:txBody>
          <a:bodyPr/>
          <a:lstStyle/>
          <a:p>
            <a:pPr marL="342900" indent="-342900">
              <a:spcBef>
                <a:spcPct val="50000"/>
              </a:spcBef>
              <a:buClr>
                <a:srgbClr val="000099"/>
              </a:buClr>
              <a:buSzPct val="110000"/>
              <a:buFontTx/>
              <a:buChar char="•"/>
            </a:pPr>
            <a:r>
              <a:rPr lang="ru-RU" sz="3200" b="1" dirty="0"/>
              <a:t>Цели</a:t>
            </a:r>
            <a:endParaRPr lang="en-US" sz="3200" b="1" dirty="0"/>
          </a:p>
          <a:p>
            <a:pPr marL="342900" indent="-342900">
              <a:spcBef>
                <a:spcPct val="50000"/>
              </a:spcBef>
              <a:buClr>
                <a:srgbClr val="000099"/>
              </a:buClr>
              <a:buSzPct val="110000"/>
              <a:buFontTx/>
              <a:buChar char="•"/>
            </a:pPr>
            <a:r>
              <a:rPr lang="ru-RU" sz="3200" b="1" dirty="0"/>
              <a:t>Факторы, вызывающие трудности</a:t>
            </a:r>
            <a:endParaRPr lang="en-US" sz="3200" b="1" dirty="0"/>
          </a:p>
          <a:p>
            <a:pPr marL="342900" indent="-342900">
              <a:spcBef>
                <a:spcPct val="50000"/>
              </a:spcBef>
              <a:buClr>
                <a:srgbClr val="000099"/>
              </a:buClr>
              <a:buSzPct val="110000"/>
              <a:buFontTx/>
              <a:buChar char="•"/>
            </a:pPr>
            <a:r>
              <a:rPr lang="ru-RU" sz="3200" b="1" dirty="0" smtClean="0"/>
              <a:t>Диапазоны</a:t>
            </a:r>
            <a:endParaRPr lang="en-US" sz="3200" b="1" dirty="0"/>
          </a:p>
          <a:p>
            <a:pPr marL="342900" indent="-342900">
              <a:spcBef>
                <a:spcPct val="50000"/>
              </a:spcBef>
              <a:buClr>
                <a:srgbClr val="000099"/>
              </a:buClr>
              <a:buSzPct val="110000"/>
              <a:buFontTx/>
              <a:buChar char="•"/>
            </a:pPr>
            <a:r>
              <a:rPr lang="ru-RU" sz="3200" b="1" dirty="0"/>
              <a:t>Продолжительность</a:t>
            </a:r>
            <a:endParaRPr lang="en-US" sz="3200" b="1" dirty="0"/>
          </a:p>
          <a:p>
            <a:pPr marL="342900" indent="-342900">
              <a:spcBef>
                <a:spcPct val="50000"/>
              </a:spcBef>
              <a:buClr>
                <a:srgbClr val="000099"/>
              </a:buClr>
              <a:buSzPct val="110000"/>
              <a:buFontTx/>
              <a:buChar char="•"/>
            </a:pPr>
            <a:r>
              <a:rPr lang="ru-RU" sz="3200" b="1" dirty="0"/>
              <a:t>Набор заданий</a:t>
            </a:r>
            <a:endParaRPr lang="en-US" sz="3200" b="1" dirty="0"/>
          </a:p>
          <a:p>
            <a:pPr marL="342900" indent="-342900">
              <a:spcBef>
                <a:spcPct val="50000"/>
              </a:spcBef>
              <a:buClr>
                <a:srgbClr val="000099"/>
              </a:buClr>
              <a:buSzPct val="110000"/>
              <a:buFontTx/>
              <a:buChar char="•"/>
            </a:pPr>
            <a:r>
              <a:rPr lang="ru-RU" sz="3200" b="1" dirty="0" smtClean="0"/>
              <a:t>Свидетельства 	</a:t>
            </a:r>
            <a:r>
              <a:rPr lang="ru-RU" sz="3200" b="1" dirty="0" err="1" smtClean="0"/>
              <a:t>валидности</a:t>
            </a:r>
            <a:r>
              <a:rPr lang="en-US" sz="3200" b="1" dirty="0"/>
              <a:t>, </a:t>
            </a:r>
            <a:r>
              <a:rPr lang="ru-RU" sz="3200" b="1" dirty="0"/>
              <a:t>надежности,</a:t>
            </a:r>
            <a:r>
              <a:rPr lang="en-US" sz="3200" b="1" dirty="0"/>
              <a:t> </a:t>
            </a:r>
            <a:r>
              <a:rPr lang="ru-RU" sz="3200" b="1" dirty="0"/>
              <a:t>сопоставимости</a:t>
            </a:r>
            <a:endParaRPr lang="en-US" sz="3200" b="1" dirty="0"/>
          </a:p>
        </p:txBody>
      </p:sp>
    </p:spTree>
  </p:cSld>
  <p:clrMapOvr>
    <a:masterClrMapping/>
  </p:clrMapOvr>
  <p:transition spd="med">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half" idx="10"/>
          </p:nvPr>
        </p:nvSpPr>
        <p:spPr/>
        <p:txBody>
          <a:bodyPr/>
          <a:lstStyle/>
          <a:p>
            <a:fld id="{2B6BC95B-7745-467B-8942-E3A37471A7E3}" type="datetime1">
              <a:rPr lang="en-US"/>
              <a:pPr/>
              <a:t>9/20/2011</a:t>
            </a:fld>
            <a:endParaRPr lang="en-US"/>
          </a:p>
        </p:txBody>
      </p:sp>
      <p:sp>
        <p:nvSpPr>
          <p:cNvPr id="7" name="Номер слайда 5"/>
          <p:cNvSpPr>
            <a:spLocks noGrp="1"/>
          </p:cNvSpPr>
          <p:nvPr>
            <p:ph type="sldNum" sz="quarter" idx="12"/>
          </p:nvPr>
        </p:nvSpPr>
        <p:spPr/>
        <p:txBody>
          <a:bodyPr/>
          <a:lstStyle/>
          <a:p>
            <a:fld id="{ACDCCF51-06F4-430F-B83A-BDE269444DDC}" type="slidenum">
              <a:rPr lang="en-US"/>
              <a:pPr/>
              <a:t>23</a:t>
            </a:fld>
            <a:endParaRPr lang="en-US"/>
          </a:p>
        </p:txBody>
      </p:sp>
      <p:sp>
        <p:nvSpPr>
          <p:cNvPr id="911362" name="Rectangle 2"/>
          <p:cNvSpPr>
            <a:spLocks noGrp="1" noChangeArrowheads="1"/>
          </p:cNvSpPr>
          <p:nvPr>
            <p:ph type="title"/>
          </p:nvPr>
        </p:nvSpPr>
        <p:spPr>
          <a:xfrm>
            <a:off x="2339975" y="804863"/>
            <a:ext cx="4608513" cy="823912"/>
          </a:xfrm>
        </p:spPr>
        <p:txBody>
          <a:bodyPr/>
          <a:lstStyle/>
          <a:p>
            <a:pPr algn="l"/>
            <a:r>
              <a:rPr lang="ru-RU" sz="3200" b="1"/>
              <a:t>Банки заданий</a:t>
            </a:r>
            <a:r>
              <a:rPr lang="en-US" sz="3200" b="1"/>
              <a:t>:</a:t>
            </a:r>
          </a:p>
        </p:txBody>
      </p:sp>
      <p:sp>
        <p:nvSpPr>
          <p:cNvPr id="911363"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911364" name="Rectangle 4"/>
          <p:cNvSpPr>
            <a:spLocks noChangeArrowheads="1"/>
          </p:cNvSpPr>
          <p:nvPr/>
        </p:nvSpPr>
        <p:spPr bwMode="auto">
          <a:xfrm>
            <a:off x="2411413" y="1917700"/>
            <a:ext cx="5184775" cy="1439863"/>
          </a:xfrm>
          <a:prstGeom prst="rect">
            <a:avLst/>
          </a:prstGeom>
          <a:noFill/>
          <a:ln w="9525">
            <a:noFill/>
            <a:miter lim="800000"/>
            <a:headEnd/>
            <a:tailEnd/>
          </a:ln>
          <a:effectLst/>
        </p:spPr>
        <p:txBody>
          <a:bodyPr/>
          <a:lstStyle/>
          <a:p>
            <a:pPr marL="342900" indent="-342900">
              <a:spcBef>
                <a:spcPct val="50000"/>
              </a:spcBef>
              <a:buClr>
                <a:srgbClr val="000099"/>
              </a:buClr>
              <a:buSzPct val="110000"/>
              <a:buFontTx/>
              <a:buChar char="•"/>
            </a:pPr>
            <a:r>
              <a:rPr lang="ru-RU" sz="3200" b="1"/>
              <a:t>Природа теста</a:t>
            </a:r>
            <a:endParaRPr lang="en-US" sz="3200" b="1"/>
          </a:p>
          <a:p>
            <a:pPr marL="342900" indent="-342900">
              <a:spcBef>
                <a:spcPct val="50000"/>
              </a:spcBef>
              <a:buClr>
                <a:srgbClr val="000099"/>
              </a:buClr>
              <a:buSzPct val="110000"/>
              <a:buFontTx/>
              <a:buChar char="•"/>
            </a:pPr>
            <a:r>
              <a:rPr lang="ru-RU" sz="3200" b="1"/>
              <a:t>Производное применение</a:t>
            </a:r>
            <a:endParaRPr lang="en-US" sz="3200" b="1"/>
          </a:p>
        </p:txBody>
      </p:sp>
    </p:spTree>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2"/>
          <p:cNvSpPr>
            <a:spLocks noGrp="1"/>
          </p:cNvSpPr>
          <p:nvPr>
            <p:ph type="dt" sz="half" idx="10"/>
          </p:nvPr>
        </p:nvSpPr>
        <p:spPr/>
        <p:txBody>
          <a:bodyPr/>
          <a:lstStyle/>
          <a:p>
            <a:fld id="{57121918-FE7B-47D6-B4E0-C83BF0AABA96}" type="datetime1">
              <a:rPr lang="en-US"/>
              <a:pPr/>
              <a:t>9/20/2011</a:t>
            </a:fld>
            <a:endParaRPr lang="en-US"/>
          </a:p>
        </p:txBody>
      </p:sp>
      <p:sp>
        <p:nvSpPr>
          <p:cNvPr id="6" name="Номер слайда 4"/>
          <p:cNvSpPr>
            <a:spLocks noGrp="1"/>
          </p:cNvSpPr>
          <p:nvPr>
            <p:ph type="sldNum" sz="quarter" idx="12"/>
          </p:nvPr>
        </p:nvSpPr>
        <p:spPr/>
        <p:txBody>
          <a:bodyPr/>
          <a:lstStyle/>
          <a:p>
            <a:fld id="{12F257A8-7112-47AE-8B5D-89D02720FB54}" type="slidenum">
              <a:rPr lang="en-US"/>
              <a:pPr/>
              <a:t>24</a:t>
            </a:fld>
            <a:endParaRPr lang="en-US"/>
          </a:p>
        </p:txBody>
      </p:sp>
      <p:pic>
        <p:nvPicPr>
          <p:cNvPr id="878605" name="Picture 13" descr="image1"/>
          <p:cNvPicPr>
            <a:picLocks noChangeAspect="1" noChangeArrowheads="1"/>
          </p:cNvPicPr>
          <p:nvPr/>
        </p:nvPicPr>
        <p:blipFill>
          <a:blip r:embed="rId3" cstate="print"/>
          <a:srcRect/>
          <a:stretch>
            <a:fillRect/>
          </a:stretch>
        </p:blipFill>
        <p:spPr bwMode="auto">
          <a:xfrm>
            <a:off x="323850" y="1052513"/>
            <a:ext cx="8351838" cy="4637087"/>
          </a:xfrm>
          <a:prstGeom prst="rect">
            <a:avLst/>
          </a:prstGeom>
          <a:noFill/>
        </p:spPr>
      </p:pic>
      <p:sp>
        <p:nvSpPr>
          <p:cNvPr id="878608" name="Rectangle 16"/>
          <p:cNvSpPr>
            <a:spLocks noChangeArrowheads="1"/>
          </p:cNvSpPr>
          <p:nvPr/>
        </p:nvSpPr>
        <p:spPr bwMode="auto">
          <a:xfrm>
            <a:off x="1619250" y="404813"/>
            <a:ext cx="5329238" cy="576262"/>
          </a:xfrm>
          <a:prstGeom prst="rect">
            <a:avLst/>
          </a:prstGeom>
          <a:noFill/>
          <a:ln w="9525">
            <a:noFill/>
            <a:miter lim="800000"/>
            <a:headEnd/>
            <a:tailEnd/>
          </a:ln>
          <a:effectLst/>
        </p:spPr>
        <p:txBody>
          <a:bodyPr/>
          <a:lstStyle/>
          <a:p>
            <a:pPr marL="342900" indent="-342900">
              <a:spcBef>
                <a:spcPct val="50000"/>
              </a:spcBef>
              <a:buClr>
                <a:srgbClr val="000099"/>
              </a:buClr>
              <a:buSzPct val="110000"/>
            </a:pPr>
            <a:r>
              <a:rPr lang="ru-RU" sz="3200" b="1" dirty="0"/>
              <a:t>Оценка </a:t>
            </a:r>
            <a:r>
              <a:rPr lang="ru-RU" sz="3200" b="1" dirty="0" smtClean="0"/>
              <a:t>достижений</a:t>
            </a:r>
            <a:endParaRPr lang="en-US" sz="3200" b="1"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2"/>
          <p:cNvSpPr>
            <a:spLocks noGrp="1"/>
          </p:cNvSpPr>
          <p:nvPr>
            <p:ph type="dt" sz="half" idx="10"/>
          </p:nvPr>
        </p:nvSpPr>
        <p:spPr/>
        <p:txBody>
          <a:bodyPr/>
          <a:lstStyle/>
          <a:p>
            <a:fld id="{54CF008A-008C-44CB-806C-F028B959DC83}" type="datetime1">
              <a:rPr lang="en-US"/>
              <a:pPr/>
              <a:t>9/20/2011</a:t>
            </a:fld>
            <a:endParaRPr lang="en-US"/>
          </a:p>
        </p:txBody>
      </p:sp>
      <p:sp>
        <p:nvSpPr>
          <p:cNvPr id="7" name="Номер слайда 4"/>
          <p:cNvSpPr>
            <a:spLocks noGrp="1"/>
          </p:cNvSpPr>
          <p:nvPr>
            <p:ph type="sldNum" sz="quarter" idx="12"/>
          </p:nvPr>
        </p:nvSpPr>
        <p:spPr/>
        <p:txBody>
          <a:bodyPr/>
          <a:lstStyle/>
          <a:p>
            <a:fld id="{EF20B87D-D964-42DE-ACA4-B041B94F9538}" type="slidenum">
              <a:rPr lang="en-US"/>
              <a:pPr/>
              <a:t>25</a:t>
            </a:fld>
            <a:endParaRPr lang="en-US"/>
          </a:p>
        </p:txBody>
      </p:sp>
      <p:sp>
        <p:nvSpPr>
          <p:cNvPr id="914435" name="Rectangle 3"/>
          <p:cNvSpPr>
            <a:spLocks noChangeArrowheads="1"/>
          </p:cNvSpPr>
          <p:nvPr/>
        </p:nvSpPr>
        <p:spPr bwMode="auto">
          <a:xfrm>
            <a:off x="1258888" y="404813"/>
            <a:ext cx="6553200" cy="576262"/>
          </a:xfrm>
          <a:prstGeom prst="rect">
            <a:avLst/>
          </a:prstGeom>
          <a:noFill/>
          <a:ln w="9525">
            <a:noFill/>
            <a:miter lim="800000"/>
            <a:headEnd/>
            <a:tailEnd/>
          </a:ln>
          <a:effectLst/>
        </p:spPr>
        <p:txBody>
          <a:bodyPr/>
          <a:lstStyle/>
          <a:p>
            <a:pPr marL="342900" indent="-342900">
              <a:spcBef>
                <a:spcPct val="50000"/>
              </a:spcBef>
              <a:buClr>
                <a:srgbClr val="000099"/>
              </a:buClr>
              <a:buSzPct val="110000"/>
            </a:pPr>
            <a:r>
              <a:rPr lang="ru-RU" sz="3200" b="1" dirty="0"/>
              <a:t>Оценка </a:t>
            </a:r>
            <a:r>
              <a:rPr lang="ru-RU" sz="3200" b="1" dirty="0" smtClean="0"/>
              <a:t>достижений</a:t>
            </a:r>
            <a:r>
              <a:rPr lang="en-US" sz="3200" b="1" dirty="0" smtClean="0"/>
              <a:t> </a:t>
            </a:r>
            <a:r>
              <a:rPr lang="en-US" sz="3200" b="1" dirty="0"/>
              <a:t>(</a:t>
            </a:r>
            <a:r>
              <a:rPr lang="ru-RU" sz="3200" b="1" dirty="0"/>
              <a:t>продолжение</a:t>
            </a:r>
            <a:r>
              <a:rPr lang="en-US" sz="3200" b="1" dirty="0"/>
              <a:t>)</a:t>
            </a:r>
          </a:p>
        </p:txBody>
      </p:sp>
      <p:pic>
        <p:nvPicPr>
          <p:cNvPr id="914436" name="Picture 4"/>
          <p:cNvPicPr>
            <a:picLocks noChangeAspect="1" noChangeArrowheads="1"/>
          </p:cNvPicPr>
          <p:nvPr/>
        </p:nvPicPr>
        <p:blipFill>
          <a:blip r:embed="rId3" cstate="print"/>
          <a:srcRect/>
          <a:stretch>
            <a:fillRect/>
          </a:stretch>
        </p:blipFill>
        <p:spPr bwMode="auto">
          <a:xfrm>
            <a:off x="1692275" y="1057275"/>
            <a:ext cx="6840538" cy="4659313"/>
          </a:xfrm>
          <a:prstGeom prst="rect">
            <a:avLst/>
          </a:prstGeom>
          <a:noFill/>
        </p:spPr>
      </p:pic>
      <p:sp>
        <p:nvSpPr>
          <p:cNvPr id="914439" name="Text Box 7"/>
          <p:cNvSpPr txBox="1">
            <a:spLocks noChangeArrowheads="1"/>
          </p:cNvSpPr>
          <p:nvPr/>
        </p:nvSpPr>
        <p:spPr bwMode="auto">
          <a:xfrm>
            <a:off x="87313" y="1314450"/>
            <a:ext cx="2678112" cy="244475"/>
          </a:xfrm>
          <a:prstGeom prst="rect">
            <a:avLst/>
          </a:prstGeom>
          <a:noFill/>
          <a:ln w="9525">
            <a:noFill/>
            <a:miter lim="800000"/>
            <a:headEnd/>
            <a:tailEnd/>
          </a:ln>
          <a:effectLst/>
        </p:spPr>
        <p:txBody>
          <a:bodyPr wrap="none">
            <a:spAutoFit/>
          </a:bodyPr>
          <a:lstStyle/>
          <a:p>
            <a:r>
              <a:rPr lang="ru-RU" sz="1000" b="1"/>
              <a:t>Распределение баллов по грамотности</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Дата 2"/>
          <p:cNvSpPr>
            <a:spLocks noGrp="1"/>
          </p:cNvSpPr>
          <p:nvPr>
            <p:ph type="dt" sz="half" idx="10"/>
          </p:nvPr>
        </p:nvSpPr>
        <p:spPr/>
        <p:txBody>
          <a:bodyPr/>
          <a:lstStyle/>
          <a:p>
            <a:fld id="{8DC3C077-516D-41F6-98A0-FDDF273AF5B2}" type="datetime1">
              <a:rPr lang="en-US"/>
              <a:pPr/>
              <a:t>9/20/2011</a:t>
            </a:fld>
            <a:endParaRPr lang="en-US"/>
          </a:p>
        </p:txBody>
      </p:sp>
      <p:sp>
        <p:nvSpPr>
          <p:cNvPr id="156" name="Номер слайда 4"/>
          <p:cNvSpPr>
            <a:spLocks noGrp="1"/>
          </p:cNvSpPr>
          <p:nvPr>
            <p:ph type="sldNum" sz="quarter" idx="12"/>
          </p:nvPr>
        </p:nvSpPr>
        <p:spPr/>
        <p:txBody>
          <a:bodyPr/>
          <a:lstStyle/>
          <a:p>
            <a:fld id="{BCF2E483-209E-4BCE-8056-8B0BB6B975F8}" type="slidenum">
              <a:rPr lang="en-US"/>
              <a:pPr/>
              <a:t>26</a:t>
            </a:fld>
            <a:endParaRPr lang="en-US"/>
          </a:p>
        </p:txBody>
      </p:sp>
      <p:sp>
        <p:nvSpPr>
          <p:cNvPr id="966658" name="Rectangle 2"/>
          <p:cNvSpPr>
            <a:spLocks noChangeArrowheads="1"/>
          </p:cNvSpPr>
          <p:nvPr/>
        </p:nvSpPr>
        <p:spPr bwMode="auto">
          <a:xfrm>
            <a:off x="1524000" y="6248400"/>
            <a:ext cx="7086600" cy="274638"/>
          </a:xfrm>
          <a:prstGeom prst="rect">
            <a:avLst/>
          </a:prstGeom>
          <a:noFill/>
          <a:ln w="9525">
            <a:noFill/>
            <a:miter lim="800000"/>
            <a:headEnd/>
            <a:tailEnd/>
          </a:ln>
          <a:effectLst/>
        </p:spPr>
        <p:txBody>
          <a:bodyPr>
            <a:spAutoFit/>
          </a:bodyPr>
          <a:lstStyle/>
          <a:p>
            <a:pPr eaLnBrk="0" hangingPunct="0">
              <a:spcAft>
                <a:spcPts val="288"/>
              </a:spcAft>
              <a:tabLst>
                <a:tab pos="685800" algn="l"/>
              </a:tabLst>
            </a:pPr>
            <a:r>
              <a:rPr lang="ru-RU" sz="1200" b="1" i="1">
                <a:solidFill>
                  <a:srgbClr val="000099"/>
                </a:solidFill>
                <a:latin typeface="Times" pitchFamily="18" charset="0"/>
              </a:rPr>
              <a:t>Источник</a:t>
            </a:r>
            <a:r>
              <a:rPr lang="en-GB" sz="1200" b="1" i="1">
                <a:solidFill>
                  <a:srgbClr val="000099"/>
                </a:solidFill>
                <a:latin typeface="Times" pitchFamily="18" charset="0"/>
              </a:rPr>
              <a:t>:	</a:t>
            </a:r>
            <a:r>
              <a:rPr lang="ru-RU" sz="1200" b="1" i="1">
                <a:solidFill>
                  <a:srgbClr val="000099"/>
                </a:solidFill>
                <a:latin typeface="Times" pitchFamily="18" charset="0"/>
              </a:rPr>
              <a:t>Программа Международной Оценки Учащихся</a:t>
            </a:r>
            <a:r>
              <a:rPr lang="en-GB" sz="1200" b="1" i="1">
                <a:solidFill>
                  <a:srgbClr val="000099"/>
                </a:solidFill>
                <a:latin typeface="Times" pitchFamily="18" charset="0"/>
              </a:rPr>
              <a:t>, 2000.</a:t>
            </a:r>
          </a:p>
        </p:txBody>
      </p:sp>
      <p:sp>
        <p:nvSpPr>
          <p:cNvPr id="966659" name="Rectangle 3"/>
          <p:cNvSpPr>
            <a:spLocks noChangeArrowheads="1"/>
          </p:cNvSpPr>
          <p:nvPr/>
        </p:nvSpPr>
        <p:spPr bwMode="auto">
          <a:xfrm>
            <a:off x="360362" y="476672"/>
            <a:ext cx="8820150" cy="990600"/>
          </a:xfrm>
          <a:prstGeom prst="rect">
            <a:avLst/>
          </a:prstGeom>
          <a:noFill/>
          <a:ln w="12700">
            <a:noFill/>
            <a:miter lim="800000"/>
            <a:headEnd/>
            <a:tailEnd/>
          </a:ln>
          <a:effectLst/>
        </p:spPr>
        <p:txBody>
          <a:bodyPr lIns="90488" tIns="44450" rIns="90488" bIns="44450" anchor="ctr"/>
          <a:lstStyle/>
          <a:p>
            <a:pPr algn="ctr" eaLnBrk="0" hangingPunct="0"/>
            <a:r>
              <a:rPr lang="ru-RU" sz="2200" b="1">
                <a:solidFill>
                  <a:srgbClr val="000099"/>
                </a:solidFill>
                <a:latin typeface="Times New Roman" pitchFamily="18" charset="0"/>
              </a:rPr>
              <a:t>Показатели Канады по грамотности чтения близки к наивысшим </a:t>
            </a:r>
            <a:endParaRPr lang="en-CA" sz="2200" b="1">
              <a:solidFill>
                <a:srgbClr val="000099"/>
              </a:solidFill>
              <a:latin typeface="Times New Roman" pitchFamily="18" charset="0"/>
            </a:endParaRPr>
          </a:p>
        </p:txBody>
      </p:sp>
      <p:grpSp>
        <p:nvGrpSpPr>
          <p:cNvPr id="966660" name="Group 4"/>
          <p:cNvGrpSpPr>
            <a:grpSpLocks/>
          </p:cNvGrpSpPr>
          <p:nvPr/>
        </p:nvGrpSpPr>
        <p:grpSpPr bwMode="auto">
          <a:xfrm>
            <a:off x="1447800" y="1204913"/>
            <a:ext cx="7391400" cy="4926012"/>
            <a:chOff x="487" y="759"/>
            <a:chExt cx="4848" cy="3103"/>
          </a:xfrm>
        </p:grpSpPr>
        <p:sp>
          <p:nvSpPr>
            <p:cNvPr id="966661" name="Rectangle 5"/>
            <p:cNvSpPr>
              <a:spLocks noChangeArrowheads="1"/>
            </p:cNvSpPr>
            <p:nvPr/>
          </p:nvSpPr>
          <p:spPr bwMode="auto">
            <a:xfrm>
              <a:off x="534" y="1131"/>
              <a:ext cx="4801" cy="2731"/>
            </a:xfrm>
            <a:prstGeom prst="rect">
              <a:avLst/>
            </a:prstGeom>
            <a:solidFill>
              <a:srgbClr val="FFCC99"/>
            </a:solidFill>
            <a:ln w="9525">
              <a:noFill/>
              <a:miter lim="800000"/>
              <a:headEnd/>
              <a:tailEnd/>
            </a:ln>
          </p:spPr>
          <p:txBody>
            <a:bodyPr/>
            <a:lstStyle/>
            <a:p>
              <a:endParaRPr lang="ru-RU"/>
            </a:p>
          </p:txBody>
        </p:sp>
        <p:sp>
          <p:nvSpPr>
            <p:cNvPr id="966662" name="Line 6"/>
            <p:cNvSpPr>
              <a:spLocks noChangeShapeType="1"/>
            </p:cNvSpPr>
            <p:nvPr/>
          </p:nvSpPr>
          <p:spPr bwMode="auto">
            <a:xfrm>
              <a:off x="534" y="1131"/>
              <a:ext cx="1" cy="2731"/>
            </a:xfrm>
            <a:prstGeom prst="line">
              <a:avLst/>
            </a:prstGeom>
            <a:noFill/>
            <a:ln w="11113">
              <a:solidFill>
                <a:srgbClr val="FFFFFF"/>
              </a:solidFill>
              <a:round/>
              <a:headEnd/>
              <a:tailEnd/>
            </a:ln>
          </p:spPr>
          <p:txBody>
            <a:bodyPr/>
            <a:lstStyle/>
            <a:p>
              <a:endParaRPr lang="ru-RU"/>
            </a:p>
          </p:txBody>
        </p:sp>
        <p:sp>
          <p:nvSpPr>
            <p:cNvPr id="966663" name="Line 7"/>
            <p:cNvSpPr>
              <a:spLocks noChangeShapeType="1"/>
            </p:cNvSpPr>
            <p:nvPr/>
          </p:nvSpPr>
          <p:spPr bwMode="auto">
            <a:xfrm>
              <a:off x="1598" y="1131"/>
              <a:ext cx="1" cy="2731"/>
            </a:xfrm>
            <a:prstGeom prst="line">
              <a:avLst/>
            </a:prstGeom>
            <a:noFill/>
            <a:ln w="11113">
              <a:solidFill>
                <a:srgbClr val="FFFFFF"/>
              </a:solidFill>
              <a:round/>
              <a:headEnd/>
              <a:tailEnd/>
            </a:ln>
          </p:spPr>
          <p:txBody>
            <a:bodyPr/>
            <a:lstStyle/>
            <a:p>
              <a:endParaRPr lang="ru-RU"/>
            </a:p>
          </p:txBody>
        </p:sp>
        <p:sp>
          <p:nvSpPr>
            <p:cNvPr id="966664" name="Line 8"/>
            <p:cNvSpPr>
              <a:spLocks noChangeShapeType="1"/>
            </p:cNvSpPr>
            <p:nvPr/>
          </p:nvSpPr>
          <p:spPr bwMode="auto">
            <a:xfrm>
              <a:off x="2669" y="1131"/>
              <a:ext cx="1" cy="2731"/>
            </a:xfrm>
            <a:prstGeom prst="line">
              <a:avLst/>
            </a:prstGeom>
            <a:noFill/>
            <a:ln w="11113">
              <a:solidFill>
                <a:srgbClr val="FFFFFF"/>
              </a:solidFill>
              <a:round/>
              <a:headEnd/>
              <a:tailEnd/>
            </a:ln>
          </p:spPr>
          <p:txBody>
            <a:bodyPr/>
            <a:lstStyle/>
            <a:p>
              <a:endParaRPr lang="ru-RU"/>
            </a:p>
          </p:txBody>
        </p:sp>
        <p:sp>
          <p:nvSpPr>
            <p:cNvPr id="966665" name="Line 9"/>
            <p:cNvSpPr>
              <a:spLocks noChangeShapeType="1"/>
            </p:cNvSpPr>
            <p:nvPr/>
          </p:nvSpPr>
          <p:spPr bwMode="auto">
            <a:xfrm>
              <a:off x="3733" y="1131"/>
              <a:ext cx="1" cy="2731"/>
            </a:xfrm>
            <a:prstGeom prst="line">
              <a:avLst/>
            </a:prstGeom>
            <a:noFill/>
            <a:ln w="11113">
              <a:solidFill>
                <a:srgbClr val="FFFFFF"/>
              </a:solidFill>
              <a:round/>
              <a:headEnd/>
              <a:tailEnd/>
            </a:ln>
          </p:spPr>
          <p:txBody>
            <a:bodyPr/>
            <a:lstStyle/>
            <a:p>
              <a:endParaRPr lang="ru-RU"/>
            </a:p>
          </p:txBody>
        </p:sp>
        <p:sp>
          <p:nvSpPr>
            <p:cNvPr id="966666" name="Line 10"/>
            <p:cNvSpPr>
              <a:spLocks noChangeShapeType="1"/>
            </p:cNvSpPr>
            <p:nvPr/>
          </p:nvSpPr>
          <p:spPr bwMode="auto">
            <a:xfrm>
              <a:off x="4803" y="1131"/>
              <a:ext cx="1" cy="2731"/>
            </a:xfrm>
            <a:prstGeom prst="line">
              <a:avLst/>
            </a:prstGeom>
            <a:noFill/>
            <a:ln w="11113">
              <a:solidFill>
                <a:srgbClr val="FFFFFF"/>
              </a:solidFill>
              <a:round/>
              <a:headEnd/>
              <a:tailEnd/>
            </a:ln>
          </p:spPr>
          <p:txBody>
            <a:bodyPr/>
            <a:lstStyle/>
            <a:p>
              <a:endParaRPr lang="ru-RU"/>
            </a:p>
          </p:txBody>
        </p:sp>
        <p:sp>
          <p:nvSpPr>
            <p:cNvPr id="966667" name="Rectangle 11"/>
            <p:cNvSpPr>
              <a:spLocks noChangeArrowheads="1"/>
            </p:cNvSpPr>
            <p:nvPr/>
          </p:nvSpPr>
          <p:spPr bwMode="auto">
            <a:xfrm>
              <a:off x="534" y="1131"/>
              <a:ext cx="4801" cy="2731"/>
            </a:xfrm>
            <a:prstGeom prst="rect">
              <a:avLst/>
            </a:prstGeom>
            <a:noFill/>
            <a:ln w="11113">
              <a:solidFill>
                <a:srgbClr val="000000"/>
              </a:solidFill>
              <a:miter lim="800000"/>
              <a:headEnd/>
              <a:tailEnd/>
            </a:ln>
          </p:spPr>
          <p:txBody>
            <a:bodyPr/>
            <a:lstStyle/>
            <a:p>
              <a:endParaRPr lang="ru-RU"/>
            </a:p>
          </p:txBody>
        </p:sp>
        <p:sp>
          <p:nvSpPr>
            <p:cNvPr id="966668" name="Rectangle 12"/>
            <p:cNvSpPr>
              <a:spLocks noChangeArrowheads="1"/>
            </p:cNvSpPr>
            <p:nvPr/>
          </p:nvSpPr>
          <p:spPr bwMode="auto">
            <a:xfrm>
              <a:off x="4135" y="1209"/>
              <a:ext cx="143" cy="39"/>
            </a:xfrm>
            <a:prstGeom prst="rect">
              <a:avLst/>
            </a:prstGeom>
            <a:solidFill>
              <a:srgbClr val="FFFFFF"/>
            </a:solidFill>
            <a:ln w="11113">
              <a:solidFill>
                <a:srgbClr val="000000"/>
              </a:solidFill>
              <a:miter lim="800000"/>
              <a:headEnd/>
              <a:tailEnd/>
            </a:ln>
          </p:spPr>
          <p:txBody>
            <a:bodyPr/>
            <a:lstStyle/>
            <a:p>
              <a:endParaRPr lang="ru-RU"/>
            </a:p>
          </p:txBody>
        </p:sp>
        <p:sp>
          <p:nvSpPr>
            <p:cNvPr id="966669" name="Rectangle 13"/>
            <p:cNvSpPr>
              <a:spLocks noChangeArrowheads="1"/>
            </p:cNvSpPr>
            <p:nvPr/>
          </p:nvSpPr>
          <p:spPr bwMode="auto">
            <a:xfrm>
              <a:off x="4081" y="1274"/>
              <a:ext cx="115" cy="32"/>
            </a:xfrm>
            <a:prstGeom prst="rect">
              <a:avLst/>
            </a:prstGeom>
            <a:solidFill>
              <a:srgbClr val="FF6600"/>
            </a:solidFill>
            <a:ln w="11113">
              <a:solidFill>
                <a:srgbClr val="000000"/>
              </a:solidFill>
              <a:miter lim="800000"/>
              <a:headEnd/>
              <a:tailEnd/>
            </a:ln>
          </p:spPr>
          <p:txBody>
            <a:bodyPr/>
            <a:lstStyle/>
            <a:p>
              <a:endParaRPr lang="ru-RU"/>
            </a:p>
          </p:txBody>
        </p:sp>
        <p:sp>
          <p:nvSpPr>
            <p:cNvPr id="966670" name="Rectangle 14"/>
            <p:cNvSpPr>
              <a:spLocks noChangeArrowheads="1"/>
            </p:cNvSpPr>
            <p:nvPr/>
          </p:nvSpPr>
          <p:spPr bwMode="auto">
            <a:xfrm>
              <a:off x="3890" y="1332"/>
              <a:ext cx="122" cy="39"/>
            </a:xfrm>
            <a:prstGeom prst="rect">
              <a:avLst/>
            </a:prstGeom>
            <a:solidFill>
              <a:srgbClr val="FFFFFF"/>
            </a:solidFill>
            <a:ln w="11113">
              <a:solidFill>
                <a:srgbClr val="000000"/>
              </a:solidFill>
              <a:miter lim="800000"/>
              <a:headEnd/>
              <a:tailEnd/>
            </a:ln>
          </p:spPr>
          <p:txBody>
            <a:bodyPr/>
            <a:lstStyle/>
            <a:p>
              <a:endParaRPr lang="ru-RU"/>
            </a:p>
          </p:txBody>
        </p:sp>
        <p:sp>
          <p:nvSpPr>
            <p:cNvPr id="966671" name="Rectangle 15"/>
            <p:cNvSpPr>
              <a:spLocks noChangeArrowheads="1"/>
            </p:cNvSpPr>
            <p:nvPr/>
          </p:nvSpPr>
          <p:spPr bwMode="auto">
            <a:xfrm>
              <a:off x="3835" y="1397"/>
              <a:ext cx="130" cy="39"/>
            </a:xfrm>
            <a:prstGeom prst="rect">
              <a:avLst/>
            </a:prstGeom>
            <a:solidFill>
              <a:srgbClr val="FFFFFF"/>
            </a:solidFill>
            <a:ln w="11113">
              <a:solidFill>
                <a:srgbClr val="000000"/>
              </a:solidFill>
              <a:miter lim="800000"/>
              <a:headEnd/>
              <a:tailEnd/>
            </a:ln>
          </p:spPr>
          <p:txBody>
            <a:bodyPr/>
            <a:lstStyle/>
            <a:p>
              <a:endParaRPr lang="ru-RU"/>
            </a:p>
          </p:txBody>
        </p:sp>
        <p:sp>
          <p:nvSpPr>
            <p:cNvPr id="966672" name="Rectangle 16"/>
            <p:cNvSpPr>
              <a:spLocks noChangeArrowheads="1"/>
            </p:cNvSpPr>
            <p:nvPr/>
          </p:nvSpPr>
          <p:spPr bwMode="auto">
            <a:xfrm>
              <a:off x="3869" y="1462"/>
              <a:ext cx="61" cy="39"/>
            </a:xfrm>
            <a:prstGeom prst="rect">
              <a:avLst/>
            </a:prstGeom>
            <a:solidFill>
              <a:srgbClr val="000000"/>
            </a:solidFill>
            <a:ln w="11113">
              <a:solidFill>
                <a:srgbClr val="C0C0C0"/>
              </a:solidFill>
              <a:miter lim="800000"/>
              <a:headEnd/>
              <a:tailEnd/>
            </a:ln>
          </p:spPr>
          <p:txBody>
            <a:bodyPr/>
            <a:lstStyle/>
            <a:p>
              <a:endParaRPr lang="ru-RU"/>
            </a:p>
          </p:txBody>
        </p:sp>
        <p:sp>
          <p:nvSpPr>
            <p:cNvPr id="966673" name="Rectangle 17"/>
            <p:cNvSpPr>
              <a:spLocks noChangeArrowheads="1"/>
            </p:cNvSpPr>
            <p:nvPr/>
          </p:nvSpPr>
          <p:spPr bwMode="auto">
            <a:xfrm>
              <a:off x="3774" y="1527"/>
              <a:ext cx="136" cy="33"/>
            </a:xfrm>
            <a:prstGeom prst="rect">
              <a:avLst/>
            </a:prstGeom>
            <a:solidFill>
              <a:srgbClr val="FFFFFF"/>
            </a:solidFill>
            <a:ln w="11113">
              <a:solidFill>
                <a:srgbClr val="000000"/>
              </a:solidFill>
              <a:miter lim="800000"/>
              <a:headEnd/>
              <a:tailEnd/>
            </a:ln>
          </p:spPr>
          <p:txBody>
            <a:bodyPr/>
            <a:lstStyle/>
            <a:p>
              <a:endParaRPr lang="ru-RU"/>
            </a:p>
          </p:txBody>
        </p:sp>
        <p:sp>
          <p:nvSpPr>
            <p:cNvPr id="966674" name="Rectangle 18"/>
            <p:cNvSpPr>
              <a:spLocks noChangeArrowheads="1"/>
            </p:cNvSpPr>
            <p:nvPr/>
          </p:nvSpPr>
          <p:spPr bwMode="auto">
            <a:xfrm>
              <a:off x="3678" y="1586"/>
              <a:ext cx="150" cy="39"/>
            </a:xfrm>
            <a:prstGeom prst="rect">
              <a:avLst/>
            </a:prstGeom>
            <a:solidFill>
              <a:srgbClr val="FFFFFF"/>
            </a:solidFill>
            <a:ln w="11113">
              <a:solidFill>
                <a:srgbClr val="000000"/>
              </a:solidFill>
              <a:miter lim="800000"/>
              <a:headEnd/>
              <a:tailEnd/>
            </a:ln>
          </p:spPr>
          <p:txBody>
            <a:bodyPr/>
            <a:lstStyle/>
            <a:p>
              <a:endParaRPr lang="ru-RU"/>
            </a:p>
          </p:txBody>
        </p:sp>
        <p:sp>
          <p:nvSpPr>
            <p:cNvPr id="966675" name="Rectangle 19"/>
            <p:cNvSpPr>
              <a:spLocks noChangeArrowheads="1"/>
            </p:cNvSpPr>
            <p:nvPr/>
          </p:nvSpPr>
          <p:spPr bwMode="auto">
            <a:xfrm>
              <a:off x="3712" y="1651"/>
              <a:ext cx="109" cy="39"/>
            </a:xfrm>
            <a:prstGeom prst="rect">
              <a:avLst/>
            </a:prstGeom>
            <a:solidFill>
              <a:srgbClr val="FFFFFF"/>
            </a:solidFill>
            <a:ln w="11113">
              <a:solidFill>
                <a:srgbClr val="000000"/>
              </a:solidFill>
              <a:miter lim="800000"/>
              <a:headEnd/>
              <a:tailEnd/>
            </a:ln>
          </p:spPr>
          <p:txBody>
            <a:bodyPr/>
            <a:lstStyle/>
            <a:p>
              <a:endParaRPr lang="ru-RU"/>
            </a:p>
          </p:txBody>
        </p:sp>
        <p:sp>
          <p:nvSpPr>
            <p:cNvPr id="966676" name="Rectangle 20"/>
            <p:cNvSpPr>
              <a:spLocks noChangeArrowheads="1"/>
            </p:cNvSpPr>
            <p:nvPr/>
          </p:nvSpPr>
          <p:spPr bwMode="auto">
            <a:xfrm>
              <a:off x="3699" y="1716"/>
              <a:ext cx="116" cy="39"/>
            </a:xfrm>
            <a:prstGeom prst="rect">
              <a:avLst/>
            </a:prstGeom>
            <a:solidFill>
              <a:srgbClr val="FF6600"/>
            </a:solidFill>
            <a:ln w="11113">
              <a:solidFill>
                <a:srgbClr val="000000"/>
              </a:solidFill>
              <a:miter lim="800000"/>
              <a:headEnd/>
              <a:tailEnd/>
            </a:ln>
          </p:spPr>
          <p:txBody>
            <a:bodyPr/>
            <a:lstStyle/>
            <a:p>
              <a:endParaRPr lang="ru-RU"/>
            </a:p>
          </p:txBody>
        </p:sp>
        <p:sp>
          <p:nvSpPr>
            <p:cNvPr id="966677" name="Rectangle 21"/>
            <p:cNvSpPr>
              <a:spLocks noChangeArrowheads="1"/>
            </p:cNvSpPr>
            <p:nvPr/>
          </p:nvSpPr>
          <p:spPr bwMode="auto">
            <a:xfrm>
              <a:off x="3658" y="1781"/>
              <a:ext cx="150" cy="32"/>
            </a:xfrm>
            <a:prstGeom prst="rect">
              <a:avLst/>
            </a:prstGeom>
            <a:solidFill>
              <a:srgbClr val="FF6600"/>
            </a:solidFill>
            <a:ln w="11113">
              <a:solidFill>
                <a:srgbClr val="000000"/>
              </a:solidFill>
              <a:miter lim="800000"/>
              <a:headEnd/>
              <a:tailEnd/>
            </a:ln>
          </p:spPr>
          <p:txBody>
            <a:bodyPr/>
            <a:lstStyle/>
            <a:p>
              <a:endParaRPr lang="ru-RU"/>
            </a:p>
          </p:txBody>
        </p:sp>
        <p:sp>
          <p:nvSpPr>
            <p:cNvPr id="966678" name="Rectangle 22"/>
            <p:cNvSpPr>
              <a:spLocks noChangeArrowheads="1"/>
            </p:cNvSpPr>
            <p:nvPr/>
          </p:nvSpPr>
          <p:spPr bwMode="auto">
            <a:xfrm>
              <a:off x="3630" y="1839"/>
              <a:ext cx="144" cy="39"/>
            </a:xfrm>
            <a:prstGeom prst="rect">
              <a:avLst/>
            </a:prstGeom>
            <a:solidFill>
              <a:srgbClr val="FF6600"/>
            </a:solidFill>
            <a:ln w="11113">
              <a:solidFill>
                <a:srgbClr val="000000"/>
              </a:solidFill>
              <a:miter lim="800000"/>
              <a:headEnd/>
              <a:tailEnd/>
            </a:ln>
          </p:spPr>
          <p:txBody>
            <a:bodyPr/>
            <a:lstStyle/>
            <a:p>
              <a:endParaRPr lang="ru-RU"/>
            </a:p>
          </p:txBody>
        </p:sp>
        <p:sp>
          <p:nvSpPr>
            <p:cNvPr id="966679" name="Rectangle 23"/>
            <p:cNvSpPr>
              <a:spLocks noChangeArrowheads="1"/>
            </p:cNvSpPr>
            <p:nvPr/>
          </p:nvSpPr>
          <p:spPr bwMode="auto">
            <a:xfrm>
              <a:off x="3630" y="1904"/>
              <a:ext cx="103" cy="40"/>
            </a:xfrm>
            <a:prstGeom prst="rect">
              <a:avLst/>
            </a:prstGeom>
            <a:solidFill>
              <a:srgbClr val="FF6600"/>
            </a:solidFill>
            <a:ln w="11113">
              <a:solidFill>
                <a:srgbClr val="000000"/>
              </a:solidFill>
              <a:miter lim="800000"/>
              <a:headEnd/>
              <a:tailEnd/>
            </a:ln>
          </p:spPr>
          <p:txBody>
            <a:bodyPr/>
            <a:lstStyle/>
            <a:p>
              <a:endParaRPr lang="ru-RU"/>
            </a:p>
          </p:txBody>
        </p:sp>
        <p:sp>
          <p:nvSpPr>
            <p:cNvPr id="966680" name="Rectangle 24"/>
            <p:cNvSpPr>
              <a:spLocks noChangeArrowheads="1"/>
            </p:cNvSpPr>
            <p:nvPr/>
          </p:nvSpPr>
          <p:spPr bwMode="auto">
            <a:xfrm>
              <a:off x="3596" y="1970"/>
              <a:ext cx="103" cy="39"/>
            </a:xfrm>
            <a:prstGeom prst="rect">
              <a:avLst/>
            </a:prstGeom>
            <a:solidFill>
              <a:srgbClr val="FF6600"/>
            </a:solidFill>
            <a:ln w="11113">
              <a:solidFill>
                <a:srgbClr val="000000"/>
              </a:solidFill>
              <a:miter lim="800000"/>
              <a:headEnd/>
              <a:tailEnd/>
            </a:ln>
          </p:spPr>
          <p:txBody>
            <a:bodyPr/>
            <a:lstStyle/>
            <a:p>
              <a:endParaRPr lang="ru-RU"/>
            </a:p>
          </p:txBody>
        </p:sp>
        <p:sp>
          <p:nvSpPr>
            <p:cNvPr id="966681" name="Rectangle 25"/>
            <p:cNvSpPr>
              <a:spLocks noChangeArrowheads="1"/>
            </p:cNvSpPr>
            <p:nvPr/>
          </p:nvSpPr>
          <p:spPr bwMode="auto">
            <a:xfrm>
              <a:off x="3453" y="2035"/>
              <a:ext cx="225" cy="39"/>
            </a:xfrm>
            <a:prstGeom prst="rect">
              <a:avLst/>
            </a:prstGeom>
            <a:solidFill>
              <a:srgbClr val="FF6600"/>
            </a:solidFill>
            <a:ln w="11113">
              <a:solidFill>
                <a:srgbClr val="000000"/>
              </a:solidFill>
              <a:miter lim="800000"/>
              <a:headEnd/>
              <a:tailEnd/>
            </a:ln>
          </p:spPr>
          <p:txBody>
            <a:bodyPr/>
            <a:lstStyle/>
            <a:p>
              <a:endParaRPr lang="ru-RU"/>
            </a:p>
          </p:txBody>
        </p:sp>
        <p:sp>
          <p:nvSpPr>
            <p:cNvPr id="966682" name="Rectangle 26"/>
            <p:cNvSpPr>
              <a:spLocks noChangeArrowheads="1"/>
            </p:cNvSpPr>
            <p:nvPr/>
          </p:nvSpPr>
          <p:spPr bwMode="auto">
            <a:xfrm>
              <a:off x="3555" y="2100"/>
              <a:ext cx="96" cy="32"/>
            </a:xfrm>
            <a:prstGeom prst="rect">
              <a:avLst/>
            </a:prstGeom>
            <a:solidFill>
              <a:srgbClr val="FFFFFF"/>
            </a:solidFill>
            <a:ln w="11113">
              <a:solidFill>
                <a:srgbClr val="000000"/>
              </a:solidFill>
              <a:miter lim="800000"/>
              <a:headEnd/>
              <a:tailEnd/>
            </a:ln>
          </p:spPr>
          <p:txBody>
            <a:bodyPr/>
            <a:lstStyle/>
            <a:p>
              <a:endParaRPr lang="ru-RU"/>
            </a:p>
          </p:txBody>
        </p:sp>
        <p:sp>
          <p:nvSpPr>
            <p:cNvPr id="966683" name="Rectangle 27"/>
            <p:cNvSpPr>
              <a:spLocks noChangeArrowheads="1"/>
            </p:cNvSpPr>
            <p:nvPr/>
          </p:nvSpPr>
          <p:spPr bwMode="auto">
            <a:xfrm>
              <a:off x="3474" y="2158"/>
              <a:ext cx="102" cy="39"/>
            </a:xfrm>
            <a:prstGeom prst="rect">
              <a:avLst/>
            </a:prstGeom>
            <a:solidFill>
              <a:srgbClr val="FFFFFF"/>
            </a:solidFill>
            <a:ln w="11113">
              <a:solidFill>
                <a:srgbClr val="000000"/>
              </a:solidFill>
              <a:miter lim="800000"/>
              <a:headEnd/>
              <a:tailEnd/>
            </a:ln>
          </p:spPr>
          <p:txBody>
            <a:bodyPr/>
            <a:lstStyle/>
            <a:p>
              <a:endParaRPr lang="ru-RU"/>
            </a:p>
          </p:txBody>
        </p:sp>
        <p:sp>
          <p:nvSpPr>
            <p:cNvPr id="966684" name="Rectangle 28"/>
            <p:cNvSpPr>
              <a:spLocks noChangeArrowheads="1"/>
            </p:cNvSpPr>
            <p:nvPr/>
          </p:nvSpPr>
          <p:spPr bwMode="auto">
            <a:xfrm>
              <a:off x="3439" y="2223"/>
              <a:ext cx="123" cy="39"/>
            </a:xfrm>
            <a:prstGeom prst="rect">
              <a:avLst/>
            </a:prstGeom>
            <a:solidFill>
              <a:srgbClr val="FFFFFF"/>
            </a:solidFill>
            <a:ln w="11113">
              <a:solidFill>
                <a:srgbClr val="000000"/>
              </a:solidFill>
              <a:miter lim="800000"/>
              <a:headEnd/>
              <a:tailEnd/>
            </a:ln>
          </p:spPr>
          <p:txBody>
            <a:bodyPr/>
            <a:lstStyle/>
            <a:p>
              <a:endParaRPr lang="ru-RU"/>
            </a:p>
          </p:txBody>
        </p:sp>
        <p:sp>
          <p:nvSpPr>
            <p:cNvPr id="966685" name="Rectangle 29"/>
            <p:cNvSpPr>
              <a:spLocks noChangeArrowheads="1"/>
            </p:cNvSpPr>
            <p:nvPr/>
          </p:nvSpPr>
          <p:spPr bwMode="auto">
            <a:xfrm>
              <a:off x="3460" y="2288"/>
              <a:ext cx="89" cy="39"/>
            </a:xfrm>
            <a:prstGeom prst="rect">
              <a:avLst/>
            </a:prstGeom>
            <a:solidFill>
              <a:srgbClr val="FF6600"/>
            </a:solidFill>
            <a:ln w="11113">
              <a:solidFill>
                <a:srgbClr val="000000"/>
              </a:solidFill>
              <a:miter lim="800000"/>
              <a:headEnd/>
              <a:tailEnd/>
            </a:ln>
          </p:spPr>
          <p:txBody>
            <a:bodyPr/>
            <a:lstStyle/>
            <a:p>
              <a:endParaRPr lang="ru-RU"/>
            </a:p>
          </p:txBody>
        </p:sp>
        <p:sp>
          <p:nvSpPr>
            <p:cNvPr id="966686" name="Rectangle 30"/>
            <p:cNvSpPr>
              <a:spLocks noChangeArrowheads="1"/>
            </p:cNvSpPr>
            <p:nvPr/>
          </p:nvSpPr>
          <p:spPr bwMode="auto">
            <a:xfrm>
              <a:off x="3249" y="2353"/>
              <a:ext cx="102" cy="33"/>
            </a:xfrm>
            <a:prstGeom prst="rect">
              <a:avLst/>
            </a:prstGeom>
            <a:solidFill>
              <a:srgbClr val="FF6600"/>
            </a:solidFill>
            <a:ln w="11113">
              <a:solidFill>
                <a:srgbClr val="000000"/>
              </a:solidFill>
              <a:miter lim="800000"/>
              <a:headEnd/>
              <a:tailEnd/>
            </a:ln>
          </p:spPr>
          <p:txBody>
            <a:bodyPr/>
            <a:lstStyle/>
            <a:p>
              <a:endParaRPr lang="ru-RU"/>
            </a:p>
          </p:txBody>
        </p:sp>
        <p:sp>
          <p:nvSpPr>
            <p:cNvPr id="966687" name="Rectangle 31"/>
            <p:cNvSpPr>
              <a:spLocks noChangeArrowheads="1"/>
            </p:cNvSpPr>
            <p:nvPr/>
          </p:nvSpPr>
          <p:spPr bwMode="auto">
            <a:xfrm>
              <a:off x="3201" y="2412"/>
              <a:ext cx="150" cy="39"/>
            </a:xfrm>
            <a:prstGeom prst="rect">
              <a:avLst/>
            </a:prstGeom>
            <a:solidFill>
              <a:srgbClr val="FF6600"/>
            </a:solidFill>
            <a:ln w="11113">
              <a:solidFill>
                <a:srgbClr val="000000"/>
              </a:solidFill>
              <a:miter lim="800000"/>
              <a:headEnd/>
              <a:tailEnd/>
            </a:ln>
          </p:spPr>
          <p:txBody>
            <a:bodyPr/>
            <a:lstStyle/>
            <a:p>
              <a:endParaRPr lang="ru-RU"/>
            </a:p>
          </p:txBody>
        </p:sp>
        <p:sp>
          <p:nvSpPr>
            <p:cNvPr id="966688" name="Rectangle 32"/>
            <p:cNvSpPr>
              <a:spLocks noChangeArrowheads="1"/>
            </p:cNvSpPr>
            <p:nvPr/>
          </p:nvSpPr>
          <p:spPr bwMode="auto">
            <a:xfrm>
              <a:off x="3289" y="2477"/>
              <a:ext cx="62" cy="39"/>
            </a:xfrm>
            <a:prstGeom prst="rect">
              <a:avLst/>
            </a:prstGeom>
            <a:solidFill>
              <a:srgbClr val="FF6600"/>
            </a:solidFill>
            <a:ln w="11113">
              <a:solidFill>
                <a:srgbClr val="000000"/>
              </a:solidFill>
              <a:miter lim="800000"/>
              <a:headEnd/>
              <a:tailEnd/>
            </a:ln>
          </p:spPr>
          <p:txBody>
            <a:bodyPr/>
            <a:lstStyle/>
            <a:p>
              <a:endParaRPr lang="ru-RU"/>
            </a:p>
          </p:txBody>
        </p:sp>
        <p:sp>
          <p:nvSpPr>
            <p:cNvPr id="966689" name="Rectangle 33"/>
            <p:cNvSpPr>
              <a:spLocks noChangeArrowheads="1"/>
            </p:cNvSpPr>
            <p:nvPr/>
          </p:nvSpPr>
          <p:spPr bwMode="auto">
            <a:xfrm>
              <a:off x="3194" y="2542"/>
              <a:ext cx="123" cy="39"/>
            </a:xfrm>
            <a:prstGeom prst="rect">
              <a:avLst/>
            </a:prstGeom>
            <a:solidFill>
              <a:srgbClr val="FF6600"/>
            </a:solidFill>
            <a:ln w="11113">
              <a:solidFill>
                <a:srgbClr val="000000"/>
              </a:solidFill>
              <a:miter lim="800000"/>
              <a:headEnd/>
              <a:tailEnd/>
            </a:ln>
          </p:spPr>
          <p:txBody>
            <a:bodyPr/>
            <a:lstStyle/>
            <a:p>
              <a:endParaRPr lang="ru-RU"/>
            </a:p>
          </p:txBody>
        </p:sp>
        <p:sp>
          <p:nvSpPr>
            <p:cNvPr id="966690" name="Rectangle 34"/>
            <p:cNvSpPr>
              <a:spLocks noChangeArrowheads="1"/>
            </p:cNvSpPr>
            <p:nvPr/>
          </p:nvSpPr>
          <p:spPr bwMode="auto">
            <a:xfrm>
              <a:off x="3187" y="2607"/>
              <a:ext cx="116" cy="32"/>
            </a:xfrm>
            <a:prstGeom prst="rect">
              <a:avLst/>
            </a:prstGeom>
            <a:solidFill>
              <a:srgbClr val="FF6600"/>
            </a:solidFill>
            <a:ln w="11113">
              <a:solidFill>
                <a:srgbClr val="000000"/>
              </a:solidFill>
              <a:miter lim="800000"/>
              <a:headEnd/>
              <a:tailEnd/>
            </a:ln>
          </p:spPr>
          <p:txBody>
            <a:bodyPr/>
            <a:lstStyle/>
            <a:p>
              <a:endParaRPr lang="ru-RU"/>
            </a:p>
          </p:txBody>
        </p:sp>
        <p:sp>
          <p:nvSpPr>
            <p:cNvPr id="966691" name="Rectangle 35"/>
            <p:cNvSpPr>
              <a:spLocks noChangeArrowheads="1"/>
            </p:cNvSpPr>
            <p:nvPr/>
          </p:nvSpPr>
          <p:spPr bwMode="auto">
            <a:xfrm>
              <a:off x="2996" y="2665"/>
              <a:ext cx="300" cy="39"/>
            </a:xfrm>
            <a:prstGeom prst="rect">
              <a:avLst/>
            </a:prstGeom>
            <a:solidFill>
              <a:srgbClr val="FF6600"/>
            </a:solidFill>
            <a:ln w="11113">
              <a:solidFill>
                <a:srgbClr val="000000"/>
              </a:solidFill>
              <a:miter lim="800000"/>
              <a:headEnd/>
              <a:tailEnd/>
            </a:ln>
          </p:spPr>
          <p:txBody>
            <a:bodyPr/>
            <a:lstStyle/>
            <a:p>
              <a:endParaRPr lang="ru-RU"/>
            </a:p>
          </p:txBody>
        </p:sp>
        <p:sp>
          <p:nvSpPr>
            <p:cNvPr id="966692" name="Rectangle 36"/>
            <p:cNvSpPr>
              <a:spLocks noChangeArrowheads="1"/>
            </p:cNvSpPr>
            <p:nvPr/>
          </p:nvSpPr>
          <p:spPr bwMode="auto">
            <a:xfrm>
              <a:off x="3153" y="2730"/>
              <a:ext cx="75" cy="39"/>
            </a:xfrm>
            <a:prstGeom prst="rect">
              <a:avLst/>
            </a:prstGeom>
            <a:solidFill>
              <a:srgbClr val="FFFFFF"/>
            </a:solidFill>
            <a:ln w="11113">
              <a:solidFill>
                <a:srgbClr val="000000"/>
              </a:solidFill>
              <a:miter lim="800000"/>
              <a:headEnd/>
              <a:tailEnd/>
            </a:ln>
          </p:spPr>
          <p:txBody>
            <a:bodyPr/>
            <a:lstStyle/>
            <a:p>
              <a:endParaRPr lang="ru-RU"/>
            </a:p>
          </p:txBody>
        </p:sp>
        <p:sp>
          <p:nvSpPr>
            <p:cNvPr id="966693" name="Rectangle 37"/>
            <p:cNvSpPr>
              <a:spLocks noChangeArrowheads="1"/>
            </p:cNvSpPr>
            <p:nvPr/>
          </p:nvSpPr>
          <p:spPr bwMode="auto">
            <a:xfrm>
              <a:off x="3037" y="2795"/>
              <a:ext cx="96" cy="39"/>
            </a:xfrm>
            <a:prstGeom prst="rect">
              <a:avLst/>
            </a:prstGeom>
            <a:solidFill>
              <a:srgbClr val="FF6600"/>
            </a:solidFill>
            <a:ln w="11113">
              <a:solidFill>
                <a:srgbClr val="000000"/>
              </a:solidFill>
              <a:miter lim="800000"/>
              <a:headEnd/>
              <a:tailEnd/>
            </a:ln>
          </p:spPr>
          <p:txBody>
            <a:bodyPr/>
            <a:lstStyle/>
            <a:p>
              <a:endParaRPr lang="ru-RU"/>
            </a:p>
          </p:txBody>
        </p:sp>
        <p:sp>
          <p:nvSpPr>
            <p:cNvPr id="966694" name="Rectangle 38"/>
            <p:cNvSpPr>
              <a:spLocks noChangeArrowheads="1"/>
            </p:cNvSpPr>
            <p:nvPr/>
          </p:nvSpPr>
          <p:spPr bwMode="auto">
            <a:xfrm>
              <a:off x="2901" y="2860"/>
              <a:ext cx="177" cy="33"/>
            </a:xfrm>
            <a:prstGeom prst="rect">
              <a:avLst/>
            </a:prstGeom>
            <a:solidFill>
              <a:srgbClr val="FF6600"/>
            </a:solidFill>
            <a:ln w="11113">
              <a:solidFill>
                <a:srgbClr val="000000"/>
              </a:solidFill>
              <a:miter lim="800000"/>
              <a:headEnd/>
              <a:tailEnd/>
            </a:ln>
          </p:spPr>
          <p:txBody>
            <a:bodyPr/>
            <a:lstStyle/>
            <a:p>
              <a:endParaRPr lang="ru-RU"/>
            </a:p>
          </p:txBody>
        </p:sp>
        <p:sp>
          <p:nvSpPr>
            <p:cNvPr id="966695" name="Rectangle 39"/>
            <p:cNvSpPr>
              <a:spLocks noChangeArrowheads="1"/>
            </p:cNvSpPr>
            <p:nvPr/>
          </p:nvSpPr>
          <p:spPr bwMode="auto">
            <a:xfrm>
              <a:off x="2928" y="2919"/>
              <a:ext cx="116" cy="39"/>
            </a:xfrm>
            <a:prstGeom prst="rect">
              <a:avLst/>
            </a:prstGeom>
            <a:solidFill>
              <a:srgbClr val="FF6600"/>
            </a:solidFill>
            <a:ln w="11113">
              <a:solidFill>
                <a:srgbClr val="000000"/>
              </a:solidFill>
              <a:miter lim="800000"/>
              <a:headEnd/>
              <a:tailEnd/>
            </a:ln>
          </p:spPr>
          <p:txBody>
            <a:bodyPr/>
            <a:lstStyle/>
            <a:p>
              <a:endParaRPr lang="ru-RU"/>
            </a:p>
          </p:txBody>
        </p:sp>
        <p:sp>
          <p:nvSpPr>
            <p:cNvPr id="966696" name="Rectangle 40"/>
            <p:cNvSpPr>
              <a:spLocks noChangeArrowheads="1"/>
            </p:cNvSpPr>
            <p:nvPr/>
          </p:nvSpPr>
          <p:spPr bwMode="auto">
            <a:xfrm>
              <a:off x="2921" y="2984"/>
              <a:ext cx="102" cy="39"/>
            </a:xfrm>
            <a:prstGeom prst="rect">
              <a:avLst/>
            </a:prstGeom>
            <a:solidFill>
              <a:srgbClr val="FF6600"/>
            </a:solidFill>
            <a:ln w="11113">
              <a:solidFill>
                <a:srgbClr val="000000"/>
              </a:solidFill>
              <a:miter lim="800000"/>
              <a:headEnd/>
              <a:tailEnd/>
            </a:ln>
          </p:spPr>
          <p:txBody>
            <a:bodyPr/>
            <a:lstStyle/>
            <a:p>
              <a:endParaRPr lang="ru-RU"/>
            </a:p>
          </p:txBody>
        </p:sp>
        <p:sp>
          <p:nvSpPr>
            <p:cNvPr id="966697" name="Rectangle 41"/>
            <p:cNvSpPr>
              <a:spLocks noChangeArrowheads="1"/>
            </p:cNvSpPr>
            <p:nvPr/>
          </p:nvSpPr>
          <p:spPr bwMode="auto">
            <a:xfrm>
              <a:off x="2812" y="3049"/>
              <a:ext cx="123" cy="39"/>
            </a:xfrm>
            <a:prstGeom prst="rect">
              <a:avLst/>
            </a:prstGeom>
            <a:solidFill>
              <a:srgbClr val="FF6600"/>
            </a:solidFill>
            <a:ln w="11113">
              <a:solidFill>
                <a:srgbClr val="000000"/>
              </a:solidFill>
              <a:miter lim="800000"/>
              <a:headEnd/>
              <a:tailEnd/>
            </a:ln>
          </p:spPr>
          <p:txBody>
            <a:bodyPr/>
            <a:lstStyle/>
            <a:p>
              <a:endParaRPr lang="ru-RU"/>
            </a:p>
          </p:txBody>
        </p:sp>
        <p:sp>
          <p:nvSpPr>
            <p:cNvPr id="966698" name="Rectangle 42"/>
            <p:cNvSpPr>
              <a:spLocks noChangeArrowheads="1"/>
            </p:cNvSpPr>
            <p:nvPr/>
          </p:nvSpPr>
          <p:spPr bwMode="auto">
            <a:xfrm>
              <a:off x="2758" y="3114"/>
              <a:ext cx="102" cy="39"/>
            </a:xfrm>
            <a:prstGeom prst="rect">
              <a:avLst/>
            </a:prstGeom>
            <a:solidFill>
              <a:srgbClr val="FF6600"/>
            </a:solidFill>
            <a:ln w="11113">
              <a:solidFill>
                <a:srgbClr val="000000"/>
              </a:solidFill>
              <a:miter lim="800000"/>
              <a:headEnd/>
              <a:tailEnd/>
            </a:ln>
          </p:spPr>
          <p:txBody>
            <a:bodyPr/>
            <a:lstStyle/>
            <a:p>
              <a:endParaRPr lang="ru-RU"/>
            </a:p>
          </p:txBody>
        </p:sp>
        <p:sp>
          <p:nvSpPr>
            <p:cNvPr id="966699" name="Rectangle 43"/>
            <p:cNvSpPr>
              <a:spLocks noChangeArrowheads="1"/>
            </p:cNvSpPr>
            <p:nvPr/>
          </p:nvSpPr>
          <p:spPr bwMode="auto">
            <a:xfrm>
              <a:off x="2655" y="3179"/>
              <a:ext cx="178" cy="33"/>
            </a:xfrm>
            <a:prstGeom prst="rect">
              <a:avLst/>
            </a:prstGeom>
            <a:solidFill>
              <a:srgbClr val="FF6600"/>
            </a:solidFill>
            <a:ln w="11113">
              <a:solidFill>
                <a:srgbClr val="000000"/>
              </a:solidFill>
              <a:miter lim="800000"/>
              <a:headEnd/>
              <a:tailEnd/>
            </a:ln>
          </p:spPr>
          <p:txBody>
            <a:bodyPr/>
            <a:lstStyle/>
            <a:p>
              <a:endParaRPr lang="ru-RU"/>
            </a:p>
          </p:txBody>
        </p:sp>
        <p:sp>
          <p:nvSpPr>
            <p:cNvPr id="966700" name="Rectangle 44"/>
            <p:cNvSpPr>
              <a:spLocks noChangeArrowheads="1"/>
            </p:cNvSpPr>
            <p:nvPr/>
          </p:nvSpPr>
          <p:spPr bwMode="auto">
            <a:xfrm>
              <a:off x="2607" y="3238"/>
              <a:ext cx="164" cy="39"/>
            </a:xfrm>
            <a:prstGeom prst="rect">
              <a:avLst/>
            </a:prstGeom>
            <a:solidFill>
              <a:srgbClr val="FF6600"/>
            </a:solidFill>
            <a:ln w="11113">
              <a:solidFill>
                <a:srgbClr val="000000"/>
              </a:solidFill>
              <a:miter lim="800000"/>
              <a:headEnd/>
              <a:tailEnd/>
            </a:ln>
          </p:spPr>
          <p:txBody>
            <a:bodyPr/>
            <a:lstStyle/>
            <a:p>
              <a:endParaRPr lang="ru-RU"/>
            </a:p>
          </p:txBody>
        </p:sp>
        <p:sp>
          <p:nvSpPr>
            <p:cNvPr id="966701" name="Rectangle 45"/>
            <p:cNvSpPr>
              <a:spLocks noChangeArrowheads="1"/>
            </p:cNvSpPr>
            <p:nvPr/>
          </p:nvSpPr>
          <p:spPr bwMode="auto">
            <a:xfrm>
              <a:off x="2567" y="3303"/>
              <a:ext cx="191" cy="39"/>
            </a:xfrm>
            <a:prstGeom prst="rect">
              <a:avLst/>
            </a:prstGeom>
            <a:solidFill>
              <a:srgbClr val="FF6600"/>
            </a:solidFill>
            <a:ln w="11113">
              <a:solidFill>
                <a:srgbClr val="000000"/>
              </a:solidFill>
              <a:miter lim="800000"/>
              <a:headEnd/>
              <a:tailEnd/>
            </a:ln>
          </p:spPr>
          <p:txBody>
            <a:bodyPr/>
            <a:lstStyle/>
            <a:p>
              <a:endParaRPr lang="ru-RU"/>
            </a:p>
          </p:txBody>
        </p:sp>
        <p:sp>
          <p:nvSpPr>
            <p:cNvPr id="966702" name="Rectangle 46"/>
            <p:cNvSpPr>
              <a:spLocks noChangeArrowheads="1"/>
            </p:cNvSpPr>
            <p:nvPr/>
          </p:nvSpPr>
          <p:spPr bwMode="auto">
            <a:xfrm>
              <a:off x="2430" y="3368"/>
              <a:ext cx="212" cy="39"/>
            </a:xfrm>
            <a:prstGeom prst="rect">
              <a:avLst/>
            </a:prstGeom>
            <a:solidFill>
              <a:srgbClr val="FF6600"/>
            </a:solidFill>
            <a:ln w="11113">
              <a:solidFill>
                <a:srgbClr val="000000"/>
              </a:solidFill>
              <a:miter lim="800000"/>
              <a:headEnd/>
              <a:tailEnd/>
            </a:ln>
          </p:spPr>
          <p:txBody>
            <a:bodyPr/>
            <a:lstStyle/>
            <a:p>
              <a:endParaRPr lang="ru-RU"/>
            </a:p>
          </p:txBody>
        </p:sp>
        <p:sp>
          <p:nvSpPr>
            <p:cNvPr id="966703" name="Rectangle 47"/>
            <p:cNvSpPr>
              <a:spLocks noChangeArrowheads="1"/>
            </p:cNvSpPr>
            <p:nvPr/>
          </p:nvSpPr>
          <p:spPr bwMode="auto">
            <a:xfrm>
              <a:off x="2376" y="3433"/>
              <a:ext cx="191" cy="32"/>
            </a:xfrm>
            <a:prstGeom prst="rect">
              <a:avLst/>
            </a:prstGeom>
            <a:solidFill>
              <a:srgbClr val="FF6600"/>
            </a:solidFill>
            <a:ln w="11113">
              <a:solidFill>
                <a:srgbClr val="000000"/>
              </a:solidFill>
              <a:miter lim="800000"/>
              <a:headEnd/>
              <a:tailEnd/>
            </a:ln>
          </p:spPr>
          <p:txBody>
            <a:bodyPr/>
            <a:lstStyle/>
            <a:p>
              <a:endParaRPr lang="ru-RU"/>
            </a:p>
          </p:txBody>
        </p:sp>
        <p:sp>
          <p:nvSpPr>
            <p:cNvPr id="966704" name="Rectangle 48"/>
            <p:cNvSpPr>
              <a:spLocks noChangeArrowheads="1"/>
            </p:cNvSpPr>
            <p:nvPr/>
          </p:nvSpPr>
          <p:spPr bwMode="auto">
            <a:xfrm>
              <a:off x="2212" y="3491"/>
              <a:ext cx="170" cy="39"/>
            </a:xfrm>
            <a:prstGeom prst="rect">
              <a:avLst/>
            </a:prstGeom>
            <a:solidFill>
              <a:srgbClr val="FF6600"/>
            </a:solidFill>
            <a:ln w="11113">
              <a:solidFill>
                <a:srgbClr val="000000"/>
              </a:solidFill>
              <a:miter lim="800000"/>
              <a:headEnd/>
              <a:tailEnd/>
            </a:ln>
          </p:spPr>
          <p:txBody>
            <a:bodyPr/>
            <a:lstStyle/>
            <a:p>
              <a:endParaRPr lang="ru-RU"/>
            </a:p>
          </p:txBody>
        </p:sp>
        <p:sp>
          <p:nvSpPr>
            <p:cNvPr id="966705" name="Rectangle 49"/>
            <p:cNvSpPr>
              <a:spLocks noChangeArrowheads="1"/>
            </p:cNvSpPr>
            <p:nvPr/>
          </p:nvSpPr>
          <p:spPr bwMode="auto">
            <a:xfrm>
              <a:off x="2089" y="3556"/>
              <a:ext cx="218" cy="39"/>
            </a:xfrm>
            <a:prstGeom prst="rect">
              <a:avLst/>
            </a:prstGeom>
            <a:solidFill>
              <a:srgbClr val="FF6600"/>
            </a:solidFill>
            <a:ln w="11113">
              <a:solidFill>
                <a:srgbClr val="000000"/>
              </a:solidFill>
              <a:miter lim="800000"/>
              <a:headEnd/>
              <a:tailEnd/>
            </a:ln>
          </p:spPr>
          <p:txBody>
            <a:bodyPr/>
            <a:lstStyle/>
            <a:p>
              <a:endParaRPr lang="ru-RU"/>
            </a:p>
          </p:txBody>
        </p:sp>
        <p:sp>
          <p:nvSpPr>
            <p:cNvPr id="966706" name="Rectangle 50"/>
            <p:cNvSpPr>
              <a:spLocks noChangeArrowheads="1"/>
            </p:cNvSpPr>
            <p:nvPr/>
          </p:nvSpPr>
          <p:spPr bwMode="auto">
            <a:xfrm>
              <a:off x="1878" y="3621"/>
              <a:ext cx="68" cy="39"/>
            </a:xfrm>
            <a:prstGeom prst="rect">
              <a:avLst/>
            </a:prstGeom>
            <a:solidFill>
              <a:srgbClr val="FF6600"/>
            </a:solidFill>
            <a:ln w="11113">
              <a:solidFill>
                <a:srgbClr val="000000"/>
              </a:solidFill>
              <a:miter lim="800000"/>
              <a:headEnd/>
              <a:tailEnd/>
            </a:ln>
          </p:spPr>
          <p:txBody>
            <a:bodyPr/>
            <a:lstStyle/>
            <a:p>
              <a:endParaRPr lang="ru-RU"/>
            </a:p>
          </p:txBody>
        </p:sp>
        <p:sp>
          <p:nvSpPr>
            <p:cNvPr id="966707" name="Rectangle 51"/>
            <p:cNvSpPr>
              <a:spLocks noChangeArrowheads="1"/>
            </p:cNvSpPr>
            <p:nvPr/>
          </p:nvSpPr>
          <p:spPr bwMode="auto">
            <a:xfrm>
              <a:off x="1394" y="3686"/>
              <a:ext cx="143" cy="33"/>
            </a:xfrm>
            <a:prstGeom prst="rect">
              <a:avLst/>
            </a:prstGeom>
            <a:solidFill>
              <a:srgbClr val="FF6600"/>
            </a:solidFill>
            <a:ln w="11113">
              <a:solidFill>
                <a:srgbClr val="000000"/>
              </a:solidFill>
              <a:miter lim="800000"/>
              <a:headEnd/>
              <a:tailEnd/>
            </a:ln>
          </p:spPr>
          <p:txBody>
            <a:bodyPr/>
            <a:lstStyle/>
            <a:p>
              <a:endParaRPr lang="ru-RU"/>
            </a:p>
          </p:txBody>
        </p:sp>
        <p:sp>
          <p:nvSpPr>
            <p:cNvPr id="966708" name="Rectangle 52"/>
            <p:cNvSpPr>
              <a:spLocks noChangeArrowheads="1"/>
            </p:cNvSpPr>
            <p:nvPr/>
          </p:nvSpPr>
          <p:spPr bwMode="auto">
            <a:xfrm>
              <a:off x="848" y="3745"/>
              <a:ext cx="136" cy="39"/>
            </a:xfrm>
            <a:prstGeom prst="rect">
              <a:avLst/>
            </a:prstGeom>
            <a:solidFill>
              <a:srgbClr val="FF6600"/>
            </a:solidFill>
            <a:ln w="11113">
              <a:solidFill>
                <a:srgbClr val="000000"/>
              </a:solidFill>
              <a:miter lim="800000"/>
              <a:headEnd/>
              <a:tailEnd/>
            </a:ln>
          </p:spPr>
          <p:txBody>
            <a:bodyPr/>
            <a:lstStyle/>
            <a:p>
              <a:endParaRPr lang="ru-RU"/>
            </a:p>
          </p:txBody>
        </p:sp>
        <p:sp>
          <p:nvSpPr>
            <p:cNvPr id="966709" name="Rectangle 53"/>
            <p:cNvSpPr>
              <a:spLocks noChangeArrowheads="1"/>
            </p:cNvSpPr>
            <p:nvPr/>
          </p:nvSpPr>
          <p:spPr bwMode="auto">
            <a:xfrm>
              <a:off x="4278" y="1209"/>
              <a:ext cx="137" cy="39"/>
            </a:xfrm>
            <a:prstGeom prst="rect">
              <a:avLst/>
            </a:prstGeom>
            <a:solidFill>
              <a:srgbClr val="FFFFFF"/>
            </a:solidFill>
            <a:ln w="11113">
              <a:solidFill>
                <a:srgbClr val="000000"/>
              </a:solidFill>
              <a:miter lim="800000"/>
              <a:headEnd/>
              <a:tailEnd/>
            </a:ln>
          </p:spPr>
          <p:txBody>
            <a:bodyPr/>
            <a:lstStyle/>
            <a:p>
              <a:endParaRPr lang="ru-RU"/>
            </a:p>
          </p:txBody>
        </p:sp>
        <p:sp>
          <p:nvSpPr>
            <p:cNvPr id="966710" name="Rectangle 54"/>
            <p:cNvSpPr>
              <a:spLocks noChangeArrowheads="1"/>
            </p:cNvSpPr>
            <p:nvPr/>
          </p:nvSpPr>
          <p:spPr bwMode="auto">
            <a:xfrm>
              <a:off x="4196" y="1274"/>
              <a:ext cx="110" cy="32"/>
            </a:xfrm>
            <a:prstGeom prst="rect">
              <a:avLst/>
            </a:prstGeom>
            <a:solidFill>
              <a:srgbClr val="FF6600"/>
            </a:solidFill>
            <a:ln w="11113">
              <a:solidFill>
                <a:srgbClr val="000000"/>
              </a:solidFill>
              <a:miter lim="800000"/>
              <a:headEnd/>
              <a:tailEnd/>
            </a:ln>
          </p:spPr>
          <p:txBody>
            <a:bodyPr/>
            <a:lstStyle/>
            <a:p>
              <a:endParaRPr lang="ru-RU"/>
            </a:p>
          </p:txBody>
        </p:sp>
        <p:sp>
          <p:nvSpPr>
            <p:cNvPr id="966711" name="Rectangle 55"/>
            <p:cNvSpPr>
              <a:spLocks noChangeArrowheads="1"/>
            </p:cNvSpPr>
            <p:nvPr/>
          </p:nvSpPr>
          <p:spPr bwMode="auto">
            <a:xfrm>
              <a:off x="4012" y="1332"/>
              <a:ext cx="123" cy="39"/>
            </a:xfrm>
            <a:prstGeom prst="rect">
              <a:avLst/>
            </a:prstGeom>
            <a:solidFill>
              <a:srgbClr val="FFFFFF"/>
            </a:solidFill>
            <a:ln w="11113">
              <a:solidFill>
                <a:srgbClr val="000000"/>
              </a:solidFill>
              <a:miter lim="800000"/>
              <a:headEnd/>
              <a:tailEnd/>
            </a:ln>
          </p:spPr>
          <p:txBody>
            <a:bodyPr/>
            <a:lstStyle/>
            <a:p>
              <a:endParaRPr lang="ru-RU"/>
            </a:p>
          </p:txBody>
        </p:sp>
        <p:sp>
          <p:nvSpPr>
            <p:cNvPr id="966712" name="Rectangle 56"/>
            <p:cNvSpPr>
              <a:spLocks noChangeArrowheads="1"/>
            </p:cNvSpPr>
            <p:nvPr/>
          </p:nvSpPr>
          <p:spPr bwMode="auto">
            <a:xfrm>
              <a:off x="3965" y="1397"/>
              <a:ext cx="129" cy="39"/>
            </a:xfrm>
            <a:prstGeom prst="rect">
              <a:avLst/>
            </a:prstGeom>
            <a:solidFill>
              <a:srgbClr val="FFFFFF"/>
            </a:solidFill>
            <a:ln w="11113">
              <a:solidFill>
                <a:srgbClr val="000000"/>
              </a:solidFill>
              <a:miter lim="800000"/>
              <a:headEnd/>
              <a:tailEnd/>
            </a:ln>
          </p:spPr>
          <p:txBody>
            <a:bodyPr/>
            <a:lstStyle/>
            <a:p>
              <a:endParaRPr lang="ru-RU"/>
            </a:p>
          </p:txBody>
        </p:sp>
        <p:sp>
          <p:nvSpPr>
            <p:cNvPr id="966713" name="Rectangle 57"/>
            <p:cNvSpPr>
              <a:spLocks noChangeArrowheads="1"/>
            </p:cNvSpPr>
            <p:nvPr/>
          </p:nvSpPr>
          <p:spPr bwMode="auto">
            <a:xfrm>
              <a:off x="3930" y="1462"/>
              <a:ext cx="69" cy="39"/>
            </a:xfrm>
            <a:prstGeom prst="rect">
              <a:avLst/>
            </a:prstGeom>
            <a:solidFill>
              <a:srgbClr val="000000"/>
            </a:solidFill>
            <a:ln w="11113">
              <a:solidFill>
                <a:srgbClr val="C0C0C0"/>
              </a:solidFill>
              <a:miter lim="800000"/>
              <a:headEnd/>
              <a:tailEnd/>
            </a:ln>
          </p:spPr>
          <p:txBody>
            <a:bodyPr/>
            <a:lstStyle/>
            <a:p>
              <a:endParaRPr lang="ru-RU"/>
            </a:p>
          </p:txBody>
        </p:sp>
        <p:sp>
          <p:nvSpPr>
            <p:cNvPr id="966714" name="Rectangle 58"/>
            <p:cNvSpPr>
              <a:spLocks noChangeArrowheads="1"/>
            </p:cNvSpPr>
            <p:nvPr/>
          </p:nvSpPr>
          <p:spPr bwMode="auto">
            <a:xfrm>
              <a:off x="3910" y="1527"/>
              <a:ext cx="136" cy="33"/>
            </a:xfrm>
            <a:prstGeom prst="rect">
              <a:avLst/>
            </a:prstGeom>
            <a:solidFill>
              <a:srgbClr val="FFFFFF"/>
            </a:solidFill>
            <a:ln w="11113">
              <a:solidFill>
                <a:srgbClr val="000000"/>
              </a:solidFill>
              <a:miter lim="800000"/>
              <a:headEnd/>
              <a:tailEnd/>
            </a:ln>
          </p:spPr>
          <p:txBody>
            <a:bodyPr/>
            <a:lstStyle/>
            <a:p>
              <a:endParaRPr lang="ru-RU"/>
            </a:p>
          </p:txBody>
        </p:sp>
        <p:sp>
          <p:nvSpPr>
            <p:cNvPr id="966715" name="Rectangle 59"/>
            <p:cNvSpPr>
              <a:spLocks noChangeArrowheads="1"/>
            </p:cNvSpPr>
            <p:nvPr/>
          </p:nvSpPr>
          <p:spPr bwMode="auto">
            <a:xfrm>
              <a:off x="3828" y="1586"/>
              <a:ext cx="150" cy="39"/>
            </a:xfrm>
            <a:prstGeom prst="rect">
              <a:avLst/>
            </a:prstGeom>
            <a:solidFill>
              <a:srgbClr val="FFFFFF"/>
            </a:solidFill>
            <a:ln w="11113">
              <a:solidFill>
                <a:srgbClr val="000000"/>
              </a:solidFill>
              <a:miter lim="800000"/>
              <a:headEnd/>
              <a:tailEnd/>
            </a:ln>
          </p:spPr>
          <p:txBody>
            <a:bodyPr/>
            <a:lstStyle/>
            <a:p>
              <a:endParaRPr lang="ru-RU"/>
            </a:p>
          </p:txBody>
        </p:sp>
        <p:sp>
          <p:nvSpPr>
            <p:cNvPr id="966716" name="Rectangle 60"/>
            <p:cNvSpPr>
              <a:spLocks noChangeArrowheads="1"/>
            </p:cNvSpPr>
            <p:nvPr/>
          </p:nvSpPr>
          <p:spPr bwMode="auto">
            <a:xfrm>
              <a:off x="3821" y="1651"/>
              <a:ext cx="116" cy="39"/>
            </a:xfrm>
            <a:prstGeom prst="rect">
              <a:avLst/>
            </a:prstGeom>
            <a:solidFill>
              <a:srgbClr val="FFFFFF"/>
            </a:solidFill>
            <a:ln w="11113">
              <a:solidFill>
                <a:srgbClr val="000000"/>
              </a:solidFill>
              <a:miter lim="800000"/>
              <a:headEnd/>
              <a:tailEnd/>
            </a:ln>
          </p:spPr>
          <p:txBody>
            <a:bodyPr/>
            <a:lstStyle/>
            <a:p>
              <a:endParaRPr lang="ru-RU"/>
            </a:p>
          </p:txBody>
        </p:sp>
        <p:sp>
          <p:nvSpPr>
            <p:cNvPr id="966717" name="Rectangle 61"/>
            <p:cNvSpPr>
              <a:spLocks noChangeArrowheads="1"/>
            </p:cNvSpPr>
            <p:nvPr/>
          </p:nvSpPr>
          <p:spPr bwMode="auto">
            <a:xfrm>
              <a:off x="3815" y="1716"/>
              <a:ext cx="122" cy="39"/>
            </a:xfrm>
            <a:prstGeom prst="rect">
              <a:avLst/>
            </a:prstGeom>
            <a:solidFill>
              <a:srgbClr val="FF6600"/>
            </a:solidFill>
            <a:ln w="11113">
              <a:solidFill>
                <a:srgbClr val="000000"/>
              </a:solidFill>
              <a:miter lim="800000"/>
              <a:headEnd/>
              <a:tailEnd/>
            </a:ln>
          </p:spPr>
          <p:txBody>
            <a:bodyPr/>
            <a:lstStyle/>
            <a:p>
              <a:endParaRPr lang="ru-RU"/>
            </a:p>
          </p:txBody>
        </p:sp>
        <p:sp>
          <p:nvSpPr>
            <p:cNvPr id="966718" name="Rectangle 62"/>
            <p:cNvSpPr>
              <a:spLocks noChangeArrowheads="1"/>
            </p:cNvSpPr>
            <p:nvPr/>
          </p:nvSpPr>
          <p:spPr bwMode="auto">
            <a:xfrm>
              <a:off x="3808" y="1781"/>
              <a:ext cx="150" cy="32"/>
            </a:xfrm>
            <a:prstGeom prst="rect">
              <a:avLst/>
            </a:prstGeom>
            <a:solidFill>
              <a:srgbClr val="FF6600"/>
            </a:solidFill>
            <a:ln w="11113">
              <a:solidFill>
                <a:srgbClr val="000000"/>
              </a:solidFill>
              <a:miter lim="800000"/>
              <a:headEnd/>
              <a:tailEnd/>
            </a:ln>
          </p:spPr>
          <p:txBody>
            <a:bodyPr/>
            <a:lstStyle/>
            <a:p>
              <a:endParaRPr lang="ru-RU"/>
            </a:p>
          </p:txBody>
        </p:sp>
        <p:sp>
          <p:nvSpPr>
            <p:cNvPr id="966719" name="Rectangle 63"/>
            <p:cNvSpPr>
              <a:spLocks noChangeArrowheads="1"/>
            </p:cNvSpPr>
            <p:nvPr/>
          </p:nvSpPr>
          <p:spPr bwMode="auto">
            <a:xfrm>
              <a:off x="3774" y="1839"/>
              <a:ext cx="136" cy="39"/>
            </a:xfrm>
            <a:prstGeom prst="rect">
              <a:avLst/>
            </a:prstGeom>
            <a:solidFill>
              <a:srgbClr val="FF6600"/>
            </a:solidFill>
            <a:ln w="11113">
              <a:solidFill>
                <a:srgbClr val="000000"/>
              </a:solidFill>
              <a:miter lim="800000"/>
              <a:headEnd/>
              <a:tailEnd/>
            </a:ln>
          </p:spPr>
          <p:txBody>
            <a:bodyPr/>
            <a:lstStyle/>
            <a:p>
              <a:endParaRPr lang="ru-RU"/>
            </a:p>
          </p:txBody>
        </p:sp>
        <p:sp>
          <p:nvSpPr>
            <p:cNvPr id="966720" name="Rectangle 64"/>
            <p:cNvSpPr>
              <a:spLocks noChangeArrowheads="1"/>
            </p:cNvSpPr>
            <p:nvPr/>
          </p:nvSpPr>
          <p:spPr bwMode="auto">
            <a:xfrm>
              <a:off x="3733" y="1904"/>
              <a:ext cx="102" cy="40"/>
            </a:xfrm>
            <a:prstGeom prst="rect">
              <a:avLst/>
            </a:prstGeom>
            <a:solidFill>
              <a:srgbClr val="FF6600"/>
            </a:solidFill>
            <a:ln w="11113">
              <a:solidFill>
                <a:srgbClr val="000000"/>
              </a:solidFill>
              <a:miter lim="800000"/>
              <a:headEnd/>
              <a:tailEnd/>
            </a:ln>
          </p:spPr>
          <p:txBody>
            <a:bodyPr/>
            <a:lstStyle/>
            <a:p>
              <a:endParaRPr lang="ru-RU"/>
            </a:p>
          </p:txBody>
        </p:sp>
        <p:sp>
          <p:nvSpPr>
            <p:cNvPr id="966721" name="Rectangle 65"/>
            <p:cNvSpPr>
              <a:spLocks noChangeArrowheads="1"/>
            </p:cNvSpPr>
            <p:nvPr/>
          </p:nvSpPr>
          <p:spPr bwMode="auto">
            <a:xfrm>
              <a:off x="3699" y="1970"/>
              <a:ext cx="109" cy="39"/>
            </a:xfrm>
            <a:prstGeom prst="rect">
              <a:avLst/>
            </a:prstGeom>
            <a:solidFill>
              <a:srgbClr val="FF6600"/>
            </a:solidFill>
            <a:ln w="11113">
              <a:solidFill>
                <a:srgbClr val="000000"/>
              </a:solidFill>
              <a:miter lim="800000"/>
              <a:headEnd/>
              <a:tailEnd/>
            </a:ln>
          </p:spPr>
          <p:txBody>
            <a:bodyPr/>
            <a:lstStyle/>
            <a:p>
              <a:endParaRPr lang="ru-RU"/>
            </a:p>
          </p:txBody>
        </p:sp>
        <p:sp>
          <p:nvSpPr>
            <p:cNvPr id="966722" name="Rectangle 66"/>
            <p:cNvSpPr>
              <a:spLocks noChangeArrowheads="1"/>
            </p:cNvSpPr>
            <p:nvPr/>
          </p:nvSpPr>
          <p:spPr bwMode="auto">
            <a:xfrm>
              <a:off x="3678" y="2035"/>
              <a:ext cx="218" cy="39"/>
            </a:xfrm>
            <a:prstGeom prst="rect">
              <a:avLst/>
            </a:prstGeom>
            <a:solidFill>
              <a:srgbClr val="FF6600"/>
            </a:solidFill>
            <a:ln w="11113">
              <a:solidFill>
                <a:srgbClr val="000000"/>
              </a:solidFill>
              <a:miter lim="800000"/>
              <a:headEnd/>
              <a:tailEnd/>
            </a:ln>
          </p:spPr>
          <p:txBody>
            <a:bodyPr/>
            <a:lstStyle/>
            <a:p>
              <a:endParaRPr lang="ru-RU"/>
            </a:p>
          </p:txBody>
        </p:sp>
        <p:sp>
          <p:nvSpPr>
            <p:cNvPr id="966723" name="Rectangle 67"/>
            <p:cNvSpPr>
              <a:spLocks noChangeArrowheads="1"/>
            </p:cNvSpPr>
            <p:nvPr/>
          </p:nvSpPr>
          <p:spPr bwMode="auto">
            <a:xfrm>
              <a:off x="3651" y="2100"/>
              <a:ext cx="95" cy="32"/>
            </a:xfrm>
            <a:prstGeom prst="rect">
              <a:avLst/>
            </a:prstGeom>
            <a:solidFill>
              <a:srgbClr val="FFFFFF"/>
            </a:solidFill>
            <a:ln w="11113">
              <a:solidFill>
                <a:srgbClr val="000000"/>
              </a:solidFill>
              <a:miter lim="800000"/>
              <a:headEnd/>
              <a:tailEnd/>
            </a:ln>
          </p:spPr>
          <p:txBody>
            <a:bodyPr/>
            <a:lstStyle/>
            <a:p>
              <a:endParaRPr lang="ru-RU"/>
            </a:p>
          </p:txBody>
        </p:sp>
        <p:sp>
          <p:nvSpPr>
            <p:cNvPr id="966724" name="Rectangle 68"/>
            <p:cNvSpPr>
              <a:spLocks noChangeArrowheads="1"/>
            </p:cNvSpPr>
            <p:nvPr/>
          </p:nvSpPr>
          <p:spPr bwMode="auto">
            <a:xfrm>
              <a:off x="3576" y="2158"/>
              <a:ext cx="102" cy="39"/>
            </a:xfrm>
            <a:prstGeom prst="rect">
              <a:avLst/>
            </a:prstGeom>
            <a:solidFill>
              <a:srgbClr val="FFFFFF"/>
            </a:solidFill>
            <a:ln w="11113">
              <a:solidFill>
                <a:srgbClr val="000000"/>
              </a:solidFill>
              <a:miter lim="800000"/>
              <a:headEnd/>
              <a:tailEnd/>
            </a:ln>
          </p:spPr>
          <p:txBody>
            <a:bodyPr/>
            <a:lstStyle/>
            <a:p>
              <a:endParaRPr lang="ru-RU"/>
            </a:p>
          </p:txBody>
        </p:sp>
        <p:sp>
          <p:nvSpPr>
            <p:cNvPr id="966725" name="Rectangle 69"/>
            <p:cNvSpPr>
              <a:spLocks noChangeArrowheads="1"/>
            </p:cNvSpPr>
            <p:nvPr/>
          </p:nvSpPr>
          <p:spPr bwMode="auto">
            <a:xfrm>
              <a:off x="3562" y="2223"/>
              <a:ext cx="116" cy="39"/>
            </a:xfrm>
            <a:prstGeom prst="rect">
              <a:avLst/>
            </a:prstGeom>
            <a:solidFill>
              <a:srgbClr val="FFFFFF"/>
            </a:solidFill>
            <a:ln w="11113">
              <a:solidFill>
                <a:srgbClr val="000000"/>
              </a:solidFill>
              <a:miter lim="800000"/>
              <a:headEnd/>
              <a:tailEnd/>
            </a:ln>
          </p:spPr>
          <p:txBody>
            <a:bodyPr/>
            <a:lstStyle/>
            <a:p>
              <a:endParaRPr lang="ru-RU"/>
            </a:p>
          </p:txBody>
        </p:sp>
        <p:sp>
          <p:nvSpPr>
            <p:cNvPr id="966726" name="Rectangle 70"/>
            <p:cNvSpPr>
              <a:spLocks noChangeArrowheads="1"/>
            </p:cNvSpPr>
            <p:nvPr/>
          </p:nvSpPr>
          <p:spPr bwMode="auto">
            <a:xfrm>
              <a:off x="3549" y="2288"/>
              <a:ext cx="95" cy="39"/>
            </a:xfrm>
            <a:prstGeom prst="rect">
              <a:avLst/>
            </a:prstGeom>
            <a:solidFill>
              <a:srgbClr val="FF6600"/>
            </a:solidFill>
            <a:ln w="11113">
              <a:solidFill>
                <a:srgbClr val="000000"/>
              </a:solidFill>
              <a:miter lim="800000"/>
              <a:headEnd/>
              <a:tailEnd/>
            </a:ln>
          </p:spPr>
          <p:txBody>
            <a:bodyPr/>
            <a:lstStyle/>
            <a:p>
              <a:endParaRPr lang="ru-RU"/>
            </a:p>
          </p:txBody>
        </p:sp>
        <p:sp>
          <p:nvSpPr>
            <p:cNvPr id="966727" name="Rectangle 71"/>
            <p:cNvSpPr>
              <a:spLocks noChangeArrowheads="1"/>
            </p:cNvSpPr>
            <p:nvPr/>
          </p:nvSpPr>
          <p:spPr bwMode="auto">
            <a:xfrm>
              <a:off x="3351" y="2353"/>
              <a:ext cx="102" cy="33"/>
            </a:xfrm>
            <a:prstGeom prst="rect">
              <a:avLst/>
            </a:prstGeom>
            <a:solidFill>
              <a:srgbClr val="FF6600"/>
            </a:solidFill>
            <a:ln w="11113">
              <a:solidFill>
                <a:srgbClr val="000000"/>
              </a:solidFill>
              <a:miter lim="800000"/>
              <a:headEnd/>
              <a:tailEnd/>
            </a:ln>
          </p:spPr>
          <p:txBody>
            <a:bodyPr/>
            <a:lstStyle/>
            <a:p>
              <a:endParaRPr lang="ru-RU"/>
            </a:p>
          </p:txBody>
        </p:sp>
        <p:sp>
          <p:nvSpPr>
            <p:cNvPr id="966728" name="Rectangle 72"/>
            <p:cNvSpPr>
              <a:spLocks noChangeArrowheads="1"/>
            </p:cNvSpPr>
            <p:nvPr/>
          </p:nvSpPr>
          <p:spPr bwMode="auto">
            <a:xfrm>
              <a:off x="3351" y="2412"/>
              <a:ext cx="157" cy="39"/>
            </a:xfrm>
            <a:prstGeom prst="rect">
              <a:avLst/>
            </a:prstGeom>
            <a:solidFill>
              <a:srgbClr val="FF6600"/>
            </a:solidFill>
            <a:ln w="11113">
              <a:solidFill>
                <a:srgbClr val="000000"/>
              </a:solidFill>
              <a:miter lim="800000"/>
              <a:headEnd/>
              <a:tailEnd/>
            </a:ln>
          </p:spPr>
          <p:txBody>
            <a:bodyPr/>
            <a:lstStyle/>
            <a:p>
              <a:endParaRPr lang="ru-RU"/>
            </a:p>
          </p:txBody>
        </p:sp>
        <p:sp>
          <p:nvSpPr>
            <p:cNvPr id="966729" name="Rectangle 73"/>
            <p:cNvSpPr>
              <a:spLocks noChangeArrowheads="1"/>
            </p:cNvSpPr>
            <p:nvPr/>
          </p:nvSpPr>
          <p:spPr bwMode="auto">
            <a:xfrm>
              <a:off x="3351" y="2477"/>
              <a:ext cx="61" cy="39"/>
            </a:xfrm>
            <a:prstGeom prst="rect">
              <a:avLst/>
            </a:prstGeom>
            <a:solidFill>
              <a:srgbClr val="FF6600"/>
            </a:solidFill>
            <a:ln w="11113">
              <a:solidFill>
                <a:srgbClr val="000000"/>
              </a:solidFill>
              <a:miter lim="800000"/>
              <a:headEnd/>
              <a:tailEnd/>
            </a:ln>
          </p:spPr>
          <p:txBody>
            <a:bodyPr/>
            <a:lstStyle/>
            <a:p>
              <a:endParaRPr lang="ru-RU"/>
            </a:p>
          </p:txBody>
        </p:sp>
        <p:sp>
          <p:nvSpPr>
            <p:cNvPr id="966730" name="Rectangle 74"/>
            <p:cNvSpPr>
              <a:spLocks noChangeArrowheads="1"/>
            </p:cNvSpPr>
            <p:nvPr/>
          </p:nvSpPr>
          <p:spPr bwMode="auto">
            <a:xfrm>
              <a:off x="3317" y="2542"/>
              <a:ext cx="116" cy="39"/>
            </a:xfrm>
            <a:prstGeom prst="rect">
              <a:avLst/>
            </a:prstGeom>
            <a:solidFill>
              <a:srgbClr val="FF6600"/>
            </a:solidFill>
            <a:ln w="11113">
              <a:solidFill>
                <a:srgbClr val="000000"/>
              </a:solidFill>
              <a:miter lim="800000"/>
              <a:headEnd/>
              <a:tailEnd/>
            </a:ln>
          </p:spPr>
          <p:txBody>
            <a:bodyPr/>
            <a:lstStyle/>
            <a:p>
              <a:endParaRPr lang="ru-RU"/>
            </a:p>
          </p:txBody>
        </p:sp>
        <p:sp>
          <p:nvSpPr>
            <p:cNvPr id="966731" name="Rectangle 75"/>
            <p:cNvSpPr>
              <a:spLocks noChangeArrowheads="1"/>
            </p:cNvSpPr>
            <p:nvPr/>
          </p:nvSpPr>
          <p:spPr bwMode="auto">
            <a:xfrm>
              <a:off x="3303" y="2607"/>
              <a:ext cx="116" cy="32"/>
            </a:xfrm>
            <a:prstGeom prst="rect">
              <a:avLst/>
            </a:prstGeom>
            <a:solidFill>
              <a:srgbClr val="FF6600"/>
            </a:solidFill>
            <a:ln w="11113">
              <a:solidFill>
                <a:srgbClr val="000000"/>
              </a:solidFill>
              <a:miter lim="800000"/>
              <a:headEnd/>
              <a:tailEnd/>
            </a:ln>
          </p:spPr>
          <p:txBody>
            <a:bodyPr/>
            <a:lstStyle/>
            <a:p>
              <a:endParaRPr lang="ru-RU"/>
            </a:p>
          </p:txBody>
        </p:sp>
        <p:sp>
          <p:nvSpPr>
            <p:cNvPr id="966732" name="Rectangle 76"/>
            <p:cNvSpPr>
              <a:spLocks noChangeArrowheads="1"/>
            </p:cNvSpPr>
            <p:nvPr/>
          </p:nvSpPr>
          <p:spPr bwMode="auto">
            <a:xfrm>
              <a:off x="3296" y="2665"/>
              <a:ext cx="300" cy="39"/>
            </a:xfrm>
            <a:prstGeom prst="rect">
              <a:avLst/>
            </a:prstGeom>
            <a:solidFill>
              <a:srgbClr val="FF6600"/>
            </a:solidFill>
            <a:ln w="11113">
              <a:solidFill>
                <a:srgbClr val="000000"/>
              </a:solidFill>
              <a:miter lim="800000"/>
              <a:headEnd/>
              <a:tailEnd/>
            </a:ln>
          </p:spPr>
          <p:txBody>
            <a:bodyPr/>
            <a:lstStyle/>
            <a:p>
              <a:endParaRPr lang="ru-RU"/>
            </a:p>
          </p:txBody>
        </p:sp>
        <p:sp>
          <p:nvSpPr>
            <p:cNvPr id="966733" name="Rectangle 77"/>
            <p:cNvSpPr>
              <a:spLocks noChangeArrowheads="1"/>
            </p:cNvSpPr>
            <p:nvPr/>
          </p:nvSpPr>
          <p:spPr bwMode="auto">
            <a:xfrm>
              <a:off x="3228" y="2730"/>
              <a:ext cx="75" cy="39"/>
            </a:xfrm>
            <a:prstGeom prst="rect">
              <a:avLst/>
            </a:prstGeom>
            <a:solidFill>
              <a:srgbClr val="FFFFFF"/>
            </a:solidFill>
            <a:ln w="11113">
              <a:solidFill>
                <a:srgbClr val="000000"/>
              </a:solidFill>
              <a:miter lim="800000"/>
              <a:headEnd/>
              <a:tailEnd/>
            </a:ln>
          </p:spPr>
          <p:txBody>
            <a:bodyPr/>
            <a:lstStyle/>
            <a:p>
              <a:endParaRPr lang="ru-RU"/>
            </a:p>
          </p:txBody>
        </p:sp>
        <p:sp>
          <p:nvSpPr>
            <p:cNvPr id="966734" name="Rectangle 78"/>
            <p:cNvSpPr>
              <a:spLocks noChangeArrowheads="1"/>
            </p:cNvSpPr>
            <p:nvPr/>
          </p:nvSpPr>
          <p:spPr bwMode="auto">
            <a:xfrm>
              <a:off x="3133" y="2795"/>
              <a:ext cx="102" cy="39"/>
            </a:xfrm>
            <a:prstGeom prst="rect">
              <a:avLst/>
            </a:prstGeom>
            <a:solidFill>
              <a:srgbClr val="FF6600"/>
            </a:solidFill>
            <a:ln w="11113">
              <a:solidFill>
                <a:srgbClr val="000000"/>
              </a:solidFill>
              <a:miter lim="800000"/>
              <a:headEnd/>
              <a:tailEnd/>
            </a:ln>
          </p:spPr>
          <p:txBody>
            <a:bodyPr/>
            <a:lstStyle/>
            <a:p>
              <a:endParaRPr lang="ru-RU"/>
            </a:p>
          </p:txBody>
        </p:sp>
        <p:sp>
          <p:nvSpPr>
            <p:cNvPr id="966735" name="Rectangle 79"/>
            <p:cNvSpPr>
              <a:spLocks noChangeArrowheads="1"/>
            </p:cNvSpPr>
            <p:nvPr/>
          </p:nvSpPr>
          <p:spPr bwMode="auto">
            <a:xfrm>
              <a:off x="3078" y="2860"/>
              <a:ext cx="184" cy="33"/>
            </a:xfrm>
            <a:prstGeom prst="rect">
              <a:avLst/>
            </a:prstGeom>
            <a:solidFill>
              <a:srgbClr val="FF6600"/>
            </a:solidFill>
            <a:ln w="11113">
              <a:solidFill>
                <a:srgbClr val="000000"/>
              </a:solidFill>
              <a:miter lim="800000"/>
              <a:headEnd/>
              <a:tailEnd/>
            </a:ln>
          </p:spPr>
          <p:txBody>
            <a:bodyPr/>
            <a:lstStyle/>
            <a:p>
              <a:endParaRPr lang="ru-RU"/>
            </a:p>
          </p:txBody>
        </p:sp>
        <p:sp>
          <p:nvSpPr>
            <p:cNvPr id="966736" name="Rectangle 80"/>
            <p:cNvSpPr>
              <a:spLocks noChangeArrowheads="1"/>
            </p:cNvSpPr>
            <p:nvPr/>
          </p:nvSpPr>
          <p:spPr bwMode="auto">
            <a:xfrm>
              <a:off x="3044" y="2919"/>
              <a:ext cx="116" cy="39"/>
            </a:xfrm>
            <a:prstGeom prst="rect">
              <a:avLst/>
            </a:prstGeom>
            <a:solidFill>
              <a:srgbClr val="FF6600"/>
            </a:solidFill>
            <a:ln w="11113">
              <a:solidFill>
                <a:srgbClr val="000000"/>
              </a:solidFill>
              <a:miter lim="800000"/>
              <a:headEnd/>
              <a:tailEnd/>
            </a:ln>
          </p:spPr>
          <p:txBody>
            <a:bodyPr/>
            <a:lstStyle/>
            <a:p>
              <a:endParaRPr lang="ru-RU"/>
            </a:p>
          </p:txBody>
        </p:sp>
        <p:sp>
          <p:nvSpPr>
            <p:cNvPr id="966737" name="Rectangle 81"/>
            <p:cNvSpPr>
              <a:spLocks noChangeArrowheads="1"/>
            </p:cNvSpPr>
            <p:nvPr/>
          </p:nvSpPr>
          <p:spPr bwMode="auto">
            <a:xfrm>
              <a:off x="3023" y="2984"/>
              <a:ext cx="103" cy="39"/>
            </a:xfrm>
            <a:prstGeom prst="rect">
              <a:avLst/>
            </a:prstGeom>
            <a:solidFill>
              <a:srgbClr val="FF6600"/>
            </a:solidFill>
            <a:ln w="11113">
              <a:solidFill>
                <a:srgbClr val="000000"/>
              </a:solidFill>
              <a:miter lim="800000"/>
              <a:headEnd/>
              <a:tailEnd/>
            </a:ln>
          </p:spPr>
          <p:txBody>
            <a:bodyPr/>
            <a:lstStyle/>
            <a:p>
              <a:endParaRPr lang="ru-RU"/>
            </a:p>
          </p:txBody>
        </p:sp>
        <p:sp>
          <p:nvSpPr>
            <p:cNvPr id="966738" name="Rectangle 82"/>
            <p:cNvSpPr>
              <a:spLocks noChangeArrowheads="1"/>
            </p:cNvSpPr>
            <p:nvPr/>
          </p:nvSpPr>
          <p:spPr bwMode="auto">
            <a:xfrm>
              <a:off x="2935" y="3049"/>
              <a:ext cx="123" cy="39"/>
            </a:xfrm>
            <a:prstGeom prst="rect">
              <a:avLst/>
            </a:prstGeom>
            <a:solidFill>
              <a:srgbClr val="FF6600"/>
            </a:solidFill>
            <a:ln w="11113">
              <a:solidFill>
                <a:srgbClr val="000000"/>
              </a:solidFill>
              <a:miter lim="800000"/>
              <a:headEnd/>
              <a:tailEnd/>
            </a:ln>
          </p:spPr>
          <p:txBody>
            <a:bodyPr/>
            <a:lstStyle/>
            <a:p>
              <a:endParaRPr lang="ru-RU"/>
            </a:p>
          </p:txBody>
        </p:sp>
        <p:sp>
          <p:nvSpPr>
            <p:cNvPr id="966739" name="Rectangle 83"/>
            <p:cNvSpPr>
              <a:spLocks noChangeArrowheads="1"/>
            </p:cNvSpPr>
            <p:nvPr/>
          </p:nvSpPr>
          <p:spPr bwMode="auto">
            <a:xfrm>
              <a:off x="2860" y="3114"/>
              <a:ext cx="102" cy="39"/>
            </a:xfrm>
            <a:prstGeom prst="rect">
              <a:avLst/>
            </a:prstGeom>
            <a:solidFill>
              <a:srgbClr val="FF6600"/>
            </a:solidFill>
            <a:ln w="11113">
              <a:solidFill>
                <a:srgbClr val="000000"/>
              </a:solidFill>
              <a:miter lim="800000"/>
              <a:headEnd/>
              <a:tailEnd/>
            </a:ln>
          </p:spPr>
          <p:txBody>
            <a:bodyPr/>
            <a:lstStyle/>
            <a:p>
              <a:endParaRPr lang="ru-RU"/>
            </a:p>
          </p:txBody>
        </p:sp>
        <p:sp>
          <p:nvSpPr>
            <p:cNvPr id="966740" name="Rectangle 84"/>
            <p:cNvSpPr>
              <a:spLocks noChangeArrowheads="1"/>
            </p:cNvSpPr>
            <p:nvPr/>
          </p:nvSpPr>
          <p:spPr bwMode="auto">
            <a:xfrm>
              <a:off x="2833" y="3179"/>
              <a:ext cx="170" cy="33"/>
            </a:xfrm>
            <a:prstGeom prst="rect">
              <a:avLst/>
            </a:prstGeom>
            <a:solidFill>
              <a:srgbClr val="FF6600"/>
            </a:solidFill>
            <a:ln w="11113">
              <a:solidFill>
                <a:srgbClr val="000000"/>
              </a:solidFill>
              <a:miter lim="800000"/>
              <a:headEnd/>
              <a:tailEnd/>
            </a:ln>
          </p:spPr>
          <p:txBody>
            <a:bodyPr/>
            <a:lstStyle/>
            <a:p>
              <a:endParaRPr lang="ru-RU"/>
            </a:p>
          </p:txBody>
        </p:sp>
        <p:sp>
          <p:nvSpPr>
            <p:cNvPr id="966741" name="Rectangle 85"/>
            <p:cNvSpPr>
              <a:spLocks noChangeArrowheads="1"/>
            </p:cNvSpPr>
            <p:nvPr/>
          </p:nvSpPr>
          <p:spPr bwMode="auto">
            <a:xfrm>
              <a:off x="2771" y="3238"/>
              <a:ext cx="171" cy="39"/>
            </a:xfrm>
            <a:prstGeom prst="rect">
              <a:avLst/>
            </a:prstGeom>
            <a:solidFill>
              <a:srgbClr val="FF6600"/>
            </a:solidFill>
            <a:ln w="11113">
              <a:solidFill>
                <a:srgbClr val="000000"/>
              </a:solidFill>
              <a:miter lim="800000"/>
              <a:headEnd/>
              <a:tailEnd/>
            </a:ln>
          </p:spPr>
          <p:txBody>
            <a:bodyPr/>
            <a:lstStyle/>
            <a:p>
              <a:endParaRPr lang="ru-RU"/>
            </a:p>
          </p:txBody>
        </p:sp>
        <p:sp>
          <p:nvSpPr>
            <p:cNvPr id="966742" name="Rectangle 86"/>
            <p:cNvSpPr>
              <a:spLocks noChangeArrowheads="1"/>
            </p:cNvSpPr>
            <p:nvPr/>
          </p:nvSpPr>
          <p:spPr bwMode="auto">
            <a:xfrm>
              <a:off x="2758" y="3303"/>
              <a:ext cx="190" cy="39"/>
            </a:xfrm>
            <a:prstGeom prst="rect">
              <a:avLst/>
            </a:prstGeom>
            <a:solidFill>
              <a:srgbClr val="FF6600"/>
            </a:solidFill>
            <a:ln w="11113">
              <a:solidFill>
                <a:srgbClr val="000000"/>
              </a:solidFill>
              <a:miter lim="800000"/>
              <a:headEnd/>
              <a:tailEnd/>
            </a:ln>
          </p:spPr>
          <p:txBody>
            <a:bodyPr/>
            <a:lstStyle/>
            <a:p>
              <a:endParaRPr lang="ru-RU"/>
            </a:p>
          </p:txBody>
        </p:sp>
        <p:sp>
          <p:nvSpPr>
            <p:cNvPr id="966743" name="Rectangle 87"/>
            <p:cNvSpPr>
              <a:spLocks noChangeArrowheads="1"/>
            </p:cNvSpPr>
            <p:nvPr/>
          </p:nvSpPr>
          <p:spPr bwMode="auto">
            <a:xfrm>
              <a:off x="2642" y="3368"/>
              <a:ext cx="211" cy="39"/>
            </a:xfrm>
            <a:prstGeom prst="rect">
              <a:avLst/>
            </a:prstGeom>
            <a:solidFill>
              <a:srgbClr val="FF6600"/>
            </a:solidFill>
            <a:ln w="11113">
              <a:solidFill>
                <a:srgbClr val="000000"/>
              </a:solidFill>
              <a:miter lim="800000"/>
              <a:headEnd/>
              <a:tailEnd/>
            </a:ln>
          </p:spPr>
          <p:txBody>
            <a:bodyPr/>
            <a:lstStyle/>
            <a:p>
              <a:endParaRPr lang="ru-RU"/>
            </a:p>
          </p:txBody>
        </p:sp>
        <p:sp>
          <p:nvSpPr>
            <p:cNvPr id="966744" name="Rectangle 88"/>
            <p:cNvSpPr>
              <a:spLocks noChangeArrowheads="1"/>
            </p:cNvSpPr>
            <p:nvPr/>
          </p:nvSpPr>
          <p:spPr bwMode="auto">
            <a:xfrm>
              <a:off x="2567" y="3433"/>
              <a:ext cx="191" cy="32"/>
            </a:xfrm>
            <a:prstGeom prst="rect">
              <a:avLst/>
            </a:prstGeom>
            <a:solidFill>
              <a:srgbClr val="FF6600"/>
            </a:solidFill>
            <a:ln w="11113">
              <a:solidFill>
                <a:srgbClr val="000000"/>
              </a:solidFill>
              <a:miter lim="800000"/>
              <a:headEnd/>
              <a:tailEnd/>
            </a:ln>
          </p:spPr>
          <p:txBody>
            <a:bodyPr/>
            <a:lstStyle/>
            <a:p>
              <a:endParaRPr lang="ru-RU"/>
            </a:p>
          </p:txBody>
        </p:sp>
        <p:sp>
          <p:nvSpPr>
            <p:cNvPr id="966745" name="Rectangle 89"/>
            <p:cNvSpPr>
              <a:spLocks noChangeArrowheads="1"/>
            </p:cNvSpPr>
            <p:nvPr/>
          </p:nvSpPr>
          <p:spPr bwMode="auto">
            <a:xfrm>
              <a:off x="2382" y="3491"/>
              <a:ext cx="178" cy="39"/>
            </a:xfrm>
            <a:prstGeom prst="rect">
              <a:avLst/>
            </a:prstGeom>
            <a:solidFill>
              <a:srgbClr val="FF6600"/>
            </a:solidFill>
            <a:ln w="11113">
              <a:solidFill>
                <a:srgbClr val="000000"/>
              </a:solidFill>
              <a:miter lim="800000"/>
              <a:headEnd/>
              <a:tailEnd/>
            </a:ln>
          </p:spPr>
          <p:txBody>
            <a:bodyPr/>
            <a:lstStyle/>
            <a:p>
              <a:endParaRPr lang="ru-RU"/>
            </a:p>
          </p:txBody>
        </p:sp>
        <p:sp>
          <p:nvSpPr>
            <p:cNvPr id="966746" name="Rectangle 90"/>
            <p:cNvSpPr>
              <a:spLocks noChangeArrowheads="1"/>
            </p:cNvSpPr>
            <p:nvPr/>
          </p:nvSpPr>
          <p:spPr bwMode="auto">
            <a:xfrm>
              <a:off x="2307" y="3556"/>
              <a:ext cx="219" cy="39"/>
            </a:xfrm>
            <a:prstGeom prst="rect">
              <a:avLst/>
            </a:prstGeom>
            <a:solidFill>
              <a:srgbClr val="FF6600"/>
            </a:solidFill>
            <a:ln w="11113">
              <a:solidFill>
                <a:srgbClr val="000000"/>
              </a:solidFill>
              <a:miter lim="800000"/>
              <a:headEnd/>
              <a:tailEnd/>
            </a:ln>
          </p:spPr>
          <p:txBody>
            <a:bodyPr/>
            <a:lstStyle/>
            <a:p>
              <a:endParaRPr lang="ru-RU"/>
            </a:p>
          </p:txBody>
        </p:sp>
        <p:sp>
          <p:nvSpPr>
            <p:cNvPr id="966747" name="Rectangle 91"/>
            <p:cNvSpPr>
              <a:spLocks noChangeArrowheads="1"/>
            </p:cNvSpPr>
            <p:nvPr/>
          </p:nvSpPr>
          <p:spPr bwMode="auto">
            <a:xfrm>
              <a:off x="1946" y="3621"/>
              <a:ext cx="68" cy="39"/>
            </a:xfrm>
            <a:prstGeom prst="rect">
              <a:avLst/>
            </a:prstGeom>
            <a:solidFill>
              <a:srgbClr val="FF6600"/>
            </a:solidFill>
            <a:ln w="11113">
              <a:solidFill>
                <a:srgbClr val="000000"/>
              </a:solidFill>
              <a:miter lim="800000"/>
              <a:headEnd/>
              <a:tailEnd/>
            </a:ln>
          </p:spPr>
          <p:txBody>
            <a:bodyPr/>
            <a:lstStyle/>
            <a:p>
              <a:endParaRPr lang="ru-RU"/>
            </a:p>
          </p:txBody>
        </p:sp>
        <p:sp>
          <p:nvSpPr>
            <p:cNvPr id="966748" name="Rectangle 92"/>
            <p:cNvSpPr>
              <a:spLocks noChangeArrowheads="1"/>
            </p:cNvSpPr>
            <p:nvPr/>
          </p:nvSpPr>
          <p:spPr bwMode="auto">
            <a:xfrm>
              <a:off x="1537" y="3686"/>
              <a:ext cx="143" cy="33"/>
            </a:xfrm>
            <a:prstGeom prst="rect">
              <a:avLst/>
            </a:prstGeom>
            <a:solidFill>
              <a:srgbClr val="FF6600"/>
            </a:solidFill>
            <a:ln w="11113">
              <a:solidFill>
                <a:srgbClr val="000000"/>
              </a:solidFill>
              <a:miter lim="800000"/>
              <a:headEnd/>
              <a:tailEnd/>
            </a:ln>
          </p:spPr>
          <p:txBody>
            <a:bodyPr/>
            <a:lstStyle/>
            <a:p>
              <a:endParaRPr lang="ru-RU"/>
            </a:p>
          </p:txBody>
        </p:sp>
        <p:sp>
          <p:nvSpPr>
            <p:cNvPr id="966749" name="Rectangle 93"/>
            <p:cNvSpPr>
              <a:spLocks noChangeArrowheads="1"/>
            </p:cNvSpPr>
            <p:nvPr/>
          </p:nvSpPr>
          <p:spPr bwMode="auto">
            <a:xfrm>
              <a:off x="984" y="3745"/>
              <a:ext cx="130" cy="39"/>
            </a:xfrm>
            <a:prstGeom prst="rect">
              <a:avLst/>
            </a:prstGeom>
            <a:solidFill>
              <a:srgbClr val="FF6600"/>
            </a:solidFill>
            <a:ln w="11113">
              <a:solidFill>
                <a:srgbClr val="000000"/>
              </a:solidFill>
              <a:miter lim="800000"/>
              <a:headEnd/>
              <a:tailEnd/>
            </a:ln>
          </p:spPr>
          <p:txBody>
            <a:bodyPr/>
            <a:lstStyle/>
            <a:p>
              <a:endParaRPr lang="ru-RU"/>
            </a:p>
          </p:txBody>
        </p:sp>
        <p:sp>
          <p:nvSpPr>
            <p:cNvPr id="966750" name="Line 94"/>
            <p:cNvSpPr>
              <a:spLocks noChangeShapeType="1"/>
            </p:cNvSpPr>
            <p:nvPr/>
          </p:nvSpPr>
          <p:spPr bwMode="auto">
            <a:xfrm>
              <a:off x="534" y="1131"/>
              <a:ext cx="4801" cy="1"/>
            </a:xfrm>
            <a:prstGeom prst="line">
              <a:avLst/>
            </a:prstGeom>
            <a:noFill/>
            <a:ln w="0">
              <a:solidFill>
                <a:srgbClr val="000000"/>
              </a:solidFill>
              <a:round/>
              <a:headEnd/>
              <a:tailEnd/>
            </a:ln>
          </p:spPr>
          <p:txBody>
            <a:bodyPr/>
            <a:lstStyle/>
            <a:p>
              <a:endParaRPr lang="ru-RU"/>
            </a:p>
          </p:txBody>
        </p:sp>
        <p:sp>
          <p:nvSpPr>
            <p:cNvPr id="966751" name="Rectangle 95"/>
            <p:cNvSpPr>
              <a:spLocks noChangeArrowheads="1"/>
            </p:cNvSpPr>
            <p:nvPr/>
          </p:nvSpPr>
          <p:spPr bwMode="auto">
            <a:xfrm>
              <a:off x="4333" y="1241"/>
              <a:ext cx="213"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Finland</a:t>
              </a:r>
              <a:endParaRPr lang="en-GB" sz="2400"/>
            </a:p>
          </p:txBody>
        </p:sp>
        <p:sp>
          <p:nvSpPr>
            <p:cNvPr id="966752" name="Rectangle 96"/>
            <p:cNvSpPr>
              <a:spLocks noChangeArrowheads="1"/>
            </p:cNvSpPr>
            <p:nvPr/>
          </p:nvSpPr>
          <p:spPr bwMode="auto">
            <a:xfrm>
              <a:off x="4162" y="1306"/>
              <a:ext cx="489"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British Columbia</a:t>
              </a:r>
              <a:endParaRPr lang="en-GB" sz="2400"/>
            </a:p>
          </p:txBody>
        </p:sp>
        <p:sp>
          <p:nvSpPr>
            <p:cNvPr id="966753" name="Rectangle 97"/>
            <p:cNvSpPr>
              <a:spLocks noChangeArrowheads="1"/>
            </p:cNvSpPr>
            <p:nvPr/>
          </p:nvSpPr>
          <p:spPr bwMode="auto">
            <a:xfrm>
              <a:off x="4121" y="1371"/>
              <a:ext cx="221"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Quebec</a:t>
              </a:r>
              <a:endParaRPr lang="en-GB" sz="2400"/>
            </a:p>
          </p:txBody>
        </p:sp>
        <p:sp>
          <p:nvSpPr>
            <p:cNvPr id="966754" name="Rectangle 98"/>
            <p:cNvSpPr>
              <a:spLocks noChangeArrowheads="1"/>
            </p:cNvSpPr>
            <p:nvPr/>
          </p:nvSpPr>
          <p:spPr bwMode="auto">
            <a:xfrm>
              <a:off x="4026" y="1436"/>
              <a:ext cx="217"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Canada</a:t>
              </a:r>
              <a:endParaRPr lang="en-GB" sz="2400"/>
            </a:p>
          </p:txBody>
        </p:sp>
        <p:sp>
          <p:nvSpPr>
            <p:cNvPr id="966755" name="Rectangle 99"/>
            <p:cNvSpPr>
              <a:spLocks noChangeArrowheads="1"/>
            </p:cNvSpPr>
            <p:nvPr/>
          </p:nvSpPr>
          <p:spPr bwMode="auto">
            <a:xfrm>
              <a:off x="4074" y="1495"/>
              <a:ext cx="217"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Ontario</a:t>
              </a:r>
              <a:endParaRPr lang="en-GB" sz="2400"/>
            </a:p>
          </p:txBody>
        </p:sp>
        <p:sp>
          <p:nvSpPr>
            <p:cNvPr id="966756" name="Rectangle 100"/>
            <p:cNvSpPr>
              <a:spLocks noChangeArrowheads="1"/>
            </p:cNvSpPr>
            <p:nvPr/>
          </p:nvSpPr>
          <p:spPr bwMode="auto">
            <a:xfrm>
              <a:off x="4006" y="1553"/>
              <a:ext cx="275"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Manitoba</a:t>
              </a:r>
              <a:endParaRPr lang="en-GB" sz="2400"/>
            </a:p>
          </p:txBody>
        </p:sp>
        <p:sp>
          <p:nvSpPr>
            <p:cNvPr id="966757" name="Rectangle 101"/>
            <p:cNvSpPr>
              <a:spLocks noChangeArrowheads="1"/>
            </p:cNvSpPr>
            <p:nvPr/>
          </p:nvSpPr>
          <p:spPr bwMode="auto">
            <a:xfrm>
              <a:off x="3965" y="1618"/>
              <a:ext cx="420"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Saskatchewan</a:t>
              </a:r>
              <a:endParaRPr lang="en-GB" sz="2400"/>
            </a:p>
          </p:txBody>
        </p:sp>
        <p:sp>
          <p:nvSpPr>
            <p:cNvPr id="966758" name="Rectangle 102"/>
            <p:cNvSpPr>
              <a:spLocks noChangeArrowheads="1"/>
            </p:cNvSpPr>
            <p:nvPr/>
          </p:nvSpPr>
          <p:spPr bwMode="auto">
            <a:xfrm>
              <a:off x="3965" y="1683"/>
              <a:ext cx="377"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New Zealand</a:t>
              </a:r>
              <a:endParaRPr lang="en-GB" sz="2400"/>
            </a:p>
          </p:txBody>
        </p:sp>
        <p:sp>
          <p:nvSpPr>
            <p:cNvPr id="966759" name="Rectangle 103"/>
            <p:cNvSpPr>
              <a:spLocks noChangeArrowheads="1"/>
            </p:cNvSpPr>
            <p:nvPr/>
          </p:nvSpPr>
          <p:spPr bwMode="auto">
            <a:xfrm>
              <a:off x="3985" y="1748"/>
              <a:ext cx="258"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Australia</a:t>
              </a:r>
              <a:endParaRPr lang="en-GB" sz="2400"/>
            </a:p>
          </p:txBody>
        </p:sp>
        <p:sp>
          <p:nvSpPr>
            <p:cNvPr id="966760" name="Rectangle 104"/>
            <p:cNvSpPr>
              <a:spLocks noChangeArrowheads="1"/>
            </p:cNvSpPr>
            <p:nvPr/>
          </p:nvSpPr>
          <p:spPr bwMode="auto">
            <a:xfrm>
              <a:off x="3937" y="1813"/>
              <a:ext cx="204"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Ireland</a:t>
              </a:r>
              <a:endParaRPr lang="en-GB" sz="2400"/>
            </a:p>
          </p:txBody>
        </p:sp>
        <p:sp>
          <p:nvSpPr>
            <p:cNvPr id="966761" name="Rectangle 105"/>
            <p:cNvSpPr>
              <a:spLocks noChangeArrowheads="1"/>
            </p:cNvSpPr>
            <p:nvPr/>
          </p:nvSpPr>
          <p:spPr bwMode="auto">
            <a:xfrm>
              <a:off x="3862" y="1878"/>
              <a:ext cx="170"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Korea</a:t>
              </a:r>
              <a:endParaRPr lang="en-GB" sz="2400"/>
            </a:p>
          </p:txBody>
        </p:sp>
        <p:sp>
          <p:nvSpPr>
            <p:cNvPr id="966762" name="Rectangle 106"/>
            <p:cNvSpPr>
              <a:spLocks noChangeArrowheads="1"/>
            </p:cNvSpPr>
            <p:nvPr/>
          </p:nvSpPr>
          <p:spPr bwMode="auto">
            <a:xfrm>
              <a:off x="3835" y="1944"/>
              <a:ext cx="476"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United Kingdom</a:t>
              </a:r>
              <a:endParaRPr lang="en-GB" sz="2400"/>
            </a:p>
          </p:txBody>
        </p:sp>
        <p:sp>
          <p:nvSpPr>
            <p:cNvPr id="966763" name="Rectangle 107"/>
            <p:cNvSpPr>
              <a:spLocks noChangeArrowheads="1"/>
            </p:cNvSpPr>
            <p:nvPr/>
          </p:nvSpPr>
          <p:spPr bwMode="auto">
            <a:xfrm>
              <a:off x="3924" y="2009"/>
              <a:ext cx="175"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Japan</a:t>
              </a:r>
              <a:endParaRPr lang="en-GB" sz="2400"/>
            </a:p>
          </p:txBody>
        </p:sp>
        <p:sp>
          <p:nvSpPr>
            <p:cNvPr id="966764" name="Rectangle 108"/>
            <p:cNvSpPr>
              <a:spLocks noChangeArrowheads="1"/>
            </p:cNvSpPr>
            <p:nvPr/>
          </p:nvSpPr>
          <p:spPr bwMode="auto">
            <a:xfrm>
              <a:off x="3774" y="2067"/>
              <a:ext cx="352"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Nova Scotia</a:t>
              </a:r>
              <a:endParaRPr lang="en-GB" sz="2400"/>
            </a:p>
          </p:txBody>
        </p:sp>
        <p:sp>
          <p:nvSpPr>
            <p:cNvPr id="966765" name="Rectangle 109"/>
            <p:cNvSpPr>
              <a:spLocks noChangeArrowheads="1"/>
            </p:cNvSpPr>
            <p:nvPr/>
          </p:nvSpPr>
          <p:spPr bwMode="auto">
            <a:xfrm>
              <a:off x="3705" y="2126"/>
              <a:ext cx="625"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Prince Edward Island</a:t>
              </a:r>
              <a:endParaRPr lang="en-GB" sz="2400"/>
            </a:p>
          </p:txBody>
        </p:sp>
        <p:sp>
          <p:nvSpPr>
            <p:cNvPr id="966766" name="Rectangle 110"/>
            <p:cNvSpPr>
              <a:spLocks noChangeArrowheads="1"/>
            </p:cNvSpPr>
            <p:nvPr/>
          </p:nvSpPr>
          <p:spPr bwMode="auto">
            <a:xfrm>
              <a:off x="3705" y="2191"/>
              <a:ext cx="425"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Newfoundland</a:t>
              </a:r>
              <a:endParaRPr lang="en-GB" sz="2400"/>
            </a:p>
          </p:txBody>
        </p:sp>
        <p:sp>
          <p:nvSpPr>
            <p:cNvPr id="966767" name="Rectangle 111"/>
            <p:cNvSpPr>
              <a:spLocks noChangeArrowheads="1"/>
            </p:cNvSpPr>
            <p:nvPr/>
          </p:nvSpPr>
          <p:spPr bwMode="auto">
            <a:xfrm>
              <a:off x="3671" y="2256"/>
              <a:ext cx="233"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Sweden</a:t>
              </a:r>
              <a:endParaRPr lang="en-GB" sz="2400"/>
            </a:p>
          </p:txBody>
        </p:sp>
        <p:sp>
          <p:nvSpPr>
            <p:cNvPr id="966768" name="Rectangle 112"/>
            <p:cNvSpPr>
              <a:spLocks noChangeArrowheads="1"/>
            </p:cNvSpPr>
            <p:nvPr/>
          </p:nvSpPr>
          <p:spPr bwMode="auto">
            <a:xfrm>
              <a:off x="3480" y="2321"/>
              <a:ext cx="208"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Austria</a:t>
              </a:r>
              <a:endParaRPr lang="en-GB" sz="2400"/>
            </a:p>
          </p:txBody>
        </p:sp>
        <p:sp>
          <p:nvSpPr>
            <p:cNvPr id="966769" name="Rectangle 113"/>
            <p:cNvSpPr>
              <a:spLocks noChangeArrowheads="1"/>
            </p:cNvSpPr>
            <p:nvPr/>
          </p:nvSpPr>
          <p:spPr bwMode="auto">
            <a:xfrm>
              <a:off x="3535" y="2386"/>
              <a:ext cx="241"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Belgium</a:t>
              </a:r>
              <a:endParaRPr lang="en-GB" sz="2400"/>
            </a:p>
          </p:txBody>
        </p:sp>
        <p:sp>
          <p:nvSpPr>
            <p:cNvPr id="966770" name="Rectangle 114"/>
            <p:cNvSpPr>
              <a:spLocks noChangeArrowheads="1"/>
            </p:cNvSpPr>
            <p:nvPr/>
          </p:nvSpPr>
          <p:spPr bwMode="auto">
            <a:xfrm>
              <a:off x="3439" y="2451"/>
              <a:ext cx="212"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Iceland</a:t>
              </a:r>
              <a:endParaRPr lang="en-GB" sz="2400"/>
            </a:p>
          </p:txBody>
        </p:sp>
        <p:sp>
          <p:nvSpPr>
            <p:cNvPr id="966771" name="Rectangle 115"/>
            <p:cNvSpPr>
              <a:spLocks noChangeArrowheads="1"/>
            </p:cNvSpPr>
            <p:nvPr/>
          </p:nvSpPr>
          <p:spPr bwMode="auto">
            <a:xfrm>
              <a:off x="3460" y="2516"/>
              <a:ext cx="225"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Norway</a:t>
              </a:r>
              <a:endParaRPr lang="en-GB" sz="2400"/>
            </a:p>
          </p:txBody>
        </p:sp>
        <p:sp>
          <p:nvSpPr>
            <p:cNvPr id="966772" name="Rectangle 116"/>
            <p:cNvSpPr>
              <a:spLocks noChangeArrowheads="1"/>
            </p:cNvSpPr>
            <p:nvPr/>
          </p:nvSpPr>
          <p:spPr bwMode="auto">
            <a:xfrm>
              <a:off x="3446" y="2574"/>
              <a:ext cx="196"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France</a:t>
              </a:r>
              <a:endParaRPr lang="en-GB" sz="2400"/>
            </a:p>
          </p:txBody>
        </p:sp>
        <p:sp>
          <p:nvSpPr>
            <p:cNvPr id="966773" name="Rectangle 117"/>
            <p:cNvSpPr>
              <a:spLocks noChangeArrowheads="1"/>
            </p:cNvSpPr>
            <p:nvPr/>
          </p:nvSpPr>
          <p:spPr bwMode="auto">
            <a:xfrm>
              <a:off x="3624" y="2633"/>
              <a:ext cx="394"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United States</a:t>
              </a:r>
              <a:endParaRPr lang="en-GB" sz="2400"/>
            </a:p>
          </p:txBody>
        </p:sp>
        <p:sp>
          <p:nvSpPr>
            <p:cNvPr id="966774" name="Rectangle 118"/>
            <p:cNvSpPr>
              <a:spLocks noChangeArrowheads="1"/>
            </p:cNvSpPr>
            <p:nvPr/>
          </p:nvSpPr>
          <p:spPr bwMode="auto">
            <a:xfrm>
              <a:off x="3330" y="2698"/>
              <a:ext cx="456"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New Brunswick</a:t>
              </a:r>
              <a:endParaRPr lang="en-GB" sz="2400"/>
            </a:p>
          </p:txBody>
        </p:sp>
        <p:sp>
          <p:nvSpPr>
            <p:cNvPr id="966775" name="Rectangle 119"/>
            <p:cNvSpPr>
              <a:spLocks noChangeArrowheads="1"/>
            </p:cNvSpPr>
            <p:nvPr/>
          </p:nvSpPr>
          <p:spPr bwMode="auto">
            <a:xfrm>
              <a:off x="3262" y="2763"/>
              <a:ext cx="266"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Denmark</a:t>
              </a:r>
              <a:endParaRPr lang="en-GB" sz="2400"/>
            </a:p>
          </p:txBody>
        </p:sp>
        <p:sp>
          <p:nvSpPr>
            <p:cNvPr id="966776" name="Rectangle 120"/>
            <p:cNvSpPr>
              <a:spLocks noChangeArrowheads="1"/>
            </p:cNvSpPr>
            <p:nvPr/>
          </p:nvSpPr>
          <p:spPr bwMode="auto">
            <a:xfrm>
              <a:off x="3289" y="2828"/>
              <a:ext cx="341"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Switzerland</a:t>
              </a:r>
              <a:endParaRPr lang="en-GB" sz="2400"/>
            </a:p>
          </p:txBody>
        </p:sp>
        <p:sp>
          <p:nvSpPr>
            <p:cNvPr id="966777" name="Rectangle 121"/>
            <p:cNvSpPr>
              <a:spLocks noChangeArrowheads="1"/>
            </p:cNvSpPr>
            <p:nvPr/>
          </p:nvSpPr>
          <p:spPr bwMode="auto">
            <a:xfrm>
              <a:off x="3187" y="2893"/>
              <a:ext cx="167"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Spain</a:t>
              </a:r>
              <a:endParaRPr lang="en-GB" sz="2400"/>
            </a:p>
          </p:txBody>
        </p:sp>
        <p:sp>
          <p:nvSpPr>
            <p:cNvPr id="966778" name="Rectangle 122"/>
            <p:cNvSpPr>
              <a:spLocks noChangeArrowheads="1"/>
            </p:cNvSpPr>
            <p:nvPr/>
          </p:nvSpPr>
          <p:spPr bwMode="auto">
            <a:xfrm>
              <a:off x="3153" y="2958"/>
              <a:ext cx="451"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Czech Republic</a:t>
              </a:r>
              <a:endParaRPr lang="en-GB" sz="2400"/>
            </a:p>
          </p:txBody>
        </p:sp>
        <p:sp>
          <p:nvSpPr>
            <p:cNvPr id="966779" name="Rectangle 123"/>
            <p:cNvSpPr>
              <a:spLocks noChangeArrowheads="1"/>
            </p:cNvSpPr>
            <p:nvPr/>
          </p:nvSpPr>
          <p:spPr bwMode="auto">
            <a:xfrm>
              <a:off x="3085" y="3023"/>
              <a:ext cx="125"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Italy</a:t>
              </a:r>
              <a:endParaRPr lang="en-GB" sz="2400"/>
            </a:p>
          </p:txBody>
        </p:sp>
        <p:sp>
          <p:nvSpPr>
            <p:cNvPr id="966780" name="Rectangle 124"/>
            <p:cNvSpPr>
              <a:spLocks noChangeArrowheads="1"/>
            </p:cNvSpPr>
            <p:nvPr/>
          </p:nvSpPr>
          <p:spPr bwMode="auto">
            <a:xfrm>
              <a:off x="2989" y="3088"/>
              <a:ext cx="267"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Germany</a:t>
              </a:r>
              <a:endParaRPr lang="en-GB" sz="2400"/>
            </a:p>
          </p:txBody>
        </p:sp>
        <p:sp>
          <p:nvSpPr>
            <p:cNvPr id="966781" name="Rectangle 125"/>
            <p:cNvSpPr>
              <a:spLocks noChangeArrowheads="1"/>
            </p:cNvSpPr>
            <p:nvPr/>
          </p:nvSpPr>
          <p:spPr bwMode="auto">
            <a:xfrm>
              <a:off x="3030" y="3147"/>
              <a:ext cx="391"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Liechtenstein</a:t>
              </a:r>
              <a:endParaRPr lang="en-GB" sz="2400"/>
            </a:p>
          </p:txBody>
        </p:sp>
        <p:sp>
          <p:nvSpPr>
            <p:cNvPr id="966782" name="Rectangle 126"/>
            <p:cNvSpPr>
              <a:spLocks noChangeArrowheads="1"/>
            </p:cNvSpPr>
            <p:nvPr/>
          </p:nvSpPr>
          <p:spPr bwMode="auto">
            <a:xfrm>
              <a:off x="2969" y="3205"/>
              <a:ext cx="250"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Hungary</a:t>
              </a:r>
              <a:endParaRPr lang="en-GB" sz="2400"/>
            </a:p>
          </p:txBody>
        </p:sp>
        <p:sp>
          <p:nvSpPr>
            <p:cNvPr id="966783" name="Rectangle 127"/>
            <p:cNvSpPr>
              <a:spLocks noChangeArrowheads="1"/>
            </p:cNvSpPr>
            <p:nvPr/>
          </p:nvSpPr>
          <p:spPr bwMode="auto">
            <a:xfrm>
              <a:off x="2976" y="3270"/>
              <a:ext cx="204"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Poland</a:t>
              </a:r>
              <a:endParaRPr lang="en-GB" sz="2400"/>
            </a:p>
          </p:txBody>
        </p:sp>
        <p:sp>
          <p:nvSpPr>
            <p:cNvPr id="966784" name="Rectangle 128"/>
            <p:cNvSpPr>
              <a:spLocks noChangeArrowheads="1"/>
            </p:cNvSpPr>
            <p:nvPr/>
          </p:nvSpPr>
          <p:spPr bwMode="auto">
            <a:xfrm>
              <a:off x="2880" y="3335"/>
              <a:ext cx="204"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Greece</a:t>
              </a:r>
              <a:endParaRPr lang="en-GB" sz="2400"/>
            </a:p>
          </p:txBody>
        </p:sp>
        <p:sp>
          <p:nvSpPr>
            <p:cNvPr id="966785" name="Rectangle 129"/>
            <p:cNvSpPr>
              <a:spLocks noChangeArrowheads="1"/>
            </p:cNvSpPr>
            <p:nvPr/>
          </p:nvSpPr>
          <p:spPr bwMode="auto">
            <a:xfrm>
              <a:off x="2785" y="3400"/>
              <a:ext cx="250"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Portugal</a:t>
              </a:r>
              <a:endParaRPr lang="en-GB" sz="2400"/>
            </a:p>
          </p:txBody>
        </p:sp>
        <p:sp>
          <p:nvSpPr>
            <p:cNvPr id="966786" name="Rectangle 130"/>
            <p:cNvSpPr>
              <a:spLocks noChangeArrowheads="1"/>
            </p:cNvSpPr>
            <p:nvPr/>
          </p:nvSpPr>
          <p:spPr bwMode="auto">
            <a:xfrm>
              <a:off x="2587" y="3465"/>
              <a:ext cx="565"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Russian Federation</a:t>
              </a:r>
              <a:endParaRPr lang="en-GB" sz="2400"/>
            </a:p>
          </p:txBody>
        </p:sp>
        <p:sp>
          <p:nvSpPr>
            <p:cNvPr id="966787" name="Rectangle 131"/>
            <p:cNvSpPr>
              <a:spLocks noChangeArrowheads="1"/>
            </p:cNvSpPr>
            <p:nvPr/>
          </p:nvSpPr>
          <p:spPr bwMode="auto">
            <a:xfrm>
              <a:off x="2553" y="3530"/>
              <a:ext cx="175"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Latvia</a:t>
              </a:r>
              <a:endParaRPr lang="en-GB" sz="2400"/>
            </a:p>
          </p:txBody>
        </p:sp>
        <p:sp>
          <p:nvSpPr>
            <p:cNvPr id="966788" name="Rectangle 132"/>
            <p:cNvSpPr>
              <a:spLocks noChangeArrowheads="1"/>
            </p:cNvSpPr>
            <p:nvPr/>
          </p:nvSpPr>
          <p:spPr bwMode="auto">
            <a:xfrm>
              <a:off x="2041" y="3595"/>
              <a:ext cx="374"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Luxembourg</a:t>
              </a:r>
              <a:endParaRPr lang="en-GB" sz="2400"/>
            </a:p>
          </p:txBody>
        </p:sp>
        <p:sp>
          <p:nvSpPr>
            <p:cNvPr id="966789" name="Rectangle 133"/>
            <p:cNvSpPr>
              <a:spLocks noChangeArrowheads="1"/>
            </p:cNvSpPr>
            <p:nvPr/>
          </p:nvSpPr>
          <p:spPr bwMode="auto">
            <a:xfrm>
              <a:off x="1707" y="3654"/>
              <a:ext cx="213"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Mexico</a:t>
              </a:r>
              <a:endParaRPr lang="en-GB" sz="2400"/>
            </a:p>
          </p:txBody>
        </p:sp>
        <p:sp>
          <p:nvSpPr>
            <p:cNvPr id="966790" name="Rectangle 134"/>
            <p:cNvSpPr>
              <a:spLocks noChangeArrowheads="1"/>
            </p:cNvSpPr>
            <p:nvPr/>
          </p:nvSpPr>
          <p:spPr bwMode="auto">
            <a:xfrm>
              <a:off x="1141" y="3712"/>
              <a:ext cx="162"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Brazil</a:t>
              </a:r>
              <a:endParaRPr lang="en-GB" sz="2400"/>
            </a:p>
          </p:txBody>
        </p:sp>
        <p:sp>
          <p:nvSpPr>
            <p:cNvPr id="966791" name="Rectangle 135"/>
            <p:cNvSpPr>
              <a:spLocks noChangeArrowheads="1"/>
            </p:cNvSpPr>
            <p:nvPr/>
          </p:nvSpPr>
          <p:spPr bwMode="auto">
            <a:xfrm>
              <a:off x="4456" y="1183"/>
              <a:ext cx="208" cy="86"/>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HelveticaCondensed" pitchFamily="34" charset="0"/>
                </a:rPr>
                <a:t>Alberta</a:t>
              </a:r>
              <a:endParaRPr lang="en-GB" sz="2400"/>
            </a:p>
          </p:txBody>
        </p:sp>
        <p:sp>
          <p:nvSpPr>
            <p:cNvPr id="966792" name="Rectangle 136"/>
            <p:cNvSpPr>
              <a:spLocks noChangeArrowheads="1"/>
            </p:cNvSpPr>
            <p:nvPr/>
          </p:nvSpPr>
          <p:spPr bwMode="auto">
            <a:xfrm>
              <a:off x="487" y="988"/>
              <a:ext cx="137" cy="96"/>
            </a:xfrm>
            <a:prstGeom prst="rect">
              <a:avLst/>
            </a:prstGeom>
            <a:noFill/>
            <a:ln w="9525">
              <a:noFill/>
              <a:miter lim="800000"/>
              <a:headEnd/>
              <a:tailEnd/>
            </a:ln>
          </p:spPr>
          <p:txBody>
            <a:bodyPr wrap="none" lIns="0" tIns="0" rIns="0" bIns="0">
              <a:spAutoFit/>
            </a:bodyPr>
            <a:lstStyle/>
            <a:p>
              <a:pPr eaLnBrk="0" hangingPunct="0"/>
              <a:r>
                <a:rPr lang="en-GB" sz="1000">
                  <a:latin typeface="Helvetica" pitchFamily="34" charset="0"/>
                </a:rPr>
                <a:t>375</a:t>
              </a:r>
              <a:endParaRPr lang="en-GB" sz="2400">
                <a:latin typeface="Helvetica" pitchFamily="34" charset="0"/>
              </a:endParaRPr>
            </a:p>
          </p:txBody>
        </p:sp>
        <p:sp>
          <p:nvSpPr>
            <p:cNvPr id="966793" name="Rectangle 137"/>
            <p:cNvSpPr>
              <a:spLocks noChangeArrowheads="1"/>
            </p:cNvSpPr>
            <p:nvPr/>
          </p:nvSpPr>
          <p:spPr bwMode="auto">
            <a:xfrm>
              <a:off x="1550" y="988"/>
              <a:ext cx="138" cy="96"/>
            </a:xfrm>
            <a:prstGeom prst="rect">
              <a:avLst/>
            </a:prstGeom>
            <a:noFill/>
            <a:ln w="9525">
              <a:noFill/>
              <a:miter lim="800000"/>
              <a:headEnd/>
              <a:tailEnd/>
            </a:ln>
          </p:spPr>
          <p:txBody>
            <a:bodyPr wrap="none" lIns="0" tIns="0" rIns="0" bIns="0">
              <a:spAutoFit/>
            </a:bodyPr>
            <a:lstStyle/>
            <a:p>
              <a:pPr eaLnBrk="0" hangingPunct="0"/>
              <a:r>
                <a:rPr lang="en-GB" sz="1000">
                  <a:latin typeface="Helvetica" pitchFamily="34" charset="0"/>
                </a:rPr>
                <a:t>425</a:t>
              </a:r>
              <a:endParaRPr lang="en-GB" sz="1000">
                <a:solidFill>
                  <a:srgbClr val="FFFF00"/>
                </a:solidFill>
                <a:latin typeface="Helvetica" pitchFamily="34" charset="0"/>
              </a:endParaRPr>
            </a:p>
          </p:txBody>
        </p:sp>
        <p:sp>
          <p:nvSpPr>
            <p:cNvPr id="966794" name="Rectangle 138"/>
            <p:cNvSpPr>
              <a:spLocks noChangeArrowheads="1"/>
            </p:cNvSpPr>
            <p:nvPr/>
          </p:nvSpPr>
          <p:spPr bwMode="auto">
            <a:xfrm>
              <a:off x="2620" y="988"/>
              <a:ext cx="138" cy="96"/>
            </a:xfrm>
            <a:prstGeom prst="rect">
              <a:avLst/>
            </a:prstGeom>
            <a:noFill/>
            <a:ln w="9525">
              <a:noFill/>
              <a:miter lim="800000"/>
              <a:headEnd/>
              <a:tailEnd/>
            </a:ln>
          </p:spPr>
          <p:txBody>
            <a:bodyPr wrap="none" lIns="0" tIns="0" rIns="0" bIns="0">
              <a:spAutoFit/>
            </a:bodyPr>
            <a:lstStyle/>
            <a:p>
              <a:pPr eaLnBrk="0" hangingPunct="0"/>
              <a:r>
                <a:rPr lang="en-GB" sz="1000">
                  <a:latin typeface="Helvetica" pitchFamily="34" charset="0"/>
                </a:rPr>
                <a:t>475</a:t>
              </a:r>
              <a:endParaRPr lang="en-GB" sz="1000">
                <a:solidFill>
                  <a:srgbClr val="FFFF00"/>
                </a:solidFill>
                <a:latin typeface="Helvetica" pitchFamily="34" charset="0"/>
              </a:endParaRPr>
            </a:p>
          </p:txBody>
        </p:sp>
        <p:sp>
          <p:nvSpPr>
            <p:cNvPr id="966795" name="Rectangle 139"/>
            <p:cNvSpPr>
              <a:spLocks noChangeArrowheads="1"/>
            </p:cNvSpPr>
            <p:nvPr/>
          </p:nvSpPr>
          <p:spPr bwMode="auto">
            <a:xfrm>
              <a:off x="3685" y="988"/>
              <a:ext cx="137" cy="96"/>
            </a:xfrm>
            <a:prstGeom prst="rect">
              <a:avLst/>
            </a:prstGeom>
            <a:noFill/>
            <a:ln w="9525">
              <a:noFill/>
              <a:miter lim="800000"/>
              <a:headEnd/>
              <a:tailEnd/>
            </a:ln>
          </p:spPr>
          <p:txBody>
            <a:bodyPr wrap="none" lIns="0" tIns="0" rIns="0" bIns="0">
              <a:spAutoFit/>
            </a:bodyPr>
            <a:lstStyle/>
            <a:p>
              <a:pPr eaLnBrk="0" hangingPunct="0"/>
              <a:r>
                <a:rPr lang="en-GB" sz="1000">
                  <a:latin typeface="Helvetica" pitchFamily="34" charset="0"/>
                </a:rPr>
                <a:t>525</a:t>
              </a:r>
              <a:endParaRPr lang="en-GB" sz="1000">
                <a:solidFill>
                  <a:srgbClr val="FFFF00"/>
                </a:solidFill>
                <a:latin typeface="Helvetica" pitchFamily="34" charset="0"/>
              </a:endParaRPr>
            </a:p>
          </p:txBody>
        </p:sp>
        <p:sp>
          <p:nvSpPr>
            <p:cNvPr id="966796" name="Rectangle 140"/>
            <p:cNvSpPr>
              <a:spLocks noChangeArrowheads="1"/>
            </p:cNvSpPr>
            <p:nvPr/>
          </p:nvSpPr>
          <p:spPr bwMode="auto">
            <a:xfrm>
              <a:off x="4756" y="988"/>
              <a:ext cx="138" cy="96"/>
            </a:xfrm>
            <a:prstGeom prst="rect">
              <a:avLst/>
            </a:prstGeom>
            <a:noFill/>
            <a:ln w="9525">
              <a:noFill/>
              <a:miter lim="800000"/>
              <a:headEnd/>
              <a:tailEnd/>
            </a:ln>
          </p:spPr>
          <p:txBody>
            <a:bodyPr wrap="none" lIns="0" tIns="0" rIns="0" bIns="0">
              <a:spAutoFit/>
            </a:bodyPr>
            <a:lstStyle/>
            <a:p>
              <a:pPr eaLnBrk="0" hangingPunct="0"/>
              <a:r>
                <a:rPr lang="en-GB" sz="1000">
                  <a:latin typeface="Helvetica" pitchFamily="34" charset="0"/>
                </a:rPr>
                <a:t>575</a:t>
              </a:r>
              <a:endParaRPr lang="en-GB" sz="1000">
                <a:solidFill>
                  <a:srgbClr val="FFFF00"/>
                </a:solidFill>
                <a:latin typeface="Helvetica" pitchFamily="34" charset="0"/>
              </a:endParaRPr>
            </a:p>
          </p:txBody>
        </p:sp>
        <p:sp>
          <p:nvSpPr>
            <p:cNvPr id="966797" name="Rectangle 141"/>
            <p:cNvSpPr>
              <a:spLocks noChangeArrowheads="1"/>
            </p:cNvSpPr>
            <p:nvPr/>
          </p:nvSpPr>
          <p:spPr bwMode="auto">
            <a:xfrm>
              <a:off x="916" y="1586"/>
              <a:ext cx="1214" cy="696"/>
            </a:xfrm>
            <a:prstGeom prst="rect">
              <a:avLst/>
            </a:prstGeom>
            <a:solidFill>
              <a:srgbClr val="FFFFFF"/>
            </a:solidFill>
            <a:ln w="11113">
              <a:solidFill>
                <a:srgbClr val="000000"/>
              </a:solidFill>
              <a:miter lim="800000"/>
              <a:headEnd/>
              <a:tailEnd/>
            </a:ln>
          </p:spPr>
          <p:txBody>
            <a:bodyPr/>
            <a:lstStyle/>
            <a:p>
              <a:endParaRPr lang="ru-RU"/>
            </a:p>
          </p:txBody>
        </p:sp>
        <p:sp>
          <p:nvSpPr>
            <p:cNvPr id="966798" name="Rectangle 142"/>
            <p:cNvSpPr>
              <a:spLocks noChangeArrowheads="1"/>
            </p:cNvSpPr>
            <p:nvPr/>
          </p:nvSpPr>
          <p:spPr bwMode="auto">
            <a:xfrm>
              <a:off x="1053" y="1859"/>
              <a:ext cx="948" cy="45"/>
            </a:xfrm>
            <a:prstGeom prst="rect">
              <a:avLst/>
            </a:prstGeom>
            <a:solidFill>
              <a:srgbClr val="FF6600"/>
            </a:solidFill>
            <a:ln w="11176">
              <a:solidFill>
                <a:srgbClr val="000000"/>
              </a:solidFill>
              <a:miter lim="800000"/>
              <a:headEnd/>
              <a:tailEnd/>
            </a:ln>
          </p:spPr>
          <p:txBody>
            <a:bodyPr/>
            <a:lstStyle/>
            <a:p>
              <a:endParaRPr lang="ru-RU"/>
            </a:p>
          </p:txBody>
        </p:sp>
        <p:grpSp>
          <p:nvGrpSpPr>
            <p:cNvPr id="966799" name="Group 143"/>
            <p:cNvGrpSpPr>
              <a:grpSpLocks/>
            </p:cNvGrpSpPr>
            <p:nvPr/>
          </p:nvGrpSpPr>
          <p:grpSpPr bwMode="auto">
            <a:xfrm>
              <a:off x="1523" y="1904"/>
              <a:ext cx="48" cy="235"/>
              <a:chOff x="1523" y="1904"/>
              <a:chExt cx="48" cy="235"/>
            </a:xfrm>
          </p:grpSpPr>
          <p:sp>
            <p:nvSpPr>
              <p:cNvPr id="966800" name="Line 144"/>
              <p:cNvSpPr>
                <a:spLocks noChangeShapeType="1"/>
              </p:cNvSpPr>
              <p:nvPr/>
            </p:nvSpPr>
            <p:spPr bwMode="auto">
              <a:xfrm flipV="1">
                <a:off x="1544" y="1957"/>
                <a:ext cx="1" cy="182"/>
              </a:xfrm>
              <a:prstGeom prst="line">
                <a:avLst/>
              </a:prstGeom>
              <a:noFill/>
              <a:ln w="11113">
                <a:solidFill>
                  <a:srgbClr val="000000"/>
                </a:solidFill>
                <a:round/>
                <a:headEnd/>
                <a:tailEnd/>
              </a:ln>
            </p:spPr>
            <p:txBody>
              <a:bodyPr/>
              <a:lstStyle/>
              <a:p>
                <a:endParaRPr lang="ru-RU"/>
              </a:p>
            </p:txBody>
          </p:sp>
          <p:sp>
            <p:nvSpPr>
              <p:cNvPr id="966801" name="Freeform 145"/>
              <p:cNvSpPr>
                <a:spLocks/>
              </p:cNvSpPr>
              <p:nvPr/>
            </p:nvSpPr>
            <p:spPr bwMode="auto">
              <a:xfrm>
                <a:off x="1523" y="1904"/>
                <a:ext cx="48" cy="66"/>
              </a:xfrm>
              <a:custGeom>
                <a:avLst/>
                <a:gdLst/>
                <a:ahLst/>
                <a:cxnLst>
                  <a:cxn ang="0">
                    <a:pos x="48" y="66"/>
                  </a:cxn>
                  <a:cxn ang="0">
                    <a:pos x="21" y="0"/>
                  </a:cxn>
                  <a:cxn ang="0">
                    <a:pos x="0" y="66"/>
                  </a:cxn>
                  <a:cxn ang="0">
                    <a:pos x="48" y="66"/>
                  </a:cxn>
                </a:cxnLst>
                <a:rect l="0" t="0" r="r" b="b"/>
                <a:pathLst>
                  <a:path w="48" h="66">
                    <a:moveTo>
                      <a:pt x="48" y="66"/>
                    </a:moveTo>
                    <a:lnTo>
                      <a:pt x="21" y="0"/>
                    </a:lnTo>
                    <a:lnTo>
                      <a:pt x="0" y="66"/>
                    </a:lnTo>
                    <a:lnTo>
                      <a:pt x="48" y="66"/>
                    </a:lnTo>
                    <a:close/>
                  </a:path>
                </a:pathLst>
              </a:custGeom>
              <a:solidFill>
                <a:srgbClr val="000000"/>
              </a:solidFill>
              <a:ln w="9525">
                <a:noFill/>
                <a:round/>
                <a:headEnd/>
                <a:tailEnd/>
              </a:ln>
            </p:spPr>
            <p:txBody>
              <a:bodyPr/>
              <a:lstStyle/>
              <a:p>
                <a:endParaRPr lang="ru-RU"/>
              </a:p>
            </p:txBody>
          </p:sp>
        </p:grpSp>
        <p:grpSp>
          <p:nvGrpSpPr>
            <p:cNvPr id="966802" name="Group 146"/>
            <p:cNvGrpSpPr>
              <a:grpSpLocks/>
            </p:cNvGrpSpPr>
            <p:nvPr/>
          </p:nvGrpSpPr>
          <p:grpSpPr bwMode="auto">
            <a:xfrm>
              <a:off x="1053" y="1755"/>
              <a:ext cx="948" cy="52"/>
              <a:chOff x="1053" y="1755"/>
              <a:chExt cx="948" cy="52"/>
            </a:xfrm>
          </p:grpSpPr>
          <p:sp>
            <p:nvSpPr>
              <p:cNvPr id="966803" name="Line 147"/>
              <p:cNvSpPr>
                <a:spLocks noChangeShapeType="1"/>
              </p:cNvSpPr>
              <p:nvPr/>
            </p:nvSpPr>
            <p:spPr bwMode="auto">
              <a:xfrm>
                <a:off x="1107" y="1781"/>
                <a:ext cx="839" cy="1"/>
              </a:xfrm>
              <a:prstGeom prst="line">
                <a:avLst/>
              </a:prstGeom>
              <a:noFill/>
              <a:ln w="11113">
                <a:solidFill>
                  <a:srgbClr val="000000"/>
                </a:solidFill>
                <a:round/>
                <a:headEnd/>
                <a:tailEnd/>
              </a:ln>
            </p:spPr>
            <p:txBody>
              <a:bodyPr/>
              <a:lstStyle/>
              <a:p>
                <a:endParaRPr lang="ru-RU"/>
              </a:p>
            </p:txBody>
          </p:sp>
          <p:sp>
            <p:nvSpPr>
              <p:cNvPr id="966804" name="Freeform 148"/>
              <p:cNvSpPr>
                <a:spLocks/>
              </p:cNvSpPr>
              <p:nvPr/>
            </p:nvSpPr>
            <p:spPr bwMode="auto">
              <a:xfrm>
                <a:off x="1053" y="1755"/>
                <a:ext cx="68" cy="45"/>
              </a:xfrm>
              <a:custGeom>
                <a:avLst/>
                <a:gdLst/>
                <a:ahLst/>
                <a:cxnLst>
                  <a:cxn ang="0">
                    <a:pos x="68" y="0"/>
                  </a:cxn>
                  <a:cxn ang="0">
                    <a:pos x="0" y="26"/>
                  </a:cxn>
                  <a:cxn ang="0">
                    <a:pos x="68" y="45"/>
                  </a:cxn>
                  <a:cxn ang="0">
                    <a:pos x="68" y="0"/>
                  </a:cxn>
                </a:cxnLst>
                <a:rect l="0" t="0" r="r" b="b"/>
                <a:pathLst>
                  <a:path w="68" h="45">
                    <a:moveTo>
                      <a:pt x="68" y="0"/>
                    </a:moveTo>
                    <a:lnTo>
                      <a:pt x="0" y="26"/>
                    </a:lnTo>
                    <a:lnTo>
                      <a:pt x="68" y="45"/>
                    </a:lnTo>
                    <a:lnTo>
                      <a:pt x="68" y="0"/>
                    </a:lnTo>
                    <a:close/>
                  </a:path>
                </a:pathLst>
              </a:custGeom>
              <a:solidFill>
                <a:srgbClr val="000000"/>
              </a:solidFill>
              <a:ln w="9525">
                <a:noFill/>
                <a:round/>
                <a:headEnd/>
                <a:tailEnd/>
              </a:ln>
            </p:spPr>
            <p:txBody>
              <a:bodyPr/>
              <a:lstStyle/>
              <a:p>
                <a:endParaRPr lang="ru-RU"/>
              </a:p>
            </p:txBody>
          </p:sp>
          <p:sp>
            <p:nvSpPr>
              <p:cNvPr id="966805" name="Freeform 149"/>
              <p:cNvSpPr>
                <a:spLocks/>
              </p:cNvSpPr>
              <p:nvPr/>
            </p:nvSpPr>
            <p:spPr bwMode="auto">
              <a:xfrm>
                <a:off x="1932" y="1761"/>
                <a:ext cx="69" cy="46"/>
              </a:xfrm>
              <a:custGeom>
                <a:avLst/>
                <a:gdLst/>
                <a:ahLst/>
                <a:cxnLst>
                  <a:cxn ang="0">
                    <a:pos x="0" y="46"/>
                  </a:cxn>
                  <a:cxn ang="0">
                    <a:pos x="69" y="20"/>
                  </a:cxn>
                  <a:cxn ang="0">
                    <a:pos x="0" y="0"/>
                  </a:cxn>
                  <a:cxn ang="0">
                    <a:pos x="0" y="46"/>
                  </a:cxn>
                </a:cxnLst>
                <a:rect l="0" t="0" r="r" b="b"/>
                <a:pathLst>
                  <a:path w="69" h="46">
                    <a:moveTo>
                      <a:pt x="0" y="46"/>
                    </a:moveTo>
                    <a:lnTo>
                      <a:pt x="69" y="20"/>
                    </a:lnTo>
                    <a:lnTo>
                      <a:pt x="0" y="0"/>
                    </a:lnTo>
                    <a:lnTo>
                      <a:pt x="0" y="46"/>
                    </a:lnTo>
                    <a:close/>
                  </a:path>
                </a:pathLst>
              </a:custGeom>
              <a:solidFill>
                <a:srgbClr val="000000"/>
              </a:solidFill>
              <a:ln w="9525">
                <a:noFill/>
                <a:round/>
                <a:headEnd/>
                <a:tailEnd/>
              </a:ln>
            </p:spPr>
            <p:txBody>
              <a:bodyPr/>
              <a:lstStyle/>
              <a:p>
                <a:endParaRPr lang="ru-RU"/>
              </a:p>
            </p:txBody>
          </p:sp>
        </p:grpSp>
        <p:sp>
          <p:nvSpPr>
            <p:cNvPr id="966806" name="Rectangle 150"/>
            <p:cNvSpPr>
              <a:spLocks noChangeArrowheads="1"/>
            </p:cNvSpPr>
            <p:nvPr/>
          </p:nvSpPr>
          <p:spPr bwMode="auto">
            <a:xfrm>
              <a:off x="960" y="1562"/>
              <a:ext cx="1152" cy="250"/>
            </a:xfrm>
            <a:prstGeom prst="rect">
              <a:avLst/>
            </a:prstGeom>
            <a:noFill/>
            <a:ln w="12700">
              <a:noFill/>
              <a:miter lim="800000"/>
              <a:headEnd/>
              <a:tailEnd/>
            </a:ln>
            <a:effectLst/>
          </p:spPr>
          <p:txBody>
            <a:bodyPr anchor="ctr">
              <a:spAutoFit/>
            </a:bodyPr>
            <a:lstStyle/>
            <a:p>
              <a:pPr algn="ctr" eaLnBrk="0" hangingPunct="0"/>
              <a:r>
                <a:rPr lang="en-GB" sz="1000">
                  <a:solidFill>
                    <a:srgbClr val="000000"/>
                  </a:solidFill>
                  <a:latin typeface="Helvetica" pitchFamily="34" charset="0"/>
                </a:rPr>
                <a:t>95% </a:t>
              </a:r>
              <a:r>
                <a:rPr lang="ru-RU" sz="1000">
                  <a:solidFill>
                    <a:srgbClr val="000000"/>
                  </a:solidFill>
                  <a:latin typeface="Helvetica" pitchFamily="34" charset="0"/>
                </a:rPr>
                <a:t>Доверительный интервал</a:t>
              </a:r>
              <a:endParaRPr lang="en-GB" sz="1000">
                <a:solidFill>
                  <a:srgbClr val="000000"/>
                </a:solidFill>
                <a:latin typeface="Helvetica" pitchFamily="34" charset="0"/>
              </a:endParaRPr>
            </a:p>
          </p:txBody>
        </p:sp>
        <p:sp>
          <p:nvSpPr>
            <p:cNvPr id="966807" name="Rectangle 151"/>
            <p:cNvSpPr>
              <a:spLocks noChangeArrowheads="1"/>
            </p:cNvSpPr>
            <p:nvPr/>
          </p:nvSpPr>
          <p:spPr bwMode="auto">
            <a:xfrm>
              <a:off x="912" y="2103"/>
              <a:ext cx="1200" cy="154"/>
            </a:xfrm>
            <a:prstGeom prst="rect">
              <a:avLst/>
            </a:prstGeom>
            <a:noFill/>
            <a:ln w="12700">
              <a:noFill/>
              <a:miter lim="800000"/>
              <a:headEnd/>
              <a:tailEnd/>
            </a:ln>
            <a:effectLst/>
          </p:spPr>
          <p:txBody>
            <a:bodyPr anchor="ctr">
              <a:spAutoFit/>
            </a:bodyPr>
            <a:lstStyle/>
            <a:p>
              <a:pPr algn="ctr" eaLnBrk="0" hangingPunct="0"/>
              <a:r>
                <a:rPr lang="ru-RU" sz="1000">
                  <a:solidFill>
                    <a:srgbClr val="000000"/>
                  </a:solidFill>
                  <a:latin typeface="Helvetica" pitchFamily="34" charset="0"/>
                </a:rPr>
                <a:t>Средний балл</a:t>
              </a:r>
              <a:endParaRPr lang="en-GB" sz="1000">
                <a:solidFill>
                  <a:srgbClr val="000000"/>
                </a:solidFill>
                <a:latin typeface="Helvetica" pitchFamily="34" charset="0"/>
              </a:endParaRPr>
            </a:p>
          </p:txBody>
        </p:sp>
        <p:sp>
          <p:nvSpPr>
            <p:cNvPr id="966808" name="Rectangle 152"/>
            <p:cNvSpPr>
              <a:spLocks noChangeArrowheads="1"/>
            </p:cNvSpPr>
            <p:nvPr/>
          </p:nvSpPr>
          <p:spPr bwMode="auto">
            <a:xfrm>
              <a:off x="2496" y="759"/>
              <a:ext cx="1296" cy="288"/>
            </a:xfrm>
            <a:prstGeom prst="rect">
              <a:avLst/>
            </a:prstGeom>
            <a:noFill/>
            <a:ln w="12700">
              <a:noFill/>
              <a:miter lim="800000"/>
              <a:headEnd/>
              <a:tailEnd/>
            </a:ln>
            <a:effectLst/>
          </p:spPr>
          <p:txBody>
            <a:bodyPr anchor="ctr">
              <a:spAutoFit/>
            </a:bodyPr>
            <a:lstStyle/>
            <a:p>
              <a:pPr algn="ctr" eaLnBrk="0" hangingPunct="0"/>
              <a:r>
                <a:rPr lang="ru-RU" sz="1200" b="1">
                  <a:latin typeface="Helvetica" pitchFamily="34" charset="0"/>
                </a:rPr>
                <a:t>Средний балл по чтению</a:t>
              </a:r>
              <a:endParaRPr lang="en-GB" sz="1200" b="1">
                <a:solidFill>
                  <a:srgbClr val="FFFF00"/>
                </a:solidFill>
                <a:latin typeface="Helvetica" pitchFamily="34" charset="0"/>
              </a:endParaRPr>
            </a:p>
          </p:txBody>
        </p:sp>
      </p:grpSp>
      <p:sp>
        <p:nvSpPr>
          <p:cNvPr id="966810" name="Rectangle 154"/>
          <p:cNvSpPr>
            <a:spLocks noChangeArrowheads="1"/>
          </p:cNvSpPr>
          <p:nvPr/>
        </p:nvSpPr>
        <p:spPr bwMode="auto">
          <a:xfrm>
            <a:off x="755650" y="188913"/>
            <a:ext cx="7632700" cy="576262"/>
          </a:xfrm>
          <a:prstGeom prst="rect">
            <a:avLst/>
          </a:prstGeom>
          <a:noFill/>
          <a:ln w="9525">
            <a:noFill/>
            <a:miter lim="800000"/>
            <a:headEnd/>
            <a:tailEnd/>
          </a:ln>
          <a:effectLst/>
        </p:spPr>
        <p:txBody>
          <a:bodyPr/>
          <a:lstStyle/>
          <a:p>
            <a:pPr marL="342900" indent="-342900">
              <a:spcBef>
                <a:spcPct val="50000"/>
              </a:spcBef>
              <a:buClr>
                <a:srgbClr val="000099"/>
              </a:buClr>
              <a:buSzPct val="110000"/>
            </a:pPr>
            <a:r>
              <a:rPr lang="ru-RU" sz="3200" b="1" dirty="0"/>
              <a:t>Оценка </a:t>
            </a:r>
            <a:r>
              <a:rPr lang="ru-RU" sz="3200" b="1" dirty="0" smtClean="0"/>
              <a:t>достижений</a:t>
            </a:r>
            <a:r>
              <a:rPr lang="en-US" sz="3200" b="1" dirty="0" smtClean="0"/>
              <a:t> </a:t>
            </a:r>
            <a:endParaRPr lang="en-US" sz="3600" dirty="0"/>
          </a:p>
        </p:txBody>
      </p:sp>
    </p:spTree>
  </p:cSld>
  <p:clrMapOvr>
    <a:masterClrMapping/>
  </p:clrMapOvr>
  <p:transition spd="med">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1"/>
          <p:cNvSpPr>
            <a:spLocks noGrp="1"/>
          </p:cNvSpPr>
          <p:nvPr>
            <p:ph type="dt" sz="half" idx="10"/>
          </p:nvPr>
        </p:nvSpPr>
        <p:spPr/>
        <p:txBody>
          <a:bodyPr/>
          <a:lstStyle/>
          <a:p>
            <a:fld id="{B6D581BE-B576-4F97-A2CF-C81494F67DFF}" type="datetime1">
              <a:rPr lang="en-US"/>
              <a:pPr/>
              <a:t>9/20/2011</a:t>
            </a:fld>
            <a:endParaRPr lang="en-US"/>
          </a:p>
        </p:txBody>
      </p:sp>
      <p:sp>
        <p:nvSpPr>
          <p:cNvPr id="7" name="Номер слайда 3"/>
          <p:cNvSpPr>
            <a:spLocks noGrp="1"/>
          </p:cNvSpPr>
          <p:nvPr>
            <p:ph type="sldNum" sz="quarter" idx="12"/>
          </p:nvPr>
        </p:nvSpPr>
        <p:spPr/>
        <p:txBody>
          <a:bodyPr/>
          <a:lstStyle/>
          <a:p>
            <a:fld id="{3B289A67-F84B-4752-88CA-23CD412BD823}" type="slidenum">
              <a:rPr lang="en-US"/>
              <a:pPr/>
              <a:t>27</a:t>
            </a:fld>
            <a:endParaRPr lang="en-US"/>
          </a:p>
        </p:txBody>
      </p:sp>
      <p:pic>
        <p:nvPicPr>
          <p:cNvPr id="970754" name="Picture 2"/>
          <p:cNvPicPr>
            <a:picLocks noChangeAspect="1" noChangeArrowheads="1"/>
          </p:cNvPicPr>
          <p:nvPr/>
        </p:nvPicPr>
        <p:blipFill>
          <a:blip r:embed="rId3" cstate="print"/>
          <a:srcRect/>
          <a:stretch>
            <a:fillRect/>
          </a:stretch>
        </p:blipFill>
        <p:spPr bwMode="auto">
          <a:xfrm>
            <a:off x="503238" y="1052513"/>
            <a:ext cx="8640762" cy="4968875"/>
          </a:xfrm>
          <a:prstGeom prst="rect">
            <a:avLst/>
          </a:prstGeom>
          <a:noFill/>
          <a:ln w="9525">
            <a:noFill/>
            <a:miter lim="800000"/>
            <a:headEnd/>
            <a:tailEnd/>
          </a:ln>
          <a:effectLst/>
        </p:spPr>
      </p:pic>
      <p:sp>
        <p:nvSpPr>
          <p:cNvPr id="970756" name="Rectangle 4"/>
          <p:cNvSpPr>
            <a:spLocks noChangeArrowheads="1"/>
          </p:cNvSpPr>
          <p:nvPr/>
        </p:nvSpPr>
        <p:spPr bwMode="auto">
          <a:xfrm>
            <a:off x="1476375" y="404813"/>
            <a:ext cx="6264275" cy="576262"/>
          </a:xfrm>
          <a:prstGeom prst="rect">
            <a:avLst/>
          </a:prstGeom>
          <a:noFill/>
          <a:ln w="9525">
            <a:noFill/>
            <a:miter lim="800000"/>
            <a:headEnd/>
            <a:tailEnd/>
          </a:ln>
          <a:effectLst/>
        </p:spPr>
        <p:txBody>
          <a:bodyPr/>
          <a:lstStyle/>
          <a:p>
            <a:pPr marL="342900" indent="-342900">
              <a:spcBef>
                <a:spcPct val="50000"/>
              </a:spcBef>
              <a:buClr>
                <a:srgbClr val="000099"/>
              </a:buClr>
              <a:buSzPct val="110000"/>
            </a:pPr>
            <a:r>
              <a:rPr lang="ru-RU" sz="2800" b="1" dirty="0"/>
              <a:t>Оценка </a:t>
            </a:r>
            <a:r>
              <a:rPr lang="ru-RU" sz="2800" b="1" dirty="0" smtClean="0"/>
              <a:t>достижений</a:t>
            </a:r>
            <a:endParaRPr lang="en-US" sz="2800" b="1" dirty="0"/>
          </a:p>
        </p:txBody>
      </p:sp>
      <p:sp>
        <p:nvSpPr>
          <p:cNvPr id="970757" name="Text Box 5"/>
          <p:cNvSpPr txBox="1">
            <a:spLocks noChangeArrowheads="1"/>
          </p:cNvSpPr>
          <p:nvPr/>
        </p:nvSpPr>
        <p:spPr bwMode="auto">
          <a:xfrm>
            <a:off x="250825" y="1341438"/>
            <a:ext cx="2879725" cy="396875"/>
          </a:xfrm>
          <a:prstGeom prst="rect">
            <a:avLst/>
          </a:prstGeom>
          <a:noFill/>
          <a:ln w="9525">
            <a:noFill/>
            <a:miter lim="800000"/>
            <a:headEnd/>
            <a:tailEnd/>
          </a:ln>
          <a:effectLst/>
        </p:spPr>
        <p:txBody>
          <a:bodyPr>
            <a:spAutoFit/>
          </a:bodyPr>
          <a:lstStyle/>
          <a:p>
            <a:pPr>
              <a:spcBef>
                <a:spcPct val="50000"/>
              </a:spcBef>
            </a:pPr>
            <a:r>
              <a:rPr lang="ru-RU" sz="1000" b="1"/>
              <a:t>Сравнительное распределение по уровням грамотности</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Дата 2"/>
          <p:cNvSpPr>
            <a:spLocks noGrp="1"/>
          </p:cNvSpPr>
          <p:nvPr>
            <p:ph type="dt" sz="half" idx="10"/>
          </p:nvPr>
        </p:nvSpPr>
        <p:spPr/>
        <p:txBody>
          <a:bodyPr/>
          <a:lstStyle/>
          <a:p>
            <a:fld id="{EAF5179E-8BD8-4405-8CF1-74B56C8696C6}" type="datetime1">
              <a:rPr lang="en-US"/>
              <a:pPr/>
              <a:t>9/20/2011</a:t>
            </a:fld>
            <a:endParaRPr lang="en-US"/>
          </a:p>
        </p:txBody>
      </p:sp>
      <p:sp>
        <p:nvSpPr>
          <p:cNvPr id="8" name="Номер слайда 4"/>
          <p:cNvSpPr>
            <a:spLocks noGrp="1"/>
          </p:cNvSpPr>
          <p:nvPr>
            <p:ph type="sldNum" sz="quarter" idx="12"/>
          </p:nvPr>
        </p:nvSpPr>
        <p:spPr/>
        <p:txBody>
          <a:bodyPr/>
          <a:lstStyle/>
          <a:p>
            <a:fld id="{BB2CEBA3-BE0E-42CE-8683-D14780218CCB}" type="slidenum">
              <a:rPr lang="en-US"/>
              <a:pPr/>
              <a:t>28</a:t>
            </a:fld>
            <a:endParaRPr lang="en-US"/>
          </a:p>
        </p:txBody>
      </p:sp>
      <p:sp>
        <p:nvSpPr>
          <p:cNvPr id="920579"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920591" name="Rectangle 15"/>
          <p:cNvSpPr>
            <a:spLocks noChangeArrowheads="1"/>
          </p:cNvSpPr>
          <p:nvPr/>
        </p:nvSpPr>
        <p:spPr bwMode="auto">
          <a:xfrm>
            <a:off x="827088" y="188913"/>
            <a:ext cx="6408737" cy="576262"/>
          </a:xfrm>
          <a:prstGeom prst="rect">
            <a:avLst/>
          </a:prstGeom>
          <a:noFill/>
          <a:ln w="9525">
            <a:noFill/>
            <a:miter lim="800000"/>
            <a:headEnd/>
            <a:tailEnd/>
          </a:ln>
          <a:effectLst/>
        </p:spPr>
        <p:txBody>
          <a:bodyPr/>
          <a:lstStyle/>
          <a:p>
            <a:pPr marL="342900" indent="-342900">
              <a:spcBef>
                <a:spcPct val="50000"/>
              </a:spcBef>
              <a:buClr>
                <a:srgbClr val="000099"/>
              </a:buClr>
              <a:buSzPct val="110000"/>
            </a:pPr>
            <a:r>
              <a:rPr lang="ru-RU" sz="2800" b="1" dirty="0"/>
              <a:t>Оценка </a:t>
            </a:r>
            <a:r>
              <a:rPr lang="ru-RU" sz="2800" b="1" dirty="0" smtClean="0"/>
              <a:t>достижений</a:t>
            </a:r>
            <a:endParaRPr lang="en-US" sz="2800" b="1" dirty="0"/>
          </a:p>
        </p:txBody>
      </p:sp>
      <p:pic>
        <p:nvPicPr>
          <p:cNvPr id="920588" name="Picture 12" descr="成ɶ战ɶx"/>
          <p:cNvPicPr>
            <a:picLocks noChangeAspect="1" noChangeArrowheads="1"/>
          </p:cNvPicPr>
          <p:nvPr/>
        </p:nvPicPr>
        <p:blipFill>
          <a:blip r:embed="rId3" cstate="print"/>
          <a:srcRect/>
          <a:stretch>
            <a:fillRect/>
          </a:stretch>
        </p:blipFill>
        <p:spPr bwMode="auto">
          <a:xfrm>
            <a:off x="2484438" y="765175"/>
            <a:ext cx="4103687" cy="5688013"/>
          </a:xfrm>
          <a:prstGeom prst="rect">
            <a:avLst/>
          </a:prstGeom>
          <a:noFill/>
        </p:spPr>
      </p:pic>
      <p:sp>
        <p:nvSpPr>
          <p:cNvPr id="920771" name="Text Box 195"/>
          <p:cNvSpPr txBox="1">
            <a:spLocks noChangeArrowheads="1"/>
          </p:cNvSpPr>
          <p:nvPr/>
        </p:nvSpPr>
        <p:spPr bwMode="auto">
          <a:xfrm>
            <a:off x="250825" y="1125538"/>
            <a:ext cx="2376488" cy="549275"/>
          </a:xfrm>
          <a:prstGeom prst="rect">
            <a:avLst/>
          </a:prstGeom>
          <a:noFill/>
          <a:ln w="9525">
            <a:noFill/>
            <a:miter lim="800000"/>
            <a:headEnd/>
            <a:tailEnd/>
          </a:ln>
          <a:effectLst/>
        </p:spPr>
        <p:txBody>
          <a:bodyPr>
            <a:spAutoFit/>
          </a:bodyPr>
          <a:lstStyle/>
          <a:p>
            <a:pPr>
              <a:spcBef>
                <a:spcPct val="50000"/>
              </a:spcBef>
            </a:pPr>
            <a:r>
              <a:rPr lang="ru-RU" sz="1000" b="1"/>
              <a:t>Профиль школьных достижений по языку, по типу школы, в регионе</a:t>
            </a:r>
          </a:p>
        </p:txBody>
      </p:sp>
    </p:spTree>
  </p:cSld>
  <p:clrMapOvr>
    <a:masterClrMapping/>
  </p:clrMapOvr>
  <p:transition spd="med">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Дата 1"/>
          <p:cNvSpPr>
            <a:spLocks noGrp="1"/>
          </p:cNvSpPr>
          <p:nvPr>
            <p:ph type="dt" sz="half" idx="10"/>
          </p:nvPr>
        </p:nvSpPr>
        <p:spPr/>
        <p:txBody>
          <a:bodyPr/>
          <a:lstStyle/>
          <a:p>
            <a:fld id="{F7CF5692-A20F-49F4-8B92-E8FAFDDBB947}" type="datetime1">
              <a:rPr lang="en-US"/>
              <a:pPr/>
              <a:t>9/20/2011</a:t>
            </a:fld>
            <a:endParaRPr lang="en-US"/>
          </a:p>
        </p:txBody>
      </p:sp>
      <p:sp>
        <p:nvSpPr>
          <p:cNvPr id="20" name="Номер слайда 3"/>
          <p:cNvSpPr>
            <a:spLocks noGrp="1"/>
          </p:cNvSpPr>
          <p:nvPr>
            <p:ph type="sldNum" sz="quarter" idx="12"/>
          </p:nvPr>
        </p:nvSpPr>
        <p:spPr/>
        <p:txBody>
          <a:bodyPr/>
          <a:lstStyle/>
          <a:p>
            <a:fld id="{0EE3CC78-2BB3-47FC-9184-1569BB967AD8}" type="slidenum">
              <a:rPr lang="en-US"/>
              <a:pPr/>
              <a:t>29</a:t>
            </a:fld>
            <a:endParaRPr lang="en-US"/>
          </a:p>
        </p:txBody>
      </p:sp>
      <p:sp>
        <p:nvSpPr>
          <p:cNvPr id="972802" name="Oval 2"/>
          <p:cNvSpPr>
            <a:spLocks noChangeArrowheads="1"/>
          </p:cNvSpPr>
          <p:nvPr/>
        </p:nvSpPr>
        <p:spPr bwMode="auto">
          <a:xfrm>
            <a:off x="2057400" y="1066800"/>
            <a:ext cx="4876800" cy="4800600"/>
          </a:xfrm>
          <a:prstGeom prst="ellipse">
            <a:avLst/>
          </a:prstGeom>
          <a:solidFill>
            <a:schemeClr val="accent1"/>
          </a:solidFill>
          <a:ln w="9525">
            <a:solidFill>
              <a:schemeClr val="tx1"/>
            </a:solidFill>
            <a:round/>
            <a:headEnd/>
            <a:tailEnd/>
          </a:ln>
          <a:effectLst/>
        </p:spPr>
        <p:txBody>
          <a:bodyPr wrap="none" anchor="ctr"/>
          <a:lstStyle/>
          <a:p>
            <a:endParaRPr lang="ru-RU"/>
          </a:p>
        </p:txBody>
      </p:sp>
      <p:sp>
        <p:nvSpPr>
          <p:cNvPr id="972803" name="Oval 3"/>
          <p:cNvSpPr>
            <a:spLocks noChangeArrowheads="1"/>
          </p:cNvSpPr>
          <p:nvPr/>
        </p:nvSpPr>
        <p:spPr bwMode="auto">
          <a:xfrm>
            <a:off x="3352800" y="2362200"/>
            <a:ext cx="2286000" cy="2209800"/>
          </a:xfrm>
          <a:prstGeom prst="ellipse">
            <a:avLst/>
          </a:prstGeom>
          <a:solidFill>
            <a:srgbClr val="FFFF99"/>
          </a:solidFill>
          <a:ln w="9525">
            <a:solidFill>
              <a:schemeClr val="tx1"/>
            </a:solidFill>
            <a:round/>
            <a:headEnd/>
            <a:tailEnd/>
          </a:ln>
          <a:effectLst/>
        </p:spPr>
        <p:txBody>
          <a:bodyPr wrap="none" anchor="ctr"/>
          <a:lstStyle/>
          <a:p>
            <a:endParaRPr lang="ru-RU"/>
          </a:p>
        </p:txBody>
      </p:sp>
      <p:sp>
        <p:nvSpPr>
          <p:cNvPr id="972804" name="Line 4"/>
          <p:cNvSpPr>
            <a:spLocks noChangeShapeType="1"/>
          </p:cNvSpPr>
          <p:nvPr/>
        </p:nvSpPr>
        <p:spPr bwMode="auto">
          <a:xfrm>
            <a:off x="4495800" y="533400"/>
            <a:ext cx="0" cy="1828800"/>
          </a:xfrm>
          <a:prstGeom prst="line">
            <a:avLst/>
          </a:prstGeom>
          <a:noFill/>
          <a:ln w="38100">
            <a:solidFill>
              <a:schemeClr val="tx1"/>
            </a:solidFill>
            <a:round/>
            <a:headEnd/>
            <a:tailEnd/>
          </a:ln>
          <a:effectLst/>
        </p:spPr>
        <p:txBody>
          <a:bodyPr/>
          <a:lstStyle/>
          <a:p>
            <a:endParaRPr lang="ru-RU"/>
          </a:p>
        </p:txBody>
      </p:sp>
      <p:sp>
        <p:nvSpPr>
          <p:cNvPr id="972805" name="Line 5"/>
          <p:cNvSpPr>
            <a:spLocks noChangeShapeType="1"/>
          </p:cNvSpPr>
          <p:nvPr/>
        </p:nvSpPr>
        <p:spPr bwMode="auto">
          <a:xfrm>
            <a:off x="914400" y="3429000"/>
            <a:ext cx="2438400" cy="0"/>
          </a:xfrm>
          <a:prstGeom prst="line">
            <a:avLst/>
          </a:prstGeom>
          <a:noFill/>
          <a:ln w="38100">
            <a:solidFill>
              <a:schemeClr val="tx1"/>
            </a:solidFill>
            <a:round/>
            <a:headEnd/>
            <a:tailEnd/>
          </a:ln>
          <a:effectLst/>
        </p:spPr>
        <p:txBody>
          <a:bodyPr/>
          <a:lstStyle/>
          <a:p>
            <a:endParaRPr lang="ru-RU"/>
          </a:p>
        </p:txBody>
      </p:sp>
      <p:sp>
        <p:nvSpPr>
          <p:cNvPr id="972806" name="Line 6"/>
          <p:cNvSpPr>
            <a:spLocks noChangeShapeType="1"/>
          </p:cNvSpPr>
          <p:nvPr/>
        </p:nvSpPr>
        <p:spPr bwMode="auto">
          <a:xfrm>
            <a:off x="5638800" y="3429000"/>
            <a:ext cx="2057400" cy="0"/>
          </a:xfrm>
          <a:prstGeom prst="line">
            <a:avLst/>
          </a:prstGeom>
          <a:noFill/>
          <a:ln w="38100">
            <a:solidFill>
              <a:schemeClr val="tx1"/>
            </a:solidFill>
            <a:round/>
            <a:headEnd/>
            <a:tailEnd/>
          </a:ln>
          <a:effectLst/>
        </p:spPr>
        <p:txBody>
          <a:bodyPr/>
          <a:lstStyle/>
          <a:p>
            <a:endParaRPr lang="ru-RU"/>
          </a:p>
        </p:txBody>
      </p:sp>
      <p:sp>
        <p:nvSpPr>
          <p:cNvPr id="972807" name="Line 7"/>
          <p:cNvSpPr>
            <a:spLocks noChangeShapeType="1"/>
          </p:cNvSpPr>
          <p:nvPr/>
        </p:nvSpPr>
        <p:spPr bwMode="auto">
          <a:xfrm>
            <a:off x="4495800" y="4572000"/>
            <a:ext cx="0" cy="1905000"/>
          </a:xfrm>
          <a:prstGeom prst="line">
            <a:avLst/>
          </a:prstGeom>
          <a:noFill/>
          <a:ln w="38100">
            <a:solidFill>
              <a:schemeClr val="tx1"/>
            </a:solidFill>
            <a:round/>
            <a:headEnd/>
            <a:tailEnd/>
          </a:ln>
          <a:effectLst/>
        </p:spPr>
        <p:txBody>
          <a:bodyPr/>
          <a:lstStyle/>
          <a:p>
            <a:endParaRPr lang="ru-RU"/>
          </a:p>
        </p:txBody>
      </p:sp>
      <p:sp>
        <p:nvSpPr>
          <p:cNvPr id="972808" name="Rectangle 8"/>
          <p:cNvSpPr>
            <a:spLocks noChangeArrowheads="1"/>
          </p:cNvSpPr>
          <p:nvPr/>
        </p:nvSpPr>
        <p:spPr bwMode="auto">
          <a:xfrm>
            <a:off x="5724128" y="5562600"/>
            <a:ext cx="2429272" cy="646331"/>
          </a:xfrm>
          <a:prstGeom prst="rect">
            <a:avLst/>
          </a:prstGeom>
          <a:noFill/>
          <a:ln w="9525">
            <a:noFill/>
            <a:miter lim="800000"/>
            <a:headEnd/>
            <a:tailEnd/>
          </a:ln>
          <a:effectLst/>
        </p:spPr>
        <p:txBody>
          <a:bodyPr wrap="square">
            <a:spAutoFit/>
          </a:bodyPr>
          <a:lstStyle/>
          <a:p>
            <a:r>
              <a:rPr lang="ru-RU" b="1" dirty="0"/>
              <a:t>Государственные чиновники</a:t>
            </a:r>
            <a:endParaRPr lang="en-US" b="1" dirty="0"/>
          </a:p>
        </p:txBody>
      </p:sp>
      <p:sp>
        <p:nvSpPr>
          <p:cNvPr id="972809" name="Rectangle 9"/>
          <p:cNvSpPr>
            <a:spLocks noChangeArrowheads="1"/>
          </p:cNvSpPr>
          <p:nvPr/>
        </p:nvSpPr>
        <p:spPr bwMode="auto">
          <a:xfrm>
            <a:off x="533400" y="685800"/>
            <a:ext cx="3753015" cy="369332"/>
          </a:xfrm>
          <a:prstGeom prst="rect">
            <a:avLst/>
          </a:prstGeom>
          <a:noFill/>
          <a:ln w="9525">
            <a:noFill/>
            <a:miter lim="800000"/>
            <a:headEnd/>
            <a:tailEnd/>
          </a:ln>
          <a:effectLst/>
        </p:spPr>
        <p:txBody>
          <a:bodyPr wrap="none">
            <a:spAutoFit/>
          </a:bodyPr>
          <a:lstStyle/>
          <a:p>
            <a:r>
              <a:rPr lang="ru-RU" b="1" dirty="0" smtClean="0"/>
              <a:t>Семейные условиям учащихся</a:t>
            </a:r>
            <a:endParaRPr lang="en-US" b="1" dirty="0"/>
          </a:p>
        </p:txBody>
      </p:sp>
      <p:sp>
        <p:nvSpPr>
          <p:cNvPr id="972810" name="Rectangle 10"/>
          <p:cNvSpPr>
            <a:spLocks noChangeArrowheads="1"/>
          </p:cNvSpPr>
          <p:nvPr/>
        </p:nvSpPr>
        <p:spPr bwMode="auto">
          <a:xfrm>
            <a:off x="5181600" y="685800"/>
            <a:ext cx="3927475" cy="366713"/>
          </a:xfrm>
          <a:prstGeom prst="rect">
            <a:avLst/>
          </a:prstGeom>
          <a:noFill/>
          <a:ln w="9525">
            <a:noFill/>
            <a:miter lim="800000"/>
            <a:headEnd/>
            <a:tailEnd/>
          </a:ln>
          <a:effectLst/>
        </p:spPr>
        <p:txBody>
          <a:bodyPr wrap="none">
            <a:spAutoFit/>
          </a:bodyPr>
          <a:lstStyle/>
          <a:p>
            <a:r>
              <a:rPr lang="ru-RU" b="1"/>
              <a:t>Образовательная среда учителя</a:t>
            </a:r>
            <a:endParaRPr lang="en-US" b="1"/>
          </a:p>
        </p:txBody>
      </p:sp>
      <p:sp>
        <p:nvSpPr>
          <p:cNvPr id="972811" name="Rectangle 11"/>
          <p:cNvSpPr>
            <a:spLocks noChangeArrowheads="1"/>
          </p:cNvSpPr>
          <p:nvPr/>
        </p:nvSpPr>
        <p:spPr bwMode="auto">
          <a:xfrm>
            <a:off x="2743200" y="1752600"/>
            <a:ext cx="1447800" cy="730250"/>
          </a:xfrm>
          <a:prstGeom prst="rect">
            <a:avLst/>
          </a:prstGeom>
          <a:noFill/>
          <a:ln w="9525">
            <a:noFill/>
            <a:miter lim="800000"/>
            <a:headEnd/>
            <a:tailEnd/>
          </a:ln>
          <a:effectLst/>
        </p:spPr>
        <p:txBody>
          <a:bodyPr>
            <a:spAutoFit/>
          </a:bodyPr>
          <a:lstStyle/>
          <a:p>
            <a:r>
              <a:rPr lang="ru-RU" sz="1400" b="1"/>
              <a:t>Интересы, увлечения и навыки</a:t>
            </a:r>
            <a:endParaRPr lang="en-US" sz="1400" b="1"/>
          </a:p>
        </p:txBody>
      </p:sp>
      <p:sp>
        <p:nvSpPr>
          <p:cNvPr id="972812" name="Rectangle 12"/>
          <p:cNvSpPr>
            <a:spLocks noChangeArrowheads="1"/>
          </p:cNvSpPr>
          <p:nvPr/>
        </p:nvSpPr>
        <p:spPr bwMode="auto">
          <a:xfrm>
            <a:off x="4495800" y="1600200"/>
            <a:ext cx="1600200" cy="942975"/>
          </a:xfrm>
          <a:prstGeom prst="rect">
            <a:avLst/>
          </a:prstGeom>
          <a:noFill/>
          <a:ln w="9525">
            <a:noFill/>
            <a:miter lim="800000"/>
            <a:headEnd/>
            <a:tailEnd/>
          </a:ln>
          <a:effectLst/>
        </p:spPr>
        <p:txBody>
          <a:bodyPr>
            <a:spAutoFit/>
          </a:bodyPr>
          <a:lstStyle/>
          <a:p>
            <a:pPr algn="r"/>
            <a:r>
              <a:rPr lang="ru-RU" sz="1400" b="1" dirty="0"/>
              <a:t>Учебный план и педагогический менеджмент</a:t>
            </a:r>
            <a:endParaRPr lang="en-US" sz="1400" b="1" dirty="0"/>
          </a:p>
        </p:txBody>
      </p:sp>
      <p:sp>
        <p:nvSpPr>
          <p:cNvPr id="972813" name="Rectangle 13"/>
          <p:cNvSpPr>
            <a:spLocks noChangeArrowheads="1"/>
          </p:cNvSpPr>
          <p:nvPr/>
        </p:nvSpPr>
        <p:spPr bwMode="auto">
          <a:xfrm>
            <a:off x="3733800" y="2971800"/>
            <a:ext cx="1603375" cy="1006475"/>
          </a:xfrm>
          <a:prstGeom prst="rect">
            <a:avLst/>
          </a:prstGeom>
          <a:noFill/>
          <a:ln w="9525">
            <a:noFill/>
            <a:miter lim="800000"/>
            <a:headEnd/>
            <a:tailEnd/>
          </a:ln>
          <a:effectLst/>
        </p:spPr>
        <p:txBody>
          <a:bodyPr>
            <a:spAutoFit/>
          </a:bodyPr>
          <a:lstStyle/>
          <a:p>
            <a:pPr algn="ctr"/>
            <a:r>
              <a:rPr lang="ru-RU" sz="2000" b="1"/>
              <a:t>Качество школьного обучения</a:t>
            </a:r>
            <a:endParaRPr lang="en-US" sz="2000" b="1"/>
          </a:p>
        </p:txBody>
      </p:sp>
      <p:sp>
        <p:nvSpPr>
          <p:cNvPr id="972814" name="Rectangle 14"/>
          <p:cNvSpPr>
            <a:spLocks noChangeArrowheads="1"/>
          </p:cNvSpPr>
          <p:nvPr/>
        </p:nvSpPr>
        <p:spPr bwMode="auto">
          <a:xfrm>
            <a:off x="2590800" y="4343400"/>
            <a:ext cx="1477144" cy="523220"/>
          </a:xfrm>
          <a:prstGeom prst="rect">
            <a:avLst/>
          </a:prstGeom>
          <a:noFill/>
          <a:ln w="9525">
            <a:noFill/>
            <a:miter lim="800000"/>
            <a:headEnd/>
            <a:tailEnd/>
          </a:ln>
          <a:effectLst/>
        </p:spPr>
        <p:txBody>
          <a:bodyPr wrap="square">
            <a:spAutoFit/>
          </a:bodyPr>
          <a:lstStyle/>
          <a:p>
            <a:r>
              <a:rPr lang="ru-RU" sz="1400" b="1" dirty="0" smtClean="0"/>
              <a:t>Управление учреждением</a:t>
            </a:r>
            <a:endParaRPr lang="en-US" sz="1400" b="1" dirty="0"/>
          </a:p>
        </p:txBody>
      </p:sp>
      <p:sp>
        <p:nvSpPr>
          <p:cNvPr id="972815" name="Rectangle 15"/>
          <p:cNvSpPr>
            <a:spLocks noChangeArrowheads="1"/>
          </p:cNvSpPr>
          <p:nvPr/>
        </p:nvSpPr>
        <p:spPr bwMode="auto">
          <a:xfrm>
            <a:off x="4427984" y="4293096"/>
            <a:ext cx="2088232" cy="738664"/>
          </a:xfrm>
          <a:prstGeom prst="rect">
            <a:avLst/>
          </a:prstGeom>
          <a:noFill/>
          <a:ln w="9525">
            <a:noFill/>
            <a:miter lim="800000"/>
            <a:headEnd/>
            <a:tailEnd/>
          </a:ln>
          <a:effectLst/>
        </p:spPr>
        <p:txBody>
          <a:bodyPr wrap="square">
            <a:spAutoFit/>
          </a:bodyPr>
          <a:lstStyle/>
          <a:p>
            <a:pPr algn="r"/>
            <a:r>
              <a:rPr lang="ru-RU" sz="1400" b="1" dirty="0"/>
              <a:t>Политика и институциональный менеджмент</a:t>
            </a:r>
            <a:endParaRPr lang="en-US" sz="1400" b="1" dirty="0"/>
          </a:p>
        </p:txBody>
      </p:sp>
      <p:sp>
        <p:nvSpPr>
          <p:cNvPr id="972816" name="Rectangle 16"/>
          <p:cNvSpPr>
            <a:spLocks noChangeArrowheads="1"/>
          </p:cNvSpPr>
          <p:nvPr/>
        </p:nvSpPr>
        <p:spPr bwMode="auto">
          <a:xfrm>
            <a:off x="1622425" y="5562600"/>
            <a:ext cx="1262063" cy="366713"/>
          </a:xfrm>
          <a:prstGeom prst="rect">
            <a:avLst/>
          </a:prstGeom>
          <a:noFill/>
          <a:ln w="9525">
            <a:noFill/>
            <a:miter lim="800000"/>
            <a:headEnd/>
            <a:tailEnd/>
          </a:ln>
          <a:effectLst/>
        </p:spPr>
        <p:txBody>
          <a:bodyPr wrap="none">
            <a:spAutoFit/>
          </a:bodyPr>
          <a:lstStyle/>
          <a:p>
            <a:r>
              <a:rPr lang="ru-RU" b="1"/>
              <a:t>Директор</a:t>
            </a:r>
            <a:endParaRPr lang="en-US" b="1"/>
          </a:p>
        </p:txBody>
      </p:sp>
      <p:sp>
        <p:nvSpPr>
          <p:cNvPr id="972817" name="Rectangle 17"/>
          <p:cNvSpPr>
            <a:spLocks noChangeArrowheads="1"/>
          </p:cNvSpPr>
          <p:nvPr/>
        </p:nvSpPr>
        <p:spPr bwMode="auto">
          <a:xfrm>
            <a:off x="144016" y="28109"/>
            <a:ext cx="8820472" cy="523220"/>
          </a:xfrm>
          <a:prstGeom prst="rect">
            <a:avLst/>
          </a:prstGeom>
          <a:noFill/>
          <a:ln w="9525">
            <a:noFill/>
            <a:miter lim="800000"/>
            <a:headEnd/>
            <a:tailEnd/>
          </a:ln>
          <a:effectLst/>
        </p:spPr>
        <p:txBody>
          <a:bodyPr wrap="square" anchor="ctr">
            <a:spAutoFit/>
          </a:bodyPr>
          <a:lstStyle/>
          <a:p>
            <a:pPr eaLnBrk="0" hangingPunct="0"/>
            <a:r>
              <a:rPr lang="ru-RU" sz="2800" b="1" dirty="0">
                <a:cs typeface="Times New Roman" pitchFamily="18" charset="0"/>
              </a:rPr>
              <a:t>Множественные</a:t>
            </a:r>
            <a:r>
              <a:rPr lang="en-GB" sz="2800" b="1" dirty="0">
                <a:cs typeface="Times New Roman" pitchFamily="18" charset="0"/>
              </a:rPr>
              <a:t>/</a:t>
            </a:r>
            <a:r>
              <a:rPr lang="ru-RU" sz="2800" b="1" dirty="0">
                <a:cs typeface="Times New Roman" pitchFamily="18" charset="0"/>
              </a:rPr>
              <a:t>многоуровневые </a:t>
            </a:r>
            <a:r>
              <a:rPr lang="ru-RU" sz="2800" b="1" dirty="0" smtClean="0">
                <a:cs typeface="Times New Roman" pitchFamily="18" charset="0"/>
              </a:rPr>
              <a:t>зависимости</a:t>
            </a:r>
            <a:endParaRPr lang="en-GB" sz="2800" b="1"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half" idx="10"/>
          </p:nvPr>
        </p:nvSpPr>
        <p:spPr/>
        <p:txBody>
          <a:bodyPr/>
          <a:lstStyle/>
          <a:p>
            <a:fld id="{8AE340CE-373F-48B5-8E6E-5EB3E32E3117}" type="datetime1">
              <a:rPr lang="en-US"/>
              <a:pPr/>
              <a:t>9/20/2011</a:t>
            </a:fld>
            <a:endParaRPr lang="en-US"/>
          </a:p>
        </p:txBody>
      </p:sp>
      <p:sp>
        <p:nvSpPr>
          <p:cNvPr id="7" name="Номер слайда 5"/>
          <p:cNvSpPr>
            <a:spLocks noGrp="1"/>
          </p:cNvSpPr>
          <p:nvPr>
            <p:ph type="sldNum" sz="quarter" idx="12"/>
          </p:nvPr>
        </p:nvSpPr>
        <p:spPr/>
        <p:txBody>
          <a:bodyPr/>
          <a:lstStyle/>
          <a:p>
            <a:fld id="{23B2D0DA-1901-4D69-A85D-24ED09E9DFD4}" type="slidenum">
              <a:rPr lang="en-US"/>
              <a:pPr/>
              <a:t>3</a:t>
            </a:fld>
            <a:endParaRPr lang="en-US"/>
          </a:p>
        </p:txBody>
      </p:sp>
      <p:sp>
        <p:nvSpPr>
          <p:cNvPr id="842754" name="Rectangle 2"/>
          <p:cNvSpPr>
            <a:spLocks noGrp="1" noChangeArrowheads="1"/>
          </p:cNvSpPr>
          <p:nvPr>
            <p:ph type="title"/>
          </p:nvPr>
        </p:nvSpPr>
        <p:spPr>
          <a:xfrm>
            <a:off x="1243013" y="411163"/>
            <a:ext cx="7215187" cy="823912"/>
          </a:xfrm>
        </p:spPr>
        <p:txBody>
          <a:bodyPr/>
          <a:lstStyle/>
          <a:p>
            <a:pPr algn="l"/>
            <a:r>
              <a:rPr lang="ru-RU" sz="3200" b="1"/>
              <a:t>Методология включает в себя</a:t>
            </a:r>
            <a:r>
              <a:rPr lang="en-US" sz="3200" b="1"/>
              <a:t>:</a:t>
            </a:r>
          </a:p>
        </p:txBody>
      </p:sp>
      <p:sp>
        <p:nvSpPr>
          <p:cNvPr id="842755"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842756" name="Rectangle 4"/>
          <p:cNvSpPr>
            <a:spLocks noChangeArrowheads="1"/>
          </p:cNvSpPr>
          <p:nvPr/>
        </p:nvSpPr>
        <p:spPr bwMode="auto">
          <a:xfrm>
            <a:off x="1547813" y="1773238"/>
            <a:ext cx="7056437" cy="4464074"/>
          </a:xfrm>
          <a:prstGeom prst="rect">
            <a:avLst/>
          </a:prstGeom>
          <a:noFill/>
          <a:ln w="9525">
            <a:noFill/>
            <a:miter lim="800000"/>
            <a:headEnd/>
            <a:tailEnd/>
          </a:ln>
          <a:effectLst/>
        </p:spPr>
        <p:txBody>
          <a:bodyPr/>
          <a:lstStyle/>
          <a:p>
            <a:pPr marL="342900" indent="-342900">
              <a:spcBef>
                <a:spcPct val="50000"/>
              </a:spcBef>
              <a:buSzPct val="110000"/>
              <a:buFontTx/>
              <a:buChar char="•"/>
            </a:pPr>
            <a:r>
              <a:rPr lang="ru-RU" sz="3200" b="1" dirty="0" smtClean="0"/>
              <a:t>Преставление о том, кто будет пользователями данных оценки и их особенностях</a:t>
            </a:r>
            <a:endParaRPr lang="en-US" sz="3200" b="1" dirty="0" smtClean="0"/>
          </a:p>
          <a:p>
            <a:pPr marL="342900" indent="-342900">
              <a:spcBef>
                <a:spcPct val="50000"/>
              </a:spcBef>
              <a:buFontTx/>
              <a:buChar char="•"/>
            </a:pPr>
            <a:r>
              <a:rPr lang="ru-RU" sz="3200" b="1" dirty="0" smtClean="0"/>
              <a:t>Понимание областей применения этих данных пользователями и последствий этого использования для статистических свойств данных</a:t>
            </a:r>
            <a:endParaRPr lang="en-US" sz="3200" b="1" dirty="0"/>
          </a:p>
        </p:txBody>
      </p:sp>
    </p:spTree>
  </p:cSld>
  <p:clrMapOvr>
    <a:masterClrMapping/>
  </p:clrMapOvr>
  <p:transition spd="med">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Дата 2"/>
          <p:cNvSpPr>
            <a:spLocks noGrp="1"/>
          </p:cNvSpPr>
          <p:nvPr>
            <p:ph type="dt" sz="half" idx="10"/>
          </p:nvPr>
        </p:nvSpPr>
        <p:spPr/>
        <p:txBody>
          <a:bodyPr/>
          <a:lstStyle/>
          <a:p>
            <a:fld id="{E9BC4450-4269-411D-B6E1-1BDB1CFA0BA7}" type="datetime1">
              <a:rPr lang="en-US"/>
              <a:pPr/>
              <a:t>9/20/2011</a:t>
            </a:fld>
            <a:endParaRPr lang="en-US"/>
          </a:p>
        </p:txBody>
      </p:sp>
      <p:sp>
        <p:nvSpPr>
          <p:cNvPr id="10" name="Номер слайда 4"/>
          <p:cNvSpPr>
            <a:spLocks noGrp="1"/>
          </p:cNvSpPr>
          <p:nvPr>
            <p:ph type="sldNum" sz="quarter" idx="12"/>
          </p:nvPr>
        </p:nvSpPr>
        <p:spPr/>
        <p:txBody>
          <a:bodyPr/>
          <a:lstStyle/>
          <a:p>
            <a:fld id="{AAD37598-F10A-4E8D-A32D-17C2109EA3F1}" type="slidenum">
              <a:rPr lang="en-US"/>
              <a:pPr/>
              <a:t>30</a:t>
            </a:fld>
            <a:endParaRPr lang="en-US"/>
          </a:p>
        </p:txBody>
      </p:sp>
      <p:sp>
        <p:nvSpPr>
          <p:cNvPr id="927746" name="Rectangle 2"/>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pic>
        <p:nvPicPr>
          <p:cNvPr id="927747" name="Picture 3" descr="龈׸龐׸x"/>
          <p:cNvPicPr>
            <a:picLocks noChangeAspect="1" noChangeArrowheads="1"/>
          </p:cNvPicPr>
          <p:nvPr/>
        </p:nvPicPr>
        <p:blipFill>
          <a:blip r:embed="rId3" cstate="print"/>
          <a:srcRect/>
          <a:stretch>
            <a:fillRect/>
          </a:stretch>
        </p:blipFill>
        <p:spPr bwMode="auto">
          <a:xfrm>
            <a:off x="827088" y="1125538"/>
            <a:ext cx="7416800" cy="4751387"/>
          </a:xfrm>
          <a:prstGeom prst="rect">
            <a:avLst/>
          </a:prstGeom>
          <a:noFill/>
        </p:spPr>
      </p:pic>
      <p:sp>
        <p:nvSpPr>
          <p:cNvPr id="927749" name="Rectangle 5"/>
          <p:cNvSpPr>
            <a:spLocks noChangeArrowheads="1"/>
          </p:cNvSpPr>
          <p:nvPr/>
        </p:nvSpPr>
        <p:spPr bwMode="auto">
          <a:xfrm>
            <a:off x="0" y="4924425"/>
            <a:ext cx="9144000" cy="0"/>
          </a:xfrm>
          <a:prstGeom prst="rect">
            <a:avLst/>
          </a:prstGeom>
          <a:noFill/>
          <a:ln w="9525">
            <a:noFill/>
            <a:miter lim="800000"/>
            <a:headEnd/>
            <a:tailEnd/>
          </a:ln>
          <a:effectLst/>
        </p:spPr>
        <p:txBody>
          <a:bodyPr wrap="none" anchor="ctr">
            <a:spAutoFit/>
          </a:bodyPr>
          <a:lstStyle/>
          <a:p>
            <a:pPr eaLnBrk="0" hangingPunct="0"/>
            <a:endParaRPr lang="en-CA" sz="2400">
              <a:latin typeface="Times New Roman" pitchFamily="18" charset="0"/>
            </a:endParaRPr>
          </a:p>
        </p:txBody>
      </p:sp>
      <p:sp>
        <p:nvSpPr>
          <p:cNvPr id="927750" name="Rectangle 6"/>
          <p:cNvSpPr>
            <a:spLocks noChangeArrowheads="1"/>
          </p:cNvSpPr>
          <p:nvPr/>
        </p:nvSpPr>
        <p:spPr bwMode="auto">
          <a:xfrm>
            <a:off x="179388" y="332909"/>
            <a:ext cx="8713787" cy="523220"/>
          </a:xfrm>
          <a:prstGeom prst="rect">
            <a:avLst/>
          </a:prstGeom>
          <a:noFill/>
          <a:ln w="9525">
            <a:noFill/>
            <a:miter lim="800000"/>
            <a:headEnd/>
            <a:tailEnd/>
          </a:ln>
          <a:effectLst/>
        </p:spPr>
        <p:txBody>
          <a:bodyPr anchor="ctr">
            <a:spAutoFit/>
          </a:bodyPr>
          <a:lstStyle/>
          <a:p>
            <a:pPr eaLnBrk="0" hangingPunct="0"/>
            <a:r>
              <a:rPr lang="ru-RU" sz="2800" b="1" dirty="0"/>
              <a:t>Множественные</a:t>
            </a:r>
            <a:r>
              <a:rPr lang="en-GB" sz="2800" b="1" dirty="0"/>
              <a:t>/</a:t>
            </a:r>
            <a:r>
              <a:rPr lang="ru-RU" sz="2800" b="1" dirty="0"/>
              <a:t>многоуровневые </a:t>
            </a:r>
            <a:r>
              <a:rPr lang="ru-RU" sz="2800" b="1" dirty="0" smtClean="0">
                <a:cs typeface="Times New Roman" pitchFamily="18" charset="0"/>
              </a:rPr>
              <a:t>зависимости</a:t>
            </a:r>
            <a:endParaRPr lang="en-GB" sz="2800" b="1" dirty="0" smtClean="0"/>
          </a:p>
        </p:txBody>
      </p:sp>
      <p:sp>
        <p:nvSpPr>
          <p:cNvPr id="927751" name="Text Box 7"/>
          <p:cNvSpPr txBox="1">
            <a:spLocks noChangeArrowheads="1"/>
          </p:cNvSpPr>
          <p:nvPr/>
        </p:nvSpPr>
        <p:spPr bwMode="auto">
          <a:xfrm>
            <a:off x="1475656" y="6021388"/>
            <a:ext cx="7683500" cy="641350"/>
          </a:xfrm>
          <a:prstGeom prst="rect">
            <a:avLst/>
          </a:prstGeom>
          <a:noFill/>
          <a:ln w="9525">
            <a:noFill/>
            <a:miter lim="800000"/>
            <a:headEnd/>
            <a:tailEnd/>
          </a:ln>
          <a:effectLst/>
        </p:spPr>
        <p:txBody>
          <a:bodyPr wrap="none">
            <a:spAutoFit/>
          </a:bodyPr>
          <a:lstStyle/>
          <a:p>
            <a:r>
              <a:rPr lang="ru-RU" i="1" dirty="0"/>
              <a:t>Для каждой комплексной проблемы есть ответ, который очевиден,</a:t>
            </a:r>
            <a:endParaRPr lang="en-US" dirty="0"/>
          </a:p>
          <a:p>
            <a:r>
              <a:rPr lang="en-US" dirty="0"/>
              <a:t> </a:t>
            </a:r>
            <a:r>
              <a:rPr lang="ru-RU" dirty="0"/>
              <a:t>прост и неверен</a:t>
            </a:r>
            <a:r>
              <a:rPr lang="en-US" dirty="0"/>
              <a:t>” Mencken</a:t>
            </a:r>
          </a:p>
        </p:txBody>
      </p:sp>
      <p:sp>
        <p:nvSpPr>
          <p:cNvPr id="927753" name="Text Box 9"/>
          <p:cNvSpPr txBox="1">
            <a:spLocks noChangeArrowheads="1"/>
          </p:cNvSpPr>
          <p:nvPr/>
        </p:nvSpPr>
        <p:spPr bwMode="auto">
          <a:xfrm>
            <a:off x="1187450" y="1844675"/>
            <a:ext cx="6264275" cy="366713"/>
          </a:xfrm>
          <a:prstGeom prst="rect">
            <a:avLst/>
          </a:prstGeom>
          <a:noFill/>
          <a:ln w="9525">
            <a:noFill/>
            <a:miter lim="800000"/>
            <a:headEnd/>
            <a:tailEnd/>
          </a:ln>
          <a:effectLst/>
        </p:spPr>
        <p:txBody>
          <a:bodyPr>
            <a:spAutoFit/>
          </a:bodyPr>
          <a:lstStyle/>
          <a:p>
            <a:pPr>
              <a:spcBef>
                <a:spcPct val="50000"/>
              </a:spcBef>
            </a:pPr>
            <a:r>
              <a:rPr lang="ru-RU"/>
              <a:t>Расхождение при комплексной выборке</a:t>
            </a:r>
          </a:p>
        </p:txBody>
      </p:sp>
    </p:spTree>
  </p:cSld>
  <p:clrMapOvr>
    <a:masterClrMapping/>
  </p:clrMapOvr>
  <p:transition spd="med">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Дата 2"/>
          <p:cNvSpPr>
            <a:spLocks noGrp="1"/>
          </p:cNvSpPr>
          <p:nvPr>
            <p:ph type="dt" sz="half" idx="10"/>
          </p:nvPr>
        </p:nvSpPr>
        <p:spPr/>
        <p:txBody>
          <a:bodyPr/>
          <a:lstStyle/>
          <a:p>
            <a:fld id="{FC669F32-C9D4-436B-8781-7C321222F10D}" type="datetime1">
              <a:rPr lang="en-US"/>
              <a:pPr/>
              <a:t>9/20/2011</a:t>
            </a:fld>
            <a:endParaRPr lang="en-US"/>
          </a:p>
        </p:txBody>
      </p:sp>
      <p:sp>
        <p:nvSpPr>
          <p:cNvPr id="9" name="Номер слайда 4"/>
          <p:cNvSpPr>
            <a:spLocks noGrp="1"/>
          </p:cNvSpPr>
          <p:nvPr>
            <p:ph type="sldNum" sz="quarter" idx="12"/>
          </p:nvPr>
        </p:nvSpPr>
        <p:spPr/>
        <p:txBody>
          <a:bodyPr/>
          <a:lstStyle/>
          <a:p>
            <a:fld id="{74D16CED-E4D4-407F-9259-AD3132219217}" type="slidenum">
              <a:rPr lang="en-US"/>
              <a:pPr/>
              <a:t>31</a:t>
            </a:fld>
            <a:endParaRPr lang="en-US"/>
          </a:p>
        </p:txBody>
      </p:sp>
      <p:sp>
        <p:nvSpPr>
          <p:cNvPr id="929794" name="Rectangle 2"/>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929796" name="Rectangle 4"/>
          <p:cNvSpPr>
            <a:spLocks noChangeArrowheads="1"/>
          </p:cNvSpPr>
          <p:nvPr/>
        </p:nvSpPr>
        <p:spPr bwMode="auto">
          <a:xfrm>
            <a:off x="0" y="2216150"/>
            <a:ext cx="9144000" cy="0"/>
          </a:xfrm>
          <a:prstGeom prst="rect">
            <a:avLst/>
          </a:prstGeom>
          <a:noFill/>
          <a:ln w="9525">
            <a:noFill/>
            <a:miter lim="800000"/>
            <a:headEnd/>
            <a:tailEnd/>
          </a:ln>
          <a:effectLst/>
        </p:spPr>
        <p:txBody>
          <a:bodyPr wrap="none" anchor="ctr">
            <a:spAutoFit/>
          </a:bodyPr>
          <a:lstStyle/>
          <a:p>
            <a:pPr eaLnBrk="0" hangingPunct="0"/>
            <a:endParaRPr lang="en-CA" sz="2400">
              <a:latin typeface="Times New Roman" pitchFamily="18" charset="0"/>
            </a:endParaRPr>
          </a:p>
        </p:txBody>
      </p:sp>
      <p:pic>
        <p:nvPicPr>
          <p:cNvPr id="929795" name="Picture 3" descr="磀׼磈׼x"/>
          <p:cNvPicPr>
            <a:picLocks noChangeAspect="1" noChangeArrowheads="1"/>
          </p:cNvPicPr>
          <p:nvPr/>
        </p:nvPicPr>
        <p:blipFill>
          <a:blip r:embed="rId3" cstate="print"/>
          <a:srcRect/>
          <a:stretch>
            <a:fillRect/>
          </a:stretch>
        </p:blipFill>
        <p:spPr bwMode="auto">
          <a:xfrm>
            <a:off x="250825" y="1196975"/>
            <a:ext cx="8066088" cy="4895850"/>
          </a:xfrm>
          <a:prstGeom prst="rect">
            <a:avLst/>
          </a:prstGeom>
          <a:noFill/>
        </p:spPr>
      </p:pic>
      <p:sp>
        <p:nvSpPr>
          <p:cNvPr id="929798" name="Rectangle 6"/>
          <p:cNvSpPr>
            <a:spLocks noChangeArrowheads="1"/>
          </p:cNvSpPr>
          <p:nvPr/>
        </p:nvSpPr>
        <p:spPr bwMode="auto">
          <a:xfrm>
            <a:off x="107504" y="188640"/>
            <a:ext cx="8893175" cy="523220"/>
          </a:xfrm>
          <a:prstGeom prst="rect">
            <a:avLst/>
          </a:prstGeom>
          <a:noFill/>
          <a:ln w="9525">
            <a:noFill/>
            <a:miter lim="800000"/>
            <a:headEnd/>
            <a:tailEnd/>
          </a:ln>
          <a:effectLst/>
        </p:spPr>
        <p:txBody>
          <a:bodyPr wrap="square" anchor="ctr">
            <a:spAutoFit/>
          </a:bodyPr>
          <a:lstStyle/>
          <a:p>
            <a:pPr eaLnBrk="0" hangingPunct="0"/>
            <a:r>
              <a:rPr lang="ru-RU" sz="2800" b="1" dirty="0"/>
              <a:t>Множественные</a:t>
            </a:r>
            <a:r>
              <a:rPr lang="en-GB" sz="2800" b="1" dirty="0"/>
              <a:t>/</a:t>
            </a:r>
            <a:r>
              <a:rPr lang="ru-RU" sz="2800" b="1" dirty="0"/>
              <a:t>многоуровневые </a:t>
            </a:r>
            <a:r>
              <a:rPr lang="ru-RU" sz="2800" b="1" dirty="0" smtClean="0">
                <a:cs typeface="Times New Roman" pitchFamily="18" charset="0"/>
              </a:rPr>
              <a:t>зависимости</a:t>
            </a:r>
            <a:endParaRPr lang="en-GB" sz="2800" b="1" dirty="0"/>
          </a:p>
        </p:txBody>
      </p:sp>
      <p:sp>
        <p:nvSpPr>
          <p:cNvPr id="929799" name="Text Box 7"/>
          <p:cNvSpPr txBox="1">
            <a:spLocks noChangeArrowheads="1"/>
          </p:cNvSpPr>
          <p:nvPr/>
        </p:nvSpPr>
        <p:spPr bwMode="auto">
          <a:xfrm>
            <a:off x="684213" y="1700808"/>
            <a:ext cx="6624637" cy="366712"/>
          </a:xfrm>
          <a:prstGeom prst="rect">
            <a:avLst/>
          </a:prstGeom>
          <a:noFill/>
          <a:ln w="9525">
            <a:noFill/>
            <a:miter lim="800000"/>
            <a:headEnd/>
            <a:tailEnd/>
          </a:ln>
          <a:effectLst/>
        </p:spPr>
        <p:txBody>
          <a:bodyPr>
            <a:spAutoFit/>
          </a:bodyPr>
          <a:lstStyle/>
          <a:p>
            <a:pPr>
              <a:spcBef>
                <a:spcPct val="50000"/>
              </a:spcBef>
            </a:pPr>
            <a:r>
              <a:rPr lang="ru-RU" dirty="0"/>
              <a:t>Должен я использовать воспроизводимые </a:t>
            </a:r>
            <a:r>
              <a:rPr lang="ru-RU" dirty="0" smtClean="0"/>
              <a:t>веса</a:t>
            </a:r>
            <a:r>
              <a:rPr lang="en-US" dirty="0" smtClean="0"/>
              <a:t>?</a:t>
            </a:r>
            <a:endParaRPr lang="ru-RU" dirty="0"/>
          </a:p>
        </p:txBody>
      </p:sp>
    </p:spTree>
  </p:cSld>
  <p:clrMapOvr>
    <a:masterClrMapping/>
  </p:clrMapOvr>
  <p:transition spd="med">
    <p:wipe/>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Дата 3"/>
          <p:cNvSpPr>
            <a:spLocks noGrp="1"/>
          </p:cNvSpPr>
          <p:nvPr>
            <p:ph type="dt" sz="half" idx="10"/>
          </p:nvPr>
        </p:nvSpPr>
        <p:spPr/>
        <p:txBody>
          <a:bodyPr/>
          <a:lstStyle/>
          <a:p>
            <a:fld id="{838D1841-E203-48A7-B864-3AE46B2C5105}" type="datetime1">
              <a:rPr lang="en-US"/>
              <a:pPr/>
              <a:t>9/20/2011</a:t>
            </a:fld>
            <a:endParaRPr lang="en-US"/>
          </a:p>
        </p:txBody>
      </p:sp>
      <p:sp>
        <p:nvSpPr>
          <p:cNvPr id="10" name="Номер слайда 5"/>
          <p:cNvSpPr>
            <a:spLocks noGrp="1"/>
          </p:cNvSpPr>
          <p:nvPr>
            <p:ph type="sldNum" sz="quarter" idx="12"/>
          </p:nvPr>
        </p:nvSpPr>
        <p:spPr/>
        <p:txBody>
          <a:bodyPr/>
          <a:lstStyle/>
          <a:p>
            <a:fld id="{8C3AD594-B9E5-46FC-86F6-35EC7C1773F4}" type="slidenum">
              <a:rPr lang="en-US"/>
              <a:pPr/>
              <a:t>32</a:t>
            </a:fld>
            <a:endParaRPr lang="en-US"/>
          </a:p>
        </p:txBody>
      </p:sp>
      <p:sp>
        <p:nvSpPr>
          <p:cNvPr id="974850" name="Rectangle 2"/>
          <p:cNvSpPr>
            <a:spLocks noGrp="1" noChangeArrowheads="1"/>
          </p:cNvSpPr>
          <p:nvPr>
            <p:ph type="title"/>
          </p:nvPr>
        </p:nvSpPr>
        <p:spPr>
          <a:xfrm>
            <a:off x="457200" y="328613"/>
            <a:ext cx="8229600" cy="762000"/>
          </a:xfrm>
        </p:spPr>
        <p:txBody>
          <a:bodyPr/>
          <a:lstStyle/>
          <a:p>
            <a:r>
              <a:rPr lang="ru-RU" sz="1800" dirty="0" smtClean="0"/>
              <a:t>Различия в уровне успеваемости по чтению больше внутри школ, чем между школами</a:t>
            </a:r>
            <a:endParaRPr lang="en-GB" sz="1800" dirty="0"/>
          </a:p>
        </p:txBody>
      </p:sp>
      <p:graphicFrame>
        <p:nvGraphicFramePr>
          <p:cNvPr id="974851" name="Object 3"/>
          <p:cNvGraphicFramePr>
            <a:graphicFrameLocks noChangeAspect="1"/>
          </p:cNvGraphicFramePr>
          <p:nvPr>
            <p:ph type="chart" idx="1"/>
          </p:nvPr>
        </p:nvGraphicFramePr>
        <p:xfrm>
          <a:off x="1524000" y="908050"/>
          <a:ext cx="7383463" cy="6040438"/>
        </p:xfrm>
        <a:graphic>
          <a:graphicData uri="http://schemas.openxmlformats.org/presentationml/2006/ole">
            <p:oleObj spid="_x0000_s974851" name="Chart" r:id="rId4" imgW="8134502" imgH="5762752" progId="MSGraph.Chart.8">
              <p:embed followColorScheme="full"/>
            </p:oleObj>
          </a:graphicData>
        </a:graphic>
      </p:graphicFrame>
      <p:sp>
        <p:nvSpPr>
          <p:cNvPr id="974852" name="Text Box 4"/>
          <p:cNvSpPr txBox="1">
            <a:spLocks noChangeArrowheads="1"/>
          </p:cNvSpPr>
          <p:nvPr/>
        </p:nvSpPr>
        <p:spPr bwMode="auto">
          <a:xfrm>
            <a:off x="6199188" y="4670425"/>
            <a:ext cx="2187575" cy="738664"/>
          </a:xfrm>
          <a:prstGeom prst="rect">
            <a:avLst/>
          </a:prstGeom>
          <a:noFill/>
          <a:ln w="12700">
            <a:noFill/>
            <a:miter lim="800000"/>
            <a:headEnd/>
            <a:tailEnd/>
          </a:ln>
          <a:effectLst/>
        </p:spPr>
        <p:txBody>
          <a:bodyPr>
            <a:spAutoFit/>
          </a:bodyPr>
          <a:lstStyle/>
          <a:p>
            <a:pPr algn="ctr" eaLnBrk="0" hangingPunct="0">
              <a:spcBef>
                <a:spcPct val="50000"/>
              </a:spcBef>
            </a:pPr>
            <a:r>
              <a:rPr lang="ru-RU" sz="1400" b="1" dirty="0" smtClean="0">
                <a:solidFill>
                  <a:srgbClr val="000099"/>
                </a:solidFill>
                <a:latin typeface="Comic Sans MS" pitchFamily="66" charset="0"/>
              </a:rPr>
              <a:t>Различия в уровне </a:t>
            </a:r>
            <a:r>
              <a:rPr lang="ru-RU" sz="1400" b="1" dirty="0" smtClean="0">
                <a:solidFill>
                  <a:srgbClr val="000099"/>
                </a:solidFill>
                <a:latin typeface="Comic Sans MS" pitchFamily="66" charset="0"/>
              </a:rPr>
              <a:t>успеваемости</a:t>
            </a:r>
            <a:r>
              <a:rPr lang="ru-RU" sz="1400" b="1" dirty="0" smtClean="0">
                <a:solidFill>
                  <a:srgbClr val="000099"/>
                </a:solidFill>
                <a:latin typeface="Times New Roman" pitchFamily="18" charset="0"/>
              </a:rPr>
              <a:t> </a:t>
            </a:r>
            <a:r>
              <a:rPr lang="ru-RU" sz="1400" b="1" dirty="0" smtClean="0">
                <a:solidFill>
                  <a:srgbClr val="000099"/>
                </a:solidFill>
                <a:latin typeface="Comic Sans MS" pitchFamily="66" charset="0"/>
              </a:rPr>
              <a:t>между </a:t>
            </a:r>
            <a:r>
              <a:rPr lang="ru-RU" sz="1400" b="1" dirty="0" smtClean="0">
                <a:solidFill>
                  <a:srgbClr val="000099"/>
                </a:solidFill>
                <a:latin typeface="Comic Sans MS" pitchFamily="66" charset="0"/>
              </a:rPr>
              <a:t>школами</a:t>
            </a:r>
            <a:endParaRPr lang="en-GB" sz="1400" b="1" dirty="0">
              <a:solidFill>
                <a:srgbClr val="000099"/>
              </a:solidFill>
              <a:latin typeface="Times New Roman" pitchFamily="18" charset="0"/>
            </a:endParaRPr>
          </a:p>
        </p:txBody>
      </p:sp>
      <p:sp>
        <p:nvSpPr>
          <p:cNvPr id="974853" name="Text Box 5"/>
          <p:cNvSpPr txBox="1">
            <a:spLocks noChangeArrowheads="1"/>
          </p:cNvSpPr>
          <p:nvPr/>
        </p:nvSpPr>
        <p:spPr bwMode="auto">
          <a:xfrm>
            <a:off x="2209800" y="1295400"/>
            <a:ext cx="2187575" cy="738664"/>
          </a:xfrm>
          <a:prstGeom prst="rect">
            <a:avLst/>
          </a:prstGeom>
          <a:noFill/>
          <a:ln w="12700">
            <a:noFill/>
            <a:miter lim="800000"/>
            <a:headEnd/>
            <a:tailEnd/>
          </a:ln>
          <a:effectLst/>
        </p:spPr>
        <p:txBody>
          <a:bodyPr>
            <a:spAutoFit/>
          </a:bodyPr>
          <a:lstStyle/>
          <a:p>
            <a:pPr algn="ctr" eaLnBrk="0" hangingPunct="0">
              <a:spcBef>
                <a:spcPct val="50000"/>
              </a:spcBef>
            </a:pPr>
            <a:r>
              <a:rPr lang="ru-RU" sz="1400" b="1" dirty="0" smtClean="0">
                <a:solidFill>
                  <a:srgbClr val="000099"/>
                </a:solidFill>
                <a:latin typeface="Comic Sans MS" pitchFamily="66" charset="0"/>
              </a:rPr>
              <a:t>Различия в уровне успеваемости внутри школ</a:t>
            </a:r>
            <a:endParaRPr lang="en-GB" sz="1400" b="1" dirty="0">
              <a:solidFill>
                <a:srgbClr val="000099"/>
              </a:solidFill>
              <a:latin typeface="Times New Roman" pitchFamily="18" charset="0"/>
            </a:endParaRPr>
          </a:p>
        </p:txBody>
      </p:sp>
      <p:sp>
        <p:nvSpPr>
          <p:cNvPr id="974854" name="AutoShape 6"/>
          <p:cNvSpPr>
            <a:spLocks noChangeArrowheads="1"/>
          </p:cNvSpPr>
          <p:nvPr/>
        </p:nvSpPr>
        <p:spPr bwMode="auto">
          <a:xfrm>
            <a:off x="3352800" y="5120908"/>
            <a:ext cx="1911350" cy="830997"/>
          </a:xfrm>
          <a:prstGeom prst="wedgeRectCallout">
            <a:avLst>
              <a:gd name="adj1" fmla="val -32639"/>
              <a:gd name="adj2" fmla="val -153380"/>
            </a:avLst>
          </a:prstGeom>
          <a:noFill/>
          <a:ln w="12700">
            <a:solidFill>
              <a:srgbClr val="FFCC00"/>
            </a:solidFill>
            <a:miter lim="800000"/>
            <a:headEnd/>
            <a:tailEnd/>
          </a:ln>
          <a:effectLst/>
        </p:spPr>
        <p:txBody>
          <a:bodyPr anchor="ctr">
            <a:spAutoFit/>
          </a:bodyPr>
          <a:lstStyle/>
          <a:p>
            <a:pPr algn="ctr" eaLnBrk="0" hangingPunct="0"/>
            <a:r>
              <a:rPr lang="ru-RU" sz="1200" dirty="0" smtClean="0">
                <a:solidFill>
                  <a:srgbClr val="000099"/>
                </a:solidFill>
                <a:latin typeface="Comic Sans MS" pitchFamily="66" charset="0"/>
              </a:rPr>
              <a:t>Вариации объясняются различиями в институциональных структурах</a:t>
            </a:r>
            <a:endParaRPr lang="en-GB" sz="1200" dirty="0">
              <a:solidFill>
                <a:srgbClr val="000099"/>
              </a:solidFill>
              <a:latin typeface="Times New Roman" pitchFamily="18" charset="0"/>
            </a:endParaRPr>
          </a:p>
        </p:txBody>
      </p:sp>
      <p:sp>
        <p:nvSpPr>
          <p:cNvPr id="974855" name="Rectangle 7"/>
          <p:cNvSpPr>
            <a:spLocks noChangeArrowheads="1"/>
          </p:cNvSpPr>
          <p:nvPr/>
        </p:nvSpPr>
        <p:spPr bwMode="auto">
          <a:xfrm>
            <a:off x="611188" y="-12858"/>
            <a:ext cx="8208962" cy="492443"/>
          </a:xfrm>
          <a:prstGeom prst="rect">
            <a:avLst/>
          </a:prstGeom>
          <a:noFill/>
          <a:ln w="9525">
            <a:noFill/>
            <a:miter lim="800000"/>
            <a:headEnd/>
            <a:tailEnd/>
          </a:ln>
          <a:effectLst/>
        </p:spPr>
        <p:txBody>
          <a:bodyPr anchor="ctr">
            <a:spAutoFit/>
          </a:bodyPr>
          <a:lstStyle/>
          <a:p>
            <a:pPr eaLnBrk="0" hangingPunct="0"/>
            <a:r>
              <a:rPr lang="ru-RU" sz="2600" b="1" dirty="0"/>
              <a:t>Множественные</a:t>
            </a:r>
            <a:r>
              <a:rPr lang="en-GB" sz="2600" b="1" dirty="0"/>
              <a:t>/</a:t>
            </a:r>
            <a:r>
              <a:rPr lang="ru-RU" sz="2600" b="1" dirty="0"/>
              <a:t>многоуровневые </a:t>
            </a:r>
            <a:r>
              <a:rPr lang="ru-RU" sz="2400" b="1" dirty="0" smtClean="0">
                <a:cs typeface="Times New Roman" pitchFamily="18" charset="0"/>
              </a:rPr>
              <a:t>зависимости</a:t>
            </a:r>
            <a:endParaRPr lang="en-GB" sz="24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4851">
                                            <p:oleChartEl type="series" lvl="1"/>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4851">
                                            <p:oleChartEl type="series" lvl="2"/>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4851">
                                            <p:oleChartEl type="series" lvl="3"/>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4853"/>
                                        </p:tgtEl>
                                        <p:attrNameLst>
                                          <p:attrName>style.visibility</p:attrName>
                                        </p:attrNameLst>
                                      </p:cBhvr>
                                      <p:to>
                                        <p:strVal val="visible"/>
                                      </p:to>
                                    </p:set>
                                    <p:anim calcmode="lin" valueType="num">
                                      <p:cBhvr additive="base">
                                        <p:cTn id="19" dur="500" fill="hold"/>
                                        <p:tgtEl>
                                          <p:spTgt spid="974853"/>
                                        </p:tgtEl>
                                        <p:attrNameLst>
                                          <p:attrName>ppt_x</p:attrName>
                                        </p:attrNameLst>
                                      </p:cBhvr>
                                      <p:tavLst>
                                        <p:tav tm="0">
                                          <p:val>
                                            <p:strVal val="0-#ppt_w/2"/>
                                          </p:val>
                                        </p:tav>
                                        <p:tav tm="100000">
                                          <p:val>
                                            <p:strVal val="#ppt_x"/>
                                          </p:val>
                                        </p:tav>
                                      </p:tavLst>
                                    </p:anim>
                                    <p:anim calcmode="lin" valueType="num">
                                      <p:cBhvr additive="base">
                                        <p:cTn id="20" dur="500" fill="hold"/>
                                        <p:tgtEl>
                                          <p:spTgt spid="97485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74852"/>
                                        </p:tgtEl>
                                        <p:attrNameLst>
                                          <p:attrName>style.visibility</p:attrName>
                                        </p:attrNameLst>
                                      </p:cBhvr>
                                      <p:to>
                                        <p:strVal val="visible"/>
                                      </p:to>
                                    </p:set>
                                    <p:anim calcmode="lin" valueType="num">
                                      <p:cBhvr additive="base">
                                        <p:cTn id="25" dur="500" fill="hold"/>
                                        <p:tgtEl>
                                          <p:spTgt spid="974852"/>
                                        </p:tgtEl>
                                        <p:attrNameLst>
                                          <p:attrName>ppt_x</p:attrName>
                                        </p:attrNameLst>
                                      </p:cBhvr>
                                      <p:tavLst>
                                        <p:tav tm="0">
                                          <p:val>
                                            <p:strVal val="1+#ppt_w/2"/>
                                          </p:val>
                                        </p:tav>
                                        <p:tav tm="100000">
                                          <p:val>
                                            <p:strVal val="#ppt_x"/>
                                          </p:val>
                                        </p:tav>
                                      </p:tavLst>
                                    </p:anim>
                                    <p:anim calcmode="lin" valueType="num">
                                      <p:cBhvr additive="base">
                                        <p:cTn id="26" dur="500" fill="hold"/>
                                        <p:tgtEl>
                                          <p:spTgt spid="9748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74854"/>
                                        </p:tgtEl>
                                        <p:attrNameLst>
                                          <p:attrName>style.visibility</p:attrName>
                                        </p:attrNameLst>
                                      </p:cBhvr>
                                      <p:to>
                                        <p:strVal val="visible"/>
                                      </p:to>
                                    </p:set>
                                    <p:anim calcmode="lin" valueType="num">
                                      <p:cBhvr additive="base">
                                        <p:cTn id="31" dur="500" fill="hold"/>
                                        <p:tgtEl>
                                          <p:spTgt spid="974854"/>
                                        </p:tgtEl>
                                        <p:attrNameLst>
                                          <p:attrName>ppt_x</p:attrName>
                                        </p:attrNameLst>
                                      </p:cBhvr>
                                      <p:tavLst>
                                        <p:tav tm="0">
                                          <p:val>
                                            <p:strVal val="1+#ppt_w/2"/>
                                          </p:val>
                                        </p:tav>
                                        <p:tav tm="100000">
                                          <p:val>
                                            <p:strVal val="#ppt_x"/>
                                          </p:val>
                                        </p:tav>
                                      </p:tavLst>
                                    </p:anim>
                                    <p:anim calcmode="lin" valueType="num">
                                      <p:cBhvr additive="base">
                                        <p:cTn id="32" dur="500" fill="hold"/>
                                        <p:tgtEl>
                                          <p:spTgt spid="9748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74851" grpId="0" bld="series" animBg="0"/>
      <p:bldP spid="974852" grpId="0" autoUpdateAnimBg="0"/>
      <p:bldP spid="974853" grpId="0" autoUpdateAnimBg="0"/>
      <p:bldP spid="974854"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Дата 2"/>
          <p:cNvSpPr>
            <a:spLocks noGrp="1"/>
          </p:cNvSpPr>
          <p:nvPr>
            <p:ph type="dt" sz="half" idx="10"/>
          </p:nvPr>
        </p:nvSpPr>
        <p:spPr/>
        <p:txBody>
          <a:bodyPr/>
          <a:lstStyle/>
          <a:p>
            <a:fld id="{37D52A7F-2C55-4BD2-BD16-5F6C42C1623E}" type="datetime1">
              <a:rPr lang="en-US"/>
              <a:pPr/>
              <a:t>9/20/2011</a:t>
            </a:fld>
            <a:endParaRPr lang="en-US"/>
          </a:p>
        </p:txBody>
      </p:sp>
      <p:sp>
        <p:nvSpPr>
          <p:cNvPr id="121" name="Номер слайда 4"/>
          <p:cNvSpPr>
            <a:spLocks noGrp="1"/>
          </p:cNvSpPr>
          <p:nvPr>
            <p:ph type="sldNum" sz="quarter" idx="12"/>
          </p:nvPr>
        </p:nvSpPr>
        <p:spPr/>
        <p:txBody>
          <a:bodyPr/>
          <a:lstStyle/>
          <a:p>
            <a:fld id="{7567E0B4-5835-4B2E-B5F7-2B6EBDDF8118}" type="slidenum">
              <a:rPr lang="en-US"/>
              <a:pPr/>
              <a:t>33</a:t>
            </a:fld>
            <a:endParaRPr lang="en-US"/>
          </a:p>
        </p:txBody>
      </p:sp>
      <p:sp>
        <p:nvSpPr>
          <p:cNvPr id="933890" name="Rectangle 2"/>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933898" name="Rectangle 10"/>
          <p:cNvSpPr>
            <a:spLocks noChangeArrowheads="1"/>
          </p:cNvSpPr>
          <p:nvPr/>
        </p:nvSpPr>
        <p:spPr bwMode="auto">
          <a:xfrm>
            <a:off x="539750" y="147450"/>
            <a:ext cx="8424738" cy="892552"/>
          </a:xfrm>
          <a:prstGeom prst="rect">
            <a:avLst/>
          </a:prstGeom>
          <a:noFill/>
          <a:ln w="9525">
            <a:noFill/>
            <a:miter lim="800000"/>
            <a:headEnd/>
            <a:tailEnd/>
          </a:ln>
          <a:effectLst/>
        </p:spPr>
        <p:txBody>
          <a:bodyPr wrap="square" anchor="ctr">
            <a:spAutoFit/>
          </a:bodyPr>
          <a:lstStyle/>
          <a:p>
            <a:pPr eaLnBrk="0" hangingPunct="0"/>
            <a:r>
              <a:rPr lang="ru-RU" sz="2600" b="1" dirty="0"/>
              <a:t>Множественные</a:t>
            </a:r>
            <a:r>
              <a:rPr lang="en-GB" sz="2600" b="1" dirty="0"/>
              <a:t>/</a:t>
            </a:r>
            <a:r>
              <a:rPr lang="ru-RU" sz="2600" b="1" dirty="0"/>
              <a:t>многоуровневые </a:t>
            </a:r>
            <a:r>
              <a:rPr lang="ru-RU" sz="2600" b="1" dirty="0" smtClean="0"/>
              <a:t>зависимости</a:t>
            </a:r>
            <a:endParaRPr lang="ru-RU" sz="2600" b="1" dirty="0"/>
          </a:p>
          <a:p>
            <a:pPr eaLnBrk="0" hangingPunct="0"/>
            <a:r>
              <a:rPr lang="ru-RU" sz="2600" b="1" dirty="0"/>
              <a:t>                               </a:t>
            </a:r>
            <a:endParaRPr lang="en-GB" sz="1200" b="1" dirty="0"/>
          </a:p>
        </p:txBody>
      </p:sp>
      <p:grpSp>
        <p:nvGrpSpPr>
          <p:cNvPr id="934015" name="Group 127"/>
          <p:cNvGrpSpPr>
            <a:grpSpLocks noChangeAspect="1"/>
          </p:cNvGrpSpPr>
          <p:nvPr/>
        </p:nvGrpSpPr>
        <p:grpSpPr bwMode="auto">
          <a:xfrm>
            <a:off x="1116013" y="601663"/>
            <a:ext cx="6696075" cy="5626100"/>
            <a:chOff x="703" y="379"/>
            <a:chExt cx="4218" cy="3544"/>
          </a:xfrm>
        </p:grpSpPr>
        <p:sp>
          <p:nvSpPr>
            <p:cNvPr id="934014" name="AutoShape 126"/>
            <p:cNvSpPr>
              <a:spLocks noChangeAspect="1" noChangeArrowheads="1" noTextEdit="1"/>
            </p:cNvSpPr>
            <p:nvPr/>
          </p:nvSpPr>
          <p:spPr bwMode="auto">
            <a:xfrm>
              <a:off x="703" y="379"/>
              <a:ext cx="4218" cy="3544"/>
            </a:xfrm>
            <a:prstGeom prst="rect">
              <a:avLst/>
            </a:prstGeom>
            <a:noFill/>
            <a:ln w="9525">
              <a:noFill/>
              <a:miter lim="800000"/>
              <a:headEnd/>
              <a:tailEnd/>
            </a:ln>
          </p:spPr>
          <p:txBody>
            <a:bodyPr/>
            <a:lstStyle/>
            <a:p>
              <a:endParaRPr lang="ru-RU"/>
            </a:p>
          </p:txBody>
        </p:sp>
        <p:sp>
          <p:nvSpPr>
            <p:cNvPr id="934016" name="Freeform 128"/>
            <p:cNvSpPr>
              <a:spLocks/>
            </p:cNvSpPr>
            <p:nvPr/>
          </p:nvSpPr>
          <p:spPr bwMode="auto">
            <a:xfrm>
              <a:off x="1697" y="3342"/>
              <a:ext cx="2515" cy="5"/>
            </a:xfrm>
            <a:custGeom>
              <a:avLst/>
              <a:gdLst/>
              <a:ahLst/>
              <a:cxnLst>
                <a:cxn ang="0">
                  <a:pos x="2" y="0"/>
                </a:cxn>
                <a:cxn ang="0">
                  <a:pos x="0" y="12"/>
                </a:cxn>
                <a:cxn ang="0">
                  <a:pos x="2514" y="12"/>
                </a:cxn>
                <a:cxn ang="0">
                  <a:pos x="2515" y="0"/>
                </a:cxn>
                <a:cxn ang="0">
                  <a:pos x="2" y="0"/>
                </a:cxn>
              </a:cxnLst>
              <a:rect l="0" t="0" r="r" b="b"/>
              <a:pathLst>
                <a:path w="2515" h="12">
                  <a:moveTo>
                    <a:pt x="2" y="0"/>
                  </a:moveTo>
                  <a:lnTo>
                    <a:pt x="0" y="12"/>
                  </a:lnTo>
                  <a:lnTo>
                    <a:pt x="2514" y="12"/>
                  </a:lnTo>
                  <a:lnTo>
                    <a:pt x="2515" y="0"/>
                  </a:lnTo>
                  <a:lnTo>
                    <a:pt x="2" y="0"/>
                  </a:lnTo>
                  <a:close/>
                </a:path>
              </a:pathLst>
            </a:custGeom>
            <a:solidFill>
              <a:srgbClr val="000000"/>
            </a:solidFill>
            <a:ln w="0">
              <a:solidFill>
                <a:srgbClr val="000000"/>
              </a:solidFill>
              <a:prstDash val="solid"/>
              <a:round/>
              <a:headEnd/>
              <a:tailEnd/>
            </a:ln>
          </p:spPr>
          <p:txBody>
            <a:bodyPr/>
            <a:lstStyle/>
            <a:p>
              <a:endParaRPr lang="ru-RU"/>
            </a:p>
          </p:txBody>
        </p:sp>
        <p:sp>
          <p:nvSpPr>
            <p:cNvPr id="934017" name="Freeform 129"/>
            <p:cNvSpPr>
              <a:spLocks/>
            </p:cNvSpPr>
            <p:nvPr/>
          </p:nvSpPr>
          <p:spPr bwMode="auto">
            <a:xfrm>
              <a:off x="1696" y="3321"/>
              <a:ext cx="4" cy="23"/>
            </a:xfrm>
            <a:custGeom>
              <a:avLst/>
              <a:gdLst/>
              <a:ahLst/>
              <a:cxnLst>
                <a:cxn ang="0">
                  <a:pos x="4" y="0"/>
                </a:cxn>
                <a:cxn ang="0">
                  <a:pos x="0" y="2"/>
                </a:cxn>
                <a:cxn ang="0">
                  <a:pos x="0" y="47"/>
                </a:cxn>
                <a:cxn ang="0">
                  <a:pos x="4" y="45"/>
                </a:cxn>
                <a:cxn ang="0">
                  <a:pos x="4" y="0"/>
                </a:cxn>
              </a:cxnLst>
              <a:rect l="0" t="0" r="r" b="b"/>
              <a:pathLst>
                <a:path w="4" h="47">
                  <a:moveTo>
                    <a:pt x="4" y="0"/>
                  </a:moveTo>
                  <a:lnTo>
                    <a:pt x="0" y="2"/>
                  </a:lnTo>
                  <a:lnTo>
                    <a:pt x="0" y="47"/>
                  </a:lnTo>
                  <a:lnTo>
                    <a:pt x="4" y="45"/>
                  </a:lnTo>
                  <a:lnTo>
                    <a:pt x="4" y="0"/>
                  </a:lnTo>
                  <a:close/>
                </a:path>
              </a:pathLst>
            </a:custGeom>
            <a:solidFill>
              <a:srgbClr val="000000"/>
            </a:solidFill>
            <a:ln w="0">
              <a:solidFill>
                <a:srgbClr val="000000"/>
              </a:solidFill>
              <a:prstDash val="solid"/>
              <a:round/>
              <a:headEnd/>
              <a:tailEnd/>
            </a:ln>
          </p:spPr>
          <p:txBody>
            <a:bodyPr/>
            <a:lstStyle/>
            <a:p>
              <a:endParaRPr lang="ru-RU"/>
            </a:p>
          </p:txBody>
        </p:sp>
        <p:sp>
          <p:nvSpPr>
            <p:cNvPr id="934018" name="Freeform 130"/>
            <p:cNvSpPr>
              <a:spLocks/>
            </p:cNvSpPr>
            <p:nvPr/>
          </p:nvSpPr>
          <p:spPr bwMode="auto">
            <a:xfrm>
              <a:off x="1853" y="3321"/>
              <a:ext cx="4" cy="23"/>
            </a:xfrm>
            <a:custGeom>
              <a:avLst/>
              <a:gdLst/>
              <a:ahLst/>
              <a:cxnLst>
                <a:cxn ang="0">
                  <a:pos x="4" y="0"/>
                </a:cxn>
                <a:cxn ang="0">
                  <a:pos x="0" y="2"/>
                </a:cxn>
                <a:cxn ang="0">
                  <a:pos x="0" y="47"/>
                </a:cxn>
                <a:cxn ang="0">
                  <a:pos x="4" y="45"/>
                </a:cxn>
                <a:cxn ang="0">
                  <a:pos x="4" y="0"/>
                </a:cxn>
              </a:cxnLst>
              <a:rect l="0" t="0" r="r" b="b"/>
              <a:pathLst>
                <a:path w="4" h="47">
                  <a:moveTo>
                    <a:pt x="4" y="0"/>
                  </a:moveTo>
                  <a:lnTo>
                    <a:pt x="0" y="2"/>
                  </a:lnTo>
                  <a:lnTo>
                    <a:pt x="0" y="47"/>
                  </a:lnTo>
                  <a:lnTo>
                    <a:pt x="4" y="45"/>
                  </a:lnTo>
                  <a:lnTo>
                    <a:pt x="4" y="0"/>
                  </a:lnTo>
                  <a:close/>
                </a:path>
              </a:pathLst>
            </a:custGeom>
            <a:solidFill>
              <a:srgbClr val="000000"/>
            </a:solidFill>
            <a:ln w="0">
              <a:solidFill>
                <a:srgbClr val="000000"/>
              </a:solidFill>
              <a:prstDash val="solid"/>
              <a:round/>
              <a:headEnd/>
              <a:tailEnd/>
            </a:ln>
          </p:spPr>
          <p:txBody>
            <a:bodyPr/>
            <a:lstStyle/>
            <a:p>
              <a:endParaRPr lang="ru-RU"/>
            </a:p>
          </p:txBody>
        </p:sp>
        <p:sp>
          <p:nvSpPr>
            <p:cNvPr id="934019" name="Freeform 131"/>
            <p:cNvSpPr>
              <a:spLocks/>
            </p:cNvSpPr>
            <p:nvPr/>
          </p:nvSpPr>
          <p:spPr bwMode="auto">
            <a:xfrm>
              <a:off x="2010" y="3321"/>
              <a:ext cx="4" cy="23"/>
            </a:xfrm>
            <a:custGeom>
              <a:avLst/>
              <a:gdLst/>
              <a:ahLst/>
              <a:cxnLst>
                <a:cxn ang="0">
                  <a:pos x="4" y="0"/>
                </a:cxn>
                <a:cxn ang="0">
                  <a:pos x="0" y="2"/>
                </a:cxn>
                <a:cxn ang="0">
                  <a:pos x="0" y="47"/>
                </a:cxn>
                <a:cxn ang="0">
                  <a:pos x="4" y="45"/>
                </a:cxn>
                <a:cxn ang="0">
                  <a:pos x="4" y="0"/>
                </a:cxn>
              </a:cxnLst>
              <a:rect l="0" t="0" r="r" b="b"/>
              <a:pathLst>
                <a:path w="4" h="47">
                  <a:moveTo>
                    <a:pt x="4" y="0"/>
                  </a:moveTo>
                  <a:lnTo>
                    <a:pt x="0" y="2"/>
                  </a:lnTo>
                  <a:lnTo>
                    <a:pt x="0" y="47"/>
                  </a:lnTo>
                  <a:lnTo>
                    <a:pt x="4" y="45"/>
                  </a:lnTo>
                  <a:lnTo>
                    <a:pt x="4" y="0"/>
                  </a:lnTo>
                  <a:close/>
                </a:path>
              </a:pathLst>
            </a:custGeom>
            <a:solidFill>
              <a:srgbClr val="000000"/>
            </a:solidFill>
            <a:ln w="0">
              <a:solidFill>
                <a:srgbClr val="000000"/>
              </a:solidFill>
              <a:prstDash val="solid"/>
              <a:round/>
              <a:headEnd/>
              <a:tailEnd/>
            </a:ln>
          </p:spPr>
          <p:txBody>
            <a:bodyPr/>
            <a:lstStyle/>
            <a:p>
              <a:endParaRPr lang="ru-RU"/>
            </a:p>
          </p:txBody>
        </p:sp>
        <p:sp>
          <p:nvSpPr>
            <p:cNvPr id="934020" name="Freeform 132"/>
            <p:cNvSpPr>
              <a:spLocks/>
            </p:cNvSpPr>
            <p:nvPr/>
          </p:nvSpPr>
          <p:spPr bwMode="auto">
            <a:xfrm>
              <a:off x="2167" y="3321"/>
              <a:ext cx="4" cy="23"/>
            </a:xfrm>
            <a:custGeom>
              <a:avLst/>
              <a:gdLst/>
              <a:ahLst/>
              <a:cxnLst>
                <a:cxn ang="0">
                  <a:pos x="4" y="0"/>
                </a:cxn>
                <a:cxn ang="0">
                  <a:pos x="0" y="2"/>
                </a:cxn>
                <a:cxn ang="0">
                  <a:pos x="0" y="47"/>
                </a:cxn>
                <a:cxn ang="0">
                  <a:pos x="4" y="45"/>
                </a:cxn>
                <a:cxn ang="0">
                  <a:pos x="4" y="0"/>
                </a:cxn>
              </a:cxnLst>
              <a:rect l="0" t="0" r="r" b="b"/>
              <a:pathLst>
                <a:path w="4" h="47">
                  <a:moveTo>
                    <a:pt x="4" y="0"/>
                  </a:moveTo>
                  <a:lnTo>
                    <a:pt x="0" y="2"/>
                  </a:lnTo>
                  <a:lnTo>
                    <a:pt x="0" y="47"/>
                  </a:lnTo>
                  <a:lnTo>
                    <a:pt x="4" y="45"/>
                  </a:lnTo>
                  <a:lnTo>
                    <a:pt x="4" y="0"/>
                  </a:lnTo>
                  <a:close/>
                </a:path>
              </a:pathLst>
            </a:custGeom>
            <a:solidFill>
              <a:srgbClr val="000000"/>
            </a:solidFill>
            <a:ln w="0">
              <a:solidFill>
                <a:srgbClr val="000000"/>
              </a:solidFill>
              <a:prstDash val="solid"/>
              <a:round/>
              <a:headEnd/>
              <a:tailEnd/>
            </a:ln>
          </p:spPr>
          <p:txBody>
            <a:bodyPr/>
            <a:lstStyle/>
            <a:p>
              <a:endParaRPr lang="ru-RU"/>
            </a:p>
          </p:txBody>
        </p:sp>
        <p:sp>
          <p:nvSpPr>
            <p:cNvPr id="934021" name="Freeform 133"/>
            <p:cNvSpPr>
              <a:spLocks/>
            </p:cNvSpPr>
            <p:nvPr/>
          </p:nvSpPr>
          <p:spPr bwMode="auto">
            <a:xfrm>
              <a:off x="2324" y="3321"/>
              <a:ext cx="4" cy="23"/>
            </a:xfrm>
            <a:custGeom>
              <a:avLst/>
              <a:gdLst/>
              <a:ahLst/>
              <a:cxnLst>
                <a:cxn ang="0">
                  <a:pos x="4" y="0"/>
                </a:cxn>
                <a:cxn ang="0">
                  <a:pos x="0" y="2"/>
                </a:cxn>
                <a:cxn ang="0">
                  <a:pos x="0" y="47"/>
                </a:cxn>
                <a:cxn ang="0">
                  <a:pos x="4" y="45"/>
                </a:cxn>
                <a:cxn ang="0">
                  <a:pos x="4" y="0"/>
                </a:cxn>
              </a:cxnLst>
              <a:rect l="0" t="0" r="r" b="b"/>
              <a:pathLst>
                <a:path w="4" h="47">
                  <a:moveTo>
                    <a:pt x="4" y="0"/>
                  </a:moveTo>
                  <a:lnTo>
                    <a:pt x="0" y="2"/>
                  </a:lnTo>
                  <a:lnTo>
                    <a:pt x="0" y="47"/>
                  </a:lnTo>
                  <a:lnTo>
                    <a:pt x="4" y="45"/>
                  </a:lnTo>
                  <a:lnTo>
                    <a:pt x="4" y="0"/>
                  </a:lnTo>
                  <a:close/>
                </a:path>
              </a:pathLst>
            </a:custGeom>
            <a:solidFill>
              <a:srgbClr val="000000"/>
            </a:solidFill>
            <a:ln w="0">
              <a:solidFill>
                <a:srgbClr val="000000"/>
              </a:solidFill>
              <a:prstDash val="solid"/>
              <a:round/>
              <a:headEnd/>
              <a:tailEnd/>
            </a:ln>
          </p:spPr>
          <p:txBody>
            <a:bodyPr/>
            <a:lstStyle/>
            <a:p>
              <a:endParaRPr lang="ru-RU"/>
            </a:p>
          </p:txBody>
        </p:sp>
        <p:sp>
          <p:nvSpPr>
            <p:cNvPr id="934022" name="Freeform 134"/>
            <p:cNvSpPr>
              <a:spLocks/>
            </p:cNvSpPr>
            <p:nvPr/>
          </p:nvSpPr>
          <p:spPr bwMode="auto">
            <a:xfrm>
              <a:off x="2481" y="3321"/>
              <a:ext cx="4" cy="23"/>
            </a:xfrm>
            <a:custGeom>
              <a:avLst/>
              <a:gdLst/>
              <a:ahLst/>
              <a:cxnLst>
                <a:cxn ang="0">
                  <a:pos x="4" y="0"/>
                </a:cxn>
                <a:cxn ang="0">
                  <a:pos x="0" y="2"/>
                </a:cxn>
                <a:cxn ang="0">
                  <a:pos x="0" y="47"/>
                </a:cxn>
                <a:cxn ang="0">
                  <a:pos x="4" y="45"/>
                </a:cxn>
                <a:cxn ang="0">
                  <a:pos x="4" y="0"/>
                </a:cxn>
              </a:cxnLst>
              <a:rect l="0" t="0" r="r" b="b"/>
              <a:pathLst>
                <a:path w="4" h="47">
                  <a:moveTo>
                    <a:pt x="4" y="0"/>
                  </a:moveTo>
                  <a:lnTo>
                    <a:pt x="0" y="2"/>
                  </a:lnTo>
                  <a:lnTo>
                    <a:pt x="0" y="47"/>
                  </a:lnTo>
                  <a:lnTo>
                    <a:pt x="4" y="45"/>
                  </a:lnTo>
                  <a:lnTo>
                    <a:pt x="4" y="0"/>
                  </a:lnTo>
                  <a:close/>
                </a:path>
              </a:pathLst>
            </a:custGeom>
            <a:solidFill>
              <a:srgbClr val="000000"/>
            </a:solidFill>
            <a:ln w="0">
              <a:solidFill>
                <a:srgbClr val="000000"/>
              </a:solidFill>
              <a:prstDash val="solid"/>
              <a:round/>
              <a:headEnd/>
              <a:tailEnd/>
            </a:ln>
          </p:spPr>
          <p:txBody>
            <a:bodyPr/>
            <a:lstStyle/>
            <a:p>
              <a:endParaRPr lang="ru-RU"/>
            </a:p>
          </p:txBody>
        </p:sp>
        <p:sp>
          <p:nvSpPr>
            <p:cNvPr id="934023" name="Freeform 135"/>
            <p:cNvSpPr>
              <a:spLocks/>
            </p:cNvSpPr>
            <p:nvPr/>
          </p:nvSpPr>
          <p:spPr bwMode="auto">
            <a:xfrm>
              <a:off x="2639" y="3321"/>
              <a:ext cx="5" cy="23"/>
            </a:xfrm>
            <a:custGeom>
              <a:avLst/>
              <a:gdLst/>
              <a:ahLst/>
              <a:cxnLst>
                <a:cxn ang="0">
                  <a:pos x="5" y="0"/>
                </a:cxn>
                <a:cxn ang="0">
                  <a:pos x="0" y="2"/>
                </a:cxn>
                <a:cxn ang="0">
                  <a:pos x="0" y="47"/>
                </a:cxn>
                <a:cxn ang="0">
                  <a:pos x="5" y="45"/>
                </a:cxn>
                <a:cxn ang="0">
                  <a:pos x="5" y="0"/>
                </a:cxn>
              </a:cxnLst>
              <a:rect l="0" t="0" r="r" b="b"/>
              <a:pathLst>
                <a:path w="5" h="47">
                  <a:moveTo>
                    <a:pt x="5" y="0"/>
                  </a:moveTo>
                  <a:lnTo>
                    <a:pt x="0" y="2"/>
                  </a:lnTo>
                  <a:lnTo>
                    <a:pt x="0" y="47"/>
                  </a:lnTo>
                  <a:lnTo>
                    <a:pt x="5" y="45"/>
                  </a:lnTo>
                  <a:lnTo>
                    <a:pt x="5" y="0"/>
                  </a:lnTo>
                  <a:close/>
                </a:path>
              </a:pathLst>
            </a:custGeom>
            <a:solidFill>
              <a:srgbClr val="000000"/>
            </a:solidFill>
            <a:ln w="0">
              <a:solidFill>
                <a:srgbClr val="000000"/>
              </a:solidFill>
              <a:prstDash val="solid"/>
              <a:round/>
              <a:headEnd/>
              <a:tailEnd/>
            </a:ln>
          </p:spPr>
          <p:txBody>
            <a:bodyPr/>
            <a:lstStyle/>
            <a:p>
              <a:endParaRPr lang="ru-RU"/>
            </a:p>
          </p:txBody>
        </p:sp>
        <p:sp>
          <p:nvSpPr>
            <p:cNvPr id="934024" name="Freeform 136"/>
            <p:cNvSpPr>
              <a:spLocks/>
            </p:cNvSpPr>
            <p:nvPr/>
          </p:nvSpPr>
          <p:spPr bwMode="auto">
            <a:xfrm>
              <a:off x="2796" y="3321"/>
              <a:ext cx="5" cy="23"/>
            </a:xfrm>
            <a:custGeom>
              <a:avLst/>
              <a:gdLst/>
              <a:ahLst/>
              <a:cxnLst>
                <a:cxn ang="0">
                  <a:pos x="5" y="0"/>
                </a:cxn>
                <a:cxn ang="0">
                  <a:pos x="0" y="2"/>
                </a:cxn>
                <a:cxn ang="0">
                  <a:pos x="0" y="47"/>
                </a:cxn>
                <a:cxn ang="0">
                  <a:pos x="5" y="45"/>
                </a:cxn>
                <a:cxn ang="0">
                  <a:pos x="5" y="0"/>
                </a:cxn>
              </a:cxnLst>
              <a:rect l="0" t="0" r="r" b="b"/>
              <a:pathLst>
                <a:path w="5" h="47">
                  <a:moveTo>
                    <a:pt x="5" y="0"/>
                  </a:moveTo>
                  <a:lnTo>
                    <a:pt x="0" y="2"/>
                  </a:lnTo>
                  <a:lnTo>
                    <a:pt x="0" y="47"/>
                  </a:lnTo>
                  <a:lnTo>
                    <a:pt x="5" y="45"/>
                  </a:lnTo>
                  <a:lnTo>
                    <a:pt x="5" y="0"/>
                  </a:lnTo>
                  <a:close/>
                </a:path>
              </a:pathLst>
            </a:custGeom>
            <a:solidFill>
              <a:srgbClr val="000000"/>
            </a:solidFill>
            <a:ln w="0">
              <a:solidFill>
                <a:srgbClr val="000000"/>
              </a:solidFill>
              <a:prstDash val="solid"/>
              <a:round/>
              <a:headEnd/>
              <a:tailEnd/>
            </a:ln>
          </p:spPr>
          <p:txBody>
            <a:bodyPr/>
            <a:lstStyle/>
            <a:p>
              <a:endParaRPr lang="ru-RU"/>
            </a:p>
          </p:txBody>
        </p:sp>
        <p:sp>
          <p:nvSpPr>
            <p:cNvPr id="934025" name="Freeform 137"/>
            <p:cNvSpPr>
              <a:spLocks/>
            </p:cNvSpPr>
            <p:nvPr/>
          </p:nvSpPr>
          <p:spPr bwMode="auto">
            <a:xfrm>
              <a:off x="2953" y="3321"/>
              <a:ext cx="5" cy="23"/>
            </a:xfrm>
            <a:custGeom>
              <a:avLst/>
              <a:gdLst/>
              <a:ahLst/>
              <a:cxnLst>
                <a:cxn ang="0">
                  <a:pos x="5" y="0"/>
                </a:cxn>
                <a:cxn ang="0">
                  <a:pos x="0" y="2"/>
                </a:cxn>
                <a:cxn ang="0">
                  <a:pos x="0" y="47"/>
                </a:cxn>
                <a:cxn ang="0">
                  <a:pos x="5" y="45"/>
                </a:cxn>
                <a:cxn ang="0">
                  <a:pos x="5" y="0"/>
                </a:cxn>
              </a:cxnLst>
              <a:rect l="0" t="0" r="r" b="b"/>
              <a:pathLst>
                <a:path w="5" h="47">
                  <a:moveTo>
                    <a:pt x="5" y="0"/>
                  </a:moveTo>
                  <a:lnTo>
                    <a:pt x="0" y="2"/>
                  </a:lnTo>
                  <a:lnTo>
                    <a:pt x="0" y="47"/>
                  </a:lnTo>
                  <a:lnTo>
                    <a:pt x="5" y="45"/>
                  </a:lnTo>
                  <a:lnTo>
                    <a:pt x="5" y="0"/>
                  </a:lnTo>
                  <a:close/>
                </a:path>
              </a:pathLst>
            </a:custGeom>
            <a:solidFill>
              <a:srgbClr val="000000"/>
            </a:solidFill>
            <a:ln w="0">
              <a:solidFill>
                <a:srgbClr val="000000"/>
              </a:solidFill>
              <a:prstDash val="solid"/>
              <a:round/>
              <a:headEnd/>
              <a:tailEnd/>
            </a:ln>
          </p:spPr>
          <p:txBody>
            <a:bodyPr/>
            <a:lstStyle/>
            <a:p>
              <a:endParaRPr lang="ru-RU"/>
            </a:p>
          </p:txBody>
        </p:sp>
        <p:sp>
          <p:nvSpPr>
            <p:cNvPr id="934026" name="Freeform 138"/>
            <p:cNvSpPr>
              <a:spLocks/>
            </p:cNvSpPr>
            <p:nvPr/>
          </p:nvSpPr>
          <p:spPr bwMode="auto">
            <a:xfrm>
              <a:off x="3110" y="3321"/>
              <a:ext cx="5" cy="23"/>
            </a:xfrm>
            <a:custGeom>
              <a:avLst/>
              <a:gdLst/>
              <a:ahLst/>
              <a:cxnLst>
                <a:cxn ang="0">
                  <a:pos x="5" y="0"/>
                </a:cxn>
                <a:cxn ang="0">
                  <a:pos x="0" y="2"/>
                </a:cxn>
                <a:cxn ang="0">
                  <a:pos x="0" y="47"/>
                </a:cxn>
                <a:cxn ang="0">
                  <a:pos x="5" y="45"/>
                </a:cxn>
                <a:cxn ang="0">
                  <a:pos x="5" y="0"/>
                </a:cxn>
              </a:cxnLst>
              <a:rect l="0" t="0" r="r" b="b"/>
              <a:pathLst>
                <a:path w="5" h="47">
                  <a:moveTo>
                    <a:pt x="5" y="0"/>
                  </a:moveTo>
                  <a:lnTo>
                    <a:pt x="0" y="2"/>
                  </a:lnTo>
                  <a:lnTo>
                    <a:pt x="0" y="47"/>
                  </a:lnTo>
                  <a:lnTo>
                    <a:pt x="5" y="45"/>
                  </a:lnTo>
                  <a:lnTo>
                    <a:pt x="5" y="0"/>
                  </a:lnTo>
                  <a:close/>
                </a:path>
              </a:pathLst>
            </a:custGeom>
            <a:solidFill>
              <a:srgbClr val="000000"/>
            </a:solidFill>
            <a:ln w="0">
              <a:solidFill>
                <a:srgbClr val="000000"/>
              </a:solidFill>
              <a:prstDash val="solid"/>
              <a:round/>
              <a:headEnd/>
              <a:tailEnd/>
            </a:ln>
          </p:spPr>
          <p:txBody>
            <a:bodyPr/>
            <a:lstStyle/>
            <a:p>
              <a:endParaRPr lang="ru-RU"/>
            </a:p>
          </p:txBody>
        </p:sp>
        <p:sp>
          <p:nvSpPr>
            <p:cNvPr id="934027" name="Freeform 139"/>
            <p:cNvSpPr>
              <a:spLocks/>
            </p:cNvSpPr>
            <p:nvPr/>
          </p:nvSpPr>
          <p:spPr bwMode="auto">
            <a:xfrm>
              <a:off x="3267" y="3321"/>
              <a:ext cx="5" cy="23"/>
            </a:xfrm>
            <a:custGeom>
              <a:avLst/>
              <a:gdLst/>
              <a:ahLst/>
              <a:cxnLst>
                <a:cxn ang="0">
                  <a:pos x="5" y="0"/>
                </a:cxn>
                <a:cxn ang="0">
                  <a:pos x="0" y="2"/>
                </a:cxn>
                <a:cxn ang="0">
                  <a:pos x="0" y="47"/>
                </a:cxn>
                <a:cxn ang="0">
                  <a:pos x="5" y="45"/>
                </a:cxn>
                <a:cxn ang="0">
                  <a:pos x="5" y="0"/>
                </a:cxn>
              </a:cxnLst>
              <a:rect l="0" t="0" r="r" b="b"/>
              <a:pathLst>
                <a:path w="5" h="47">
                  <a:moveTo>
                    <a:pt x="5" y="0"/>
                  </a:moveTo>
                  <a:lnTo>
                    <a:pt x="0" y="2"/>
                  </a:lnTo>
                  <a:lnTo>
                    <a:pt x="0" y="47"/>
                  </a:lnTo>
                  <a:lnTo>
                    <a:pt x="5" y="45"/>
                  </a:lnTo>
                  <a:lnTo>
                    <a:pt x="5" y="0"/>
                  </a:lnTo>
                  <a:close/>
                </a:path>
              </a:pathLst>
            </a:custGeom>
            <a:solidFill>
              <a:srgbClr val="000000"/>
            </a:solidFill>
            <a:ln w="0">
              <a:solidFill>
                <a:srgbClr val="000000"/>
              </a:solidFill>
              <a:prstDash val="solid"/>
              <a:round/>
              <a:headEnd/>
              <a:tailEnd/>
            </a:ln>
          </p:spPr>
          <p:txBody>
            <a:bodyPr/>
            <a:lstStyle/>
            <a:p>
              <a:endParaRPr lang="ru-RU"/>
            </a:p>
          </p:txBody>
        </p:sp>
        <p:sp>
          <p:nvSpPr>
            <p:cNvPr id="934028" name="Freeform 140"/>
            <p:cNvSpPr>
              <a:spLocks/>
            </p:cNvSpPr>
            <p:nvPr/>
          </p:nvSpPr>
          <p:spPr bwMode="auto">
            <a:xfrm>
              <a:off x="3424" y="3321"/>
              <a:ext cx="5" cy="23"/>
            </a:xfrm>
            <a:custGeom>
              <a:avLst/>
              <a:gdLst/>
              <a:ahLst/>
              <a:cxnLst>
                <a:cxn ang="0">
                  <a:pos x="5" y="0"/>
                </a:cxn>
                <a:cxn ang="0">
                  <a:pos x="0" y="2"/>
                </a:cxn>
                <a:cxn ang="0">
                  <a:pos x="0" y="47"/>
                </a:cxn>
                <a:cxn ang="0">
                  <a:pos x="5" y="45"/>
                </a:cxn>
                <a:cxn ang="0">
                  <a:pos x="5" y="0"/>
                </a:cxn>
              </a:cxnLst>
              <a:rect l="0" t="0" r="r" b="b"/>
              <a:pathLst>
                <a:path w="5" h="47">
                  <a:moveTo>
                    <a:pt x="5" y="0"/>
                  </a:moveTo>
                  <a:lnTo>
                    <a:pt x="0" y="2"/>
                  </a:lnTo>
                  <a:lnTo>
                    <a:pt x="0" y="47"/>
                  </a:lnTo>
                  <a:lnTo>
                    <a:pt x="5" y="45"/>
                  </a:lnTo>
                  <a:lnTo>
                    <a:pt x="5" y="0"/>
                  </a:lnTo>
                  <a:close/>
                </a:path>
              </a:pathLst>
            </a:custGeom>
            <a:solidFill>
              <a:srgbClr val="000000"/>
            </a:solidFill>
            <a:ln w="0">
              <a:solidFill>
                <a:srgbClr val="000000"/>
              </a:solidFill>
              <a:prstDash val="solid"/>
              <a:round/>
              <a:headEnd/>
              <a:tailEnd/>
            </a:ln>
          </p:spPr>
          <p:txBody>
            <a:bodyPr/>
            <a:lstStyle/>
            <a:p>
              <a:endParaRPr lang="ru-RU"/>
            </a:p>
          </p:txBody>
        </p:sp>
        <p:sp>
          <p:nvSpPr>
            <p:cNvPr id="934029" name="Freeform 141"/>
            <p:cNvSpPr>
              <a:spLocks/>
            </p:cNvSpPr>
            <p:nvPr/>
          </p:nvSpPr>
          <p:spPr bwMode="auto">
            <a:xfrm>
              <a:off x="3581" y="3321"/>
              <a:ext cx="5" cy="23"/>
            </a:xfrm>
            <a:custGeom>
              <a:avLst/>
              <a:gdLst/>
              <a:ahLst/>
              <a:cxnLst>
                <a:cxn ang="0">
                  <a:pos x="5" y="0"/>
                </a:cxn>
                <a:cxn ang="0">
                  <a:pos x="0" y="2"/>
                </a:cxn>
                <a:cxn ang="0">
                  <a:pos x="0" y="47"/>
                </a:cxn>
                <a:cxn ang="0">
                  <a:pos x="5" y="45"/>
                </a:cxn>
                <a:cxn ang="0">
                  <a:pos x="5" y="0"/>
                </a:cxn>
              </a:cxnLst>
              <a:rect l="0" t="0" r="r" b="b"/>
              <a:pathLst>
                <a:path w="5" h="47">
                  <a:moveTo>
                    <a:pt x="5" y="0"/>
                  </a:moveTo>
                  <a:lnTo>
                    <a:pt x="0" y="2"/>
                  </a:lnTo>
                  <a:lnTo>
                    <a:pt x="0" y="47"/>
                  </a:lnTo>
                  <a:lnTo>
                    <a:pt x="5" y="45"/>
                  </a:lnTo>
                  <a:lnTo>
                    <a:pt x="5" y="0"/>
                  </a:lnTo>
                  <a:close/>
                </a:path>
              </a:pathLst>
            </a:custGeom>
            <a:solidFill>
              <a:srgbClr val="000000"/>
            </a:solidFill>
            <a:ln w="0">
              <a:solidFill>
                <a:srgbClr val="000000"/>
              </a:solidFill>
              <a:prstDash val="solid"/>
              <a:round/>
              <a:headEnd/>
              <a:tailEnd/>
            </a:ln>
          </p:spPr>
          <p:txBody>
            <a:bodyPr/>
            <a:lstStyle/>
            <a:p>
              <a:endParaRPr lang="ru-RU"/>
            </a:p>
          </p:txBody>
        </p:sp>
        <p:sp>
          <p:nvSpPr>
            <p:cNvPr id="934030" name="Freeform 142"/>
            <p:cNvSpPr>
              <a:spLocks/>
            </p:cNvSpPr>
            <p:nvPr/>
          </p:nvSpPr>
          <p:spPr bwMode="auto">
            <a:xfrm>
              <a:off x="3738" y="3321"/>
              <a:ext cx="5" cy="23"/>
            </a:xfrm>
            <a:custGeom>
              <a:avLst/>
              <a:gdLst/>
              <a:ahLst/>
              <a:cxnLst>
                <a:cxn ang="0">
                  <a:pos x="5" y="0"/>
                </a:cxn>
                <a:cxn ang="0">
                  <a:pos x="0" y="2"/>
                </a:cxn>
                <a:cxn ang="0">
                  <a:pos x="0" y="47"/>
                </a:cxn>
                <a:cxn ang="0">
                  <a:pos x="5" y="45"/>
                </a:cxn>
                <a:cxn ang="0">
                  <a:pos x="5" y="0"/>
                </a:cxn>
              </a:cxnLst>
              <a:rect l="0" t="0" r="r" b="b"/>
              <a:pathLst>
                <a:path w="5" h="47">
                  <a:moveTo>
                    <a:pt x="5" y="0"/>
                  </a:moveTo>
                  <a:lnTo>
                    <a:pt x="0" y="2"/>
                  </a:lnTo>
                  <a:lnTo>
                    <a:pt x="0" y="47"/>
                  </a:lnTo>
                  <a:lnTo>
                    <a:pt x="5" y="45"/>
                  </a:lnTo>
                  <a:lnTo>
                    <a:pt x="5" y="0"/>
                  </a:lnTo>
                  <a:close/>
                </a:path>
              </a:pathLst>
            </a:custGeom>
            <a:solidFill>
              <a:srgbClr val="000000"/>
            </a:solidFill>
            <a:ln w="0">
              <a:solidFill>
                <a:srgbClr val="000000"/>
              </a:solidFill>
              <a:prstDash val="solid"/>
              <a:round/>
              <a:headEnd/>
              <a:tailEnd/>
            </a:ln>
          </p:spPr>
          <p:txBody>
            <a:bodyPr/>
            <a:lstStyle/>
            <a:p>
              <a:endParaRPr lang="ru-RU"/>
            </a:p>
          </p:txBody>
        </p:sp>
        <p:sp>
          <p:nvSpPr>
            <p:cNvPr id="934031" name="Freeform 143"/>
            <p:cNvSpPr>
              <a:spLocks/>
            </p:cNvSpPr>
            <p:nvPr/>
          </p:nvSpPr>
          <p:spPr bwMode="auto">
            <a:xfrm>
              <a:off x="3895" y="3321"/>
              <a:ext cx="5" cy="23"/>
            </a:xfrm>
            <a:custGeom>
              <a:avLst/>
              <a:gdLst/>
              <a:ahLst/>
              <a:cxnLst>
                <a:cxn ang="0">
                  <a:pos x="5" y="0"/>
                </a:cxn>
                <a:cxn ang="0">
                  <a:pos x="0" y="2"/>
                </a:cxn>
                <a:cxn ang="0">
                  <a:pos x="0" y="47"/>
                </a:cxn>
                <a:cxn ang="0">
                  <a:pos x="5" y="45"/>
                </a:cxn>
                <a:cxn ang="0">
                  <a:pos x="5" y="0"/>
                </a:cxn>
              </a:cxnLst>
              <a:rect l="0" t="0" r="r" b="b"/>
              <a:pathLst>
                <a:path w="5" h="47">
                  <a:moveTo>
                    <a:pt x="5" y="0"/>
                  </a:moveTo>
                  <a:lnTo>
                    <a:pt x="0" y="2"/>
                  </a:lnTo>
                  <a:lnTo>
                    <a:pt x="0" y="47"/>
                  </a:lnTo>
                  <a:lnTo>
                    <a:pt x="5" y="45"/>
                  </a:lnTo>
                  <a:lnTo>
                    <a:pt x="5" y="0"/>
                  </a:lnTo>
                  <a:close/>
                </a:path>
              </a:pathLst>
            </a:custGeom>
            <a:solidFill>
              <a:srgbClr val="000000"/>
            </a:solidFill>
            <a:ln w="0">
              <a:solidFill>
                <a:srgbClr val="000000"/>
              </a:solidFill>
              <a:prstDash val="solid"/>
              <a:round/>
              <a:headEnd/>
              <a:tailEnd/>
            </a:ln>
          </p:spPr>
          <p:txBody>
            <a:bodyPr/>
            <a:lstStyle/>
            <a:p>
              <a:endParaRPr lang="ru-RU"/>
            </a:p>
          </p:txBody>
        </p:sp>
        <p:sp>
          <p:nvSpPr>
            <p:cNvPr id="934032" name="Freeform 144"/>
            <p:cNvSpPr>
              <a:spLocks/>
            </p:cNvSpPr>
            <p:nvPr/>
          </p:nvSpPr>
          <p:spPr bwMode="auto">
            <a:xfrm>
              <a:off x="4052" y="3321"/>
              <a:ext cx="5" cy="23"/>
            </a:xfrm>
            <a:custGeom>
              <a:avLst/>
              <a:gdLst/>
              <a:ahLst/>
              <a:cxnLst>
                <a:cxn ang="0">
                  <a:pos x="5" y="0"/>
                </a:cxn>
                <a:cxn ang="0">
                  <a:pos x="0" y="2"/>
                </a:cxn>
                <a:cxn ang="0">
                  <a:pos x="0" y="47"/>
                </a:cxn>
                <a:cxn ang="0">
                  <a:pos x="5" y="45"/>
                </a:cxn>
                <a:cxn ang="0">
                  <a:pos x="5" y="0"/>
                </a:cxn>
              </a:cxnLst>
              <a:rect l="0" t="0" r="r" b="b"/>
              <a:pathLst>
                <a:path w="5" h="47">
                  <a:moveTo>
                    <a:pt x="5" y="0"/>
                  </a:moveTo>
                  <a:lnTo>
                    <a:pt x="0" y="2"/>
                  </a:lnTo>
                  <a:lnTo>
                    <a:pt x="0" y="47"/>
                  </a:lnTo>
                  <a:lnTo>
                    <a:pt x="5" y="45"/>
                  </a:lnTo>
                  <a:lnTo>
                    <a:pt x="5" y="0"/>
                  </a:lnTo>
                  <a:close/>
                </a:path>
              </a:pathLst>
            </a:custGeom>
            <a:solidFill>
              <a:srgbClr val="000000"/>
            </a:solidFill>
            <a:ln w="0">
              <a:solidFill>
                <a:srgbClr val="000000"/>
              </a:solidFill>
              <a:prstDash val="solid"/>
              <a:round/>
              <a:headEnd/>
              <a:tailEnd/>
            </a:ln>
          </p:spPr>
          <p:txBody>
            <a:bodyPr/>
            <a:lstStyle/>
            <a:p>
              <a:endParaRPr lang="ru-RU"/>
            </a:p>
          </p:txBody>
        </p:sp>
        <p:sp>
          <p:nvSpPr>
            <p:cNvPr id="934033" name="Freeform 145"/>
            <p:cNvSpPr>
              <a:spLocks/>
            </p:cNvSpPr>
            <p:nvPr/>
          </p:nvSpPr>
          <p:spPr bwMode="auto">
            <a:xfrm>
              <a:off x="4209" y="3321"/>
              <a:ext cx="5" cy="23"/>
            </a:xfrm>
            <a:custGeom>
              <a:avLst/>
              <a:gdLst/>
              <a:ahLst/>
              <a:cxnLst>
                <a:cxn ang="0">
                  <a:pos x="5" y="0"/>
                </a:cxn>
                <a:cxn ang="0">
                  <a:pos x="0" y="2"/>
                </a:cxn>
                <a:cxn ang="0">
                  <a:pos x="0" y="47"/>
                </a:cxn>
                <a:cxn ang="0">
                  <a:pos x="5" y="45"/>
                </a:cxn>
                <a:cxn ang="0">
                  <a:pos x="5" y="0"/>
                </a:cxn>
              </a:cxnLst>
              <a:rect l="0" t="0" r="r" b="b"/>
              <a:pathLst>
                <a:path w="5" h="47">
                  <a:moveTo>
                    <a:pt x="5" y="0"/>
                  </a:moveTo>
                  <a:lnTo>
                    <a:pt x="0" y="2"/>
                  </a:lnTo>
                  <a:lnTo>
                    <a:pt x="0" y="47"/>
                  </a:lnTo>
                  <a:lnTo>
                    <a:pt x="5" y="45"/>
                  </a:lnTo>
                  <a:lnTo>
                    <a:pt x="5" y="0"/>
                  </a:lnTo>
                  <a:close/>
                </a:path>
              </a:pathLst>
            </a:custGeom>
            <a:solidFill>
              <a:srgbClr val="000000"/>
            </a:solidFill>
            <a:ln w="0">
              <a:solidFill>
                <a:srgbClr val="000000"/>
              </a:solidFill>
              <a:prstDash val="solid"/>
              <a:round/>
              <a:headEnd/>
              <a:tailEnd/>
            </a:ln>
          </p:spPr>
          <p:txBody>
            <a:bodyPr/>
            <a:lstStyle/>
            <a:p>
              <a:endParaRPr lang="ru-RU"/>
            </a:p>
          </p:txBody>
        </p:sp>
        <p:sp>
          <p:nvSpPr>
            <p:cNvPr id="934034" name="Line 146"/>
            <p:cNvSpPr>
              <a:spLocks noChangeShapeType="1"/>
            </p:cNvSpPr>
            <p:nvPr/>
          </p:nvSpPr>
          <p:spPr bwMode="auto">
            <a:xfrm>
              <a:off x="1777" y="3333"/>
              <a:ext cx="0" cy="11"/>
            </a:xfrm>
            <a:prstGeom prst="line">
              <a:avLst/>
            </a:prstGeom>
            <a:noFill/>
            <a:ln w="0">
              <a:solidFill>
                <a:srgbClr val="000000"/>
              </a:solidFill>
              <a:round/>
              <a:headEnd/>
              <a:tailEnd/>
            </a:ln>
          </p:spPr>
          <p:txBody>
            <a:bodyPr/>
            <a:lstStyle/>
            <a:p>
              <a:endParaRPr lang="ru-RU"/>
            </a:p>
          </p:txBody>
        </p:sp>
        <p:sp>
          <p:nvSpPr>
            <p:cNvPr id="934035" name="Line 147"/>
            <p:cNvSpPr>
              <a:spLocks noChangeShapeType="1"/>
            </p:cNvSpPr>
            <p:nvPr/>
          </p:nvSpPr>
          <p:spPr bwMode="auto">
            <a:xfrm>
              <a:off x="1934" y="3333"/>
              <a:ext cx="0" cy="11"/>
            </a:xfrm>
            <a:prstGeom prst="line">
              <a:avLst/>
            </a:prstGeom>
            <a:noFill/>
            <a:ln w="0">
              <a:solidFill>
                <a:srgbClr val="000000"/>
              </a:solidFill>
              <a:round/>
              <a:headEnd/>
              <a:tailEnd/>
            </a:ln>
          </p:spPr>
          <p:txBody>
            <a:bodyPr/>
            <a:lstStyle/>
            <a:p>
              <a:endParaRPr lang="ru-RU"/>
            </a:p>
          </p:txBody>
        </p:sp>
        <p:sp>
          <p:nvSpPr>
            <p:cNvPr id="934036" name="Line 148"/>
            <p:cNvSpPr>
              <a:spLocks noChangeShapeType="1"/>
            </p:cNvSpPr>
            <p:nvPr/>
          </p:nvSpPr>
          <p:spPr bwMode="auto">
            <a:xfrm>
              <a:off x="2091" y="3333"/>
              <a:ext cx="0" cy="11"/>
            </a:xfrm>
            <a:prstGeom prst="line">
              <a:avLst/>
            </a:prstGeom>
            <a:noFill/>
            <a:ln w="0">
              <a:solidFill>
                <a:srgbClr val="000000"/>
              </a:solidFill>
              <a:round/>
              <a:headEnd/>
              <a:tailEnd/>
            </a:ln>
          </p:spPr>
          <p:txBody>
            <a:bodyPr/>
            <a:lstStyle/>
            <a:p>
              <a:endParaRPr lang="ru-RU"/>
            </a:p>
          </p:txBody>
        </p:sp>
        <p:sp>
          <p:nvSpPr>
            <p:cNvPr id="934037" name="Line 149"/>
            <p:cNvSpPr>
              <a:spLocks noChangeShapeType="1"/>
            </p:cNvSpPr>
            <p:nvPr/>
          </p:nvSpPr>
          <p:spPr bwMode="auto">
            <a:xfrm>
              <a:off x="2247" y="3333"/>
              <a:ext cx="0" cy="11"/>
            </a:xfrm>
            <a:prstGeom prst="line">
              <a:avLst/>
            </a:prstGeom>
            <a:noFill/>
            <a:ln w="0">
              <a:solidFill>
                <a:srgbClr val="000000"/>
              </a:solidFill>
              <a:round/>
              <a:headEnd/>
              <a:tailEnd/>
            </a:ln>
          </p:spPr>
          <p:txBody>
            <a:bodyPr/>
            <a:lstStyle/>
            <a:p>
              <a:endParaRPr lang="ru-RU"/>
            </a:p>
          </p:txBody>
        </p:sp>
        <p:sp>
          <p:nvSpPr>
            <p:cNvPr id="934038" name="Line 150"/>
            <p:cNvSpPr>
              <a:spLocks noChangeShapeType="1"/>
            </p:cNvSpPr>
            <p:nvPr/>
          </p:nvSpPr>
          <p:spPr bwMode="auto">
            <a:xfrm>
              <a:off x="2404" y="3333"/>
              <a:ext cx="0" cy="11"/>
            </a:xfrm>
            <a:prstGeom prst="line">
              <a:avLst/>
            </a:prstGeom>
            <a:noFill/>
            <a:ln w="0">
              <a:solidFill>
                <a:srgbClr val="000000"/>
              </a:solidFill>
              <a:round/>
              <a:headEnd/>
              <a:tailEnd/>
            </a:ln>
          </p:spPr>
          <p:txBody>
            <a:bodyPr/>
            <a:lstStyle/>
            <a:p>
              <a:endParaRPr lang="ru-RU"/>
            </a:p>
          </p:txBody>
        </p:sp>
        <p:sp>
          <p:nvSpPr>
            <p:cNvPr id="934039" name="Line 151"/>
            <p:cNvSpPr>
              <a:spLocks noChangeShapeType="1"/>
            </p:cNvSpPr>
            <p:nvPr/>
          </p:nvSpPr>
          <p:spPr bwMode="auto">
            <a:xfrm>
              <a:off x="2561" y="3333"/>
              <a:ext cx="0" cy="11"/>
            </a:xfrm>
            <a:prstGeom prst="line">
              <a:avLst/>
            </a:prstGeom>
            <a:noFill/>
            <a:ln w="0">
              <a:solidFill>
                <a:srgbClr val="000000"/>
              </a:solidFill>
              <a:round/>
              <a:headEnd/>
              <a:tailEnd/>
            </a:ln>
          </p:spPr>
          <p:txBody>
            <a:bodyPr/>
            <a:lstStyle/>
            <a:p>
              <a:endParaRPr lang="ru-RU"/>
            </a:p>
          </p:txBody>
        </p:sp>
        <p:sp>
          <p:nvSpPr>
            <p:cNvPr id="934040" name="Line 152"/>
            <p:cNvSpPr>
              <a:spLocks noChangeShapeType="1"/>
            </p:cNvSpPr>
            <p:nvPr/>
          </p:nvSpPr>
          <p:spPr bwMode="auto">
            <a:xfrm>
              <a:off x="2718" y="3333"/>
              <a:ext cx="0" cy="11"/>
            </a:xfrm>
            <a:prstGeom prst="line">
              <a:avLst/>
            </a:prstGeom>
            <a:noFill/>
            <a:ln w="0">
              <a:solidFill>
                <a:srgbClr val="000000"/>
              </a:solidFill>
              <a:round/>
              <a:headEnd/>
              <a:tailEnd/>
            </a:ln>
          </p:spPr>
          <p:txBody>
            <a:bodyPr/>
            <a:lstStyle/>
            <a:p>
              <a:endParaRPr lang="ru-RU"/>
            </a:p>
          </p:txBody>
        </p:sp>
        <p:sp>
          <p:nvSpPr>
            <p:cNvPr id="934041" name="Line 153"/>
            <p:cNvSpPr>
              <a:spLocks noChangeShapeType="1"/>
            </p:cNvSpPr>
            <p:nvPr/>
          </p:nvSpPr>
          <p:spPr bwMode="auto">
            <a:xfrm>
              <a:off x="2875" y="3333"/>
              <a:ext cx="0" cy="11"/>
            </a:xfrm>
            <a:prstGeom prst="line">
              <a:avLst/>
            </a:prstGeom>
            <a:noFill/>
            <a:ln w="0">
              <a:solidFill>
                <a:srgbClr val="000000"/>
              </a:solidFill>
              <a:round/>
              <a:headEnd/>
              <a:tailEnd/>
            </a:ln>
          </p:spPr>
          <p:txBody>
            <a:bodyPr/>
            <a:lstStyle/>
            <a:p>
              <a:endParaRPr lang="ru-RU"/>
            </a:p>
          </p:txBody>
        </p:sp>
        <p:sp>
          <p:nvSpPr>
            <p:cNvPr id="934042" name="Line 154"/>
            <p:cNvSpPr>
              <a:spLocks noChangeShapeType="1"/>
            </p:cNvSpPr>
            <p:nvPr/>
          </p:nvSpPr>
          <p:spPr bwMode="auto">
            <a:xfrm>
              <a:off x="3032" y="3333"/>
              <a:ext cx="0" cy="11"/>
            </a:xfrm>
            <a:prstGeom prst="line">
              <a:avLst/>
            </a:prstGeom>
            <a:noFill/>
            <a:ln w="0">
              <a:solidFill>
                <a:srgbClr val="000000"/>
              </a:solidFill>
              <a:round/>
              <a:headEnd/>
              <a:tailEnd/>
            </a:ln>
          </p:spPr>
          <p:txBody>
            <a:bodyPr/>
            <a:lstStyle/>
            <a:p>
              <a:endParaRPr lang="ru-RU"/>
            </a:p>
          </p:txBody>
        </p:sp>
        <p:sp>
          <p:nvSpPr>
            <p:cNvPr id="934043" name="Line 155"/>
            <p:cNvSpPr>
              <a:spLocks noChangeShapeType="1"/>
            </p:cNvSpPr>
            <p:nvPr/>
          </p:nvSpPr>
          <p:spPr bwMode="auto">
            <a:xfrm>
              <a:off x="3189" y="3333"/>
              <a:ext cx="0" cy="11"/>
            </a:xfrm>
            <a:prstGeom prst="line">
              <a:avLst/>
            </a:prstGeom>
            <a:noFill/>
            <a:ln w="0">
              <a:solidFill>
                <a:srgbClr val="000000"/>
              </a:solidFill>
              <a:round/>
              <a:headEnd/>
              <a:tailEnd/>
            </a:ln>
          </p:spPr>
          <p:txBody>
            <a:bodyPr/>
            <a:lstStyle/>
            <a:p>
              <a:endParaRPr lang="ru-RU"/>
            </a:p>
          </p:txBody>
        </p:sp>
        <p:sp>
          <p:nvSpPr>
            <p:cNvPr id="934044" name="Line 156"/>
            <p:cNvSpPr>
              <a:spLocks noChangeShapeType="1"/>
            </p:cNvSpPr>
            <p:nvPr/>
          </p:nvSpPr>
          <p:spPr bwMode="auto">
            <a:xfrm>
              <a:off x="3346" y="3333"/>
              <a:ext cx="0" cy="11"/>
            </a:xfrm>
            <a:prstGeom prst="line">
              <a:avLst/>
            </a:prstGeom>
            <a:noFill/>
            <a:ln w="0">
              <a:solidFill>
                <a:srgbClr val="000000"/>
              </a:solidFill>
              <a:round/>
              <a:headEnd/>
              <a:tailEnd/>
            </a:ln>
          </p:spPr>
          <p:txBody>
            <a:bodyPr/>
            <a:lstStyle/>
            <a:p>
              <a:endParaRPr lang="ru-RU"/>
            </a:p>
          </p:txBody>
        </p:sp>
        <p:sp>
          <p:nvSpPr>
            <p:cNvPr id="934045" name="Line 157"/>
            <p:cNvSpPr>
              <a:spLocks noChangeShapeType="1"/>
            </p:cNvSpPr>
            <p:nvPr/>
          </p:nvSpPr>
          <p:spPr bwMode="auto">
            <a:xfrm>
              <a:off x="3503" y="3333"/>
              <a:ext cx="0" cy="11"/>
            </a:xfrm>
            <a:prstGeom prst="line">
              <a:avLst/>
            </a:prstGeom>
            <a:noFill/>
            <a:ln w="0">
              <a:solidFill>
                <a:srgbClr val="000000"/>
              </a:solidFill>
              <a:round/>
              <a:headEnd/>
              <a:tailEnd/>
            </a:ln>
          </p:spPr>
          <p:txBody>
            <a:bodyPr/>
            <a:lstStyle/>
            <a:p>
              <a:endParaRPr lang="ru-RU"/>
            </a:p>
          </p:txBody>
        </p:sp>
        <p:sp>
          <p:nvSpPr>
            <p:cNvPr id="934046" name="Line 158"/>
            <p:cNvSpPr>
              <a:spLocks noChangeShapeType="1"/>
            </p:cNvSpPr>
            <p:nvPr/>
          </p:nvSpPr>
          <p:spPr bwMode="auto">
            <a:xfrm>
              <a:off x="3662" y="3333"/>
              <a:ext cx="0" cy="11"/>
            </a:xfrm>
            <a:prstGeom prst="line">
              <a:avLst/>
            </a:prstGeom>
            <a:noFill/>
            <a:ln w="0">
              <a:solidFill>
                <a:srgbClr val="000000"/>
              </a:solidFill>
              <a:round/>
              <a:headEnd/>
              <a:tailEnd/>
            </a:ln>
          </p:spPr>
          <p:txBody>
            <a:bodyPr/>
            <a:lstStyle/>
            <a:p>
              <a:endParaRPr lang="ru-RU"/>
            </a:p>
          </p:txBody>
        </p:sp>
        <p:sp>
          <p:nvSpPr>
            <p:cNvPr id="934047" name="Line 159"/>
            <p:cNvSpPr>
              <a:spLocks noChangeShapeType="1"/>
            </p:cNvSpPr>
            <p:nvPr/>
          </p:nvSpPr>
          <p:spPr bwMode="auto">
            <a:xfrm>
              <a:off x="3819" y="3333"/>
              <a:ext cx="0" cy="11"/>
            </a:xfrm>
            <a:prstGeom prst="line">
              <a:avLst/>
            </a:prstGeom>
            <a:noFill/>
            <a:ln w="0">
              <a:solidFill>
                <a:srgbClr val="000000"/>
              </a:solidFill>
              <a:round/>
              <a:headEnd/>
              <a:tailEnd/>
            </a:ln>
          </p:spPr>
          <p:txBody>
            <a:bodyPr/>
            <a:lstStyle/>
            <a:p>
              <a:endParaRPr lang="ru-RU"/>
            </a:p>
          </p:txBody>
        </p:sp>
        <p:sp>
          <p:nvSpPr>
            <p:cNvPr id="934048" name="Line 160"/>
            <p:cNvSpPr>
              <a:spLocks noChangeShapeType="1"/>
            </p:cNvSpPr>
            <p:nvPr/>
          </p:nvSpPr>
          <p:spPr bwMode="auto">
            <a:xfrm>
              <a:off x="3976" y="3333"/>
              <a:ext cx="0" cy="11"/>
            </a:xfrm>
            <a:prstGeom prst="line">
              <a:avLst/>
            </a:prstGeom>
            <a:noFill/>
            <a:ln w="0">
              <a:solidFill>
                <a:srgbClr val="000000"/>
              </a:solidFill>
              <a:round/>
              <a:headEnd/>
              <a:tailEnd/>
            </a:ln>
          </p:spPr>
          <p:txBody>
            <a:bodyPr/>
            <a:lstStyle/>
            <a:p>
              <a:endParaRPr lang="ru-RU"/>
            </a:p>
          </p:txBody>
        </p:sp>
        <p:sp>
          <p:nvSpPr>
            <p:cNvPr id="934049" name="Line 161"/>
            <p:cNvSpPr>
              <a:spLocks noChangeShapeType="1"/>
            </p:cNvSpPr>
            <p:nvPr/>
          </p:nvSpPr>
          <p:spPr bwMode="auto">
            <a:xfrm>
              <a:off x="4133" y="3333"/>
              <a:ext cx="0" cy="11"/>
            </a:xfrm>
            <a:prstGeom prst="line">
              <a:avLst/>
            </a:prstGeom>
            <a:noFill/>
            <a:ln w="0">
              <a:solidFill>
                <a:srgbClr val="000000"/>
              </a:solidFill>
              <a:round/>
              <a:headEnd/>
              <a:tailEnd/>
            </a:ln>
          </p:spPr>
          <p:txBody>
            <a:bodyPr/>
            <a:lstStyle/>
            <a:p>
              <a:endParaRPr lang="ru-RU"/>
            </a:p>
          </p:txBody>
        </p:sp>
        <p:sp>
          <p:nvSpPr>
            <p:cNvPr id="934050" name="Rectangle 162"/>
            <p:cNvSpPr>
              <a:spLocks noChangeArrowheads="1"/>
            </p:cNvSpPr>
            <p:nvPr/>
          </p:nvSpPr>
          <p:spPr bwMode="auto">
            <a:xfrm>
              <a:off x="1669" y="3391"/>
              <a:ext cx="97" cy="76"/>
            </a:xfrm>
            <a:prstGeom prst="rect">
              <a:avLst/>
            </a:prstGeom>
            <a:noFill/>
            <a:ln w="9525">
              <a:noFill/>
              <a:miter lim="800000"/>
              <a:headEnd/>
              <a:tailEnd/>
            </a:ln>
          </p:spPr>
          <p:txBody>
            <a:bodyPr wrap="none" lIns="0" tIns="0" rIns="0" bIns="0">
              <a:spAutoFit/>
            </a:bodyPr>
            <a:lstStyle/>
            <a:p>
              <a:r>
                <a:rPr lang="ru-RU" sz="700">
                  <a:solidFill>
                    <a:srgbClr val="000000"/>
                  </a:solidFill>
                </a:rPr>
                <a:t>0</a:t>
              </a:r>
              <a:endParaRPr lang="ru-RU"/>
            </a:p>
          </p:txBody>
        </p:sp>
        <p:sp>
          <p:nvSpPr>
            <p:cNvPr id="934051" name="Rectangle 163"/>
            <p:cNvSpPr>
              <a:spLocks noChangeArrowheads="1"/>
            </p:cNvSpPr>
            <p:nvPr/>
          </p:nvSpPr>
          <p:spPr bwMode="auto">
            <a:xfrm>
              <a:off x="1826" y="3391"/>
              <a:ext cx="97" cy="76"/>
            </a:xfrm>
            <a:prstGeom prst="rect">
              <a:avLst/>
            </a:prstGeom>
            <a:noFill/>
            <a:ln w="9525">
              <a:noFill/>
              <a:miter lim="800000"/>
              <a:headEnd/>
              <a:tailEnd/>
            </a:ln>
          </p:spPr>
          <p:txBody>
            <a:bodyPr wrap="none" lIns="0" tIns="0" rIns="0" bIns="0">
              <a:spAutoFit/>
            </a:bodyPr>
            <a:lstStyle/>
            <a:p>
              <a:r>
                <a:rPr lang="ru-RU" sz="700">
                  <a:solidFill>
                    <a:srgbClr val="000000"/>
                  </a:solidFill>
                </a:rPr>
                <a:t>1</a:t>
              </a:r>
              <a:endParaRPr lang="ru-RU"/>
            </a:p>
          </p:txBody>
        </p:sp>
        <p:sp>
          <p:nvSpPr>
            <p:cNvPr id="934052" name="Rectangle 164"/>
            <p:cNvSpPr>
              <a:spLocks noChangeArrowheads="1"/>
            </p:cNvSpPr>
            <p:nvPr/>
          </p:nvSpPr>
          <p:spPr bwMode="auto">
            <a:xfrm>
              <a:off x="1983" y="3391"/>
              <a:ext cx="97" cy="76"/>
            </a:xfrm>
            <a:prstGeom prst="rect">
              <a:avLst/>
            </a:prstGeom>
            <a:noFill/>
            <a:ln w="9525">
              <a:noFill/>
              <a:miter lim="800000"/>
              <a:headEnd/>
              <a:tailEnd/>
            </a:ln>
          </p:spPr>
          <p:txBody>
            <a:bodyPr wrap="none" lIns="0" tIns="0" rIns="0" bIns="0">
              <a:spAutoFit/>
            </a:bodyPr>
            <a:lstStyle/>
            <a:p>
              <a:r>
                <a:rPr lang="ru-RU" sz="700">
                  <a:solidFill>
                    <a:srgbClr val="000000"/>
                  </a:solidFill>
                </a:rPr>
                <a:t>2</a:t>
              </a:r>
              <a:endParaRPr lang="ru-RU"/>
            </a:p>
          </p:txBody>
        </p:sp>
        <p:sp>
          <p:nvSpPr>
            <p:cNvPr id="934053" name="Rectangle 165"/>
            <p:cNvSpPr>
              <a:spLocks noChangeArrowheads="1"/>
            </p:cNvSpPr>
            <p:nvPr/>
          </p:nvSpPr>
          <p:spPr bwMode="auto">
            <a:xfrm>
              <a:off x="2140" y="3391"/>
              <a:ext cx="97" cy="76"/>
            </a:xfrm>
            <a:prstGeom prst="rect">
              <a:avLst/>
            </a:prstGeom>
            <a:noFill/>
            <a:ln w="9525">
              <a:noFill/>
              <a:miter lim="800000"/>
              <a:headEnd/>
              <a:tailEnd/>
            </a:ln>
          </p:spPr>
          <p:txBody>
            <a:bodyPr wrap="none" lIns="0" tIns="0" rIns="0" bIns="0">
              <a:spAutoFit/>
            </a:bodyPr>
            <a:lstStyle/>
            <a:p>
              <a:r>
                <a:rPr lang="ru-RU" sz="700">
                  <a:solidFill>
                    <a:srgbClr val="000000"/>
                  </a:solidFill>
                </a:rPr>
                <a:t>3</a:t>
              </a:r>
              <a:endParaRPr lang="ru-RU"/>
            </a:p>
          </p:txBody>
        </p:sp>
        <p:sp>
          <p:nvSpPr>
            <p:cNvPr id="934054" name="Rectangle 166"/>
            <p:cNvSpPr>
              <a:spLocks noChangeArrowheads="1"/>
            </p:cNvSpPr>
            <p:nvPr/>
          </p:nvSpPr>
          <p:spPr bwMode="auto">
            <a:xfrm>
              <a:off x="2297" y="3391"/>
              <a:ext cx="97" cy="76"/>
            </a:xfrm>
            <a:prstGeom prst="rect">
              <a:avLst/>
            </a:prstGeom>
            <a:noFill/>
            <a:ln w="9525">
              <a:noFill/>
              <a:miter lim="800000"/>
              <a:headEnd/>
              <a:tailEnd/>
            </a:ln>
          </p:spPr>
          <p:txBody>
            <a:bodyPr wrap="none" lIns="0" tIns="0" rIns="0" bIns="0">
              <a:spAutoFit/>
            </a:bodyPr>
            <a:lstStyle/>
            <a:p>
              <a:r>
                <a:rPr lang="ru-RU" sz="700">
                  <a:solidFill>
                    <a:srgbClr val="000000"/>
                  </a:solidFill>
                </a:rPr>
                <a:t>4</a:t>
              </a:r>
              <a:endParaRPr lang="ru-RU"/>
            </a:p>
          </p:txBody>
        </p:sp>
        <p:sp>
          <p:nvSpPr>
            <p:cNvPr id="934055" name="Rectangle 167"/>
            <p:cNvSpPr>
              <a:spLocks noChangeArrowheads="1"/>
            </p:cNvSpPr>
            <p:nvPr/>
          </p:nvSpPr>
          <p:spPr bwMode="auto">
            <a:xfrm>
              <a:off x="2454" y="3391"/>
              <a:ext cx="97" cy="76"/>
            </a:xfrm>
            <a:prstGeom prst="rect">
              <a:avLst/>
            </a:prstGeom>
            <a:noFill/>
            <a:ln w="9525">
              <a:noFill/>
              <a:miter lim="800000"/>
              <a:headEnd/>
              <a:tailEnd/>
            </a:ln>
          </p:spPr>
          <p:txBody>
            <a:bodyPr wrap="none" lIns="0" tIns="0" rIns="0" bIns="0">
              <a:spAutoFit/>
            </a:bodyPr>
            <a:lstStyle/>
            <a:p>
              <a:r>
                <a:rPr lang="ru-RU" sz="700">
                  <a:solidFill>
                    <a:srgbClr val="000000"/>
                  </a:solidFill>
                </a:rPr>
                <a:t>5</a:t>
              </a:r>
              <a:endParaRPr lang="ru-RU"/>
            </a:p>
          </p:txBody>
        </p:sp>
        <p:sp>
          <p:nvSpPr>
            <p:cNvPr id="934056" name="Rectangle 168"/>
            <p:cNvSpPr>
              <a:spLocks noChangeArrowheads="1"/>
            </p:cNvSpPr>
            <p:nvPr/>
          </p:nvSpPr>
          <p:spPr bwMode="auto">
            <a:xfrm>
              <a:off x="2612" y="3391"/>
              <a:ext cx="97" cy="76"/>
            </a:xfrm>
            <a:prstGeom prst="rect">
              <a:avLst/>
            </a:prstGeom>
            <a:noFill/>
            <a:ln w="9525">
              <a:noFill/>
              <a:miter lim="800000"/>
              <a:headEnd/>
              <a:tailEnd/>
            </a:ln>
          </p:spPr>
          <p:txBody>
            <a:bodyPr wrap="none" lIns="0" tIns="0" rIns="0" bIns="0">
              <a:spAutoFit/>
            </a:bodyPr>
            <a:lstStyle/>
            <a:p>
              <a:r>
                <a:rPr lang="ru-RU" sz="700">
                  <a:solidFill>
                    <a:srgbClr val="000000"/>
                  </a:solidFill>
                </a:rPr>
                <a:t>6</a:t>
              </a:r>
              <a:endParaRPr lang="ru-RU"/>
            </a:p>
          </p:txBody>
        </p:sp>
        <p:sp>
          <p:nvSpPr>
            <p:cNvPr id="934057" name="Rectangle 169"/>
            <p:cNvSpPr>
              <a:spLocks noChangeArrowheads="1"/>
            </p:cNvSpPr>
            <p:nvPr/>
          </p:nvSpPr>
          <p:spPr bwMode="auto">
            <a:xfrm>
              <a:off x="2769" y="3391"/>
              <a:ext cx="97" cy="76"/>
            </a:xfrm>
            <a:prstGeom prst="rect">
              <a:avLst/>
            </a:prstGeom>
            <a:noFill/>
            <a:ln w="9525">
              <a:noFill/>
              <a:miter lim="800000"/>
              <a:headEnd/>
              <a:tailEnd/>
            </a:ln>
          </p:spPr>
          <p:txBody>
            <a:bodyPr wrap="none" lIns="0" tIns="0" rIns="0" bIns="0">
              <a:spAutoFit/>
            </a:bodyPr>
            <a:lstStyle/>
            <a:p>
              <a:r>
                <a:rPr lang="ru-RU" sz="700">
                  <a:solidFill>
                    <a:srgbClr val="000000"/>
                  </a:solidFill>
                </a:rPr>
                <a:t>7</a:t>
              </a:r>
              <a:endParaRPr lang="ru-RU"/>
            </a:p>
          </p:txBody>
        </p:sp>
        <p:sp>
          <p:nvSpPr>
            <p:cNvPr id="934058" name="Rectangle 170"/>
            <p:cNvSpPr>
              <a:spLocks noChangeArrowheads="1"/>
            </p:cNvSpPr>
            <p:nvPr/>
          </p:nvSpPr>
          <p:spPr bwMode="auto">
            <a:xfrm>
              <a:off x="2926" y="3391"/>
              <a:ext cx="97" cy="76"/>
            </a:xfrm>
            <a:prstGeom prst="rect">
              <a:avLst/>
            </a:prstGeom>
            <a:noFill/>
            <a:ln w="9525">
              <a:noFill/>
              <a:miter lim="800000"/>
              <a:headEnd/>
              <a:tailEnd/>
            </a:ln>
          </p:spPr>
          <p:txBody>
            <a:bodyPr wrap="none" lIns="0" tIns="0" rIns="0" bIns="0">
              <a:spAutoFit/>
            </a:bodyPr>
            <a:lstStyle/>
            <a:p>
              <a:r>
                <a:rPr lang="ru-RU" sz="700">
                  <a:solidFill>
                    <a:srgbClr val="000000"/>
                  </a:solidFill>
                </a:rPr>
                <a:t>8</a:t>
              </a:r>
              <a:endParaRPr lang="ru-RU"/>
            </a:p>
          </p:txBody>
        </p:sp>
        <p:sp>
          <p:nvSpPr>
            <p:cNvPr id="934059" name="Rectangle 171"/>
            <p:cNvSpPr>
              <a:spLocks noChangeArrowheads="1"/>
            </p:cNvSpPr>
            <p:nvPr/>
          </p:nvSpPr>
          <p:spPr bwMode="auto">
            <a:xfrm>
              <a:off x="3083" y="3391"/>
              <a:ext cx="97" cy="76"/>
            </a:xfrm>
            <a:prstGeom prst="rect">
              <a:avLst/>
            </a:prstGeom>
            <a:noFill/>
            <a:ln w="9525">
              <a:noFill/>
              <a:miter lim="800000"/>
              <a:headEnd/>
              <a:tailEnd/>
            </a:ln>
          </p:spPr>
          <p:txBody>
            <a:bodyPr wrap="none" lIns="0" tIns="0" rIns="0" bIns="0">
              <a:spAutoFit/>
            </a:bodyPr>
            <a:lstStyle/>
            <a:p>
              <a:r>
                <a:rPr lang="ru-RU" sz="700">
                  <a:solidFill>
                    <a:srgbClr val="000000"/>
                  </a:solidFill>
                </a:rPr>
                <a:t>9</a:t>
              </a:r>
              <a:endParaRPr lang="ru-RU"/>
            </a:p>
          </p:txBody>
        </p:sp>
        <p:sp>
          <p:nvSpPr>
            <p:cNvPr id="934060" name="Rectangle 172"/>
            <p:cNvSpPr>
              <a:spLocks noChangeArrowheads="1"/>
            </p:cNvSpPr>
            <p:nvPr/>
          </p:nvSpPr>
          <p:spPr bwMode="auto">
            <a:xfrm>
              <a:off x="3212" y="3391"/>
              <a:ext cx="151" cy="76"/>
            </a:xfrm>
            <a:prstGeom prst="rect">
              <a:avLst/>
            </a:prstGeom>
            <a:noFill/>
            <a:ln w="9525">
              <a:noFill/>
              <a:miter lim="800000"/>
              <a:headEnd/>
              <a:tailEnd/>
            </a:ln>
          </p:spPr>
          <p:txBody>
            <a:bodyPr wrap="none" lIns="0" tIns="0" rIns="0" bIns="0">
              <a:spAutoFit/>
            </a:bodyPr>
            <a:lstStyle/>
            <a:p>
              <a:r>
                <a:rPr lang="ru-RU" sz="700">
                  <a:solidFill>
                    <a:srgbClr val="000000"/>
                  </a:solidFill>
                </a:rPr>
                <a:t>10</a:t>
              </a:r>
              <a:endParaRPr lang="ru-RU"/>
            </a:p>
          </p:txBody>
        </p:sp>
        <p:sp>
          <p:nvSpPr>
            <p:cNvPr id="934061" name="Rectangle 173"/>
            <p:cNvSpPr>
              <a:spLocks noChangeArrowheads="1"/>
            </p:cNvSpPr>
            <p:nvPr/>
          </p:nvSpPr>
          <p:spPr bwMode="auto">
            <a:xfrm>
              <a:off x="3369" y="3391"/>
              <a:ext cx="151" cy="76"/>
            </a:xfrm>
            <a:prstGeom prst="rect">
              <a:avLst/>
            </a:prstGeom>
            <a:noFill/>
            <a:ln w="9525">
              <a:noFill/>
              <a:miter lim="800000"/>
              <a:headEnd/>
              <a:tailEnd/>
            </a:ln>
          </p:spPr>
          <p:txBody>
            <a:bodyPr wrap="none" lIns="0" tIns="0" rIns="0" bIns="0">
              <a:spAutoFit/>
            </a:bodyPr>
            <a:lstStyle/>
            <a:p>
              <a:r>
                <a:rPr lang="ru-RU" sz="700">
                  <a:solidFill>
                    <a:srgbClr val="000000"/>
                  </a:solidFill>
                </a:rPr>
                <a:t>11</a:t>
              </a:r>
              <a:endParaRPr lang="ru-RU"/>
            </a:p>
          </p:txBody>
        </p:sp>
        <p:sp>
          <p:nvSpPr>
            <p:cNvPr id="934062" name="Rectangle 174"/>
            <p:cNvSpPr>
              <a:spLocks noChangeArrowheads="1"/>
            </p:cNvSpPr>
            <p:nvPr/>
          </p:nvSpPr>
          <p:spPr bwMode="auto">
            <a:xfrm>
              <a:off x="3526" y="3391"/>
              <a:ext cx="151" cy="76"/>
            </a:xfrm>
            <a:prstGeom prst="rect">
              <a:avLst/>
            </a:prstGeom>
            <a:noFill/>
            <a:ln w="9525">
              <a:noFill/>
              <a:miter lim="800000"/>
              <a:headEnd/>
              <a:tailEnd/>
            </a:ln>
          </p:spPr>
          <p:txBody>
            <a:bodyPr wrap="none" lIns="0" tIns="0" rIns="0" bIns="0">
              <a:spAutoFit/>
            </a:bodyPr>
            <a:lstStyle/>
            <a:p>
              <a:r>
                <a:rPr lang="ru-RU" sz="700">
                  <a:solidFill>
                    <a:srgbClr val="000000"/>
                  </a:solidFill>
                </a:rPr>
                <a:t>12</a:t>
              </a:r>
              <a:endParaRPr lang="ru-RU"/>
            </a:p>
          </p:txBody>
        </p:sp>
        <p:sp>
          <p:nvSpPr>
            <p:cNvPr id="934063" name="Rectangle 175"/>
            <p:cNvSpPr>
              <a:spLocks noChangeArrowheads="1"/>
            </p:cNvSpPr>
            <p:nvPr/>
          </p:nvSpPr>
          <p:spPr bwMode="auto">
            <a:xfrm>
              <a:off x="3683" y="3391"/>
              <a:ext cx="151" cy="76"/>
            </a:xfrm>
            <a:prstGeom prst="rect">
              <a:avLst/>
            </a:prstGeom>
            <a:noFill/>
            <a:ln w="9525">
              <a:noFill/>
              <a:miter lim="800000"/>
              <a:headEnd/>
              <a:tailEnd/>
            </a:ln>
          </p:spPr>
          <p:txBody>
            <a:bodyPr wrap="none" lIns="0" tIns="0" rIns="0" bIns="0">
              <a:spAutoFit/>
            </a:bodyPr>
            <a:lstStyle/>
            <a:p>
              <a:r>
                <a:rPr lang="ru-RU" sz="700">
                  <a:solidFill>
                    <a:srgbClr val="000000"/>
                  </a:solidFill>
                </a:rPr>
                <a:t>13</a:t>
              </a:r>
              <a:endParaRPr lang="ru-RU"/>
            </a:p>
          </p:txBody>
        </p:sp>
        <p:sp>
          <p:nvSpPr>
            <p:cNvPr id="934064" name="Rectangle 176"/>
            <p:cNvSpPr>
              <a:spLocks noChangeArrowheads="1"/>
            </p:cNvSpPr>
            <p:nvPr/>
          </p:nvSpPr>
          <p:spPr bwMode="auto">
            <a:xfrm>
              <a:off x="3840" y="3391"/>
              <a:ext cx="151" cy="76"/>
            </a:xfrm>
            <a:prstGeom prst="rect">
              <a:avLst/>
            </a:prstGeom>
            <a:noFill/>
            <a:ln w="9525">
              <a:noFill/>
              <a:miter lim="800000"/>
              <a:headEnd/>
              <a:tailEnd/>
            </a:ln>
          </p:spPr>
          <p:txBody>
            <a:bodyPr wrap="none" lIns="0" tIns="0" rIns="0" bIns="0">
              <a:spAutoFit/>
            </a:bodyPr>
            <a:lstStyle/>
            <a:p>
              <a:r>
                <a:rPr lang="ru-RU" sz="700">
                  <a:solidFill>
                    <a:srgbClr val="000000"/>
                  </a:solidFill>
                </a:rPr>
                <a:t>14</a:t>
              </a:r>
              <a:endParaRPr lang="ru-RU"/>
            </a:p>
          </p:txBody>
        </p:sp>
        <p:sp>
          <p:nvSpPr>
            <p:cNvPr id="934065" name="Rectangle 177"/>
            <p:cNvSpPr>
              <a:spLocks noChangeArrowheads="1"/>
            </p:cNvSpPr>
            <p:nvPr/>
          </p:nvSpPr>
          <p:spPr bwMode="auto">
            <a:xfrm>
              <a:off x="3997" y="3391"/>
              <a:ext cx="151" cy="76"/>
            </a:xfrm>
            <a:prstGeom prst="rect">
              <a:avLst/>
            </a:prstGeom>
            <a:noFill/>
            <a:ln w="9525">
              <a:noFill/>
              <a:miter lim="800000"/>
              <a:headEnd/>
              <a:tailEnd/>
            </a:ln>
          </p:spPr>
          <p:txBody>
            <a:bodyPr wrap="none" lIns="0" tIns="0" rIns="0" bIns="0">
              <a:spAutoFit/>
            </a:bodyPr>
            <a:lstStyle/>
            <a:p>
              <a:r>
                <a:rPr lang="ru-RU" sz="700">
                  <a:solidFill>
                    <a:srgbClr val="000000"/>
                  </a:solidFill>
                </a:rPr>
                <a:t>15</a:t>
              </a:r>
              <a:endParaRPr lang="ru-RU"/>
            </a:p>
          </p:txBody>
        </p:sp>
        <p:sp>
          <p:nvSpPr>
            <p:cNvPr id="934066" name="Rectangle 178"/>
            <p:cNvSpPr>
              <a:spLocks noChangeArrowheads="1"/>
            </p:cNvSpPr>
            <p:nvPr/>
          </p:nvSpPr>
          <p:spPr bwMode="auto">
            <a:xfrm>
              <a:off x="4154" y="3391"/>
              <a:ext cx="151" cy="76"/>
            </a:xfrm>
            <a:prstGeom prst="rect">
              <a:avLst/>
            </a:prstGeom>
            <a:noFill/>
            <a:ln w="9525">
              <a:noFill/>
              <a:miter lim="800000"/>
              <a:headEnd/>
              <a:tailEnd/>
            </a:ln>
          </p:spPr>
          <p:txBody>
            <a:bodyPr wrap="none" lIns="0" tIns="0" rIns="0" bIns="0">
              <a:spAutoFit/>
            </a:bodyPr>
            <a:lstStyle/>
            <a:p>
              <a:r>
                <a:rPr lang="ru-RU" sz="700">
                  <a:solidFill>
                    <a:srgbClr val="000000"/>
                  </a:solidFill>
                </a:rPr>
                <a:t>16</a:t>
              </a:r>
              <a:endParaRPr lang="ru-RU"/>
            </a:p>
          </p:txBody>
        </p:sp>
        <p:sp>
          <p:nvSpPr>
            <p:cNvPr id="934067" name="Rectangle 179"/>
            <p:cNvSpPr>
              <a:spLocks noChangeArrowheads="1"/>
            </p:cNvSpPr>
            <p:nvPr/>
          </p:nvSpPr>
          <p:spPr bwMode="auto">
            <a:xfrm>
              <a:off x="1734" y="3473"/>
              <a:ext cx="1807" cy="86"/>
            </a:xfrm>
            <a:prstGeom prst="rect">
              <a:avLst/>
            </a:prstGeom>
            <a:noFill/>
            <a:ln w="9525">
              <a:noFill/>
              <a:miter lim="800000"/>
              <a:headEnd/>
              <a:tailEnd/>
            </a:ln>
          </p:spPr>
          <p:txBody>
            <a:bodyPr wrap="none" lIns="0" tIns="0" rIns="0" bIns="0">
              <a:spAutoFit/>
            </a:bodyPr>
            <a:lstStyle/>
            <a:p>
              <a:r>
                <a:rPr lang="ru-RU" sz="900" b="1">
                  <a:solidFill>
                    <a:srgbClr val="000000"/>
                  </a:solidFill>
                </a:rPr>
                <a:t>Образование родителей (Годы обучения в школе)</a:t>
              </a:r>
              <a:endParaRPr lang="ru-RU"/>
            </a:p>
          </p:txBody>
        </p:sp>
        <p:sp>
          <p:nvSpPr>
            <p:cNvPr id="934068" name="Freeform 180"/>
            <p:cNvSpPr>
              <a:spLocks/>
            </p:cNvSpPr>
            <p:nvPr/>
          </p:nvSpPr>
          <p:spPr bwMode="auto">
            <a:xfrm>
              <a:off x="1694" y="1149"/>
              <a:ext cx="8" cy="2195"/>
            </a:xfrm>
            <a:custGeom>
              <a:avLst/>
              <a:gdLst/>
              <a:ahLst/>
              <a:cxnLst>
                <a:cxn ang="0">
                  <a:pos x="0" y="4389"/>
                </a:cxn>
                <a:cxn ang="0">
                  <a:pos x="8" y="4391"/>
                </a:cxn>
                <a:cxn ang="0">
                  <a:pos x="8" y="2"/>
                </a:cxn>
                <a:cxn ang="0">
                  <a:pos x="0" y="0"/>
                </a:cxn>
                <a:cxn ang="0">
                  <a:pos x="0" y="4389"/>
                </a:cxn>
              </a:cxnLst>
              <a:rect l="0" t="0" r="r" b="b"/>
              <a:pathLst>
                <a:path w="8" h="4391">
                  <a:moveTo>
                    <a:pt x="0" y="4389"/>
                  </a:moveTo>
                  <a:lnTo>
                    <a:pt x="8" y="4391"/>
                  </a:lnTo>
                  <a:lnTo>
                    <a:pt x="8" y="2"/>
                  </a:lnTo>
                  <a:lnTo>
                    <a:pt x="0" y="0"/>
                  </a:lnTo>
                  <a:lnTo>
                    <a:pt x="0" y="4389"/>
                  </a:lnTo>
                  <a:close/>
                </a:path>
              </a:pathLst>
            </a:custGeom>
            <a:solidFill>
              <a:srgbClr val="000000"/>
            </a:solidFill>
            <a:ln w="0">
              <a:solidFill>
                <a:srgbClr val="000000"/>
              </a:solidFill>
              <a:prstDash val="solid"/>
              <a:round/>
              <a:headEnd/>
              <a:tailEnd/>
            </a:ln>
          </p:spPr>
          <p:txBody>
            <a:bodyPr/>
            <a:lstStyle/>
            <a:p>
              <a:endParaRPr lang="ru-RU"/>
            </a:p>
          </p:txBody>
        </p:sp>
        <p:sp>
          <p:nvSpPr>
            <p:cNvPr id="934069" name="Freeform 181"/>
            <p:cNvSpPr>
              <a:spLocks/>
            </p:cNvSpPr>
            <p:nvPr/>
          </p:nvSpPr>
          <p:spPr bwMode="auto">
            <a:xfrm>
              <a:off x="1697" y="3307"/>
              <a:ext cx="40" cy="2"/>
            </a:xfrm>
            <a:custGeom>
              <a:avLst/>
              <a:gdLst/>
              <a:ahLst/>
              <a:cxnLst>
                <a:cxn ang="0">
                  <a:pos x="40" y="4"/>
                </a:cxn>
                <a:cxn ang="0">
                  <a:pos x="38" y="0"/>
                </a:cxn>
                <a:cxn ang="0">
                  <a:pos x="0" y="0"/>
                </a:cxn>
                <a:cxn ang="0">
                  <a:pos x="2" y="4"/>
                </a:cxn>
                <a:cxn ang="0">
                  <a:pos x="40" y="4"/>
                </a:cxn>
              </a:cxnLst>
              <a:rect l="0" t="0" r="r" b="b"/>
              <a:pathLst>
                <a:path w="40" h="4">
                  <a:moveTo>
                    <a:pt x="40" y="4"/>
                  </a:moveTo>
                  <a:lnTo>
                    <a:pt x="38" y="0"/>
                  </a:lnTo>
                  <a:lnTo>
                    <a:pt x="0" y="0"/>
                  </a:lnTo>
                  <a:lnTo>
                    <a:pt x="2" y="4"/>
                  </a:lnTo>
                  <a:lnTo>
                    <a:pt x="40" y="4"/>
                  </a:lnTo>
                  <a:close/>
                </a:path>
              </a:pathLst>
            </a:custGeom>
            <a:solidFill>
              <a:srgbClr val="000000"/>
            </a:solidFill>
            <a:ln w="0">
              <a:solidFill>
                <a:srgbClr val="000000"/>
              </a:solidFill>
              <a:prstDash val="solid"/>
              <a:round/>
              <a:headEnd/>
              <a:tailEnd/>
            </a:ln>
          </p:spPr>
          <p:txBody>
            <a:bodyPr/>
            <a:lstStyle/>
            <a:p>
              <a:endParaRPr lang="ru-RU"/>
            </a:p>
          </p:txBody>
        </p:sp>
        <p:sp>
          <p:nvSpPr>
            <p:cNvPr id="934070" name="Freeform 182"/>
            <p:cNvSpPr>
              <a:spLocks/>
            </p:cNvSpPr>
            <p:nvPr/>
          </p:nvSpPr>
          <p:spPr bwMode="auto">
            <a:xfrm>
              <a:off x="1697" y="3053"/>
              <a:ext cx="40" cy="2"/>
            </a:xfrm>
            <a:custGeom>
              <a:avLst/>
              <a:gdLst/>
              <a:ahLst/>
              <a:cxnLst>
                <a:cxn ang="0">
                  <a:pos x="40" y="3"/>
                </a:cxn>
                <a:cxn ang="0">
                  <a:pos x="38" y="0"/>
                </a:cxn>
                <a:cxn ang="0">
                  <a:pos x="0" y="0"/>
                </a:cxn>
                <a:cxn ang="0">
                  <a:pos x="2" y="3"/>
                </a:cxn>
                <a:cxn ang="0">
                  <a:pos x="40" y="3"/>
                </a:cxn>
              </a:cxnLst>
              <a:rect l="0" t="0" r="r" b="b"/>
              <a:pathLst>
                <a:path w="40" h="3">
                  <a:moveTo>
                    <a:pt x="40" y="3"/>
                  </a:moveTo>
                  <a:lnTo>
                    <a:pt x="38" y="0"/>
                  </a:lnTo>
                  <a:lnTo>
                    <a:pt x="0" y="0"/>
                  </a:lnTo>
                  <a:lnTo>
                    <a:pt x="2" y="3"/>
                  </a:lnTo>
                  <a:lnTo>
                    <a:pt x="40" y="3"/>
                  </a:lnTo>
                  <a:close/>
                </a:path>
              </a:pathLst>
            </a:custGeom>
            <a:solidFill>
              <a:srgbClr val="000000"/>
            </a:solidFill>
            <a:ln w="0">
              <a:solidFill>
                <a:srgbClr val="000000"/>
              </a:solidFill>
              <a:prstDash val="solid"/>
              <a:round/>
              <a:headEnd/>
              <a:tailEnd/>
            </a:ln>
          </p:spPr>
          <p:txBody>
            <a:bodyPr/>
            <a:lstStyle/>
            <a:p>
              <a:endParaRPr lang="ru-RU"/>
            </a:p>
          </p:txBody>
        </p:sp>
        <p:sp>
          <p:nvSpPr>
            <p:cNvPr id="934071" name="Freeform 183"/>
            <p:cNvSpPr>
              <a:spLocks/>
            </p:cNvSpPr>
            <p:nvPr/>
          </p:nvSpPr>
          <p:spPr bwMode="auto">
            <a:xfrm>
              <a:off x="1697" y="2799"/>
              <a:ext cx="40" cy="2"/>
            </a:xfrm>
            <a:custGeom>
              <a:avLst/>
              <a:gdLst/>
              <a:ahLst/>
              <a:cxnLst>
                <a:cxn ang="0">
                  <a:pos x="40" y="3"/>
                </a:cxn>
                <a:cxn ang="0">
                  <a:pos x="38" y="0"/>
                </a:cxn>
                <a:cxn ang="0">
                  <a:pos x="0" y="0"/>
                </a:cxn>
                <a:cxn ang="0">
                  <a:pos x="2" y="3"/>
                </a:cxn>
                <a:cxn ang="0">
                  <a:pos x="40" y="3"/>
                </a:cxn>
              </a:cxnLst>
              <a:rect l="0" t="0" r="r" b="b"/>
              <a:pathLst>
                <a:path w="40" h="3">
                  <a:moveTo>
                    <a:pt x="40" y="3"/>
                  </a:moveTo>
                  <a:lnTo>
                    <a:pt x="38" y="0"/>
                  </a:lnTo>
                  <a:lnTo>
                    <a:pt x="0" y="0"/>
                  </a:lnTo>
                  <a:lnTo>
                    <a:pt x="2" y="3"/>
                  </a:lnTo>
                  <a:lnTo>
                    <a:pt x="40" y="3"/>
                  </a:lnTo>
                  <a:close/>
                </a:path>
              </a:pathLst>
            </a:custGeom>
            <a:solidFill>
              <a:srgbClr val="000000"/>
            </a:solidFill>
            <a:ln w="0">
              <a:solidFill>
                <a:srgbClr val="000000"/>
              </a:solidFill>
              <a:prstDash val="solid"/>
              <a:round/>
              <a:headEnd/>
              <a:tailEnd/>
            </a:ln>
          </p:spPr>
          <p:txBody>
            <a:bodyPr/>
            <a:lstStyle/>
            <a:p>
              <a:endParaRPr lang="ru-RU"/>
            </a:p>
          </p:txBody>
        </p:sp>
        <p:sp>
          <p:nvSpPr>
            <p:cNvPr id="934072" name="Freeform 184"/>
            <p:cNvSpPr>
              <a:spLocks/>
            </p:cNvSpPr>
            <p:nvPr/>
          </p:nvSpPr>
          <p:spPr bwMode="auto">
            <a:xfrm>
              <a:off x="1697" y="2545"/>
              <a:ext cx="40" cy="2"/>
            </a:xfrm>
            <a:custGeom>
              <a:avLst/>
              <a:gdLst/>
              <a:ahLst/>
              <a:cxnLst>
                <a:cxn ang="0">
                  <a:pos x="40" y="3"/>
                </a:cxn>
                <a:cxn ang="0">
                  <a:pos x="38" y="0"/>
                </a:cxn>
                <a:cxn ang="0">
                  <a:pos x="0" y="0"/>
                </a:cxn>
                <a:cxn ang="0">
                  <a:pos x="2" y="3"/>
                </a:cxn>
                <a:cxn ang="0">
                  <a:pos x="40" y="3"/>
                </a:cxn>
              </a:cxnLst>
              <a:rect l="0" t="0" r="r" b="b"/>
              <a:pathLst>
                <a:path w="40" h="3">
                  <a:moveTo>
                    <a:pt x="40" y="3"/>
                  </a:moveTo>
                  <a:lnTo>
                    <a:pt x="38" y="0"/>
                  </a:lnTo>
                  <a:lnTo>
                    <a:pt x="0" y="0"/>
                  </a:lnTo>
                  <a:lnTo>
                    <a:pt x="2" y="3"/>
                  </a:lnTo>
                  <a:lnTo>
                    <a:pt x="40" y="3"/>
                  </a:lnTo>
                  <a:close/>
                </a:path>
              </a:pathLst>
            </a:custGeom>
            <a:solidFill>
              <a:srgbClr val="000000"/>
            </a:solidFill>
            <a:ln w="0">
              <a:solidFill>
                <a:srgbClr val="000000"/>
              </a:solidFill>
              <a:prstDash val="solid"/>
              <a:round/>
              <a:headEnd/>
              <a:tailEnd/>
            </a:ln>
          </p:spPr>
          <p:txBody>
            <a:bodyPr/>
            <a:lstStyle/>
            <a:p>
              <a:endParaRPr lang="ru-RU"/>
            </a:p>
          </p:txBody>
        </p:sp>
        <p:sp>
          <p:nvSpPr>
            <p:cNvPr id="934073" name="Freeform 185"/>
            <p:cNvSpPr>
              <a:spLocks/>
            </p:cNvSpPr>
            <p:nvPr/>
          </p:nvSpPr>
          <p:spPr bwMode="auto">
            <a:xfrm>
              <a:off x="1697" y="2291"/>
              <a:ext cx="40" cy="2"/>
            </a:xfrm>
            <a:custGeom>
              <a:avLst/>
              <a:gdLst/>
              <a:ahLst/>
              <a:cxnLst>
                <a:cxn ang="0">
                  <a:pos x="40" y="4"/>
                </a:cxn>
                <a:cxn ang="0">
                  <a:pos x="38" y="0"/>
                </a:cxn>
                <a:cxn ang="0">
                  <a:pos x="0" y="0"/>
                </a:cxn>
                <a:cxn ang="0">
                  <a:pos x="2" y="4"/>
                </a:cxn>
                <a:cxn ang="0">
                  <a:pos x="40" y="4"/>
                </a:cxn>
              </a:cxnLst>
              <a:rect l="0" t="0" r="r" b="b"/>
              <a:pathLst>
                <a:path w="40" h="4">
                  <a:moveTo>
                    <a:pt x="40" y="4"/>
                  </a:moveTo>
                  <a:lnTo>
                    <a:pt x="38" y="0"/>
                  </a:lnTo>
                  <a:lnTo>
                    <a:pt x="0" y="0"/>
                  </a:lnTo>
                  <a:lnTo>
                    <a:pt x="2" y="4"/>
                  </a:lnTo>
                  <a:lnTo>
                    <a:pt x="40" y="4"/>
                  </a:lnTo>
                  <a:close/>
                </a:path>
              </a:pathLst>
            </a:custGeom>
            <a:solidFill>
              <a:srgbClr val="000000"/>
            </a:solidFill>
            <a:ln w="0">
              <a:solidFill>
                <a:srgbClr val="000000"/>
              </a:solidFill>
              <a:prstDash val="solid"/>
              <a:round/>
              <a:headEnd/>
              <a:tailEnd/>
            </a:ln>
          </p:spPr>
          <p:txBody>
            <a:bodyPr/>
            <a:lstStyle/>
            <a:p>
              <a:endParaRPr lang="ru-RU"/>
            </a:p>
          </p:txBody>
        </p:sp>
        <p:sp>
          <p:nvSpPr>
            <p:cNvPr id="934074" name="Freeform 186"/>
            <p:cNvSpPr>
              <a:spLocks/>
            </p:cNvSpPr>
            <p:nvPr/>
          </p:nvSpPr>
          <p:spPr bwMode="auto">
            <a:xfrm>
              <a:off x="1697" y="2037"/>
              <a:ext cx="40" cy="2"/>
            </a:xfrm>
            <a:custGeom>
              <a:avLst/>
              <a:gdLst/>
              <a:ahLst/>
              <a:cxnLst>
                <a:cxn ang="0">
                  <a:pos x="40" y="4"/>
                </a:cxn>
                <a:cxn ang="0">
                  <a:pos x="38" y="0"/>
                </a:cxn>
                <a:cxn ang="0">
                  <a:pos x="0" y="0"/>
                </a:cxn>
                <a:cxn ang="0">
                  <a:pos x="2" y="4"/>
                </a:cxn>
                <a:cxn ang="0">
                  <a:pos x="40" y="4"/>
                </a:cxn>
              </a:cxnLst>
              <a:rect l="0" t="0" r="r" b="b"/>
              <a:pathLst>
                <a:path w="40" h="4">
                  <a:moveTo>
                    <a:pt x="40" y="4"/>
                  </a:moveTo>
                  <a:lnTo>
                    <a:pt x="38" y="0"/>
                  </a:lnTo>
                  <a:lnTo>
                    <a:pt x="0" y="0"/>
                  </a:lnTo>
                  <a:lnTo>
                    <a:pt x="2" y="4"/>
                  </a:lnTo>
                  <a:lnTo>
                    <a:pt x="40" y="4"/>
                  </a:lnTo>
                  <a:close/>
                </a:path>
              </a:pathLst>
            </a:custGeom>
            <a:solidFill>
              <a:srgbClr val="000000"/>
            </a:solidFill>
            <a:ln w="0">
              <a:solidFill>
                <a:srgbClr val="000000"/>
              </a:solidFill>
              <a:prstDash val="solid"/>
              <a:round/>
              <a:headEnd/>
              <a:tailEnd/>
            </a:ln>
          </p:spPr>
          <p:txBody>
            <a:bodyPr/>
            <a:lstStyle/>
            <a:p>
              <a:endParaRPr lang="ru-RU"/>
            </a:p>
          </p:txBody>
        </p:sp>
        <p:sp>
          <p:nvSpPr>
            <p:cNvPr id="934075" name="Freeform 187"/>
            <p:cNvSpPr>
              <a:spLocks/>
            </p:cNvSpPr>
            <p:nvPr/>
          </p:nvSpPr>
          <p:spPr bwMode="auto">
            <a:xfrm>
              <a:off x="1697" y="1783"/>
              <a:ext cx="40" cy="2"/>
            </a:xfrm>
            <a:custGeom>
              <a:avLst/>
              <a:gdLst/>
              <a:ahLst/>
              <a:cxnLst>
                <a:cxn ang="0">
                  <a:pos x="40" y="4"/>
                </a:cxn>
                <a:cxn ang="0">
                  <a:pos x="38" y="0"/>
                </a:cxn>
                <a:cxn ang="0">
                  <a:pos x="0" y="0"/>
                </a:cxn>
                <a:cxn ang="0">
                  <a:pos x="2" y="4"/>
                </a:cxn>
                <a:cxn ang="0">
                  <a:pos x="40" y="4"/>
                </a:cxn>
              </a:cxnLst>
              <a:rect l="0" t="0" r="r" b="b"/>
              <a:pathLst>
                <a:path w="40" h="4">
                  <a:moveTo>
                    <a:pt x="40" y="4"/>
                  </a:moveTo>
                  <a:lnTo>
                    <a:pt x="38" y="0"/>
                  </a:lnTo>
                  <a:lnTo>
                    <a:pt x="0" y="0"/>
                  </a:lnTo>
                  <a:lnTo>
                    <a:pt x="2" y="4"/>
                  </a:lnTo>
                  <a:lnTo>
                    <a:pt x="40" y="4"/>
                  </a:lnTo>
                  <a:close/>
                </a:path>
              </a:pathLst>
            </a:custGeom>
            <a:solidFill>
              <a:srgbClr val="000000"/>
            </a:solidFill>
            <a:ln w="0">
              <a:solidFill>
                <a:srgbClr val="000000"/>
              </a:solidFill>
              <a:prstDash val="solid"/>
              <a:round/>
              <a:headEnd/>
              <a:tailEnd/>
            </a:ln>
          </p:spPr>
          <p:txBody>
            <a:bodyPr/>
            <a:lstStyle/>
            <a:p>
              <a:endParaRPr lang="ru-RU"/>
            </a:p>
          </p:txBody>
        </p:sp>
        <p:sp>
          <p:nvSpPr>
            <p:cNvPr id="934076" name="Freeform 188"/>
            <p:cNvSpPr>
              <a:spLocks/>
            </p:cNvSpPr>
            <p:nvPr/>
          </p:nvSpPr>
          <p:spPr bwMode="auto">
            <a:xfrm>
              <a:off x="1697" y="1530"/>
              <a:ext cx="40" cy="1"/>
            </a:xfrm>
            <a:custGeom>
              <a:avLst/>
              <a:gdLst/>
              <a:ahLst/>
              <a:cxnLst>
                <a:cxn ang="0">
                  <a:pos x="40" y="4"/>
                </a:cxn>
                <a:cxn ang="0">
                  <a:pos x="38" y="0"/>
                </a:cxn>
                <a:cxn ang="0">
                  <a:pos x="0" y="0"/>
                </a:cxn>
                <a:cxn ang="0">
                  <a:pos x="2" y="4"/>
                </a:cxn>
                <a:cxn ang="0">
                  <a:pos x="40" y="4"/>
                </a:cxn>
              </a:cxnLst>
              <a:rect l="0" t="0" r="r" b="b"/>
              <a:pathLst>
                <a:path w="40" h="4">
                  <a:moveTo>
                    <a:pt x="40" y="4"/>
                  </a:moveTo>
                  <a:lnTo>
                    <a:pt x="38" y="0"/>
                  </a:lnTo>
                  <a:lnTo>
                    <a:pt x="0" y="0"/>
                  </a:lnTo>
                  <a:lnTo>
                    <a:pt x="2" y="4"/>
                  </a:lnTo>
                  <a:lnTo>
                    <a:pt x="40" y="4"/>
                  </a:lnTo>
                  <a:close/>
                </a:path>
              </a:pathLst>
            </a:custGeom>
            <a:solidFill>
              <a:srgbClr val="000000"/>
            </a:solidFill>
            <a:ln w="0">
              <a:solidFill>
                <a:srgbClr val="000000"/>
              </a:solidFill>
              <a:prstDash val="solid"/>
              <a:round/>
              <a:headEnd/>
              <a:tailEnd/>
            </a:ln>
          </p:spPr>
          <p:txBody>
            <a:bodyPr/>
            <a:lstStyle/>
            <a:p>
              <a:endParaRPr lang="ru-RU"/>
            </a:p>
          </p:txBody>
        </p:sp>
        <p:sp>
          <p:nvSpPr>
            <p:cNvPr id="934077" name="Freeform 189"/>
            <p:cNvSpPr>
              <a:spLocks/>
            </p:cNvSpPr>
            <p:nvPr/>
          </p:nvSpPr>
          <p:spPr bwMode="auto">
            <a:xfrm>
              <a:off x="1697" y="1275"/>
              <a:ext cx="40" cy="2"/>
            </a:xfrm>
            <a:custGeom>
              <a:avLst/>
              <a:gdLst/>
              <a:ahLst/>
              <a:cxnLst>
                <a:cxn ang="0">
                  <a:pos x="40" y="4"/>
                </a:cxn>
                <a:cxn ang="0">
                  <a:pos x="38" y="0"/>
                </a:cxn>
                <a:cxn ang="0">
                  <a:pos x="0" y="0"/>
                </a:cxn>
                <a:cxn ang="0">
                  <a:pos x="2" y="4"/>
                </a:cxn>
                <a:cxn ang="0">
                  <a:pos x="40" y="4"/>
                </a:cxn>
              </a:cxnLst>
              <a:rect l="0" t="0" r="r" b="b"/>
              <a:pathLst>
                <a:path w="40" h="4">
                  <a:moveTo>
                    <a:pt x="40" y="4"/>
                  </a:moveTo>
                  <a:lnTo>
                    <a:pt x="38" y="0"/>
                  </a:lnTo>
                  <a:lnTo>
                    <a:pt x="0" y="0"/>
                  </a:lnTo>
                  <a:lnTo>
                    <a:pt x="2" y="4"/>
                  </a:lnTo>
                  <a:lnTo>
                    <a:pt x="40" y="4"/>
                  </a:lnTo>
                  <a:close/>
                </a:path>
              </a:pathLst>
            </a:custGeom>
            <a:solidFill>
              <a:srgbClr val="000000"/>
            </a:solidFill>
            <a:ln w="0">
              <a:solidFill>
                <a:srgbClr val="000000"/>
              </a:solidFill>
              <a:prstDash val="solid"/>
              <a:round/>
              <a:headEnd/>
              <a:tailEnd/>
            </a:ln>
          </p:spPr>
          <p:txBody>
            <a:bodyPr/>
            <a:lstStyle/>
            <a:p>
              <a:endParaRPr lang="ru-RU"/>
            </a:p>
          </p:txBody>
        </p:sp>
        <p:sp>
          <p:nvSpPr>
            <p:cNvPr id="934078" name="Line 190"/>
            <p:cNvSpPr>
              <a:spLocks noChangeShapeType="1"/>
            </p:cNvSpPr>
            <p:nvPr/>
          </p:nvSpPr>
          <p:spPr bwMode="auto">
            <a:xfrm flipH="1">
              <a:off x="1697" y="3182"/>
              <a:ext cx="19" cy="0"/>
            </a:xfrm>
            <a:prstGeom prst="line">
              <a:avLst/>
            </a:prstGeom>
            <a:noFill/>
            <a:ln w="0">
              <a:solidFill>
                <a:srgbClr val="000000"/>
              </a:solidFill>
              <a:round/>
              <a:headEnd/>
              <a:tailEnd/>
            </a:ln>
          </p:spPr>
          <p:txBody>
            <a:bodyPr/>
            <a:lstStyle/>
            <a:p>
              <a:endParaRPr lang="ru-RU"/>
            </a:p>
          </p:txBody>
        </p:sp>
        <p:sp>
          <p:nvSpPr>
            <p:cNvPr id="934079" name="Line 191"/>
            <p:cNvSpPr>
              <a:spLocks noChangeShapeType="1"/>
            </p:cNvSpPr>
            <p:nvPr/>
          </p:nvSpPr>
          <p:spPr bwMode="auto">
            <a:xfrm flipH="1">
              <a:off x="1697" y="2928"/>
              <a:ext cx="19" cy="0"/>
            </a:xfrm>
            <a:prstGeom prst="line">
              <a:avLst/>
            </a:prstGeom>
            <a:noFill/>
            <a:ln w="0">
              <a:solidFill>
                <a:srgbClr val="000000"/>
              </a:solidFill>
              <a:round/>
              <a:headEnd/>
              <a:tailEnd/>
            </a:ln>
          </p:spPr>
          <p:txBody>
            <a:bodyPr/>
            <a:lstStyle/>
            <a:p>
              <a:endParaRPr lang="ru-RU"/>
            </a:p>
          </p:txBody>
        </p:sp>
        <p:sp>
          <p:nvSpPr>
            <p:cNvPr id="934080" name="Line 192"/>
            <p:cNvSpPr>
              <a:spLocks noChangeShapeType="1"/>
            </p:cNvSpPr>
            <p:nvPr/>
          </p:nvSpPr>
          <p:spPr bwMode="auto">
            <a:xfrm flipH="1">
              <a:off x="1697" y="2674"/>
              <a:ext cx="19" cy="0"/>
            </a:xfrm>
            <a:prstGeom prst="line">
              <a:avLst/>
            </a:prstGeom>
            <a:noFill/>
            <a:ln w="0">
              <a:solidFill>
                <a:srgbClr val="000000"/>
              </a:solidFill>
              <a:round/>
              <a:headEnd/>
              <a:tailEnd/>
            </a:ln>
          </p:spPr>
          <p:txBody>
            <a:bodyPr/>
            <a:lstStyle/>
            <a:p>
              <a:endParaRPr lang="ru-RU"/>
            </a:p>
          </p:txBody>
        </p:sp>
        <p:sp>
          <p:nvSpPr>
            <p:cNvPr id="934081" name="Line 193"/>
            <p:cNvSpPr>
              <a:spLocks noChangeShapeType="1"/>
            </p:cNvSpPr>
            <p:nvPr/>
          </p:nvSpPr>
          <p:spPr bwMode="auto">
            <a:xfrm flipH="1">
              <a:off x="1697" y="2420"/>
              <a:ext cx="19" cy="0"/>
            </a:xfrm>
            <a:prstGeom prst="line">
              <a:avLst/>
            </a:prstGeom>
            <a:noFill/>
            <a:ln w="0">
              <a:solidFill>
                <a:srgbClr val="000000"/>
              </a:solidFill>
              <a:round/>
              <a:headEnd/>
              <a:tailEnd/>
            </a:ln>
          </p:spPr>
          <p:txBody>
            <a:bodyPr/>
            <a:lstStyle/>
            <a:p>
              <a:endParaRPr lang="ru-RU"/>
            </a:p>
          </p:txBody>
        </p:sp>
        <p:sp>
          <p:nvSpPr>
            <p:cNvPr id="934082" name="Line 194"/>
            <p:cNvSpPr>
              <a:spLocks noChangeShapeType="1"/>
            </p:cNvSpPr>
            <p:nvPr/>
          </p:nvSpPr>
          <p:spPr bwMode="auto">
            <a:xfrm flipH="1">
              <a:off x="1697" y="2166"/>
              <a:ext cx="19" cy="0"/>
            </a:xfrm>
            <a:prstGeom prst="line">
              <a:avLst/>
            </a:prstGeom>
            <a:noFill/>
            <a:ln w="0">
              <a:solidFill>
                <a:srgbClr val="000000"/>
              </a:solidFill>
              <a:round/>
              <a:headEnd/>
              <a:tailEnd/>
            </a:ln>
          </p:spPr>
          <p:txBody>
            <a:bodyPr/>
            <a:lstStyle/>
            <a:p>
              <a:endParaRPr lang="ru-RU"/>
            </a:p>
          </p:txBody>
        </p:sp>
        <p:sp>
          <p:nvSpPr>
            <p:cNvPr id="934083" name="Line 195"/>
            <p:cNvSpPr>
              <a:spLocks noChangeShapeType="1"/>
            </p:cNvSpPr>
            <p:nvPr/>
          </p:nvSpPr>
          <p:spPr bwMode="auto">
            <a:xfrm flipH="1">
              <a:off x="1697" y="1912"/>
              <a:ext cx="19" cy="0"/>
            </a:xfrm>
            <a:prstGeom prst="line">
              <a:avLst/>
            </a:prstGeom>
            <a:noFill/>
            <a:ln w="0">
              <a:solidFill>
                <a:srgbClr val="000000"/>
              </a:solidFill>
              <a:round/>
              <a:headEnd/>
              <a:tailEnd/>
            </a:ln>
          </p:spPr>
          <p:txBody>
            <a:bodyPr/>
            <a:lstStyle/>
            <a:p>
              <a:endParaRPr lang="ru-RU"/>
            </a:p>
          </p:txBody>
        </p:sp>
        <p:sp>
          <p:nvSpPr>
            <p:cNvPr id="934084" name="Line 196"/>
            <p:cNvSpPr>
              <a:spLocks noChangeShapeType="1"/>
            </p:cNvSpPr>
            <p:nvPr/>
          </p:nvSpPr>
          <p:spPr bwMode="auto">
            <a:xfrm flipH="1">
              <a:off x="1697" y="1658"/>
              <a:ext cx="19" cy="0"/>
            </a:xfrm>
            <a:prstGeom prst="line">
              <a:avLst/>
            </a:prstGeom>
            <a:noFill/>
            <a:ln w="0">
              <a:solidFill>
                <a:srgbClr val="000000"/>
              </a:solidFill>
              <a:round/>
              <a:headEnd/>
              <a:tailEnd/>
            </a:ln>
          </p:spPr>
          <p:txBody>
            <a:bodyPr/>
            <a:lstStyle/>
            <a:p>
              <a:endParaRPr lang="ru-RU"/>
            </a:p>
          </p:txBody>
        </p:sp>
        <p:sp>
          <p:nvSpPr>
            <p:cNvPr id="934085" name="Line 197"/>
            <p:cNvSpPr>
              <a:spLocks noChangeShapeType="1"/>
            </p:cNvSpPr>
            <p:nvPr/>
          </p:nvSpPr>
          <p:spPr bwMode="auto">
            <a:xfrm flipH="1">
              <a:off x="1697" y="1404"/>
              <a:ext cx="19" cy="0"/>
            </a:xfrm>
            <a:prstGeom prst="line">
              <a:avLst/>
            </a:prstGeom>
            <a:noFill/>
            <a:ln w="0">
              <a:solidFill>
                <a:srgbClr val="000000"/>
              </a:solidFill>
              <a:round/>
              <a:headEnd/>
              <a:tailEnd/>
            </a:ln>
          </p:spPr>
          <p:txBody>
            <a:bodyPr/>
            <a:lstStyle/>
            <a:p>
              <a:endParaRPr lang="ru-RU"/>
            </a:p>
          </p:txBody>
        </p:sp>
        <p:sp>
          <p:nvSpPr>
            <p:cNvPr id="934086" name="Line 198"/>
            <p:cNvSpPr>
              <a:spLocks noChangeShapeType="1"/>
            </p:cNvSpPr>
            <p:nvPr/>
          </p:nvSpPr>
          <p:spPr bwMode="auto">
            <a:xfrm flipH="1">
              <a:off x="1697" y="1150"/>
              <a:ext cx="19" cy="0"/>
            </a:xfrm>
            <a:prstGeom prst="line">
              <a:avLst/>
            </a:prstGeom>
            <a:noFill/>
            <a:ln w="0">
              <a:solidFill>
                <a:srgbClr val="000000"/>
              </a:solidFill>
              <a:round/>
              <a:headEnd/>
              <a:tailEnd/>
            </a:ln>
          </p:spPr>
          <p:txBody>
            <a:bodyPr/>
            <a:lstStyle/>
            <a:p>
              <a:endParaRPr lang="ru-RU"/>
            </a:p>
          </p:txBody>
        </p:sp>
        <p:sp>
          <p:nvSpPr>
            <p:cNvPr id="934087" name="Rectangle 199"/>
            <p:cNvSpPr>
              <a:spLocks noChangeArrowheads="1"/>
            </p:cNvSpPr>
            <p:nvPr/>
          </p:nvSpPr>
          <p:spPr bwMode="auto">
            <a:xfrm>
              <a:off x="1453" y="3283"/>
              <a:ext cx="205" cy="76"/>
            </a:xfrm>
            <a:prstGeom prst="rect">
              <a:avLst/>
            </a:prstGeom>
            <a:noFill/>
            <a:ln w="9525">
              <a:noFill/>
              <a:miter lim="800000"/>
              <a:headEnd/>
              <a:tailEnd/>
            </a:ln>
          </p:spPr>
          <p:txBody>
            <a:bodyPr wrap="none" lIns="0" tIns="0" rIns="0" bIns="0">
              <a:spAutoFit/>
            </a:bodyPr>
            <a:lstStyle/>
            <a:p>
              <a:r>
                <a:rPr lang="ru-RU" sz="700">
                  <a:solidFill>
                    <a:srgbClr val="000000"/>
                  </a:solidFill>
                </a:rPr>
                <a:t>200</a:t>
              </a:r>
              <a:endParaRPr lang="ru-RU"/>
            </a:p>
          </p:txBody>
        </p:sp>
        <p:sp>
          <p:nvSpPr>
            <p:cNvPr id="934088" name="Rectangle 200"/>
            <p:cNvSpPr>
              <a:spLocks noChangeArrowheads="1"/>
            </p:cNvSpPr>
            <p:nvPr/>
          </p:nvSpPr>
          <p:spPr bwMode="auto">
            <a:xfrm>
              <a:off x="1453" y="3029"/>
              <a:ext cx="205" cy="76"/>
            </a:xfrm>
            <a:prstGeom prst="rect">
              <a:avLst/>
            </a:prstGeom>
            <a:noFill/>
            <a:ln w="9525">
              <a:noFill/>
              <a:miter lim="800000"/>
              <a:headEnd/>
              <a:tailEnd/>
            </a:ln>
          </p:spPr>
          <p:txBody>
            <a:bodyPr wrap="none" lIns="0" tIns="0" rIns="0" bIns="0">
              <a:spAutoFit/>
            </a:bodyPr>
            <a:lstStyle/>
            <a:p>
              <a:r>
                <a:rPr lang="ru-RU" sz="700">
                  <a:solidFill>
                    <a:srgbClr val="000000"/>
                  </a:solidFill>
                </a:rPr>
                <a:t>220</a:t>
              </a:r>
              <a:endParaRPr lang="ru-RU"/>
            </a:p>
          </p:txBody>
        </p:sp>
        <p:sp>
          <p:nvSpPr>
            <p:cNvPr id="934089" name="Rectangle 201"/>
            <p:cNvSpPr>
              <a:spLocks noChangeArrowheads="1"/>
            </p:cNvSpPr>
            <p:nvPr/>
          </p:nvSpPr>
          <p:spPr bwMode="auto">
            <a:xfrm>
              <a:off x="1453" y="2775"/>
              <a:ext cx="205" cy="76"/>
            </a:xfrm>
            <a:prstGeom prst="rect">
              <a:avLst/>
            </a:prstGeom>
            <a:noFill/>
            <a:ln w="9525">
              <a:noFill/>
              <a:miter lim="800000"/>
              <a:headEnd/>
              <a:tailEnd/>
            </a:ln>
          </p:spPr>
          <p:txBody>
            <a:bodyPr wrap="none" lIns="0" tIns="0" rIns="0" bIns="0">
              <a:spAutoFit/>
            </a:bodyPr>
            <a:lstStyle/>
            <a:p>
              <a:r>
                <a:rPr lang="ru-RU" sz="700">
                  <a:solidFill>
                    <a:srgbClr val="000000"/>
                  </a:solidFill>
                </a:rPr>
                <a:t>240</a:t>
              </a:r>
              <a:endParaRPr lang="ru-RU"/>
            </a:p>
          </p:txBody>
        </p:sp>
        <p:sp>
          <p:nvSpPr>
            <p:cNvPr id="934090" name="Rectangle 202"/>
            <p:cNvSpPr>
              <a:spLocks noChangeArrowheads="1"/>
            </p:cNvSpPr>
            <p:nvPr/>
          </p:nvSpPr>
          <p:spPr bwMode="auto">
            <a:xfrm>
              <a:off x="1453" y="2522"/>
              <a:ext cx="205" cy="76"/>
            </a:xfrm>
            <a:prstGeom prst="rect">
              <a:avLst/>
            </a:prstGeom>
            <a:noFill/>
            <a:ln w="9525">
              <a:noFill/>
              <a:miter lim="800000"/>
              <a:headEnd/>
              <a:tailEnd/>
            </a:ln>
          </p:spPr>
          <p:txBody>
            <a:bodyPr wrap="none" lIns="0" tIns="0" rIns="0" bIns="0">
              <a:spAutoFit/>
            </a:bodyPr>
            <a:lstStyle/>
            <a:p>
              <a:r>
                <a:rPr lang="ru-RU" sz="700">
                  <a:solidFill>
                    <a:srgbClr val="000000"/>
                  </a:solidFill>
                </a:rPr>
                <a:t>260</a:t>
              </a:r>
              <a:endParaRPr lang="ru-RU"/>
            </a:p>
          </p:txBody>
        </p:sp>
        <p:sp>
          <p:nvSpPr>
            <p:cNvPr id="934091" name="Rectangle 203"/>
            <p:cNvSpPr>
              <a:spLocks noChangeArrowheads="1"/>
            </p:cNvSpPr>
            <p:nvPr/>
          </p:nvSpPr>
          <p:spPr bwMode="auto">
            <a:xfrm>
              <a:off x="1453" y="2267"/>
              <a:ext cx="205" cy="76"/>
            </a:xfrm>
            <a:prstGeom prst="rect">
              <a:avLst/>
            </a:prstGeom>
            <a:noFill/>
            <a:ln w="9525">
              <a:noFill/>
              <a:miter lim="800000"/>
              <a:headEnd/>
              <a:tailEnd/>
            </a:ln>
          </p:spPr>
          <p:txBody>
            <a:bodyPr wrap="none" lIns="0" tIns="0" rIns="0" bIns="0">
              <a:spAutoFit/>
            </a:bodyPr>
            <a:lstStyle/>
            <a:p>
              <a:r>
                <a:rPr lang="ru-RU" sz="700">
                  <a:solidFill>
                    <a:srgbClr val="000000"/>
                  </a:solidFill>
                </a:rPr>
                <a:t>280</a:t>
              </a:r>
              <a:endParaRPr lang="ru-RU"/>
            </a:p>
          </p:txBody>
        </p:sp>
        <p:sp>
          <p:nvSpPr>
            <p:cNvPr id="934092" name="Rectangle 204"/>
            <p:cNvSpPr>
              <a:spLocks noChangeArrowheads="1"/>
            </p:cNvSpPr>
            <p:nvPr/>
          </p:nvSpPr>
          <p:spPr bwMode="auto">
            <a:xfrm>
              <a:off x="1453" y="2014"/>
              <a:ext cx="205" cy="76"/>
            </a:xfrm>
            <a:prstGeom prst="rect">
              <a:avLst/>
            </a:prstGeom>
            <a:noFill/>
            <a:ln w="9525">
              <a:noFill/>
              <a:miter lim="800000"/>
              <a:headEnd/>
              <a:tailEnd/>
            </a:ln>
          </p:spPr>
          <p:txBody>
            <a:bodyPr wrap="none" lIns="0" tIns="0" rIns="0" bIns="0">
              <a:spAutoFit/>
            </a:bodyPr>
            <a:lstStyle/>
            <a:p>
              <a:r>
                <a:rPr lang="ru-RU" sz="700">
                  <a:solidFill>
                    <a:srgbClr val="000000"/>
                  </a:solidFill>
                </a:rPr>
                <a:t>300</a:t>
              </a:r>
              <a:endParaRPr lang="ru-RU"/>
            </a:p>
          </p:txBody>
        </p:sp>
        <p:sp>
          <p:nvSpPr>
            <p:cNvPr id="934093" name="Rectangle 205"/>
            <p:cNvSpPr>
              <a:spLocks noChangeArrowheads="1"/>
            </p:cNvSpPr>
            <p:nvPr/>
          </p:nvSpPr>
          <p:spPr bwMode="auto">
            <a:xfrm>
              <a:off x="1453" y="1759"/>
              <a:ext cx="205" cy="76"/>
            </a:xfrm>
            <a:prstGeom prst="rect">
              <a:avLst/>
            </a:prstGeom>
            <a:noFill/>
            <a:ln w="9525">
              <a:noFill/>
              <a:miter lim="800000"/>
              <a:headEnd/>
              <a:tailEnd/>
            </a:ln>
          </p:spPr>
          <p:txBody>
            <a:bodyPr wrap="none" lIns="0" tIns="0" rIns="0" bIns="0">
              <a:spAutoFit/>
            </a:bodyPr>
            <a:lstStyle/>
            <a:p>
              <a:r>
                <a:rPr lang="ru-RU" sz="700">
                  <a:solidFill>
                    <a:srgbClr val="000000"/>
                  </a:solidFill>
                </a:rPr>
                <a:t>320</a:t>
              </a:r>
              <a:endParaRPr lang="ru-RU"/>
            </a:p>
          </p:txBody>
        </p:sp>
        <p:sp>
          <p:nvSpPr>
            <p:cNvPr id="934094" name="Rectangle 206"/>
            <p:cNvSpPr>
              <a:spLocks noChangeArrowheads="1"/>
            </p:cNvSpPr>
            <p:nvPr/>
          </p:nvSpPr>
          <p:spPr bwMode="auto">
            <a:xfrm>
              <a:off x="1453" y="1506"/>
              <a:ext cx="205" cy="76"/>
            </a:xfrm>
            <a:prstGeom prst="rect">
              <a:avLst/>
            </a:prstGeom>
            <a:noFill/>
            <a:ln w="9525">
              <a:noFill/>
              <a:miter lim="800000"/>
              <a:headEnd/>
              <a:tailEnd/>
            </a:ln>
          </p:spPr>
          <p:txBody>
            <a:bodyPr wrap="none" lIns="0" tIns="0" rIns="0" bIns="0">
              <a:spAutoFit/>
            </a:bodyPr>
            <a:lstStyle/>
            <a:p>
              <a:r>
                <a:rPr lang="ru-RU" sz="700">
                  <a:solidFill>
                    <a:srgbClr val="000000"/>
                  </a:solidFill>
                </a:rPr>
                <a:t>340</a:t>
              </a:r>
              <a:endParaRPr lang="ru-RU"/>
            </a:p>
          </p:txBody>
        </p:sp>
        <p:sp>
          <p:nvSpPr>
            <p:cNvPr id="934095" name="Rectangle 207"/>
            <p:cNvSpPr>
              <a:spLocks noChangeArrowheads="1"/>
            </p:cNvSpPr>
            <p:nvPr/>
          </p:nvSpPr>
          <p:spPr bwMode="auto">
            <a:xfrm>
              <a:off x="1453" y="1251"/>
              <a:ext cx="205" cy="76"/>
            </a:xfrm>
            <a:prstGeom prst="rect">
              <a:avLst/>
            </a:prstGeom>
            <a:noFill/>
            <a:ln w="9525">
              <a:noFill/>
              <a:miter lim="800000"/>
              <a:headEnd/>
              <a:tailEnd/>
            </a:ln>
          </p:spPr>
          <p:txBody>
            <a:bodyPr wrap="none" lIns="0" tIns="0" rIns="0" bIns="0">
              <a:spAutoFit/>
            </a:bodyPr>
            <a:lstStyle/>
            <a:p>
              <a:r>
                <a:rPr lang="ru-RU" sz="700">
                  <a:solidFill>
                    <a:srgbClr val="000000"/>
                  </a:solidFill>
                </a:rPr>
                <a:t>360</a:t>
              </a:r>
              <a:endParaRPr lang="ru-RU"/>
            </a:p>
          </p:txBody>
        </p:sp>
        <p:sp>
          <p:nvSpPr>
            <p:cNvPr id="934096" name="Rectangle 208"/>
            <p:cNvSpPr>
              <a:spLocks noChangeArrowheads="1"/>
            </p:cNvSpPr>
            <p:nvPr/>
          </p:nvSpPr>
          <p:spPr bwMode="auto">
            <a:xfrm rot="16200000">
              <a:off x="1013" y="2179"/>
              <a:ext cx="631" cy="86"/>
            </a:xfrm>
            <a:prstGeom prst="rect">
              <a:avLst/>
            </a:prstGeom>
            <a:noFill/>
            <a:ln w="9525">
              <a:noFill/>
              <a:miter lim="800000"/>
              <a:headEnd/>
              <a:tailEnd/>
            </a:ln>
          </p:spPr>
          <p:txBody>
            <a:bodyPr wrap="none" lIns="0" tIns="0" rIns="0" bIns="0">
              <a:spAutoFit/>
            </a:bodyPr>
            <a:lstStyle/>
            <a:p>
              <a:r>
                <a:rPr lang="ru-RU" sz="900" b="1">
                  <a:solidFill>
                    <a:srgbClr val="000000"/>
                  </a:solidFill>
                </a:rPr>
                <a:t>Языковые баллы</a:t>
              </a:r>
              <a:endParaRPr lang="ru-RU"/>
            </a:p>
          </p:txBody>
        </p:sp>
        <p:sp>
          <p:nvSpPr>
            <p:cNvPr id="934097" name="Freeform 209"/>
            <p:cNvSpPr>
              <a:spLocks/>
            </p:cNvSpPr>
            <p:nvPr/>
          </p:nvSpPr>
          <p:spPr bwMode="auto">
            <a:xfrm>
              <a:off x="2400" y="2058"/>
              <a:ext cx="1527" cy="508"/>
            </a:xfrm>
            <a:custGeom>
              <a:avLst/>
              <a:gdLst/>
              <a:ahLst/>
              <a:cxnLst>
                <a:cxn ang="0">
                  <a:pos x="24" y="1007"/>
                </a:cxn>
                <a:cxn ang="0">
                  <a:pos x="49" y="997"/>
                </a:cxn>
                <a:cxn ang="0">
                  <a:pos x="73" y="988"/>
                </a:cxn>
                <a:cxn ang="0">
                  <a:pos x="98" y="977"/>
                </a:cxn>
                <a:cxn ang="0">
                  <a:pos x="123" y="967"/>
                </a:cxn>
                <a:cxn ang="0">
                  <a:pos x="149" y="956"/>
                </a:cxn>
                <a:cxn ang="0">
                  <a:pos x="174" y="945"/>
                </a:cxn>
                <a:cxn ang="0">
                  <a:pos x="200" y="933"/>
                </a:cxn>
                <a:cxn ang="0">
                  <a:pos x="225" y="922"/>
                </a:cxn>
                <a:cxn ang="0">
                  <a:pos x="249" y="911"/>
                </a:cxn>
                <a:cxn ang="0">
                  <a:pos x="274" y="897"/>
                </a:cxn>
                <a:cxn ang="0">
                  <a:pos x="299" y="886"/>
                </a:cxn>
                <a:cxn ang="0">
                  <a:pos x="325" y="873"/>
                </a:cxn>
                <a:cxn ang="0">
                  <a:pos x="350" y="860"/>
                </a:cxn>
                <a:cxn ang="0">
                  <a:pos x="376" y="847"/>
                </a:cxn>
                <a:cxn ang="0">
                  <a:pos x="401" y="833"/>
                </a:cxn>
                <a:cxn ang="0">
                  <a:pos x="425" y="820"/>
                </a:cxn>
                <a:cxn ang="0">
                  <a:pos x="450" y="807"/>
                </a:cxn>
                <a:cxn ang="0">
                  <a:pos x="475" y="794"/>
                </a:cxn>
                <a:cxn ang="0">
                  <a:pos x="501" y="779"/>
                </a:cxn>
                <a:cxn ang="0">
                  <a:pos x="526" y="764"/>
                </a:cxn>
                <a:cxn ang="0">
                  <a:pos x="552" y="750"/>
                </a:cxn>
                <a:cxn ang="0">
                  <a:pos x="577" y="735"/>
                </a:cxn>
                <a:cxn ang="0">
                  <a:pos x="601" y="720"/>
                </a:cxn>
                <a:cxn ang="0">
                  <a:pos x="626" y="705"/>
                </a:cxn>
                <a:cxn ang="0">
                  <a:pos x="651" y="688"/>
                </a:cxn>
                <a:cxn ang="0">
                  <a:pos x="677" y="673"/>
                </a:cxn>
                <a:cxn ang="0">
                  <a:pos x="702" y="656"/>
                </a:cxn>
                <a:cxn ang="0">
                  <a:pos x="728" y="641"/>
                </a:cxn>
                <a:cxn ang="0">
                  <a:pos x="753" y="624"/>
                </a:cxn>
                <a:cxn ang="0">
                  <a:pos x="777" y="607"/>
                </a:cxn>
                <a:cxn ang="0">
                  <a:pos x="802" y="590"/>
                </a:cxn>
                <a:cxn ang="0">
                  <a:pos x="827" y="573"/>
                </a:cxn>
                <a:cxn ang="0">
                  <a:pos x="853" y="556"/>
                </a:cxn>
                <a:cxn ang="0">
                  <a:pos x="878" y="537"/>
                </a:cxn>
                <a:cxn ang="0">
                  <a:pos x="904" y="521"/>
                </a:cxn>
                <a:cxn ang="0">
                  <a:pos x="927" y="502"/>
                </a:cxn>
                <a:cxn ang="0">
                  <a:pos x="953" y="485"/>
                </a:cxn>
                <a:cxn ang="0">
                  <a:pos x="978" y="466"/>
                </a:cxn>
                <a:cxn ang="0">
                  <a:pos x="1003" y="447"/>
                </a:cxn>
                <a:cxn ang="0">
                  <a:pos x="1029" y="426"/>
                </a:cxn>
                <a:cxn ang="0">
                  <a:pos x="1054" y="407"/>
                </a:cxn>
                <a:cxn ang="0">
                  <a:pos x="1080" y="389"/>
                </a:cxn>
                <a:cxn ang="0">
                  <a:pos x="1103" y="368"/>
                </a:cxn>
                <a:cxn ang="0">
                  <a:pos x="1129" y="349"/>
                </a:cxn>
                <a:cxn ang="0">
                  <a:pos x="1154" y="328"/>
                </a:cxn>
                <a:cxn ang="0">
                  <a:pos x="1179" y="308"/>
                </a:cxn>
                <a:cxn ang="0">
                  <a:pos x="1205" y="287"/>
                </a:cxn>
                <a:cxn ang="0">
                  <a:pos x="1230" y="266"/>
                </a:cxn>
                <a:cxn ang="0">
                  <a:pos x="1256" y="245"/>
                </a:cxn>
                <a:cxn ang="0">
                  <a:pos x="1279" y="223"/>
                </a:cxn>
                <a:cxn ang="0">
                  <a:pos x="1305" y="202"/>
                </a:cxn>
                <a:cxn ang="0">
                  <a:pos x="1330" y="179"/>
                </a:cxn>
                <a:cxn ang="0">
                  <a:pos x="1356" y="157"/>
                </a:cxn>
                <a:cxn ang="0">
                  <a:pos x="1381" y="134"/>
                </a:cxn>
                <a:cxn ang="0">
                  <a:pos x="1406" y="112"/>
                </a:cxn>
                <a:cxn ang="0">
                  <a:pos x="1432" y="89"/>
                </a:cxn>
                <a:cxn ang="0">
                  <a:pos x="1455" y="66"/>
                </a:cxn>
                <a:cxn ang="0">
                  <a:pos x="1481" y="44"/>
                </a:cxn>
                <a:cxn ang="0">
                  <a:pos x="1506" y="19"/>
                </a:cxn>
              </a:cxnLst>
              <a:rect l="0" t="0" r="r" b="b"/>
              <a:pathLst>
                <a:path w="1527" h="1016">
                  <a:moveTo>
                    <a:pt x="0" y="1016"/>
                  </a:moveTo>
                  <a:lnTo>
                    <a:pt x="1" y="1016"/>
                  </a:lnTo>
                  <a:lnTo>
                    <a:pt x="3" y="1016"/>
                  </a:lnTo>
                  <a:lnTo>
                    <a:pt x="4" y="1014"/>
                  </a:lnTo>
                  <a:lnTo>
                    <a:pt x="6" y="1014"/>
                  </a:lnTo>
                  <a:lnTo>
                    <a:pt x="8" y="1014"/>
                  </a:lnTo>
                  <a:lnTo>
                    <a:pt x="9" y="1012"/>
                  </a:lnTo>
                  <a:lnTo>
                    <a:pt x="11" y="1012"/>
                  </a:lnTo>
                  <a:lnTo>
                    <a:pt x="12" y="1012"/>
                  </a:lnTo>
                  <a:lnTo>
                    <a:pt x="14" y="1011"/>
                  </a:lnTo>
                  <a:lnTo>
                    <a:pt x="16" y="1011"/>
                  </a:lnTo>
                  <a:lnTo>
                    <a:pt x="17" y="1011"/>
                  </a:lnTo>
                  <a:lnTo>
                    <a:pt x="19" y="1009"/>
                  </a:lnTo>
                  <a:lnTo>
                    <a:pt x="20" y="1009"/>
                  </a:lnTo>
                  <a:lnTo>
                    <a:pt x="22" y="1009"/>
                  </a:lnTo>
                  <a:lnTo>
                    <a:pt x="24" y="1007"/>
                  </a:lnTo>
                  <a:lnTo>
                    <a:pt x="25" y="1007"/>
                  </a:lnTo>
                  <a:lnTo>
                    <a:pt x="27" y="1007"/>
                  </a:lnTo>
                  <a:lnTo>
                    <a:pt x="28" y="1007"/>
                  </a:lnTo>
                  <a:lnTo>
                    <a:pt x="30" y="1005"/>
                  </a:lnTo>
                  <a:lnTo>
                    <a:pt x="31" y="1005"/>
                  </a:lnTo>
                  <a:lnTo>
                    <a:pt x="33" y="1005"/>
                  </a:lnTo>
                  <a:lnTo>
                    <a:pt x="35" y="1003"/>
                  </a:lnTo>
                  <a:lnTo>
                    <a:pt x="36" y="1003"/>
                  </a:lnTo>
                  <a:lnTo>
                    <a:pt x="38" y="1003"/>
                  </a:lnTo>
                  <a:lnTo>
                    <a:pt x="39" y="1001"/>
                  </a:lnTo>
                  <a:lnTo>
                    <a:pt x="41" y="1001"/>
                  </a:lnTo>
                  <a:lnTo>
                    <a:pt x="43" y="1001"/>
                  </a:lnTo>
                  <a:lnTo>
                    <a:pt x="44" y="999"/>
                  </a:lnTo>
                  <a:lnTo>
                    <a:pt x="46" y="999"/>
                  </a:lnTo>
                  <a:lnTo>
                    <a:pt x="47" y="999"/>
                  </a:lnTo>
                  <a:lnTo>
                    <a:pt x="49" y="997"/>
                  </a:lnTo>
                  <a:lnTo>
                    <a:pt x="50" y="997"/>
                  </a:lnTo>
                  <a:lnTo>
                    <a:pt x="52" y="997"/>
                  </a:lnTo>
                  <a:lnTo>
                    <a:pt x="54" y="995"/>
                  </a:lnTo>
                  <a:lnTo>
                    <a:pt x="55" y="995"/>
                  </a:lnTo>
                  <a:lnTo>
                    <a:pt x="57" y="995"/>
                  </a:lnTo>
                  <a:lnTo>
                    <a:pt x="58" y="994"/>
                  </a:lnTo>
                  <a:lnTo>
                    <a:pt x="60" y="994"/>
                  </a:lnTo>
                  <a:lnTo>
                    <a:pt x="62" y="994"/>
                  </a:lnTo>
                  <a:lnTo>
                    <a:pt x="63" y="992"/>
                  </a:lnTo>
                  <a:lnTo>
                    <a:pt x="65" y="992"/>
                  </a:lnTo>
                  <a:lnTo>
                    <a:pt x="66" y="992"/>
                  </a:lnTo>
                  <a:lnTo>
                    <a:pt x="68" y="990"/>
                  </a:lnTo>
                  <a:lnTo>
                    <a:pt x="69" y="990"/>
                  </a:lnTo>
                  <a:lnTo>
                    <a:pt x="69" y="990"/>
                  </a:lnTo>
                  <a:lnTo>
                    <a:pt x="71" y="988"/>
                  </a:lnTo>
                  <a:lnTo>
                    <a:pt x="73" y="988"/>
                  </a:lnTo>
                  <a:lnTo>
                    <a:pt x="74" y="986"/>
                  </a:lnTo>
                  <a:lnTo>
                    <a:pt x="76" y="986"/>
                  </a:lnTo>
                  <a:lnTo>
                    <a:pt x="77" y="986"/>
                  </a:lnTo>
                  <a:lnTo>
                    <a:pt x="79" y="984"/>
                  </a:lnTo>
                  <a:lnTo>
                    <a:pt x="81" y="984"/>
                  </a:lnTo>
                  <a:lnTo>
                    <a:pt x="82" y="984"/>
                  </a:lnTo>
                  <a:lnTo>
                    <a:pt x="84" y="982"/>
                  </a:lnTo>
                  <a:lnTo>
                    <a:pt x="85" y="982"/>
                  </a:lnTo>
                  <a:lnTo>
                    <a:pt x="87" y="982"/>
                  </a:lnTo>
                  <a:lnTo>
                    <a:pt x="89" y="980"/>
                  </a:lnTo>
                  <a:lnTo>
                    <a:pt x="90" y="980"/>
                  </a:lnTo>
                  <a:lnTo>
                    <a:pt x="92" y="980"/>
                  </a:lnTo>
                  <a:lnTo>
                    <a:pt x="93" y="978"/>
                  </a:lnTo>
                  <a:lnTo>
                    <a:pt x="95" y="978"/>
                  </a:lnTo>
                  <a:lnTo>
                    <a:pt x="96" y="978"/>
                  </a:lnTo>
                  <a:lnTo>
                    <a:pt x="98" y="977"/>
                  </a:lnTo>
                  <a:lnTo>
                    <a:pt x="100" y="977"/>
                  </a:lnTo>
                  <a:lnTo>
                    <a:pt x="101" y="977"/>
                  </a:lnTo>
                  <a:lnTo>
                    <a:pt x="103" y="975"/>
                  </a:lnTo>
                  <a:lnTo>
                    <a:pt x="104" y="975"/>
                  </a:lnTo>
                  <a:lnTo>
                    <a:pt x="106" y="975"/>
                  </a:lnTo>
                  <a:lnTo>
                    <a:pt x="108" y="973"/>
                  </a:lnTo>
                  <a:lnTo>
                    <a:pt x="109" y="973"/>
                  </a:lnTo>
                  <a:lnTo>
                    <a:pt x="111" y="973"/>
                  </a:lnTo>
                  <a:lnTo>
                    <a:pt x="112" y="971"/>
                  </a:lnTo>
                  <a:lnTo>
                    <a:pt x="114" y="971"/>
                  </a:lnTo>
                  <a:lnTo>
                    <a:pt x="115" y="969"/>
                  </a:lnTo>
                  <a:lnTo>
                    <a:pt x="117" y="969"/>
                  </a:lnTo>
                  <a:lnTo>
                    <a:pt x="119" y="969"/>
                  </a:lnTo>
                  <a:lnTo>
                    <a:pt x="120" y="967"/>
                  </a:lnTo>
                  <a:lnTo>
                    <a:pt x="122" y="967"/>
                  </a:lnTo>
                  <a:lnTo>
                    <a:pt x="123" y="967"/>
                  </a:lnTo>
                  <a:lnTo>
                    <a:pt x="125" y="965"/>
                  </a:lnTo>
                  <a:lnTo>
                    <a:pt x="127" y="965"/>
                  </a:lnTo>
                  <a:lnTo>
                    <a:pt x="128" y="965"/>
                  </a:lnTo>
                  <a:lnTo>
                    <a:pt x="130" y="963"/>
                  </a:lnTo>
                  <a:lnTo>
                    <a:pt x="131" y="963"/>
                  </a:lnTo>
                  <a:lnTo>
                    <a:pt x="133" y="963"/>
                  </a:lnTo>
                  <a:lnTo>
                    <a:pt x="135" y="962"/>
                  </a:lnTo>
                  <a:lnTo>
                    <a:pt x="136" y="962"/>
                  </a:lnTo>
                  <a:lnTo>
                    <a:pt x="138" y="960"/>
                  </a:lnTo>
                  <a:lnTo>
                    <a:pt x="139" y="960"/>
                  </a:lnTo>
                  <a:lnTo>
                    <a:pt x="141" y="960"/>
                  </a:lnTo>
                  <a:lnTo>
                    <a:pt x="142" y="958"/>
                  </a:lnTo>
                  <a:lnTo>
                    <a:pt x="144" y="958"/>
                  </a:lnTo>
                  <a:lnTo>
                    <a:pt x="146" y="958"/>
                  </a:lnTo>
                  <a:lnTo>
                    <a:pt x="147" y="956"/>
                  </a:lnTo>
                  <a:lnTo>
                    <a:pt x="149" y="956"/>
                  </a:lnTo>
                  <a:lnTo>
                    <a:pt x="150" y="956"/>
                  </a:lnTo>
                  <a:lnTo>
                    <a:pt x="152" y="954"/>
                  </a:lnTo>
                  <a:lnTo>
                    <a:pt x="154" y="954"/>
                  </a:lnTo>
                  <a:lnTo>
                    <a:pt x="155" y="952"/>
                  </a:lnTo>
                  <a:lnTo>
                    <a:pt x="157" y="952"/>
                  </a:lnTo>
                  <a:lnTo>
                    <a:pt x="158" y="952"/>
                  </a:lnTo>
                  <a:lnTo>
                    <a:pt x="160" y="950"/>
                  </a:lnTo>
                  <a:lnTo>
                    <a:pt x="161" y="950"/>
                  </a:lnTo>
                  <a:lnTo>
                    <a:pt x="163" y="950"/>
                  </a:lnTo>
                  <a:lnTo>
                    <a:pt x="165" y="948"/>
                  </a:lnTo>
                  <a:lnTo>
                    <a:pt x="166" y="948"/>
                  </a:lnTo>
                  <a:lnTo>
                    <a:pt x="168" y="948"/>
                  </a:lnTo>
                  <a:lnTo>
                    <a:pt x="169" y="946"/>
                  </a:lnTo>
                  <a:lnTo>
                    <a:pt x="171" y="946"/>
                  </a:lnTo>
                  <a:lnTo>
                    <a:pt x="173" y="945"/>
                  </a:lnTo>
                  <a:lnTo>
                    <a:pt x="174" y="945"/>
                  </a:lnTo>
                  <a:lnTo>
                    <a:pt x="176" y="945"/>
                  </a:lnTo>
                  <a:lnTo>
                    <a:pt x="177" y="943"/>
                  </a:lnTo>
                  <a:lnTo>
                    <a:pt x="179" y="943"/>
                  </a:lnTo>
                  <a:lnTo>
                    <a:pt x="180" y="943"/>
                  </a:lnTo>
                  <a:lnTo>
                    <a:pt x="182" y="941"/>
                  </a:lnTo>
                  <a:lnTo>
                    <a:pt x="184" y="941"/>
                  </a:lnTo>
                  <a:lnTo>
                    <a:pt x="185" y="939"/>
                  </a:lnTo>
                  <a:lnTo>
                    <a:pt x="187" y="939"/>
                  </a:lnTo>
                  <a:lnTo>
                    <a:pt x="188" y="939"/>
                  </a:lnTo>
                  <a:lnTo>
                    <a:pt x="190" y="937"/>
                  </a:lnTo>
                  <a:lnTo>
                    <a:pt x="192" y="937"/>
                  </a:lnTo>
                  <a:lnTo>
                    <a:pt x="193" y="937"/>
                  </a:lnTo>
                  <a:lnTo>
                    <a:pt x="195" y="935"/>
                  </a:lnTo>
                  <a:lnTo>
                    <a:pt x="196" y="935"/>
                  </a:lnTo>
                  <a:lnTo>
                    <a:pt x="198" y="933"/>
                  </a:lnTo>
                  <a:lnTo>
                    <a:pt x="200" y="933"/>
                  </a:lnTo>
                  <a:lnTo>
                    <a:pt x="201" y="933"/>
                  </a:lnTo>
                  <a:lnTo>
                    <a:pt x="203" y="931"/>
                  </a:lnTo>
                  <a:lnTo>
                    <a:pt x="204" y="931"/>
                  </a:lnTo>
                  <a:lnTo>
                    <a:pt x="206" y="929"/>
                  </a:lnTo>
                  <a:lnTo>
                    <a:pt x="207" y="929"/>
                  </a:lnTo>
                  <a:lnTo>
                    <a:pt x="209" y="929"/>
                  </a:lnTo>
                  <a:lnTo>
                    <a:pt x="211" y="928"/>
                  </a:lnTo>
                  <a:lnTo>
                    <a:pt x="212" y="928"/>
                  </a:lnTo>
                  <a:lnTo>
                    <a:pt x="214" y="928"/>
                  </a:lnTo>
                  <a:lnTo>
                    <a:pt x="215" y="926"/>
                  </a:lnTo>
                  <a:lnTo>
                    <a:pt x="217" y="926"/>
                  </a:lnTo>
                  <a:lnTo>
                    <a:pt x="219" y="924"/>
                  </a:lnTo>
                  <a:lnTo>
                    <a:pt x="220" y="924"/>
                  </a:lnTo>
                  <a:lnTo>
                    <a:pt x="222" y="924"/>
                  </a:lnTo>
                  <a:lnTo>
                    <a:pt x="223" y="922"/>
                  </a:lnTo>
                  <a:lnTo>
                    <a:pt x="225" y="922"/>
                  </a:lnTo>
                  <a:lnTo>
                    <a:pt x="226" y="920"/>
                  </a:lnTo>
                  <a:lnTo>
                    <a:pt x="228" y="920"/>
                  </a:lnTo>
                  <a:lnTo>
                    <a:pt x="230" y="920"/>
                  </a:lnTo>
                  <a:lnTo>
                    <a:pt x="231" y="918"/>
                  </a:lnTo>
                  <a:lnTo>
                    <a:pt x="233" y="918"/>
                  </a:lnTo>
                  <a:lnTo>
                    <a:pt x="234" y="918"/>
                  </a:lnTo>
                  <a:lnTo>
                    <a:pt x="236" y="916"/>
                  </a:lnTo>
                  <a:lnTo>
                    <a:pt x="238" y="916"/>
                  </a:lnTo>
                  <a:lnTo>
                    <a:pt x="239" y="914"/>
                  </a:lnTo>
                  <a:lnTo>
                    <a:pt x="241" y="914"/>
                  </a:lnTo>
                  <a:lnTo>
                    <a:pt x="241" y="914"/>
                  </a:lnTo>
                  <a:lnTo>
                    <a:pt x="242" y="913"/>
                  </a:lnTo>
                  <a:lnTo>
                    <a:pt x="244" y="913"/>
                  </a:lnTo>
                  <a:lnTo>
                    <a:pt x="246" y="911"/>
                  </a:lnTo>
                  <a:lnTo>
                    <a:pt x="247" y="911"/>
                  </a:lnTo>
                  <a:lnTo>
                    <a:pt x="249" y="911"/>
                  </a:lnTo>
                  <a:lnTo>
                    <a:pt x="250" y="909"/>
                  </a:lnTo>
                  <a:lnTo>
                    <a:pt x="252" y="909"/>
                  </a:lnTo>
                  <a:lnTo>
                    <a:pt x="253" y="907"/>
                  </a:lnTo>
                  <a:lnTo>
                    <a:pt x="255" y="907"/>
                  </a:lnTo>
                  <a:lnTo>
                    <a:pt x="257" y="907"/>
                  </a:lnTo>
                  <a:lnTo>
                    <a:pt x="258" y="905"/>
                  </a:lnTo>
                  <a:lnTo>
                    <a:pt x="260" y="905"/>
                  </a:lnTo>
                  <a:lnTo>
                    <a:pt x="261" y="903"/>
                  </a:lnTo>
                  <a:lnTo>
                    <a:pt x="263" y="903"/>
                  </a:lnTo>
                  <a:lnTo>
                    <a:pt x="265" y="903"/>
                  </a:lnTo>
                  <a:lnTo>
                    <a:pt x="266" y="901"/>
                  </a:lnTo>
                  <a:lnTo>
                    <a:pt x="268" y="901"/>
                  </a:lnTo>
                  <a:lnTo>
                    <a:pt x="269" y="899"/>
                  </a:lnTo>
                  <a:lnTo>
                    <a:pt x="271" y="899"/>
                  </a:lnTo>
                  <a:lnTo>
                    <a:pt x="272" y="899"/>
                  </a:lnTo>
                  <a:lnTo>
                    <a:pt x="274" y="897"/>
                  </a:lnTo>
                  <a:lnTo>
                    <a:pt x="276" y="897"/>
                  </a:lnTo>
                  <a:lnTo>
                    <a:pt x="277" y="896"/>
                  </a:lnTo>
                  <a:lnTo>
                    <a:pt x="279" y="896"/>
                  </a:lnTo>
                  <a:lnTo>
                    <a:pt x="280" y="896"/>
                  </a:lnTo>
                  <a:lnTo>
                    <a:pt x="282" y="894"/>
                  </a:lnTo>
                  <a:lnTo>
                    <a:pt x="284" y="894"/>
                  </a:lnTo>
                  <a:lnTo>
                    <a:pt x="285" y="892"/>
                  </a:lnTo>
                  <a:lnTo>
                    <a:pt x="287" y="892"/>
                  </a:lnTo>
                  <a:lnTo>
                    <a:pt x="288" y="892"/>
                  </a:lnTo>
                  <a:lnTo>
                    <a:pt x="290" y="890"/>
                  </a:lnTo>
                  <a:lnTo>
                    <a:pt x="291" y="890"/>
                  </a:lnTo>
                  <a:lnTo>
                    <a:pt x="293" y="888"/>
                  </a:lnTo>
                  <a:lnTo>
                    <a:pt x="295" y="888"/>
                  </a:lnTo>
                  <a:lnTo>
                    <a:pt x="296" y="888"/>
                  </a:lnTo>
                  <a:lnTo>
                    <a:pt x="298" y="886"/>
                  </a:lnTo>
                  <a:lnTo>
                    <a:pt x="299" y="886"/>
                  </a:lnTo>
                  <a:lnTo>
                    <a:pt x="301" y="884"/>
                  </a:lnTo>
                  <a:lnTo>
                    <a:pt x="303" y="884"/>
                  </a:lnTo>
                  <a:lnTo>
                    <a:pt x="304" y="882"/>
                  </a:lnTo>
                  <a:lnTo>
                    <a:pt x="306" y="882"/>
                  </a:lnTo>
                  <a:lnTo>
                    <a:pt x="307" y="882"/>
                  </a:lnTo>
                  <a:lnTo>
                    <a:pt x="309" y="880"/>
                  </a:lnTo>
                  <a:lnTo>
                    <a:pt x="311" y="880"/>
                  </a:lnTo>
                  <a:lnTo>
                    <a:pt x="312" y="879"/>
                  </a:lnTo>
                  <a:lnTo>
                    <a:pt x="314" y="879"/>
                  </a:lnTo>
                  <a:lnTo>
                    <a:pt x="315" y="879"/>
                  </a:lnTo>
                  <a:lnTo>
                    <a:pt x="317" y="877"/>
                  </a:lnTo>
                  <a:lnTo>
                    <a:pt x="318" y="877"/>
                  </a:lnTo>
                  <a:lnTo>
                    <a:pt x="320" y="875"/>
                  </a:lnTo>
                  <a:lnTo>
                    <a:pt x="322" y="875"/>
                  </a:lnTo>
                  <a:lnTo>
                    <a:pt x="323" y="873"/>
                  </a:lnTo>
                  <a:lnTo>
                    <a:pt x="325" y="873"/>
                  </a:lnTo>
                  <a:lnTo>
                    <a:pt x="326" y="873"/>
                  </a:lnTo>
                  <a:lnTo>
                    <a:pt x="328" y="871"/>
                  </a:lnTo>
                  <a:lnTo>
                    <a:pt x="330" y="871"/>
                  </a:lnTo>
                  <a:lnTo>
                    <a:pt x="331" y="869"/>
                  </a:lnTo>
                  <a:lnTo>
                    <a:pt x="333" y="869"/>
                  </a:lnTo>
                  <a:lnTo>
                    <a:pt x="334" y="869"/>
                  </a:lnTo>
                  <a:lnTo>
                    <a:pt x="336" y="867"/>
                  </a:lnTo>
                  <a:lnTo>
                    <a:pt x="337" y="867"/>
                  </a:lnTo>
                  <a:lnTo>
                    <a:pt x="339" y="865"/>
                  </a:lnTo>
                  <a:lnTo>
                    <a:pt x="341" y="865"/>
                  </a:lnTo>
                  <a:lnTo>
                    <a:pt x="342" y="864"/>
                  </a:lnTo>
                  <a:lnTo>
                    <a:pt x="344" y="864"/>
                  </a:lnTo>
                  <a:lnTo>
                    <a:pt x="345" y="864"/>
                  </a:lnTo>
                  <a:lnTo>
                    <a:pt x="347" y="862"/>
                  </a:lnTo>
                  <a:lnTo>
                    <a:pt x="349" y="862"/>
                  </a:lnTo>
                  <a:lnTo>
                    <a:pt x="350" y="860"/>
                  </a:lnTo>
                  <a:lnTo>
                    <a:pt x="352" y="860"/>
                  </a:lnTo>
                  <a:lnTo>
                    <a:pt x="353" y="858"/>
                  </a:lnTo>
                  <a:lnTo>
                    <a:pt x="355" y="858"/>
                  </a:lnTo>
                  <a:lnTo>
                    <a:pt x="357" y="858"/>
                  </a:lnTo>
                  <a:lnTo>
                    <a:pt x="358" y="856"/>
                  </a:lnTo>
                  <a:lnTo>
                    <a:pt x="360" y="856"/>
                  </a:lnTo>
                  <a:lnTo>
                    <a:pt x="361" y="854"/>
                  </a:lnTo>
                  <a:lnTo>
                    <a:pt x="363" y="854"/>
                  </a:lnTo>
                  <a:lnTo>
                    <a:pt x="364" y="852"/>
                  </a:lnTo>
                  <a:lnTo>
                    <a:pt x="366" y="852"/>
                  </a:lnTo>
                  <a:lnTo>
                    <a:pt x="368" y="852"/>
                  </a:lnTo>
                  <a:lnTo>
                    <a:pt x="369" y="850"/>
                  </a:lnTo>
                  <a:lnTo>
                    <a:pt x="371" y="850"/>
                  </a:lnTo>
                  <a:lnTo>
                    <a:pt x="372" y="848"/>
                  </a:lnTo>
                  <a:lnTo>
                    <a:pt x="374" y="848"/>
                  </a:lnTo>
                  <a:lnTo>
                    <a:pt x="376" y="847"/>
                  </a:lnTo>
                  <a:lnTo>
                    <a:pt x="377" y="847"/>
                  </a:lnTo>
                  <a:lnTo>
                    <a:pt x="379" y="847"/>
                  </a:lnTo>
                  <a:lnTo>
                    <a:pt x="380" y="845"/>
                  </a:lnTo>
                  <a:lnTo>
                    <a:pt x="382" y="845"/>
                  </a:lnTo>
                  <a:lnTo>
                    <a:pt x="383" y="843"/>
                  </a:lnTo>
                  <a:lnTo>
                    <a:pt x="385" y="843"/>
                  </a:lnTo>
                  <a:lnTo>
                    <a:pt x="387" y="841"/>
                  </a:lnTo>
                  <a:lnTo>
                    <a:pt x="388" y="841"/>
                  </a:lnTo>
                  <a:lnTo>
                    <a:pt x="390" y="839"/>
                  </a:lnTo>
                  <a:lnTo>
                    <a:pt x="391" y="839"/>
                  </a:lnTo>
                  <a:lnTo>
                    <a:pt x="393" y="839"/>
                  </a:lnTo>
                  <a:lnTo>
                    <a:pt x="395" y="837"/>
                  </a:lnTo>
                  <a:lnTo>
                    <a:pt x="396" y="837"/>
                  </a:lnTo>
                  <a:lnTo>
                    <a:pt x="398" y="835"/>
                  </a:lnTo>
                  <a:lnTo>
                    <a:pt x="399" y="835"/>
                  </a:lnTo>
                  <a:lnTo>
                    <a:pt x="401" y="833"/>
                  </a:lnTo>
                  <a:lnTo>
                    <a:pt x="402" y="833"/>
                  </a:lnTo>
                  <a:lnTo>
                    <a:pt x="404" y="833"/>
                  </a:lnTo>
                  <a:lnTo>
                    <a:pt x="406" y="831"/>
                  </a:lnTo>
                  <a:lnTo>
                    <a:pt x="407" y="831"/>
                  </a:lnTo>
                  <a:lnTo>
                    <a:pt x="409" y="830"/>
                  </a:lnTo>
                  <a:lnTo>
                    <a:pt x="410" y="830"/>
                  </a:lnTo>
                  <a:lnTo>
                    <a:pt x="412" y="828"/>
                  </a:lnTo>
                  <a:lnTo>
                    <a:pt x="412" y="828"/>
                  </a:lnTo>
                  <a:lnTo>
                    <a:pt x="414" y="826"/>
                  </a:lnTo>
                  <a:lnTo>
                    <a:pt x="415" y="826"/>
                  </a:lnTo>
                  <a:lnTo>
                    <a:pt x="417" y="826"/>
                  </a:lnTo>
                  <a:lnTo>
                    <a:pt x="418" y="824"/>
                  </a:lnTo>
                  <a:lnTo>
                    <a:pt x="420" y="824"/>
                  </a:lnTo>
                  <a:lnTo>
                    <a:pt x="422" y="822"/>
                  </a:lnTo>
                  <a:lnTo>
                    <a:pt x="423" y="822"/>
                  </a:lnTo>
                  <a:lnTo>
                    <a:pt x="425" y="820"/>
                  </a:lnTo>
                  <a:lnTo>
                    <a:pt x="426" y="820"/>
                  </a:lnTo>
                  <a:lnTo>
                    <a:pt x="428" y="818"/>
                  </a:lnTo>
                  <a:lnTo>
                    <a:pt x="429" y="818"/>
                  </a:lnTo>
                  <a:lnTo>
                    <a:pt x="431" y="816"/>
                  </a:lnTo>
                  <a:lnTo>
                    <a:pt x="433" y="816"/>
                  </a:lnTo>
                  <a:lnTo>
                    <a:pt x="434" y="816"/>
                  </a:lnTo>
                  <a:lnTo>
                    <a:pt x="436" y="815"/>
                  </a:lnTo>
                  <a:lnTo>
                    <a:pt x="437" y="815"/>
                  </a:lnTo>
                  <a:lnTo>
                    <a:pt x="439" y="813"/>
                  </a:lnTo>
                  <a:lnTo>
                    <a:pt x="441" y="813"/>
                  </a:lnTo>
                  <a:lnTo>
                    <a:pt x="442" y="811"/>
                  </a:lnTo>
                  <a:lnTo>
                    <a:pt x="444" y="811"/>
                  </a:lnTo>
                  <a:lnTo>
                    <a:pt x="445" y="809"/>
                  </a:lnTo>
                  <a:lnTo>
                    <a:pt x="447" y="809"/>
                  </a:lnTo>
                  <a:lnTo>
                    <a:pt x="448" y="807"/>
                  </a:lnTo>
                  <a:lnTo>
                    <a:pt x="450" y="807"/>
                  </a:lnTo>
                  <a:lnTo>
                    <a:pt x="452" y="807"/>
                  </a:lnTo>
                  <a:lnTo>
                    <a:pt x="453" y="805"/>
                  </a:lnTo>
                  <a:lnTo>
                    <a:pt x="455" y="805"/>
                  </a:lnTo>
                  <a:lnTo>
                    <a:pt x="456" y="803"/>
                  </a:lnTo>
                  <a:lnTo>
                    <a:pt x="458" y="803"/>
                  </a:lnTo>
                  <a:lnTo>
                    <a:pt x="460" y="801"/>
                  </a:lnTo>
                  <a:lnTo>
                    <a:pt x="461" y="801"/>
                  </a:lnTo>
                  <a:lnTo>
                    <a:pt x="463" y="799"/>
                  </a:lnTo>
                  <a:lnTo>
                    <a:pt x="464" y="799"/>
                  </a:lnTo>
                  <a:lnTo>
                    <a:pt x="466" y="798"/>
                  </a:lnTo>
                  <a:lnTo>
                    <a:pt x="468" y="798"/>
                  </a:lnTo>
                  <a:lnTo>
                    <a:pt x="469" y="796"/>
                  </a:lnTo>
                  <a:lnTo>
                    <a:pt x="471" y="796"/>
                  </a:lnTo>
                  <a:lnTo>
                    <a:pt x="472" y="796"/>
                  </a:lnTo>
                  <a:lnTo>
                    <a:pt x="474" y="794"/>
                  </a:lnTo>
                  <a:lnTo>
                    <a:pt x="475" y="794"/>
                  </a:lnTo>
                  <a:lnTo>
                    <a:pt x="477" y="792"/>
                  </a:lnTo>
                  <a:lnTo>
                    <a:pt x="479" y="792"/>
                  </a:lnTo>
                  <a:lnTo>
                    <a:pt x="480" y="790"/>
                  </a:lnTo>
                  <a:lnTo>
                    <a:pt x="482" y="790"/>
                  </a:lnTo>
                  <a:lnTo>
                    <a:pt x="483" y="788"/>
                  </a:lnTo>
                  <a:lnTo>
                    <a:pt x="485" y="788"/>
                  </a:lnTo>
                  <a:lnTo>
                    <a:pt x="487" y="786"/>
                  </a:lnTo>
                  <a:lnTo>
                    <a:pt x="488" y="786"/>
                  </a:lnTo>
                  <a:lnTo>
                    <a:pt x="490" y="784"/>
                  </a:lnTo>
                  <a:lnTo>
                    <a:pt x="491" y="784"/>
                  </a:lnTo>
                  <a:lnTo>
                    <a:pt x="493" y="782"/>
                  </a:lnTo>
                  <a:lnTo>
                    <a:pt x="494" y="782"/>
                  </a:lnTo>
                  <a:lnTo>
                    <a:pt x="496" y="782"/>
                  </a:lnTo>
                  <a:lnTo>
                    <a:pt x="498" y="781"/>
                  </a:lnTo>
                  <a:lnTo>
                    <a:pt x="499" y="781"/>
                  </a:lnTo>
                  <a:lnTo>
                    <a:pt x="501" y="779"/>
                  </a:lnTo>
                  <a:lnTo>
                    <a:pt x="502" y="779"/>
                  </a:lnTo>
                  <a:lnTo>
                    <a:pt x="504" y="777"/>
                  </a:lnTo>
                  <a:lnTo>
                    <a:pt x="506" y="777"/>
                  </a:lnTo>
                  <a:lnTo>
                    <a:pt x="507" y="775"/>
                  </a:lnTo>
                  <a:lnTo>
                    <a:pt x="509" y="775"/>
                  </a:lnTo>
                  <a:lnTo>
                    <a:pt x="510" y="773"/>
                  </a:lnTo>
                  <a:lnTo>
                    <a:pt x="512" y="773"/>
                  </a:lnTo>
                  <a:lnTo>
                    <a:pt x="513" y="771"/>
                  </a:lnTo>
                  <a:lnTo>
                    <a:pt x="515" y="771"/>
                  </a:lnTo>
                  <a:lnTo>
                    <a:pt x="517" y="769"/>
                  </a:lnTo>
                  <a:lnTo>
                    <a:pt x="518" y="769"/>
                  </a:lnTo>
                  <a:lnTo>
                    <a:pt x="520" y="767"/>
                  </a:lnTo>
                  <a:lnTo>
                    <a:pt x="521" y="767"/>
                  </a:lnTo>
                  <a:lnTo>
                    <a:pt x="523" y="766"/>
                  </a:lnTo>
                  <a:lnTo>
                    <a:pt x="525" y="766"/>
                  </a:lnTo>
                  <a:lnTo>
                    <a:pt x="526" y="764"/>
                  </a:lnTo>
                  <a:lnTo>
                    <a:pt x="528" y="764"/>
                  </a:lnTo>
                  <a:lnTo>
                    <a:pt x="529" y="762"/>
                  </a:lnTo>
                  <a:lnTo>
                    <a:pt x="531" y="762"/>
                  </a:lnTo>
                  <a:lnTo>
                    <a:pt x="533" y="762"/>
                  </a:lnTo>
                  <a:lnTo>
                    <a:pt x="534" y="760"/>
                  </a:lnTo>
                  <a:lnTo>
                    <a:pt x="536" y="760"/>
                  </a:lnTo>
                  <a:lnTo>
                    <a:pt x="537" y="758"/>
                  </a:lnTo>
                  <a:lnTo>
                    <a:pt x="539" y="758"/>
                  </a:lnTo>
                  <a:lnTo>
                    <a:pt x="540" y="756"/>
                  </a:lnTo>
                  <a:lnTo>
                    <a:pt x="542" y="756"/>
                  </a:lnTo>
                  <a:lnTo>
                    <a:pt x="544" y="754"/>
                  </a:lnTo>
                  <a:lnTo>
                    <a:pt x="545" y="754"/>
                  </a:lnTo>
                  <a:lnTo>
                    <a:pt x="547" y="752"/>
                  </a:lnTo>
                  <a:lnTo>
                    <a:pt x="548" y="752"/>
                  </a:lnTo>
                  <a:lnTo>
                    <a:pt x="550" y="750"/>
                  </a:lnTo>
                  <a:lnTo>
                    <a:pt x="552" y="750"/>
                  </a:lnTo>
                  <a:lnTo>
                    <a:pt x="553" y="749"/>
                  </a:lnTo>
                  <a:lnTo>
                    <a:pt x="555" y="749"/>
                  </a:lnTo>
                  <a:lnTo>
                    <a:pt x="556" y="747"/>
                  </a:lnTo>
                  <a:lnTo>
                    <a:pt x="558" y="747"/>
                  </a:lnTo>
                  <a:lnTo>
                    <a:pt x="559" y="745"/>
                  </a:lnTo>
                  <a:lnTo>
                    <a:pt x="561" y="745"/>
                  </a:lnTo>
                  <a:lnTo>
                    <a:pt x="563" y="743"/>
                  </a:lnTo>
                  <a:lnTo>
                    <a:pt x="564" y="743"/>
                  </a:lnTo>
                  <a:lnTo>
                    <a:pt x="566" y="741"/>
                  </a:lnTo>
                  <a:lnTo>
                    <a:pt x="567" y="741"/>
                  </a:lnTo>
                  <a:lnTo>
                    <a:pt x="569" y="739"/>
                  </a:lnTo>
                  <a:lnTo>
                    <a:pt x="571" y="739"/>
                  </a:lnTo>
                  <a:lnTo>
                    <a:pt x="572" y="737"/>
                  </a:lnTo>
                  <a:lnTo>
                    <a:pt x="574" y="737"/>
                  </a:lnTo>
                  <a:lnTo>
                    <a:pt x="575" y="735"/>
                  </a:lnTo>
                  <a:lnTo>
                    <a:pt x="577" y="735"/>
                  </a:lnTo>
                  <a:lnTo>
                    <a:pt x="579" y="733"/>
                  </a:lnTo>
                  <a:lnTo>
                    <a:pt x="580" y="733"/>
                  </a:lnTo>
                  <a:lnTo>
                    <a:pt x="582" y="732"/>
                  </a:lnTo>
                  <a:lnTo>
                    <a:pt x="583" y="732"/>
                  </a:lnTo>
                  <a:lnTo>
                    <a:pt x="583" y="730"/>
                  </a:lnTo>
                  <a:lnTo>
                    <a:pt x="585" y="730"/>
                  </a:lnTo>
                  <a:lnTo>
                    <a:pt x="586" y="728"/>
                  </a:lnTo>
                  <a:lnTo>
                    <a:pt x="588" y="728"/>
                  </a:lnTo>
                  <a:lnTo>
                    <a:pt x="590" y="726"/>
                  </a:lnTo>
                  <a:lnTo>
                    <a:pt x="591" y="726"/>
                  </a:lnTo>
                  <a:lnTo>
                    <a:pt x="593" y="724"/>
                  </a:lnTo>
                  <a:lnTo>
                    <a:pt x="594" y="724"/>
                  </a:lnTo>
                  <a:lnTo>
                    <a:pt x="596" y="722"/>
                  </a:lnTo>
                  <a:lnTo>
                    <a:pt x="598" y="722"/>
                  </a:lnTo>
                  <a:lnTo>
                    <a:pt x="599" y="720"/>
                  </a:lnTo>
                  <a:lnTo>
                    <a:pt x="601" y="720"/>
                  </a:lnTo>
                  <a:lnTo>
                    <a:pt x="602" y="718"/>
                  </a:lnTo>
                  <a:lnTo>
                    <a:pt x="604" y="718"/>
                  </a:lnTo>
                  <a:lnTo>
                    <a:pt x="605" y="717"/>
                  </a:lnTo>
                  <a:lnTo>
                    <a:pt x="607" y="717"/>
                  </a:lnTo>
                  <a:lnTo>
                    <a:pt x="609" y="715"/>
                  </a:lnTo>
                  <a:lnTo>
                    <a:pt x="610" y="715"/>
                  </a:lnTo>
                  <a:lnTo>
                    <a:pt x="612" y="713"/>
                  </a:lnTo>
                  <a:lnTo>
                    <a:pt x="613" y="713"/>
                  </a:lnTo>
                  <a:lnTo>
                    <a:pt x="615" y="711"/>
                  </a:lnTo>
                  <a:lnTo>
                    <a:pt x="617" y="711"/>
                  </a:lnTo>
                  <a:lnTo>
                    <a:pt x="618" y="709"/>
                  </a:lnTo>
                  <a:lnTo>
                    <a:pt x="620" y="709"/>
                  </a:lnTo>
                  <a:lnTo>
                    <a:pt x="621" y="707"/>
                  </a:lnTo>
                  <a:lnTo>
                    <a:pt x="623" y="707"/>
                  </a:lnTo>
                  <a:lnTo>
                    <a:pt x="624" y="705"/>
                  </a:lnTo>
                  <a:lnTo>
                    <a:pt x="626" y="705"/>
                  </a:lnTo>
                  <a:lnTo>
                    <a:pt x="628" y="703"/>
                  </a:lnTo>
                  <a:lnTo>
                    <a:pt x="629" y="703"/>
                  </a:lnTo>
                  <a:lnTo>
                    <a:pt x="631" y="701"/>
                  </a:lnTo>
                  <a:lnTo>
                    <a:pt x="632" y="701"/>
                  </a:lnTo>
                  <a:lnTo>
                    <a:pt x="634" y="700"/>
                  </a:lnTo>
                  <a:lnTo>
                    <a:pt x="636" y="700"/>
                  </a:lnTo>
                  <a:lnTo>
                    <a:pt x="637" y="698"/>
                  </a:lnTo>
                  <a:lnTo>
                    <a:pt x="639" y="698"/>
                  </a:lnTo>
                  <a:lnTo>
                    <a:pt x="640" y="696"/>
                  </a:lnTo>
                  <a:lnTo>
                    <a:pt x="642" y="696"/>
                  </a:lnTo>
                  <a:lnTo>
                    <a:pt x="644" y="694"/>
                  </a:lnTo>
                  <a:lnTo>
                    <a:pt x="645" y="692"/>
                  </a:lnTo>
                  <a:lnTo>
                    <a:pt x="647" y="692"/>
                  </a:lnTo>
                  <a:lnTo>
                    <a:pt x="648" y="690"/>
                  </a:lnTo>
                  <a:lnTo>
                    <a:pt x="650" y="690"/>
                  </a:lnTo>
                  <a:lnTo>
                    <a:pt x="651" y="688"/>
                  </a:lnTo>
                  <a:lnTo>
                    <a:pt x="653" y="688"/>
                  </a:lnTo>
                  <a:lnTo>
                    <a:pt x="655" y="686"/>
                  </a:lnTo>
                  <a:lnTo>
                    <a:pt x="656" y="686"/>
                  </a:lnTo>
                  <a:lnTo>
                    <a:pt x="658" y="684"/>
                  </a:lnTo>
                  <a:lnTo>
                    <a:pt x="659" y="684"/>
                  </a:lnTo>
                  <a:lnTo>
                    <a:pt x="661" y="683"/>
                  </a:lnTo>
                  <a:lnTo>
                    <a:pt x="663" y="683"/>
                  </a:lnTo>
                  <a:lnTo>
                    <a:pt x="664" y="681"/>
                  </a:lnTo>
                  <a:lnTo>
                    <a:pt x="666" y="681"/>
                  </a:lnTo>
                  <a:lnTo>
                    <a:pt x="667" y="679"/>
                  </a:lnTo>
                  <a:lnTo>
                    <a:pt x="669" y="679"/>
                  </a:lnTo>
                  <a:lnTo>
                    <a:pt x="670" y="677"/>
                  </a:lnTo>
                  <a:lnTo>
                    <a:pt x="672" y="677"/>
                  </a:lnTo>
                  <a:lnTo>
                    <a:pt x="674" y="675"/>
                  </a:lnTo>
                  <a:lnTo>
                    <a:pt x="675" y="675"/>
                  </a:lnTo>
                  <a:lnTo>
                    <a:pt x="677" y="673"/>
                  </a:lnTo>
                  <a:lnTo>
                    <a:pt x="678" y="671"/>
                  </a:lnTo>
                  <a:lnTo>
                    <a:pt x="680" y="671"/>
                  </a:lnTo>
                  <a:lnTo>
                    <a:pt x="682" y="669"/>
                  </a:lnTo>
                  <a:lnTo>
                    <a:pt x="683" y="669"/>
                  </a:lnTo>
                  <a:lnTo>
                    <a:pt x="685" y="668"/>
                  </a:lnTo>
                  <a:lnTo>
                    <a:pt x="686" y="668"/>
                  </a:lnTo>
                  <a:lnTo>
                    <a:pt x="688" y="666"/>
                  </a:lnTo>
                  <a:lnTo>
                    <a:pt x="690" y="666"/>
                  </a:lnTo>
                  <a:lnTo>
                    <a:pt x="691" y="664"/>
                  </a:lnTo>
                  <a:lnTo>
                    <a:pt x="693" y="664"/>
                  </a:lnTo>
                  <a:lnTo>
                    <a:pt x="694" y="662"/>
                  </a:lnTo>
                  <a:lnTo>
                    <a:pt x="696" y="662"/>
                  </a:lnTo>
                  <a:lnTo>
                    <a:pt x="697" y="660"/>
                  </a:lnTo>
                  <a:lnTo>
                    <a:pt x="699" y="660"/>
                  </a:lnTo>
                  <a:lnTo>
                    <a:pt x="701" y="658"/>
                  </a:lnTo>
                  <a:lnTo>
                    <a:pt x="702" y="656"/>
                  </a:lnTo>
                  <a:lnTo>
                    <a:pt x="704" y="656"/>
                  </a:lnTo>
                  <a:lnTo>
                    <a:pt x="705" y="654"/>
                  </a:lnTo>
                  <a:lnTo>
                    <a:pt x="707" y="654"/>
                  </a:lnTo>
                  <a:lnTo>
                    <a:pt x="709" y="652"/>
                  </a:lnTo>
                  <a:lnTo>
                    <a:pt x="710" y="652"/>
                  </a:lnTo>
                  <a:lnTo>
                    <a:pt x="712" y="651"/>
                  </a:lnTo>
                  <a:lnTo>
                    <a:pt x="713" y="651"/>
                  </a:lnTo>
                  <a:lnTo>
                    <a:pt x="715" y="649"/>
                  </a:lnTo>
                  <a:lnTo>
                    <a:pt x="716" y="649"/>
                  </a:lnTo>
                  <a:lnTo>
                    <a:pt x="718" y="647"/>
                  </a:lnTo>
                  <a:lnTo>
                    <a:pt x="720" y="647"/>
                  </a:lnTo>
                  <a:lnTo>
                    <a:pt x="721" y="645"/>
                  </a:lnTo>
                  <a:lnTo>
                    <a:pt x="723" y="643"/>
                  </a:lnTo>
                  <a:lnTo>
                    <a:pt x="724" y="643"/>
                  </a:lnTo>
                  <a:lnTo>
                    <a:pt x="726" y="641"/>
                  </a:lnTo>
                  <a:lnTo>
                    <a:pt x="728" y="641"/>
                  </a:lnTo>
                  <a:lnTo>
                    <a:pt x="729" y="639"/>
                  </a:lnTo>
                  <a:lnTo>
                    <a:pt x="731" y="639"/>
                  </a:lnTo>
                  <a:lnTo>
                    <a:pt x="732" y="637"/>
                  </a:lnTo>
                  <a:lnTo>
                    <a:pt x="734" y="637"/>
                  </a:lnTo>
                  <a:lnTo>
                    <a:pt x="735" y="635"/>
                  </a:lnTo>
                  <a:lnTo>
                    <a:pt x="737" y="635"/>
                  </a:lnTo>
                  <a:lnTo>
                    <a:pt x="739" y="634"/>
                  </a:lnTo>
                  <a:lnTo>
                    <a:pt x="740" y="632"/>
                  </a:lnTo>
                  <a:lnTo>
                    <a:pt x="742" y="632"/>
                  </a:lnTo>
                  <a:lnTo>
                    <a:pt x="743" y="630"/>
                  </a:lnTo>
                  <a:lnTo>
                    <a:pt x="745" y="630"/>
                  </a:lnTo>
                  <a:lnTo>
                    <a:pt x="747" y="628"/>
                  </a:lnTo>
                  <a:lnTo>
                    <a:pt x="748" y="628"/>
                  </a:lnTo>
                  <a:lnTo>
                    <a:pt x="750" y="626"/>
                  </a:lnTo>
                  <a:lnTo>
                    <a:pt x="751" y="626"/>
                  </a:lnTo>
                  <a:lnTo>
                    <a:pt x="753" y="624"/>
                  </a:lnTo>
                  <a:lnTo>
                    <a:pt x="755" y="624"/>
                  </a:lnTo>
                  <a:lnTo>
                    <a:pt x="755" y="622"/>
                  </a:lnTo>
                  <a:lnTo>
                    <a:pt x="756" y="620"/>
                  </a:lnTo>
                  <a:lnTo>
                    <a:pt x="758" y="620"/>
                  </a:lnTo>
                  <a:lnTo>
                    <a:pt x="759" y="619"/>
                  </a:lnTo>
                  <a:lnTo>
                    <a:pt x="761" y="619"/>
                  </a:lnTo>
                  <a:lnTo>
                    <a:pt x="762" y="617"/>
                  </a:lnTo>
                  <a:lnTo>
                    <a:pt x="764" y="617"/>
                  </a:lnTo>
                  <a:lnTo>
                    <a:pt x="766" y="615"/>
                  </a:lnTo>
                  <a:lnTo>
                    <a:pt x="767" y="615"/>
                  </a:lnTo>
                  <a:lnTo>
                    <a:pt x="769" y="613"/>
                  </a:lnTo>
                  <a:lnTo>
                    <a:pt x="770" y="611"/>
                  </a:lnTo>
                  <a:lnTo>
                    <a:pt x="772" y="611"/>
                  </a:lnTo>
                  <a:lnTo>
                    <a:pt x="774" y="609"/>
                  </a:lnTo>
                  <a:lnTo>
                    <a:pt x="775" y="609"/>
                  </a:lnTo>
                  <a:lnTo>
                    <a:pt x="777" y="607"/>
                  </a:lnTo>
                  <a:lnTo>
                    <a:pt x="778" y="607"/>
                  </a:lnTo>
                  <a:lnTo>
                    <a:pt x="780" y="605"/>
                  </a:lnTo>
                  <a:lnTo>
                    <a:pt x="781" y="605"/>
                  </a:lnTo>
                  <a:lnTo>
                    <a:pt x="783" y="603"/>
                  </a:lnTo>
                  <a:lnTo>
                    <a:pt x="785" y="602"/>
                  </a:lnTo>
                  <a:lnTo>
                    <a:pt x="786" y="602"/>
                  </a:lnTo>
                  <a:lnTo>
                    <a:pt x="788" y="600"/>
                  </a:lnTo>
                  <a:lnTo>
                    <a:pt x="789" y="600"/>
                  </a:lnTo>
                  <a:lnTo>
                    <a:pt x="791" y="598"/>
                  </a:lnTo>
                  <a:lnTo>
                    <a:pt x="793" y="598"/>
                  </a:lnTo>
                  <a:lnTo>
                    <a:pt x="794" y="596"/>
                  </a:lnTo>
                  <a:lnTo>
                    <a:pt x="796" y="594"/>
                  </a:lnTo>
                  <a:lnTo>
                    <a:pt x="797" y="594"/>
                  </a:lnTo>
                  <a:lnTo>
                    <a:pt x="799" y="592"/>
                  </a:lnTo>
                  <a:lnTo>
                    <a:pt x="801" y="592"/>
                  </a:lnTo>
                  <a:lnTo>
                    <a:pt x="802" y="590"/>
                  </a:lnTo>
                  <a:lnTo>
                    <a:pt x="804" y="590"/>
                  </a:lnTo>
                  <a:lnTo>
                    <a:pt x="805" y="588"/>
                  </a:lnTo>
                  <a:lnTo>
                    <a:pt x="807" y="586"/>
                  </a:lnTo>
                  <a:lnTo>
                    <a:pt x="808" y="586"/>
                  </a:lnTo>
                  <a:lnTo>
                    <a:pt x="810" y="585"/>
                  </a:lnTo>
                  <a:lnTo>
                    <a:pt x="812" y="585"/>
                  </a:lnTo>
                  <a:lnTo>
                    <a:pt x="813" y="583"/>
                  </a:lnTo>
                  <a:lnTo>
                    <a:pt x="815" y="583"/>
                  </a:lnTo>
                  <a:lnTo>
                    <a:pt x="816" y="581"/>
                  </a:lnTo>
                  <a:lnTo>
                    <a:pt x="818" y="581"/>
                  </a:lnTo>
                  <a:lnTo>
                    <a:pt x="820" y="579"/>
                  </a:lnTo>
                  <a:lnTo>
                    <a:pt x="821" y="577"/>
                  </a:lnTo>
                  <a:lnTo>
                    <a:pt x="823" y="577"/>
                  </a:lnTo>
                  <a:lnTo>
                    <a:pt x="824" y="575"/>
                  </a:lnTo>
                  <a:lnTo>
                    <a:pt x="826" y="575"/>
                  </a:lnTo>
                  <a:lnTo>
                    <a:pt x="827" y="573"/>
                  </a:lnTo>
                  <a:lnTo>
                    <a:pt x="829" y="571"/>
                  </a:lnTo>
                  <a:lnTo>
                    <a:pt x="831" y="571"/>
                  </a:lnTo>
                  <a:lnTo>
                    <a:pt x="832" y="570"/>
                  </a:lnTo>
                  <a:lnTo>
                    <a:pt x="834" y="570"/>
                  </a:lnTo>
                  <a:lnTo>
                    <a:pt x="835" y="568"/>
                  </a:lnTo>
                  <a:lnTo>
                    <a:pt x="837" y="568"/>
                  </a:lnTo>
                  <a:lnTo>
                    <a:pt x="839" y="566"/>
                  </a:lnTo>
                  <a:lnTo>
                    <a:pt x="840" y="564"/>
                  </a:lnTo>
                  <a:lnTo>
                    <a:pt x="842" y="564"/>
                  </a:lnTo>
                  <a:lnTo>
                    <a:pt x="843" y="562"/>
                  </a:lnTo>
                  <a:lnTo>
                    <a:pt x="845" y="562"/>
                  </a:lnTo>
                  <a:lnTo>
                    <a:pt x="846" y="560"/>
                  </a:lnTo>
                  <a:lnTo>
                    <a:pt x="848" y="560"/>
                  </a:lnTo>
                  <a:lnTo>
                    <a:pt x="850" y="558"/>
                  </a:lnTo>
                  <a:lnTo>
                    <a:pt x="851" y="556"/>
                  </a:lnTo>
                  <a:lnTo>
                    <a:pt x="853" y="556"/>
                  </a:lnTo>
                  <a:lnTo>
                    <a:pt x="854" y="554"/>
                  </a:lnTo>
                  <a:lnTo>
                    <a:pt x="856" y="554"/>
                  </a:lnTo>
                  <a:lnTo>
                    <a:pt x="858" y="553"/>
                  </a:lnTo>
                  <a:lnTo>
                    <a:pt x="859" y="551"/>
                  </a:lnTo>
                  <a:lnTo>
                    <a:pt x="861" y="551"/>
                  </a:lnTo>
                  <a:lnTo>
                    <a:pt x="862" y="549"/>
                  </a:lnTo>
                  <a:lnTo>
                    <a:pt x="864" y="549"/>
                  </a:lnTo>
                  <a:lnTo>
                    <a:pt x="866" y="547"/>
                  </a:lnTo>
                  <a:lnTo>
                    <a:pt x="867" y="547"/>
                  </a:lnTo>
                  <a:lnTo>
                    <a:pt x="869" y="545"/>
                  </a:lnTo>
                  <a:lnTo>
                    <a:pt x="870" y="543"/>
                  </a:lnTo>
                  <a:lnTo>
                    <a:pt x="872" y="543"/>
                  </a:lnTo>
                  <a:lnTo>
                    <a:pt x="873" y="541"/>
                  </a:lnTo>
                  <a:lnTo>
                    <a:pt x="875" y="541"/>
                  </a:lnTo>
                  <a:lnTo>
                    <a:pt x="877" y="539"/>
                  </a:lnTo>
                  <a:lnTo>
                    <a:pt x="878" y="537"/>
                  </a:lnTo>
                  <a:lnTo>
                    <a:pt x="880" y="537"/>
                  </a:lnTo>
                  <a:lnTo>
                    <a:pt x="881" y="536"/>
                  </a:lnTo>
                  <a:lnTo>
                    <a:pt x="883" y="536"/>
                  </a:lnTo>
                  <a:lnTo>
                    <a:pt x="885" y="534"/>
                  </a:lnTo>
                  <a:lnTo>
                    <a:pt x="886" y="532"/>
                  </a:lnTo>
                  <a:lnTo>
                    <a:pt x="888" y="532"/>
                  </a:lnTo>
                  <a:lnTo>
                    <a:pt x="889" y="530"/>
                  </a:lnTo>
                  <a:lnTo>
                    <a:pt x="891" y="530"/>
                  </a:lnTo>
                  <a:lnTo>
                    <a:pt x="892" y="528"/>
                  </a:lnTo>
                  <a:lnTo>
                    <a:pt x="894" y="526"/>
                  </a:lnTo>
                  <a:lnTo>
                    <a:pt x="896" y="526"/>
                  </a:lnTo>
                  <a:lnTo>
                    <a:pt x="897" y="524"/>
                  </a:lnTo>
                  <a:lnTo>
                    <a:pt x="899" y="524"/>
                  </a:lnTo>
                  <a:lnTo>
                    <a:pt x="900" y="522"/>
                  </a:lnTo>
                  <a:lnTo>
                    <a:pt x="902" y="522"/>
                  </a:lnTo>
                  <a:lnTo>
                    <a:pt x="904" y="521"/>
                  </a:lnTo>
                  <a:lnTo>
                    <a:pt x="905" y="519"/>
                  </a:lnTo>
                  <a:lnTo>
                    <a:pt x="907" y="519"/>
                  </a:lnTo>
                  <a:lnTo>
                    <a:pt x="908" y="517"/>
                  </a:lnTo>
                  <a:lnTo>
                    <a:pt x="910" y="517"/>
                  </a:lnTo>
                  <a:lnTo>
                    <a:pt x="912" y="515"/>
                  </a:lnTo>
                  <a:lnTo>
                    <a:pt x="913" y="513"/>
                  </a:lnTo>
                  <a:lnTo>
                    <a:pt x="915" y="513"/>
                  </a:lnTo>
                  <a:lnTo>
                    <a:pt x="916" y="511"/>
                  </a:lnTo>
                  <a:lnTo>
                    <a:pt x="918" y="511"/>
                  </a:lnTo>
                  <a:lnTo>
                    <a:pt x="919" y="509"/>
                  </a:lnTo>
                  <a:lnTo>
                    <a:pt x="921" y="507"/>
                  </a:lnTo>
                  <a:lnTo>
                    <a:pt x="923" y="507"/>
                  </a:lnTo>
                  <a:lnTo>
                    <a:pt x="924" y="505"/>
                  </a:lnTo>
                  <a:lnTo>
                    <a:pt x="926" y="504"/>
                  </a:lnTo>
                  <a:lnTo>
                    <a:pt x="926" y="504"/>
                  </a:lnTo>
                  <a:lnTo>
                    <a:pt x="927" y="502"/>
                  </a:lnTo>
                  <a:lnTo>
                    <a:pt x="929" y="502"/>
                  </a:lnTo>
                  <a:lnTo>
                    <a:pt x="931" y="500"/>
                  </a:lnTo>
                  <a:lnTo>
                    <a:pt x="932" y="498"/>
                  </a:lnTo>
                  <a:lnTo>
                    <a:pt x="934" y="498"/>
                  </a:lnTo>
                  <a:lnTo>
                    <a:pt x="935" y="496"/>
                  </a:lnTo>
                  <a:lnTo>
                    <a:pt x="937" y="496"/>
                  </a:lnTo>
                  <a:lnTo>
                    <a:pt x="938" y="494"/>
                  </a:lnTo>
                  <a:lnTo>
                    <a:pt x="940" y="492"/>
                  </a:lnTo>
                  <a:lnTo>
                    <a:pt x="942" y="492"/>
                  </a:lnTo>
                  <a:lnTo>
                    <a:pt x="943" y="490"/>
                  </a:lnTo>
                  <a:lnTo>
                    <a:pt x="945" y="490"/>
                  </a:lnTo>
                  <a:lnTo>
                    <a:pt x="946" y="488"/>
                  </a:lnTo>
                  <a:lnTo>
                    <a:pt x="948" y="487"/>
                  </a:lnTo>
                  <a:lnTo>
                    <a:pt x="950" y="487"/>
                  </a:lnTo>
                  <a:lnTo>
                    <a:pt x="951" y="485"/>
                  </a:lnTo>
                  <a:lnTo>
                    <a:pt x="953" y="485"/>
                  </a:lnTo>
                  <a:lnTo>
                    <a:pt x="954" y="483"/>
                  </a:lnTo>
                  <a:lnTo>
                    <a:pt x="956" y="481"/>
                  </a:lnTo>
                  <a:lnTo>
                    <a:pt x="957" y="481"/>
                  </a:lnTo>
                  <a:lnTo>
                    <a:pt x="959" y="479"/>
                  </a:lnTo>
                  <a:lnTo>
                    <a:pt x="961" y="477"/>
                  </a:lnTo>
                  <a:lnTo>
                    <a:pt x="962" y="477"/>
                  </a:lnTo>
                  <a:lnTo>
                    <a:pt x="964" y="475"/>
                  </a:lnTo>
                  <a:lnTo>
                    <a:pt x="965" y="475"/>
                  </a:lnTo>
                  <a:lnTo>
                    <a:pt x="967" y="473"/>
                  </a:lnTo>
                  <a:lnTo>
                    <a:pt x="969" y="472"/>
                  </a:lnTo>
                  <a:lnTo>
                    <a:pt x="970" y="472"/>
                  </a:lnTo>
                  <a:lnTo>
                    <a:pt x="972" y="470"/>
                  </a:lnTo>
                  <a:lnTo>
                    <a:pt x="973" y="468"/>
                  </a:lnTo>
                  <a:lnTo>
                    <a:pt x="975" y="468"/>
                  </a:lnTo>
                  <a:lnTo>
                    <a:pt x="977" y="466"/>
                  </a:lnTo>
                  <a:lnTo>
                    <a:pt x="978" y="466"/>
                  </a:lnTo>
                  <a:lnTo>
                    <a:pt x="980" y="464"/>
                  </a:lnTo>
                  <a:lnTo>
                    <a:pt x="981" y="462"/>
                  </a:lnTo>
                  <a:lnTo>
                    <a:pt x="983" y="462"/>
                  </a:lnTo>
                  <a:lnTo>
                    <a:pt x="984" y="460"/>
                  </a:lnTo>
                  <a:lnTo>
                    <a:pt x="986" y="460"/>
                  </a:lnTo>
                  <a:lnTo>
                    <a:pt x="988" y="458"/>
                  </a:lnTo>
                  <a:lnTo>
                    <a:pt x="989" y="456"/>
                  </a:lnTo>
                  <a:lnTo>
                    <a:pt x="991" y="456"/>
                  </a:lnTo>
                  <a:lnTo>
                    <a:pt x="992" y="455"/>
                  </a:lnTo>
                  <a:lnTo>
                    <a:pt x="994" y="453"/>
                  </a:lnTo>
                  <a:lnTo>
                    <a:pt x="996" y="453"/>
                  </a:lnTo>
                  <a:lnTo>
                    <a:pt x="997" y="451"/>
                  </a:lnTo>
                  <a:lnTo>
                    <a:pt x="999" y="451"/>
                  </a:lnTo>
                  <a:lnTo>
                    <a:pt x="1000" y="449"/>
                  </a:lnTo>
                  <a:lnTo>
                    <a:pt x="1002" y="447"/>
                  </a:lnTo>
                  <a:lnTo>
                    <a:pt x="1003" y="447"/>
                  </a:lnTo>
                  <a:lnTo>
                    <a:pt x="1005" y="445"/>
                  </a:lnTo>
                  <a:lnTo>
                    <a:pt x="1007" y="443"/>
                  </a:lnTo>
                  <a:lnTo>
                    <a:pt x="1008" y="443"/>
                  </a:lnTo>
                  <a:lnTo>
                    <a:pt x="1010" y="441"/>
                  </a:lnTo>
                  <a:lnTo>
                    <a:pt x="1011" y="439"/>
                  </a:lnTo>
                  <a:lnTo>
                    <a:pt x="1013" y="439"/>
                  </a:lnTo>
                  <a:lnTo>
                    <a:pt x="1015" y="438"/>
                  </a:lnTo>
                  <a:lnTo>
                    <a:pt x="1016" y="438"/>
                  </a:lnTo>
                  <a:lnTo>
                    <a:pt x="1018" y="436"/>
                  </a:lnTo>
                  <a:lnTo>
                    <a:pt x="1019" y="434"/>
                  </a:lnTo>
                  <a:lnTo>
                    <a:pt x="1021" y="434"/>
                  </a:lnTo>
                  <a:lnTo>
                    <a:pt x="1023" y="432"/>
                  </a:lnTo>
                  <a:lnTo>
                    <a:pt x="1024" y="430"/>
                  </a:lnTo>
                  <a:lnTo>
                    <a:pt x="1026" y="430"/>
                  </a:lnTo>
                  <a:lnTo>
                    <a:pt x="1027" y="428"/>
                  </a:lnTo>
                  <a:lnTo>
                    <a:pt x="1029" y="426"/>
                  </a:lnTo>
                  <a:lnTo>
                    <a:pt x="1030" y="426"/>
                  </a:lnTo>
                  <a:lnTo>
                    <a:pt x="1032" y="424"/>
                  </a:lnTo>
                  <a:lnTo>
                    <a:pt x="1034" y="424"/>
                  </a:lnTo>
                  <a:lnTo>
                    <a:pt x="1035" y="423"/>
                  </a:lnTo>
                  <a:lnTo>
                    <a:pt x="1037" y="421"/>
                  </a:lnTo>
                  <a:lnTo>
                    <a:pt x="1038" y="421"/>
                  </a:lnTo>
                  <a:lnTo>
                    <a:pt x="1040" y="419"/>
                  </a:lnTo>
                  <a:lnTo>
                    <a:pt x="1042" y="417"/>
                  </a:lnTo>
                  <a:lnTo>
                    <a:pt x="1043" y="417"/>
                  </a:lnTo>
                  <a:lnTo>
                    <a:pt x="1045" y="415"/>
                  </a:lnTo>
                  <a:lnTo>
                    <a:pt x="1046" y="413"/>
                  </a:lnTo>
                  <a:lnTo>
                    <a:pt x="1048" y="413"/>
                  </a:lnTo>
                  <a:lnTo>
                    <a:pt x="1049" y="411"/>
                  </a:lnTo>
                  <a:lnTo>
                    <a:pt x="1051" y="411"/>
                  </a:lnTo>
                  <a:lnTo>
                    <a:pt x="1053" y="409"/>
                  </a:lnTo>
                  <a:lnTo>
                    <a:pt x="1054" y="407"/>
                  </a:lnTo>
                  <a:lnTo>
                    <a:pt x="1056" y="407"/>
                  </a:lnTo>
                  <a:lnTo>
                    <a:pt x="1057" y="406"/>
                  </a:lnTo>
                  <a:lnTo>
                    <a:pt x="1059" y="404"/>
                  </a:lnTo>
                  <a:lnTo>
                    <a:pt x="1061" y="404"/>
                  </a:lnTo>
                  <a:lnTo>
                    <a:pt x="1062" y="402"/>
                  </a:lnTo>
                  <a:lnTo>
                    <a:pt x="1064" y="400"/>
                  </a:lnTo>
                  <a:lnTo>
                    <a:pt x="1065" y="400"/>
                  </a:lnTo>
                  <a:lnTo>
                    <a:pt x="1067" y="398"/>
                  </a:lnTo>
                  <a:lnTo>
                    <a:pt x="1068" y="396"/>
                  </a:lnTo>
                  <a:lnTo>
                    <a:pt x="1070" y="396"/>
                  </a:lnTo>
                  <a:lnTo>
                    <a:pt x="1072" y="394"/>
                  </a:lnTo>
                  <a:lnTo>
                    <a:pt x="1073" y="392"/>
                  </a:lnTo>
                  <a:lnTo>
                    <a:pt x="1075" y="392"/>
                  </a:lnTo>
                  <a:lnTo>
                    <a:pt x="1076" y="390"/>
                  </a:lnTo>
                  <a:lnTo>
                    <a:pt x="1078" y="389"/>
                  </a:lnTo>
                  <a:lnTo>
                    <a:pt x="1080" y="389"/>
                  </a:lnTo>
                  <a:lnTo>
                    <a:pt x="1081" y="387"/>
                  </a:lnTo>
                  <a:lnTo>
                    <a:pt x="1083" y="387"/>
                  </a:lnTo>
                  <a:lnTo>
                    <a:pt x="1084" y="385"/>
                  </a:lnTo>
                  <a:lnTo>
                    <a:pt x="1086" y="383"/>
                  </a:lnTo>
                  <a:lnTo>
                    <a:pt x="1088" y="383"/>
                  </a:lnTo>
                  <a:lnTo>
                    <a:pt x="1089" y="381"/>
                  </a:lnTo>
                  <a:lnTo>
                    <a:pt x="1091" y="379"/>
                  </a:lnTo>
                  <a:lnTo>
                    <a:pt x="1092" y="379"/>
                  </a:lnTo>
                  <a:lnTo>
                    <a:pt x="1094" y="377"/>
                  </a:lnTo>
                  <a:lnTo>
                    <a:pt x="1095" y="375"/>
                  </a:lnTo>
                  <a:lnTo>
                    <a:pt x="1097" y="375"/>
                  </a:lnTo>
                  <a:lnTo>
                    <a:pt x="1097" y="374"/>
                  </a:lnTo>
                  <a:lnTo>
                    <a:pt x="1099" y="372"/>
                  </a:lnTo>
                  <a:lnTo>
                    <a:pt x="1100" y="372"/>
                  </a:lnTo>
                  <a:lnTo>
                    <a:pt x="1102" y="370"/>
                  </a:lnTo>
                  <a:lnTo>
                    <a:pt x="1103" y="368"/>
                  </a:lnTo>
                  <a:lnTo>
                    <a:pt x="1105" y="368"/>
                  </a:lnTo>
                  <a:lnTo>
                    <a:pt x="1107" y="366"/>
                  </a:lnTo>
                  <a:lnTo>
                    <a:pt x="1108" y="364"/>
                  </a:lnTo>
                  <a:lnTo>
                    <a:pt x="1110" y="364"/>
                  </a:lnTo>
                  <a:lnTo>
                    <a:pt x="1111" y="362"/>
                  </a:lnTo>
                  <a:lnTo>
                    <a:pt x="1113" y="360"/>
                  </a:lnTo>
                  <a:lnTo>
                    <a:pt x="1114" y="360"/>
                  </a:lnTo>
                  <a:lnTo>
                    <a:pt x="1116" y="358"/>
                  </a:lnTo>
                  <a:lnTo>
                    <a:pt x="1118" y="357"/>
                  </a:lnTo>
                  <a:lnTo>
                    <a:pt x="1119" y="357"/>
                  </a:lnTo>
                  <a:lnTo>
                    <a:pt x="1121" y="355"/>
                  </a:lnTo>
                  <a:lnTo>
                    <a:pt x="1122" y="353"/>
                  </a:lnTo>
                  <a:lnTo>
                    <a:pt x="1124" y="353"/>
                  </a:lnTo>
                  <a:lnTo>
                    <a:pt x="1126" y="351"/>
                  </a:lnTo>
                  <a:lnTo>
                    <a:pt x="1127" y="349"/>
                  </a:lnTo>
                  <a:lnTo>
                    <a:pt x="1129" y="349"/>
                  </a:lnTo>
                  <a:lnTo>
                    <a:pt x="1130" y="347"/>
                  </a:lnTo>
                  <a:lnTo>
                    <a:pt x="1132" y="345"/>
                  </a:lnTo>
                  <a:lnTo>
                    <a:pt x="1134" y="345"/>
                  </a:lnTo>
                  <a:lnTo>
                    <a:pt x="1135" y="343"/>
                  </a:lnTo>
                  <a:lnTo>
                    <a:pt x="1137" y="341"/>
                  </a:lnTo>
                  <a:lnTo>
                    <a:pt x="1138" y="341"/>
                  </a:lnTo>
                  <a:lnTo>
                    <a:pt x="1140" y="340"/>
                  </a:lnTo>
                  <a:lnTo>
                    <a:pt x="1141" y="338"/>
                  </a:lnTo>
                  <a:lnTo>
                    <a:pt x="1143" y="338"/>
                  </a:lnTo>
                  <a:lnTo>
                    <a:pt x="1145" y="336"/>
                  </a:lnTo>
                  <a:lnTo>
                    <a:pt x="1146" y="334"/>
                  </a:lnTo>
                  <a:lnTo>
                    <a:pt x="1148" y="334"/>
                  </a:lnTo>
                  <a:lnTo>
                    <a:pt x="1149" y="332"/>
                  </a:lnTo>
                  <a:lnTo>
                    <a:pt x="1151" y="330"/>
                  </a:lnTo>
                  <a:lnTo>
                    <a:pt x="1153" y="330"/>
                  </a:lnTo>
                  <a:lnTo>
                    <a:pt x="1154" y="328"/>
                  </a:lnTo>
                  <a:lnTo>
                    <a:pt x="1156" y="326"/>
                  </a:lnTo>
                  <a:lnTo>
                    <a:pt x="1157" y="326"/>
                  </a:lnTo>
                  <a:lnTo>
                    <a:pt x="1159" y="325"/>
                  </a:lnTo>
                  <a:lnTo>
                    <a:pt x="1160" y="323"/>
                  </a:lnTo>
                  <a:lnTo>
                    <a:pt x="1162" y="323"/>
                  </a:lnTo>
                  <a:lnTo>
                    <a:pt x="1164" y="321"/>
                  </a:lnTo>
                  <a:lnTo>
                    <a:pt x="1165" y="319"/>
                  </a:lnTo>
                  <a:lnTo>
                    <a:pt x="1167" y="319"/>
                  </a:lnTo>
                  <a:lnTo>
                    <a:pt x="1168" y="317"/>
                  </a:lnTo>
                  <a:lnTo>
                    <a:pt x="1170" y="315"/>
                  </a:lnTo>
                  <a:lnTo>
                    <a:pt x="1172" y="313"/>
                  </a:lnTo>
                  <a:lnTo>
                    <a:pt x="1173" y="313"/>
                  </a:lnTo>
                  <a:lnTo>
                    <a:pt x="1175" y="311"/>
                  </a:lnTo>
                  <a:lnTo>
                    <a:pt x="1176" y="309"/>
                  </a:lnTo>
                  <a:lnTo>
                    <a:pt x="1178" y="309"/>
                  </a:lnTo>
                  <a:lnTo>
                    <a:pt x="1179" y="308"/>
                  </a:lnTo>
                  <a:lnTo>
                    <a:pt x="1181" y="306"/>
                  </a:lnTo>
                  <a:lnTo>
                    <a:pt x="1183" y="306"/>
                  </a:lnTo>
                  <a:lnTo>
                    <a:pt x="1184" y="304"/>
                  </a:lnTo>
                  <a:lnTo>
                    <a:pt x="1186" y="302"/>
                  </a:lnTo>
                  <a:lnTo>
                    <a:pt x="1187" y="302"/>
                  </a:lnTo>
                  <a:lnTo>
                    <a:pt x="1189" y="300"/>
                  </a:lnTo>
                  <a:lnTo>
                    <a:pt x="1191" y="298"/>
                  </a:lnTo>
                  <a:lnTo>
                    <a:pt x="1192" y="298"/>
                  </a:lnTo>
                  <a:lnTo>
                    <a:pt x="1194" y="296"/>
                  </a:lnTo>
                  <a:lnTo>
                    <a:pt x="1195" y="294"/>
                  </a:lnTo>
                  <a:lnTo>
                    <a:pt x="1197" y="292"/>
                  </a:lnTo>
                  <a:lnTo>
                    <a:pt x="1199" y="292"/>
                  </a:lnTo>
                  <a:lnTo>
                    <a:pt x="1200" y="291"/>
                  </a:lnTo>
                  <a:lnTo>
                    <a:pt x="1202" y="289"/>
                  </a:lnTo>
                  <a:lnTo>
                    <a:pt x="1203" y="289"/>
                  </a:lnTo>
                  <a:lnTo>
                    <a:pt x="1205" y="287"/>
                  </a:lnTo>
                  <a:lnTo>
                    <a:pt x="1206" y="285"/>
                  </a:lnTo>
                  <a:lnTo>
                    <a:pt x="1208" y="285"/>
                  </a:lnTo>
                  <a:lnTo>
                    <a:pt x="1210" y="283"/>
                  </a:lnTo>
                  <a:lnTo>
                    <a:pt x="1211" y="281"/>
                  </a:lnTo>
                  <a:lnTo>
                    <a:pt x="1213" y="281"/>
                  </a:lnTo>
                  <a:lnTo>
                    <a:pt x="1214" y="279"/>
                  </a:lnTo>
                  <a:lnTo>
                    <a:pt x="1216" y="277"/>
                  </a:lnTo>
                  <a:lnTo>
                    <a:pt x="1218" y="276"/>
                  </a:lnTo>
                  <a:lnTo>
                    <a:pt x="1219" y="276"/>
                  </a:lnTo>
                  <a:lnTo>
                    <a:pt x="1221" y="274"/>
                  </a:lnTo>
                  <a:lnTo>
                    <a:pt x="1222" y="272"/>
                  </a:lnTo>
                  <a:lnTo>
                    <a:pt x="1224" y="272"/>
                  </a:lnTo>
                  <a:lnTo>
                    <a:pt x="1225" y="270"/>
                  </a:lnTo>
                  <a:lnTo>
                    <a:pt x="1227" y="268"/>
                  </a:lnTo>
                  <a:lnTo>
                    <a:pt x="1229" y="268"/>
                  </a:lnTo>
                  <a:lnTo>
                    <a:pt x="1230" y="266"/>
                  </a:lnTo>
                  <a:lnTo>
                    <a:pt x="1232" y="264"/>
                  </a:lnTo>
                  <a:lnTo>
                    <a:pt x="1233" y="264"/>
                  </a:lnTo>
                  <a:lnTo>
                    <a:pt x="1235" y="262"/>
                  </a:lnTo>
                  <a:lnTo>
                    <a:pt x="1237" y="260"/>
                  </a:lnTo>
                  <a:lnTo>
                    <a:pt x="1238" y="259"/>
                  </a:lnTo>
                  <a:lnTo>
                    <a:pt x="1240" y="259"/>
                  </a:lnTo>
                  <a:lnTo>
                    <a:pt x="1241" y="257"/>
                  </a:lnTo>
                  <a:lnTo>
                    <a:pt x="1243" y="255"/>
                  </a:lnTo>
                  <a:lnTo>
                    <a:pt x="1245" y="255"/>
                  </a:lnTo>
                  <a:lnTo>
                    <a:pt x="1246" y="253"/>
                  </a:lnTo>
                  <a:lnTo>
                    <a:pt x="1248" y="251"/>
                  </a:lnTo>
                  <a:lnTo>
                    <a:pt x="1249" y="249"/>
                  </a:lnTo>
                  <a:lnTo>
                    <a:pt x="1251" y="249"/>
                  </a:lnTo>
                  <a:lnTo>
                    <a:pt x="1252" y="247"/>
                  </a:lnTo>
                  <a:lnTo>
                    <a:pt x="1254" y="245"/>
                  </a:lnTo>
                  <a:lnTo>
                    <a:pt x="1256" y="245"/>
                  </a:lnTo>
                  <a:lnTo>
                    <a:pt x="1257" y="243"/>
                  </a:lnTo>
                  <a:lnTo>
                    <a:pt x="1259" y="242"/>
                  </a:lnTo>
                  <a:lnTo>
                    <a:pt x="1260" y="242"/>
                  </a:lnTo>
                  <a:lnTo>
                    <a:pt x="1262" y="240"/>
                  </a:lnTo>
                  <a:lnTo>
                    <a:pt x="1264" y="238"/>
                  </a:lnTo>
                  <a:lnTo>
                    <a:pt x="1265" y="236"/>
                  </a:lnTo>
                  <a:lnTo>
                    <a:pt x="1267" y="236"/>
                  </a:lnTo>
                  <a:lnTo>
                    <a:pt x="1268" y="234"/>
                  </a:lnTo>
                  <a:lnTo>
                    <a:pt x="1268" y="232"/>
                  </a:lnTo>
                  <a:lnTo>
                    <a:pt x="1270" y="232"/>
                  </a:lnTo>
                  <a:lnTo>
                    <a:pt x="1271" y="230"/>
                  </a:lnTo>
                  <a:lnTo>
                    <a:pt x="1273" y="228"/>
                  </a:lnTo>
                  <a:lnTo>
                    <a:pt x="1275" y="227"/>
                  </a:lnTo>
                  <a:lnTo>
                    <a:pt x="1276" y="227"/>
                  </a:lnTo>
                  <a:lnTo>
                    <a:pt x="1278" y="225"/>
                  </a:lnTo>
                  <a:lnTo>
                    <a:pt x="1279" y="223"/>
                  </a:lnTo>
                  <a:lnTo>
                    <a:pt x="1281" y="223"/>
                  </a:lnTo>
                  <a:lnTo>
                    <a:pt x="1283" y="221"/>
                  </a:lnTo>
                  <a:lnTo>
                    <a:pt x="1284" y="219"/>
                  </a:lnTo>
                  <a:lnTo>
                    <a:pt x="1286" y="217"/>
                  </a:lnTo>
                  <a:lnTo>
                    <a:pt x="1287" y="217"/>
                  </a:lnTo>
                  <a:lnTo>
                    <a:pt x="1289" y="215"/>
                  </a:lnTo>
                  <a:lnTo>
                    <a:pt x="1290" y="213"/>
                  </a:lnTo>
                  <a:lnTo>
                    <a:pt x="1292" y="213"/>
                  </a:lnTo>
                  <a:lnTo>
                    <a:pt x="1294" y="211"/>
                  </a:lnTo>
                  <a:lnTo>
                    <a:pt x="1295" y="210"/>
                  </a:lnTo>
                  <a:lnTo>
                    <a:pt x="1297" y="208"/>
                  </a:lnTo>
                  <a:lnTo>
                    <a:pt x="1298" y="208"/>
                  </a:lnTo>
                  <a:lnTo>
                    <a:pt x="1300" y="206"/>
                  </a:lnTo>
                  <a:lnTo>
                    <a:pt x="1302" y="204"/>
                  </a:lnTo>
                  <a:lnTo>
                    <a:pt x="1303" y="202"/>
                  </a:lnTo>
                  <a:lnTo>
                    <a:pt x="1305" y="202"/>
                  </a:lnTo>
                  <a:lnTo>
                    <a:pt x="1306" y="200"/>
                  </a:lnTo>
                  <a:lnTo>
                    <a:pt x="1308" y="198"/>
                  </a:lnTo>
                  <a:lnTo>
                    <a:pt x="1310" y="198"/>
                  </a:lnTo>
                  <a:lnTo>
                    <a:pt x="1311" y="196"/>
                  </a:lnTo>
                  <a:lnTo>
                    <a:pt x="1313" y="194"/>
                  </a:lnTo>
                  <a:lnTo>
                    <a:pt x="1314" y="193"/>
                  </a:lnTo>
                  <a:lnTo>
                    <a:pt x="1316" y="193"/>
                  </a:lnTo>
                  <a:lnTo>
                    <a:pt x="1317" y="191"/>
                  </a:lnTo>
                  <a:lnTo>
                    <a:pt x="1319" y="189"/>
                  </a:lnTo>
                  <a:lnTo>
                    <a:pt x="1321" y="187"/>
                  </a:lnTo>
                  <a:lnTo>
                    <a:pt x="1322" y="187"/>
                  </a:lnTo>
                  <a:lnTo>
                    <a:pt x="1324" y="185"/>
                  </a:lnTo>
                  <a:lnTo>
                    <a:pt x="1325" y="183"/>
                  </a:lnTo>
                  <a:lnTo>
                    <a:pt x="1327" y="183"/>
                  </a:lnTo>
                  <a:lnTo>
                    <a:pt x="1329" y="181"/>
                  </a:lnTo>
                  <a:lnTo>
                    <a:pt x="1330" y="179"/>
                  </a:lnTo>
                  <a:lnTo>
                    <a:pt x="1332" y="178"/>
                  </a:lnTo>
                  <a:lnTo>
                    <a:pt x="1333" y="178"/>
                  </a:lnTo>
                  <a:lnTo>
                    <a:pt x="1335" y="176"/>
                  </a:lnTo>
                  <a:lnTo>
                    <a:pt x="1336" y="174"/>
                  </a:lnTo>
                  <a:lnTo>
                    <a:pt x="1338" y="172"/>
                  </a:lnTo>
                  <a:lnTo>
                    <a:pt x="1340" y="172"/>
                  </a:lnTo>
                  <a:lnTo>
                    <a:pt x="1341" y="170"/>
                  </a:lnTo>
                  <a:lnTo>
                    <a:pt x="1343" y="168"/>
                  </a:lnTo>
                  <a:lnTo>
                    <a:pt x="1344" y="168"/>
                  </a:lnTo>
                  <a:lnTo>
                    <a:pt x="1346" y="166"/>
                  </a:lnTo>
                  <a:lnTo>
                    <a:pt x="1348" y="164"/>
                  </a:lnTo>
                  <a:lnTo>
                    <a:pt x="1349" y="162"/>
                  </a:lnTo>
                  <a:lnTo>
                    <a:pt x="1351" y="162"/>
                  </a:lnTo>
                  <a:lnTo>
                    <a:pt x="1352" y="161"/>
                  </a:lnTo>
                  <a:lnTo>
                    <a:pt x="1354" y="159"/>
                  </a:lnTo>
                  <a:lnTo>
                    <a:pt x="1356" y="157"/>
                  </a:lnTo>
                  <a:lnTo>
                    <a:pt x="1357" y="157"/>
                  </a:lnTo>
                  <a:lnTo>
                    <a:pt x="1359" y="155"/>
                  </a:lnTo>
                  <a:lnTo>
                    <a:pt x="1360" y="153"/>
                  </a:lnTo>
                  <a:lnTo>
                    <a:pt x="1362" y="151"/>
                  </a:lnTo>
                  <a:lnTo>
                    <a:pt x="1363" y="151"/>
                  </a:lnTo>
                  <a:lnTo>
                    <a:pt x="1365" y="149"/>
                  </a:lnTo>
                  <a:lnTo>
                    <a:pt x="1367" y="147"/>
                  </a:lnTo>
                  <a:lnTo>
                    <a:pt x="1368" y="145"/>
                  </a:lnTo>
                  <a:lnTo>
                    <a:pt x="1370" y="145"/>
                  </a:lnTo>
                  <a:lnTo>
                    <a:pt x="1371" y="144"/>
                  </a:lnTo>
                  <a:lnTo>
                    <a:pt x="1373" y="142"/>
                  </a:lnTo>
                  <a:lnTo>
                    <a:pt x="1375" y="140"/>
                  </a:lnTo>
                  <a:lnTo>
                    <a:pt x="1376" y="140"/>
                  </a:lnTo>
                  <a:lnTo>
                    <a:pt x="1378" y="138"/>
                  </a:lnTo>
                  <a:lnTo>
                    <a:pt x="1379" y="136"/>
                  </a:lnTo>
                  <a:lnTo>
                    <a:pt x="1381" y="134"/>
                  </a:lnTo>
                  <a:lnTo>
                    <a:pt x="1382" y="134"/>
                  </a:lnTo>
                  <a:lnTo>
                    <a:pt x="1384" y="132"/>
                  </a:lnTo>
                  <a:lnTo>
                    <a:pt x="1386" y="130"/>
                  </a:lnTo>
                  <a:lnTo>
                    <a:pt x="1387" y="129"/>
                  </a:lnTo>
                  <a:lnTo>
                    <a:pt x="1389" y="129"/>
                  </a:lnTo>
                  <a:lnTo>
                    <a:pt x="1390" y="127"/>
                  </a:lnTo>
                  <a:lnTo>
                    <a:pt x="1392" y="125"/>
                  </a:lnTo>
                  <a:lnTo>
                    <a:pt x="1394" y="123"/>
                  </a:lnTo>
                  <a:lnTo>
                    <a:pt x="1395" y="123"/>
                  </a:lnTo>
                  <a:lnTo>
                    <a:pt x="1397" y="121"/>
                  </a:lnTo>
                  <a:lnTo>
                    <a:pt x="1398" y="119"/>
                  </a:lnTo>
                  <a:lnTo>
                    <a:pt x="1400" y="117"/>
                  </a:lnTo>
                  <a:lnTo>
                    <a:pt x="1401" y="117"/>
                  </a:lnTo>
                  <a:lnTo>
                    <a:pt x="1403" y="115"/>
                  </a:lnTo>
                  <a:lnTo>
                    <a:pt x="1405" y="113"/>
                  </a:lnTo>
                  <a:lnTo>
                    <a:pt x="1406" y="112"/>
                  </a:lnTo>
                  <a:lnTo>
                    <a:pt x="1408" y="112"/>
                  </a:lnTo>
                  <a:lnTo>
                    <a:pt x="1409" y="110"/>
                  </a:lnTo>
                  <a:lnTo>
                    <a:pt x="1411" y="108"/>
                  </a:lnTo>
                  <a:lnTo>
                    <a:pt x="1413" y="106"/>
                  </a:lnTo>
                  <a:lnTo>
                    <a:pt x="1414" y="106"/>
                  </a:lnTo>
                  <a:lnTo>
                    <a:pt x="1416" y="104"/>
                  </a:lnTo>
                  <a:lnTo>
                    <a:pt x="1417" y="102"/>
                  </a:lnTo>
                  <a:lnTo>
                    <a:pt x="1419" y="100"/>
                  </a:lnTo>
                  <a:lnTo>
                    <a:pt x="1421" y="100"/>
                  </a:lnTo>
                  <a:lnTo>
                    <a:pt x="1422" y="98"/>
                  </a:lnTo>
                  <a:lnTo>
                    <a:pt x="1424" y="96"/>
                  </a:lnTo>
                  <a:lnTo>
                    <a:pt x="1425" y="95"/>
                  </a:lnTo>
                  <a:lnTo>
                    <a:pt x="1427" y="95"/>
                  </a:lnTo>
                  <a:lnTo>
                    <a:pt x="1428" y="93"/>
                  </a:lnTo>
                  <a:lnTo>
                    <a:pt x="1430" y="91"/>
                  </a:lnTo>
                  <a:lnTo>
                    <a:pt x="1432" y="89"/>
                  </a:lnTo>
                  <a:lnTo>
                    <a:pt x="1433" y="89"/>
                  </a:lnTo>
                  <a:lnTo>
                    <a:pt x="1435" y="87"/>
                  </a:lnTo>
                  <a:lnTo>
                    <a:pt x="1436" y="85"/>
                  </a:lnTo>
                  <a:lnTo>
                    <a:pt x="1438" y="83"/>
                  </a:lnTo>
                  <a:lnTo>
                    <a:pt x="1440" y="83"/>
                  </a:lnTo>
                  <a:lnTo>
                    <a:pt x="1440" y="81"/>
                  </a:lnTo>
                  <a:lnTo>
                    <a:pt x="1441" y="80"/>
                  </a:lnTo>
                  <a:lnTo>
                    <a:pt x="1443" y="78"/>
                  </a:lnTo>
                  <a:lnTo>
                    <a:pt x="1444" y="76"/>
                  </a:lnTo>
                  <a:lnTo>
                    <a:pt x="1446" y="76"/>
                  </a:lnTo>
                  <a:lnTo>
                    <a:pt x="1447" y="74"/>
                  </a:lnTo>
                  <a:lnTo>
                    <a:pt x="1449" y="72"/>
                  </a:lnTo>
                  <a:lnTo>
                    <a:pt x="1451" y="70"/>
                  </a:lnTo>
                  <a:lnTo>
                    <a:pt x="1452" y="70"/>
                  </a:lnTo>
                  <a:lnTo>
                    <a:pt x="1454" y="68"/>
                  </a:lnTo>
                  <a:lnTo>
                    <a:pt x="1455" y="66"/>
                  </a:lnTo>
                  <a:lnTo>
                    <a:pt x="1457" y="64"/>
                  </a:lnTo>
                  <a:lnTo>
                    <a:pt x="1459" y="64"/>
                  </a:lnTo>
                  <a:lnTo>
                    <a:pt x="1460" y="63"/>
                  </a:lnTo>
                  <a:lnTo>
                    <a:pt x="1462" y="61"/>
                  </a:lnTo>
                  <a:lnTo>
                    <a:pt x="1463" y="59"/>
                  </a:lnTo>
                  <a:lnTo>
                    <a:pt x="1465" y="57"/>
                  </a:lnTo>
                  <a:lnTo>
                    <a:pt x="1467" y="57"/>
                  </a:lnTo>
                  <a:lnTo>
                    <a:pt x="1468" y="55"/>
                  </a:lnTo>
                  <a:lnTo>
                    <a:pt x="1470" y="53"/>
                  </a:lnTo>
                  <a:lnTo>
                    <a:pt x="1471" y="51"/>
                  </a:lnTo>
                  <a:lnTo>
                    <a:pt x="1473" y="51"/>
                  </a:lnTo>
                  <a:lnTo>
                    <a:pt x="1474" y="49"/>
                  </a:lnTo>
                  <a:lnTo>
                    <a:pt x="1476" y="47"/>
                  </a:lnTo>
                  <a:lnTo>
                    <a:pt x="1478" y="46"/>
                  </a:lnTo>
                  <a:lnTo>
                    <a:pt x="1479" y="44"/>
                  </a:lnTo>
                  <a:lnTo>
                    <a:pt x="1481" y="44"/>
                  </a:lnTo>
                  <a:lnTo>
                    <a:pt x="1482" y="42"/>
                  </a:lnTo>
                  <a:lnTo>
                    <a:pt x="1484" y="40"/>
                  </a:lnTo>
                  <a:lnTo>
                    <a:pt x="1486" y="38"/>
                  </a:lnTo>
                  <a:lnTo>
                    <a:pt x="1487" y="38"/>
                  </a:lnTo>
                  <a:lnTo>
                    <a:pt x="1489" y="36"/>
                  </a:lnTo>
                  <a:lnTo>
                    <a:pt x="1490" y="34"/>
                  </a:lnTo>
                  <a:lnTo>
                    <a:pt x="1492" y="32"/>
                  </a:lnTo>
                  <a:lnTo>
                    <a:pt x="1493" y="31"/>
                  </a:lnTo>
                  <a:lnTo>
                    <a:pt x="1495" y="31"/>
                  </a:lnTo>
                  <a:lnTo>
                    <a:pt x="1497" y="29"/>
                  </a:lnTo>
                  <a:lnTo>
                    <a:pt x="1498" y="27"/>
                  </a:lnTo>
                  <a:lnTo>
                    <a:pt x="1500" y="25"/>
                  </a:lnTo>
                  <a:lnTo>
                    <a:pt x="1501" y="25"/>
                  </a:lnTo>
                  <a:lnTo>
                    <a:pt x="1503" y="23"/>
                  </a:lnTo>
                  <a:lnTo>
                    <a:pt x="1505" y="21"/>
                  </a:lnTo>
                  <a:lnTo>
                    <a:pt x="1506" y="19"/>
                  </a:lnTo>
                  <a:lnTo>
                    <a:pt x="1508" y="17"/>
                  </a:lnTo>
                  <a:lnTo>
                    <a:pt x="1509" y="17"/>
                  </a:lnTo>
                  <a:lnTo>
                    <a:pt x="1511" y="15"/>
                  </a:lnTo>
                  <a:lnTo>
                    <a:pt x="1512" y="14"/>
                  </a:lnTo>
                  <a:lnTo>
                    <a:pt x="1514" y="12"/>
                  </a:lnTo>
                  <a:lnTo>
                    <a:pt x="1516" y="10"/>
                  </a:lnTo>
                  <a:lnTo>
                    <a:pt x="1517" y="10"/>
                  </a:lnTo>
                  <a:lnTo>
                    <a:pt x="1519" y="8"/>
                  </a:lnTo>
                  <a:lnTo>
                    <a:pt x="1520" y="6"/>
                  </a:lnTo>
                  <a:lnTo>
                    <a:pt x="1522" y="4"/>
                  </a:lnTo>
                  <a:lnTo>
                    <a:pt x="1524" y="4"/>
                  </a:lnTo>
                  <a:lnTo>
                    <a:pt x="1525" y="2"/>
                  </a:lnTo>
                  <a:lnTo>
                    <a:pt x="1527" y="0"/>
                  </a:lnTo>
                </a:path>
              </a:pathLst>
            </a:custGeom>
            <a:noFill/>
            <a:ln w="33338">
              <a:solidFill>
                <a:srgbClr val="800000"/>
              </a:solidFill>
              <a:prstDash val="solid"/>
              <a:round/>
              <a:headEnd/>
              <a:tailEnd/>
            </a:ln>
          </p:spPr>
          <p:txBody>
            <a:bodyPr/>
            <a:lstStyle/>
            <a:p>
              <a:endParaRPr lang="ru-RU"/>
            </a:p>
          </p:txBody>
        </p:sp>
        <p:sp>
          <p:nvSpPr>
            <p:cNvPr id="934098" name="Freeform 210"/>
            <p:cNvSpPr>
              <a:spLocks/>
            </p:cNvSpPr>
            <p:nvPr/>
          </p:nvSpPr>
          <p:spPr bwMode="auto">
            <a:xfrm>
              <a:off x="2195" y="2605"/>
              <a:ext cx="1570" cy="321"/>
            </a:xfrm>
            <a:custGeom>
              <a:avLst/>
              <a:gdLst/>
              <a:ahLst/>
              <a:cxnLst>
                <a:cxn ang="0">
                  <a:pos x="24" y="643"/>
                </a:cxn>
                <a:cxn ang="0">
                  <a:pos x="49" y="641"/>
                </a:cxn>
                <a:cxn ang="0">
                  <a:pos x="75" y="639"/>
                </a:cxn>
                <a:cxn ang="0">
                  <a:pos x="100" y="637"/>
                </a:cxn>
                <a:cxn ang="0">
                  <a:pos x="124" y="636"/>
                </a:cxn>
                <a:cxn ang="0">
                  <a:pos x="149" y="632"/>
                </a:cxn>
                <a:cxn ang="0">
                  <a:pos x="175" y="630"/>
                </a:cxn>
                <a:cxn ang="0">
                  <a:pos x="200" y="626"/>
                </a:cxn>
                <a:cxn ang="0">
                  <a:pos x="225" y="622"/>
                </a:cxn>
                <a:cxn ang="0">
                  <a:pos x="251" y="619"/>
                </a:cxn>
                <a:cxn ang="0">
                  <a:pos x="274" y="615"/>
                </a:cxn>
                <a:cxn ang="0">
                  <a:pos x="300" y="609"/>
                </a:cxn>
                <a:cxn ang="0">
                  <a:pos x="325" y="605"/>
                </a:cxn>
                <a:cxn ang="0">
                  <a:pos x="351" y="600"/>
                </a:cxn>
                <a:cxn ang="0">
                  <a:pos x="376" y="594"/>
                </a:cxn>
                <a:cxn ang="0">
                  <a:pos x="401" y="588"/>
                </a:cxn>
                <a:cxn ang="0">
                  <a:pos x="427" y="583"/>
                </a:cxn>
                <a:cxn ang="0">
                  <a:pos x="451" y="577"/>
                </a:cxn>
                <a:cxn ang="0">
                  <a:pos x="476" y="571"/>
                </a:cxn>
                <a:cxn ang="0">
                  <a:pos x="501" y="564"/>
                </a:cxn>
                <a:cxn ang="0">
                  <a:pos x="527" y="556"/>
                </a:cxn>
                <a:cxn ang="0">
                  <a:pos x="552" y="549"/>
                </a:cxn>
                <a:cxn ang="0">
                  <a:pos x="577" y="541"/>
                </a:cxn>
                <a:cxn ang="0">
                  <a:pos x="603" y="534"/>
                </a:cxn>
                <a:cxn ang="0">
                  <a:pos x="627" y="524"/>
                </a:cxn>
                <a:cxn ang="0">
                  <a:pos x="652" y="517"/>
                </a:cxn>
                <a:cxn ang="0">
                  <a:pos x="677" y="507"/>
                </a:cxn>
                <a:cxn ang="0">
                  <a:pos x="703" y="498"/>
                </a:cxn>
                <a:cxn ang="0">
                  <a:pos x="728" y="489"/>
                </a:cxn>
                <a:cxn ang="0">
                  <a:pos x="753" y="479"/>
                </a:cxn>
                <a:cxn ang="0">
                  <a:pos x="779" y="470"/>
                </a:cxn>
                <a:cxn ang="0">
                  <a:pos x="803" y="458"/>
                </a:cxn>
                <a:cxn ang="0">
                  <a:pos x="828" y="449"/>
                </a:cxn>
                <a:cxn ang="0">
                  <a:pos x="853" y="438"/>
                </a:cxn>
                <a:cxn ang="0">
                  <a:pos x="879" y="426"/>
                </a:cxn>
                <a:cxn ang="0">
                  <a:pos x="904" y="415"/>
                </a:cxn>
                <a:cxn ang="0">
                  <a:pos x="929" y="402"/>
                </a:cxn>
                <a:cxn ang="0">
                  <a:pos x="955" y="391"/>
                </a:cxn>
                <a:cxn ang="0">
                  <a:pos x="979" y="377"/>
                </a:cxn>
                <a:cxn ang="0">
                  <a:pos x="1004" y="366"/>
                </a:cxn>
                <a:cxn ang="0">
                  <a:pos x="1029" y="353"/>
                </a:cxn>
                <a:cxn ang="0">
                  <a:pos x="1055" y="340"/>
                </a:cxn>
                <a:cxn ang="0">
                  <a:pos x="1080" y="325"/>
                </a:cxn>
                <a:cxn ang="0">
                  <a:pos x="1105" y="311"/>
                </a:cxn>
                <a:cxn ang="0">
                  <a:pos x="1131" y="298"/>
                </a:cxn>
                <a:cxn ang="0">
                  <a:pos x="1155" y="283"/>
                </a:cxn>
                <a:cxn ang="0">
                  <a:pos x="1180" y="268"/>
                </a:cxn>
                <a:cxn ang="0">
                  <a:pos x="1205" y="253"/>
                </a:cxn>
                <a:cxn ang="0">
                  <a:pos x="1231" y="238"/>
                </a:cxn>
                <a:cxn ang="0">
                  <a:pos x="1256" y="223"/>
                </a:cxn>
                <a:cxn ang="0">
                  <a:pos x="1281" y="206"/>
                </a:cxn>
                <a:cxn ang="0">
                  <a:pos x="1305" y="189"/>
                </a:cxn>
                <a:cxn ang="0">
                  <a:pos x="1331" y="174"/>
                </a:cxn>
                <a:cxn ang="0">
                  <a:pos x="1356" y="157"/>
                </a:cxn>
                <a:cxn ang="0">
                  <a:pos x="1381" y="140"/>
                </a:cxn>
                <a:cxn ang="0">
                  <a:pos x="1407" y="121"/>
                </a:cxn>
                <a:cxn ang="0">
                  <a:pos x="1432" y="104"/>
                </a:cxn>
                <a:cxn ang="0">
                  <a:pos x="1457" y="85"/>
                </a:cxn>
                <a:cxn ang="0">
                  <a:pos x="1481" y="68"/>
                </a:cxn>
                <a:cxn ang="0">
                  <a:pos x="1507" y="49"/>
                </a:cxn>
                <a:cxn ang="0">
                  <a:pos x="1532" y="31"/>
                </a:cxn>
                <a:cxn ang="0">
                  <a:pos x="1557" y="12"/>
                </a:cxn>
              </a:cxnLst>
              <a:rect l="0" t="0" r="r" b="b"/>
              <a:pathLst>
                <a:path w="1570" h="643">
                  <a:moveTo>
                    <a:pt x="0" y="643"/>
                  </a:moveTo>
                  <a:lnTo>
                    <a:pt x="2" y="643"/>
                  </a:lnTo>
                  <a:lnTo>
                    <a:pt x="3" y="643"/>
                  </a:lnTo>
                  <a:lnTo>
                    <a:pt x="5" y="643"/>
                  </a:lnTo>
                  <a:lnTo>
                    <a:pt x="7" y="643"/>
                  </a:lnTo>
                  <a:lnTo>
                    <a:pt x="8" y="643"/>
                  </a:lnTo>
                  <a:lnTo>
                    <a:pt x="10" y="643"/>
                  </a:lnTo>
                  <a:lnTo>
                    <a:pt x="11" y="643"/>
                  </a:lnTo>
                  <a:lnTo>
                    <a:pt x="13" y="643"/>
                  </a:lnTo>
                  <a:lnTo>
                    <a:pt x="14" y="643"/>
                  </a:lnTo>
                  <a:lnTo>
                    <a:pt x="16" y="643"/>
                  </a:lnTo>
                  <a:lnTo>
                    <a:pt x="18" y="643"/>
                  </a:lnTo>
                  <a:lnTo>
                    <a:pt x="19" y="643"/>
                  </a:lnTo>
                  <a:lnTo>
                    <a:pt x="21" y="643"/>
                  </a:lnTo>
                  <a:lnTo>
                    <a:pt x="22" y="643"/>
                  </a:lnTo>
                  <a:lnTo>
                    <a:pt x="24" y="643"/>
                  </a:lnTo>
                  <a:lnTo>
                    <a:pt x="26" y="643"/>
                  </a:lnTo>
                  <a:lnTo>
                    <a:pt x="27" y="643"/>
                  </a:lnTo>
                  <a:lnTo>
                    <a:pt x="29" y="643"/>
                  </a:lnTo>
                  <a:lnTo>
                    <a:pt x="30" y="643"/>
                  </a:lnTo>
                  <a:lnTo>
                    <a:pt x="32" y="643"/>
                  </a:lnTo>
                  <a:lnTo>
                    <a:pt x="33" y="643"/>
                  </a:lnTo>
                  <a:lnTo>
                    <a:pt x="35" y="643"/>
                  </a:lnTo>
                  <a:lnTo>
                    <a:pt x="37" y="641"/>
                  </a:lnTo>
                  <a:lnTo>
                    <a:pt x="38" y="641"/>
                  </a:lnTo>
                  <a:lnTo>
                    <a:pt x="40" y="641"/>
                  </a:lnTo>
                  <a:lnTo>
                    <a:pt x="41" y="641"/>
                  </a:lnTo>
                  <a:lnTo>
                    <a:pt x="43" y="641"/>
                  </a:lnTo>
                  <a:lnTo>
                    <a:pt x="45" y="641"/>
                  </a:lnTo>
                  <a:lnTo>
                    <a:pt x="46" y="641"/>
                  </a:lnTo>
                  <a:lnTo>
                    <a:pt x="48" y="641"/>
                  </a:lnTo>
                  <a:lnTo>
                    <a:pt x="49" y="641"/>
                  </a:lnTo>
                  <a:lnTo>
                    <a:pt x="51" y="641"/>
                  </a:lnTo>
                  <a:lnTo>
                    <a:pt x="52" y="641"/>
                  </a:lnTo>
                  <a:lnTo>
                    <a:pt x="54" y="641"/>
                  </a:lnTo>
                  <a:lnTo>
                    <a:pt x="56" y="641"/>
                  </a:lnTo>
                  <a:lnTo>
                    <a:pt x="57" y="641"/>
                  </a:lnTo>
                  <a:lnTo>
                    <a:pt x="59" y="641"/>
                  </a:lnTo>
                  <a:lnTo>
                    <a:pt x="60" y="641"/>
                  </a:lnTo>
                  <a:lnTo>
                    <a:pt x="62" y="641"/>
                  </a:lnTo>
                  <a:lnTo>
                    <a:pt x="64" y="641"/>
                  </a:lnTo>
                  <a:lnTo>
                    <a:pt x="65" y="639"/>
                  </a:lnTo>
                  <a:lnTo>
                    <a:pt x="67" y="639"/>
                  </a:lnTo>
                  <a:lnTo>
                    <a:pt x="68" y="639"/>
                  </a:lnTo>
                  <a:lnTo>
                    <a:pt x="70" y="639"/>
                  </a:lnTo>
                  <a:lnTo>
                    <a:pt x="72" y="639"/>
                  </a:lnTo>
                  <a:lnTo>
                    <a:pt x="73" y="639"/>
                  </a:lnTo>
                  <a:lnTo>
                    <a:pt x="75" y="639"/>
                  </a:lnTo>
                  <a:lnTo>
                    <a:pt x="76" y="639"/>
                  </a:lnTo>
                  <a:lnTo>
                    <a:pt x="78" y="639"/>
                  </a:lnTo>
                  <a:lnTo>
                    <a:pt x="79" y="639"/>
                  </a:lnTo>
                  <a:lnTo>
                    <a:pt x="81" y="639"/>
                  </a:lnTo>
                  <a:lnTo>
                    <a:pt x="83" y="639"/>
                  </a:lnTo>
                  <a:lnTo>
                    <a:pt x="84" y="639"/>
                  </a:lnTo>
                  <a:lnTo>
                    <a:pt x="86" y="639"/>
                  </a:lnTo>
                  <a:lnTo>
                    <a:pt x="87" y="639"/>
                  </a:lnTo>
                  <a:lnTo>
                    <a:pt x="89" y="637"/>
                  </a:lnTo>
                  <a:lnTo>
                    <a:pt x="91" y="637"/>
                  </a:lnTo>
                  <a:lnTo>
                    <a:pt x="92" y="637"/>
                  </a:lnTo>
                  <a:lnTo>
                    <a:pt x="94" y="637"/>
                  </a:lnTo>
                  <a:lnTo>
                    <a:pt x="95" y="637"/>
                  </a:lnTo>
                  <a:lnTo>
                    <a:pt x="97" y="637"/>
                  </a:lnTo>
                  <a:lnTo>
                    <a:pt x="98" y="637"/>
                  </a:lnTo>
                  <a:lnTo>
                    <a:pt x="100" y="637"/>
                  </a:lnTo>
                  <a:lnTo>
                    <a:pt x="102" y="637"/>
                  </a:lnTo>
                  <a:lnTo>
                    <a:pt x="102" y="637"/>
                  </a:lnTo>
                  <a:lnTo>
                    <a:pt x="103" y="637"/>
                  </a:lnTo>
                  <a:lnTo>
                    <a:pt x="105" y="637"/>
                  </a:lnTo>
                  <a:lnTo>
                    <a:pt x="106" y="637"/>
                  </a:lnTo>
                  <a:lnTo>
                    <a:pt x="108" y="637"/>
                  </a:lnTo>
                  <a:lnTo>
                    <a:pt x="110" y="636"/>
                  </a:lnTo>
                  <a:lnTo>
                    <a:pt x="111" y="636"/>
                  </a:lnTo>
                  <a:lnTo>
                    <a:pt x="113" y="636"/>
                  </a:lnTo>
                  <a:lnTo>
                    <a:pt x="114" y="636"/>
                  </a:lnTo>
                  <a:lnTo>
                    <a:pt x="116" y="636"/>
                  </a:lnTo>
                  <a:lnTo>
                    <a:pt x="118" y="636"/>
                  </a:lnTo>
                  <a:lnTo>
                    <a:pt x="119" y="636"/>
                  </a:lnTo>
                  <a:lnTo>
                    <a:pt x="121" y="636"/>
                  </a:lnTo>
                  <a:lnTo>
                    <a:pt x="122" y="636"/>
                  </a:lnTo>
                  <a:lnTo>
                    <a:pt x="124" y="636"/>
                  </a:lnTo>
                  <a:lnTo>
                    <a:pt x="125" y="636"/>
                  </a:lnTo>
                  <a:lnTo>
                    <a:pt x="127" y="636"/>
                  </a:lnTo>
                  <a:lnTo>
                    <a:pt x="129" y="634"/>
                  </a:lnTo>
                  <a:lnTo>
                    <a:pt x="130" y="634"/>
                  </a:lnTo>
                  <a:lnTo>
                    <a:pt x="132" y="634"/>
                  </a:lnTo>
                  <a:lnTo>
                    <a:pt x="133" y="634"/>
                  </a:lnTo>
                  <a:lnTo>
                    <a:pt x="135" y="634"/>
                  </a:lnTo>
                  <a:lnTo>
                    <a:pt x="137" y="634"/>
                  </a:lnTo>
                  <a:lnTo>
                    <a:pt x="138" y="634"/>
                  </a:lnTo>
                  <a:lnTo>
                    <a:pt x="140" y="634"/>
                  </a:lnTo>
                  <a:lnTo>
                    <a:pt x="141" y="634"/>
                  </a:lnTo>
                  <a:lnTo>
                    <a:pt x="143" y="634"/>
                  </a:lnTo>
                  <a:lnTo>
                    <a:pt x="144" y="634"/>
                  </a:lnTo>
                  <a:lnTo>
                    <a:pt x="146" y="632"/>
                  </a:lnTo>
                  <a:lnTo>
                    <a:pt x="148" y="632"/>
                  </a:lnTo>
                  <a:lnTo>
                    <a:pt x="149" y="632"/>
                  </a:lnTo>
                  <a:lnTo>
                    <a:pt x="151" y="632"/>
                  </a:lnTo>
                  <a:lnTo>
                    <a:pt x="152" y="632"/>
                  </a:lnTo>
                  <a:lnTo>
                    <a:pt x="154" y="632"/>
                  </a:lnTo>
                  <a:lnTo>
                    <a:pt x="156" y="632"/>
                  </a:lnTo>
                  <a:lnTo>
                    <a:pt x="157" y="632"/>
                  </a:lnTo>
                  <a:lnTo>
                    <a:pt x="159" y="632"/>
                  </a:lnTo>
                  <a:lnTo>
                    <a:pt x="160" y="632"/>
                  </a:lnTo>
                  <a:lnTo>
                    <a:pt x="162" y="632"/>
                  </a:lnTo>
                  <a:lnTo>
                    <a:pt x="163" y="630"/>
                  </a:lnTo>
                  <a:lnTo>
                    <a:pt x="165" y="630"/>
                  </a:lnTo>
                  <a:lnTo>
                    <a:pt x="167" y="630"/>
                  </a:lnTo>
                  <a:lnTo>
                    <a:pt x="168" y="630"/>
                  </a:lnTo>
                  <a:lnTo>
                    <a:pt x="170" y="630"/>
                  </a:lnTo>
                  <a:lnTo>
                    <a:pt x="171" y="630"/>
                  </a:lnTo>
                  <a:lnTo>
                    <a:pt x="173" y="630"/>
                  </a:lnTo>
                  <a:lnTo>
                    <a:pt x="175" y="630"/>
                  </a:lnTo>
                  <a:lnTo>
                    <a:pt x="176" y="630"/>
                  </a:lnTo>
                  <a:lnTo>
                    <a:pt x="178" y="628"/>
                  </a:lnTo>
                  <a:lnTo>
                    <a:pt x="179" y="628"/>
                  </a:lnTo>
                  <a:lnTo>
                    <a:pt x="181" y="628"/>
                  </a:lnTo>
                  <a:lnTo>
                    <a:pt x="183" y="628"/>
                  </a:lnTo>
                  <a:lnTo>
                    <a:pt x="184" y="628"/>
                  </a:lnTo>
                  <a:lnTo>
                    <a:pt x="186" y="628"/>
                  </a:lnTo>
                  <a:lnTo>
                    <a:pt x="187" y="628"/>
                  </a:lnTo>
                  <a:lnTo>
                    <a:pt x="189" y="628"/>
                  </a:lnTo>
                  <a:lnTo>
                    <a:pt x="190" y="628"/>
                  </a:lnTo>
                  <a:lnTo>
                    <a:pt x="192" y="628"/>
                  </a:lnTo>
                  <a:lnTo>
                    <a:pt x="194" y="626"/>
                  </a:lnTo>
                  <a:lnTo>
                    <a:pt x="195" y="626"/>
                  </a:lnTo>
                  <a:lnTo>
                    <a:pt x="197" y="626"/>
                  </a:lnTo>
                  <a:lnTo>
                    <a:pt x="198" y="626"/>
                  </a:lnTo>
                  <a:lnTo>
                    <a:pt x="200" y="626"/>
                  </a:lnTo>
                  <a:lnTo>
                    <a:pt x="202" y="626"/>
                  </a:lnTo>
                  <a:lnTo>
                    <a:pt x="203" y="626"/>
                  </a:lnTo>
                  <a:lnTo>
                    <a:pt x="205" y="626"/>
                  </a:lnTo>
                  <a:lnTo>
                    <a:pt x="206" y="626"/>
                  </a:lnTo>
                  <a:lnTo>
                    <a:pt x="208" y="624"/>
                  </a:lnTo>
                  <a:lnTo>
                    <a:pt x="209" y="624"/>
                  </a:lnTo>
                  <a:lnTo>
                    <a:pt x="211" y="624"/>
                  </a:lnTo>
                  <a:lnTo>
                    <a:pt x="213" y="624"/>
                  </a:lnTo>
                  <a:lnTo>
                    <a:pt x="214" y="624"/>
                  </a:lnTo>
                  <a:lnTo>
                    <a:pt x="216" y="624"/>
                  </a:lnTo>
                  <a:lnTo>
                    <a:pt x="217" y="624"/>
                  </a:lnTo>
                  <a:lnTo>
                    <a:pt x="219" y="624"/>
                  </a:lnTo>
                  <a:lnTo>
                    <a:pt x="221" y="622"/>
                  </a:lnTo>
                  <a:lnTo>
                    <a:pt x="222" y="622"/>
                  </a:lnTo>
                  <a:lnTo>
                    <a:pt x="224" y="622"/>
                  </a:lnTo>
                  <a:lnTo>
                    <a:pt x="225" y="622"/>
                  </a:lnTo>
                  <a:lnTo>
                    <a:pt x="227" y="622"/>
                  </a:lnTo>
                  <a:lnTo>
                    <a:pt x="229" y="622"/>
                  </a:lnTo>
                  <a:lnTo>
                    <a:pt x="230" y="622"/>
                  </a:lnTo>
                  <a:lnTo>
                    <a:pt x="232" y="622"/>
                  </a:lnTo>
                  <a:lnTo>
                    <a:pt x="233" y="620"/>
                  </a:lnTo>
                  <a:lnTo>
                    <a:pt x="235" y="620"/>
                  </a:lnTo>
                  <a:lnTo>
                    <a:pt x="236" y="620"/>
                  </a:lnTo>
                  <a:lnTo>
                    <a:pt x="238" y="620"/>
                  </a:lnTo>
                  <a:lnTo>
                    <a:pt x="240" y="620"/>
                  </a:lnTo>
                  <a:lnTo>
                    <a:pt x="241" y="620"/>
                  </a:lnTo>
                  <a:lnTo>
                    <a:pt x="243" y="620"/>
                  </a:lnTo>
                  <a:lnTo>
                    <a:pt x="244" y="620"/>
                  </a:lnTo>
                  <a:lnTo>
                    <a:pt x="246" y="619"/>
                  </a:lnTo>
                  <a:lnTo>
                    <a:pt x="248" y="619"/>
                  </a:lnTo>
                  <a:lnTo>
                    <a:pt x="249" y="619"/>
                  </a:lnTo>
                  <a:lnTo>
                    <a:pt x="251" y="619"/>
                  </a:lnTo>
                  <a:lnTo>
                    <a:pt x="252" y="619"/>
                  </a:lnTo>
                  <a:lnTo>
                    <a:pt x="254" y="619"/>
                  </a:lnTo>
                  <a:lnTo>
                    <a:pt x="255" y="619"/>
                  </a:lnTo>
                  <a:lnTo>
                    <a:pt x="257" y="617"/>
                  </a:lnTo>
                  <a:lnTo>
                    <a:pt x="259" y="617"/>
                  </a:lnTo>
                  <a:lnTo>
                    <a:pt x="260" y="617"/>
                  </a:lnTo>
                  <a:lnTo>
                    <a:pt x="262" y="617"/>
                  </a:lnTo>
                  <a:lnTo>
                    <a:pt x="263" y="617"/>
                  </a:lnTo>
                  <a:lnTo>
                    <a:pt x="265" y="617"/>
                  </a:lnTo>
                  <a:lnTo>
                    <a:pt x="267" y="617"/>
                  </a:lnTo>
                  <a:lnTo>
                    <a:pt x="268" y="617"/>
                  </a:lnTo>
                  <a:lnTo>
                    <a:pt x="270" y="615"/>
                  </a:lnTo>
                  <a:lnTo>
                    <a:pt x="271" y="615"/>
                  </a:lnTo>
                  <a:lnTo>
                    <a:pt x="273" y="615"/>
                  </a:lnTo>
                  <a:lnTo>
                    <a:pt x="274" y="615"/>
                  </a:lnTo>
                  <a:lnTo>
                    <a:pt x="274" y="615"/>
                  </a:lnTo>
                  <a:lnTo>
                    <a:pt x="276" y="615"/>
                  </a:lnTo>
                  <a:lnTo>
                    <a:pt x="278" y="615"/>
                  </a:lnTo>
                  <a:lnTo>
                    <a:pt x="279" y="613"/>
                  </a:lnTo>
                  <a:lnTo>
                    <a:pt x="281" y="613"/>
                  </a:lnTo>
                  <a:lnTo>
                    <a:pt x="282" y="613"/>
                  </a:lnTo>
                  <a:lnTo>
                    <a:pt x="284" y="613"/>
                  </a:lnTo>
                  <a:lnTo>
                    <a:pt x="286" y="613"/>
                  </a:lnTo>
                  <a:lnTo>
                    <a:pt x="287" y="613"/>
                  </a:lnTo>
                  <a:lnTo>
                    <a:pt x="289" y="613"/>
                  </a:lnTo>
                  <a:lnTo>
                    <a:pt x="290" y="611"/>
                  </a:lnTo>
                  <a:lnTo>
                    <a:pt x="292" y="611"/>
                  </a:lnTo>
                  <a:lnTo>
                    <a:pt x="294" y="611"/>
                  </a:lnTo>
                  <a:lnTo>
                    <a:pt x="295" y="611"/>
                  </a:lnTo>
                  <a:lnTo>
                    <a:pt x="297" y="611"/>
                  </a:lnTo>
                  <a:lnTo>
                    <a:pt x="298" y="611"/>
                  </a:lnTo>
                  <a:lnTo>
                    <a:pt x="300" y="609"/>
                  </a:lnTo>
                  <a:lnTo>
                    <a:pt x="301" y="609"/>
                  </a:lnTo>
                  <a:lnTo>
                    <a:pt x="303" y="609"/>
                  </a:lnTo>
                  <a:lnTo>
                    <a:pt x="305" y="609"/>
                  </a:lnTo>
                  <a:lnTo>
                    <a:pt x="306" y="609"/>
                  </a:lnTo>
                  <a:lnTo>
                    <a:pt x="308" y="609"/>
                  </a:lnTo>
                  <a:lnTo>
                    <a:pt x="309" y="609"/>
                  </a:lnTo>
                  <a:lnTo>
                    <a:pt x="311" y="607"/>
                  </a:lnTo>
                  <a:lnTo>
                    <a:pt x="313" y="607"/>
                  </a:lnTo>
                  <a:lnTo>
                    <a:pt x="314" y="607"/>
                  </a:lnTo>
                  <a:lnTo>
                    <a:pt x="316" y="607"/>
                  </a:lnTo>
                  <a:lnTo>
                    <a:pt x="317" y="607"/>
                  </a:lnTo>
                  <a:lnTo>
                    <a:pt x="319" y="607"/>
                  </a:lnTo>
                  <a:lnTo>
                    <a:pt x="320" y="605"/>
                  </a:lnTo>
                  <a:lnTo>
                    <a:pt x="322" y="605"/>
                  </a:lnTo>
                  <a:lnTo>
                    <a:pt x="324" y="605"/>
                  </a:lnTo>
                  <a:lnTo>
                    <a:pt x="325" y="605"/>
                  </a:lnTo>
                  <a:lnTo>
                    <a:pt x="327" y="605"/>
                  </a:lnTo>
                  <a:lnTo>
                    <a:pt x="328" y="605"/>
                  </a:lnTo>
                  <a:lnTo>
                    <a:pt x="330" y="604"/>
                  </a:lnTo>
                  <a:lnTo>
                    <a:pt x="332" y="604"/>
                  </a:lnTo>
                  <a:lnTo>
                    <a:pt x="333" y="604"/>
                  </a:lnTo>
                  <a:lnTo>
                    <a:pt x="335" y="604"/>
                  </a:lnTo>
                  <a:lnTo>
                    <a:pt x="336" y="604"/>
                  </a:lnTo>
                  <a:lnTo>
                    <a:pt x="338" y="604"/>
                  </a:lnTo>
                  <a:lnTo>
                    <a:pt x="340" y="602"/>
                  </a:lnTo>
                  <a:lnTo>
                    <a:pt x="341" y="602"/>
                  </a:lnTo>
                  <a:lnTo>
                    <a:pt x="343" y="602"/>
                  </a:lnTo>
                  <a:lnTo>
                    <a:pt x="344" y="602"/>
                  </a:lnTo>
                  <a:lnTo>
                    <a:pt x="346" y="602"/>
                  </a:lnTo>
                  <a:lnTo>
                    <a:pt x="347" y="602"/>
                  </a:lnTo>
                  <a:lnTo>
                    <a:pt x="349" y="600"/>
                  </a:lnTo>
                  <a:lnTo>
                    <a:pt x="351" y="600"/>
                  </a:lnTo>
                  <a:lnTo>
                    <a:pt x="352" y="600"/>
                  </a:lnTo>
                  <a:lnTo>
                    <a:pt x="354" y="600"/>
                  </a:lnTo>
                  <a:lnTo>
                    <a:pt x="355" y="600"/>
                  </a:lnTo>
                  <a:lnTo>
                    <a:pt x="357" y="600"/>
                  </a:lnTo>
                  <a:lnTo>
                    <a:pt x="359" y="598"/>
                  </a:lnTo>
                  <a:lnTo>
                    <a:pt x="360" y="598"/>
                  </a:lnTo>
                  <a:lnTo>
                    <a:pt x="362" y="598"/>
                  </a:lnTo>
                  <a:lnTo>
                    <a:pt x="363" y="598"/>
                  </a:lnTo>
                  <a:lnTo>
                    <a:pt x="365" y="598"/>
                  </a:lnTo>
                  <a:lnTo>
                    <a:pt x="366" y="598"/>
                  </a:lnTo>
                  <a:lnTo>
                    <a:pt x="368" y="596"/>
                  </a:lnTo>
                  <a:lnTo>
                    <a:pt x="370" y="596"/>
                  </a:lnTo>
                  <a:lnTo>
                    <a:pt x="371" y="596"/>
                  </a:lnTo>
                  <a:lnTo>
                    <a:pt x="373" y="596"/>
                  </a:lnTo>
                  <a:lnTo>
                    <a:pt x="374" y="596"/>
                  </a:lnTo>
                  <a:lnTo>
                    <a:pt x="376" y="594"/>
                  </a:lnTo>
                  <a:lnTo>
                    <a:pt x="378" y="594"/>
                  </a:lnTo>
                  <a:lnTo>
                    <a:pt x="379" y="594"/>
                  </a:lnTo>
                  <a:lnTo>
                    <a:pt x="381" y="594"/>
                  </a:lnTo>
                  <a:lnTo>
                    <a:pt x="382" y="594"/>
                  </a:lnTo>
                  <a:lnTo>
                    <a:pt x="384" y="594"/>
                  </a:lnTo>
                  <a:lnTo>
                    <a:pt x="385" y="592"/>
                  </a:lnTo>
                  <a:lnTo>
                    <a:pt x="387" y="592"/>
                  </a:lnTo>
                  <a:lnTo>
                    <a:pt x="389" y="592"/>
                  </a:lnTo>
                  <a:lnTo>
                    <a:pt x="390" y="592"/>
                  </a:lnTo>
                  <a:lnTo>
                    <a:pt x="392" y="592"/>
                  </a:lnTo>
                  <a:lnTo>
                    <a:pt x="393" y="590"/>
                  </a:lnTo>
                  <a:lnTo>
                    <a:pt x="395" y="590"/>
                  </a:lnTo>
                  <a:lnTo>
                    <a:pt x="397" y="590"/>
                  </a:lnTo>
                  <a:lnTo>
                    <a:pt x="398" y="590"/>
                  </a:lnTo>
                  <a:lnTo>
                    <a:pt x="400" y="590"/>
                  </a:lnTo>
                  <a:lnTo>
                    <a:pt x="401" y="588"/>
                  </a:lnTo>
                  <a:lnTo>
                    <a:pt x="403" y="588"/>
                  </a:lnTo>
                  <a:lnTo>
                    <a:pt x="405" y="588"/>
                  </a:lnTo>
                  <a:lnTo>
                    <a:pt x="406" y="588"/>
                  </a:lnTo>
                  <a:lnTo>
                    <a:pt x="408" y="588"/>
                  </a:lnTo>
                  <a:lnTo>
                    <a:pt x="409" y="587"/>
                  </a:lnTo>
                  <a:lnTo>
                    <a:pt x="411" y="587"/>
                  </a:lnTo>
                  <a:lnTo>
                    <a:pt x="412" y="587"/>
                  </a:lnTo>
                  <a:lnTo>
                    <a:pt x="414" y="587"/>
                  </a:lnTo>
                  <a:lnTo>
                    <a:pt x="416" y="587"/>
                  </a:lnTo>
                  <a:lnTo>
                    <a:pt x="417" y="585"/>
                  </a:lnTo>
                  <a:lnTo>
                    <a:pt x="419" y="585"/>
                  </a:lnTo>
                  <a:lnTo>
                    <a:pt x="420" y="585"/>
                  </a:lnTo>
                  <a:lnTo>
                    <a:pt x="422" y="585"/>
                  </a:lnTo>
                  <a:lnTo>
                    <a:pt x="424" y="585"/>
                  </a:lnTo>
                  <a:lnTo>
                    <a:pt x="425" y="583"/>
                  </a:lnTo>
                  <a:lnTo>
                    <a:pt x="427" y="583"/>
                  </a:lnTo>
                  <a:lnTo>
                    <a:pt x="428" y="583"/>
                  </a:lnTo>
                  <a:lnTo>
                    <a:pt x="430" y="583"/>
                  </a:lnTo>
                  <a:lnTo>
                    <a:pt x="431" y="583"/>
                  </a:lnTo>
                  <a:lnTo>
                    <a:pt x="433" y="581"/>
                  </a:lnTo>
                  <a:lnTo>
                    <a:pt x="435" y="581"/>
                  </a:lnTo>
                  <a:lnTo>
                    <a:pt x="436" y="581"/>
                  </a:lnTo>
                  <a:lnTo>
                    <a:pt x="438" y="581"/>
                  </a:lnTo>
                  <a:lnTo>
                    <a:pt x="439" y="581"/>
                  </a:lnTo>
                  <a:lnTo>
                    <a:pt x="441" y="579"/>
                  </a:lnTo>
                  <a:lnTo>
                    <a:pt x="443" y="579"/>
                  </a:lnTo>
                  <a:lnTo>
                    <a:pt x="444" y="579"/>
                  </a:lnTo>
                  <a:lnTo>
                    <a:pt x="446" y="579"/>
                  </a:lnTo>
                  <a:lnTo>
                    <a:pt x="446" y="579"/>
                  </a:lnTo>
                  <a:lnTo>
                    <a:pt x="447" y="577"/>
                  </a:lnTo>
                  <a:lnTo>
                    <a:pt x="449" y="577"/>
                  </a:lnTo>
                  <a:lnTo>
                    <a:pt x="451" y="577"/>
                  </a:lnTo>
                  <a:lnTo>
                    <a:pt x="452" y="577"/>
                  </a:lnTo>
                  <a:lnTo>
                    <a:pt x="454" y="577"/>
                  </a:lnTo>
                  <a:lnTo>
                    <a:pt x="455" y="575"/>
                  </a:lnTo>
                  <a:lnTo>
                    <a:pt x="457" y="575"/>
                  </a:lnTo>
                  <a:lnTo>
                    <a:pt x="458" y="575"/>
                  </a:lnTo>
                  <a:lnTo>
                    <a:pt x="460" y="575"/>
                  </a:lnTo>
                  <a:lnTo>
                    <a:pt x="462" y="573"/>
                  </a:lnTo>
                  <a:lnTo>
                    <a:pt x="463" y="573"/>
                  </a:lnTo>
                  <a:lnTo>
                    <a:pt x="465" y="573"/>
                  </a:lnTo>
                  <a:lnTo>
                    <a:pt x="466" y="573"/>
                  </a:lnTo>
                  <a:lnTo>
                    <a:pt x="468" y="573"/>
                  </a:lnTo>
                  <a:lnTo>
                    <a:pt x="470" y="571"/>
                  </a:lnTo>
                  <a:lnTo>
                    <a:pt x="471" y="571"/>
                  </a:lnTo>
                  <a:lnTo>
                    <a:pt x="473" y="571"/>
                  </a:lnTo>
                  <a:lnTo>
                    <a:pt x="474" y="571"/>
                  </a:lnTo>
                  <a:lnTo>
                    <a:pt x="476" y="571"/>
                  </a:lnTo>
                  <a:lnTo>
                    <a:pt x="477" y="570"/>
                  </a:lnTo>
                  <a:lnTo>
                    <a:pt x="479" y="570"/>
                  </a:lnTo>
                  <a:lnTo>
                    <a:pt x="481" y="570"/>
                  </a:lnTo>
                  <a:lnTo>
                    <a:pt x="482" y="570"/>
                  </a:lnTo>
                  <a:lnTo>
                    <a:pt x="484" y="568"/>
                  </a:lnTo>
                  <a:lnTo>
                    <a:pt x="485" y="568"/>
                  </a:lnTo>
                  <a:lnTo>
                    <a:pt x="487" y="568"/>
                  </a:lnTo>
                  <a:lnTo>
                    <a:pt x="489" y="568"/>
                  </a:lnTo>
                  <a:lnTo>
                    <a:pt x="490" y="568"/>
                  </a:lnTo>
                  <a:lnTo>
                    <a:pt x="492" y="566"/>
                  </a:lnTo>
                  <a:lnTo>
                    <a:pt x="493" y="566"/>
                  </a:lnTo>
                  <a:lnTo>
                    <a:pt x="495" y="566"/>
                  </a:lnTo>
                  <a:lnTo>
                    <a:pt x="496" y="566"/>
                  </a:lnTo>
                  <a:lnTo>
                    <a:pt x="498" y="564"/>
                  </a:lnTo>
                  <a:lnTo>
                    <a:pt x="500" y="564"/>
                  </a:lnTo>
                  <a:lnTo>
                    <a:pt x="501" y="564"/>
                  </a:lnTo>
                  <a:lnTo>
                    <a:pt x="503" y="564"/>
                  </a:lnTo>
                  <a:lnTo>
                    <a:pt x="504" y="562"/>
                  </a:lnTo>
                  <a:lnTo>
                    <a:pt x="506" y="562"/>
                  </a:lnTo>
                  <a:lnTo>
                    <a:pt x="508" y="562"/>
                  </a:lnTo>
                  <a:lnTo>
                    <a:pt x="509" y="562"/>
                  </a:lnTo>
                  <a:lnTo>
                    <a:pt x="511" y="562"/>
                  </a:lnTo>
                  <a:lnTo>
                    <a:pt x="512" y="560"/>
                  </a:lnTo>
                  <a:lnTo>
                    <a:pt x="514" y="560"/>
                  </a:lnTo>
                  <a:lnTo>
                    <a:pt x="516" y="560"/>
                  </a:lnTo>
                  <a:lnTo>
                    <a:pt x="517" y="560"/>
                  </a:lnTo>
                  <a:lnTo>
                    <a:pt x="519" y="558"/>
                  </a:lnTo>
                  <a:lnTo>
                    <a:pt x="520" y="558"/>
                  </a:lnTo>
                  <a:lnTo>
                    <a:pt x="522" y="558"/>
                  </a:lnTo>
                  <a:lnTo>
                    <a:pt x="523" y="558"/>
                  </a:lnTo>
                  <a:lnTo>
                    <a:pt x="525" y="556"/>
                  </a:lnTo>
                  <a:lnTo>
                    <a:pt x="527" y="556"/>
                  </a:lnTo>
                  <a:lnTo>
                    <a:pt x="528" y="556"/>
                  </a:lnTo>
                  <a:lnTo>
                    <a:pt x="530" y="556"/>
                  </a:lnTo>
                  <a:lnTo>
                    <a:pt x="531" y="555"/>
                  </a:lnTo>
                  <a:lnTo>
                    <a:pt x="533" y="555"/>
                  </a:lnTo>
                  <a:lnTo>
                    <a:pt x="535" y="555"/>
                  </a:lnTo>
                  <a:lnTo>
                    <a:pt x="536" y="555"/>
                  </a:lnTo>
                  <a:lnTo>
                    <a:pt x="538" y="553"/>
                  </a:lnTo>
                  <a:lnTo>
                    <a:pt x="539" y="553"/>
                  </a:lnTo>
                  <a:lnTo>
                    <a:pt x="541" y="553"/>
                  </a:lnTo>
                  <a:lnTo>
                    <a:pt x="542" y="553"/>
                  </a:lnTo>
                  <a:lnTo>
                    <a:pt x="544" y="551"/>
                  </a:lnTo>
                  <a:lnTo>
                    <a:pt x="546" y="551"/>
                  </a:lnTo>
                  <a:lnTo>
                    <a:pt x="547" y="551"/>
                  </a:lnTo>
                  <a:lnTo>
                    <a:pt x="549" y="551"/>
                  </a:lnTo>
                  <a:lnTo>
                    <a:pt x="550" y="549"/>
                  </a:lnTo>
                  <a:lnTo>
                    <a:pt x="552" y="549"/>
                  </a:lnTo>
                  <a:lnTo>
                    <a:pt x="554" y="549"/>
                  </a:lnTo>
                  <a:lnTo>
                    <a:pt x="555" y="549"/>
                  </a:lnTo>
                  <a:lnTo>
                    <a:pt x="557" y="547"/>
                  </a:lnTo>
                  <a:lnTo>
                    <a:pt x="558" y="547"/>
                  </a:lnTo>
                  <a:lnTo>
                    <a:pt x="560" y="547"/>
                  </a:lnTo>
                  <a:lnTo>
                    <a:pt x="562" y="547"/>
                  </a:lnTo>
                  <a:lnTo>
                    <a:pt x="563" y="545"/>
                  </a:lnTo>
                  <a:lnTo>
                    <a:pt x="565" y="545"/>
                  </a:lnTo>
                  <a:lnTo>
                    <a:pt x="566" y="545"/>
                  </a:lnTo>
                  <a:lnTo>
                    <a:pt x="568" y="545"/>
                  </a:lnTo>
                  <a:lnTo>
                    <a:pt x="569" y="543"/>
                  </a:lnTo>
                  <a:lnTo>
                    <a:pt x="571" y="543"/>
                  </a:lnTo>
                  <a:lnTo>
                    <a:pt x="573" y="543"/>
                  </a:lnTo>
                  <a:lnTo>
                    <a:pt x="574" y="543"/>
                  </a:lnTo>
                  <a:lnTo>
                    <a:pt x="576" y="541"/>
                  </a:lnTo>
                  <a:lnTo>
                    <a:pt x="577" y="541"/>
                  </a:lnTo>
                  <a:lnTo>
                    <a:pt x="579" y="541"/>
                  </a:lnTo>
                  <a:lnTo>
                    <a:pt x="581" y="541"/>
                  </a:lnTo>
                  <a:lnTo>
                    <a:pt x="582" y="539"/>
                  </a:lnTo>
                  <a:lnTo>
                    <a:pt x="584" y="539"/>
                  </a:lnTo>
                  <a:lnTo>
                    <a:pt x="585" y="539"/>
                  </a:lnTo>
                  <a:lnTo>
                    <a:pt x="587" y="539"/>
                  </a:lnTo>
                  <a:lnTo>
                    <a:pt x="588" y="538"/>
                  </a:lnTo>
                  <a:lnTo>
                    <a:pt x="590" y="538"/>
                  </a:lnTo>
                  <a:lnTo>
                    <a:pt x="592" y="538"/>
                  </a:lnTo>
                  <a:lnTo>
                    <a:pt x="593" y="536"/>
                  </a:lnTo>
                  <a:lnTo>
                    <a:pt x="595" y="536"/>
                  </a:lnTo>
                  <a:lnTo>
                    <a:pt x="596" y="536"/>
                  </a:lnTo>
                  <a:lnTo>
                    <a:pt x="598" y="536"/>
                  </a:lnTo>
                  <a:lnTo>
                    <a:pt x="600" y="534"/>
                  </a:lnTo>
                  <a:lnTo>
                    <a:pt x="601" y="534"/>
                  </a:lnTo>
                  <a:lnTo>
                    <a:pt x="603" y="534"/>
                  </a:lnTo>
                  <a:lnTo>
                    <a:pt x="604" y="534"/>
                  </a:lnTo>
                  <a:lnTo>
                    <a:pt x="606" y="532"/>
                  </a:lnTo>
                  <a:lnTo>
                    <a:pt x="607" y="532"/>
                  </a:lnTo>
                  <a:lnTo>
                    <a:pt x="609" y="532"/>
                  </a:lnTo>
                  <a:lnTo>
                    <a:pt x="611" y="532"/>
                  </a:lnTo>
                  <a:lnTo>
                    <a:pt x="612" y="530"/>
                  </a:lnTo>
                  <a:lnTo>
                    <a:pt x="614" y="530"/>
                  </a:lnTo>
                  <a:lnTo>
                    <a:pt x="615" y="530"/>
                  </a:lnTo>
                  <a:lnTo>
                    <a:pt x="617" y="528"/>
                  </a:lnTo>
                  <a:lnTo>
                    <a:pt x="617" y="528"/>
                  </a:lnTo>
                  <a:lnTo>
                    <a:pt x="619" y="528"/>
                  </a:lnTo>
                  <a:lnTo>
                    <a:pt x="620" y="528"/>
                  </a:lnTo>
                  <a:lnTo>
                    <a:pt x="622" y="526"/>
                  </a:lnTo>
                  <a:lnTo>
                    <a:pt x="623" y="526"/>
                  </a:lnTo>
                  <a:lnTo>
                    <a:pt x="625" y="526"/>
                  </a:lnTo>
                  <a:lnTo>
                    <a:pt x="627" y="524"/>
                  </a:lnTo>
                  <a:lnTo>
                    <a:pt x="628" y="524"/>
                  </a:lnTo>
                  <a:lnTo>
                    <a:pt x="630" y="524"/>
                  </a:lnTo>
                  <a:lnTo>
                    <a:pt x="631" y="524"/>
                  </a:lnTo>
                  <a:lnTo>
                    <a:pt x="633" y="522"/>
                  </a:lnTo>
                  <a:lnTo>
                    <a:pt x="634" y="522"/>
                  </a:lnTo>
                  <a:lnTo>
                    <a:pt x="636" y="522"/>
                  </a:lnTo>
                  <a:lnTo>
                    <a:pt x="638" y="522"/>
                  </a:lnTo>
                  <a:lnTo>
                    <a:pt x="639" y="521"/>
                  </a:lnTo>
                  <a:lnTo>
                    <a:pt x="641" y="521"/>
                  </a:lnTo>
                  <a:lnTo>
                    <a:pt x="642" y="521"/>
                  </a:lnTo>
                  <a:lnTo>
                    <a:pt x="644" y="519"/>
                  </a:lnTo>
                  <a:lnTo>
                    <a:pt x="646" y="519"/>
                  </a:lnTo>
                  <a:lnTo>
                    <a:pt x="647" y="519"/>
                  </a:lnTo>
                  <a:lnTo>
                    <a:pt x="649" y="517"/>
                  </a:lnTo>
                  <a:lnTo>
                    <a:pt x="650" y="517"/>
                  </a:lnTo>
                  <a:lnTo>
                    <a:pt x="652" y="517"/>
                  </a:lnTo>
                  <a:lnTo>
                    <a:pt x="653" y="517"/>
                  </a:lnTo>
                  <a:lnTo>
                    <a:pt x="655" y="515"/>
                  </a:lnTo>
                  <a:lnTo>
                    <a:pt x="657" y="515"/>
                  </a:lnTo>
                  <a:lnTo>
                    <a:pt x="658" y="515"/>
                  </a:lnTo>
                  <a:lnTo>
                    <a:pt x="660" y="513"/>
                  </a:lnTo>
                  <a:lnTo>
                    <a:pt x="661" y="513"/>
                  </a:lnTo>
                  <a:lnTo>
                    <a:pt x="663" y="513"/>
                  </a:lnTo>
                  <a:lnTo>
                    <a:pt x="665" y="513"/>
                  </a:lnTo>
                  <a:lnTo>
                    <a:pt x="666" y="511"/>
                  </a:lnTo>
                  <a:lnTo>
                    <a:pt x="668" y="511"/>
                  </a:lnTo>
                  <a:lnTo>
                    <a:pt x="669" y="511"/>
                  </a:lnTo>
                  <a:lnTo>
                    <a:pt x="671" y="509"/>
                  </a:lnTo>
                  <a:lnTo>
                    <a:pt x="673" y="509"/>
                  </a:lnTo>
                  <a:lnTo>
                    <a:pt x="674" y="509"/>
                  </a:lnTo>
                  <a:lnTo>
                    <a:pt x="676" y="509"/>
                  </a:lnTo>
                  <a:lnTo>
                    <a:pt x="677" y="507"/>
                  </a:lnTo>
                  <a:lnTo>
                    <a:pt x="679" y="507"/>
                  </a:lnTo>
                  <a:lnTo>
                    <a:pt x="680" y="507"/>
                  </a:lnTo>
                  <a:lnTo>
                    <a:pt x="682" y="506"/>
                  </a:lnTo>
                  <a:lnTo>
                    <a:pt x="684" y="506"/>
                  </a:lnTo>
                  <a:lnTo>
                    <a:pt x="685" y="506"/>
                  </a:lnTo>
                  <a:lnTo>
                    <a:pt x="687" y="504"/>
                  </a:lnTo>
                  <a:lnTo>
                    <a:pt x="688" y="504"/>
                  </a:lnTo>
                  <a:lnTo>
                    <a:pt x="690" y="504"/>
                  </a:lnTo>
                  <a:lnTo>
                    <a:pt x="692" y="502"/>
                  </a:lnTo>
                  <a:lnTo>
                    <a:pt x="693" y="502"/>
                  </a:lnTo>
                  <a:lnTo>
                    <a:pt x="695" y="502"/>
                  </a:lnTo>
                  <a:lnTo>
                    <a:pt x="696" y="502"/>
                  </a:lnTo>
                  <a:lnTo>
                    <a:pt x="698" y="500"/>
                  </a:lnTo>
                  <a:lnTo>
                    <a:pt x="699" y="500"/>
                  </a:lnTo>
                  <a:lnTo>
                    <a:pt x="701" y="500"/>
                  </a:lnTo>
                  <a:lnTo>
                    <a:pt x="703" y="498"/>
                  </a:lnTo>
                  <a:lnTo>
                    <a:pt x="704" y="498"/>
                  </a:lnTo>
                  <a:lnTo>
                    <a:pt x="706" y="498"/>
                  </a:lnTo>
                  <a:lnTo>
                    <a:pt x="707" y="496"/>
                  </a:lnTo>
                  <a:lnTo>
                    <a:pt x="709" y="496"/>
                  </a:lnTo>
                  <a:lnTo>
                    <a:pt x="711" y="496"/>
                  </a:lnTo>
                  <a:lnTo>
                    <a:pt x="712" y="494"/>
                  </a:lnTo>
                  <a:lnTo>
                    <a:pt x="714" y="494"/>
                  </a:lnTo>
                  <a:lnTo>
                    <a:pt x="715" y="494"/>
                  </a:lnTo>
                  <a:lnTo>
                    <a:pt x="717" y="494"/>
                  </a:lnTo>
                  <a:lnTo>
                    <a:pt x="718" y="492"/>
                  </a:lnTo>
                  <a:lnTo>
                    <a:pt x="720" y="492"/>
                  </a:lnTo>
                  <a:lnTo>
                    <a:pt x="722" y="492"/>
                  </a:lnTo>
                  <a:lnTo>
                    <a:pt x="723" y="490"/>
                  </a:lnTo>
                  <a:lnTo>
                    <a:pt x="725" y="490"/>
                  </a:lnTo>
                  <a:lnTo>
                    <a:pt x="726" y="490"/>
                  </a:lnTo>
                  <a:lnTo>
                    <a:pt x="728" y="489"/>
                  </a:lnTo>
                  <a:lnTo>
                    <a:pt x="730" y="489"/>
                  </a:lnTo>
                  <a:lnTo>
                    <a:pt x="731" y="489"/>
                  </a:lnTo>
                  <a:lnTo>
                    <a:pt x="733" y="487"/>
                  </a:lnTo>
                  <a:lnTo>
                    <a:pt x="734" y="487"/>
                  </a:lnTo>
                  <a:lnTo>
                    <a:pt x="736" y="487"/>
                  </a:lnTo>
                  <a:lnTo>
                    <a:pt x="738" y="485"/>
                  </a:lnTo>
                  <a:lnTo>
                    <a:pt x="739" y="485"/>
                  </a:lnTo>
                  <a:lnTo>
                    <a:pt x="741" y="485"/>
                  </a:lnTo>
                  <a:lnTo>
                    <a:pt x="742" y="483"/>
                  </a:lnTo>
                  <a:lnTo>
                    <a:pt x="744" y="483"/>
                  </a:lnTo>
                  <a:lnTo>
                    <a:pt x="745" y="483"/>
                  </a:lnTo>
                  <a:lnTo>
                    <a:pt x="747" y="481"/>
                  </a:lnTo>
                  <a:lnTo>
                    <a:pt x="749" y="481"/>
                  </a:lnTo>
                  <a:lnTo>
                    <a:pt x="750" y="481"/>
                  </a:lnTo>
                  <a:lnTo>
                    <a:pt x="752" y="479"/>
                  </a:lnTo>
                  <a:lnTo>
                    <a:pt x="753" y="479"/>
                  </a:lnTo>
                  <a:lnTo>
                    <a:pt x="755" y="479"/>
                  </a:lnTo>
                  <a:lnTo>
                    <a:pt x="757" y="477"/>
                  </a:lnTo>
                  <a:lnTo>
                    <a:pt x="758" y="477"/>
                  </a:lnTo>
                  <a:lnTo>
                    <a:pt x="760" y="477"/>
                  </a:lnTo>
                  <a:lnTo>
                    <a:pt x="761" y="475"/>
                  </a:lnTo>
                  <a:lnTo>
                    <a:pt x="763" y="475"/>
                  </a:lnTo>
                  <a:lnTo>
                    <a:pt x="764" y="475"/>
                  </a:lnTo>
                  <a:lnTo>
                    <a:pt x="766" y="473"/>
                  </a:lnTo>
                  <a:lnTo>
                    <a:pt x="768" y="473"/>
                  </a:lnTo>
                  <a:lnTo>
                    <a:pt x="769" y="473"/>
                  </a:lnTo>
                  <a:lnTo>
                    <a:pt x="771" y="472"/>
                  </a:lnTo>
                  <a:lnTo>
                    <a:pt x="772" y="472"/>
                  </a:lnTo>
                  <a:lnTo>
                    <a:pt x="774" y="472"/>
                  </a:lnTo>
                  <a:lnTo>
                    <a:pt x="776" y="470"/>
                  </a:lnTo>
                  <a:lnTo>
                    <a:pt x="777" y="470"/>
                  </a:lnTo>
                  <a:lnTo>
                    <a:pt x="779" y="470"/>
                  </a:lnTo>
                  <a:lnTo>
                    <a:pt x="780" y="468"/>
                  </a:lnTo>
                  <a:lnTo>
                    <a:pt x="782" y="468"/>
                  </a:lnTo>
                  <a:lnTo>
                    <a:pt x="784" y="468"/>
                  </a:lnTo>
                  <a:lnTo>
                    <a:pt x="785" y="466"/>
                  </a:lnTo>
                  <a:lnTo>
                    <a:pt x="787" y="466"/>
                  </a:lnTo>
                  <a:lnTo>
                    <a:pt x="788" y="466"/>
                  </a:lnTo>
                  <a:lnTo>
                    <a:pt x="788" y="464"/>
                  </a:lnTo>
                  <a:lnTo>
                    <a:pt x="790" y="464"/>
                  </a:lnTo>
                  <a:lnTo>
                    <a:pt x="791" y="464"/>
                  </a:lnTo>
                  <a:lnTo>
                    <a:pt x="793" y="462"/>
                  </a:lnTo>
                  <a:lnTo>
                    <a:pt x="795" y="462"/>
                  </a:lnTo>
                  <a:lnTo>
                    <a:pt x="796" y="462"/>
                  </a:lnTo>
                  <a:lnTo>
                    <a:pt x="798" y="460"/>
                  </a:lnTo>
                  <a:lnTo>
                    <a:pt x="799" y="460"/>
                  </a:lnTo>
                  <a:lnTo>
                    <a:pt x="801" y="460"/>
                  </a:lnTo>
                  <a:lnTo>
                    <a:pt x="803" y="458"/>
                  </a:lnTo>
                  <a:lnTo>
                    <a:pt x="804" y="458"/>
                  </a:lnTo>
                  <a:lnTo>
                    <a:pt x="806" y="458"/>
                  </a:lnTo>
                  <a:lnTo>
                    <a:pt x="807" y="457"/>
                  </a:lnTo>
                  <a:lnTo>
                    <a:pt x="809" y="457"/>
                  </a:lnTo>
                  <a:lnTo>
                    <a:pt x="810" y="457"/>
                  </a:lnTo>
                  <a:lnTo>
                    <a:pt x="812" y="455"/>
                  </a:lnTo>
                  <a:lnTo>
                    <a:pt x="814" y="455"/>
                  </a:lnTo>
                  <a:lnTo>
                    <a:pt x="815" y="453"/>
                  </a:lnTo>
                  <a:lnTo>
                    <a:pt x="817" y="453"/>
                  </a:lnTo>
                  <a:lnTo>
                    <a:pt x="818" y="453"/>
                  </a:lnTo>
                  <a:lnTo>
                    <a:pt x="820" y="451"/>
                  </a:lnTo>
                  <a:lnTo>
                    <a:pt x="822" y="451"/>
                  </a:lnTo>
                  <a:lnTo>
                    <a:pt x="823" y="451"/>
                  </a:lnTo>
                  <a:lnTo>
                    <a:pt x="825" y="449"/>
                  </a:lnTo>
                  <a:lnTo>
                    <a:pt x="826" y="449"/>
                  </a:lnTo>
                  <a:lnTo>
                    <a:pt x="828" y="449"/>
                  </a:lnTo>
                  <a:lnTo>
                    <a:pt x="829" y="447"/>
                  </a:lnTo>
                  <a:lnTo>
                    <a:pt x="831" y="447"/>
                  </a:lnTo>
                  <a:lnTo>
                    <a:pt x="833" y="447"/>
                  </a:lnTo>
                  <a:lnTo>
                    <a:pt x="834" y="445"/>
                  </a:lnTo>
                  <a:lnTo>
                    <a:pt x="836" y="445"/>
                  </a:lnTo>
                  <a:lnTo>
                    <a:pt x="837" y="443"/>
                  </a:lnTo>
                  <a:lnTo>
                    <a:pt x="839" y="443"/>
                  </a:lnTo>
                  <a:lnTo>
                    <a:pt x="841" y="443"/>
                  </a:lnTo>
                  <a:lnTo>
                    <a:pt x="842" y="441"/>
                  </a:lnTo>
                  <a:lnTo>
                    <a:pt x="844" y="441"/>
                  </a:lnTo>
                  <a:lnTo>
                    <a:pt x="845" y="441"/>
                  </a:lnTo>
                  <a:lnTo>
                    <a:pt x="847" y="440"/>
                  </a:lnTo>
                  <a:lnTo>
                    <a:pt x="849" y="440"/>
                  </a:lnTo>
                  <a:lnTo>
                    <a:pt x="850" y="440"/>
                  </a:lnTo>
                  <a:lnTo>
                    <a:pt x="852" y="438"/>
                  </a:lnTo>
                  <a:lnTo>
                    <a:pt x="853" y="438"/>
                  </a:lnTo>
                  <a:lnTo>
                    <a:pt x="855" y="436"/>
                  </a:lnTo>
                  <a:lnTo>
                    <a:pt x="856" y="436"/>
                  </a:lnTo>
                  <a:lnTo>
                    <a:pt x="858" y="436"/>
                  </a:lnTo>
                  <a:lnTo>
                    <a:pt x="860" y="434"/>
                  </a:lnTo>
                  <a:lnTo>
                    <a:pt x="861" y="434"/>
                  </a:lnTo>
                  <a:lnTo>
                    <a:pt x="863" y="434"/>
                  </a:lnTo>
                  <a:lnTo>
                    <a:pt x="864" y="432"/>
                  </a:lnTo>
                  <a:lnTo>
                    <a:pt x="866" y="432"/>
                  </a:lnTo>
                  <a:lnTo>
                    <a:pt x="868" y="430"/>
                  </a:lnTo>
                  <a:lnTo>
                    <a:pt x="869" y="430"/>
                  </a:lnTo>
                  <a:lnTo>
                    <a:pt x="871" y="430"/>
                  </a:lnTo>
                  <a:lnTo>
                    <a:pt x="872" y="428"/>
                  </a:lnTo>
                  <a:lnTo>
                    <a:pt x="874" y="428"/>
                  </a:lnTo>
                  <a:lnTo>
                    <a:pt x="875" y="428"/>
                  </a:lnTo>
                  <a:lnTo>
                    <a:pt x="877" y="426"/>
                  </a:lnTo>
                  <a:lnTo>
                    <a:pt x="879" y="426"/>
                  </a:lnTo>
                  <a:lnTo>
                    <a:pt x="880" y="424"/>
                  </a:lnTo>
                  <a:lnTo>
                    <a:pt x="882" y="424"/>
                  </a:lnTo>
                  <a:lnTo>
                    <a:pt x="883" y="424"/>
                  </a:lnTo>
                  <a:lnTo>
                    <a:pt x="885" y="423"/>
                  </a:lnTo>
                  <a:lnTo>
                    <a:pt x="887" y="423"/>
                  </a:lnTo>
                  <a:lnTo>
                    <a:pt x="888" y="423"/>
                  </a:lnTo>
                  <a:lnTo>
                    <a:pt x="890" y="421"/>
                  </a:lnTo>
                  <a:lnTo>
                    <a:pt x="891" y="421"/>
                  </a:lnTo>
                  <a:lnTo>
                    <a:pt x="893" y="419"/>
                  </a:lnTo>
                  <a:lnTo>
                    <a:pt x="895" y="419"/>
                  </a:lnTo>
                  <a:lnTo>
                    <a:pt x="896" y="419"/>
                  </a:lnTo>
                  <a:lnTo>
                    <a:pt x="898" y="417"/>
                  </a:lnTo>
                  <a:lnTo>
                    <a:pt x="899" y="417"/>
                  </a:lnTo>
                  <a:lnTo>
                    <a:pt x="901" y="417"/>
                  </a:lnTo>
                  <a:lnTo>
                    <a:pt x="902" y="415"/>
                  </a:lnTo>
                  <a:lnTo>
                    <a:pt x="904" y="415"/>
                  </a:lnTo>
                  <a:lnTo>
                    <a:pt x="906" y="413"/>
                  </a:lnTo>
                  <a:lnTo>
                    <a:pt x="907" y="413"/>
                  </a:lnTo>
                  <a:lnTo>
                    <a:pt x="909" y="413"/>
                  </a:lnTo>
                  <a:lnTo>
                    <a:pt x="910" y="411"/>
                  </a:lnTo>
                  <a:lnTo>
                    <a:pt x="912" y="411"/>
                  </a:lnTo>
                  <a:lnTo>
                    <a:pt x="914" y="409"/>
                  </a:lnTo>
                  <a:lnTo>
                    <a:pt x="915" y="409"/>
                  </a:lnTo>
                  <a:lnTo>
                    <a:pt x="917" y="409"/>
                  </a:lnTo>
                  <a:lnTo>
                    <a:pt x="918" y="408"/>
                  </a:lnTo>
                  <a:lnTo>
                    <a:pt x="920" y="408"/>
                  </a:lnTo>
                  <a:lnTo>
                    <a:pt x="921" y="406"/>
                  </a:lnTo>
                  <a:lnTo>
                    <a:pt x="923" y="406"/>
                  </a:lnTo>
                  <a:lnTo>
                    <a:pt x="925" y="406"/>
                  </a:lnTo>
                  <a:lnTo>
                    <a:pt x="926" y="404"/>
                  </a:lnTo>
                  <a:lnTo>
                    <a:pt x="928" y="404"/>
                  </a:lnTo>
                  <a:lnTo>
                    <a:pt x="929" y="402"/>
                  </a:lnTo>
                  <a:lnTo>
                    <a:pt x="931" y="402"/>
                  </a:lnTo>
                  <a:lnTo>
                    <a:pt x="933" y="402"/>
                  </a:lnTo>
                  <a:lnTo>
                    <a:pt x="934" y="400"/>
                  </a:lnTo>
                  <a:lnTo>
                    <a:pt x="936" y="400"/>
                  </a:lnTo>
                  <a:lnTo>
                    <a:pt x="937" y="398"/>
                  </a:lnTo>
                  <a:lnTo>
                    <a:pt x="939" y="398"/>
                  </a:lnTo>
                  <a:lnTo>
                    <a:pt x="940" y="398"/>
                  </a:lnTo>
                  <a:lnTo>
                    <a:pt x="942" y="396"/>
                  </a:lnTo>
                  <a:lnTo>
                    <a:pt x="944" y="396"/>
                  </a:lnTo>
                  <a:lnTo>
                    <a:pt x="945" y="394"/>
                  </a:lnTo>
                  <a:lnTo>
                    <a:pt x="947" y="394"/>
                  </a:lnTo>
                  <a:lnTo>
                    <a:pt x="948" y="394"/>
                  </a:lnTo>
                  <a:lnTo>
                    <a:pt x="950" y="392"/>
                  </a:lnTo>
                  <a:lnTo>
                    <a:pt x="952" y="392"/>
                  </a:lnTo>
                  <a:lnTo>
                    <a:pt x="953" y="391"/>
                  </a:lnTo>
                  <a:lnTo>
                    <a:pt x="955" y="391"/>
                  </a:lnTo>
                  <a:lnTo>
                    <a:pt x="956" y="391"/>
                  </a:lnTo>
                  <a:lnTo>
                    <a:pt x="958" y="389"/>
                  </a:lnTo>
                  <a:lnTo>
                    <a:pt x="960" y="389"/>
                  </a:lnTo>
                  <a:lnTo>
                    <a:pt x="960" y="387"/>
                  </a:lnTo>
                  <a:lnTo>
                    <a:pt x="961" y="387"/>
                  </a:lnTo>
                  <a:lnTo>
                    <a:pt x="963" y="387"/>
                  </a:lnTo>
                  <a:lnTo>
                    <a:pt x="964" y="385"/>
                  </a:lnTo>
                  <a:lnTo>
                    <a:pt x="966" y="385"/>
                  </a:lnTo>
                  <a:lnTo>
                    <a:pt x="967" y="383"/>
                  </a:lnTo>
                  <a:lnTo>
                    <a:pt x="969" y="383"/>
                  </a:lnTo>
                  <a:lnTo>
                    <a:pt x="971" y="383"/>
                  </a:lnTo>
                  <a:lnTo>
                    <a:pt x="972" y="381"/>
                  </a:lnTo>
                  <a:lnTo>
                    <a:pt x="974" y="381"/>
                  </a:lnTo>
                  <a:lnTo>
                    <a:pt x="975" y="379"/>
                  </a:lnTo>
                  <a:lnTo>
                    <a:pt x="977" y="379"/>
                  </a:lnTo>
                  <a:lnTo>
                    <a:pt x="979" y="377"/>
                  </a:lnTo>
                  <a:lnTo>
                    <a:pt x="980" y="377"/>
                  </a:lnTo>
                  <a:lnTo>
                    <a:pt x="982" y="377"/>
                  </a:lnTo>
                  <a:lnTo>
                    <a:pt x="983" y="375"/>
                  </a:lnTo>
                  <a:lnTo>
                    <a:pt x="985" y="375"/>
                  </a:lnTo>
                  <a:lnTo>
                    <a:pt x="986" y="374"/>
                  </a:lnTo>
                  <a:lnTo>
                    <a:pt x="988" y="374"/>
                  </a:lnTo>
                  <a:lnTo>
                    <a:pt x="990" y="374"/>
                  </a:lnTo>
                  <a:lnTo>
                    <a:pt x="991" y="372"/>
                  </a:lnTo>
                  <a:lnTo>
                    <a:pt x="993" y="372"/>
                  </a:lnTo>
                  <a:lnTo>
                    <a:pt x="994" y="370"/>
                  </a:lnTo>
                  <a:lnTo>
                    <a:pt x="996" y="370"/>
                  </a:lnTo>
                  <a:lnTo>
                    <a:pt x="998" y="368"/>
                  </a:lnTo>
                  <a:lnTo>
                    <a:pt x="999" y="368"/>
                  </a:lnTo>
                  <a:lnTo>
                    <a:pt x="1001" y="368"/>
                  </a:lnTo>
                  <a:lnTo>
                    <a:pt x="1002" y="366"/>
                  </a:lnTo>
                  <a:lnTo>
                    <a:pt x="1004" y="366"/>
                  </a:lnTo>
                  <a:lnTo>
                    <a:pt x="1006" y="364"/>
                  </a:lnTo>
                  <a:lnTo>
                    <a:pt x="1007" y="364"/>
                  </a:lnTo>
                  <a:lnTo>
                    <a:pt x="1009" y="362"/>
                  </a:lnTo>
                  <a:lnTo>
                    <a:pt x="1010" y="362"/>
                  </a:lnTo>
                  <a:lnTo>
                    <a:pt x="1012" y="362"/>
                  </a:lnTo>
                  <a:lnTo>
                    <a:pt x="1013" y="360"/>
                  </a:lnTo>
                  <a:lnTo>
                    <a:pt x="1015" y="360"/>
                  </a:lnTo>
                  <a:lnTo>
                    <a:pt x="1017" y="359"/>
                  </a:lnTo>
                  <a:lnTo>
                    <a:pt x="1018" y="359"/>
                  </a:lnTo>
                  <a:lnTo>
                    <a:pt x="1020" y="357"/>
                  </a:lnTo>
                  <a:lnTo>
                    <a:pt x="1021" y="357"/>
                  </a:lnTo>
                  <a:lnTo>
                    <a:pt x="1023" y="357"/>
                  </a:lnTo>
                  <a:lnTo>
                    <a:pt x="1025" y="355"/>
                  </a:lnTo>
                  <a:lnTo>
                    <a:pt x="1026" y="355"/>
                  </a:lnTo>
                  <a:lnTo>
                    <a:pt x="1028" y="353"/>
                  </a:lnTo>
                  <a:lnTo>
                    <a:pt x="1029" y="353"/>
                  </a:lnTo>
                  <a:lnTo>
                    <a:pt x="1031" y="351"/>
                  </a:lnTo>
                  <a:lnTo>
                    <a:pt x="1032" y="351"/>
                  </a:lnTo>
                  <a:lnTo>
                    <a:pt x="1034" y="349"/>
                  </a:lnTo>
                  <a:lnTo>
                    <a:pt x="1036" y="349"/>
                  </a:lnTo>
                  <a:lnTo>
                    <a:pt x="1037" y="349"/>
                  </a:lnTo>
                  <a:lnTo>
                    <a:pt x="1039" y="347"/>
                  </a:lnTo>
                  <a:lnTo>
                    <a:pt x="1040" y="347"/>
                  </a:lnTo>
                  <a:lnTo>
                    <a:pt x="1042" y="345"/>
                  </a:lnTo>
                  <a:lnTo>
                    <a:pt x="1044" y="345"/>
                  </a:lnTo>
                  <a:lnTo>
                    <a:pt x="1045" y="343"/>
                  </a:lnTo>
                  <a:lnTo>
                    <a:pt x="1047" y="343"/>
                  </a:lnTo>
                  <a:lnTo>
                    <a:pt x="1048" y="342"/>
                  </a:lnTo>
                  <a:lnTo>
                    <a:pt x="1050" y="342"/>
                  </a:lnTo>
                  <a:lnTo>
                    <a:pt x="1051" y="342"/>
                  </a:lnTo>
                  <a:lnTo>
                    <a:pt x="1053" y="340"/>
                  </a:lnTo>
                  <a:lnTo>
                    <a:pt x="1055" y="340"/>
                  </a:lnTo>
                  <a:lnTo>
                    <a:pt x="1056" y="338"/>
                  </a:lnTo>
                  <a:lnTo>
                    <a:pt x="1058" y="338"/>
                  </a:lnTo>
                  <a:lnTo>
                    <a:pt x="1059" y="336"/>
                  </a:lnTo>
                  <a:lnTo>
                    <a:pt x="1061" y="336"/>
                  </a:lnTo>
                  <a:lnTo>
                    <a:pt x="1063" y="334"/>
                  </a:lnTo>
                  <a:lnTo>
                    <a:pt x="1064" y="334"/>
                  </a:lnTo>
                  <a:lnTo>
                    <a:pt x="1066" y="334"/>
                  </a:lnTo>
                  <a:lnTo>
                    <a:pt x="1067" y="332"/>
                  </a:lnTo>
                  <a:lnTo>
                    <a:pt x="1069" y="332"/>
                  </a:lnTo>
                  <a:lnTo>
                    <a:pt x="1071" y="330"/>
                  </a:lnTo>
                  <a:lnTo>
                    <a:pt x="1072" y="330"/>
                  </a:lnTo>
                  <a:lnTo>
                    <a:pt x="1074" y="328"/>
                  </a:lnTo>
                  <a:lnTo>
                    <a:pt x="1075" y="328"/>
                  </a:lnTo>
                  <a:lnTo>
                    <a:pt x="1077" y="326"/>
                  </a:lnTo>
                  <a:lnTo>
                    <a:pt x="1078" y="326"/>
                  </a:lnTo>
                  <a:lnTo>
                    <a:pt x="1080" y="325"/>
                  </a:lnTo>
                  <a:lnTo>
                    <a:pt x="1082" y="325"/>
                  </a:lnTo>
                  <a:lnTo>
                    <a:pt x="1083" y="325"/>
                  </a:lnTo>
                  <a:lnTo>
                    <a:pt x="1085" y="323"/>
                  </a:lnTo>
                  <a:lnTo>
                    <a:pt x="1086" y="323"/>
                  </a:lnTo>
                  <a:lnTo>
                    <a:pt x="1088" y="321"/>
                  </a:lnTo>
                  <a:lnTo>
                    <a:pt x="1090" y="321"/>
                  </a:lnTo>
                  <a:lnTo>
                    <a:pt x="1091" y="319"/>
                  </a:lnTo>
                  <a:lnTo>
                    <a:pt x="1093" y="319"/>
                  </a:lnTo>
                  <a:lnTo>
                    <a:pt x="1094" y="317"/>
                  </a:lnTo>
                  <a:lnTo>
                    <a:pt x="1096" y="317"/>
                  </a:lnTo>
                  <a:lnTo>
                    <a:pt x="1097" y="315"/>
                  </a:lnTo>
                  <a:lnTo>
                    <a:pt x="1099" y="315"/>
                  </a:lnTo>
                  <a:lnTo>
                    <a:pt x="1101" y="315"/>
                  </a:lnTo>
                  <a:lnTo>
                    <a:pt x="1102" y="313"/>
                  </a:lnTo>
                  <a:lnTo>
                    <a:pt x="1104" y="313"/>
                  </a:lnTo>
                  <a:lnTo>
                    <a:pt x="1105" y="311"/>
                  </a:lnTo>
                  <a:lnTo>
                    <a:pt x="1107" y="311"/>
                  </a:lnTo>
                  <a:lnTo>
                    <a:pt x="1109" y="310"/>
                  </a:lnTo>
                  <a:lnTo>
                    <a:pt x="1110" y="310"/>
                  </a:lnTo>
                  <a:lnTo>
                    <a:pt x="1112" y="308"/>
                  </a:lnTo>
                  <a:lnTo>
                    <a:pt x="1113" y="308"/>
                  </a:lnTo>
                  <a:lnTo>
                    <a:pt x="1115" y="306"/>
                  </a:lnTo>
                  <a:lnTo>
                    <a:pt x="1117" y="306"/>
                  </a:lnTo>
                  <a:lnTo>
                    <a:pt x="1118" y="304"/>
                  </a:lnTo>
                  <a:lnTo>
                    <a:pt x="1120" y="304"/>
                  </a:lnTo>
                  <a:lnTo>
                    <a:pt x="1121" y="302"/>
                  </a:lnTo>
                  <a:lnTo>
                    <a:pt x="1123" y="302"/>
                  </a:lnTo>
                  <a:lnTo>
                    <a:pt x="1124" y="300"/>
                  </a:lnTo>
                  <a:lnTo>
                    <a:pt x="1126" y="300"/>
                  </a:lnTo>
                  <a:lnTo>
                    <a:pt x="1128" y="300"/>
                  </a:lnTo>
                  <a:lnTo>
                    <a:pt x="1129" y="298"/>
                  </a:lnTo>
                  <a:lnTo>
                    <a:pt x="1131" y="298"/>
                  </a:lnTo>
                  <a:lnTo>
                    <a:pt x="1131" y="296"/>
                  </a:lnTo>
                  <a:lnTo>
                    <a:pt x="1132" y="296"/>
                  </a:lnTo>
                  <a:lnTo>
                    <a:pt x="1134" y="294"/>
                  </a:lnTo>
                  <a:lnTo>
                    <a:pt x="1136" y="294"/>
                  </a:lnTo>
                  <a:lnTo>
                    <a:pt x="1137" y="293"/>
                  </a:lnTo>
                  <a:lnTo>
                    <a:pt x="1139" y="293"/>
                  </a:lnTo>
                  <a:lnTo>
                    <a:pt x="1140" y="291"/>
                  </a:lnTo>
                  <a:lnTo>
                    <a:pt x="1142" y="291"/>
                  </a:lnTo>
                  <a:lnTo>
                    <a:pt x="1143" y="289"/>
                  </a:lnTo>
                  <a:lnTo>
                    <a:pt x="1145" y="289"/>
                  </a:lnTo>
                  <a:lnTo>
                    <a:pt x="1147" y="287"/>
                  </a:lnTo>
                  <a:lnTo>
                    <a:pt x="1148" y="287"/>
                  </a:lnTo>
                  <a:lnTo>
                    <a:pt x="1150" y="285"/>
                  </a:lnTo>
                  <a:lnTo>
                    <a:pt x="1151" y="285"/>
                  </a:lnTo>
                  <a:lnTo>
                    <a:pt x="1153" y="283"/>
                  </a:lnTo>
                  <a:lnTo>
                    <a:pt x="1155" y="283"/>
                  </a:lnTo>
                  <a:lnTo>
                    <a:pt x="1156" y="281"/>
                  </a:lnTo>
                  <a:lnTo>
                    <a:pt x="1158" y="281"/>
                  </a:lnTo>
                  <a:lnTo>
                    <a:pt x="1159" y="279"/>
                  </a:lnTo>
                  <a:lnTo>
                    <a:pt x="1161" y="279"/>
                  </a:lnTo>
                  <a:lnTo>
                    <a:pt x="1162" y="277"/>
                  </a:lnTo>
                  <a:lnTo>
                    <a:pt x="1164" y="277"/>
                  </a:lnTo>
                  <a:lnTo>
                    <a:pt x="1166" y="276"/>
                  </a:lnTo>
                  <a:lnTo>
                    <a:pt x="1167" y="276"/>
                  </a:lnTo>
                  <a:lnTo>
                    <a:pt x="1169" y="276"/>
                  </a:lnTo>
                  <a:lnTo>
                    <a:pt x="1170" y="274"/>
                  </a:lnTo>
                  <a:lnTo>
                    <a:pt x="1172" y="274"/>
                  </a:lnTo>
                  <a:lnTo>
                    <a:pt x="1174" y="272"/>
                  </a:lnTo>
                  <a:lnTo>
                    <a:pt x="1175" y="272"/>
                  </a:lnTo>
                  <a:lnTo>
                    <a:pt x="1177" y="270"/>
                  </a:lnTo>
                  <a:lnTo>
                    <a:pt x="1178" y="270"/>
                  </a:lnTo>
                  <a:lnTo>
                    <a:pt x="1180" y="268"/>
                  </a:lnTo>
                  <a:lnTo>
                    <a:pt x="1182" y="268"/>
                  </a:lnTo>
                  <a:lnTo>
                    <a:pt x="1183" y="266"/>
                  </a:lnTo>
                  <a:lnTo>
                    <a:pt x="1185" y="266"/>
                  </a:lnTo>
                  <a:lnTo>
                    <a:pt x="1186" y="264"/>
                  </a:lnTo>
                  <a:lnTo>
                    <a:pt x="1188" y="264"/>
                  </a:lnTo>
                  <a:lnTo>
                    <a:pt x="1189" y="262"/>
                  </a:lnTo>
                  <a:lnTo>
                    <a:pt x="1191" y="262"/>
                  </a:lnTo>
                  <a:lnTo>
                    <a:pt x="1193" y="261"/>
                  </a:lnTo>
                  <a:lnTo>
                    <a:pt x="1194" y="261"/>
                  </a:lnTo>
                  <a:lnTo>
                    <a:pt x="1196" y="259"/>
                  </a:lnTo>
                  <a:lnTo>
                    <a:pt x="1197" y="259"/>
                  </a:lnTo>
                  <a:lnTo>
                    <a:pt x="1199" y="257"/>
                  </a:lnTo>
                  <a:lnTo>
                    <a:pt x="1201" y="257"/>
                  </a:lnTo>
                  <a:lnTo>
                    <a:pt x="1202" y="255"/>
                  </a:lnTo>
                  <a:lnTo>
                    <a:pt x="1204" y="255"/>
                  </a:lnTo>
                  <a:lnTo>
                    <a:pt x="1205" y="253"/>
                  </a:lnTo>
                  <a:lnTo>
                    <a:pt x="1207" y="253"/>
                  </a:lnTo>
                  <a:lnTo>
                    <a:pt x="1208" y="251"/>
                  </a:lnTo>
                  <a:lnTo>
                    <a:pt x="1210" y="251"/>
                  </a:lnTo>
                  <a:lnTo>
                    <a:pt x="1212" y="249"/>
                  </a:lnTo>
                  <a:lnTo>
                    <a:pt x="1213" y="249"/>
                  </a:lnTo>
                  <a:lnTo>
                    <a:pt x="1215" y="247"/>
                  </a:lnTo>
                  <a:lnTo>
                    <a:pt x="1216" y="247"/>
                  </a:lnTo>
                  <a:lnTo>
                    <a:pt x="1218" y="245"/>
                  </a:lnTo>
                  <a:lnTo>
                    <a:pt x="1220" y="244"/>
                  </a:lnTo>
                  <a:lnTo>
                    <a:pt x="1221" y="244"/>
                  </a:lnTo>
                  <a:lnTo>
                    <a:pt x="1223" y="242"/>
                  </a:lnTo>
                  <a:lnTo>
                    <a:pt x="1224" y="242"/>
                  </a:lnTo>
                  <a:lnTo>
                    <a:pt x="1226" y="240"/>
                  </a:lnTo>
                  <a:lnTo>
                    <a:pt x="1228" y="240"/>
                  </a:lnTo>
                  <a:lnTo>
                    <a:pt x="1229" y="238"/>
                  </a:lnTo>
                  <a:lnTo>
                    <a:pt x="1231" y="238"/>
                  </a:lnTo>
                  <a:lnTo>
                    <a:pt x="1232" y="236"/>
                  </a:lnTo>
                  <a:lnTo>
                    <a:pt x="1234" y="236"/>
                  </a:lnTo>
                  <a:lnTo>
                    <a:pt x="1235" y="234"/>
                  </a:lnTo>
                  <a:lnTo>
                    <a:pt x="1237" y="234"/>
                  </a:lnTo>
                  <a:lnTo>
                    <a:pt x="1239" y="232"/>
                  </a:lnTo>
                  <a:lnTo>
                    <a:pt x="1240" y="232"/>
                  </a:lnTo>
                  <a:lnTo>
                    <a:pt x="1242" y="230"/>
                  </a:lnTo>
                  <a:lnTo>
                    <a:pt x="1243" y="230"/>
                  </a:lnTo>
                  <a:lnTo>
                    <a:pt x="1245" y="228"/>
                  </a:lnTo>
                  <a:lnTo>
                    <a:pt x="1247" y="228"/>
                  </a:lnTo>
                  <a:lnTo>
                    <a:pt x="1248" y="227"/>
                  </a:lnTo>
                  <a:lnTo>
                    <a:pt x="1250" y="227"/>
                  </a:lnTo>
                  <a:lnTo>
                    <a:pt x="1251" y="225"/>
                  </a:lnTo>
                  <a:lnTo>
                    <a:pt x="1253" y="225"/>
                  </a:lnTo>
                  <a:lnTo>
                    <a:pt x="1254" y="223"/>
                  </a:lnTo>
                  <a:lnTo>
                    <a:pt x="1256" y="223"/>
                  </a:lnTo>
                  <a:lnTo>
                    <a:pt x="1258" y="221"/>
                  </a:lnTo>
                  <a:lnTo>
                    <a:pt x="1259" y="221"/>
                  </a:lnTo>
                  <a:lnTo>
                    <a:pt x="1261" y="219"/>
                  </a:lnTo>
                  <a:lnTo>
                    <a:pt x="1262" y="217"/>
                  </a:lnTo>
                  <a:lnTo>
                    <a:pt x="1264" y="217"/>
                  </a:lnTo>
                  <a:lnTo>
                    <a:pt x="1266" y="215"/>
                  </a:lnTo>
                  <a:lnTo>
                    <a:pt x="1267" y="215"/>
                  </a:lnTo>
                  <a:lnTo>
                    <a:pt x="1269" y="213"/>
                  </a:lnTo>
                  <a:lnTo>
                    <a:pt x="1270" y="213"/>
                  </a:lnTo>
                  <a:lnTo>
                    <a:pt x="1272" y="212"/>
                  </a:lnTo>
                  <a:lnTo>
                    <a:pt x="1273" y="212"/>
                  </a:lnTo>
                  <a:lnTo>
                    <a:pt x="1275" y="210"/>
                  </a:lnTo>
                  <a:lnTo>
                    <a:pt x="1277" y="210"/>
                  </a:lnTo>
                  <a:lnTo>
                    <a:pt x="1278" y="208"/>
                  </a:lnTo>
                  <a:lnTo>
                    <a:pt x="1280" y="208"/>
                  </a:lnTo>
                  <a:lnTo>
                    <a:pt x="1281" y="206"/>
                  </a:lnTo>
                  <a:lnTo>
                    <a:pt x="1283" y="206"/>
                  </a:lnTo>
                  <a:lnTo>
                    <a:pt x="1285" y="204"/>
                  </a:lnTo>
                  <a:lnTo>
                    <a:pt x="1286" y="204"/>
                  </a:lnTo>
                  <a:lnTo>
                    <a:pt x="1288" y="202"/>
                  </a:lnTo>
                  <a:lnTo>
                    <a:pt x="1289" y="200"/>
                  </a:lnTo>
                  <a:lnTo>
                    <a:pt x="1291" y="200"/>
                  </a:lnTo>
                  <a:lnTo>
                    <a:pt x="1293" y="198"/>
                  </a:lnTo>
                  <a:lnTo>
                    <a:pt x="1294" y="198"/>
                  </a:lnTo>
                  <a:lnTo>
                    <a:pt x="1296" y="196"/>
                  </a:lnTo>
                  <a:lnTo>
                    <a:pt x="1297" y="196"/>
                  </a:lnTo>
                  <a:lnTo>
                    <a:pt x="1299" y="195"/>
                  </a:lnTo>
                  <a:lnTo>
                    <a:pt x="1300" y="195"/>
                  </a:lnTo>
                  <a:lnTo>
                    <a:pt x="1302" y="193"/>
                  </a:lnTo>
                  <a:lnTo>
                    <a:pt x="1302" y="193"/>
                  </a:lnTo>
                  <a:lnTo>
                    <a:pt x="1304" y="191"/>
                  </a:lnTo>
                  <a:lnTo>
                    <a:pt x="1305" y="189"/>
                  </a:lnTo>
                  <a:lnTo>
                    <a:pt x="1307" y="189"/>
                  </a:lnTo>
                  <a:lnTo>
                    <a:pt x="1308" y="187"/>
                  </a:lnTo>
                  <a:lnTo>
                    <a:pt x="1310" y="187"/>
                  </a:lnTo>
                  <a:lnTo>
                    <a:pt x="1312" y="185"/>
                  </a:lnTo>
                  <a:lnTo>
                    <a:pt x="1313" y="185"/>
                  </a:lnTo>
                  <a:lnTo>
                    <a:pt x="1315" y="183"/>
                  </a:lnTo>
                  <a:lnTo>
                    <a:pt x="1316" y="183"/>
                  </a:lnTo>
                  <a:lnTo>
                    <a:pt x="1318" y="181"/>
                  </a:lnTo>
                  <a:lnTo>
                    <a:pt x="1319" y="181"/>
                  </a:lnTo>
                  <a:lnTo>
                    <a:pt x="1321" y="179"/>
                  </a:lnTo>
                  <a:lnTo>
                    <a:pt x="1323" y="178"/>
                  </a:lnTo>
                  <a:lnTo>
                    <a:pt x="1324" y="178"/>
                  </a:lnTo>
                  <a:lnTo>
                    <a:pt x="1326" y="176"/>
                  </a:lnTo>
                  <a:lnTo>
                    <a:pt x="1327" y="176"/>
                  </a:lnTo>
                  <a:lnTo>
                    <a:pt x="1329" y="174"/>
                  </a:lnTo>
                  <a:lnTo>
                    <a:pt x="1331" y="174"/>
                  </a:lnTo>
                  <a:lnTo>
                    <a:pt x="1332" y="172"/>
                  </a:lnTo>
                  <a:lnTo>
                    <a:pt x="1334" y="172"/>
                  </a:lnTo>
                  <a:lnTo>
                    <a:pt x="1335" y="170"/>
                  </a:lnTo>
                  <a:lnTo>
                    <a:pt x="1337" y="168"/>
                  </a:lnTo>
                  <a:lnTo>
                    <a:pt x="1339" y="168"/>
                  </a:lnTo>
                  <a:lnTo>
                    <a:pt x="1340" y="166"/>
                  </a:lnTo>
                  <a:lnTo>
                    <a:pt x="1342" y="166"/>
                  </a:lnTo>
                  <a:lnTo>
                    <a:pt x="1343" y="164"/>
                  </a:lnTo>
                  <a:lnTo>
                    <a:pt x="1345" y="164"/>
                  </a:lnTo>
                  <a:lnTo>
                    <a:pt x="1346" y="163"/>
                  </a:lnTo>
                  <a:lnTo>
                    <a:pt x="1348" y="163"/>
                  </a:lnTo>
                  <a:lnTo>
                    <a:pt x="1350" y="161"/>
                  </a:lnTo>
                  <a:lnTo>
                    <a:pt x="1351" y="159"/>
                  </a:lnTo>
                  <a:lnTo>
                    <a:pt x="1353" y="159"/>
                  </a:lnTo>
                  <a:lnTo>
                    <a:pt x="1354" y="157"/>
                  </a:lnTo>
                  <a:lnTo>
                    <a:pt x="1356" y="157"/>
                  </a:lnTo>
                  <a:lnTo>
                    <a:pt x="1358" y="155"/>
                  </a:lnTo>
                  <a:lnTo>
                    <a:pt x="1359" y="155"/>
                  </a:lnTo>
                  <a:lnTo>
                    <a:pt x="1361" y="153"/>
                  </a:lnTo>
                  <a:lnTo>
                    <a:pt x="1362" y="151"/>
                  </a:lnTo>
                  <a:lnTo>
                    <a:pt x="1364" y="151"/>
                  </a:lnTo>
                  <a:lnTo>
                    <a:pt x="1365" y="149"/>
                  </a:lnTo>
                  <a:lnTo>
                    <a:pt x="1367" y="149"/>
                  </a:lnTo>
                  <a:lnTo>
                    <a:pt x="1369" y="147"/>
                  </a:lnTo>
                  <a:lnTo>
                    <a:pt x="1370" y="147"/>
                  </a:lnTo>
                  <a:lnTo>
                    <a:pt x="1372" y="146"/>
                  </a:lnTo>
                  <a:lnTo>
                    <a:pt x="1373" y="146"/>
                  </a:lnTo>
                  <a:lnTo>
                    <a:pt x="1375" y="144"/>
                  </a:lnTo>
                  <a:lnTo>
                    <a:pt x="1377" y="142"/>
                  </a:lnTo>
                  <a:lnTo>
                    <a:pt x="1378" y="142"/>
                  </a:lnTo>
                  <a:lnTo>
                    <a:pt x="1380" y="140"/>
                  </a:lnTo>
                  <a:lnTo>
                    <a:pt x="1381" y="140"/>
                  </a:lnTo>
                  <a:lnTo>
                    <a:pt x="1383" y="138"/>
                  </a:lnTo>
                  <a:lnTo>
                    <a:pt x="1384" y="138"/>
                  </a:lnTo>
                  <a:lnTo>
                    <a:pt x="1386" y="136"/>
                  </a:lnTo>
                  <a:lnTo>
                    <a:pt x="1388" y="134"/>
                  </a:lnTo>
                  <a:lnTo>
                    <a:pt x="1389" y="134"/>
                  </a:lnTo>
                  <a:lnTo>
                    <a:pt x="1391" y="132"/>
                  </a:lnTo>
                  <a:lnTo>
                    <a:pt x="1392" y="132"/>
                  </a:lnTo>
                  <a:lnTo>
                    <a:pt x="1394" y="130"/>
                  </a:lnTo>
                  <a:lnTo>
                    <a:pt x="1396" y="129"/>
                  </a:lnTo>
                  <a:lnTo>
                    <a:pt x="1397" y="129"/>
                  </a:lnTo>
                  <a:lnTo>
                    <a:pt x="1399" y="127"/>
                  </a:lnTo>
                  <a:lnTo>
                    <a:pt x="1400" y="127"/>
                  </a:lnTo>
                  <a:lnTo>
                    <a:pt x="1402" y="125"/>
                  </a:lnTo>
                  <a:lnTo>
                    <a:pt x="1404" y="125"/>
                  </a:lnTo>
                  <a:lnTo>
                    <a:pt x="1405" y="123"/>
                  </a:lnTo>
                  <a:lnTo>
                    <a:pt x="1407" y="121"/>
                  </a:lnTo>
                  <a:lnTo>
                    <a:pt x="1408" y="121"/>
                  </a:lnTo>
                  <a:lnTo>
                    <a:pt x="1410" y="119"/>
                  </a:lnTo>
                  <a:lnTo>
                    <a:pt x="1411" y="119"/>
                  </a:lnTo>
                  <a:lnTo>
                    <a:pt x="1413" y="117"/>
                  </a:lnTo>
                  <a:lnTo>
                    <a:pt x="1415" y="115"/>
                  </a:lnTo>
                  <a:lnTo>
                    <a:pt x="1416" y="115"/>
                  </a:lnTo>
                  <a:lnTo>
                    <a:pt x="1418" y="114"/>
                  </a:lnTo>
                  <a:lnTo>
                    <a:pt x="1419" y="114"/>
                  </a:lnTo>
                  <a:lnTo>
                    <a:pt x="1421" y="112"/>
                  </a:lnTo>
                  <a:lnTo>
                    <a:pt x="1423" y="112"/>
                  </a:lnTo>
                  <a:lnTo>
                    <a:pt x="1424" y="110"/>
                  </a:lnTo>
                  <a:lnTo>
                    <a:pt x="1426" y="108"/>
                  </a:lnTo>
                  <a:lnTo>
                    <a:pt x="1427" y="108"/>
                  </a:lnTo>
                  <a:lnTo>
                    <a:pt x="1429" y="106"/>
                  </a:lnTo>
                  <a:lnTo>
                    <a:pt x="1430" y="106"/>
                  </a:lnTo>
                  <a:lnTo>
                    <a:pt x="1432" y="104"/>
                  </a:lnTo>
                  <a:lnTo>
                    <a:pt x="1434" y="102"/>
                  </a:lnTo>
                  <a:lnTo>
                    <a:pt x="1435" y="102"/>
                  </a:lnTo>
                  <a:lnTo>
                    <a:pt x="1437" y="100"/>
                  </a:lnTo>
                  <a:lnTo>
                    <a:pt x="1438" y="100"/>
                  </a:lnTo>
                  <a:lnTo>
                    <a:pt x="1440" y="98"/>
                  </a:lnTo>
                  <a:lnTo>
                    <a:pt x="1442" y="97"/>
                  </a:lnTo>
                  <a:lnTo>
                    <a:pt x="1443" y="97"/>
                  </a:lnTo>
                  <a:lnTo>
                    <a:pt x="1445" y="95"/>
                  </a:lnTo>
                  <a:lnTo>
                    <a:pt x="1446" y="95"/>
                  </a:lnTo>
                  <a:lnTo>
                    <a:pt x="1448" y="93"/>
                  </a:lnTo>
                  <a:lnTo>
                    <a:pt x="1450" y="91"/>
                  </a:lnTo>
                  <a:lnTo>
                    <a:pt x="1451" y="91"/>
                  </a:lnTo>
                  <a:lnTo>
                    <a:pt x="1453" y="89"/>
                  </a:lnTo>
                  <a:lnTo>
                    <a:pt x="1454" y="89"/>
                  </a:lnTo>
                  <a:lnTo>
                    <a:pt x="1456" y="87"/>
                  </a:lnTo>
                  <a:lnTo>
                    <a:pt x="1457" y="85"/>
                  </a:lnTo>
                  <a:lnTo>
                    <a:pt x="1459" y="85"/>
                  </a:lnTo>
                  <a:lnTo>
                    <a:pt x="1461" y="83"/>
                  </a:lnTo>
                  <a:lnTo>
                    <a:pt x="1462" y="83"/>
                  </a:lnTo>
                  <a:lnTo>
                    <a:pt x="1464" y="81"/>
                  </a:lnTo>
                  <a:lnTo>
                    <a:pt x="1465" y="80"/>
                  </a:lnTo>
                  <a:lnTo>
                    <a:pt x="1467" y="80"/>
                  </a:lnTo>
                  <a:lnTo>
                    <a:pt x="1469" y="78"/>
                  </a:lnTo>
                  <a:lnTo>
                    <a:pt x="1470" y="78"/>
                  </a:lnTo>
                  <a:lnTo>
                    <a:pt x="1472" y="76"/>
                  </a:lnTo>
                  <a:lnTo>
                    <a:pt x="1473" y="74"/>
                  </a:lnTo>
                  <a:lnTo>
                    <a:pt x="1473" y="74"/>
                  </a:lnTo>
                  <a:lnTo>
                    <a:pt x="1475" y="72"/>
                  </a:lnTo>
                  <a:lnTo>
                    <a:pt x="1476" y="72"/>
                  </a:lnTo>
                  <a:lnTo>
                    <a:pt x="1478" y="70"/>
                  </a:lnTo>
                  <a:lnTo>
                    <a:pt x="1480" y="68"/>
                  </a:lnTo>
                  <a:lnTo>
                    <a:pt x="1481" y="68"/>
                  </a:lnTo>
                  <a:lnTo>
                    <a:pt x="1483" y="66"/>
                  </a:lnTo>
                  <a:lnTo>
                    <a:pt x="1484" y="65"/>
                  </a:lnTo>
                  <a:lnTo>
                    <a:pt x="1486" y="65"/>
                  </a:lnTo>
                  <a:lnTo>
                    <a:pt x="1488" y="63"/>
                  </a:lnTo>
                  <a:lnTo>
                    <a:pt x="1489" y="63"/>
                  </a:lnTo>
                  <a:lnTo>
                    <a:pt x="1491" y="61"/>
                  </a:lnTo>
                  <a:lnTo>
                    <a:pt x="1492" y="59"/>
                  </a:lnTo>
                  <a:lnTo>
                    <a:pt x="1494" y="59"/>
                  </a:lnTo>
                  <a:lnTo>
                    <a:pt x="1495" y="57"/>
                  </a:lnTo>
                  <a:lnTo>
                    <a:pt x="1497" y="57"/>
                  </a:lnTo>
                  <a:lnTo>
                    <a:pt x="1499" y="55"/>
                  </a:lnTo>
                  <a:lnTo>
                    <a:pt x="1500" y="53"/>
                  </a:lnTo>
                  <a:lnTo>
                    <a:pt x="1502" y="53"/>
                  </a:lnTo>
                  <a:lnTo>
                    <a:pt x="1503" y="51"/>
                  </a:lnTo>
                  <a:lnTo>
                    <a:pt x="1505" y="49"/>
                  </a:lnTo>
                  <a:lnTo>
                    <a:pt x="1507" y="49"/>
                  </a:lnTo>
                  <a:lnTo>
                    <a:pt x="1508" y="48"/>
                  </a:lnTo>
                  <a:lnTo>
                    <a:pt x="1510" y="48"/>
                  </a:lnTo>
                  <a:lnTo>
                    <a:pt x="1511" y="46"/>
                  </a:lnTo>
                  <a:lnTo>
                    <a:pt x="1513" y="44"/>
                  </a:lnTo>
                  <a:lnTo>
                    <a:pt x="1515" y="44"/>
                  </a:lnTo>
                  <a:lnTo>
                    <a:pt x="1516" y="42"/>
                  </a:lnTo>
                  <a:lnTo>
                    <a:pt x="1518" y="40"/>
                  </a:lnTo>
                  <a:lnTo>
                    <a:pt x="1519" y="40"/>
                  </a:lnTo>
                  <a:lnTo>
                    <a:pt x="1521" y="38"/>
                  </a:lnTo>
                  <a:lnTo>
                    <a:pt x="1522" y="38"/>
                  </a:lnTo>
                  <a:lnTo>
                    <a:pt x="1524" y="36"/>
                  </a:lnTo>
                  <a:lnTo>
                    <a:pt x="1526" y="34"/>
                  </a:lnTo>
                  <a:lnTo>
                    <a:pt x="1527" y="34"/>
                  </a:lnTo>
                  <a:lnTo>
                    <a:pt x="1529" y="32"/>
                  </a:lnTo>
                  <a:lnTo>
                    <a:pt x="1530" y="31"/>
                  </a:lnTo>
                  <a:lnTo>
                    <a:pt x="1532" y="31"/>
                  </a:lnTo>
                  <a:lnTo>
                    <a:pt x="1534" y="29"/>
                  </a:lnTo>
                  <a:lnTo>
                    <a:pt x="1535" y="29"/>
                  </a:lnTo>
                  <a:lnTo>
                    <a:pt x="1537" y="27"/>
                  </a:lnTo>
                  <a:lnTo>
                    <a:pt x="1538" y="25"/>
                  </a:lnTo>
                  <a:lnTo>
                    <a:pt x="1540" y="25"/>
                  </a:lnTo>
                  <a:lnTo>
                    <a:pt x="1541" y="23"/>
                  </a:lnTo>
                  <a:lnTo>
                    <a:pt x="1543" y="21"/>
                  </a:lnTo>
                  <a:lnTo>
                    <a:pt x="1545" y="21"/>
                  </a:lnTo>
                  <a:lnTo>
                    <a:pt x="1546" y="19"/>
                  </a:lnTo>
                  <a:lnTo>
                    <a:pt x="1548" y="17"/>
                  </a:lnTo>
                  <a:lnTo>
                    <a:pt x="1549" y="17"/>
                  </a:lnTo>
                  <a:lnTo>
                    <a:pt x="1551" y="16"/>
                  </a:lnTo>
                  <a:lnTo>
                    <a:pt x="1553" y="14"/>
                  </a:lnTo>
                  <a:lnTo>
                    <a:pt x="1554" y="14"/>
                  </a:lnTo>
                  <a:lnTo>
                    <a:pt x="1556" y="12"/>
                  </a:lnTo>
                  <a:lnTo>
                    <a:pt x="1557" y="12"/>
                  </a:lnTo>
                  <a:lnTo>
                    <a:pt x="1559" y="10"/>
                  </a:lnTo>
                  <a:lnTo>
                    <a:pt x="1561" y="8"/>
                  </a:lnTo>
                  <a:lnTo>
                    <a:pt x="1562" y="8"/>
                  </a:lnTo>
                  <a:lnTo>
                    <a:pt x="1564" y="6"/>
                  </a:lnTo>
                  <a:lnTo>
                    <a:pt x="1565" y="4"/>
                  </a:lnTo>
                  <a:lnTo>
                    <a:pt x="1567" y="4"/>
                  </a:lnTo>
                  <a:lnTo>
                    <a:pt x="1568" y="2"/>
                  </a:lnTo>
                  <a:lnTo>
                    <a:pt x="1570" y="0"/>
                  </a:lnTo>
                </a:path>
              </a:pathLst>
            </a:custGeom>
            <a:noFill/>
            <a:ln w="33338">
              <a:solidFill>
                <a:srgbClr val="000080"/>
              </a:solidFill>
              <a:prstDash val="solid"/>
              <a:round/>
              <a:headEnd/>
              <a:tailEnd/>
            </a:ln>
          </p:spPr>
          <p:txBody>
            <a:bodyPr/>
            <a:lstStyle/>
            <a:p>
              <a:endParaRPr lang="ru-RU"/>
            </a:p>
          </p:txBody>
        </p:sp>
        <p:sp>
          <p:nvSpPr>
            <p:cNvPr id="934099" name="Freeform 211"/>
            <p:cNvSpPr>
              <a:spLocks/>
            </p:cNvSpPr>
            <p:nvPr/>
          </p:nvSpPr>
          <p:spPr bwMode="auto">
            <a:xfrm>
              <a:off x="3767" y="2552"/>
              <a:ext cx="130" cy="53"/>
            </a:xfrm>
            <a:custGeom>
              <a:avLst/>
              <a:gdLst/>
              <a:ahLst/>
              <a:cxnLst>
                <a:cxn ang="0">
                  <a:pos x="1" y="104"/>
                </a:cxn>
                <a:cxn ang="0">
                  <a:pos x="4" y="102"/>
                </a:cxn>
                <a:cxn ang="0">
                  <a:pos x="8" y="100"/>
                </a:cxn>
                <a:cxn ang="0">
                  <a:pos x="11" y="96"/>
                </a:cxn>
                <a:cxn ang="0">
                  <a:pos x="14" y="94"/>
                </a:cxn>
                <a:cxn ang="0">
                  <a:pos x="17" y="92"/>
                </a:cxn>
                <a:cxn ang="0">
                  <a:pos x="20" y="88"/>
                </a:cxn>
                <a:cxn ang="0">
                  <a:pos x="23" y="87"/>
                </a:cxn>
                <a:cxn ang="0">
                  <a:pos x="27" y="85"/>
                </a:cxn>
                <a:cxn ang="0">
                  <a:pos x="30" y="81"/>
                </a:cxn>
                <a:cxn ang="0">
                  <a:pos x="33" y="79"/>
                </a:cxn>
                <a:cxn ang="0">
                  <a:pos x="36" y="77"/>
                </a:cxn>
                <a:cxn ang="0">
                  <a:pos x="39" y="73"/>
                </a:cxn>
                <a:cxn ang="0">
                  <a:pos x="42" y="72"/>
                </a:cxn>
                <a:cxn ang="0">
                  <a:pos x="46" y="70"/>
                </a:cxn>
                <a:cxn ang="0">
                  <a:pos x="49" y="66"/>
                </a:cxn>
                <a:cxn ang="0">
                  <a:pos x="52" y="64"/>
                </a:cxn>
                <a:cxn ang="0">
                  <a:pos x="55" y="62"/>
                </a:cxn>
                <a:cxn ang="0">
                  <a:pos x="58" y="58"/>
                </a:cxn>
                <a:cxn ang="0">
                  <a:pos x="61" y="56"/>
                </a:cxn>
                <a:cxn ang="0">
                  <a:pos x="65" y="55"/>
                </a:cxn>
                <a:cxn ang="0">
                  <a:pos x="68" y="51"/>
                </a:cxn>
                <a:cxn ang="0">
                  <a:pos x="71" y="49"/>
                </a:cxn>
                <a:cxn ang="0">
                  <a:pos x="73" y="47"/>
                </a:cxn>
                <a:cxn ang="0">
                  <a:pos x="76" y="43"/>
                </a:cxn>
                <a:cxn ang="0">
                  <a:pos x="79" y="41"/>
                </a:cxn>
                <a:cxn ang="0">
                  <a:pos x="82" y="39"/>
                </a:cxn>
                <a:cxn ang="0">
                  <a:pos x="85" y="36"/>
                </a:cxn>
                <a:cxn ang="0">
                  <a:pos x="88" y="34"/>
                </a:cxn>
                <a:cxn ang="0">
                  <a:pos x="92" y="30"/>
                </a:cxn>
                <a:cxn ang="0">
                  <a:pos x="95" y="28"/>
                </a:cxn>
                <a:cxn ang="0">
                  <a:pos x="98" y="26"/>
                </a:cxn>
                <a:cxn ang="0">
                  <a:pos x="101" y="23"/>
                </a:cxn>
                <a:cxn ang="0">
                  <a:pos x="104" y="21"/>
                </a:cxn>
                <a:cxn ang="0">
                  <a:pos x="107" y="19"/>
                </a:cxn>
                <a:cxn ang="0">
                  <a:pos x="111" y="15"/>
                </a:cxn>
                <a:cxn ang="0">
                  <a:pos x="114" y="13"/>
                </a:cxn>
                <a:cxn ang="0">
                  <a:pos x="117" y="9"/>
                </a:cxn>
                <a:cxn ang="0">
                  <a:pos x="120" y="7"/>
                </a:cxn>
                <a:cxn ang="0">
                  <a:pos x="123" y="6"/>
                </a:cxn>
                <a:cxn ang="0">
                  <a:pos x="126" y="2"/>
                </a:cxn>
                <a:cxn ang="0">
                  <a:pos x="130" y="0"/>
                </a:cxn>
              </a:cxnLst>
              <a:rect l="0" t="0" r="r" b="b"/>
              <a:pathLst>
                <a:path w="130" h="105">
                  <a:moveTo>
                    <a:pt x="0" y="105"/>
                  </a:moveTo>
                  <a:lnTo>
                    <a:pt x="1" y="104"/>
                  </a:lnTo>
                  <a:lnTo>
                    <a:pt x="3" y="102"/>
                  </a:lnTo>
                  <a:lnTo>
                    <a:pt x="4" y="102"/>
                  </a:lnTo>
                  <a:lnTo>
                    <a:pt x="6" y="100"/>
                  </a:lnTo>
                  <a:lnTo>
                    <a:pt x="8" y="100"/>
                  </a:lnTo>
                  <a:lnTo>
                    <a:pt x="9" y="98"/>
                  </a:lnTo>
                  <a:lnTo>
                    <a:pt x="11" y="96"/>
                  </a:lnTo>
                  <a:lnTo>
                    <a:pt x="12" y="96"/>
                  </a:lnTo>
                  <a:lnTo>
                    <a:pt x="14" y="94"/>
                  </a:lnTo>
                  <a:lnTo>
                    <a:pt x="15" y="92"/>
                  </a:lnTo>
                  <a:lnTo>
                    <a:pt x="17" y="92"/>
                  </a:lnTo>
                  <a:lnTo>
                    <a:pt x="19" y="90"/>
                  </a:lnTo>
                  <a:lnTo>
                    <a:pt x="20" y="88"/>
                  </a:lnTo>
                  <a:lnTo>
                    <a:pt x="22" y="88"/>
                  </a:lnTo>
                  <a:lnTo>
                    <a:pt x="23" y="87"/>
                  </a:lnTo>
                  <a:lnTo>
                    <a:pt x="25" y="85"/>
                  </a:lnTo>
                  <a:lnTo>
                    <a:pt x="27" y="85"/>
                  </a:lnTo>
                  <a:lnTo>
                    <a:pt x="28" y="83"/>
                  </a:lnTo>
                  <a:lnTo>
                    <a:pt x="30" y="81"/>
                  </a:lnTo>
                  <a:lnTo>
                    <a:pt x="31" y="81"/>
                  </a:lnTo>
                  <a:lnTo>
                    <a:pt x="33" y="79"/>
                  </a:lnTo>
                  <a:lnTo>
                    <a:pt x="34" y="77"/>
                  </a:lnTo>
                  <a:lnTo>
                    <a:pt x="36" y="77"/>
                  </a:lnTo>
                  <a:lnTo>
                    <a:pt x="38" y="75"/>
                  </a:lnTo>
                  <a:lnTo>
                    <a:pt x="39" y="73"/>
                  </a:lnTo>
                  <a:lnTo>
                    <a:pt x="41" y="73"/>
                  </a:lnTo>
                  <a:lnTo>
                    <a:pt x="42" y="72"/>
                  </a:lnTo>
                  <a:lnTo>
                    <a:pt x="44" y="70"/>
                  </a:lnTo>
                  <a:lnTo>
                    <a:pt x="46" y="70"/>
                  </a:lnTo>
                  <a:lnTo>
                    <a:pt x="47" y="68"/>
                  </a:lnTo>
                  <a:lnTo>
                    <a:pt x="49" y="66"/>
                  </a:lnTo>
                  <a:lnTo>
                    <a:pt x="50" y="66"/>
                  </a:lnTo>
                  <a:lnTo>
                    <a:pt x="52" y="64"/>
                  </a:lnTo>
                  <a:lnTo>
                    <a:pt x="54" y="62"/>
                  </a:lnTo>
                  <a:lnTo>
                    <a:pt x="55" y="62"/>
                  </a:lnTo>
                  <a:lnTo>
                    <a:pt x="57" y="60"/>
                  </a:lnTo>
                  <a:lnTo>
                    <a:pt x="58" y="58"/>
                  </a:lnTo>
                  <a:lnTo>
                    <a:pt x="60" y="58"/>
                  </a:lnTo>
                  <a:lnTo>
                    <a:pt x="61" y="56"/>
                  </a:lnTo>
                  <a:lnTo>
                    <a:pt x="63" y="55"/>
                  </a:lnTo>
                  <a:lnTo>
                    <a:pt x="65" y="55"/>
                  </a:lnTo>
                  <a:lnTo>
                    <a:pt x="66" y="53"/>
                  </a:lnTo>
                  <a:lnTo>
                    <a:pt x="68" y="51"/>
                  </a:lnTo>
                  <a:lnTo>
                    <a:pt x="69" y="51"/>
                  </a:lnTo>
                  <a:lnTo>
                    <a:pt x="71" y="49"/>
                  </a:lnTo>
                  <a:lnTo>
                    <a:pt x="73" y="47"/>
                  </a:lnTo>
                  <a:lnTo>
                    <a:pt x="73" y="47"/>
                  </a:lnTo>
                  <a:lnTo>
                    <a:pt x="74" y="45"/>
                  </a:lnTo>
                  <a:lnTo>
                    <a:pt x="76" y="43"/>
                  </a:lnTo>
                  <a:lnTo>
                    <a:pt x="77" y="43"/>
                  </a:lnTo>
                  <a:lnTo>
                    <a:pt x="79" y="41"/>
                  </a:lnTo>
                  <a:lnTo>
                    <a:pt x="80" y="39"/>
                  </a:lnTo>
                  <a:lnTo>
                    <a:pt x="82" y="39"/>
                  </a:lnTo>
                  <a:lnTo>
                    <a:pt x="84" y="38"/>
                  </a:lnTo>
                  <a:lnTo>
                    <a:pt x="85" y="36"/>
                  </a:lnTo>
                  <a:lnTo>
                    <a:pt x="87" y="36"/>
                  </a:lnTo>
                  <a:lnTo>
                    <a:pt x="88" y="34"/>
                  </a:lnTo>
                  <a:lnTo>
                    <a:pt x="90" y="32"/>
                  </a:lnTo>
                  <a:lnTo>
                    <a:pt x="92" y="30"/>
                  </a:lnTo>
                  <a:lnTo>
                    <a:pt x="93" y="30"/>
                  </a:lnTo>
                  <a:lnTo>
                    <a:pt x="95" y="28"/>
                  </a:lnTo>
                  <a:lnTo>
                    <a:pt x="96" y="26"/>
                  </a:lnTo>
                  <a:lnTo>
                    <a:pt x="98" y="26"/>
                  </a:lnTo>
                  <a:lnTo>
                    <a:pt x="100" y="24"/>
                  </a:lnTo>
                  <a:lnTo>
                    <a:pt x="101" y="23"/>
                  </a:lnTo>
                  <a:lnTo>
                    <a:pt x="103" y="23"/>
                  </a:lnTo>
                  <a:lnTo>
                    <a:pt x="104" y="21"/>
                  </a:lnTo>
                  <a:lnTo>
                    <a:pt x="106" y="19"/>
                  </a:lnTo>
                  <a:lnTo>
                    <a:pt x="107" y="19"/>
                  </a:lnTo>
                  <a:lnTo>
                    <a:pt x="109" y="17"/>
                  </a:lnTo>
                  <a:lnTo>
                    <a:pt x="111" y="15"/>
                  </a:lnTo>
                  <a:lnTo>
                    <a:pt x="112" y="15"/>
                  </a:lnTo>
                  <a:lnTo>
                    <a:pt x="114" y="13"/>
                  </a:lnTo>
                  <a:lnTo>
                    <a:pt x="115" y="11"/>
                  </a:lnTo>
                  <a:lnTo>
                    <a:pt x="117" y="9"/>
                  </a:lnTo>
                  <a:lnTo>
                    <a:pt x="119" y="9"/>
                  </a:lnTo>
                  <a:lnTo>
                    <a:pt x="120" y="7"/>
                  </a:lnTo>
                  <a:lnTo>
                    <a:pt x="122" y="6"/>
                  </a:lnTo>
                  <a:lnTo>
                    <a:pt x="123" y="6"/>
                  </a:lnTo>
                  <a:lnTo>
                    <a:pt x="125" y="4"/>
                  </a:lnTo>
                  <a:lnTo>
                    <a:pt x="126" y="2"/>
                  </a:lnTo>
                  <a:lnTo>
                    <a:pt x="128" y="2"/>
                  </a:lnTo>
                  <a:lnTo>
                    <a:pt x="130" y="0"/>
                  </a:lnTo>
                </a:path>
              </a:pathLst>
            </a:custGeom>
            <a:noFill/>
            <a:ln w="33338">
              <a:solidFill>
                <a:srgbClr val="000080"/>
              </a:solidFill>
              <a:prstDash val="solid"/>
              <a:round/>
              <a:headEnd/>
              <a:tailEnd/>
            </a:ln>
          </p:spPr>
          <p:txBody>
            <a:bodyPr/>
            <a:lstStyle/>
            <a:p>
              <a:endParaRPr lang="ru-RU"/>
            </a:p>
          </p:txBody>
        </p:sp>
        <p:sp>
          <p:nvSpPr>
            <p:cNvPr id="934100" name="Rectangle 212"/>
            <p:cNvSpPr>
              <a:spLocks noChangeArrowheads="1"/>
            </p:cNvSpPr>
            <p:nvPr/>
          </p:nvSpPr>
          <p:spPr bwMode="auto">
            <a:xfrm>
              <a:off x="3935" y="2071"/>
              <a:ext cx="511" cy="86"/>
            </a:xfrm>
            <a:prstGeom prst="rect">
              <a:avLst/>
            </a:prstGeom>
            <a:noFill/>
            <a:ln w="9525">
              <a:noFill/>
              <a:miter lim="800000"/>
              <a:headEnd/>
              <a:tailEnd/>
            </a:ln>
          </p:spPr>
          <p:txBody>
            <a:bodyPr wrap="none" lIns="0" tIns="0" rIns="0" bIns="0">
              <a:spAutoFit/>
            </a:bodyPr>
            <a:lstStyle/>
            <a:p>
              <a:r>
                <a:rPr lang="ru-RU" sz="900">
                  <a:solidFill>
                    <a:srgbClr val="800000"/>
                  </a:solidFill>
                </a:rPr>
                <a:t>Argentina</a:t>
              </a:r>
              <a:endParaRPr lang="ru-RU"/>
            </a:p>
          </p:txBody>
        </p:sp>
        <p:sp>
          <p:nvSpPr>
            <p:cNvPr id="934101" name="Rectangle 213"/>
            <p:cNvSpPr>
              <a:spLocks noChangeArrowheads="1"/>
            </p:cNvSpPr>
            <p:nvPr/>
          </p:nvSpPr>
          <p:spPr bwMode="auto">
            <a:xfrm>
              <a:off x="1842" y="2857"/>
              <a:ext cx="366" cy="86"/>
            </a:xfrm>
            <a:prstGeom prst="rect">
              <a:avLst/>
            </a:prstGeom>
            <a:noFill/>
            <a:ln w="9525">
              <a:noFill/>
              <a:miter lim="800000"/>
              <a:headEnd/>
              <a:tailEnd/>
            </a:ln>
          </p:spPr>
          <p:txBody>
            <a:bodyPr wrap="none" lIns="0" tIns="0" rIns="0" bIns="0">
              <a:spAutoFit/>
            </a:bodyPr>
            <a:lstStyle/>
            <a:p>
              <a:r>
                <a:rPr lang="ru-RU" sz="900">
                  <a:solidFill>
                    <a:srgbClr val="000080"/>
                  </a:solidFill>
                </a:rPr>
                <a:t>Bolivia</a:t>
              </a:r>
              <a:endParaRPr lang="ru-RU"/>
            </a:p>
          </p:txBody>
        </p:sp>
        <p:sp>
          <p:nvSpPr>
            <p:cNvPr id="934102" name="Freeform 214"/>
            <p:cNvSpPr>
              <a:spLocks/>
            </p:cNvSpPr>
            <p:nvPr/>
          </p:nvSpPr>
          <p:spPr bwMode="auto">
            <a:xfrm>
              <a:off x="2955" y="1401"/>
              <a:ext cx="1256" cy="166"/>
            </a:xfrm>
            <a:custGeom>
              <a:avLst/>
              <a:gdLst/>
              <a:ahLst/>
              <a:cxnLst>
                <a:cxn ang="0">
                  <a:pos x="19" y="330"/>
                </a:cxn>
                <a:cxn ang="0">
                  <a:pos x="38" y="331"/>
                </a:cxn>
                <a:cxn ang="0">
                  <a:pos x="58" y="331"/>
                </a:cxn>
                <a:cxn ang="0">
                  <a:pos x="79" y="331"/>
                </a:cxn>
                <a:cxn ang="0">
                  <a:pos x="100" y="331"/>
                </a:cxn>
                <a:cxn ang="0">
                  <a:pos x="120" y="331"/>
                </a:cxn>
                <a:cxn ang="0">
                  <a:pos x="141" y="331"/>
                </a:cxn>
                <a:cxn ang="0">
                  <a:pos x="161" y="331"/>
                </a:cxn>
                <a:cxn ang="0">
                  <a:pos x="182" y="330"/>
                </a:cxn>
                <a:cxn ang="0">
                  <a:pos x="201" y="330"/>
                </a:cxn>
                <a:cxn ang="0">
                  <a:pos x="222" y="328"/>
                </a:cxn>
                <a:cxn ang="0">
                  <a:pos x="242" y="328"/>
                </a:cxn>
                <a:cxn ang="0">
                  <a:pos x="263" y="326"/>
                </a:cxn>
                <a:cxn ang="0">
                  <a:pos x="284" y="324"/>
                </a:cxn>
                <a:cxn ang="0">
                  <a:pos x="304" y="322"/>
                </a:cxn>
                <a:cxn ang="0">
                  <a:pos x="325" y="320"/>
                </a:cxn>
                <a:cxn ang="0">
                  <a:pos x="345" y="316"/>
                </a:cxn>
                <a:cxn ang="0">
                  <a:pos x="366" y="315"/>
                </a:cxn>
                <a:cxn ang="0">
                  <a:pos x="385" y="313"/>
                </a:cxn>
                <a:cxn ang="0">
                  <a:pos x="406" y="309"/>
                </a:cxn>
                <a:cxn ang="0">
                  <a:pos x="426" y="305"/>
                </a:cxn>
                <a:cxn ang="0">
                  <a:pos x="447" y="301"/>
                </a:cxn>
                <a:cxn ang="0">
                  <a:pos x="468" y="299"/>
                </a:cxn>
                <a:cxn ang="0">
                  <a:pos x="488" y="294"/>
                </a:cxn>
                <a:cxn ang="0">
                  <a:pos x="509" y="290"/>
                </a:cxn>
                <a:cxn ang="0">
                  <a:pos x="529" y="286"/>
                </a:cxn>
                <a:cxn ang="0">
                  <a:pos x="548" y="282"/>
                </a:cxn>
                <a:cxn ang="0">
                  <a:pos x="569" y="277"/>
                </a:cxn>
                <a:cxn ang="0">
                  <a:pos x="590" y="273"/>
                </a:cxn>
                <a:cxn ang="0">
                  <a:pos x="610" y="267"/>
                </a:cxn>
                <a:cxn ang="0">
                  <a:pos x="631" y="262"/>
                </a:cxn>
                <a:cxn ang="0">
                  <a:pos x="651" y="256"/>
                </a:cxn>
                <a:cxn ang="0">
                  <a:pos x="672" y="250"/>
                </a:cxn>
                <a:cxn ang="0">
                  <a:pos x="693" y="245"/>
                </a:cxn>
                <a:cxn ang="0">
                  <a:pos x="713" y="239"/>
                </a:cxn>
                <a:cxn ang="0">
                  <a:pos x="732" y="233"/>
                </a:cxn>
                <a:cxn ang="0">
                  <a:pos x="753" y="226"/>
                </a:cxn>
                <a:cxn ang="0">
                  <a:pos x="774" y="218"/>
                </a:cxn>
                <a:cxn ang="0">
                  <a:pos x="794" y="213"/>
                </a:cxn>
                <a:cxn ang="0">
                  <a:pos x="815" y="205"/>
                </a:cxn>
                <a:cxn ang="0">
                  <a:pos x="835" y="198"/>
                </a:cxn>
                <a:cxn ang="0">
                  <a:pos x="856" y="190"/>
                </a:cxn>
                <a:cxn ang="0">
                  <a:pos x="877" y="183"/>
                </a:cxn>
                <a:cxn ang="0">
                  <a:pos x="896" y="175"/>
                </a:cxn>
                <a:cxn ang="0">
                  <a:pos x="916" y="166"/>
                </a:cxn>
                <a:cxn ang="0">
                  <a:pos x="937" y="158"/>
                </a:cxn>
                <a:cxn ang="0">
                  <a:pos x="957" y="149"/>
                </a:cxn>
                <a:cxn ang="0">
                  <a:pos x="978" y="141"/>
                </a:cxn>
                <a:cxn ang="0">
                  <a:pos x="999" y="132"/>
                </a:cxn>
                <a:cxn ang="0">
                  <a:pos x="1019" y="122"/>
                </a:cxn>
                <a:cxn ang="0">
                  <a:pos x="1040" y="113"/>
                </a:cxn>
                <a:cxn ang="0">
                  <a:pos x="1059" y="103"/>
                </a:cxn>
                <a:cxn ang="0">
                  <a:pos x="1080" y="94"/>
                </a:cxn>
                <a:cxn ang="0">
                  <a:pos x="1100" y="83"/>
                </a:cxn>
                <a:cxn ang="0">
                  <a:pos x="1121" y="73"/>
                </a:cxn>
                <a:cxn ang="0">
                  <a:pos x="1141" y="62"/>
                </a:cxn>
                <a:cxn ang="0">
                  <a:pos x="1162" y="53"/>
                </a:cxn>
                <a:cxn ang="0">
                  <a:pos x="1183" y="41"/>
                </a:cxn>
                <a:cxn ang="0">
                  <a:pos x="1203" y="30"/>
                </a:cxn>
                <a:cxn ang="0">
                  <a:pos x="1224" y="19"/>
                </a:cxn>
                <a:cxn ang="0">
                  <a:pos x="1243" y="7"/>
                </a:cxn>
              </a:cxnLst>
              <a:rect l="0" t="0" r="r" b="b"/>
              <a:pathLst>
                <a:path w="1256" h="331">
                  <a:moveTo>
                    <a:pt x="0" y="330"/>
                  </a:moveTo>
                  <a:lnTo>
                    <a:pt x="1" y="330"/>
                  </a:lnTo>
                  <a:lnTo>
                    <a:pt x="3" y="330"/>
                  </a:lnTo>
                  <a:lnTo>
                    <a:pt x="4" y="330"/>
                  </a:lnTo>
                  <a:lnTo>
                    <a:pt x="6" y="330"/>
                  </a:lnTo>
                  <a:lnTo>
                    <a:pt x="8" y="330"/>
                  </a:lnTo>
                  <a:lnTo>
                    <a:pt x="9" y="330"/>
                  </a:lnTo>
                  <a:lnTo>
                    <a:pt x="11" y="330"/>
                  </a:lnTo>
                  <a:lnTo>
                    <a:pt x="12" y="330"/>
                  </a:lnTo>
                  <a:lnTo>
                    <a:pt x="14" y="330"/>
                  </a:lnTo>
                  <a:lnTo>
                    <a:pt x="16" y="330"/>
                  </a:lnTo>
                  <a:lnTo>
                    <a:pt x="17" y="330"/>
                  </a:lnTo>
                  <a:lnTo>
                    <a:pt x="19" y="330"/>
                  </a:lnTo>
                  <a:lnTo>
                    <a:pt x="20" y="330"/>
                  </a:lnTo>
                  <a:lnTo>
                    <a:pt x="22" y="330"/>
                  </a:lnTo>
                  <a:lnTo>
                    <a:pt x="24" y="330"/>
                  </a:lnTo>
                  <a:lnTo>
                    <a:pt x="25" y="330"/>
                  </a:lnTo>
                  <a:lnTo>
                    <a:pt x="27" y="330"/>
                  </a:lnTo>
                  <a:lnTo>
                    <a:pt x="28" y="330"/>
                  </a:lnTo>
                  <a:lnTo>
                    <a:pt x="28" y="330"/>
                  </a:lnTo>
                  <a:lnTo>
                    <a:pt x="30" y="330"/>
                  </a:lnTo>
                  <a:lnTo>
                    <a:pt x="31" y="330"/>
                  </a:lnTo>
                  <a:lnTo>
                    <a:pt x="33" y="330"/>
                  </a:lnTo>
                  <a:lnTo>
                    <a:pt x="35" y="330"/>
                  </a:lnTo>
                  <a:lnTo>
                    <a:pt x="36" y="330"/>
                  </a:lnTo>
                  <a:lnTo>
                    <a:pt x="38" y="331"/>
                  </a:lnTo>
                  <a:lnTo>
                    <a:pt x="39" y="331"/>
                  </a:lnTo>
                  <a:lnTo>
                    <a:pt x="41" y="331"/>
                  </a:lnTo>
                  <a:lnTo>
                    <a:pt x="43" y="331"/>
                  </a:lnTo>
                  <a:lnTo>
                    <a:pt x="44" y="331"/>
                  </a:lnTo>
                  <a:lnTo>
                    <a:pt x="46" y="331"/>
                  </a:lnTo>
                  <a:lnTo>
                    <a:pt x="47" y="331"/>
                  </a:lnTo>
                  <a:lnTo>
                    <a:pt x="49" y="331"/>
                  </a:lnTo>
                  <a:lnTo>
                    <a:pt x="50" y="331"/>
                  </a:lnTo>
                  <a:lnTo>
                    <a:pt x="52" y="331"/>
                  </a:lnTo>
                  <a:lnTo>
                    <a:pt x="54" y="331"/>
                  </a:lnTo>
                  <a:lnTo>
                    <a:pt x="55" y="331"/>
                  </a:lnTo>
                  <a:lnTo>
                    <a:pt x="57" y="331"/>
                  </a:lnTo>
                  <a:lnTo>
                    <a:pt x="58" y="331"/>
                  </a:lnTo>
                  <a:lnTo>
                    <a:pt x="60" y="331"/>
                  </a:lnTo>
                  <a:lnTo>
                    <a:pt x="62" y="331"/>
                  </a:lnTo>
                  <a:lnTo>
                    <a:pt x="63" y="331"/>
                  </a:lnTo>
                  <a:lnTo>
                    <a:pt x="65" y="331"/>
                  </a:lnTo>
                  <a:lnTo>
                    <a:pt x="66" y="331"/>
                  </a:lnTo>
                  <a:lnTo>
                    <a:pt x="68" y="331"/>
                  </a:lnTo>
                  <a:lnTo>
                    <a:pt x="69" y="331"/>
                  </a:lnTo>
                  <a:lnTo>
                    <a:pt x="71" y="331"/>
                  </a:lnTo>
                  <a:lnTo>
                    <a:pt x="73" y="331"/>
                  </a:lnTo>
                  <a:lnTo>
                    <a:pt x="74" y="331"/>
                  </a:lnTo>
                  <a:lnTo>
                    <a:pt x="76" y="331"/>
                  </a:lnTo>
                  <a:lnTo>
                    <a:pt x="77" y="331"/>
                  </a:lnTo>
                  <a:lnTo>
                    <a:pt x="79" y="331"/>
                  </a:lnTo>
                  <a:lnTo>
                    <a:pt x="81" y="331"/>
                  </a:lnTo>
                  <a:lnTo>
                    <a:pt x="82" y="331"/>
                  </a:lnTo>
                  <a:lnTo>
                    <a:pt x="84" y="331"/>
                  </a:lnTo>
                  <a:lnTo>
                    <a:pt x="85" y="331"/>
                  </a:lnTo>
                  <a:lnTo>
                    <a:pt x="87" y="331"/>
                  </a:lnTo>
                  <a:lnTo>
                    <a:pt x="89" y="331"/>
                  </a:lnTo>
                  <a:lnTo>
                    <a:pt x="90" y="331"/>
                  </a:lnTo>
                  <a:lnTo>
                    <a:pt x="92" y="331"/>
                  </a:lnTo>
                  <a:lnTo>
                    <a:pt x="93" y="331"/>
                  </a:lnTo>
                  <a:lnTo>
                    <a:pt x="95" y="331"/>
                  </a:lnTo>
                  <a:lnTo>
                    <a:pt x="96" y="331"/>
                  </a:lnTo>
                  <a:lnTo>
                    <a:pt x="98" y="331"/>
                  </a:lnTo>
                  <a:lnTo>
                    <a:pt x="100" y="331"/>
                  </a:lnTo>
                  <a:lnTo>
                    <a:pt x="101" y="331"/>
                  </a:lnTo>
                  <a:lnTo>
                    <a:pt x="103" y="331"/>
                  </a:lnTo>
                  <a:lnTo>
                    <a:pt x="104" y="331"/>
                  </a:lnTo>
                  <a:lnTo>
                    <a:pt x="106" y="331"/>
                  </a:lnTo>
                  <a:lnTo>
                    <a:pt x="108" y="331"/>
                  </a:lnTo>
                  <a:lnTo>
                    <a:pt x="109" y="331"/>
                  </a:lnTo>
                  <a:lnTo>
                    <a:pt x="111" y="331"/>
                  </a:lnTo>
                  <a:lnTo>
                    <a:pt x="112" y="331"/>
                  </a:lnTo>
                  <a:lnTo>
                    <a:pt x="114" y="331"/>
                  </a:lnTo>
                  <a:lnTo>
                    <a:pt x="115" y="331"/>
                  </a:lnTo>
                  <a:lnTo>
                    <a:pt x="117" y="331"/>
                  </a:lnTo>
                  <a:lnTo>
                    <a:pt x="119" y="331"/>
                  </a:lnTo>
                  <a:lnTo>
                    <a:pt x="120" y="331"/>
                  </a:lnTo>
                  <a:lnTo>
                    <a:pt x="122" y="331"/>
                  </a:lnTo>
                  <a:lnTo>
                    <a:pt x="123" y="331"/>
                  </a:lnTo>
                  <a:lnTo>
                    <a:pt x="125" y="331"/>
                  </a:lnTo>
                  <a:lnTo>
                    <a:pt x="127" y="331"/>
                  </a:lnTo>
                  <a:lnTo>
                    <a:pt x="128" y="331"/>
                  </a:lnTo>
                  <a:lnTo>
                    <a:pt x="130" y="331"/>
                  </a:lnTo>
                  <a:lnTo>
                    <a:pt x="131" y="331"/>
                  </a:lnTo>
                  <a:lnTo>
                    <a:pt x="133" y="331"/>
                  </a:lnTo>
                  <a:lnTo>
                    <a:pt x="135" y="331"/>
                  </a:lnTo>
                  <a:lnTo>
                    <a:pt x="136" y="331"/>
                  </a:lnTo>
                  <a:lnTo>
                    <a:pt x="138" y="331"/>
                  </a:lnTo>
                  <a:lnTo>
                    <a:pt x="139" y="331"/>
                  </a:lnTo>
                  <a:lnTo>
                    <a:pt x="141" y="331"/>
                  </a:lnTo>
                  <a:lnTo>
                    <a:pt x="142" y="331"/>
                  </a:lnTo>
                  <a:lnTo>
                    <a:pt x="144" y="331"/>
                  </a:lnTo>
                  <a:lnTo>
                    <a:pt x="146" y="331"/>
                  </a:lnTo>
                  <a:lnTo>
                    <a:pt x="147" y="331"/>
                  </a:lnTo>
                  <a:lnTo>
                    <a:pt x="149" y="331"/>
                  </a:lnTo>
                  <a:lnTo>
                    <a:pt x="150" y="331"/>
                  </a:lnTo>
                  <a:lnTo>
                    <a:pt x="152" y="331"/>
                  </a:lnTo>
                  <a:lnTo>
                    <a:pt x="154" y="331"/>
                  </a:lnTo>
                  <a:lnTo>
                    <a:pt x="155" y="331"/>
                  </a:lnTo>
                  <a:lnTo>
                    <a:pt x="157" y="331"/>
                  </a:lnTo>
                  <a:lnTo>
                    <a:pt x="158" y="331"/>
                  </a:lnTo>
                  <a:lnTo>
                    <a:pt x="160" y="331"/>
                  </a:lnTo>
                  <a:lnTo>
                    <a:pt x="161" y="331"/>
                  </a:lnTo>
                  <a:lnTo>
                    <a:pt x="163" y="331"/>
                  </a:lnTo>
                  <a:lnTo>
                    <a:pt x="165" y="331"/>
                  </a:lnTo>
                  <a:lnTo>
                    <a:pt x="166" y="331"/>
                  </a:lnTo>
                  <a:lnTo>
                    <a:pt x="168" y="331"/>
                  </a:lnTo>
                  <a:lnTo>
                    <a:pt x="169" y="331"/>
                  </a:lnTo>
                  <a:lnTo>
                    <a:pt x="171" y="330"/>
                  </a:lnTo>
                  <a:lnTo>
                    <a:pt x="173" y="330"/>
                  </a:lnTo>
                  <a:lnTo>
                    <a:pt x="174" y="330"/>
                  </a:lnTo>
                  <a:lnTo>
                    <a:pt x="176" y="330"/>
                  </a:lnTo>
                  <a:lnTo>
                    <a:pt x="177" y="330"/>
                  </a:lnTo>
                  <a:lnTo>
                    <a:pt x="179" y="330"/>
                  </a:lnTo>
                  <a:lnTo>
                    <a:pt x="180" y="330"/>
                  </a:lnTo>
                  <a:lnTo>
                    <a:pt x="182" y="330"/>
                  </a:lnTo>
                  <a:lnTo>
                    <a:pt x="184" y="330"/>
                  </a:lnTo>
                  <a:lnTo>
                    <a:pt x="185" y="330"/>
                  </a:lnTo>
                  <a:lnTo>
                    <a:pt x="187" y="330"/>
                  </a:lnTo>
                  <a:lnTo>
                    <a:pt x="188" y="330"/>
                  </a:lnTo>
                  <a:lnTo>
                    <a:pt x="190" y="330"/>
                  </a:lnTo>
                  <a:lnTo>
                    <a:pt x="192" y="330"/>
                  </a:lnTo>
                  <a:lnTo>
                    <a:pt x="193" y="330"/>
                  </a:lnTo>
                  <a:lnTo>
                    <a:pt x="195" y="330"/>
                  </a:lnTo>
                  <a:lnTo>
                    <a:pt x="196" y="330"/>
                  </a:lnTo>
                  <a:lnTo>
                    <a:pt x="198" y="330"/>
                  </a:lnTo>
                  <a:lnTo>
                    <a:pt x="200" y="330"/>
                  </a:lnTo>
                  <a:lnTo>
                    <a:pt x="200" y="330"/>
                  </a:lnTo>
                  <a:lnTo>
                    <a:pt x="201" y="330"/>
                  </a:lnTo>
                  <a:lnTo>
                    <a:pt x="203" y="330"/>
                  </a:lnTo>
                  <a:lnTo>
                    <a:pt x="204" y="330"/>
                  </a:lnTo>
                  <a:lnTo>
                    <a:pt x="206" y="330"/>
                  </a:lnTo>
                  <a:lnTo>
                    <a:pt x="207" y="330"/>
                  </a:lnTo>
                  <a:lnTo>
                    <a:pt x="209" y="330"/>
                  </a:lnTo>
                  <a:lnTo>
                    <a:pt x="211" y="330"/>
                  </a:lnTo>
                  <a:lnTo>
                    <a:pt x="212" y="328"/>
                  </a:lnTo>
                  <a:lnTo>
                    <a:pt x="214" y="328"/>
                  </a:lnTo>
                  <a:lnTo>
                    <a:pt x="215" y="328"/>
                  </a:lnTo>
                  <a:lnTo>
                    <a:pt x="217" y="328"/>
                  </a:lnTo>
                  <a:lnTo>
                    <a:pt x="219" y="328"/>
                  </a:lnTo>
                  <a:lnTo>
                    <a:pt x="220" y="328"/>
                  </a:lnTo>
                  <a:lnTo>
                    <a:pt x="222" y="328"/>
                  </a:lnTo>
                  <a:lnTo>
                    <a:pt x="223" y="328"/>
                  </a:lnTo>
                  <a:lnTo>
                    <a:pt x="225" y="328"/>
                  </a:lnTo>
                  <a:lnTo>
                    <a:pt x="226" y="328"/>
                  </a:lnTo>
                  <a:lnTo>
                    <a:pt x="228" y="328"/>
                  </a:lnTo>
                  <a:lnTo>
                    <a:pt x="230" y="328"/>
                  </a:lnTo>
                  <a:lnTo>
                    <a:pt x="231" y="328"/>
                  </a:lnTo>
                  <a:lnTo>
                    <a:pt x="233" y="328"/>
                  </a:lnTo>
                  <a:lnTo>
                    <a:pt x="234" y="328"/>
                  </a:lnTo>
                  <a:lnTo>
                    <a:pt x="236" y="328"/>
                  </a:lnTo>
                  <a:lnTo>
                    <a:pt x="238" y="328"/>
                  </a:lnTo>
                  <a:lnTo>
                    <a:pt x="239" y="328"/>
                  </a:lnTo>
                  <a:lnTo>
                    <a:pt x="241" y="328"/>
                  </a:lnTo>
                  <a:lnTo>
                    <a:pt x="242" y="328"/>
                  </a:lnTo>
                  <a:lnTo>
                    <a:pt x="244" y="326"/>
                  </a:lnTo>
                  <a:lnTo>
                    <a:pt x="246" y="326"/>
                  </a:lnTo>
                  <a:lnTo>
                    <a:pt x="247" y="326"/>
                  </a:lnTo>
                  <a:lnTo>
                    <a:pt x="249" y="326"/>
                  </a:lnTo>
                  <a:lnTo>
                    <a:pt x="250" y="326"/>
                  </a:lnTo>
                  <a:lnTo>
                    <a:pt x="252" y="326"/>
                  </a:lnTo>
                  <a:lnTo>
                    <a:pt x="253" y="326"/>
                  </a:lnTo>
                  <a:lnTo>
                    <a:pt x="255" y="326"/>
                  </a:lnTo>
                  <a:lnTo>
                    <a:pt x="257" y="326"/>
                  </a:lnTo>
                  <a:lnTo>
                    <a:pt x="258" y="326"/>
                  </a:lnTo>
                  <a:lnTo>
                    <a:pt x="260" y="326"/>
                  </a:lnTo>
                  <a:lnTo>
                    <a:pt x="261" y="326"/>
                  </a:lnTo>
                  <a:lnTo>
                    <a:pt x="263" y="326"/>
                  </a:lnTo>
                  <a:lnTo>
                    <a:pt x="265" y="326"/>
                  </a:lnTo>
                  <a:lnTo>
                    <a:pt x="266" y="326"/>
                  </a:lnTo>
                  <a:lnTo>
                    <a:pt x="268" y="326"/>
                  </a:lnTo>
                  <a:lnTo>
                    <a:pt x="269" y="324"/>
                  </a:lnTo>
                  <a:lnTo>
                    <a:pt x="271" y="324"/>
                  </a:lnTo>
                  <a:lnTo>
                    <a:pt x="272" y="324"/>
                  </a:lnTo>
                  <a:lnTo>
                    <a:pt x="274" y="324"/>
                  </a:lnTo>
                  <a:lnTo>
                    <a:pt x="276" y="324"/>
                  </a:lnTo>
                  <a:lnTo>
                    <a:pt x="277" y="324"/>
                  </a:lnTo>
                  <a:lnTo>
                    <a:pt x="279" y="324"/>
                  </a:lnTo>
                  <a:lnTo>
                    <a:pt x="280" y="324"/>
                  </a:lnTo>
                  <a:lnTo>
                    <a:pt x="282" y="324"/>
                  </a:lnTo>
                  <a:lnTo>
                    <a:pt x="284" y="324"/>
                  </a:lnTo>
                  <a:lnTo>
                    <a:pt x="285" y="324"/>
                  </a:lnTo>
                  <a:lnTo>
                    <a:pt x="287" y="324"/>
                  </a:lnTo>
                  <a:lnTo>
                    <a:pt x="288" y="324"/>
                  </a:lnTo>
                  <a:lnTo>
                    <a:pt x="290" y="322"/>
                  </a:lnTo>
                  <a:lnTo>
                    <a:pt x="291" y="322"/>
                  </a:lnTo>
                  <a:lnTo>
                    <a:pt x="293" y="322"/>
                  </a:lnTo>
                  <a:lnTo>
                    <a:pt x="295" y="322"/>
                  </a:lnTo>
                  <a:lnTo>
                    <a:pt x="296" y="322"/>
                  </a:lnTo>
                  <a:lnTo>
                    <a:pt x="298" y="322"/>
                  </a:lnTo>
                  <a:lnTo>
                    <a:pt x="299" y="322"/>
                  </a:lnTo>
                  <a:lnTo>
                    <a:pt x="301" y="322"/>
                  </a:lnTo>
                  <a:lnTo>
                    <a:pt x="303" y="322"/>
                  </a:lnTo>
                  <a:lnTo>
                    <a:pt x="304" y="322"/>
                  </a:lnTo>
                  <a:lnTo>
                    <a:pt x="306" y="322"/>
                  </a:lnTo>
                  <a:lnTo>
                    <a:pt x="307" y="322"/>
                  </a:lnTo>
                  <a:lnTo>
                    <a:pt x="309" y="322"/>
                  </a:lnTo>
                  <a:lnTo>
                    <a:pt x="311" y="320"/>
                  </a:lnTo>
                  <a:lnTo>
                    <a:pt x="312" y="320"/>
                  </a:lnTo>
                  <a:lnTo>
                    <a:pt x="314" y="320"/>
                  </a:lnTo>
                  <a:lnTo>
                    <a:pt x="315" y="320"/>
                  </a:lnTo>
                  <a:lnTo>
                    <a:pt x="317" y="320"/>
                  </a:lnTo>
                  <a:lnTo>
                    <a:pt x="318" y="320"/>
                  </a:lnTo>
                  <a:lnTo>
                    <a:pt x="320" y="320"/>
                  </a:lnTo>
                  <a:lnTo>
                    <a:pt x="322" y="320"/>
                  </a:lnTo>
                  <a:lnTo>
                    <a:pt x="323" y="320"/>
                  </a:lnTo>
                  <a:lnTo>
                    <a:pt x="325" y="320"/>
                  </a:lnTo>
                  <a:lnTo>
                    <a:pt x="326" y="320"/>
                  </a:lnTo>
                  <a:lnTo>
                    <a:pt x="328" y="318"/>
                  </a:lnTo>
                  <a:lnTo>
                    <a:pt x="330" y="318"/>
                  </a:lnTo>
                  <a:lnTo>
                    <a:pt x="331" y="318"/>
                  </a:lnTo>
                  <a:lnTo>
                    <a:pt x="333" y="318"/>
                  </a:lnTo>
                  <a:lnTo>
                    <a:pt x="334" y="318"/>
                  </a:lnTo>
                  <a:lnTo>
                    <a:pt x="336" y="318"/>
                  </a:lnTo>
                  <a:lnTo>
                    <a:pt x="337" y="318"/>
                  </a:lnTo>
                  <a:lnTo>
                    <a:pt x="339" y="318"/>
                  </a:lnTo>
                  <a:lnTo>
                    <a:pt x="341" y="318"/>
                  </a:lnTo>
                  <a:lnTo>
                    <a:pt x="342" y="318"/>
                  </a:lnTo>
                  <a:lnTo>
                    <a:pt x="344" y="316"/>
                  </a:lnTo>
                  <a:lnTo>
                    <a:pt x="345" y="316"/>
                  </a:lnTo>
                  <a:lnTo>
                    <a:pt x="347" y="316"/>
                  </a:lnTo>
                  <a:lnTo>
                    <a:pt x="349" y="316"/>
                  </a:lnTo>
                  <a:lnTo>
                    <a:pt x="350" y="316"/>
                  </a:lnTo>
                  <a:lnTo>
                    <a:pt x="352" y="316"/>
                  </a:lnTo>
                  <a:lnTo>
                    <a:pt x="353" y="316"/>
                  </a:lnTo>
                  <a:lnTo>
                    <a:pt x="355" y="316"/>
                  </a:lnTo>
                  <a:lnTo>
                    <a:pt x="357" y="316"/>
                  </a:lnTo>
                  <a:lnTo>
                    <a:pt x="358" y="316"/>
                  </a:lnTo>
                  <a:lnTo>
                    <a:pt x="360" y="315"/>
                  </a:lnTo>
                  <a:lnTo>
                    <a:pt x="361" y="315"/>
                  </a:lnTo>
                  <a:lnTo>
                    <a:pt x="363" y="315"/>
                  </a:lnTo>
                  <a:lnTo>
                    <a:pt x="364" y="315"/>
                  </a:lnTo>
                  <a:lnTo>
                    <a:pt x="366" y="315"/>
                  </a:lnTo>
                  <a:lnTo>
                    <a:pt x="368" y="315"/>
                  </a:lnTo>
                  <a:lnTo>
                    <a:pt x="369" y="315"/>
                  </a:lnTo>
                  <a:lnTo>
                    <a:pt x="371" y="315"/>
                  </a:lnTo>
                  <a:lnTo>
                    <a:pt x="371" y="315"/>
                  </a:lnTo>
                  <a:lnTo>
                    <a:pt x="372" y="313"/>
                  </a:lnTo>
                  <a:lnTo>
                    <a:pt x="374" y="313"/>
                  </a:lnTo>
                  <a:lnTo>
                    <a:pt x="376" y="313"/>
                  </a:lnTo>
                  <a:lnTo>
                    <a:pt x="377" y="313"/>
                  </a:lnTo>
                  <a:lnTo>
                    <a:pt x="379" y="313"/>
                  </a:lnTo>
                  <a:lnTo>
                    <a:pt x="380" y="313"/>
                  </a:lnTo>
                  <a:lnTo>
                    <a:pt x="382" y="313"/>
                  </a:lnTo>
                  <a:lnTo>
                    <a:pt x="383" y="313"/>
                  </a:lnTo>
                  <a:lnTo>
                    <a:pt x="385" y="313"/>
                  </a:lnTo>
                  <a:lnTo>
                    <a:pt x="387" y="311"/>
                  </a:lnTo>
                  <a:lnTo>
                    <a:pt x="388" y="311"/>
                  </a:lnTo>
                  <a:lnTo>
                    <a:pt x="390" y="311"/>
                  </a:lnTo>
                  <a:lnTo>
                    <a:pt x="391" y="311"/>
                  </a:lnTo>
                  <a:lnTo>
                    <a:pt x="393" y="311"/>
                  </a:lnTo>
                  <a:lnTo>
                    <a:pt x="395" y="311"/>
                  </a:lnTo>
                  <a:lnTo>
                    <a:pt x="396" y="311"/>
                  </a:lnTo>
                  <a:lnTo>
                    <a:pt x="398" y="311"/>
                  </a:lnTo>
                  <a:lnTo>
                    <a:pt x="399" y="309"/>
                  </a:lnTo>
                  <a:lnTo>
                    <a:pt x="401" y="309"/>
                  </a:lnTo>
                  <a:lnTo>
                    <a:pt x="402" y="309"/>
                  </a:lnTo>
                  <a:lnTo>
                    <a:pt x="404" y="309"/>
                  </a:lnTo>
                  <a:lnTo>
                    <a:pt x="406" y="309"/>
                  </a:lnTo>
                  <a:lnTo>
                    <a:pt x="407" y="309"/>
                  </a:lnTo>
                  <a:lnTo>
                    <a:pt x="409" y="309"/>
                  </a:lnTo>
                  <a:lnTo>
                    <a:pt x="410" y="309"/>
                  </a:lnTo>
                  <a:lnTo>
                    <a:pt x="412" y="307"/>
                  </a:lnTo>
                  <a:lnTo>
                    <a:pt x="414" y="307"/>
                  </a:lnTo>
                  <a:lnTo>
                    <a:pt x="415" y="307"/>
                  </a:lnTo>
                  <a:lnTo>
                    <a:pt x="417" y="307"/>
                  </a:lnTo>
                  <a:lnTo>
                    <a:pt x="418" y="307"/>
                  </a:lnTo>
                  <a:lnTo>
                    <a:pt x="420" y="307"/>
                  </a:lnTo>
                  <a:lnTo>
                    <a:pt x="422" y="307"/>
                  </a:lnTo>
                  <a:lnTo>
                    <a:pt x="423" y="307"/>
                  </a:lnTo>
                  <a:lnTo>
                    <a:pt x="425" y="305"/>
                  </a:lnTo>
                  <a:lnTo>
                    <a:pt x="426" y="305"/>
                  </a:lnTo>
                  <a:lnTo>
                    <a:pt x="428" y="305"/>
                  </a:lnTo>
                  <a:lnTo>
                    <a:pt x="429" y="305"/>
                  </a:lnTo>
                  <a:lnTo>
                    <a:pt x="431" y="305"/>
                  </a:lnTo>
                  <a:lnTo>
                    <a:pt x="433" y="305"/>
                  </a:lnTo>
                  <a:lnTo>
                    <a:pt x="434" y="305"/>
                  </a:lnTo>
                  <a:lnTo>
                    <a:pt x="436" y="303"/>
                  </a:lnTo>
                  <a:lnTo>
                    <a:pt x="437" y="303"/>
                  </a:lnTo>
                  <a:lnTo>
                    <a:pt x="439" y="303"/>
                  </a:lnTo>
                  <a:lnTo>
                    <a:pt x="441" y="303"/>
                  </a:lnTo>
                  <a:lnTo>
                    <a:pt x="442" y="303"/>
                  </a:lnTo>
                  <a:lnTo>
                    <a:pt x="444" y="303"/>
                  </a:lnTo>
                  <a:lnTo>
                    <a:pt x="445" y="303"/>
                  </a:lnTo>
                  <a:lnTo>
                    <a:pt x="447" y="301"/>
                  </a:lnTo>
                  <a:lnTo>
                    <a:pt x="448" y="301"/>
                  </a:lnTo>
                  <a:lnTo>
                    <a:pt x="450" y="301"/>
                  </a:lnTo>
                  <a:lnTo>
                    <a:pt x="452" y="301"/>
                  </a:lnTo>
                  <a:lnTo>
                    <a:pt x="453" y="301"/>
                  </a:lnTo>
                  <a:lnTo>
                    <a:pt x="455" y="301"/>
                  </a:lnTo>
                  <a:lnTo>
                    <a:pt x="456" y="301"/>
                  </a:lnTo>
                  <a:lnTo>
                    <a:pt x="458" y="299"/>
                  </a:lnTo>
                  <a:lnTo>
                    <a:pt x="460" y="299"/>
                  </a:lnTo>
                  <a:lnTo>
                    <a:pt x="461" y="299"/>
                  </a:lnTo>
                  <a:lnTo>
                    <a:pt x="463" y="299"/>
                  </a:lnTo>
                  <a:lnTo>
                    <a:pt x="464" y="299"/>
                  </a:lnTo>
                  <a:lnTo>
                    <a:pt x="466" y="299"/>
                  </a:lnTo>
                  <a:lnTo>
                    <a:pt x="468" y="299"/>
                  </a:lnTo>
                  <a:lnTo>
                    <a:pt x="469" y="298"/>
                  </a:lnTo>
                  <a:lnTo>
                    <a:pt x="471" y="298"/>
                  </a:lnTo>
                  <a:lnTo>
                    <a:pt x="472" y="298"/>
                  </a:lnTo>
                  <a:lnTo>
                    <a:pt x="474" y="298"/>
                  </a:lnTo>
                  <a:lnTo>
                    <a:pt x="475" y="298"/>
                  </a:lnTo>
                  <a:lnTo>
                    <a:pt x="477" y="298"/>
                  </a:lnTo>
                  <a:lnTo>
                    <a:pt x="479" y="296"/>
                  </a:lnTo>
                  <a:lnTo>
                    <a:pt x="480" y="296"/>
                  </a:lnTo>
                  <a:lnTo>
                    <a:pt x="482" y="296"/>
                  </a:lnTo>
                  <a:lnTo>
                    <a:pt x="483" y="296"/>
                  </a:lnTo>
                  <a:lnTo>
                    <a:pt x="485" y="296"/>
                  </a:lnTo>
                  <a:lnTo>
                    <a:pt x="487" y="296"/>
                  </a:lnTo>
                  <a:lnTo>
                    <a:pt x="488" y="294"/>
                  </a:lnTo>
                  <a:lnTo>
                    <a:pt x="490" y="294"/>
                  </a:lnTo>
                  <a:lnTo>
                    <a:pt x="491" y="294"/>
                  </a:lnTo>
                  <a:lnTo>
                    <a:pt x="493" y="294"/>
                  </a:lnTo>
                  <a:lnTo>
                    <a:pt x="494" y="294"/>
                  </a:lnTo>
                  <a:lnTo>
                    <a:pt x="496" y="294"/>
                  </a:lnTo>
                  <a:lnTo>
                    <a:pt x="498" y="294"/>
                  </a:lnTo>
                  <a:lnTo>
                    <a:pt x="499" y="292"/>
                  </a:lnTo>
                  <a:lnTo>
                    <a:pt x="501" y="292"/>
                  </a:lnTo>
                  <a:lnTo>
                    <a:pt x="502" y="292"/>
                  </a:lnTo>
                  <a:lnTo>
                    <a:pt x="504" y="292"/>
                  </a:lnTo>
                  <a:lnTo>
                    <a:pt x="506" y="292"/>
                  </a:lnTo>
                  <a:lnTo>
                    <a:pt x="507" y="292"/>
                  </a:lnTo>
                  <a:lnTo>
                    <a:pt x="509" y="290"/>
                  </a:lnTo>
                  <a:lnTo>
                    <a:pt x="510" y="290"/>
                  </a:lnTo>
                  <a:lnTo>
                    <a:pt x="512" y="290"/>
                  </a:lnTo>
                  <a:lnTo>
                    <a:pt x="513" y="290"/>
                  </a:lnTo>
                  <a:lnTo>
                    <a:pt x="515" y="290"/>
                  </a:lnTo>
                  <a:lnTo>
                    <a:pt x="517" y="290"/>
                  </a:lnTo>
                  <a:lnTo>
                    <a:pt x="518" y="288"/>
                  </a:lnTo>
                  <a:lnTo>
                    <a:pt x="520" y="288"/>
                  </a:lnTo>
                  <a:lnTo>
                    <a:pt x="521" y="288"/>
                  </a:lnTo>
                  <a:lnTo>
                    <a:pt x="523" y="288"/>
                  </a:lnTo>
                  <a:lnTo>
                    <a:pt x="525" y="288"/>
                  </a:lnTo>
                  <a:lnTo>
                    <a:pt x="526" y="286"/>
                  </a:lnTo>
                  <a:lnTo>
                    <a:pt x="528" y="286"/>
                  </a:lnTo>
                  <a:lnTo>
                    <a:pt x="529" y="286"/>
                  </a:lnTo>
                  <a:lnTo>
                    <a:pt x="531" y="286"/>
                  </a:lnTo>
                  <a:lnTo>
                    <a:pt x="533" y="286"/>
                  </a:lnTo>
                  <a:lnTo>
                    <a:pt x="534" y="286"/>
                  </a:lnTo>
                  <a:lnTo>
                    <a:pt x="536" y="284"/>
                  </a:lnTo>
                  <a:lnTo>
                    <a:pt x="537" y="284"/>
                  </a:lnTo>
                  <a:lnTo>
                    <a:pt x="539" y="284"/>
                  </a:lnTo>
                  <a:lnTo>
                    <a:pt x="540" y="284"/>
                  </a:lnTo>
                  <a:lnTo>
                    <a:pt x="542" y="284"/>
                  </a:lnTo>
                  <a:lnTo>
                    <a:pt x="542" y="282"/>
                  </a:lnTo>
                  <a:lnTo>
                    <a:pt x="544" y="282"/>
                  </a:lnTo>
                  <a:lnTo>
                    <a:pt x="545" y="282"/>
                  </a:lnTo>
                  <a:lnTo>
                    <a:pt x="547" y="282"/>
                  </a:lnTo>
                  <a:lnTo>
                    <a:pt x="548" y="282"/>
                  </a:lnTo>
                  <a:lnTo>
                    <a:pt x="550" y="282"/>
                  </a:lnTo>
                  <a:lnTo>
                    <a:pt x="552" y="281"/>
                  </a:lnTo>
                  <a:lnTo>
                    <a:pt x="553" y="281"/>
                  </a:lnTo>
                  <a:lnTo>
                    <a:pt x="555" y="281"/>
                  </a:lnTo>
                  <a:lnTo>
                    <a:pt x="556" y="281"/>
                  </a:lnTo>
                  <a:lnTo>
                    <a:pt x="558" y="281"/>
                  </a:lnTo>
                  <a:lnTo>
                    <a:pt x="559" y="279"/>
                  </a:lnTo>
                  <a:lnTo>
                    <a:pt x="561" y="279"/>
                  </a:lnTo>
                  <a:lnTo>
                    <a:pt x="563" y="279"/>
                  </a:lnTo>
                  <a:lnTo>
                    <a:pt x="564" y="279"/>
                  </a:lnTo>
                  <a:lnTo>
                    <a:pt x="566" y="279"/>
                  </a:lnTo>
                  <a:lnTo>
                    <a:pt x="567" y="277"/>
                  </a:lnTo>
                  <a:lnTo>
                    <a:pt x="569" y="277"/>
                  </a:lnTo>
                  <a:lnTo>
                    <a:pt x="571" y="277"/>
                  </a:lnTo>
                  <a:lnTo>
                    <a:pt x="572" y="277"/>
                  </a:lnTo>
                  <a:lnTo>
                    <a:pt x="574" y="277"/>
                  </a:lnTo>
                  <a:lnTo>
                    <a:pt x="575" y="277"/>
                  </a:lnTo>
                  <a:lnTo>
                    <a:pt x="577" y="275"/>
                  </a:lnTo>
                  <a:lnTo>
                    <a:pt x="579" y="275"/>
                  </a:lnTo>
                  <a:lnTo>
                    <a:pt x="580" y="275"/>
                  </a:lnTo>
                  <a:lnTo>
                    <a:pt x="582" y="275"/>
                  </a:lnTo>
                  <a:lnTo>
                    <a:pt x="583" y="275"/>
                  </a:lnTo>
                  <a:lnTo>
                    <a:pt x="585" y="273"/>
                  </a:lnTo>
                  <a:lnTo>
                    <a:pt x="586" y="273"/>
                  </a:lnTo>
                  <a:lnTo>
                    <a:pt x="588" y="273"/>
                  </a:lnTo>
                  <a:lnTo>
                    <a:pt x="590" y="273"/>
                  </a:lnTo>
                  <a:lnTo>
                    <a:pt x="591" y="271"/>
                  </a:lnTo>
                  <a:lnTo>
                    <a:pt x="593" y="271"/>
                  </a:lnTo>
                  <a:lnTo>
                    <a:pt x="594" y="271"/>
                  </a:lnTo>
                  <a:lnTo>
                    <a:pt x="596" y="271"/>
                  </a:lnTo>
                  <a:lnTo>
                    <a:pt x="598" y="271"/>
                  </a:lnTo>
                  <a:lnTo>
                    <a:pt x="599" y="269"/>
                  </a:lnTo>
                  <a:lnTo>
                    <a:pt x="601" y="269"/>
                  </a:lnTo>
                  <a:lnTo>
                    <a:pt x="602" y="269"/>
                  </a:lnTo>
                  <a:lnTo>
                    <a:pt x="604" y="269"/>
                  </a:lnTo>
                  <a:lnTo>
                    <a:pt x="605" y="269"/>
                  </a:lnTo>
                  <a:lnTo>
                    <a:pt x="607" y="267"/>
                  </a:lnTo>
                  <a:lnTo>
                    <a:pt x="609" y="267"/>
                  </a:lnTo>
                  <a:lnTo>
                    <a:pt x="610" y="267"/>
                  </a:lnTo>
                  <a:lnTo>
                    <a:pt x="612" y="267"/>
                  </a:lnTo>
                  <a:lnTo>
                    <a:pt x="613" y="267"/>
                  </a:lnTo>
                  <a:lnTo>
                    <a:pt x="615" y="266"/>
                  </a:lnTo>
                  <a:lnTo>
                    <a:pt x="617" y="266"/>
                  </a:lnTo>
                  <a:lnTo>
                    <a:pt x="618" y="266"/>
                  </a:lnTo>
                  <a:lnTo>
                    <a:pt x="620" y="266"/>
                  </a:lnTo>
                  <a:lnTo>
                    <a:pt x="621" y="266"/>
                  </a:lnTo>
                  <a:lnTo>
                    <a:pt x="623" y="264"/>
                  </a:lnTo>
                  <a:lnTo>
                    <a:pt x="624" y="264"/>
                  </a:lnTo>
                  <a:lnTo>
                    <a:pt x="626" y="264"/>
                  </a:lnTo>
                  <a:lnTo>
                    <a:pt x="628" y="264"/>
                  </a:lnTo>
                  <a:lnTo>
                    <a:pt x="629" y="262"/>
                  </a:lnTo>
                  <a:lnTo>
                    <a:pt x="631" y="262"/>
                  </a:lnTo>
                  <a:lnTo>
                    <a:pt x="632" y="262"/>
                  </a:lnTo>
                  <a:lnTo>
                    <a:pt x="634" y="262"/>
                  </a:lnTo>
                  <a:lnTo>
                    <a:pt x="636" y="262"/>
                  </a:lnTo>
                  <a:lnTo>
                    <a:pt x="637" y="260"/>
                  </a:lnTo>
                  <a:lnTo>
                    <a:pt x="639" y="260"/>
                  </a:lnTo>
                  <a:lnTo>
                    <a:pt x="640" y="260"/>
                  </a:lnTo>
                  <a:lnTo>
                    <a:pt x="642" y="260"/>
                  </a:lnTo>
                  <a:lnTo>
                    <a:pt x="644" y="258"/>
                  </a:lnTo>
                  <a:lnTo>
                    <a:pt x="645" y="258"/>
                  </a:lnTo>
                  <a:lnTo>
                    <a:pt x="647" y="258"/>
                  </a:lnTo>
                  <a:lnTo>
                    <a:pt x="648" y="258"/>
                  </a:lnTo>
                  <a:lnTo>
                    <a:pt x="650" y="258"/>
                  </a:lnTo>
                  <a:lnTo>
                    <a:pt x="651" y="256"/>
                  </a:lnTo>
                  <a:lnTo>
                    <a:pt x="653" y="256"/>
                  </a:lnTo>
                  <a:lnTo>
                    <a:pt x="655" y="256"/>
                  </a:lnTo>
                  <a:lnTo>
                    <a:pt x="656" y="256"/>
                  </a:lnTo>
                  <a:lnTo>
                    <a:pt x="658" y="254"/>
                  </a:lnTo>
                  <a:lnTo>
                    <a:pt x="659" y="254"/>
                  </a:lnTo>
                  <a:lnTo>
                    <a:pt x="661" y="254"/>
                  </a:lnTo>
                  <a:lnTo>
                    <a:pt x="663" y="254"/>
                  </a:lnTo>
                  <a:lnTo>
                    <a:pt x="664" y="252"/>
                  </a:lnTo>
                  <a:lnTo>
                    <a:pt x="666" y="252"/>
                  </a:lnTo>
                  <a:lnTo>
                    <a:pt x="667" y="252"/>
                  </a:lnTo>
                  <a:lnTo>
                    <a:pt x="669" y="252"/>
                  </a:lnTo>
                  <a:lnTo>
                    <a:pt x="670" y="252"/>
                  </a:lnTo>
                  <a:lnTo>
                    <a:pt x="672" y="250"/>
                  </a:lnTo>
                  <a:lnTo>
                    <a:pt x="674" y="250"/>
                  </a:lnTo>
                  <a:lnTo>
                    <a:pt x="675" y="250"/>
                  </a:lnTo>
                  <a:lnTo>
                    <a:pt x="677" y="250"/>
                  </a:lnTo>
                  <a:lnTo>
                    <a:pt x="678" y="249"/>
                  </a:lnTo>
                  <a:lnTo>
                    <a:pt x="680" y="249"/>
                  </a:lnTo>
                  <a:lnTo>
                    <a:pt x="682" y="249"/>
                  </a:lnTo>
                  <a:lnTo>
                    <a:pt x="683" y="249"/>
                  </a:lnTo>
                  <a:lnTo>
                    <a:pt x="685" y="247"/>
                  </a:lnTo>
                  <a:lnTo>
                    <a:pt x="686" y="247"/>
                  </a:lnTo>
                  <a:lnTo>
                    <a:pt x="688" y="247"/>
                  </a:lnTo>
                  <a:lnTo>
                    <a:pt x="690" y="247"/>
                  </a:lnTo>
                  <a:lnTo>
                    <a:pt x="691" y="245"/>
                  </a:lnTo>
                  <a:lnTo>
                    <a:pt x="693" y="245"/>
                  </a:lnTo>
                  <a:lnTo>
                    <a:pt x="694" y="245"/>
                  </a:lnTo>
                  <a:lnTo>
                    <a:pt x="696" y="245"/>
                  </a:lnTo>
                  <a:lnTo>
                    <a:pt x="697" y="243"/>
                  </a:lnTo>
                  <a:lnTo>
                    <a:pt x="699" y="243"/>
                  </a:lnTo>
                  <a:lnTo>
                    <a:pt x="701" y="243"/>
                  </a:lnTo>
                  <a:lnTo>
                    <a:pt x="702" y="243"/>
                  </a:lnTo>
                  <a:lnTo>
                    <a:pt x="704" y="241"/>
                  </a:lnTo>
                  <a:lnTo>
                    <a:pt x="705" y="241"/>
                  </a:lnTo>
                  <a:lnTo>
                    <a:pt x="707" y="241"/>
                  </a:lnTo>
                  <a:lnTo>
                    <a:pt x="709" y="241"/>
                  </a:lnTo>
                  <a:lnTo>
                    <a:pt x="710" y="239"/>
                  </a:lnTo>
                  <a:lnTo>
                    <a:pt x="712" y="239"/>
                  </a:lnTo>
                  <a:lnTo>
                    <a:pt x="713" y="239"/>
                  </a:lnTo>
                  <a:lnTo>
                    <a:pt x="713" y="239"/>
                  </a:lnTo>
                  <a:lnTo>
                    <a:pt x="715" y="237"/>
                  </a:lnTo>
                  <a:lnTo>
                    <a:pt x="716" y="237"/>
                  </a:lnTo>
                  <a:lnTo>
                    <a:pt x="718" y="237"/>
                  </a:lnTo>
                  <a:lnTo>
                    <a:pt x="720" y="237"/>
                  </a:lnTo>
                  <a:lnTo>
                    <a:pt x="721" y="235"/>
                  </a:lnTo>
                  <a:lnTo>
                    <a:pt x="723" y="235"/>
                  </a:lnTo>
                  <a:lnTo>
                    <a:pt x="724" y="235"/>
                  </a:lnTo>
                  <a:lnTo>
                    <a:pt x="726" y="235"/>
                  </a:lnTo>
                  <a:lnTo>
                    <a:pt x="728" y="233"/>
                  </a:lnTo>
                  <a:lnTo>
                    <a:pt x="729" y="233"/>
                  </a:lnTo>
                  <a:lnTo>
                    <a:pt x="731" y="233"/>
                  </a:lnTo>
                  <a:lnTo>
                    <a:pt x="732" y="233"/>
                  </a:lnTo>
                  <a:lnTo>
                    <a:pt x="734" y="232"/>
                  </a:lnTo>
                  <a:lnTo>
                    <a:pt x="735" y="232"/>
                  </a:lnTo>
                  <a:lnTo>
                    <a:pt x="737" y="232"/>
                  </a:lnTo>
                  <a:lnTo>
                    <a:pt x="739" y="230"/>
                  </a:lnTo>
                  <a:lnTo>
                    <a:pt x="740" y="230"/>
                  </a:lnTo>
                  <a:lnTo>
                    <a:pt x="742" y="230"/>
                  </a:lnTo>
                  <a:lnTo>
                    <a:pt x="743" y="230"/>
                  </a:lnTo>
                  <a:lnTo>
                    <a:pt x="745" y="228"/>
                  </a:lnTo>
                  <a:lnTo>
                    <a:pt x="747" y="228"/>
                  </a:lnTo>
                  <a:lnTo>
                    <a:pt x="748" y="228"/>
                  </a:lnTo>
                  <a:lnTo>
                    <a:pt x="750" y="228"/>
                  </a:lnTo>
                  <a:lnTo>
                    <a:pt x="751" y="226"/>
                  </a:lnTo>
                  <a:lnTo>
                    <a:pt x="753" y="226"/>
                  </a:lnTo>
                  <a:lnTo>
                    <a:pt x="755" y="226"/>
                  </a:lnTo>
                  <a:lnTo>
                    <a:pt x="756" y="226"/>
                  </a:lnTo>
                  <a:lnTo>
                    <a:pt x="758" y="224"/>
                  </a:lnTo>
                  <a:lnTo>
                    <a:pt x="759" y="224"/>
                  </a:lnTo>
                  <a:lnTo>
                    <a:pt x="761" y="224"/>
                  </a:lnTo>
                  <a:lnTo>
                    <a:pt x="762" y="222"/>
                  </a:lnTo>
                  <a:lnTo>
                    <a:pt x="764" y="222"/>
                  </a:lnTo>
                  <a:lnTo>
                    <a:pt x="766" y="222"/>
                  </a:lnTo>
                  <a:lnTo>
                    <a:pt x="767" y="222"/>
                  </a:lnTo>
                  <a:lnTo>
                    <a:pt x="769" y="220"/>
                  </a:lnTo>
                  <a:lnTo>
                    <a:pt x="770" y="220"/>
                  </a:lnTo>
                  <a:lnTo>
                    <a:pt x="772" y="220"/>
                  </a:lnTo>
                  <a:lnTo>
                    <a:pt x="774" y="218"/>
                  </a:lnTo>
                  <a:lnTo>
                    <a:pt x="775" y="218"/>
                  </a:lnTo>
                  <a:lnTo>
                    <a:pt x="777" y="218"/>
                  </a:lnTo>
                  <a:lnTo>
                    <a:pt x="778" y="218"/>
                  </a:lnTo>
                  <a:lnTo>
                    <a:pt x="780" y="217"/>
                  </a:lnTo>
                  <a:lnTo>
                    <a:pt x="781" y="217"/>
                  </a:lnTo>
                  <a:lnTo>
                    <a:pt x="783" y="217"/>
                  </a:lnTo>
                  <a:lnTo>
                    <a:pt x="785" y="217"/>
                  </a:lnTo>
                  <a:lnTo>
                    <a:pt x="786" y="215"/>
                  </a:lnTo>
                  <a:lnTo>
                    <a:pt x="788" y="215"/>
                  </a:lnTo>
                  <a:lnTo>
                    <a:pt x="789" y="215"/>
                  </a:lnTo>
                  <a:lnTo>
                    <a:pt x="791" y="213"/>
                  </a:lnTo>
                  <a:lnTo>
                    <a:pt x="793" y="213"/>
                  </a:lnTo>
                  <a:lnTo>
                    <a:pt x="794" y="213"/>
                  </a:lnTo>
                  <a:lnTo>
                    <a:pt x="796" y="213"/>
                  </a:lnTo>
                  <a:lnTo>
                    <a:pt x="797" y="211"/>
                  </a:lnTo>
                  <a:lnTo>
                    <a:pt x="799" y="211"/>
                  </a:lnTo>
                  <a:lnTo>
                    <a:pt x="801" y="211"/>
                  </a:lnTo>
                  <a:lnTo>
                    <a:pt x="802" y="209"/>
                  </a:lnTo>
                  <a:lnTo>
                    <a:pt x="804" y="209"/>
                  </a:lnTo>
                  <a:lnTo>
                    <a:pt x="805" y="209"/>
                  </a:lnTo>
                  <a:lnTo>
                    <a:pt x="807" y="207"/>
                  </a:lnTo>
                  <a:lnTo>
                    <a:pt x="808" y="207"/>
                  </a:lnTo>
                  <a:lnTo>
                    <a:pt x="810" y="207"/>
                  </a:lnTo>
                  <a:lnTo>
                    <a:pt x="812" y="207"/>
                  </a:lnTo>
                  <a:lnTo>
                    <a:pt x="813" y="205"/>
                  </a:lnTo>
                  <a:lnTo>
                    <a:pt x="815" y="205"/>
                  </a:lnTo>
                  <a:lnTo>
                    <a:pt x="816" y="205"/>
                  </a:lnTo>
                  <a:lnTo>
                    <a:pt x="818" y="203"/>
                  </a:lnTo>
                  <a:lnTo>
                    <a:pt x="820" y="203"/>
                  </a:lnTo>
                  <a:lnTo>
                    <a:pt x="821" y="203"/>
                  </a:lnTo>
                  <a:lnTo>
                    <a:pt x="823" y="203"/>
                  </a:lnTo>
                  <a:lnTo>
                    <a:pt x="824" y="201"/>
                  </a:lnTo>
                  <a:lnTo>
                    <a:pt x="826" y="201"/>
                  </a:lnTo>
                  <a:lnTo>
                    <a:pt x="827" y="201"/>
                  </a:lnTo>
                  <a:lnTo>
                    <a:pt x="829" y="200"/>
                  </a:lnTo>
                  <a:lnTo>
                    <a:pt x="831" y="200"/>
                  </a:lnTo>
                  <a:lnTo>
                    <a:pt x="832" y="200"/>
                  </a:lnTo>
                  <a:lnTo>
                    <a:pt x="834" y="198"/>
                  </a:lnTo>
                  <a:lnTo>
                    <a:pt x="835" y="198"/>
                  </a:lnTo>
                  <a:lnTo>
                    <a:pt x="837" y="198"/>
                  </a:lnTo>
                  <a:lnTo>
                    <a:pt x="839" y="196"/>
                  </a:lnTo>
                  <a:lnTo>
                    <a:pt x="840" y="196"/>
                  </a:lnTo>
                  <a:lnTo>
                    <a:pt x="842" y="196"/>
                  </a:lnTo>
                  <a:lnTo>
                    <a:pt x="843" y="196"/>
                  </a:lnTo>
                  <a:lnTo>
                    <a:pt x="845" y="194"/>
                  </a:lnTo>
                  <a:lnTo>
                    <a:pt x="846" y="194"/>
                  </a:lnTo>
                  <a:lnTo>
                    <a:pt x="848" y="194"/>
                  </a:lnTo>
                  <a:lnTo>
                    <a:pt x="850" y="192"/>
                  </a:lnTo>
                  <a:lnTo>
                    <a:pt x="851" y="192"/>
                  </a:lnTo>
                  <a:lnTo>
                    <a:pt x="853" y="192"/>
                  </a:lnTo>
                  <a:lnTo>
                    <a:pt x="854" y="190"/>
                  </a:lnTo>
                  <a:lnTo>
                    <a:pt x="856" y="190"/>
                  </a:lnTo>
                  <a:lnTo>
                    <a:pt x="858" y="190"/>
                  </a:lnTo>
                  <a:lnTo>
                    <a:pt x="859" y="188"/>
                  </a:lnTo>
                  <a:lnTo>
                    <a:pt x="861" y="188"/>
                  </a:lnTo>
                  <a:lnTo>
                    <a:pt x="862" y="188"/>
                  </a:lnTo>
                  <a:lnTo>
                    <a:pt x="864" y="188"/>
                  </a:lnTo>
                  <a:lnTo>
                    <a:pt x="866" y="186"/>
                  </a:lnTo>
                  <a:lnTo>
                    <a:pt x="867" y="186"/>
                  </a:lnTo>
                  <a:lnTo>
                    <a:pt x="869" y="186"/>
                  </a:lnTo>
                  <a:lnTo>
                    <a:pt x="870" y="184"/>
                  </a:lnTo>
                  <a:lnTo>
                    <a:pt x="872" y="184"/>
                  </a:lnTo>
                  <a:lnTo>
                    <a:pt x="873" y="184"/>
                  </a:lnTo>
                  <a:lnTo>
                    <a:pt x="875" y="183"/>
                  </a:lnTo>
                  <a:lnTo>
                    <a:pt x="877" y="183"/>
                  </a:lnTo>
                  <a:lnTo>
                    <a:pt x="878" y="183"/>
                  </a:lnTo>
                  <a:lnTo>
                    <a:pt x="880" y="181"/>
                  </a:lnTo>
                  <a:lnTo>
                    <a:pt x="881" y="181"/>
                  </a:lnTo>
                  <a:lnTo>
                    <a:pt x="883" y="181"/>
                  </a:lnTo>
                  <a:lnTo>
                    <a:pt x="885" y="179"/>
                  </a:lnTo>
                  <a:lnTo>
                    <a:pt x="885" y="179"/>
                  </a:lnTo>
                  <a:lnTo>
                    <a:pt x="886" y="179"/>
                  </a:lnTo>
                  <a:lnTo>
                    <a:pt x="888" y="177"/>
                  </a:lnTo>
                  <a:lnTo>
                    <a:pt x="889" y="177"/>
                  </a:lnTo>
                  <a:lnTo>
                    <a:pt x="891" y="177"/>
                  </a:lnTo>
                  <a:lnTo>
                    <a:pt x="892" y="175"/>
                  </a:lnTo>
                  <a:lnTo>
                    <a:pt x="894" y="175"/>
                  </a:lnTo>
                  <a:lnTo>
                    <a:pt x="896" y="175"/>
                  </a:lnTo>
                  <a:lnTo>
                    <a:pt x="897" y="173"/>
                  </a:lnTo>
                  <a:lnTo>
                    <a:pt x="899" y="173"/>
                  </a:lnTo>
                  <a:lnTo>
                    <a:pt x="900" y="173"/>
                  </a:lnTo>
                  <a:lnTo>
                    <a:pt x="902" y="171"/>
                  </a:lnTo>
                  <a:lnTo>
                    <a:pt x="904" y="171"/>
                  </a:lnTo>
                  <a:lnTo>
                    <a:pt x="905" y="171"/>
                  </a:lnTo>
                  <a:lnTo>
                    <a:pt x="907" y="169"/>
                  </a:lnTo>
                  <a:lnTo>
                    <a:pt x="908" y="169"/>
                  </a:lnTo>
                  <a:lnTo>
                    <a:pt x="910" y="169"/>
                  </a:lnTo>
                  <a:lnTo>
                    <a:pt x="912" y="168"/>
                  </a:lnTo>
                  <a:lnTo>
                    <a:pt x="913" y="168"/>
                  </a:lnTo>
                  <a:lnTo>
                    <a:pt x="915" y="168"/>
                  </a:lnTo>
                  <a:lnTo>
                    <a:pt x="916" y="166"/>
                  </a:lnTo>
                  <a:lnTo>
                    <a:pt x="918" y="166"/>
                  </a:lnTo>
                  <a:lnTo>
                    <a:pt x="919" y="166"/>
                  </a:lnTo>
                  <a:lnTo>
                    <a:pt x="921" y="164"/>
                  </a:lnTo>
                  <a:lnTo>
                    <a:pt x="923" y="164"/>
                  </a:lnTo>
                  <a:lnTo>
                    <a:pt x="924" y="164"/>
                  </a:lnTo>
                  <a:lnTo>
                    <a:pt x="926" y="162"/>
                  </a:lnTo>
                  <a:lnTo>
                    <a:pt x="927" y="162"/>
                  </a:lnTo>
                  <a:lnTo>
                    <a:pt x="929" y="162"/>
                  </a:lnTo>
                  <a:lnTo>
                    <a:pt x="931" y="160"/>
                  </a:lnTo>
                  <a:lnTo>
                    <a:pt x="932" y="160"/>
                  </a:lnTo>
                  <a:lnTo>
                    <a:pt x="934" y="160"/>
                  </a:lnTo>
                  <a:lnTo>
                    <a:pt x="935" y="158"/>
                  </a:lnTo>
                  <a:lnTo>
                    <a:pt x="937" y="158"/>
                  </a:lnTo>
                  <a:lnTo>
                    <a:pt x="938" y="158"/>
                  </a:lnTo>
                  <a:lnTo>
                    <a:pt x="940" y="156"/>
                  </a:lnTo>
                  <a:lnTo>
                    <a:pt x="942" y="156"/>
                  </a:lnTo>
                  <a:lnTo>
                    <a:pt x="943" y="156"/>
                  </a:lnTo>
                  <a:lnTo>
                    <a:pt x="945" y="154"/>
                  </a:lnTo>
                  <a:lnTo>
                    <a:pt x="946" y="154"/>
                  </a:lnTo>
                  <a:lnTo>
                    <a:pt x="948" y="152"/>
                  </a:lnTo>
                  <a:lnTo>
                    <a:pt x="950" y="152"/>
                  </a:lnTo>
                  <a:lnTo>
                    <a:pt x="951" y="152"/>
                  </a:lnTo>
                  <a:lnTo>
                    <a:pt x="953" y="151"/>
                  </a:lnTo>
                  <a:lnTo>
                    <a:pt x="954" y="151"/>
                  </a:lnTo>
                  <a:lnTo>
                    <a:pt x="956" y="151"/>
                  </a:lnTo>
                  <a:lnTo>
                    <a:pt x="957" y="149"/>
                  </a:lnTo>
                  <a:lnTo>
                    <a:pt x="959" y="149"/>
                  </a:lnTo>
                  <a:lnTo>
                    <a:pt x="961" y="149"/>
                  </a:lnTo>
                  <a:lnTo>
                    <a:pt x="962" y="147"/>
                  </a:lnTo>
                  <a:lnTo>
                    <a:pt x="964" y="147"/>
                  </a:lnTo>
                  <a:lnTo>
                    <a:pt x="965" y="147"/>
                  </a:lnTo>
                  <a:lnTo>
                    <a:pt x="967" y="145"/>
                  </a:lnTo>
                  <a:lnTo>
                    <a:pt x="969" y="145"/>
                  </a:lnTo>
                  <a:lnTo>
                    <a:pt x="970" y="143"/>
                  </a:lnTo>
                  <a:lnTo>
                    <a:pt x="972" y="143"/>
                  </a:lnTo>
                  <a:lnTo>
                    <a:pt x="973" y="143"/>
                  </a:lnTo>
                  <a:lnTo>
                    <a:pt x="975" y="141"/>
                  </a:lnTo>
                  <a:lnTo>
                    <a:pt x="977" y="141"/>
                  </a:lnTo>
                  <a:lnTo>
                    <a:pt x="978" y="141"/>
                  </a:lnTo>
                  <a:lnTo>
                    <a:pt x="980" y="139"/>
                  </a:lnTo>
                  <a:lnTo>
                    <a:pt x="981" y="139"/>
                  </a:lnTo>
                  <a:lnTo>
                    <a:pt x="983" y="139"/>
                  </a:lnTo>
                  <a:lnTo>
                    <a:pt x="984" y="137"/>
                  </a:lnTo>
                  <a:lnTo>
                    <a:pt x="986" y="137"/>
                  </a:lnTo>
                  <a:lnTo>
                    <a:pt x="988" y="135"/>
                  </a:lnTo>
                  <a:lnTo>
                    <a:pt x="989" y="135"/>
                  </a:lnTo>
                  <a:lnTo>
                    <a:pt x="991" y="135"/>
                  </a:lnTo>
                  <a:lnTo>
                    <a:pt x="992" y="134"/>
                  </a:lnTo>
                  <a:lnTo>
                    <a:pt x="994" y="134"/>
                  </a:lnTo>
                  <a:lnTo>
                    <a:pt x="996" y="134"/>
                  </a:lnTo>
                  <a:lnTo>
                    <a:pt x="997" y="132"/>
                  </a:lnTo>
                  <a:lnTo>
                    <a:pt x="999" y="132"/>
                  </a:lnTo>
                  <a:lnTo>
                    <a:pt x="1000" y="130"/>
                  </a:lnTo>
                  <a:lnTo>
                    <a:pt x="1002" y="130"/>
                  </a:lnTo>
                  <a:lnTo>
                    <a:pt x="1003" y="130"/>
                  </a:lnTo>
                  <a:lnTo>
                    <a:pt x="1005" y="128"/>
                  </a:lnTo>
                  <a:lnTo>
                    <a:pt x="1007" y="128"/>
                  </a:lnTo>
                  <a:lnTo>
                    <a:pt x="1008" y="128"/>
                  </a:lnTo>
                  <a:lnTo>
                    <a:pt x="1010" y="126"/>
                  </a:lnTo>
                  <a:lnTo>
                    <a:pt x="1011" y="126"/>
                  </a:lnTo>
                  <a:lnTo>
                    <a:pt x="1013" y="124"/>
                  </a:lnTo>
                  <a:lnTo>
                    <a:pt x="1015" y="124"/>
                  </a:lnTo>
                  <a:lnTo>
                    <a:pt x="1016" y="124"/>
                  </a:lnTo>
                  <a:lnTo>
                    <a:pt x="1018" y="122"/>
                  </a:lnTo>
                  <a:lnTo>
                    <a:pt x="1019" y="122"/>
                  </a:lnTo>
                  <a:lnTo>
                    <a:pt x="1021" y="122"/>
                  </a:lnTo>
                  <a:lnTo>
                    <a:pt x="1023" y="120"/>
                  </a:lnTo>
                  <a:lnTo>
                    <a:pt x="1024" y="120"/>
                  </a:lnTo>
                  <a:lnTo>
                    <a:pt x="1026" y="119"/>
                  </a:lnTo>
                  <a:lnTo>
                    <a:pt x="1027" y="119"/>
                  </a:lnTo>
                  <a:lnTo>
                    <a:pt x="1029" y="119"/>
                  </a:lnTo>
                  <a:lnTo>
                    <a:pt x="1030" y="117"/>
                  </a:lnTo>
                  <a:lnTo>
                    <a:pt x="1032" y="117"/>
                  </a:lnTo>
                  <a:lnTo>
                    <a:pt x="1034" y="115"/>
                  </a:lnTo>
                  <a:lnTo>
                    <a:pt x="1035" y="115"/>
                  </a:lnTo>
                  <a:lnTo>
                    <a:pt x="1037" y="115"/>
                  </a:lnTo>
                  <a:lnTo>
                    <a:pt x="1038" y="113"/>
                  </a:lnTo>
                  <a:lnTo>
                    <a:pt x="1040" y="113"/>
                  </a:lnTo>
                  <a:lnTo>
                    <a:pt x="1042" y="113"/>
                  </a:lnTo>
                  <a:lnTo>
                    <a:pt x="1043" y="111"/>
                  </a:lnTo>
                  <a:lnTo>
                    <a:pt x="1045" y="111"/>
                  </a:lnTo>
                  <a:lnTo>
                    <a:pt x="1046" y="109"/>
                  </a:lnTo>
                  <a:lnTo>
                    <a:pt x="1048" y="109"/>
                  </a:lnTo>
                  <a:lnTo>
                    <a:pt x="1049" y="109"/>
                  </a:lnTo>
                  <a:lnTo>
                    <a:pt x="1051" y="107"/>
                  </a:lnTo>
                  <a:lnTo>
                    <a:pt x="1053" y="107"/>
                  </a:lnTo>
                  <a:lnTo>
                    <a:pt x="1054" y="105"/>
                  </a:lnTo>
                  <a:lnTo>
                    <a:pt x="1056" y="105"/>
                  </a:lnTo>
                  <a:lnTo>
                    <a:pt x="1056" y="105"/>
                  </a:lnTo>
                  <a:lnTo>
                    <a:pt x="1057" y="103"/>
                  </a:lnTo>
                  <a:lnTo>
                    <a:pt x="1059" y="103"/>
                  </a:lnTo>
                  <a:lnTo>
                    <a:pt x="1061" y="102"/>
                  </a:lnTo>
                  <a:lnTo>
                    <a:pt x="1062" y="102"/>
                  </a:lnTo>
                  <a:lnTo>
                    <a:pt x="1064" y="102"/>
                  </a:lnTo>
                  <a:lnTo>
                    <a:pt x="1065" y="100"/>
                  </a:lnTo>
                  <a:lnTo>
                    <a:pt x="1067" y="100"/>
                  </a:lnTo>
                  <a:lnTo>
                    <a:pt x="1068" y="98"/>
                  </a:lnTo>
                  <a:lnTo>
                    <a:pt x="1070" y="98"/>
                  </a:lnTo>
                  <a:lnTo>
                    <a:pt x="1072" y="98"/>
                  </a:lnTo>
                  <a:lnTo>
                    <a:pt x="1073" y="96"/>
                  </a:lnTo>
                  <a:lnTo>
                    <a:pt x="1075" y="96"/>
                  </a:lnTo>
                  <a:lnTo>
                    <a:pt x="1076" y="94"/>
                  </a:lnTo>
                  <a:lnTo>
                    <a:pt x="1078" y="94"/>
                  </a:lnTo>
                  <a:lnTo>
                    <a:pt x="1080" y="94"/>
                  </a:lnTo>
                  <a:lnTo>
                    <a:pt x="1081" y="92"/>
                  </a:lnTo>
                  <a:lnTo>
                    <a:pt x="1083" y="92"/>
                  </a:lnTo>
                  <a:lnTo>
                    <a:pt x="1084" y="90"/>
                  </a:lnTo>
                  <a:lnTo>
                    <a:pt x="1086" y="90"/>
                  </a:lnTo>
                  <a:lnTo>
                    <a:pt x="1088" y="90"/>
                  </a:lnTo>
                  <a:lnTo>
                    <a:pt x="1089" y="88"/>
                  </a:lnTo>
                  <a:lnTo>
                    <a:pt x="1091" y="88"/>
                  </a:lnTo>
                  <a:lnTo>
                    <a:pt x="1092" y="86"/>
                  </a:lnTo>
                  <a:lnTo>
                    <a:pt x="1094" y="86"/>
                  </a:lnTo>
                  <a:lnTo>
                    <a:pt x="1095" y="85"/>
                  </a:lnTo>
                  <a:lnTo>
                    <a:pt x="1097" y="85"/>
                  </a:lnTo>
                  <a:lnTo>
                    <a:pt x="1099" y="85"/>
                  </a:lnTo>
                  <a:lnTo>
                    <a:pt x="1100" y="83"/>
                  </a:lnTo>
                  <a:lnTo>
                    <a:pt x="1102" y="83"/>
                  </a:lnTo>
                  <a:lnTo>
                    <a:pt x="1103" y="81"/>
                  </a:lnTo>
                  <a:lnTo>
                    <a:pt x="1105" y="81"/>
                  </a:lnTo>
                  <a:lnTo>
                    <a:pt x="1107" y="81"/>
                  </a:lnTo>
                  <a:lnTo>
                    <a:pt x="1108" y="79"/>
                  </a:lnTo>
                  <a:lnTo>
                    <a:pt x="1110" y="79"/>
                  </a:lnTo>
                  <a:lnTo>
                    <a:pt x="1111" y="77"/>
                  </a:lnTo>
                  <a:lnTo>
                    <a:pt x="1113" y="77"/>
                  </a:lnTo>
                  <a:lnTo>
                    <a:pt x="1114" y="75"/>
                  </a:lnTo>
                  <a:lnTo>
                    <a:pt x="1116" y="75"/>
                  </a:lnTo>
                  <a:lnTo>
                    <a:pt x="1118" y="75"/>
                  </a:lnTo>
                  <a:lnTo>
                    <a:pt x="1119" y="73"/>
                  </a:lnTo>
                  <a:lnTo>
                    <a:pt x="1121" y="73"/>
                  </a:lnTo>
                  <a:lnTo>
                    <a:pt x="1122" y="71"/>
                  </a:lnTo>
                  <a:lnTo>
                    <a:pt x="1124" y="71"/>
                  </a:lnTo>
                  <a:lnTo>
                    <a:pt x="1126" y="70"/>
                  </a:lnTo>
                  <a:lnTo>
                    <a:pt x="1127" y="70"/>
                  </a:lnTo>
                  <a:lnTo>
                    <a:pt x="1129" y="70"/>
                  </a:lnTo>
                  <a:lnTo>
                    <a:pt x="1130" y="68"/>
                  </a:lnTo>
                  <a:lnTo>
                    <a:pt x="1132" y="68"/>
                  </a:lnTo>
                  <a:lnTo>
                    <a:pt x="1134" y="66"/>
                  </a:lnTo>
                  <a:lnTo>
                    <a:pt x="1135" y="66"/>
                  </a:lnTo>
                  <a:lnTo>
                    <a:pt x="1137" y="64"/>
                  </a:lnTo>
                  <a:lnTo>
                    <a:pt x="1138" y="64"/>
                  </a:lnTo>
                  <a:lnTo>
                    <a:pt x="1140" y="64"/>
                  </a:lnTo>
                  <a:lnTo>
                    <a:pt x="1141" y="62"/>
                  </a:lnTo>
                  <a:lnTo>
                    <a:pt x="1143" y="62"/>
                  </a:lnTo>
                  <a:lnTo>
                    <a:pt x="1145" y="60"/>
                  </a:lnTo>
                  <a:lnTo>
                    <a:pt x="1146" y="60"/>
                  </a:lnTo>
                  <a:lnTo>
                    <a:pt x="1148" y="58"/>
                  </a:lnTo>
                  <a:lnTo>
                    <a:pt x="1149" y="58"/>
                  </a:lnTo>
                  <a:lnTo>
                    <a:pt x="1151" y="58"/>
                  </a:lnTo>
                  <a:lnTo>
                    <a:pt x="1153" y="56"/>
                  </a:lnTo>
                  <a:lnTo>
                    <a:pt x="1154" y="56"/>
                  </a:lnTo>
                  <a:lnTo>
                    <a:pt x="1156" y="54"/>
                  </a:lnTo>
                  <a:lnTo>
                    <a:pt x="1157" y="54"/>
                  </a:lnTo>
                  <a:lnTo>
                    <a:pt x="1159" y="53"/>
                  </a:lnTo>
                  <a:lnTo>
                    <a:pt x="1160" y="53"/>
                  </a:lnTo>
                  <a:lnTo>
                    <a:pt x="1162" y="53"/>
                  </a:lnTo>
                  <a:lnTo>
                    <a:pt x="1164" y="51"/>
                  </a:lnTo>
                  <a:lnTo>
                    <a:pt x="1165" y="51"/>
                  </a:lnTo>
                  <a:lnTo>
                    <a:pt x="1167" y="49"/>
                  </a:lnTo>
                  <a:lnTo>
                    <a:pt x="1168" y="49"/>
                  </a:lnTo>
                  <a:lnTo>
                    <a:pt x="1170" y="47"/>
                  </a:lnTo>
                  <a:lnTo>
                    <a:pt x="1172" y="47"/>
                  </a:lnTo>
                  <a:lnTo>
                    <a:pt x="1173" y="45"/>
                  </a:lnTo>
                  <a:lnTo>
                    <a:pt x="1175" y="45"/>
                  </a:lnTo>
                  <a:lnTo>
                    <a:pt x="1176" y="45"/>
                  </a:lnTo>
                  <a:lnTo>
                    <a:pt x="1178" y="43"/>
                  </a:lnTo>
                  <a:lnTo>
                    <a:pt x="1179" y="43"/>
                  </a:lnTo>
                  <a:lnTo>
                    <a:pt x="1181" y="41"/>
                  </a:lnTo>
                  <a:lnTo>
                    <a:pt x="1183" y="41"/>
                  </a:lnTo>
                  <a:lnTo>
                    <a:pt x="1184" y="39"/>
                  </a:lnTo>
                  <a:lnTo>
                    <a:pt x="1186" y="39"/>
                  </a:lnTo>
                  <a:lnTo>
                    <a:pt x="1187" y="37"/>
                  </a:lnTo>
                  <a:lnTo>
                    <a:pt x="1189" y="37"/>
                  </a:lnTo>
                  <a:lnTo>
                    <a:pt x="1191" y="36"/>
                  </a:lnTo>
                  <a:lnTo>
                    <a:pt x="1192" y="36"/>
                  </a:lnTo>
                  <a:lnTo>
                    <a:pt x="1194" y="36"/>
                  </a:lnTo>
                  <a:lnTo>
                    <a:pt x="1195" y="34"/>
                  </a:lnTo>
                  <a:lnTo>
                    <a:pt x="1197" y="34"/>
                  </a:lnTo>
                  <a:lnTo>
                    <a:pt x="1199" y="32"/>
                  </a:lnTo>
                  <a:lnTo>
                    <a:pt x="1200" y="32"/>
                  </a:lnTo>
                  <a:lnTo>
                    <a:pt x="1202" y="30"/>
                  </a:lnTo>
                  <a:lnTo>
                    <a:pt x="1203" y="30"/>
                  </a:lnTo>
                  <a:lnTo>
                    <a:pt x="1205" y="28"/>
                  </a:lnTo>
                  <a:lnTo>
                    <a:pt x="1206" y="28"/>
                  </a:lnTo>
                  <a:lnTo>
                    <a:pt x="1208" y="26"/>
                  </a:lnTo>
                  <a:lnTo>
                    <a:pt x="1210" y="26"/>
                  </a:lnTo>
                  <a:lnTo>
                    <a:pt x="1211" y="26"/>
                  </a:lnTo>
                  <a:lnTo>
                    <a:pt x="1213" y="24"/>
                  </a:lnTo>
                  <a:lnTo>
                    <a:pt x="1214" y="24"/>
                  </a:lnTo>
                  <a:lnTo>
                    <a:pt x="1216" y="22"/>
                  </a:lnTo>
                  <a:lnTo>
                    <a:pt x="1218" y="22"/>
                  </a:lnTo>
                  <a:lnTo>
                    <a:pt x="1219" y="21"/>
                  </a:lnTo>
                  <a:lnTo>
                    <a:pt x="1221" y="21"/>
                  </a:lnTo>
                  <a:lnTo>
                    <a:pt x="1222" y="19"/>
                  </a:lnTo>
                  <a:lnTo>
                    <a:pt x="1224" y="19"/>
                  </a:lnTo>
                  <a:lnTo>
                    <a:pt x="1225" y="17"/>
                  </a:lnTo>
                  <a:lnTo>
                    <a:pt x="1227" y="17"/>
                  </a:lnTo>
                  <a:lnTo>
                    <a:pt x="1229" y="15"/>
                  </a:lnTo>
                  <a:lnTo>
                    <a:pt x="1229" y="15"/>
                  </a:lnTo>
                  <a:lnTo>
                    <a:pt x="1230" y="13"/>
                  </a:lnTo>
                  <a:lnTo>
                    <a:pt x="1232" y="13"/>
                  </a:lnTo>
                  <a:lnTo>
                    <a:pt x="1233" y="13"/>
                  </a:lnTo>
                  <a:lnTo>
                    <a:pt x="1235" y="11"/>
                  </a:lnTo>
                  <a:lnTo>
                    <a:pt x="1237" y="11"/>
                  </a:lnTo>
                  <a:lnTo>
                    <a:pt x="1238" y="9"/>
                  </a:lnTo>
                  <a:lnTo>
                    <a:pt x="1240" y="9"/>
                  </a:lnTo>
                  <a:lnTo>
                    <a:pt x="1241" y="7"/>
                  </a:lnTo>
                  <a:lnTo>
                    <a:pt x="1243" y="7"/>
                  </a:lnTo>
                  <a:lnTo>
                    <a:pt x="1245" y="5"/>
                  </a:lnTo>
                  <a:lnTo>
                    <a:pt x="1246" y="5"/>
                  </a:lnTo>
                  <a:lnTo>
                    <a:pt x="1248" y="4"/>
                  </a:lnTo>
                  <a:lnTo>
                    <a:pt x="1249" y="4"/>
                  </a:lnTo>
                  <a:lnTo>
                    <a:pt x="1251" y="2"/>
                  </a:lnTo>
                  <a:lnTo>
                    <a:pt x="1252" y="2"/>
                  </a:lnTo>
                  <a:lnTo>
                    <a:pt x="1254" y="0"/>
                  </a:lnTo>
                  <a:lnTo>
                    <a:pt x="1256" y="0"/>
                  </a:lnTo>
                </a:path>
              </a:pathLst>
            </a:custGeom>
            <a:noFill/>
            <a:ln w="33338">
              <a:solidFill>
                <a:srgbClr val="808080"/>
              </a:solidFill>
              <a:prstDash val="solid"/>
              <a:round/>
              <a:headEnd/>
              <a:tailEnd/>
            </a:ln>
          </p:spPr>
          <p:txBody>
            <a:bodyPr/>
            <a:lstStyle/>
            <a:p>
              <a:endParaRPr lang="ru-RU"/>
            </a:p>
          </p:txBody>
        </p:sp>
        <p:sp>
          <p:nvSpPr>
            <p:cNvPr id="934103" name="Rectangle 215"/>
            <p:cNvSpPr>
              <a:spLocks noChangeArrowheads="1"/>
            </p:cNvSpPr>
            <p:nvPr/>
          </p:nvSpPr>
          <p:spPr bwMode="auto">
            <a:xfrm>
              <a:off x="4069" y="1482"/>
              <a:ext cx="306" cy="86"/>
            </a:xfrm>
            <a:prstGeom prst="rect">
              <a:avLst/>
            </a:prstGeom>
            <a:noFill/>
            <a:ln w="9525">
              <a:noFill/>
              <a:miter lim="800000"/>
              <a:headEnd/>
              <a:tailEnd/>
            </a:ln>
          </p:spPr>
          <p:txBody>
            <a:bodyPr wrap="none" lIns="0" tIns="0" rIns="0" bIns="0">
              <a:spAutoFit/>
            </a:bodyPr>
            <a:lstStyle/>
            <a:p>
              <a:r>
                <a:rPr lang="ru-RU" sz="900">
                  <a:solidFill>
                    <a:srgbClr val="808080"/>
                  </a:solidFill>
                </a:rPr>
                <a:t>Cuba</a:t>
              </a:r>
              <a:endParaRPr lang="ru-RU"/>
            </a:p>
          </p:txBody>
        </p:sp>
        <p:sp>
          <p:nvSpPr>
            <p:cNvPr id="934104" name="Freeform 216"/>
            <p:cNvSpPr>
              <a:spLocks/>
            </p:cNvSpPr>
            <p:nvPr/>
          </p:nvSpPr>
          <p:spPr bwMode="auto">
            <a:xfrm>
              <a:off x="1821" y="2300"/>
              <a:ext cx="1570" cy="486"/>
            </a:xfrm>
            <a:custGeom>
              <a:avLst/>
              <a:gdLst/>
              <a:ahLst/>
              <a:cxnLst>
                <a:cxn ang="0">
                  <a:pos x="24" y="957"/>
                </a:cxn>
                <a:cxn ang="0">
                  <a:pos x="49" y="940"/>
                </a:cxn>
                <a:cxn ang="0">
                  <a:pos x="74" y="925"/>
                </a:cxn>
                <a:cxn ang="0">
                  <a:pos x="100" y="910"/>
                </a:cxn>
                <a:cxn ang="0">
                  <a:pos x="125" y="895"/>
                </a:cxn>
                <a:cxn ang="0">
                  <a:pos x="149" y="878"/>
                </a:cxn>
                <a:cxn ang="0">
                  <a:pos x="174" y="863"/>
                </a:cxn>
                <a:cxn ang="0">
                  <a:pos x="200" y="848"/>
                </a:cxn>
                <a:cxn ang="0">
                  <a:pos x="225" y="833"/>
                </a:cxn>
                <a:cxn ang="0">
                  <a:pos x="250" y="818"/>
                </a:cxn>
                <a:cxn ang="0">
                  <a:pos x="276" y="801"/>
                </a:cxn>
                <a:cxn ang="0">
                  <a:pos x="301" y="786"/>
                </a:cxn>
                <a:cxn ang="0">
                  <a:pos x="325" y="771"/>
                </a:cxn>
                <a:cxn ang="0">
                  <a:pos x="350" y="755"/>
                </a:cxn>
                <a:cxn ang="0">
                  <a:pos x="376" y="738"/>
                </a:cxn>
                <a:cxn ang="0">
                  <a:pos x="401" y="723"/>
                </a:cxn>
                <a:cxn ang="0">
                  <a:pos x="426" y="708"/>
                </a:cxn>
                <a:cxn ang="0">
                  <a:pos x="452" y="693"/>
                </a:cxn>
                <a:cxn ang="0">
                  <a:pos x="476" y="676"/>
                </a:cxn>
                <a:cxn ang="0">
                  <a:pos x="501" y="661"/>
                </a:cxn>
                <a:cxn ang="0">
                  <a:pos x="526" y="646"/>
                </a:cxn>
                <a:cxn ang="0">
                  <a:pos x="552" y="631"/>
                </a:cxn>
                <a:cxn ang="0">
                  <a:pos x="577" y="616"/>
                </a:cxn>
                <a:cxn ang="0">
                  <a:pos x="603" y="599"/>
                </a:cxn>
                <a:cxn ang="0">
                  <a:pos x="628" y="584"/>
                </a:cxn>
                <a:cxn ang="0">
                  <a:pos x="652" y="569"/>
                </a:cxn>
                <a:cxn ang="0">
                  <a:pos x="677" y="554"/>
                </a:cxn>
                <a:cxn ang="0">
                  <a:pos x="702" y="537"/>
                </a:cxn>
                <a:cxn ang="0">
                  <a:pos x="728" y="522"/>
                </a:cxn>
                <a:cxn ang="0">
                  <a:pos x="753" y="507"/>
                </a:cxn>
                <a:cxn ang="0">
                  <a:pos x="779" y="492"/>
                </a:cxn>
                <a:cxn ang="0">
                  <a:pos x="804" y="475"/>
                </a:cxn>
                <a:cxn ang="0">
                  <a:pos x="828" y="460"/>
                </a:cxn>
                <a:cxn ang="0">
                  <a:pos x="853" y="444"/>
                </a:cxn>
                <a:cxn ang="0">
                  <a:pos x="878" y="429"/>
                </a:cxn>
                <a:cxn ang="0">
                  <a:pos x="904" y="412"/>
                </a:cxn>
                <a:cxn ang="0">
                  <a:pos x="929" y="397"/>
                </a:cxn>
                <a:cxn ang="0">
                  <a:pos x="955" y="382"/>
                </a:cxn>
                <a:cxn ang="0">
                  <a:pos x="980" y="367"/>
                </a:cxn>
                <a:cxn ang="0">
                  <a:pos x="1004" y="350"/>
                </a:cxn>
                <a:cxn ang="0">
                  <a:pos x="1029" y="335"/>
                </a:cxn>
                <a:cxn ang="0">
                  <a:pos x="1054" y="320"/>
                </a:cxn>
                <a:cxn ang="0">
                  <a:pos x="1080" y="303"/>
                </a:cxn>
                <a:cxn ang="0">
                  <a:pos x="1105" y="288"/>
                </a:cxn>
                <a:cxn ang="0">
                  <a:pos x="1131" y="273"/>
                </a:cxn>
                <a:cxn ang="0">
                  <a:pos x="1156" y="258"/>
                </a:cxn>
                <a:cxn ang="0">
                  <a:pos x="1180" y="241"/>
                </a:cxn>
                <a:cxn ang="0">
                  <a:pos x="1205" y="226"/>
                </a:cxn>
                <a:cxn ang="0">
                  <a:pos x="1230" y="211"/>
                </a:cxn>
                <a:cxn ang="0">
                  <a:pos x="1256" y="196"/>
                </a:cxn>
                <a:cxn ang="0">
                  <a:pos x="1281" y="179"/>
                </a:cxn>
                <a:cxn ang="0">
                  <a:pos x="1307" y="164"/>
                </a:cxn>
                <a:cxn ang="0">
                  <a:pos x="1332" y="149"/>
                </a:cxn>
                <a:cxn ang="0">
                  <a:pos x="1356" y="134"/>
                </a:cxn>
                <a:cxn ang="0">
                  <a:pos x="1381" y="117"/>
                </a:cxn>
                <a:cxn ang="0">
                  <a:pos x="1406" y="101"/>
                </a:cxn>
                <a:cxn ang="0">
                  <a:pos x="1432" y="86"/>
                </a:cxn>
                <a:cxn ang="0">
                  <a:pos x="1457" y="69"/>
                </a:cxn>
                <a:cxn ang="0">
                  <a:pos x="1483" y="54"/>
                </a:cxn>
                <a:cxn ang="0">
                  <a:pos x="1506" y="39"/>
                </a:cxn>
                <a:cxn ang="0">
                  <a:pos x="1532" y="24"/>
                </a:cxn>
                <a:cxn ang="0">
                  <a:pos x="1557" y="7"/>
                </a:cxn>
              </a:cxnLst>
              <a:rect l="0" t="0" r="r" b="b"/>
              <a:pathLst>
                <a:path w="1570" h="970">
                  <a:moveTo>
                    <a:pt x="0" y="970"/>
                  </a:moveTo>
                  <a:lnTo>
                    <a:pt x="2" y="970"/>
                  </a:lnTo>
                  <a:lnTo>
                    <a:pt x="3" y="968"/>
                  </a:lnTo>
                  <a:lnTo>
                    <a:pt x="5" y="968"/>
                  </a:lnTo>
                  <a:lnTo>
                    <a:pt x="6" y="967"/>
                  </a:lnTo>
                  <a:lnTo>
                    <a:pt x="8" y="967"/>
                  </a:lnTo>
                  <a:lnTo>
                    <a:pt x="9" y="965"/>
                  </a:lnTo>
                  <a:lnTo>
                    <a:pt x="11" y="965"/>
                  </a:lnTo>
                  <a:lnTo>
                    <a:pt x="13" y="963"/>
                  </a:lnTo>
                  <a:lnTo>
                    <a:pt x="14" y="963"/>
                  </a:lnTo>
                  <a:lnTo>
                    <a:pt x="16" y="961"/>
                  </a:lnTo>
                  <a:lnTo>
                    <a:pt x="17" y="961"/>
                  </a:lnTo>
                  <a:lnTo>
                    <a:pt x="19" y="959"/>
                  </a:lnTo>
                  <a:lnTo>
                    <a:pt x="21" y="959"/>
                  </a:lnTo>
                  <a:lnTo>
                    <a:pt x="22" y="957"/>
                  </a:lnTo>
                  <a:lnTo>
                    <a:pt x="24" y="957"/>
                  </a:lnTo>
                  <a:lnTo>
                    <a:pt x="25" y="955"/>
                  </a:lnTo>
                  <a:lnTo>
                    <a:pt x="27" y="955"/>
                  </a:lnTo>
                  <a:lnTo>
                    <a:pt x="28" y="953"/>
                  </a:lnTo>
                  <a:lnTo>
                    <a:pt x="30" y="951"/>
                  </a:lnTo>
                  <a:lnTo>
                    <a:pt x="32" y="951"/>
                  </a:lnTo>
                  <a:lnTo>
                    <a:pt x="33" y="950"/>
                  </a:lnTo>
                  <a:lnTo>
                    <a:pt x="35" y="950"/>
                  </a:lnTo>
                  <a:lnTo>
                    <a:pt x="36" y="948"/>
                  </a:lnTo>
                  <a:lnTo>
                    <a:pt x="38" y="948"/>
                  </a:lnTo>
                  <a:lnTo>
                    <a:pt x="40" y="946"/>
                  </a:lnTo>
                  <a:lnTo>
                    <a:pt x="41" y="946"/>
                  </a:lnTo>
                  <a:lnTo>
                    <a:pt x="43" y="944"/>
                  </a:lnTo>
                  <a:lnTo>
                    <a:pt x="44" y="944"/>
                  </a:lnTo>
                  <a:lnTo>
                    <a:pt x="46" y="942"/>
                  </a:lnTo>
                  <a:lnTo>
                    <a:pt x="48" y="942"/>
                  </a:lnTo>
                  <a:lnTo>
                    <a:pt x="49" y="940"/>
                  </a:lnTo>
                  <a:lnTo>
                    <a:pt x="51" y="940"/>
                  </a:lnTo>
                  <a:lnTo>
                    <a:pt x="52" y="938"/>
                  </a:lnTo>
                  <a:lnTo>
                    <a:pt x="54" y="938"/>
                  </a:lnTo>
                  <a:lnTo>
                    <a:pt x="55" y="936"/>
                  </a:lnTo>
                  <a:lnTo>
                    <a:pt x="57" y="936"/>
                  </a:lnTo>
                  <a:lnTo>
                    <a:pt x="59" y="934"/>
                  </a:lnTo>
                  <a:lnTo>
                    <a:pt x="60" y="934"/>
                  </a:lnTo>
                  <a:lnTo>
                    <a:pt x="62" y="933"/>
                  </a:lnTo>
                  <a:lnTo>
                    <a:pt x="63" y="933"/>
                  </a:lnTo>
                  <a:lnTo>
                    <a:pt x="65" y="931"/>
                  </a:lnTo>
                  <a:lnTo>
                    <a:pt x="67" y="931"/>
                  </a:lnTo>
                  <a:lnTo>
                    <a:pt x="68" y="929"/>
                  </a:lnTo>
                  <a:lnTo>
                    <a:pt x="70" y="929"/>
                  </a:lnTo>
                  <a:lnTo>
                    <a:pt x="71" y="927"/>
                  </a:lnTo>
                  <a:lnTo>
                    <a:pt x="73" y="927"/>
                  </a:lnTo>
                  <a:lnTo>
                    <a:pt x="74" y="925"/>
                  </a:lnTo>
                  <a:lnTo>
                    <a:pt x="76" y="925"/>
                  </a:lnTo>
                  <a:lnTo>
                    <a:pt x="78" y="923"/>
                  </a:lnTo>
                  <a:lnTo>
                    <a:pt x="79" y="923"/>
                  </a:lnTo>
                  <a:lnTo>
                    <a:pt x="81" y="921"/>
                  </a:lnTo>
                  <a:lnTo>
                    <a:pt x="82" y="921"/>
                  </a:lnTo>
                  <a:lnTo>
                    <a:pt x="84" y="919"/>
                  </a:lnTo>
                  <a:lnTo>
                    <a:pt x="86" y="919"/>
                  </a:lnTo>
                  <a:lnTo>
                    <a:pt x="87" y="918"/>
                  </a:lnTo>
                  <a:lnTo>
                    <a:pt x="89" y="916"/>
                  </a:lnTo>
                  <a:lnTo>
                    <a:pt x="90" y="916"/>
                  </a:lnTo>
                  <a:lnTo>
                    <a:pt x="92" y="914"/>
                  </a:lnTo>
                  <a:lnTo>
                    <a:pt x="93" y="914"/>
                  </a:lnTo>
                  <a:lnTo>
                    <a:pt x="95" y="912"/>
                  </a:lnTo>
                  <a:lnTo>
                    <a:pt x="97" y="912"/>
                  </a:lnTo>
                  <a:lnTo>
                    <a:pt x="98" y="910"/>
                  </a:lnTo>
                  <a:lnTo>
                    <a:pt x="100" y="910"/>
                  </a:lnTo>
                  <a:lnTo>
                    <a:pt x="101" y="908"/>
                  </a:lnTo>
                  <a:lnTo>
                    <a:pt x="103" y="908"/>
                  </a:lnTo>
                  <a:lnTo>
                    <a:pt x="105" y="906"/>
                  </a:lnTo>
                  <a:lnTo>
                    <a:pt x="106" y="906"/>
                  </a:lnTo>
                  <a:lnTo>
                    <a:pt x="108" y="904"/>
                  </a:lnTo>
                  <a:lnTo>
                    <a:pt x="109" y="904"/>
                  </a:lnTo>
                  <a:lnTo>
                    <a:pt x="111" y="902"/>
                  </a:lnTo>
                  <a:lnTo>
                    <a:pt x="113" y="902"/>
                  </a:lnTo>
                  <a:lnTo>
                    <a:pt x="114" y="901"/>
                  </a:lnTo>
                  <a:lnTo>
                    <a:pt x="116" y="901"/>
                  </a:lnTo>
                  <a:lnTo>
                    <a:pt x="117" y="899"/>
                  </a:lnTo>
                  <a:lnTo>
                    <a:pt x="119" y="899"/>
                  </a:lnTo>
                  <a:lnTo>
                    <a:pt x="120" y="897"/>
                  </a:lnTo>
                  <a:lnTo>
                    <a:pt x="122" y="897"/>
                  </a:lnTo>
                  <a:lnTo>
                    <a:pt x="124" y="895"/>
                  </a:lnTo>
                  <a:lnTo>
                    <a:pt x="125" y="895"/>
                  </a:lnTo>
                  <a:lnTo>
                    <a:pt x="127" y="893"/>
                  </a:lnTo>
                  <a:lnTo>
                    <a:pt x="128" y="893"/>
                  </a:lnTo>
                  <a:lnTo>
                    <a:pt x="130" y="891"/>
                  </a:lnTo>
                  <a:lnTo>
                    <a:pt x="132" y="891"/>
                  </a:lnTo>
                  <a:lnTo>
                    <a:pt x="133" y="889"/>
                  </a:lnTo>
                  <a:lnTo>
                    <a:pt x="133" y="889"/>
                  </a:lnTo>
                  <a:lnTo>
                    <a:pt x="135" y="887"/>
                  </a:lnTo>
                  <a:lnTo>
                    <a:pt x="136" y="887"/>
                  </a:lnTo>
                  <a:lnTo>
                    <a:pt x="138" y="885"/>
                  </a:lnTo>
                  <a:lnTo>
                    <a:pt x="139" y="885"/>
                  </a:lnTo>
                  <a:lnTo>
                    <a:pt x="141" y="884"/>
                  </a:lnTo>
                  <a:lnTo>
                    <a:pt x="143" y="884"/>
                  </a:lnTo>
                  <a:lnTo>
                    <a:pt x="144" y="882"/>
                  </a:lnTo>
                  <a:lnTo>
                    <a:pt x="146" y="880"/>
                  </a:lnTo>
                  <a:lnTo>
                    <a:pt x="147" y="880"/>
                  </a:lnTo>
                  <a:lnTo>
                    <a:pt x="149" y="878"/>
                  </a:lnTo>
                  <a:lnTo>
                    <a:pt x="151" y="878"/>
                  </a:lnTo>
                  <a:lnTo>
                    <a:pt x="152" y="876"/>
                  </a:lnTo>
                  <a:lnTo>
                    <a:pt x="154" y="876"/>
                  </a:lnTo>
                  <a:lnTo>
                    <a:pt x="155" y="874"/>
                  </a:lnTo>
                  <a:lnTo>
                    <a:pt x="157" y="874"/>
                  </a:lnTo>
                  <a:lnTo>
                    <a:pt x="159" y="872"/>
                  </a:lnTo>
                  <a:lnTo>
                    <a:pt x="160" y="872"/>
                  </a:lnTo>
                  <a:lnTo>
                    <a:pt x="162" y="870"/>
                  </a:lnTo>
                  <a:lnTo>
                    <a:pt x="163" y="870"/>
                  </a:lnTo>
                  <a:lnTo>
                    <a:pt x="165" y="869"/>
                  </a:lnTo>
                  <a:lnTo>
                    <a:pt x="166" y="869"/>
                  </a:lnTo>
                  <a:lnTo>
                    <a:pt x="168" y="867"/>
                  </a:lnTo>
                  <a:lnTo>
                    <a:pt x="170" y="867"/>
                  </a:lnTo>
                  <a:lnTo>
                    <a:pt x="171" y="865"/>
                  </a:lnTo>
                  <a:lnTo>
                    <a:pt x="173" y="865"/>
                  </a:lnTo>
                  <a:lnTo>
                    <a:pt x="174" y="863"/>
                  </a:lnTo>
                  <a:lnTo>
                    <a:pt x="176" y="863"/>
                  </a:lnTo>
                  <a:lnTo>
                    <a:pt x="178" y="861"/>
                  </a:lnTo>
                  <a:lnTo>
                    <a:pt x="179" y="861"/>
                  </a:lnTo>
                  <a:lnTo>
                    <a:pt x="181" y="859"/>
                  </a:lnTo>
                  <a:lnTo>
                    <a:pt x="182" y="859"/>
                  </a:lnTo>
                  <a:lnTo>
                    <a:pt x="184" y="857"/>
                  </a:lnTo>
                  <a:lnTo>
                    <a:pt x="185" y="857"/>
                  </a:lnTo>
                  <a:lnTo>
                    <a:pt x="187" y="855"/>
                  </a:lnTo>
                  <a:lnTo>
                    <a:pt x="189" y="855"/>
                  </a:lnTo>
                  <a:lnTo>
                    <a:pt x="190" y="853"/>
                  </a:lnTo>
                  <a:lnTo>
                    <a:pt x="192" y="853"/>
                  </a:lnTo>
                  <a:lnTo>
                    <a:pt x="193" y="852"/>
                  </a:lnTo>
                  <a:lnTo>
                    <a:pt x="195" y="852"/>
                  </a:lnTo>
                  <a:lnTo>
                    <a:pt x="197" y="850"/>
                  </a:lnTo>
                  <a:lnTo>
                    <a:pt x="198" y="850"/>
                  </a:lnTo>
                  <a:lnTo>
                    <a:pt x="200" y="848"/>
                  </a:lnTo>
                  <a:lnTo>
                    <a:pt x="201" y="846"/>
                  </a:lnTo>
                  <a:lnTo>
                    <a:pt x="203" y="846"/>
                  </a:lnTo>
                  <a:lnTo>
                    <a:pt x="204" y="844"/>
                  </a:lnTo>
                  <a:lnTo>
                    <a:pt x="206" y="844"/>
                  </a:lnTo>
                  <a:lnTo>
                    <a:pt x="208" y="842"/>
                  </a:lnTo>
                  <a:lnTo>
                    <a:pt x="209" y="842"/>
                  </a:lnTo>
                  <a:lnTo>
                    <a:pt x="211" y="840"/>
                  </a:lnTo>
                  <a:lnTo>
                    <a:pt x="212" y="840"/>
                  </a:lnTo>
                  <a:lnTo>
                    <a:pt x="214" y="838"/>
                  </a:lnTo>
                  <a:lnTo>
                    <a:pt x="216" y="838"/>
                  </a:lnTo>
                  <a:lnTo>
                    <a:pt x="217" y="836"/>
                  </a:lnTo>
                  <a:lnTo>
                    <a:pt x="219" y="836"/>
                  </a:lnTo>
                  <a:lnTo>
                    <a:pt x="220" y="835"/>
                  </a:lnTo>
                  <a:lnTo>
                    <a:pt x="222" y="835"/>
                  </a:lnTo>
                  <a:lnTo>
                    <a:pt x="224" y="833"/>
                  </a:lnTo>
                  <a:lnTo>
                    <a:pt x="225" y="833"/>
                  </a:lnTo>
                  <a:lnTo>
                    <a:pt x="227" y="831"/>
                  </a:lnTo>
                  <a:lnTo>
                    <a:pt x="228" y="831"/>
                  </a:lnTo>
                  <a:lnTo>
                    <a:pt x="230" y="829"/>
                  </a:lnTo>
                  <a:lnTo>
                    <a:pt x="231" y="829"/>
                  </a:lnTo>
                  <a:lnTo>
                    <a:pt x="233" y="827"/>
                  </a:lnTo>
                  <a:lnTo>
                    <a:pt x="235" y="827"/>
                  </a:lnTo>
                  <a:lnTo>
                    <a:pt x="236" y="825"/>
                  </a:lnTo>
                  <a:lnTo>
                    <a:pt x="238" y="825"/>
                  </a:lnTo>
                  <a:lnTo>
                    <a:pt x="239" y="823"/>
                  </a:lnTo>
                  <a:lnTo>
                    <a:pt x="241" y="823"/>
                  </a:lnTo>
                  <a:lnTo>
                    <a:pt x="243" y="821"/>
                  </a:lnTo>
                  <a:lnTo>
                    <a:pt x="244" y="821"/>
                  </a:lnTo>
                  <a:lnTo>
                    <a:pt x="246" y="820"/>
                  </a:lnTo>
                  <a:lnTo>
                    <a:pt x="247" y="820"/>
                  </a:lnTo>
                  <a:lnTo>
                    <a:pt x="249" y="818"/>
                  </a:lnTo>
                  <a:lnTo>
                    <a:pt x="250" y="818"/>
                  </a:lnTo>
                  <a:lnTo>
                    <a:pt x="252" y="816"/>
                  </a:lnTo>
                  <a:lnTo>
                    <a:pt x="254" y="816"/>
                  </a:lnTo>
                  <a:lnTo>
                    <a:pt x="255" y="814"/>
                  </a:lnTo>
                  <a:lnTo>
                    <a:pt x="257" y="812"/>
                  </a:lnTo>
                  <a:lnTo>
                    <a:pt x="258" y="812"/>
                  </a:lnTo>
                  <a:lnTo>
                    <a:pt x="260" y="810"/>
                  </a:lnTo>
                  <a:lnTo>
                    <a:pt x="262" y="810"/>
                  </a:lnTo>
                  <a:lnTo>
                    <a:pt x="263" y="808"/>
                  </a:lnTo>
                  <a:lnTo>
                    <a:pt x="265" y="808"/>
                  </a:lnTo>
                  <a:lnTo>
                    <a:pt x="266" y="806"/>
                  </a:lnTo>
                  <a:lnTo>
                    <a:pt x="268" y="806"/>
                  </a:lnTo>
                  <a:lnTo>
                    <a:pt x="270" y="804"/>
                  </a:lnTo>
                  <a:lnTo>
                    <a:pt x="271" y="804"/>
                  </a:lnTo>
                  <a:lnTo>
                    <a:pt x="273" y="803"/>
                  </a:lnTo>
                  <a:lnTo>
                    <a:pt x="274" y="803"/>
                  </a:lnTo>
                  <a:lnTo>
                    <a:pt x="276" y="801"/>
                  </a:lnTo>
                  <a:lnTo>
                    <a:pt x="277" y="801"/>
                  </a:lnTo>
                  <a:lnTo>
                    <a:pt x="279" y="799"/>
                  </a:lnTo>
                  <a:lnTo>
                    <a:pt x="281" y="799"/>
                  </a:lnTo>
                  <a:lnTo>
                    <a:pt x="282" y="797"/>
                  </a:lnTo>
                  <a:lnTo>
                    <a:pt x="284" y="797"/>
                  </a:lnTo>
                  <a:lnTo>
                    <a:pt x="285" y="795"/>
                  </a:lnTo>
                  <a:lnTo>
                    <a:pt x="287" y="795"/>
                  </a:lnTo>
                  <a:lnTo>
                    <a:pt x="289" y="793"/>
                  </a:lnTo>
                  <a:lnTo>
                    <a:pt x="290" y="793"/>
                  </a:lnTo>
                  <a:lnTo>
                    <a:pt x="292" y="791"/>
                  </a:lnTo>
                  <a:lnTo>
                    <a:pt x="293" y="791"/>
                  </a:lnTo>
                  <a:lnTo>
                    <a:pt x="295" y="789"/>
                  </a:lnTo>
                  <a:lnTo>
                    <a:pt x="296" y="789"/>
                  </a:lnTo>
                  <a:lnTo>
                    <a:pt x="298" y="787"/>
                  </a:lnTo>
                  <a:lnTo>
                    <a:pt x="300" y="787"/>
                  </a:lnTo>
                  <a:lnTo>
                    <a:pt x="301" y="786"/>
                  </a:lnTo>
                  <a:lnTo>
                    <a:pt x="303" y="786"/>
                  </a:lnTo>
                  <a:lnTo>
                    <a:pt x="304" y="784"/>
                  </a:lnTo>
                  <a:lnTo>
                    <a:pt x="304" y="784"/>
                  </a:lnTo>
                  <a:lnTo>
                    <a:pt x="306" y="782"/>
                  </a:lnTo>
                  <a:lnTo>
                    <a:pt x="308" y="782"/>
                  </a:lnTo>
                  <a:lnTo>
                    <a:pt x="309" y="780"/>
                  </a:lnTo>
                  <a:lnTo>
                    <a:pt x="311" y="778"/>
                  </a:lnTo>
                  <a:lnTo>
                    <a:pt x="312" y="778"/>
                  </a:lnTo>
                  <a:lnTo>
                    <a:pt x="314" y="776"/>
                  </a:lnTo>
                  <a:lnTo>
                    <a:pt x="315" y="776"/>
                  </a:lnTo>
                  <a:lnTo>
                    <a:pt x="317" y="774"/>
                  </a:lnTo>
                  <a:lnTo>
                    <a:pt x="319" y="774"/>
                  </a:lnTo>
                  <a:lnTo>
                    <a:pt x="320" y="772"/>
                  </a:lnTo>
                  <a:lnTo>
                    <a:pt x="322" y="772"/>
                  </a:lnTo>
                  <a:lnTo>
                    <a:pt x="323" y="771"/>
                  </a:lnTo>
                  <a:lnTo>
                    <a:pt x="325" y="771"/>
                  </a:lnTo>
                  <a:lnTo>
                    <a:pt x="327" y="769"/>
                  </a:lnTo>
                  <a:lnTo>
                    <a:pt x="328" y="769"/>
                  </a:lnTo>
                  <a:lnTo>
                    <a:pt x="330" y="767"/>
                  </a:lnTo>
                  <a:lnTo>
                    <a:pt x="331" y="767"/>
                  </a:lnTo>
                  <a:lnTo>
                    <a:pt x="333" y="765"/>
                  </a:lnTo>
                  <a:lnTo>
                    <a:pt x="335" y="765"/>
                  </a:lnTo>
                  <a:lnTo>
                    <a:pt x="336" y="763"/>
                  </a:lnTo>
                  <a:lnTo>
                    <a:pt x="338" y="763"/>
                  </a:lnTo>
                  <a:lnTo>
                    <a:pt x="339" y="761"/>
                  </a:lnTo>
                  <a:lnTo>
                    <a:pt x="341" y="761"/>
                  </a:lnTo>
                  <a:lnTo>
                    <a:pt x="342" y="759"/>
                  </a:lnTo>
                  <a:lnTo>
                    <a:pt x="344" y="759"/>
                  </a:lnTo>
                  <a:lnTo>
                    <a:pt x="346" y="757"/>
                  </a:lnTo>
                  <a:lnTo>
                    <a:pt x="347" y="757"/>
                  </a:lnTo>
                  <a:lnTo>
                    <a:pt x="349" y="755"/>
                  </a:lnTo>
                  <a:lnTo>
                    <a:pt x="350" y="755"/>
                  </a:lnTo>
                  <a:lnTo>
                    <a:pt x="352" y="754"/>
                  </a:lnTo>
                  <a:lnTo>
                    <a:pt x="354" y="754"/>
                  </a:lnTo>
                  <a:lnTo>
                    <a:pt x="355" y="752"/>
                  </a:lnTo>
                  <a:lnTo>
                    <a:pt x="357" y="752"/>
                  </a:lnTo>
                  <a:lnTo>
                    <a:pt x="358" y="750"/>
                  </a:lnTo>
                  <a:lnTo>
                    <a:pt x="360" y="750"/>
                  </a:lnTo>
                  <a:lnTo>
                    <a:pt x="361" y="748"/>
                  </a:lnTo>
                  <a:lnTo>
                    <a:pt x="363" y="748"/>
                  </a:lnTo>
                  <a:lnTo>
                    <a:pt x="365" y="746"/>
                  </a:lnTo>
                  <a:lnTo>
                    <a:pt x="366" y="744"/>
                  </a:lnTo>
                  <a:lnTo>
                    <a:pt x="368" y="744"/>
                  </a:lnTo>
                  <a:lnTo>
                    <a:pt x="369" y="742"/>
                  </a:lnTo>
                  <a:lnTo>
                    <a:pt x="371" y="742"/>
                  </a:lnTo>
                  <a:lnTo>
                    <a:pt x="373" y="740"/>
                  </a:lnTo>
                  <a:lnTo>
                    <a:pt x="374" y="740"/>
                  </a:lnTo>
                  <a:lnTo>
                    <a:pt x="376" y="738"/>
                  </a:lnTo>
                  <a:lnTo>
                    <a:pt x="377" y="738"/>
                  </a:lnTo>
                  <a:lnTo>
                    <a:pt x="379" y="737"/>
                  </a:lnTo>
                  <a:lnTo>
                    <a:pt x="381" y="737"/>
                  </a:lnTo>
                  <a:lnTo>
                    <a:pt x="382" y="735"/>
                  </a:lnTo>
                  <a:lnTo>
                    <a:pt x="384" y="735"/>
                  </a:lnTo>
                  <a:lnTo>
                    <a:pt x="385" y="733"/>
                  </a:lnTo>
                  <a:lnTo>
                    <a:pt x="387" y="733"/>
                  </a:lnTo>
                  <a:lnTo>
                    <a:pt x="388" y="731"/>
                  </a:lnTo>
                  <a:lnTo>
                    <a:pt x="390" y="731"/>
                  </a:lnTo>
                  <a:lnTo>
                    <a:pt x="392" y="729"/>
                  </a:lnTo>
                  <a:lnTo>
                    <a:pt x="393" y="729"/>
                  </a:lnTo>
                  <a:lnTo>
                    <a:pt x="395" y="727"/>
                  </a:lnTo>
                  <a:lnTo>
                    <a:pt x="396" y="727"/>
                  </a:lnTo>
                  <a:lnTo>
                    <a:pt x="398" y="725"/>
                  </a:lnTo>
                  <a:lnTo>
                    <a:pt x="400" y="725"/>
                  </a:lnTo>
                  <a:lnTo>
                    <a:pt x="401" y="723"/>
                  </a:lnTo>
                  <a:lnTo>
                    <a:pt x="403" y="723"/>
                  </a:lnTo>
                  <a:lnTo>
                    <a:pt x="404" y="722"/>
                  </a:lnTo>
                  <a:lnTo>
                    <a:pt x="406" y="722"/>
                  </a:lnTo>
                  <a:lnTo>
                    <a:pt x="407" y="720"/>
                  </a:lnTo>
                  <a:lnTo>
                    <a:pt x="409" y="720"/>
                  </a:lnTo>
                  <a:lnTo>
                    <a:pt x="411" y="718"/>
                  </a:lnTo>
                  <a:lnTo>
                    <a:pt x="412" y="718"/>
                  </a:lnTo>
                  <a:lnTo>
                    <a:pt x="414" y="716"/>
                  </a:lnTo>
                  <a:lnTo>
                    <a:pt x="415" y="716"/>
                  </a:lnTo>
                  <a:lnTo>
                    <a:pt x="417" y="714"/>
                  </a:lnTo>
                  <a:lnTo>
                    <a:pt x="419" y="714"/>
                  </a:lnTo>
                  <a:lnTo>
                    <a:pt x="420" y="712"/>
                  </a:lnTo>
                  <a:lnTo>
                    <a:pt x="422" y="710"/>
                  </a:lnTo>
                  <a:lnTo>
                    <a:pt x="423" y="710"/>
                  </a:lnTo>
                  <a:lnTo>
                    <a:pt x="425" y="708"/>
                  </a:lnTo>
                  <a:lnTo>
                    <a:pt x="426" y="708"/>
                  </a:lnTo>
                  <a:lnTo>
                    <a:pt x="428" y="706"/>
                  </a:lnTo>
                  <a:lnTo>
                    <a:pt x="430" y="706"/>
                  </a:lnTo>
                  <a:lnTo>
                    <a:pt x="431" y="705"/>
                  </a:lnTo>
                  <a:lnTo>
                    <a:pt x="433" y="705"/>
                  </a:lnTo>
                  <a:lnTo>
                    <a:pt x="434" y="703"/>
                  </a:lnTo>
                  <a:lnTo>
                    <a:pt x="436" y="703"/>
                  </a:lnTo>
                  <a:lnTo>
                    <a:pt x="438" y="701"/>
                  </a:lnTo>
                  <a:lnTo>
                    <a:pt x="439" y="701"/>
                  </a:lnTo>
                  <a:lnTo>
                    <a:pt x="441" y="699"/>
                  </a:lnTo>
                  <a:lnTo>
                    <a:pt x="442" y="699"/>
                  </a:lnTo>
                  <a:lnTo>
                    <a:pt x="444" y="697"/>
                  </a:lnTo>
                  <a:lnTo>
                    <a:pt x="446" y="697"/>
                  </a:lnTo>
                  <a:lnTo>
                    <a:pt x="447" y="695"/>
                  </a:lnTo>
                  <a:lnTo>
                    <a:pt x="449" y="695"/>
                  </a:lnTo>
                  <a:lnTo>
                    <a:pt x="450" y="693"/>
                  </a:lnTo>
                  <a:lnTo>
                    <a:pt x="452" y="693"/>
                  </a:lnTo>
                  <a:lnTo>
                    <a:pt x="453" y="691"/>
                  </a:lnTo>
                  <a:lnTo>
                    <a:pt x="455" y="691"/>
                  </a:lnTo>
                  <a:lnTo>
                    <a:pt x="457" y="689"/>
                  </a:lnTo>
                  <a:lnTo>
                    <a:pt x="458" y="689"/>
                  </a:lnTo>
                  <a:lnTo>
                    <a:pt x="460" y="688"/>
                  </a:lnTo>
                  <a:lnTo>
                    <a:pt x="461" y="688"/>
                  </a:lnTo>
                  <a:lnTo>
                    <a:pt x="463" y="686"/>
                  </a:lnTo>
                  <a:lnTo>
                    <a:pt x="465" y="686"/>
                  </a:lnTo>
                  <a:lnTo>
                    <a:pt x="466" y="684"/>
                  </a:lnTo>
                  <a:lnTo>
                    <a:pt x="468" y="684"/>
                  </a:lnTo>
                  <a:lnTo>
                    <a:pt x="469" y="682"/>
                  </a:lnTo>
                  <a:lnTo>
                    <a:pt x="471" y="682"/>
                  </a:lnTo>
                  <a:lnTo>
                    <a:pt x="472" y="680"/>
                  </a:lnTo>
                  <a:lnTo>
                    <a:pt x="474" y="678"/>
                  </a:lnTo>
                  <a:lnTo>
                    <a:pt x="476" y="678"/>
                  </a:lnTo>
                  <a:lnTo>
                    <a:pt x="476" y="676"/>
                  </a:lnTo>
                  <a:lnTo>
                    <a:pt x="477" y="676"/>
                  </a:lnTo>
                  <a:lnTo>
                    <a:pt x="479" y="674"/>
                  </a:lnTo>
                  <a:lnTo>
                    <a:pt x="480" y="674"/>
                  </a:lnTo>
                  <a:lnTo>
                    <a:pt x="482" y="673"/>
                  </a:lnTo>
                  <a:lnTo>
                    <a:pt x="484" y="673"/>
                  </a:lnTo>
                  <a:lnTo>
                    <a:pt x="485" y="671"/>
                  </a:lnTo>
                  <a:lnTo>
                    <a:pt x="487" y="671"/>
                  </a:lnTo>
                  <a:lnTo>
                    <a:pt x="488" y="669"/>
                  </a:lnTo>
                  <a:lnTo>
                    <a:pt x="490" y="669"/>
                  </a:lnTo>
                  <a:lnTo>
                    <a:pt x="492" y="667"/>
                  </a:lnTo>
                  <a:lnTo>
                    <a:pt x="493" y="667"/>
                  </a:lnTo>
                  <a:lnTo>
                    <a:pt x="495" y="665"/>
                  </a:lnTo>
                  <a:lnTo>
                    <a:pt x="496" y="665"/>
                  </a:lnTo>
                  <a:lnTo>
                    <a:pt x="498" y="663"/>
                  </a:lnTo>
                  <a:lnTo>
                    <a:pt x="499" y="663"/>
                  </a:lnTo>
                  <a:lnTo>
                    <a:pt x="501" y="661"/>
                  </a:lnTo>
                  <a:lnTo>
                    <a:pt x="503" y="661"/>
                  </a:lnTo>
                  <a:lnTo>
                    <a:pt x="504" y="659"/>
                  </a:lnTo>
                  <a:lnTo>
                    <a:pt x="506" y="659"/>
                  </a:lnTo>
                  <a:lnTo>
                    <a:pt x="507" y="657"/>
                  </a:lnTo>
                  <a:lnTo>
                    <a:pt x="509" y="657"/>
                  </a:lnTo>
                  <a:lnTo>
                    <a:pt x="511" y="656"/>
                  </a:lnTo>
                  <a:lnTo>
                    <a:pt x="512" y="656"/>
                  </a:lnTo>
                  <a:lnTo>
                    <a:pt x="514" y="654"/>
                  </a:lnTo>
                  <a:lnTo>
                    <a:pt x="515" y="654"/>
                  </a:lnTo>
                  <a:lnTo>
                    <a:pt x="517" y="652"/>
                  </a:lnTo>
                  <a:lnTo>
                    <a:pt x="518" y="652"/>
                  </a:lnTo>
                  <a:lnTo>
                    <a:pt x="520" y="650"/>
                  </a:lnTo>
                  <a:lnTo>
                    <a:pt x="522" y="650"/>
                  </a:lnTo>
                  <a:lnTo>
                    <a:pt x="523" y="648"/>
                  </a:lnTo>
                  <a:lnTo>
                    <a:pt x="525" y="646"/>
                  </a:lnTo>
                  <a:lnTo>
                    <a:pt x="526" y="646"/>
                  </a:lnTo>
                  <a:lnTo>
                    <a:pt x="528" y="644"/>
                  </a:lnTo>
                  <a:lnTo>
                    <a:pt x="530" y="644"/>
                  </a:lnTo>
                  <a:lnTo>
                    <a:pt x="531" y="642"/>
                  </a:lnTo>
                  <a:lnTo>
                    <a:pt x="533" y="642"/>
                  </a:lnTo>
                  <a:lnTo>
                    <a:pt x="534" y="640"/>
                  </a:lnTo>
                  <a:lnTo>
                    <a:pt x="536" y="640"/>
                  </a:lnTo>
                  <a:lnTo>
                    <a:pt x="537" y="639"/>
                  </a:lnTo>
                  <a:lnTo>
                    <a:pt x="539" y="639"/>
                  </a:lnTo>
                  <a:lnTo>
                    <a:pt x="541" y="637"/>
                  </a:lnTo>
                  <a:lnTo>
                    <a:pt x="542" y="637"/>
                  </a:lnTo>
                  <a:lnTo>
                    <a:pt x="544" y="635"/>
                  </a:lnTo>
                  <a:lnTo>
                    <a:pt x="545" y="635"/>
                  </a:lnTo>
                  <a:lnTo>
                    <a:pt x="547" y="633"/>
                  </a:lnTo>
                  <a:lnTo>
                    <a:pt x="549" y="633"/>
                  </a:lnTo>
                  <a:lnTo>
                    <a:pt x="550" y="631"/>
                  </a:lnTo>
                  <a:lnTo>
                    <a:pt x="552" y="631"/>
                  </a:lnTo>
                  <a:lnTo>
                    <a:pt x="553" y="629"/>
                  </a:lnTo>
                  <a:lnTo>
                    <a:pt x="555" y="629"/>
                  </a:lnTo>
                  <a:lnTo>
                    <a:pt x="557" y="627"/>
                  </a:lnTo>
                  <a:lnTo>
                    <a:pt x="558" y="627"/>
                  </a:lnTo>
                  <a:lnTo>
                    <a:pt x="560" y="625"/>
                  </a:lnTo>
                  <a:lnTo>
                    <a:pt x="561" y="625"/>
                  </a:lnTo>
                  <a:lnTo>
                    <a:pt x="563" y="624"/>
                  </a:lnTo>
                  <a:lnTo>
                    <a:pt x="564" y="624"/>
                  </a:lnTo>
                  <a:lnTo>
                    <a:pt x="566" y="622"/>
                  </a:lnTo>
                  <a:lnTo>
                    <a:pt x="568" y="622"/>
                  </a:lnTo>
                  <a:lnTo>
                    <a:pt x="569" y="620"/>
                  </a:lnTo>
                  <a:lnTo>
                    <a:pt x="571" y="620"/>
                  </a:lnTo>
                  <a:lnTo>
                    <a:pt x="572" y="618"/>
                  </a:lnTo>
                  <a:lnTo>
                    <a:pt x="574" y="618"/>
                  </a:lnTo>
                  <a:lnTo>
                    <a:pt x="576" y="616"/>
                  </a:lnTo>
                  <a:lnTo>
                    <a:pt x="577" y="616"/>
                  </a:lnTo>
                  <a:lnTo>
                    <a:pt x="579" y="614"/>
                  </a:lnTo>
                  <a:lnTo>
                    <a:pt x="580" y="612"/>
                  </a:lnTo>
                  <a:lnTo>
                    <a:pt x="582" y="612"/>
                  </a:lnTo>
                  <a:lnTo>
                    <a:pt x="583" y="610"/>
                  </a:lnTo>
                  <a:lnTo>
                    <a:pt x="585" y="610"/>
                  </a:lnTo>
                  <a:lnTo>
                    <a:pt x="587" y="608"/>
                  </a:lnTo>
                  <a:lnTo>
                    <a:pt x="588" y="608"/>
                  </a:lnTo>
                  <a:lnTo>
                    <a:pt x="590" y="607"/>
                  </a:lnTo>
                  <a:lnTo>
                    <a:pt x="591" y="607"/>
                  </a:lnTo>
                  <a:lnTo>
                    <a:pt x="593" y="605"/>
                  </a:lnTo>
                  <a:lnTo>
                    <a:pt x="595" y="605"/>
                  </a:lnTo>
                  <a:lnTo>
                    <a:pt x="596" y="603"/>
                  </a:lnTo>
                  <a:lnTo>
                    <a:pt x="598" y="603"/>
                  </a:lnTo>
                  <a:lnTo>
                    <a:pt x="599" y="601"/>
                  </a:lnTo>
                  <a:lnTo>
                    <a:pt x="601" y="601"/>
                  </a:lnTo>
                  <a:lnTo>
                    <a:pt x="603" y="599"/>
                  </a:lnTo>
                  <a:lnTo>
                    <a:pt x="604" y="599"/>
                  </a:lnTo>
                  <a:lnTo>
                    <a:pt x="606" y="597"/>
                  </a:lnTo>
                  <a:lnTo>
                    <a:pt x="607" y="597"/>
                  </a:lnTo>
                  <a:lnTo>
                    <a:pt x="609" y="595"/>
                  </a:lnTo>
                  <a:lnTo>
                    <a:pt x="610" y="595"/>
                  </a:lnTo>
                  <a:lnTo>
                    <a:pt x="612" y="593"/>
                  </a:lnTo>
                  <a:lnTo>
                    <a:pt x="614" y="593"/>
                  </a:lnTo>
                  <a:lnTo>
                    <a:pt x="615" y="591"/>
                  </a:lnTo>
                  <a:lnTo>
                    <a:pt x="617" y="591"/>
                  </a:lnTo>
                  <a:lnTo>
                    <a:pt x="618" y="590"/>
                  </a:lnTo>
                  <a:lnTo>
                    <a:pt x="620" y="590"/>
                  </a:lnTo>
                  <a:lnTo>
                    <a:pt x="622" y="588"/>
                  </a:lnTo>
                  <a:lnTo>
                    <a:pt x="623" y="588"/>
                  </a:lnTo>
                  <a:lnTo>
                    <a:pt x="625" y="586"/>
                  </a:lnTo>
                  <a:lnTo>
                    <a:pt x="626" y="586"/>
                  </a:lnTo>
                  <a:lnTo>
                    <a:pt x="628" y="584"/>
                  </a:lnTo>
                  <a:lnTo>
                    <a:pt x="629" y="584"/>
                  </a:lnTo>
                  <a:lnTo>
                    <a:pt x="631" y="582"/>
                  </a:lnTo>
                  <a:lnTo>
                    <a:pt x="633" y="580"/>
                  </a:lnTo>
                  <a:lnTo>
                    <a:pt x="634" y="580"/>
                  </a:lnTo>
                  <a:lnTo>
                    <a:pt x="636" y="578"/>
                  </a:lnTo>
                  <a:lnTo>
                    <a:pt x="637" y="578"/>
                  </a:lnTo>
                  <a:lnTo>
                    <a:pt x="639" y="576"/>
                  </a:lnTo>
                  <a:lnTo>
                    <a:pt x="641" y="576"/>
                  </a:lnTo>
                  <a:lnTo>
                    <a:pt x="642" y="575"/>
                  </a:lnTo>
                  <a:lnTo>
                    <a:pt x="644" y="575"/>
                  </a:lnTo>
                  <a:lnTo>
                    <a:pt x="645" y="573"/>
                  </a:lnTo>
                  <a:lnTo>
                    <a:pt x="647" y="573"/>
                  </a:lnTo>
                  <a:lnTo>
                    <a:pt x="648" y="571"/>
                  </a:lnTo>
                  <a:lnTo>
                    <a:pt x="648" y="571"/>
                  </a:lnTo>
                  <a:lnTo>
                    <a:pt x="650" y="569"/>
                  </a:lnTo>
                  <a:lnTo>
                    <a:pt x="652" y="569"/>
                  </a:lnTo>
                  <a:lnTo>
                    <a:pt x="653" y="567"/>
                  </a:lnTo>
                  <a:lnTo>
                    <a:pt x="655" y="567"/>
                  </a:lnTo>
                  <a:lnTo>
                    <a:pt x="656" y="565"/>
                  </a:lnTo>
                  <a:lnTo>
                    <a:pt x="658" y="565"/>
                  </a:lnTo>
                  <a:lnTo>
                    <a:pt x="660" y="563"/>
                  </a:lnTo>
                  <a:lnTo>
                    <a:pt x="661" y="563"/>
                  </a:lnTo>
                  <a:lnTo>
                    <a:pt x="663" y="561"/>
                  </a:lnTo>
                  <a:lnTo>
                    <a:pt x="664" y="561"/>
                  </a:lnTo>
                  <a:lnTo>
                    <a:pt x="666" y="559"/>
                  </a:lnTo>
                  <a:lnTo>
                    <a:pt x="668" y="559"/>
                  </a:lnTo>
                  <a:lnTo>
                    <a:pt x="669" y="558"/>
                  </a:lnTo>
                  <a:lnTo>
                    <a:pt x="671" y="558"/>
                  </a:lnTo>
                  <a:lnTo>
                    <a:pt x="672" y="556"/>
                  </a:lnTo>
                  <a:lnTo>
                    <a:pt x="674" y="556"/>
                  </a:lnTo>
                  <a:lnTo>
                    <a:pt x="675" y="554"/>
                  </a:lnTo>
                  <a:lnTo>
                    <a:pt x="677" y="554"/>
                  </a:lnTo>
                  <a:lnTo>
                    <a:pt x="679" y="552"/>
                  </a:lnTo>
                  <a:lnTo>
                    <a:pt x="680" y="550"/>
                  </a:lnTo>
                  <a:lnTo>
                    <a:pt x="682" y="550"/>
                  </a:lnTo>
                  <a:lnTo>
                    <a:pt x="683" y="548"/>
                  </a:lnTo>
                  <a:lnTo>
                    <a:pt x="685" y="548"/>
                  </a:lnTo>
                  <a:lnTo>
                    <a:pt x="687" y="546"/>
                  </a:lnTo>
                  <a:lnTo>
                    <a:pt x="688" y="546"/>
                  </a:lnTo>
                  <a:lnTo>
                    <a:pt x="690" y="544"/>
                  </a:lnTo>
                  <a:lnTo>
                    <a:pt x="691" y="544"/>
                  </a:lnTo>
                  <a:lnTo>
                    <a:pt x="693" y="542"/>
                  </a:lnTo>
                  <a:lnTo>
                    <a:pt x="694" y="542"/>
                  </a:lnTo>
                  <a:lnTo>
                    <a:pt x="696" y="541"/>
                  </a:lnTo>
                  <a:lnTo>
                    <a:pt x="698" y="541"/>
                  </a:lnTo>
                  <a:lnTo>
                    <a:pt x="699" y="539"/>
                  </a:lnTo>
                  <a:lnTo>
                    <a:pt x="701" y="539"/>
                  </a:lnTo>
                  <a:lnTo>
                    <a:pt x="702" y="537"/>
                  </a:lnTo>
                  <a:lnTo>
                    <a:pt x="704" y="537"/>
                  </a:lnTo>
                  <a:lnTo>
                    <a:pt x="706" y="535"/>
                  </a:lnTo>
                  <a:lnTo>
                    <a:pt x="707" y="535"/>
                  </a:lnTo>
                  <a:lnTo>
                    <a:pt x="709" y="533"/>
                  </a:lnTo>
                  <a:lnTo>
                    <a:pt x="710" y="533"/>
                  </a:lnTo>
                  <a:lnTo>
                    <a:pt x="712" y="531"/>
                  </a:lnTo>
                  <a:lnTo>
                    <a:pt x="714" y="531"/>
                  </a:lnTo>
                  <a:lnTo>
                    <a:pt x="715" y="529"/>
                  </a:lnTo>
                  <a:lnTo>
                    <a:pt x="717" y="529"/>
                  </a:lnTo>
                  <a:lnTo>
                    <a:pt x="718" y="527"/>
                  </a:lnTo>
                  <a:lnTo>
                    <a:pt x="720" y="527"/>
                  </a:lnTo>
                  <a:lnTo>
                    <a:pt x="721" y="526"/>
                  </a:lnTo>
                  <a:lnTo>
                    <a:pt x="723" y="526"/>
                  </a:lnTo>
                  <a:lnTo>
                    <a:pt x="725" y="524"/>
                  </a:lnTo>
                  <a:lnTo>
                    <a:pt x="726" y="524"/>
                  </a:lnTo>
                  <a:lnTo>
                    <a:pt x="728" y="522"/>
                  </a:lnTo>
                  <a:lnTo>
                    <a:pt x="729" y="522"/>
                  </a:lnTo>
                  <a:lnTo>
                    <a:pt x="731" y="520"/>
                  </a:lnTo>
                  <a:lnTo>
                    <a:pt x="733" y="518"/>
                  </a:lnTo>
                  <a:lnTo>
                    <a:pt x="734" y="518"/>
                  </a:lnTo>
                  <a:lnTo>
                    <a:pt x="736" y="516"/>
                  </a:lnTo>
                  <a:lnTo>
                    <a:pt x="737" y="516"/>
                  </a:lnTo>
                  <a:lnTo>
                    <a:pt x="739" y="514"/>
                  </a:lnTo>
                  <a:lnTo>
                    <a:pt x="740" y="514"/>
                  </a:lnTo>
                  <a:lnTo>
                    <a:pt x="742" y="512"/>
                  </a:lnTo>
                  <a:lnTo>
                    <a:pt x="744" y="512"/>
                  </a:lnTo>
                  <a:lnTo>
                    <a:pt x="745" y="510"/>
                  </a:lnTo>
                  <a:lnTo>
                    <a:pt x="747" y="510"/>
                  </a:lnTo>
                  <a:lnTo>
                    <a:pt x="748" y="509"/>
                  </a:lnTo>
                  <a:lnTo>
                    <a:pt x="750" y="509"/>
                  </a:lnTo>
                  <a:lnTo>
                    <a:pt x="752" y="507"/>
                  </a:lnTo>
                  <a:lnTo>
                    <a:pt x="753" y="507"/>
                  </a:lnTo>
                  <a:lnTo>
                    <a:pt x="755" y="505"/>
                  </a:lnTo>
                  <a:lnTo>
                    <a:pt x="756" y="505"/>
                  </a:lnTo>
                  <a:lnTo>
                    <a:pt x="758" y="503"/>
                  </a:lnTo>
                  <a:lnTo>
                    <a:pt x="759" y="503"/>
                  </a:lnTo>
                  <a:lnTo>
                    <a:pt x="761" y="501"/>
                  </a:lnTo>
                  <a:lnTo>
                    <a:pt x="763" y="501"/>
                  </a:lnTo>
                  <a:lnTo>
                    <a:pt x="764" y="499"/>
                  </a:lnTo>
                  <a:lnTo>
                    <a:pt x="766" y="499"/>
                  </a:lnTo>
                  <a:lnTo>
                    <a:pt x="767" y="497"/>
                  </a:lnTo>
                  <a:lnTo>
                    <a:pt x="769" y="497"/>
                  </a:lnTo>
                  <a:lnTo>
                    <a:pt x="771" y="495"/>
                  </a:lnTo>
                  <a:lnTo>
                    <a:pt x="772" y="495"/>
                  </a:lnTo>
                  <a:lnTo>
                    <a:pt x="774" y="493"/>
                  </a:lnTo>
                  <a:lnTo>
                    <a:pt x="775" y="493"/>
                  </a:lnTo>
                  <a:lnTo>
                    <a:pt x="777" y="492"/>
                  </a:lnTo>
                  <a:lnTo>
                    <a:pt x="779" y="492"/>
                  </a:lnTo>
                  <a:lnTo>
                    <a:pt x="780" y="490"/>
                  </a:lnTo>
                  <a:lnTo>
                    <a:pt x="782" y="490"/>
                  </a:lnTo>
                  <a:lnTo>
                    <a:pt x="783" y="488"/>
                  </a:lnTo>
                  <a:lnTo>
                    <a:pt x="785" y="486"/>
                  </a:lnTo>
                  <a:lnTo>
                    <a:pt x="786" y="486"/>
                  </a:lnTo>
                  <a:lnTo>
                    <a:pt x="788" y="484"/>
                  </a:lnTo>
                  <a:lnTo>
                    <a:pt x="790" y="484"/>
                  </a:lnTo>
                  <a:lnTo>
                    <a:pt x="791" y="482"/>
                  </a:lnTo>
                  <a:lnTo>
                    <a:pt x="793" y="482"/>
                  </a:lnTo>
                  <a:lnTo>
                    <a:pt x="794" y="480"/>
                  </a:lnTo>
                  <a:lnTo>
                    <a:pt x="796" y="480"/>
                  </a:lnTo>
                  <a:lnTo>
                    <a:pt x="798" y="478"/>
                  </a:lnTo>
                  <a:lnTo>
                    <a:pt x="799" y="478"/>
                  </a:lnTo>
                  <a:lnTo>
                    <a:pt x="801" y="477"/>
                  </a:lnTo>
                  <a:lnTo>
                    <a:pt x="802" y="477"/>
                  </a:lnTo>
                  <a:lnTo>
                    <a:pt x="804" y="475"/>
                  </a:lnTo>
                  <a:lnTo>
                    <a:pt x="805" y="475"/>
                  </a:lnTo>
                  <a:lnTo>
                    <a:pt x="807" y="473"/>
                  </a:lnTo>
                  <a:lnTo>
                    <a:pt x="809" y="473"/>
                  </a:lnTo>
                  <a:lnTo>
                    <a:pt x="810" y="471"/>
                  </a:lnTo>
                  <a:lnTo>
                    <a:pt x="812" y="471"/>
                  </a:lnTo>
                  <a:lnTo>
                    <a:pt x="813" y="469"/>
                  </a:lnTo>
                  <a:lnTo>
                    <a:pt x="815" y="469"/>
                  </a:lnTo>
                  <a:lnTo>
                    <a:pt x="817" y="467"/>
                  </a:lnTo>
                  <a:lnTo>
                    <a:pt x="818" y="467"/>
                  </a:lnTo>
                  <a:lnTo>
                    <a:pt x="820" y="465"/>
                  </a:lnTo>
                  <a:lnTo>
                    <a:pt x="820" y="465"/>
                  </a:lnTo>
                  <a:lnTo>
                    <a:pt x="821" y="463"/>
                  </a:lnTo>
                  <a:lnTo>
                    <a:pt x="823" y="463"/>
                  </a:lnTo>
                  <a:lnTo>
                    <a:pt x="825" y="461"/>
                  </a:lnTo>
                  <a:lnTo>
                    <a:pt x="826" y="461"/>
                  </a:lnTo>
                  <a:lnTo>
                    <a:pt x="828" y="460"/>
                  </a:lnTo>
                  <a:lnTo>
                    <a:pt x="829" y="460"/>
                  </a:lnTo>
                  <a:lnTo>
                    <a:pt x="831" y="458"/>
                  </a:lnTo>
                  <a:lnTo>
                    <a:pt x="832" y="456"/>
                  </a:lnTo>
                  <a:lnTo>
                    <a:pt x="834" y="456"/>
                  </a:lnTo>
                  <a:lnTo>
                    <a:pt x="836" y="454"/>
                  </a:lnTo>
                  <a:lnTo>
                    <a:pt x="837" y="454"/>
                  </a:lnTo>
                  <a:lnTo>
                    <a:pt x="839" y="452"/>
                  </a:lnTo>
                  <a:lnTo>
                    <a:pt x="840" y="452"/>
                  </a:lnTo>
                  <a:lnTo>
                    <a:pt x="842" y="450"/>
                  </a:lnTo>
                  <a:lnTo>
                    <a:pt x="844" y="450"/>
                  </a:lnTo>
                  <a:lnTo>
                    <a:pt x="845" y="448"/>
                  </a:lnTo>
                  <a:lnTo>
                    <a:pt x="847" y="448"/>
                  </a:lnTo>
                  <a:lnTo>
                    <a:pt x="848" y="446"/>
                  </a:lnTo>
                  <a:lnTo>
                    <a:pt x="850" y="446"/>
                  </a:lnTo>
                  <a:lnTo>
                    <a:pt x="851" y="444"/>
                  </a:lnTo>
                  <a:lnTo>
                    <a:pt x="853" y="444"/>
                  </a:lnTo>
                  <a:lnTo>
                    <a:pt x="855" y="443"/>
                  </a:lnTo>
                  <a:lnTo>
                    <a:pt x="856" y="443"/>
                  </a:lnTo>
                  <a:lnTo>
                    <a:pt x="858" y="441"/>
                  </a:lnTo>
                  <a:lnTo>
                    <a:pt x="859" y="441"/>
                  </a:lnTo>
                  <a:lnTo>
                    <a:pt x="861" y="439"/>
                  </a:lnTo>
                  <a:lnTo>
                    <a:pt x="863" y="439"/>
                  </a:lnTo>
                  <a:lnTo>
                    <a:pt x="864" y="437"/>
                  </a:lnTo>
                  <a:lnTo>
                    <a:pt x="866" y="437"/>
                  </a:lnTo>
                  <a:lnTo>
                    <a:pt x="867" y="435"/>
                  </a:lnTo>
                  <a:lnTo>
                    <a:pt x="869" y="435"/>
                  </a:lnTo>
                  <a:lnTo>
                    <a:pt x="870" y="433"/>
                  </a:lnTo>
                  <a:lnTo>
                    <a:pt x="872" y="433"/>
                  </a:lnTo>
                  <a:lnTo>
                    <a:pt x="874" y="431"/>
                  </a:lnTo>
                  <a:lnTo>
                    <a:pt x="875" y="431"/>
                  </a:lnTo>
                  <a:lnTo>
                    <a:pt x="877" y="429"/>
                  </a:lnTo>
                  <a:lnTo>
                    <a:pt x="878" y="429"/>
                  </a:lnTo>
                  <a:lnTo>
                    <a:pt x="880" y="428"/>
                  </a:lnTo>
                  <a:lnTo>
                    <a:pt x="882" y="428"/>
                  </a:lnTo>
                  <a:lnTo>
                    <a:pt x="883" y="426"/>
                  </a:lnTo>
                  <a:lnTo>
                    <a:pt x="885" y="424"/>
                  </a:lnTo>
                  <a:lnTo>
                    <a:pt x="886" y="424"/>
                  </a:lnTo>
                  <a:lnTo>
                    <a:pt x="888" y="422"/>
                  </a:lnTo>
                  <a:lnTo>
                    <a:pt x="890" y="422"/>
                  </a:lnTo>
                  <a:lnTo>
                    <a:pt x="891" y="420"/>
                  </a:lnTo>
                  <a:lnTo>
                    <a:pt x="893" y="420"/>
                  </a:lnTo>
                  <a:lnTo>
                    <a:pt x="894" y="418"/>
                  </a:lnTo>
                  <a:lnTo>
                    <a:pt x="896" y="418"/>
                  </a:lnTo>
                  <a:lnTo>
                    <a:pt x="897" y="416"/>
                  </a:lnTo>
                  <a:lnTo>
                    <a:pt x="899" y="416"/>
                  </a:lnTo>
                  <a:lnTo>
                    <a:pt x="901" y="414"/>
                  </a:lnTo>
                  <a:lnTo>
                    <a:pt x="902" y="414"/>
                  </a:lnTo>
                  <a:lnTo>
                    <a:pt x="904" y="412"/>
                  </a:lnTo>
                  <a:lnTo>
                    <a:pt x="905" y="412"/>
                  </a:lnTo>
                  <a:lnTo>
                    <a:pt x="907" y="411"/>
                  </a:lnTo>
                  <a:lnTo>
                    <a:pt x="909" y="411"/>
                  </a:lnTo>
                  <a:lnTo>
                    <a:pt x="910" y="409"/>
                  </a:lnTo>
                  <a:lnTo>
                    <a:pt x="912" y="409"/>
                  </a:lnTo>
                  <a:lnTo>
                    <a:pt x="913" y="407"/>
                  </a:lnTo>
                  <a:lnTo>
                    <a:pt x="915" y="407"/>
                  </a:lnTo>
                  <a:lnTo>
                    <a:pt x="916" y="405"/>
                  </a:lnTo>
                  <a:lnTo>
                    <a:pt x="918" y="405"/>
                  </a:lnTo>
                  <a:lnTo>
                    <a:pt x="920" y="403"/>
                  </a:lnTo>
                  <a:lnTo>
                    <a:pt x="921" y="403"/>
                  </a:lnTo>
                  <a:lnTo>
                    <a:pt x="923" y="401"/>
                  </a:lnTo>
                  <a:lnTo>
                    <a:pt x="924" y="401"/>
                  </a:lnTo>
                  <a:lnTo>
                    <a:pt x="926" y="399"/>
                  </a:lnTo>
                  <a:lnTo>
                    <a:pt x="928" y="399"/>
                  </a:lnTo>
                  <a:lnTo>
                    <a:pt x="929" y="397"/>
                  </a:lnTo>
                  <a:lnTo>
                    <a:pt x="931" y="397"/>
                  </a:lnTo>
                  <a:lnTo>
                    <a:pt x="932" y="395"/>
                  </a:lnTo>
                  <a:lnTo>
                    <a:pt x="934" y="394"/>
                  </a:lnTo>
                  <a:lnTo>
                    <a:pt x="936" y="394"/>
                  </a:lnTo>
                  <a:lnTo>
                    <a:pt x="937" y="392"/>
                  </a:lnTo>
                  <a:lnTo>
                    <a:pt x="939" y="392"/>
                  </a:lnTo>
                  <a:lnTo>
                    <a:pt x="940" y="390"/>
                  </a:lnTo>
                  <a:lnTo>
                    <a:pt x="942" y="390"/>
                  </a:lnTo>
                  <a:lnTo>
                    <a:pt x="943" y="388"/>
                  </a:lnTo>
                  <a:lnTo>
                    <a:pt x="945" y="388"/>
                  </a:lnTo>
                  <a:lnTo>
                    <a:pt x="947" y="386"/>
                  </a:lnTo>
                  <a:lnTo>
                    <a:pt x="948" y="386"/>
                  </a:lnTo>
                  <a:lnTo>
                    <a:pt x="950" y="384"/>
                  </a:lnTo>
                  <a:lnTo>
                    <a:pt x="951" y="384"/>
                  </a:lnTo>
                  <a:lnTo>
                    <a:pt x="953" y="382"/>
                  </a:lnTo>
                  <a:lnTo>
                    <a:pt x="955" y="382"/>
                  </a:lnTo>
                  <a:lnTo>
                    <a:pt x="956" y="380"/>
                  </a:lnTo>
                  <a:lnTo>
                    <a:pt x="958" y="380"/>
                  </a:lnTo>
                  <a:lnTo>
                    <a:pt x="959" y="379"/>
                  </a:lnTo>
                  <a:lnTo>
                    <a:pt x="961" y="379"/>
                  </a:lnTo>
                  <a:lnTo>
                    <a:pt x="962" y="377"/>
                  </a:lnTo>
                  <a:lnTo>
                    <a:pt x="964" y="377"/>
                  </a:lnTo>
                  <a:lnTo>
                    <a:pt x="966" y="375"/>
                  </a:lnTo>
                  <a:lnTo>
                    <a:pt x="967" y="375"/>
                  </a:lnTo>
                  <a:lnTo>
                    <a:pt x="969" y="373"/>
                  </a:lnTo>
                  <a:lnTo>
                    <a:pt x="970" y="373"/>
                  </a:lnTo>
                  <a:lnTo>
                    <a:pt x="972" y="371"/>
                  </a:lnTo>
                  <a:lnTo>
                    <a:pt x="974" y="371"/>
                  </a:lnTo>
                  <a:lnTo>
                    <a:pt x="975" y="369"/>
                  </a:lnTo>
                  <a:lnTo>
                    <a:pt x="977" y="369"/>
                  </a:lnTo>
                  <a:lnTo>
                    <a:pt x="978" y="367"/>
                  </a:lnTo>
                  <a:lnTo>
                    <a:pt x="980" y="367"/>
                  </a:lnTo>
                  <a:lnTo>
                    <a:pt x="981" y="365"/>
                  </a:lnTo>
                  <a:lnTo>
                    <a:pt x="983" y="363"/>
                  </a:lnTo>
                  <a:lnTo>
                    <a:pt x="985" y="363"/>
                  </a:lnTo>
                  <a:lnTo>
                    <a:pt x="986" y="362"/>
                  </a:lnTo>
                  <a:lnTo>
                    <a:pt x="988" y="362"/>
                  </a:lnTo>
                  <a:lnTo>
                    <a:pt x="989" y="360"/>
                  </a:lnTo>
                  <a:lnTo>
                    <a:pt x="991" y="360"/>
                  </a:lnTo>
                  <a:lnTo>
                    <a:pt x="991" y="358"/>
                  </a:lnTo>
                  <a:lnTo>
                    <a:pt x="993" y="358"/>
                  </a:lnTo>
                  <a:lnTo>
                    <a:pt x="994" y="356"/>
                  </a:lnTo>
                  <a:lnTo>
                    <a:pt x="996" y="356"/>
                  </a:lnTo>
                  <a:lnTo>
                    <a:pt x="997" y="354"/>
                  </a:lnTo>
                  <a:lnTo>
                    <a:pt x="999" y="354"/>
                  </a:lnTo>
                  <a:lnTo>
                    <a:pt x="1001" y="352"/>
                  </a:lnTo>
                  <a:lnTo>
                    <a:pt x="1002" y="352"/>
                  </a:lnTo>
                  <a:lnTo>
                    <a:pt x="1004" y="350"/>
                  </a:lnTo>
                  <a:lnTo>
                    <a:pt x="1005" y="350"/>
                  </a:lnTo>
                  <a:lnTo>
                    <a:pt x="1007" y="348"/>
                  </a:lnTo>
                  <a:lnTo>
                    <a:pt x="1008" y="348"/>
                  </a:lnTo>
                  <a:lnTo>
                    <a:pt x="1010" y="346"/>
                  </a:lnTo>
                  <a:lnTo>
                    <a:pt x="1012" y="346"/>
                  </a:lnTo>
                  <a:lnTo>
                    <a:pt x="1013" y="345"/>
                  </a:lnTo>
                  <a:lnTo>
                    <a:pt x="1015" y="345"/>
                  </a:lnTo>
                  <a:lnTo>
                    <a:pt x="1016" y="343"/>
                  </a:lnTo>
                  <a:lnTo>
                    <a:pt x="1018" y="343"/>
                  </a:lnTo>
                  <a:lnTo>
                    <a:pt x="1020" y="341"/>
                  </a:lnTo>
                  <a:lnTo>
                    <a:pt x="1021" y="341"/>
                  </a:lnTo>
                  <a:lnTo>
                    <a:pt x="1023" y="339"/>
                  </a:lnTo>
                  <a:lnTo>
                    <a:pt x="1024" y="339"/>
                  </a:lnTo>
                  <a:lnTo>
                    <a:pt x="1026" y="337"/>
                  </a:lnTo>
                  <a:lnTo>
                    <a:pt x="1027" y="337"/>
                  </a:lnTo>
                  <a:lnTo>
                    <a:pt x="1029" y="335"/>
                  </a:lnTo>
                  <a:lnTo>
                    <a:pt x="1031" y="333"/>
                  </a:lnTo>
                  <a:lnTo>
                    <a:pt x="1032" y="333"/>
                  </a:lnTo>
                  <a:lnTo>
                    <a:pt x="1034" y="331"/>
                  </a:lnTo>
                  <a:lnTo>
                    <a:pt x="1035" y="331"/>
                  </a:lnTo>
                  <a:lnTo>
                    <a:pt x="1037" y="330"/>
                  </a:lnTo>
                  <a:lnTo>
                    <a:pt x="1039" y="330"/>
                  </a:lnTo>
                  <a:lnTo>
                    <a:pt x="1040" y="328"/>
                  </a:lnTo>
                  <a:lnTo>
                    <a:pt x="1042" y="328"/>
                  </a:lnTo>
                  <a:lnTo>
                    <a:pt x="1043" y="326"/>
                  </a:lnTo>
                  <a:lnTo>
                    <a:pt x="1045" y="326"/>
                  </a:lnTo>
                  <a:lnTo>
                    <a:pt x="1047" y="324"/>
                  </a:lnTo>
                  <a:lnTo>
                    <a:pt x="1048" y="324"/>
                  </a:lnTo>
                  <a:lnTo>
                    <a:pt x="1050" y="322"/>
                  </a:lnTo>
                  <a:lnTo>
                    <a:pt x="1051" y="322"/>
                  </a:lnTo>
                  <a:lnTo>
                    <a:pt x="1053" y="320"/>
                  </a:lnTo>
                  <a:lnTo>
                    <a:pt x="1054" y="320"/>
                  </a:lnTo>
                  <a:lnTo>
                    <a:pt x="1056" y="318"/>
                  </a:lnTo>
                  <a:lnTo>
                    <a:pt x="1058" y="318"/>
                  </a:lnTo>
                  <a:lnTo>
                    <a:pt x="1059" y="316"/>
                  </a:lnTo>
                  <a:lnTo>
                    <a:pt x="1061" y="316"/>
                  </a:lnTo>
                  <a:lnTo>
                    <a:pt x="1062" y="314"/>
                  </a:lnTo>
                  <a:lnTo>
                    <a:pt x="1064" y="314"/>
                  </a:lnTo>
                  <a:lnTo>
                    <a:pt x="1066" y="313"/>
                  </a:lnTo>
                  <a:lnTo>
                    <a:pt x="1067" y="313"/>
                  </a:lnTo>
                  <a:lnTo>
                    <a:pt x="1069" y="311"/>
                  </a:lnTo>
                  <a:lnTo>
                    <a:pt x="1070" y="311"/>
                  </a:lnTo>
                  <a:lnTo>
                    <a:pt x="1072" y="309"/>
                  </a:lnTo>
                  <a:lnTo>
                    <a:pt x="1073" y="309"/>
                  </a:lnTo>
                  <a:lnTo>
                    <a:pt x="1075" y="307"/>
                  </a:lnTo>
                  <a:lnTo>
                    <a:pt x="1077" y="307"/>
                  </a:lnTo>
                  <a:lnTo>
                    <a:pt x="1078" y="305"/>
                  </a:lnTo>
                  <a:lnTo>
                    <a:pt x="1080" y="303"/>
                  </a:lnTo>
                  <a:lnTo>
                    <a:pt x="1081" y="303"/>
                  </a:lnTo>
                  <a:lnTo>
                    <a:pt x="1083" y="301"/>
                  </a:lnTo>
                  <a:lnTo>
                    <a:pt x="1085" y="301"/>
                  </a:lnTo>
                  <a:lnTo>
                    <a:pt x="1086" y="299"/>
                  </a:lnTo>
                  <a:lnTo>
                    <a:pt x="1088" y="299"/>
                  </a:lnTo>
                  <a:lnTo>
                    <a:pt x="1089" y="297"/>
                  </a:lnTo>
                  <a:lnTo>
                    <a:pt x="1091" y="297"/>
                  </a:lnTo>
                  <a:lnTo>
                    <a:pt x="1092" y="296"/>
                  </a:lnTo>
                  <a:lnTo>
                    <a:pt x="1094" y="296"/>
                  </a:lnTo>
                  <a:lnTo>
                    <a:pt x="1096" y="294"/>
                  </a:lnTo>
                  <a:lnTo>
                    <a:pt x="1097" y="294"/>
                  </a:lnTo>
                  <a:lnTo>
                    <a:pt x="1099" y="292"/>
                  </a:lnTo>
                  <a:lnTo>
                    <a:pt x="1100" y="292"/>
                  </a:lnTo>
                  <a:lnTo>
                    <a:pt x="1102" y="290"/>
                  </a:lnTo>
                  <a:lnTo>
                    <a:pt x="1104" y="290"/>
                  </a:lnTo>
                  <a:lnTo>
                    <a:pt x="1105" y="288"/>
                  </a:lnTo>
                  <a:lnTo>
                    <a:pt x="1107" y="288"/>
                  </a:lnTo>
                  <a:lnTo>
                    <a:pt x="1108" y="286"/>
                  </a:lnTo>
                  <a:lnTo>
                    <a:pt x="1110" y="286"/>
                  </a:lnTo>
                  <a:lnTo>
                    <a:pt x="1112" y="284"/>
                  </a:lnTo>
                  <a:lnTo>
                    <a:pt x="1113" y="284"/>
                  </a:lnTo>
                  <a:lnTo>
                    <a:pt x="1115" y="282"/>
                  </a:lnTo>
                  <a:lnTo>
                    <a:pt x="1116" y="282"/>
                  </a:lnTo>
                  <a:lnTo>
                    <a:pt x="1118" y="281"/>
                  </a:lnTo>
                  <a:lnTo>
                    <a:pt x="1119" y="281"/>
                  </a:lnTo>
                  <a:lnTo>
                    <a:pt x="1121" y="279"/>
                  </a:lnTo>
                  <a:lnTo>
                    <a:pt x="1123" y="279"/>
                  </a:lnTo>
                  <a:lnTo>
                    <a:pt x="1124" y="277"/>
                  </a:lnTo>
                  <a:lnTo>
                    <a:pt x="1126" y="275"/>
                  </a:lnTo>
                  <a:lnTo>
                    <a:pt x="1127" y="275"/>
                  </a:lnTo>
                  <a:lnTo>
                    <a:pt x="1129" y="273"/>
                  </a:lnTo>
                  <a:lnTo>
                    <a:pt x="1131" y="273"/>
                  </a:lnTo>
                  <a:lnTo>
                    <a:pt x="1132" y="271"/>
                  </a:lnTo>
                  <a:lnTo>
                    <a:pt x="1134" y="271"/>
                  </a:lnTo>
                  <a:lnTo>
                    <a:pt x="1135" y="269"/>
                  </a:lnTo>
                  <a:lnTo>
                    <a:pt x="1137" y="269"/>
                  </a:lnTo>
                  <a:lnTo>
                    <a:pt x="1138" y="267"/>
                  </a:lnTo>
                  <a:lnTo>
                    <a:pt x="1140" y="267"/>
                  </a:lnTo>
                  <a:lnTo>
                    <a:pt x="1142" y="265"/>
                  </a:lnTo>
                  <a:lnTo>
                    <a:pt x="1143" y="265"/>
                  </a:lnTo>
                  <a:lnTo>
                    <a:pt x="1145" y="264"/>
                  </a:lnTo>
                  <a:lnTo>
                    <a:pt x="1146" y="264"/>
                  </a:lnTo>
                  <a:lnTo>
                    <a:pt x="1148" y="262"/>
                  </a:lnTo>
                  <a:lnTo>
                    <a:pt x="1150" y="262"/>
                  </a:lnTo>
                  <a:lnTo>
                    <a:pt x="1151" y="260"/>
                  </a:lnTo>
                  <a:lnTo>
                    <a:pt x="1153" y="260"/>
                  </a:lnTo>
                  <a:lnTo>
                    <a:pt x="1154" y="258"/>
                  </a:lnTo>
                  <a:lnTo>
                    <a:pt x="1156" y="258"/>
                  </a:lnTo>
                  <a:lnTo>
                    <a:pt x="1158" y="256"/>
                  </a:lnTo>
                  <a:lnTo>
                    <a:pt x="1159" y="256"/>
                  </a:lnTo>
                  <a:lnTo>
                    <a:pt x="1161" y="254"/>
                  </a:lnTo>
                  <a:lnTo>
                    <a:pt x="1162" y="254"/>
                  </a:lnTo>
                  <a:lnTo>
                    <a:pt x="1162" y="252"/>
                  </a:lnTo>
                  <a:lnTo>
                    <a:pt x="1164" y="252"/>
                  </a:lnTo>
                  <a:lnTo>
                    <a:pt x="1165" y="250"/>
                  </a:lnTo>
                  <a:lnTo>
                    <a:pt x="1167" y="250"/>
                  </a:lnTo>
                  <a:lnTo>
                    <a:pt x="1169" y="248"/>
                  </a:lnTo>
                  <a:lnTo>
                    <a:pt x="1170" y="248"/>
                  </a:lnTo>
                  <a:lnTo>
                    <a:pt x="1172" y="247"/>
                  </a:lnTo>
                  <a:lnTo>
                    <a:pt x="1173" y="245"/>
                  </a:lnTo>
                  <a:lnTo>
                    <a:pt x="1175" y="245"/>
                  </a:lnTo>
                  <a:lnTo>
                    <a:pt x="1177" y="243"/>
                  </a:lnTo>
                  <a:lnTo>
                    <a:pt x="1178" y="243"/>
                  </a:lnTo>
                  <a:lnTo>
                    <a:pt x="1180" y="241"/>
                  </a:lnTo>
                  <a:lnTo>
                    <a:pt x="1181" y="241"/>
                  </a:lnTo>
                  <a:lnTo>
                    <a:pt x="1183" y="239"/>
                  </a:lnTo>
                  <a:lnTo>
                    <a:pt x="1184" y="239"/>
                  </a:lnTo>
                  <a:lnTo>
                    <a:pt x="1186" y="237"/>
                  </a:lnTo>
                  <a:lnTo>
                    <a:pt x="1188" y="237"/>
                  </a:lnTo>
                  <a:lnTo>
                    <a:pt x="1189" y="235"/>
                  </a:lnTo>
                  <a:lnTo>
                    <a:pt x="1191" y="235"/>
                  </a:lnTo>
                  <a:lnTo>
                    <a:pt x="1192" y="233"/>
                  </a:lnTo>
                  <a:lnTo>
                    <a:pt x="1194" y="233"/>
                  </a:lnTo>
                  <a:lnTo>
                    <a:pt x="1196" y="232"/>
                  </a:lnTo>
                  <a:lnTo>
                    <a:pt x="1197" y="232"/>
                  </a:lnTo>
                  <a:lnTo>
                    <a:pt x="1199" y="230"/>
                  </a:lnTo>
                  <a:lnTo>
                    <a:pt x="1200" y="230"/>
                  </a:lnTo>
                  <a:lnTo>
                    <a:pt x="1202" y="228"/>
                  </a:lnTo>
                  <a:lnTo>
                    <a:pt x="1203" y="228"/>
                  </a:lnTo>
                  <a:lnTo>
                    <a:pt x="1205" y="226"/>
                  </a:lnTo>
                  <a:lnTo>
                    <a:pt x="1207" y="226"/>
                  </a:lnTo>
                  <a:lnTo>
                    <a:pt x="1208" y="224"/>
                  </a:lnTo>
                  <a:lnTo>
                    <a:pt x="1210" y="224"/>
                  </a:lnTo>
                  <a:lnTo>
                    <a:pt x="1211" y="222"/>
                  </a:lnTo>
                  <a:lnTo>
                    <a:pt x="1213" y="222"/>
                  </a:lnTo>
                  <a:lnTo>
                    <a:pt x="1215" y="220"/>
                  </a:lnTo>
                  <a:lnTo>
                    <a:pt x="1216" y="220"/>
                  </a:lnTo>
                  <a:lnTo>
                    <a:pt x="1218" y="218"/>
                  </a:lnTo>
                  <a:lnTo>
                    <a:pt x="1219" y="216"/>
                  </a:lnTo>
                  <a:lnTo>
                    <a:pt x="1221" y="216"/>
                  </a:lnTo>
                  <a:lnTo>
                    <a:pt x="1223" y="215"/>
                  </a:lnTo>
                  <a:lnTo>
                    <a:pt x="1224" y="215"/>
                  </a:lnTo>
                  <a:lnTo>
                    <a:pt x="1226" y="213"/>
                  </a:lnTo>
                  <a:lnTo>
                    <a:pt x="1227" y="213"/>
                  </a:lnTo>
                  <a:lnTo>
                    <a:pt x="1229" y="211"/>
                  </a:lnTo>
                  <a:lnTo>
                    <a:pt x="1230" y="211"/>
                  </a:lnTo>
                  <a:lnTo>
                    <a:pt x="1232" y="209"/>
                  </a:lnTo>
                  <a:lnTo>
                    <a:pt x="1234" y="209"/>
                  </a:lnTo>
                  <a:lnTo>
                    <a:pt x="1235" y="207"/>
                  </a:lnTo>
                  <a:lnTo>
                    <a:pt x="1237" y="207"/>
                  </a:lnTo>
                  <a:lnTo>
                    <a:pt x="1238" y="205"/>
                  </a:lnTo>
                  <a:lnTo>
                    <a:pt x="1240" y="205"/>
                  </a:lnTo>
                  <a:lnTo>
                    <a:pt x="1242" y="203"/>
                  </a:lnTo>
                  <a:lnTo>
                    <a:pt x="1243" y="203"/>
                  </a:lnTo>
                  <a:lnTo>
                    <a:pt x="1245" y="201"/>
                  </a:lnTo>
                  <a:lnTo>
                    <a:pt x="1246" y="201"/>
                  </a:lnTo>
                  <a:lnTo>
                    <a:pt x="1248" y="199"/>
                  </a:lnTo>
                  <a:lnTo>
                    <a:pt x="1249" y="199"/>
                  </a:lnTo>
                  <a:lnTo>
                    <a:pt x="1251" y="198"/>
                  </a:lnTo>
                  <a:lnTo>
                    <a:pt x="1253" y="198"/>
                  </a:lnTo>
                  <a:lnTo>
                    <a:pt x="1254" y="196"/>
                  </a:lnTo>
                  <a:lnTo>
                    <a:pt x="1256" y="196"/>
                  </a:lnTo>
                  <a:lnTo>
                    <a:pt x="1257" y="194"/>
                  </a:lnTo>
                  <a:lnTo>
                    <a:pt x="1259" y="194"/>
                  </a:lnTo>
                  <a:lnTo>
                    <a:pt x="1261" y="192"/>
                  </a:lnTo>
                  <a:lnTo>
                    <a:pt x="1262" y="192"/>
                  </a:lnTo>
                  <a:lnTo>
                    <a:pt x="1264" y="190"/>
                  </a:lnTo>
                  <a:lnTo>
                    <a:pt x="1265" y="190"/>
                  </a:lnTo>
                  <a:lnTo>
                    <a:pt x="1267" y="188"/>
                  </a:lnTo>
                  <a:lnTo>
                    <a:pt x="1269" y="186"/>
                  </a:lnTo>
                  <a:lnTo>
                    <a:pt x="1270" y="186"/>
                  </a:lnTo>
                  <a:lnTo>
                    <a:pt x="1272" y="184"/>
                  </a:lnTo>
                  <a:lnTo>
                    <a:pt x="1273" y="184"/>
                  </a:lnTo>
                  <a:lnTo>
                    <a:pt x="1275" y="183"/>
                  </a:lnTo>
                  <a:lnTo>
                    <a:pt x="1276" y="183"/>
                  </a:lnTo>
                  <a:lnTo>
                    <a:pt x="1278" y="181"/>
                  </a:lnTo>
                  <a:lnTo>
                    <a:pt x="1280" y="181"/>
                  </a:lnTo>
                  <a:lnTo>
                    <a:pt x="1281" y="179"/>
                  </a:lnTo>
                  <a:lnTo>
                    <a:pt x="1283" y="179"/>
                  </a:lnTo>
                  <a:lnTo>
                    <a:pt x="1284" y="177"/>
                  </a:lnTo>
                  <a:lnTo>
                    <a:pt x="1286" y="177"/>
                  </a:lnTo>
                  <a:lnTo>
                    <a:pt x="1288" y="175"/>
                  </a:lnTo>
                  <a:lnTo>
                    <a:pt x="1289" y="175"/>
                  </a:lnTo>
                  <a:lnTo>
                    <a:pt x="1291" y="173"/>
                  </a:lnTo>
                  <a:lnTo>
                    <a:pt x="1292" y="173"/>
                  </a:lnTo>
                  <a:lnTo>
                    <a:pt x="1294" y="171"/>
                  </a:lnTo>
                  <a:lnTo>
                    <a:pt x="1295" y="171"/>
                  </a:lnTo>
                  <a:lnTo>
                    <a:pt x="1297" y="169"/>
                  </a:lnTo>
                  <a:lnTo>
                    <a:pt x="1299" y="169"/>
                  </a:lnTo>
                  <a:lnTo>
                    <a:pt x="1300" y="167"/>
                  </a:lnTo>
                  <a:lnTo>
                    <a:pt x="1302" y="167"/>
                  </a:lnTo>
                  <a:lnTo>
                    <a:pt x="1303" y="166"/>
                  </a:lnTo>
                  <a:lnTo>
                    <a:pt x="1305" y="166"/>
                  </a:lnTo>
                  <a:lnTo>
                    <a:pt x="1307" y="164"/>
                  </a:lnTo>
                  <a:lnTo>
                    <a:pt x="1308" y="164"/>
                  </a:lnTo>
                  <a:lnTo>
                    <a:pt x="1310" y="162"/>
                  </a:lnTo>
                  <a:lnTo>
                    <a:pt x="1311" y="162"/>
                  </a:lnTo>
                  <a:lnTo>
                    <a:pt x="1313" y="160"/>
                  </a:lnTo>
                  <a:lnTo>
                    <a:pt x="1314" y="158"/>
                  </a:lnTo>
                  <a:lnTo>
                    <a:pt x="1316" y="158"/>
                  </a:lnTo>
                  <a:lnTo>
                    <a:pt x="1318" y="156"/>
                  </a:lnTo>
                  <a:lnTo>
                    <a:pt x="1319" y="156"/>
                  </a:lnTo>
                  <a:lnTo>
                    <a:pt x="1321" y="154"/>
                  </a:lnTo>
                  <a:lnTo>
                    <a:pt x="1322" y="154"/>
                  </a:lnTo>
                  <a:lnTo>
                    <a:pt x="1324" y="152"/>
                  </a:lnTo>
                  <a:lnTo>
                    <a:pt x="1326" y="152"/>
                  </a:lnTo>
                  <a:lnTo>
                    <a:pt x="1327" y="150"/>
                  </a:lnTo>
                  <a:lnTo>
                    <a:pt x="1329" y="150"/>
                  </a:lnTo>
                  <a:lnTo>
                    <a:pt x="1330" y="149"/>
                  </a:lnTo>
                  <a:lnTo>
                    <a:pt x="1332" y="149"/>
                  </a:lnTo>
                  <a:lnTo>
                    <a:pt x="1334" y="147"/>
                  </a:lnTo>
                  <a:lnTo>
                    <a:pt x="1334" y="147"/>
                  </a:lnTo>
                  <a:lnTo>
                    <a:pt x="1335" y="145"/>
                  </a:lnTo>
                  <a:lnTo>
                    <a:pt x="1337" y="145"/>
                  </a:lnTo>
                  <a:lnTo>
                    <a:pt x="1338" y="143"/>
                  </a:lnTo>
                  <a:lnTo>
                    <a:pt x="1340" y="143"/>
                  </a:lnTo>
                  <a:lnTo>
                    <a:pt x="1341" y="141"/>
                  </a:lnTo>
                  <a:lnTo>
                    <a:pt x="1343" y="141"/>
                  </a:lnTo>
                  <a:lnTo>
                    <a:pt x="1345" y="139"/>
                  </a:lnTo>
                  <a:lnTo>
                    <a:pt x="1346" y="139"/>
                  </a:lnTo>
                  <a:lnTo>
                    <a:pt x="1348" y="137"/>
                  </a:lnTo>
                  <a:lnTo>
                    <a:pt x="1349" y="137"/>
                  </a:lnTo>
                  <a:lnTo>
                    <a:pt x="1351" y="135"/>
                  </a:lnTo>
                  <a:lnTo>
                    <a:pt x="1353" y="135"/>
                  </a:lnTo>
                  <a:lnTo>
                    <a:pt x="1354" y="134"/>
                  </a:lnTo>
                  <a:lnTo>
                    <a:pt x="1356" y="134"/>
                  </a:lnTo>
                  <a:lnTo>
                    <a:pt x="1357" y="132"/>
                  </a:lnTo>
                  <a:lnTo>
                    <a:pt x="1359" y="130"/>
                  </a:lnTo>
                  <a:lnTo>
                    <a:pt x="1360" y="130"/>
                  </a:lnTo>
                  <a:lnTo>
                    <a:pt x="1362" y="128"/>
                  </a:lnTo>
                  <a:lnTo>
                    <a:pt x="1364" y="128"/>
                  </a:lnTo>
                  <a:lnTo>
                    <a:pt x="1365" y="126"/>
                  </a:lnTo>
                  <a:lnTo>
                    <a:pt x="1367" y="126"/>
                  </a:lnTo>
                  <a:lnTo>
                    <a:pt x="1368" y="124"/>
                  </a:lnTo>
                  <a:lnTo>
                    <a:pt x="1370" y="124"/>
                  </a:lnTo>
                  <a:lnTo>
                    <a:pt x="1372" y="122"/>
                  </a:lnTo>
                  <a:lnTo>
                    <a:pt x="1373" y="122"/>
                  </a:lnTo>
                  <a:lnTo>
                    <a:pt x="1375" y="120"/>
                  </a:lnTo>
                  <a:lnTo>
                    <a:pt x="1376" y="120"/>
                  </a:lnTo>
                  <a:lnTo>
                    <a:pt x="1378" y="118"/>
                  </a:lnTo>
                  <a:lnTo>
                    <a:pt x="1380" y="118"/>
                  </a:lnTo>
                  <a:lnTo>
                    <a:pt x="1381" y="117"/>
                  </a:lnTo>
                  <a:lnTo>
                    <a:pt x="1383" y="117"/>
                  </a:lnTo>
                  <a:lnTo>
                    <a:pt x="1384" y="115"/>
                  </a:lnTo>
                  <a:lnTo>
                    <a:pt x="1386" y="115"/>
                  </a:lnTo>
                  <a:lnTo>
                    <a:pt x="1387" y="113"/>
                  </a:lnTo>
                  <a:lnTo>
                    <a:pt x="1389" y="113"/>
                  </a:lnTo>
                  <a:lnTo>
                    <a:pt x="1391" y="111"/>
                  </a:lnTo>
                  <a:lnTo>
                    <a:pt x="1392" y="111"/>
                  </a:lnTo>
                  <a:lnTo>
                    <a:pt x="1394" y="109"/>
                  </a:lnTo>
                  <a:lnTo>
                    <a:pt x="1395" y="109"/>
                  </a:lnTo>
                  <a:lnTo>
                    <a:pt x="1397" y="107"/>
                  </a:lnTo>
                  <a:lnTo>
                    <a:pt x="1399" y="107"/>
                  </a:lnTo>
                  <a:lnTo>
                    <a:pt x="1400" y="105"/>
                  </a:lnTo>
                  <a:lnTo>
                    <a:pt x="1402" y="105"/>
                  </a:lnTo>
                  <a:lnTo>
                    <a:pt x="1403" y="103"/>
                  </a:lnTo>
                  <a:lnTo>
                    <a:pt x="1405" y="101"/>
                  </a:lnTo>
                  <a:lnTo>
                    <a:pt x="1406" y="101"/>
                  </a:lnTo>
                  <a:lnTo>
                    <a:pt x="1408" y="100"/>
                  </a:lnTo>
                  <a:lnTo>
                    <a:pt x="1410" y="100"/>
                  </a:lnTo>
                  <a:lnTo>
                    <a:pt x="1411" y="98"/>
                  </a:lnTo>
                  <a:lnTo>
                    <a:pt x="1413" y="98"/>
                  </a:lnTo>
                  <a:lnTo>
                    <a:pt x="1414" y="96"/>
                  </a:lnTo>
                  <a:lnTo>
                    <a:pt x="1416" y="96"/>
                  </a:lnTo>
                  <a:lnTo>
                    <a:pt x="1418" y="94"/>
                  </a:lnTo>
                  <a:lnTo>
                    <a:pt x="1419" y="94"/>
                  </a:lnTo>
                  <a:lnTo>
                    <a:pt x="1421" y="92"/>
                  </a:lnTo>
                  <a:lnTo>
                    <a:pt x="1422" y="92"/>
                  </a:lnTo>
                  <a:lnTo>
                    <a:pt x="1424" y="90"/>
                  </a:lnTo>
                  <a:lnTo>
                    <a:pt x="1425" y="90"/>
                  </a:lnTo>
                  <a:lnTo>
                    <a:pt x="1427" y="88"/>
                  </a:lnTo>
                  <a:lnTo>
                    <a:pt x="1429" y="88"/>
                  </a:lnTo>
                  <a:lnTo>
                    <a:pt x="1430" y="86"/>
                  </a:lnTo>
                  <a:lnTo>
                    <a:pt x="1432" y="86"/>
                  </a:lnTo>
                  <a:lnTo>
                    <a:pt x="1433" y="85"/>
                  </a:lnTo>
                  <a:lnTo>
                    <a:pt x="1435" y="85"/>
                  </a:lnTo>
                  <a:lnTo>
                    <a:pt x="1437" y="83"/>
                  </a:lnTo>
                  <a:lnTo>
                    <a:pt x="1438" y="83"/>
                  </a:lnTo>
                  <a:lnTo>
                    <a:pt x="1440" y="81"/>
                  </a:lnTo>
                  <a:lnTo>
                    <a:pt x="1441" y="81"/>
                  </a:lnTo>
                  <a:lnTo>
                    <a:pt x="1443" y="79"/>
                  </a:lnTo>
                  <a:lnTo>
                    <a:pt x="1445" y="79"/>
                  </a:lnTo>
                  <a:lnTo>
                    <a:pt x="1446" y="77"/>
                  </a:lnTo>
                  <a:lnTo>
                    <a:pt x="1448" y="77"/>
                  </a:lnTo>
                  <a:lnTo>
                    <a:pt x="1449" y="75"/>
                  </a:lnTo>
                  <a:lnTo>
                    <a:pt x="1451" y="73"/>
                  </a:lnTo>
                  <a:lnTo>
                    <a:pt x="1452" y="73"/>
                  </a:lnTo>
                  <a:lnTo>
                    <a:pt x="1454" y="71"/>
                  </a:lnTo>
                  <a:lnTo>
                    <a:pt x="1456" y="71"/>
                  </a:lnTo>
                  <a:lnTo>
                    <a:pt x="1457" y="69"/>
                  </a:lnTo>
                  <a:lnTo>
                    <a:pt x="1459" y="69"/>
                  </a:lnTo>
                  <a:lnTo>
                    <a:pt x="1460" y="68"/>
                  </a:lnTo>
                  <a:lnTo>
                    <a:pt x="1462" y="68"/>
                  </a:lnTo>
                  <a:lnTo>
                    <a:pt x="1464" y="66"/>
                  </a:lnTo>
                  <a:lnTo>
                    <a:pt x="1465" y="66"/>
                  </a:lnTo>
                  <a:lnTo>
                    <a:pt x="1467" y="64"/>
                  </a:lnTo>
                  <a:lnTo>
                    <a:pt x="1468" y="64"/>
                  </a:lnTo>
                  <a:lnTo>
                    <a:pt x="1470" y="62"/>
                  </a:lnTo>
                  <a:lnTo>
                    <a:pt x="1471" y="62"/>
                  </a:lnTo>
                  <a:lnTo>
                    <a:pt x="1473" y="60"/>
                  </a:lnTo>
                  <a:lnTo>
                    <a:pt x="1475" y="60"/>
                  </a:lnTo>
                  <a:lnTo>
                    <a:pt x="1476" y="58"/>
                  </a:lnTo>
                  <a:lnTo>
                    <a:pt x="1478" y="58"/>
                  </a:lnTo>
                  <a:lnTo>
                    <a:pt x="1479" y="56"/>
                  </a:lnTo>
                  <a:lnTo>
                    <a:pt x="1481" y="56"/>
                  </a:lnTo>
                  <a:lnTo>
                    <a:pt x="1483" y="54"/>
                  </a:lnTo>
                  <a:lnTo>
                    <a:pt x="1484" y="54"/>
                  </a:lnTo>
                  <a:lnTo>
                    <a:pt x="1486" y="52"/>
                  </a:lnTo>
                  <a:lnTo>
                    <a:pt x="1487" y="52"/>
                  </a:lnTo>
                  <a:lnTo>
                    <a:pt x="1489" y="51"/>
                  </a:lnTo>
                  <a:lnTo>
                    <a:pt x="1491" y="51"/>
                  </a:lnTo>
                  <a:lnTo>
                    <a:pt x="1492" y="49"/>
                  </a:lnTo>
                  <a:lnTo>
                    <a:pt x="1494" y="49"/>
                  </a:lnTo>
                  <a:lnTo>
                    <a:pt x="1495" y="47"/>
                  </a:lnTo>
                  <a:lnTo>
                    <a:pt x="1497" y="45"/>
                  </a:lnTo>
                  <a:lnTo>
                    <a:pt x="1498" y="45"/>
                  </a:lnTo>
                  <a:lnTo>
                    <a:pt x="1500" y="43"/>
                  </a:lnTo>
                  <a:lnTo>
                    <a:pt x="1502" y="43"/>
                  </a:lnTo>
                  <a:lnTo>
                    <a:pt x="1503" y="41"/>
                  </a:lnTo>
                  <a:lnTo>
                    <a:pt x="1505" y="41"/>
                  </a:lnTo>
                  <a:lnTo>
                    <a:pt x="1505" y="39"/>
                  </a:lnTo>
                  <a:lnTo>
                    <a:pt x="1506" y="39"/>
                  </a:lnTo>
                  <a:lnTo>
                    <a:pt x="1508" y="37"/>
                  </a:lnTo>
                  <a:lnTo>
                    <a:pt x="1510" y="37"/>
                  </a:lnTo>
                  <a:lnTo>
                    <a:pt x="1511" y="36"/>
                  </a:lnTo>
                  <a:lnTo>
                    <a:pt x="1513" y="36"/>
                  </a:lnTo>
                  <a:lnTo>
                    <a:pt x="1514" y="34"/>
                  </a:lnTo>
                  <a:lnTo>
                    <a:pt x="1516" y="34"/>
                  </a:lnTo>
                  <a:lnTo>
                    <a:pt x="1517" y="32"/>
                  </a:lnTo>
                  <a:lnTo>
                    <a:pt x="1519" y="32"/>
                  </a:lnTo>
                  <a:lnTo>
                    <a:pt x="1521" y="30"/>
                  </a:lnTo>
                  <a:lnTo>
                    <a:pt x="1522" y="30"/>
                  </a:lnTo>
                  <a:lnTo>
                    <a:pt x="1524" y="28"/>
                  </a:lnTo>
                  <a:lnTo>
                    <a:pt x="1525" y="28"/>
                  </a:lnTo>
                  <a:lnTo>
                    <a:pt x="1527" y="26"/>
                  </a:lnTo>
                  <a:lnTo>
                    <a:pt x="1529" y="26"/>
                  </a:lnTo>
                  <a:lnTo>
                    <a:pt x="1530" y="24"/>
                  </a:lnTo>
                  <a:lnTo>
                    <a:pt x="1532" y="24"/>
                  </a:lnTo>
                  <a:lnTo>
                    <a:pt x="1533" y="22"/>
                  </a:lnTo>
                  <a:lnTo>
                    <a:pt x="1535" y="22"/>
                  </a:lnTo>
                  <a:lnTo>
                    <a:pt x="1536" y="20"/>
                  </a:lnTo>
                  <a:lnTo>
                    <a:pt x="1538" y="19"/>
                  </a:lnTo>
                  <a:lnTo>
                    <a:pt x="1540" y="19"/>
                  </a:lnTo>
                  <a:lnTo>
                    <a:pt x="1541" y="17"/>
                  </a:lnTo>
                  <a:lnTo>
                    <a:pt x="1543" y="17"/>
                  </a:lnTo>
                  <a:lnTo>
                    <a:pt x="1544" y="15"/>
                  </a:lnTo>
                  <a:lnTo>
                    <a:pt x="1546" y="15"/>
                  </a:lnTo>
                  <a:lnTo>
                    <a:pt x="1548" y="13"/>
                  </a:lnTo>
                  <a:lnTo>
                    <a:pt x="1549" y="13"/>
                  </a:lnTo>
                  <a:lnTo>
                    <a:pt x="1551" y="11"/>
                  </a:lnTo>
                  <a:lnTo>
                    <a:pt x="1552" y="11"/>
                  </a:lnTo>
                  <a:lnTo>
                    <a:pt x="1554" y="9"/>
                  </a:lnTo>
                  <a:lnTo>
                    <a:pt x="1556" y="9"/>
                  </a:lnTo>
                  <a:lnTo>
                    <a:pt x="1557" y="7"/>
                  </a:lnTo>
                  <a:lnTo>
                    <a:pt x="1559" y="7"/>
                  </a:lnTo>
                  <a:lnTo>
                    <a:pt x="1560" y="5"/>
                  </a:lnTo>
                  <a:lnTo>
                    <a:pt x="1562" y="5"/>
                  </a:lnTo>
                  <a:lnTo>
                    <a:pt x="1563" y="3"/>
                  </a:lnTo>
                  <a:lnTo>
                    <a:pt x="1565" y="3"/>
                  </a:lnTo>
                  <a:lnTo>
                    <a:pt x="1567" y="2"/>
                  </a:lnTo>
                  <a:lnTo>
                    <a:pt x="1568" y="2"/>
                  </a:lnTo>
                  <a:lnTo>
                    <a:pt x="1570" y="0"/>
                  </a:lnTo>
                </a:path>
              </a:pathLst>
            </a:custGeom>
            <a:noFill/>
            <a:ln w="33338">
              <a:solidFill>
                <a:srgbClr val="800080"/>
              </a:solidFill>
              <a:prstDash val="solid"/>
              <a:round/>
              <a:headEnd/>
              <a:tailEnd/>
            </a:ln>
          </p:spPr>
          <p:txBody>
            <a:bodyPr/>
            <a:lstStyle/>
            <a:p>
              <a:endParaRPr lang="ru-RU"/>
            </a:p>
          </p:txBody>
        </p:sp>
        <p:sp>
          <p:nvSpPr>
            <p:cNvPr id="934105" name="Freeform 217"/>
            <p:cNvSpPr>
              <a:spLocks/>
            </p:cNvSpPr>
            <p:nvPr/>
          </p:nvSpPr>
          <p:spPr bwMode="auto">
            <a:xfrm>
              <a:off x="3392" y="2241"/>
              <a:ext cx="191" cy="59"/>
            </a:xfrm>
            <a:custGeom>
              <a:avLst/>
              <a:gdLst/>
              <a:ahLst/>
              <a:cxnLst>
                <a:cxn ang="0">
                  <a:pos x="2" y="117"/>
                </a:cxn>
                <a:cxn ang="0">
                  <a:pos x="5" y="115"/>
                </a:cxn>
                <a:cxn ang="0">
                  <a:pos x="8" y="113"/>
                </a:cxn>
                <a:cxn ang="0">
                  <a:pos x="11" y="111"/>
                </a:cxn>
                <a:cxn ang="0">
                  <a:pos x="15" y="109"/>
                </a:cxn>
                <a:cxn ang="0">
                  <a:pos x="18" y="107"/>
                </a:cxn>
                <a:cxn ang="0">
                  <a:pos x="21" y="106"/>
                </a:cxn>
                <a:cxn ang="0">
                  <a:pos x="24" y="104"/>
                </a:cxn>
                <a:cxn ang="0">
                  <a:pos x="27" y="102"/>
                </a:cxn>
                <a:cxn ang="0">
                  <a:pos x="31" y="100"/>
                </a:cxn>
                <a:cxn ang="0">
                  <a:pos x="34" y="98"/>
                </a:cxn>
                <a:cxn ang="0">
                  <a:pos x="37" y="96"/>
                </a:cxn>
                <a:cxn ang="0">
                  <a:pos x="40" y="94"/>
                </a:cxn>
                <a:cxn ang="0">
                  <a:pos x="43" y="92"/>
                </a:cxn>
                <a:cxn ang="0">
                  <a:pos x="46" y="90"/>
                </a:cxn>
                <a:cxn ang="0">
                  <a:pos x="50" y="89"/>
                </a:cxn>
                <a:cxn ang="0">
                  <a:pos x="53" y="87"/>
                </a:cxn>
                <a:cxn ang="0">
                  <a:pos x="56" y="85"/>
                </a:cxn>
                <a:cxn ang="0">
                  <a:pos x="59" y="81"/>
                </a:cxn>
                <a:cxn ang="0">
                  <a:pos x="62" y="79"/>
                </a:cxn>
                <a:cxn ang="0">
                  <a:pos x="65" y="77"/>
                </a:cxn>
                <a:cxn ang="0">
                  <a:pos x="69" y="75"/>
                </a:cxn>
                <a:cxn ang="0">
                  <a:pos x="72" y="73"/>
                </a:cxn>
                <a:cxn ang="0">
                  <a:pos x="75" y="72"/>
                </a:cxn>
                <a:cxn ang="0">
                  <a:pos x="78" y="70"/>
                </a:cxn>
                <a:cxn ang="0">
                  <a:pos x="81" y="68"/>
                </a:cxn>
                <a:cxn ang="0">
                  <a:pos x="84" y="66"/>
                </a:cxn>
                <a:cxn ang="0">
                  <a:pos x="88" y="64"/>
                </a:cxn>
                <a:cxn ang="0">
                  <a:pos x="91" y="62"/>
                </a:cxn>
                <a:cxn ang="0">
                  <a:pos x="94" y="60"/>
                </a:cxn>
                <a:cxn ang="0">
                  <a:pos x="97" y="58"/>
                </a:cxn>
                <a:cxn ang="0">
                  <a:pos x="100" y="57"/>
                </a:cxn>
                <a:cxn ang="0">
                  <a:pos x="103" y="55"/>
                </a:cxn>
                <a:cxn ang="0">
                  <a:pos x="105" y="53"/>
                </a:cxn>
                <a:cxn ang="0">
                  <a:pos x="108" y="51"/>
                </a:cxn>
                <a:cxn ang="0">
                  <a:pos x="111" y="49"/>
                </a:cxn>
                <a:cxn ang="0">
                  <a:pos x="115" y="47"/>
                </a:cxn>
                <a:cxn ang="0">
                  <a:pos x="118" y="45"/>
                </a:cxn>
                <a:cxn ang="0">
                  <a:pos x="121" y="43"/>
                </a:cxn>
                <a:cxn ang="0">
                  <a:pos x="124" y="41"/>
                </a:cxn>
                <a:cxn ang="0">
                  <a:pos x="127" y="40"/>
                </a:cxn>
                <a:cxn ang="0">
                  <a:pos x="130" y="38"/>
                </a:cxn>
                <a:cxn ang="0">
                  <a:pos x="134" y="36"/>
                </a:cxn>
                <a:cxn ang="0">
                  <a:pos x="137" y="34"/>
                </a:cxn>
                <a:cxn ang="0">
                  <a:pos x="140" y="32"/>
                </a:cxn>
                <a:cxn ang="0">
                  <a:pos x="143" y="30"/>
                </a:cxn>
                <a:cxn ang="0">
                  <a:pos x="146" y="26"/>
                </a:cxn>
                <a:cxn ang="0">
                  <a:pos x="149" y="24"/>
                </a:cxn>
                <a:cxn ang="0">
                  <a:pos x="153" y="23"/>
                </a:cxn>
                <a:cxn ang="0">
                  <a:pos x="156" y="21"/>
                </a:cxn>
                <a:cxn ang="0">
                  <a:pos x="159" y="19"/>
                </a:cxn>
                <a:cxn ang="0">
                  <a:pos x="162" y="17"/>
                </a:cxn>
                <a:cxn ang="0">
                  <a:pos x="165" y="15"/>
                </a:cxn>
                <a:cxn ang="0">
                  <a:pos x="168" y="13"/>
                </a:cxn>
                <a:cxn ang="0">
                  <a:pos x="172" y="11"/>
                </a:cxn>
                <a:cxn ang="0">
                  <a:pos x="175" y="9"/>
                </a:cxn>
                <a:cxn ang="0">
                  <a:pos x="178" y="8"/>
                </a:cxn>
                <a:cxn ang="0">
                  <a:pos x="181" y="6"/>
                </a:cxn>
                <a:cxn ang="0">
                  <a:pos x="184" y="4"/>
                </a:cxn>
                <a:cxn ang="0">
                  <a:pos x="187" y="2"/>
                </a:cxn>
                <a:cxn ang="0">
                  <a:pos x="191" y="0"/>
                </a:cxn>
              </a:cxnLst>
              <a:rect l="0" t="0" r="r" b="b"/>
              <a:pathLst>
                <a:path w="191" h="119">
                  <a:moveTo>
                    <a:pt x="0" y="119"/>
                  </a:moveTo>
                  <a:lnTo>
                    <a:pt x="2" y="117"/>
                  </a:lnTo>
                  <a:lnTo>
                    <a:pt x="4" y="117"/>
                  </a:lnTo>
                  <a:lnTo>
                    <a:pt x="5" y="115"/>
                  </a:lnTo>
                  <a:lnTo>
                    <a:pt x="7" y="115"/>
                  </a:lnTo>
                  <a:lnTo>
                    <a:pt x="8" y="113"/>
                  </a:lnTo>
                  <a:lnTo>
                    <a:pt x="10" y="113"/>
                  </a:lnTo>
                  <a:lnTo>
                    <a:pt x="11" y="111"/>
                  </a:lnTo>
                  <a:lnTo>
                    <a:pt x="13" y="109"/>
                  </a:lnTo>
                  <a:lnTo>
                    <a:pt x="15" y="109"/>
                  </a:lnTo>
                  <a:lnTo>
                    <a:pt x="16" y="107"/>
                  </a:lnTo>
                  <a:lnTo>
                    <a:pt x="18" y="107"/>
                  </a:lnTo>
                  <a:lnTo>
                    <a:pt x="19" y="106"/>
                  </a:lnTo>
                  <a:lnTo>
                    <a:pt x="21" y="106"/>
                  </a:lnTo>
                  <a:lnTo>
                    <a:pt x="23" y="104"/>
                  </a:lnTo>
                  <a:lnTo>
                    <a:pt x="24" y="104"/>
                  </a:lnTo>
                  <a:lnTo>
                    <a:pt x="26" y="102"/>
                  </a:lnTo>
                  <a:lnTo>
                    <a:pt x="27" y="102"/>
                  </a:lnTo>
                  <a:lnTo>
                    <a:pt x="29" y="100"/>
                  </a:lnTo>
                  <a:lnTo>
                    <a:pt x="31" y="100"/>
                  </a:lnTo>
                  <a:lnTo>
                    <a:pt x="32" y="98"/>
                  </a:lnTo>
                  <a:lnTo>
                    <a:pt x="34" y="98"/>
                  </a:lnTo>
                  <a:lnTo>
                    <a:pt x="35" y="96"/>
                  </a:lnTo>
                  <a:lnTo>
                    <a:pt x="37" y="96"/>
                  </a:lnTo>
                  <a:lnTo>
                    <a:pt x="38" y="94"/>
                  </a:lnTo>
                  <a:lnTo>
                    <a:pt x="40" y="94"/>
                  </a:lnTo>
                  <a:lnTo>
                    <a:pt x="42" y="92"/>
                  </a:lnTo>
                  <a:lnTo>
                    <a:pt x="43" y="92"/>
                  </a:lnTo>
                  <a:lnTo>
                    <a:pt x="45" y="90"/>
                  </a:lnTo>
                  <a:lnTo>
                    <a:pt x="46" y="90"/>
                  </a:lnTo>
                  <a:lnTo>
                    <a:pt x="48" y="89"/>
                  </a:lnTo>
                  <a:lnTo>
                    <a:pt x="50" y="89"/>
                  </a:lnTo>
                  <a:lnTo>
                    <a:pt x="51" y="87"/>
                  </a:lnTo>
                  <a:lnTo>
                    <a:pt x="53" y="87"/>
                  </a:lnTo>
                  <a:lnTo>
                    <a:pt x="54" y="85"/>
                  </a:lnTo>
                  <a:lnTo>
                    <a:pt x="56" y="85"/>
                  </a:lnTo>
                  <a:lnTo>
                    <a:pt x="57" y="83"/>
                  </a:lnTo>
                  <a:lnTo>
                    <a:pt x="59" y="81"/>
                  </a:lnTo>
                  <a:lnTo>
                    <a:pt x="61" y="81"/>
                  </a:lnTo>
                  <a:lnTo>
                    <a:pt x="62" y="79"/>
                  </a:lnTo>
                  <a:lnTo>
                    <a:pt x="64" y="79"/>
                  </a:lnTo>
                  <a:lnTo>
                    <a:pt x="65" y="77"/>
                  </a:lnTo>
                  <a:lnTo>
                    <a:pt x="67" y="77"/>
                  </a:lnTo>
                  <a:lnTo>
                    <a:pt x="69" y="75"/>
                  </a:lnTo>
                  <a:lnTo>
                    <a:pt x="70" y="75"/>
                  </a:lnTo>
                  <a:lnTo>
                    <a:pt x="72" y="73"/>
                  </a:lnTo>
                  <a:lnTo>
                    <a:pt x="73" y="73"/>
                  </a:lnTo>
                  <a:lnTo>
                    <a:pt x="75" y="72"/>
                  </a:lnTo>
                  <a:lnTo>
                    <a:pt x="76" y="72"/>
                  </a:lnTo>
                  <a:lnTo>
                    <a:pt x="78" y="70"/>
                  </a:lnTo>
                  <a:lnTo>
                    <a:pt x="80" y="70"/>
                  </a:lnTo>
                  <a:lnTo>
                    <a:pt x="81" y="68"/>
                  </a:lnTo>
                  <a:lnTo>
                    <a:pt x="83" y="68"/>
                  </a:lnTo>
                  <a:lnTo>
                    <a:pt x="84" y="66"/>
                  </a:lnTo>
                  <a:lnTo>
                    <a:pt x="86" y="66"/>
                  </a:lnTo>
                  <a:lnTo>
                    <a:pt x="88" y="64"/>
                  </a:lnTo>
                  <a:lnTo>
                    <a:pt x="89" y="64"/>
                  </a:lnTo>
                  <a:lnTo>
                    <a:pt x="91" y="62"/>
                  </a:lnTo>
                  <a:lnTo>
                    <a:pt x="92" y="62"/>
                  </a:lnTo>
                  <a:lnTo>
                    <a:pt x="94" y="60"/>
                  </a:lnTo>
                  <a:lnTo>
                    <a:pt x="96" y="60"/>
                  </a:lnTo>
                  <a:lnTo>
                    <a:pt x="97" y="58"/>
                  </a:lnTo>
                  <a:lnTo>
                    <a:pt x="99" y="58"/>
                  </a:lnTo>
                  <a:lnTo>
                    <a:pt x="100" y="57"/>
                  </a:lnTo>
                  <a:lnTo>
                    <a:pt x="102" y="55"/>
                  </a:lnTo>
                  <a:lnTo>
                    <a:pt x="103" y="55"/>
                  </a:lnTo>
                  <a:lnTo>
                    <a:pt x="105" y="53"/>
                  </a:lnTo>
                  <a:lnTo>
                    <a:pt x="105" y="53"/>
                  </a:lnTo>
                  <a:lnTo>
                    <a:pt x="107" y="51"/>
                  </a:lnTo>
                  <a:lnTo>
                    <a:pt x="108" y="51"/>
                  </a:lnTo>
                  <a:lnTo>
                    <a:pt x="110" y="49"/>
                  </a:lnTo>
                  <a:lnTo>
                    <a:pt x="111" y="49"/>
                  </a:lnTo>
                  <a:lnTo>
                    <a:pt x="113" y="47"/>
                  </a:lnTo>
                  <a:lnTo>
                    <a:pt x="115" y="47"/>
                  </a:lnTo>
                  <a:lnTo>
                    <a:pt x="116" y="45"/>
                  </a:lnTo>
                  <a:lnTo>
                    <a:pt x="118" y="45"/>
                  </a:lnTo>
                  <a:lnTo>
                    <a:pt x="119" y="43"/>
                  </a:lnTo>
                  <a:lnTo>
                    <a:pt x="121" y="43"/>
                  </a:lnTo>
                  <a:lnTo>
                    <a:pt x="122" y="41"/>
                  </a:lnTo>
                  <a:lnTo>
                    <a:pt x="124" y="41"/>
                  </a:lnTo>
                  <a:lnTo>
                    <a:pt x="126" y="40"/>
                  </a:lnTo>
                  <a:lnTo>
                    <a:pt x="127" y="40"/>
                  </a:lnTo>
                  <a:lnTo>
                    <a:pt x="129" y="38"/>
                  </a:lnTo>
                  <a:lnTo>
                    <a:pt x="130" y="38"/>
                  </a:lnTo>
                  <a:lnTo>
                    <a:pt x="132" y="36"/>
                  </a:lnTo>
                  <a:lnTo>
                    <a:pt x="134" y="36"/>
                  </a:lnTo>
                  <a:lnTo>
                    <a:pt x="135" y="34"/>
                  </a:lnTo>
                  <a:lnTo>
                    <a:pt x="137" y="34"/>
                  </a:lnTo>
                  <a:lnTo>
                    <a:pt x="138" y="32"/>
                  </a:lnTo>
                  <a:lnTo>
                    <a:pt x="140" y="32"/>
                  </a:lnTo>
                  <a:lnTo>
                    <a:pt x="142" y="30"/>
                  </a:lnTo>
                  <a:lnTo>
                    <a:pt x="143" y="30"/>
                  </a:lnTo>
                  <a:lnTo>
                    <a:pt x="145" y="28"/>
                  </a:lnTo>
                  <a:lnTo>
                    <a:pt x="146" y="26"/>
                  </a:lnTo>
                  <a:lnTo>
                    <a:pt x="148" y="26"/>
                  </a:lnTo>
                  <a:lnTo>
                    <a:pt x="149" y="24"/>
                  </a:lnTo>
                  <a:lnTo>
                    <a:pt x="151" y="24"/>
                  </a:lnTo>
                  <a:lnTo>
                    <a:pt x="153" y="23"/>
                  </a:lnTo>
                  <a:lnTo>
                    <a:pt x="154" y="23"/>
                  </a:lnTo>
                  <a:lnTo>
                    <a:pt x="156" y="21"/>
                  </a:lnTo>
                  <a:lnTo>
                    <a:pt x="157" y="21"/>
                  </a:lnTo>
                  <a:lnTo>
                    <a:pt x="159" y="19"/>
                  </a:lnTo>
                  <a:lnTo>
                    <a:pt x="161" y="19"/>
                  </a:lnTo>
                  <a:lnTo>
                    <a:pt x="162" y="17"/>
                  </a:lnTo>
                  <a:lnTo>
                    <a:pt x="164" y="17"/>
                  </a:lnTo>
                  <a:lnTo>
                    <a:pt x="165" y="15"/>
                  </a:lnTo>
                  <a:lnTo>
                    <a:pt x="167" y="15"/>
                  </a:lnTo>
                  <a:lnTo>
                    <a:pt x="168" y="13"/>
                  </a:lnTo>
                  <a:lnTo>
                    <a:pt x="170" y="13"/>
                  </a:lnTo>
                  <a:lnTo>
                    <a:pt x="172" y="11"/>
                  </a:lnTo>
                  <a:lnTo>
                    <a:pt x="173" y="11"/>
                  </a:lnTo>
                  <a:lnTo>
                    <a:pt x="175" y="9"/>
                  </a:lnTo>
                  <a:lnTo>
                    <a:pt x="176" y="9"/>
                  </a:lnTo>
                  <a:lnTo>
                    <a:pt x="178" y="8"/>
                  </a:lnTo>
                  <a:lnTo>
                    <a:pt x="180" y="8"/>
                  </a:lnTo>
                  <a:lnTo>
                    <a:pt x="181" y="6"/>
                  </a:lnTo>
                  <a:lnTo>
                    <a:pt x="183" y="6"/>
                  </a:lnTo>
                  <a:lnTo>
                    <a:pt x="184" y="4"/>
                  </a:lnTo>
                  <a:lnTo>
                    <a:pt x="186" y="4"/>
                  </a:lnTo>
                  <a:lnTo>
                    <a:pt x="187" y="2"/>
                  </a:lnTo>
                  <a:lnTo>
                    <a:pt x="189" y="0"/>
                  </a:lnTo>
                  <a:lnTo>
                    <a:pt x="191" y="0"/>
                  </a:lnTo>
                </a:path>
              </a:pathLst>
            </a:custGeom>
            <a:noFill/>
            <a:ln w="33338">
              <a:solidFill>
                <a:srgbClr val="800080"/>
              </a:solidFill>
              <a:prstDash val="solid"/>
              <a:round/>
              <a:headEnd/>
              <a:tailEnd/>
            </a:ln>
          </p:spPr>
          <p:txBody>
            <a:bodyPr/>
            <a:lstStyle/>
            <a:p>
              <a:endParaRPr lang="ru-RU"/>
            </a:p>
          </p:txBody>
        </p:sp>
        <p:sp>
          <p:nvSpPr>
            <p:cNvPr id="934106" name="Rectangle 218"/>
            <p:cNvSpPr>
              <a:spLocks noChangeArrowheads="1"/>
            </p:cNvSpPr>
            <p:nvPr/>
          </p:nvSpPr>
          <p:spPr bwMode="auto">
            <a:xfrm>
              <a:off x="3648" y="2243"/>
              <a:ext cx="317" cy="86"/>
            </a:xfrm>
            <a:prstGeom prst="rect">
              <a:avLst/>
            </a:prstGeom>
            <a:noFill/>
            <a:ln w="9525">
              <a:noFill/>
              <a:miter lim="800000"/>
              <a:headEnd/>
              <a:tailEnd/>
            </a:ln>
          </p:spPr>
          <p:txBody>
            <a:bodyPr wrap="none" lIns="0" tIns="0" rIns="0" bIns="0">
              <a:spAutoFit/>
            </a:bodyPr>
            <a:lstStyle/>
            <a:p>
              <a:r>
                <a:rPr lang="ru-RU" sz="900">
                  <a:solidFill>
                    <a:srgbClr val="800080"/>
                  </a:solidFill>
                </a:rPr>
                <a:t>Brasil</a:t>
              </a:r>
              <a:endParaRPr lang="ru-RU"/>
            </a:p>
          </p:txBody>
        </p:sp>
        <p:sp>
          <p:nvSpPr>
            <p:cNvPr id="934107" name="Rectangle 219"/>
            <p:cNvSpPr>
              <a:spLocks noChangeArrowheads="1"/>
            </p:cNvSpPr>
            <p:nvPr/>
          </p:nvSpPr>
          <p:spPr bwMode="auto">
            <a:xfrm>
              <a:off x="3912" y="1955"/>
              <a:ext cx="293" cy="86"/>
            </a:xfrm>
            <a:prstGeom prst="rect">
              <a:avLst/>
            </a:prstGeom>
            <a:noFill/>
            <a:ln w="9525">
              <a:noFill/>
              <a:miter lim="800000"/>
              <a:headEnd/>
              <a:tailEnd/>
            </a:ln>
          </p:spPr>
          <p:txBody>
            <a:bodyPr wrap="none" lIns="0" tIns="0" rIns="0" bIns="0">
              <a:spAutoFit/>
            </a:bodyPr>
            <a:lstStyle/>
            <a:p>
              <a:r>
                <a:rPr lang="ru-RU" sz="900">
                  <a:solidFill>
                    <a:srgbClr val="008080"/>
                  </a:solidFill>
                </a:rPr>
                <a:t>Chile</a:t>
              </a:r>
              <a:endParaRPr lang="ru-RU"/>
            </a:p>
          </p:txBody>
        </p:sp>
        <p:sp>
          <p:nvSpPr>
            <p:cNvPr id="934108" name="Freeform 220"/>
            <p:cNvSpPr>
              <a:spLocks/>
            </p:cNvSpPr>
            <p:nvPr/>
          </p:nvSpPr>
          <p:spPr bwMode="auto">
            <a:xfrm>
              <a:off x="2466" y="2056"/>
              <a:ext cx="1431" cy="501"/>
            </a:xfrm>
            <a:custGeom>
              <a:avLst/>
              <a:gdLst/>
              <a:ahLst/>
              <a:cxnLst>
                <a:cxn ang="0">
                  <a:pos x="21" y="989"/>
                </a:cxn>
                <a:cxn ang="0">
                  <a:pos x="45" y="978"/>
                </a:cxn>
                <a:cxn ang="0">
                  <a:pos x="69" y="966"/>
                </a:cxn>
                <a:cxn ang="0">
                  <a:pos x="92" y="953"/>
                </a:cxn>
                <a:cxn ang="0">
                  <a:pos x="116" y="942"/>
                </a:cxn>
                <a:cxn ang="0">
                  <a:pos x="140" y="929"/>
                </a:cxn>
                <a:cxn ang="0">
                  <a:pos x="164" y="916"/>
                </a:cxn>
                <a:cxn ang="0">
                  <a:pos x="186" y="904"/>
                </a:cxn>
                <a:cxn ang="0">
                  <a:pos x="210" y="891"/>
                </a:cxn>
                <a:cxn ang="0">
                  <a:pos x="233" y="878"/>
                </a:cxn>
                <a:cxn ang="0">
                  <a:pos x="257" y="865"/>
                </a:cxn>
                <a:cxn ang="0">
                  <a:pos x="281" y="851"/>
                </a:cxn>
                <a:cxn ang="0">
                  <a:pos x="305" y="836"/>
                </a:cxn>
                <a:cxn ang="0">
                  <a:pos x="329" y="823"/>
                </a:cxn>
                <a:cxn ang="0">
                  <a:pos x="351" y="810"/>
                </a:cxn>
                <a:cxn ang="0">
                  <a:pos x="375" y="795"/>
                </a:cxn>
                <a:cxn ang="0">
                  <a:pos x="398" y="782"/>
                </a:cxn>
                <a:cxn ang="0">
                  <a:pos x="422" y="767"/>
                </a:cxn>
                <a:cxn ang="0">
                  <a:pos x="446" y="752"/>
                </a:cxn>
                <a:cxn ang="0">
                  <a:pos x="470" y="736"/>
                </a:cxn>
                <a:cxn ang="0">
                  <a:pos x="493" y="723"/>
                </a:cxn>
                <a:cxn ang="0">
                  <a:pos x="517" y="708"/>
                </a:cxn>
                <a:cxn ang="0">
                  <a:pos x="539" y="691"/>
                </a:cxn>
                <a:cxn ang="0">
                  <a:pos x="563" y="676"/>
                </a:cxn>
                <a:cxn ang="0">
                  <a:pos x="587" y="661"/>
                </a:cxn>
                <a:cxn ang="0">
                  <a:pos x="611" y="646"/>
                </a:cxn>
                <a:cxn ang="0">
                  <a:pos x="635" y="629"/>
                </a:cxn>
                <a:cxn ang="0">
                  <a:pos x="658" y="614"/>
                </a:cxn>
                <a:cxn ang="0">
                  <a:pos x="682" y="597"/>
                </a:cxn>
                <a:cxn ang="0">
                  <a:pos x="704" y="582"/>
                </a:cxn>
                <a:cxn ang="0">
                  <a:pos x="728" y="565"/>
                </a:cxn>
                <a:cxn ang="0">
                  <a:pos x="752" y="548"/>
                </a:cxn>
                <a:cxn ang="0">
                  <a:pos x="776" y="531"/>
                </a:cxn>
                <a:cxn ang="0">
                  <a:pos x="800" y="514"/>
                </a:cxn>
                <a:cxn ang="0">
                  <a:pos x="823" y="497"/>
                </a:cxn>
                <a:cxn ang="0">
                  <a:pos x="847" y="480"/>
                </a:cxn>
                <a:cxn ang="0">
                  <a:pos x="869" y="461"/>
                </a:cxn>
                <a:cxn ang="0">
                  <a:pos x="893" y="444"/>
                </a:cxn>
                <a:cxn ang="0">
                  <a:pos x="917" y="427"/>
                </a:cxn>
                <a:cxn ang="0">
                  <a:pos x="941" y="409"/>
                </a:cxn>
                <a:cxn ang="0">
                  <a:pos x="964" y="392"/>
                </a:cxn>
                <a:cxn ang="0">
                  <a:pos x="988" y="373"/>
                </a:cxn>
                <a:cxn ang="0">
                  <a:pos x="1012" y="354"/>
                </a:cxn>
                <a:cxn ang="0">
                  <a:pos x="1034" y="335"/>
                </a:cxn>
                <a:cxn ang="0">
                  <a:pos x="1058" y="316"/>
                </a:cxn>
                <a:cxn ang="0">
                  <a:pos x="1082" y="297"/>
                </a:cxn>
                <a:cxn ang="0">
                  <a:pos x="1106" y="279"/>
                </a:cxn>
                <a:cxn ang="0">
                  <a:pos x="1129" y="260"/>
                </a:cxn>
                <a:cxn ang="0">
                  <a:pos x="1153" y="241"/>
                </a:cxn>
                <a:cxn ang="0">
                  <a:pos x="1177" y="220"/>
                </a:cxn>
                <a:cxn ang="0">
                  <a:pos x="1201" y="201"/>
                </a:cxn>
                <a:cxn ang="0">
                  <a:pos x="1223" y="181"/>
                </a:cxn>
                <a:cxn ang="0">
                  <a:pos x="1247" y="160"/>
                </a:cxn>
                <a:cxn ang="0">
                  <a:pos x="1270" y="141"/>
                </a:cxn>
                <a:cxn ang="0">
                  <a:pos x="1294" y="120"/>
                </a:cxn>
                <a:cxn ang="0">
                  <a:pos x="1318" y="99"/>
                </a:cxn>
                <a:cxn ang="0">
                  <a:pos x="1342" y="79"/>
                </a:cxn>
                <a:cxn ang="0">
                  <a:pos x="1366" y="58"/>
                </a:cxn>
                <a:cxn ang="0">
                  <a:pos x="1388" y="37"/>
                </a:cxn>
                <a:cxn ang="0">
                  <a:pos x="1412" y="17"/>
                </a:cxn>
              </a:cxnLst>
              <a:rect l="0" t="0" r="r" b="b"/>
              <a:pathLst>
                <a:path w="1431" h="1000">
                  <a:moveTo>
                    <a:pt x="0" y="1000"/>
                  </a:moveTo>
                  <a:lnTo>
                    <a:pt x="2" y="1000"/>
                  </a:lnTo>
                  <a:lnTo>
                    <a:pt x="3" y="998"/>
                  </a:lnTo>
                  <a:lnTo>
                    <a:pt x="3" y="998"/>
                  </a:lnTo>
                  <a:lnTo>
                    <a:pt x="5" y="997"/>
                  </a:lnTo>
                  <a:lnTo>
                    <a:pt x="7" y="997"/>
                  </a:lnTo>
                  <a:lnTo>
                    <a:pt x="8" y="997"/>
                  </a:lnTo>
                  <a:lnTo>
                    <a:pt x="10" y="995"/>
                  </a:lnTo>
                  <a:lnTo>
                    <a:pt x="11" y="995"/>
                  </a:lnTo>
                  <a:lnTo>
                    <a:pt x="13" y="993"/>
                  </a:lnTo>
                  <a:lnTo>
                    <a:pt x="15" y="993"/>
                  </a:lnTo>
                  <a:lnTo>
                    <a:pt x="16" y="993"/>
                  </a:lnTo>
                  <a:lnTo>
                    <a:pt x="18" y="991"/>
                  </a:lnTo>
                  <a:lnTo>
                    <a:pt x="19" y="991"/>
                  </a:lnTo>
                  <a:lnTo>
                    <a:pt x="21" y="989"/>
                  </a:lnTo>
                  <a:lnTo>
                    <a:pt x="23" y="989"/>
                  </a:lnTo>
                  <a:lnTo>
                    <a:pt x="24" y="989"/>
                  </a:lnTo>
                  <a:lnTo>
                    <a:pt x="26" y="987"/>
                  </a:lnTo>
                  <a:lnTo>
                    <a:pt x="27" y="987"/>
                  </a:lnTo>
                  <a:lnTo>
                    <a:pt x="29" y="985"/>
                  </a:lnTo>
                  <a:lnTo>
                    <a:pt x="30" y="985"/>
                  </a:lnTo>
                  <a:lnTo>
                    <a:pt x="32" y="983"/>
                  </a:lnTo>
                  <a:lnTo>
                    <a:pt x="34" y="983"/>
                  </a:lnTo>
                  <a:lnTo>
                    <a:pt x="35" y="983"/>
                  </a:lnTo>
                  <a:lnTo>
                    <a:pt x="37" y="981"/>
                  </a:lnTo>
                  <a:lnTo>
                    <a:pt x="38" y="981"/>
                  </a:lnTo>
                  <a:lnTo>
                    <a:pt x="40" y="980"/>
                  </a:lnTo>
                  <a:lnTo>
                    <a:pt x="42" y="980"/>
                  </a:lnTo>
                  <a:lnTo>
                    <a:pt x="43" y="978"/>
                  </a:lnTo>
                  <a:lnTo>
                    <a:pt x="45" y="978"/>
                  </a:lnTo>
                  <a:lnTo>
                    <a:pt x="46" y="978"/>
                  </a:lnTo>
                  <a:lnTo>
                    <a:pt x="48" y="976"/>
                  </a:lnTo>
                  <a:lnTo>
                    <a:pt x="49" y="976"/>
                  </a:lnTo>
                  <a:lnTo>
                    <a:pt x="51" y="974"/>
                  </a:lnTo>
                  <a:lnTo>
                    <a:pt x="53" y="974"/>
                  </a:lnTo>
                  <a:lnTo>
                    <a:pt x="54" y="974"/>
                  </a:lnTo>
                  <a:lnTo>
                    <a:pt x="56" y="972"/>
                  </a:lnTo>
                  <a:lnTo>
                    <a:pt x="57" y="972"/>
                  </a:lnTo>
                  <a:lnTo>
                    <a:pt x="59" y="970"/>
                  </a:lnTo>
                  <a:lnTo>
                    <a:pt x="61" y="970"/>
                  </a:lnTo>
                  <a:lnTo>
                    <a:pt x="62" y="968"/>
                  </a:lnTo>
                  <a:lnTo>
                    <a:pt x="64" y="968"/>
                  </a:lnTo>
                  <a:lnTo>
                    <a:pt x="65" y="968"/>
                  </a:lnTo>
                  <a:lnTo>
                    <a:pt x="67" y="966"/>
                  </a:lnTo>
                  <a:lnTo>
                    <a:pt x="69" y="966"/>
                  </a:lnTo>
                  <a:lnTo>
                    <a:pt x="70" y="965"/>
                  </a:lnTo>
                  <a:lnTo>
                    <a:pt x="72" y="965"/>
                  </a:lnTo>
                  <a:lnTo>
                    <a:pt x="73" y="963"/>
                  </a:lnTo>
                  <a:lnTo>
                    <a:pt x="75" y="963"/>
                  </a:lnTo>
                  <a:lnTo>
                    <a:pt x="76" y="963"/>
                  </a:lnTo>
                  <a:lnTo>
                    <a:pt x="78" y="961"/>
                  </a:lnTo>
                  <a:lnTo>
                    <a:pt x="80" y="961"/>
                  </a:lnTo>
                  <a:lnTo>
                    <a:pt x="81" y="959"/>
                  </a:lnTo>
                  <a:lnTo>
                    <a:pt x="83" y="959"/>
                  </a:lnTo>
                  <a:lnTo>
                    <a:pt x="84" y="957"/>
                  </a:lnTo>
                  <a:lnTo>
                    <a:pt x="86" y="957"/>
                  </a:lnTo>
                  <a:lnTo>
                    <a:pt x="88" y="957"/>
                  </a:lnTo>
                  <a:lnTo>
                    <a:pt x="89" y="955"/>
                  </a:lnTo>
                  <a:lnTo>
                    <a:pt x="91" y="955"/>
                  </a:lnTo>
                  <a:lnTo>
                    <a:pt x="92" y="953"/>
                  </a:lnTo>
                  <a:lnTo>
                    <a:pt x="94" y="953"/>
                  </a:lnTo>
                  <a:lnTo>
                    <a:pt x="95" y="951"/>
                  </a:lnTo>
                  <a:lnTo>
                    <a:pt x="97" y="951"/>
                  </a:lnTo>
                  <a:lnTo>
                    <a:pt x="99" y="951"/>
                  </a:lnTo>
                  <a:lnTo>
                    <a:pt x="100" y="949"/>
                  </a:lnTo>
                  <a:lnTo>
                    <a:pt x="102" y="949"/>
                  </a:lnTo>
                  <a:lnTo>
                    <a:pt x="103" y="948"/>
                  </a:lnTo>
                  <a:lnTo>
                    <a:pt x="105" y="948"/>
                  </a:lnTo>
                  <a:lnTo>
                    <a:pt x="107" y="946"/>
                  </a:lnTo>
                  <a:lnTo>
                    <a:pt x="108" y="946"/>
                  </a:lnTo>
                  <a:lnTo>
                    <a:pt x="110" y="944"/>
                  </a:lnTo>
                  <a:lnTo>
                    <a:pt x="111" y="944"/>
                  </a:lnTo>
                  <a:lnTo>
                    <a:pt x="113" y="944"/>
                  </a:lnTo>
                  <a:lnTo>
                    <a:pt x="114" y="942"/>
                  </a:lnTo>
                  <a:lnTo>
                    <a:pt x="116" y="942"/>
                  </a:lnTo>
                  <a:lnTo>
                    <a:pt x="118" y="940"/>
                  </a:lnTo>
                  <a:lnTo>
                    <a:pt x="119" y="940"/>
                  </a:lnTo>
                  <a:lnTo>
                    <a:pt x="121" y="938"/>
                  </a:lnTo>
                  <a:lnTo>
                    <a:pt x="122" y="938"/>
                  </a:lnTo>
                  <a:lnTo>
                    <a:pt x="124" y="938"/>
                  </a:lnTo>
                  <a:lnTo>
                    <a:pt x="126" y="936"/>
                  </a:lnTo>
                  <a:lnTo>
                    <a:pt x="127" y="936"/>
                  </a:lnTo>
                  <a:lnTo>
                    <a:pt x="129" y="934"/>
                  </a:lnTo>
                  <a:lnTo>
                    <a:pt x="130" y="934"/>
                  </a:lnTo>
                  <a:lnTo>
                    <a:pt x="132" y="932"/>
                  </a:lnTo>
                  <a:lnTo>
                    <a:pt x="134" y="932"/>
                  </a:lnTo>
                  <a:lnTo>
                    <a:pt x="135" y="931"/>
                  </a:lnTo>
                  <a:lnTo>
                    <a:pt x="137" y="931"/>
                  </a:lnTo>
                  <a:lnTo>
                    <a:pt x="138" y="931"/>
                  </a:lnTo>
                  <a:lnTo>
                    <a:pt x="140" y="929"/>
                  </a:lnTo>
                  <a:lnTo>
                    <a:pt x="141" y="929"/>
                  </a:lnTo>
                  <a:lnTo>
                    <a:pt x="143" y="927"/>
                  </a:lnTo>
                  <a:lnTo>
                    <a:pt x="145" y="927"/>
                  </a:lnTo>
                  <a:lnTo>
                    <a:pt x="146" y="925"/>
                  </a:lnTo>
                  <a:lnTo>
                    <a:pt x="148" y="925"/>
                  </a:lnTo>
                  <a:lnTo>
                    <a:pt x="149" y="923"/>
                  </a:lnTo>
                  <a:lnTo>
                    <a:pt x="151" y="923"/>
                  </a:lnTo>
                  <a:lnTo>
                    <a:pt x="153" y="923"/>
                  </a:lnTo>
                  <a:lnTo>
                    <a:pt x="154" y="921"/>
                  </a:lnTo>
                  <a:lnTo>
                    <a:pt x="156" y="921"/>
                  </a:lnTo>
                  <a:lnTo>
                    <a:pt x="157" y="919"/>
                  </a:lnTo>
                  <a:lnTo>
                    <a:pt x="159" y="919"/>
                  </a:lnTo>
                  <a:lnTo>
                    <a:pt x="160" y="917"/>
                  </a:lnTo>
                  <a:lnTo>
                    <a:pt x="162" y="917"/>
                  </a:lnTo>
                  <a:lnTo>
                    <a:pt x="164" y="916"/>
                  </a:lnTo>
                  <a:lnTo>
                    <a:pt x="165" y="916"/>
                  </a:lnTo>
                  <a:lnTo>
                    <a:pt x="167" y="914"/>
                  </a:lnTo>
                  <a:lnTo>
                    <a:pt x="168" y="914"/>
                  </a:lnTo>
                  <a:lnTo>
                    <a:pt x="170" y="914"/>
                  </a:lnTo>
                  <a:lnTo>
                    <a:pt x="172" y="912"/>
                  </a:lnTo>
                  <a:lnTo>
                    <a:pt x="173" y="912"/>
                  </a:lnTo>
                  <a:lnTo>
                    <a:pt x="175" y="910"/>
                  </a:lnTo>
                  <a:lnTo>
                    <a:pt x="175" y="910"/>
                  </a:lnTo>
                  <a:lnTo>
                    <a:pt x="176" y="908"/>
                  </a:lnTo>
                  <a:lnTo>
                    <a:pt x="178" y="908"/>
                  </a:lnTo>
                  <a:lnTo>
                    <a:pt x="180" y="906"/>
                  </a:lnTo>
                  <a:lnTo>
                    <a:pt x="181" y="906"/>
                  </a:lnTo>
                  <a:lnTo>
                    <a:pt x="183" y="906"/>
                  </a:lnTo>
                  <a:lnTo>
                    <a:pt x="184" y="904"/>
                  </a:lnTo>
                  <a:lnTo>
                    <a:pt x="186" y="904"/>
                  </a:lnTo>
                  <a:lnTo>
                    <a:pt x="187" y="902"/>
                  </a:lnTo>
                  <a:lnTo>
                    <a:pt x="189" y="902"/>
                  </a:lnTo>
                  <a:lnTo>
                    <a:pt x="191" y="900"/>
                  </a:lnTo>
                  <a:lnTo>
                    <a:pt x="192" y="900"/>
                  </a:lnTo>
                  <a:lnTo>
                    <a:pt x="194" y="899"/>
                  </a:lnTo>
                  <a:lnTo>
                    <a:pt x="195" y="899"/>
                  </a:lnTo>
                  <a:lnTo>
                    <a:pt x="197" y="897"/>
                  </a:lnTo>
                  <a:lnTo>
                    <a:pt x="199" y="897"/>
                  </a:lnTo>
                  <a:lnTo>
                    <a:pt x="200" y="895"/>
                  </a:lnTo>
                  <a:lnTo>
                    <a:pt x="202" y="895"/>
                  </a:lnTo>
                  <a:lnTo>
                    <a:pt x="203" y="895"/>
                  </a:lnTo>
                  <a:lnTo>
                    <a:pt x="205" y="893"/>
                  </a:lnTo>
                  <a:lnTo>
                    <a:pt x="206" y="893"/>
                  </a:lnTo>
                  <a:lnTo>
                    <a:pt x="208" y="891"/>
                  </a:lnTo>
                  <a:lnTo>
                    <a:pt x="210" y="891"/>
                  </a:lnTo>
                  <a:lnTo>
                    <a:pt x="211" y="889"/>
                  </a:lnTo>
                  <a:lnTo>
                    <a:pt x="213" y="889"/>
                  </a:lnTo>
                  <a:lnTo>
                    <a:pt x="214" y="887"/>
                  </a:lnTo>
                  <a:lnTo>
                    <a:pt x="216" y="887"/>
                  </a:lnTo>
                  <a:lnTo>
                    <a:pt x="218" y="885"/>
                  </a:lnTo>
                  <a:lnTo>
                    <a:pt x="219" y="885"/>
                  </a:lnTo>
                  <a:lnTo>
                    <a:pt x="221" y="883"/>
                  </a:lnTo>
                  <a:lnTo>
                    <a:pt x="222" y="883"/>
                  </a:lnTo>
                  <a:lnTo>
                    <a:pt x="224" y="883"/>
                  </a:lnTo>
                  <a:lnTo>
                    <a:pt x="225" y="882"/>
                  </a:lnTo>
                  <a:lnTo>
                    <a:pt x="227" y="882"/>
                  </a:lnTo>
                  <a:lnTo>
                    <a:pt x="229" y="880"/>
                  </a:lnTo>
                  <a:lnTo>
                    <a:pt x="230" y="880"/>
                  </a:lnTo>
                  <a:lnTo>
                    <a:pt x="232" y="878"/>
                  </a:lnTo>
                  <a:lnTo>
                    <a:pt x="233" y="878"/>
                  </a:lnTo>
                  <a:lnTo>
                    <a:pt x="235" y="876"/>
                  </a:lnTo>
                  <a:lnTo>
                    <a:pt x="237" y="876"/>
                  </a:lnTo>
                  <a:lnTo>
                    <a:pt x="238" y="874"/>
                  </a:lnTo>
                  <a:lnTo>
                    <a:pt x="240" y="874"/>
                  </a:lnTo>
                  <a:lnTo>
                    <a:pt x="241" y="872"/>
                  </a:lnTo>
                  <a:lnTo>
                    <a:pt x="243" y="872"/>
                  </a:lnTo>
                  <a:lnTo>
                    <a:pt x="245" y="870"/>
                  </a:lnTo>
                  <a:lnTo>
                    <a:pt x="246" y="870"/>
                  </a:lnTo>
                  <a:lnTo>
                    <a:pt x="248" y="870"/>
                  </a:lnTo>
                  <a:lnTo>
                    <a:pt x="249" y="868"/>
                  </a:lnTo>
                  <a:lnTo>
                    <a:pt x="251" y="868"/>
                  </a:lnTo>
                  <a:lnTo>
                    <a:pt x="252" y="867"/>
                  </a:lnTo>
                  <a:lnTo>
                    <a:pt x="254" y="867"/>
                  </a:lnTo>
                  <a:lnTo>
                    <a:pt x="256" y="865"/>
                  </a:lnTo>
                  <a:lnTo>
                    <a:pt x="257" y="865"/>
                  </a:lnTo>
                  <a:lnTo>
                    <a:pt x="259" y="863"/>
                  </a:lnTo>
                  <a:lnTo>
                    <a:pt x="260" y="863"/>
                  </a:lnTo>
                  <a:lnTo>
                    <a:pt x="262" y="861"/>
                  </a:lnTo>
                  <a:lnTo>
                    <a:pt x="264" y="861"/>
                  </a:lnTo>
                  <a:lnTo>
                    <a:pt x="265" y="859"/>
                  </a:lnTo>
                  <a:lnTo>
                    <a:pt x="267" y="859"/>
                  </a:lnTo>
                  <a:lnTo>
                    <a:pt x="268" y="857"/>
                  </a:lnTo>
                  <a:lnTo>
                    <a:pt x="270" y="857"/>
                  </a:lnTo>
                  <a:lnTo>
                    <a:pt x="271" y="855"/>
                  </a:lnTo>
                  <a:lnTo>
                    <a:pt x="273" y="855"/>
                  </a:lnTo>
                  <a:lnTo>
                    <a:pt x="275" y="853"/>
                  </a:lnTo>
                  <a:lnTo>
                    <a:pt x="276" y="853"/>
                  </a:lnTo>
                  <a:lnTo>
                    <a:pt x="278" y="853"/>
                  </a:lnTo>
                  <a:lnTo>
                    <a:pt x="279" y="851"/>
                  </a:lnTo>
                  <a:lnTo>
                    <a:pt x="281" y="851"/>
                  </a:lnTo>
                  <a:lnTo>
                    <a:pt x="283" y="850"/>
                  </a:lnTo>
                  <a:lnTo>
                    <a:pt x="284" y="850"/>
                  </a:lnTo>
                  <a:lnTo>
                    <a:pt x="286" y="848"/>
                  </a:lnTo>
                  <a:lnTo>
                    <a:pt x="287" y="848"/>
                  </a:lnTo>
                  <a:lnTo>
                    <a:pt x="289" y="846"/>
                  </a:lnTo>
                  <a:lnTo>
                    <a:pt x="291" y="846"/>
                  </a:lnTo>
                  <a:lnTo>
                    <a:pt x="292" y="844"/>
                  </a:lnTo>
                  <a:lnTo>
                    <a:pt x="294" y="844"/>
                  </a:lnTo>
                  <a:lnTo>
                    <a:pt x="295" y="842"/>
                  </a:lnTo>
                  <a:lnTo>
                    <a:pt x="297" y="842"/>
                  </a:lnTo>
                  <a:lnTo>
                    <a:pt x="298" y="840"/>
                  </a:lnTo>
                  <a:lnTo>
                    <a:pt x="300" y="840"/>
                  </a:lnTo>
                  <a:lnTo>
                    <a:pt x="302" y="838"/>
                  </a:lnTo>
                  <a:lnTo>
                    <a:pt x="303" y="838"/>
                  </a:lnTo>
                  <a:lnTo>
                    <a:pt x="305" y="836"/>
                  </a:lnTo>
                  <a:lnTo>
                    <a:pt x="306" y="836"/>
                  </a:lnTo>
                  <a:lnTo>
                    <a:pt x="308" y="834"/>
                  </a:lnTo>
                  <a:lnTo>
                    <a:pt x="310" y="834"/>
                  </a:lnTo>
                  <a:lnTo>
                    <a:pt x="311" y="833"/>
                  </a:lnTo>
                  <a:lnTo>
                    <a:pt x="313" y="833"/>
                  </a:lnTo>
                  <a:lnTo>
                    <a:pt x="314" y="831"/>
                  </a:lnTo>
                  <a:lnTo>
                    <a:pt x="316" y="831"/>
                  </a:lnTo>
                  <a:lnTo>
                    <a:pt x="317" y="829"/>
                  </a:lnTo>
                  <a:lnTo>
                    <a:pt x="319" y="829"/>
                  </a:lnTo>
                  <a:lnTo>
                    <a:pt x="321" y="827"/>
                  </a:lnTo>
                  <a:lnTo>
                    <a:pt x="322" y="827"/>
                  </a:lnTo>
                  <a:lnTo>
                    <a:pt x="324" y="827"/>
                  </a:lnTo>
                  <a:lnTo>
                    <a:pt x="325" y="825"/>
                  </a:lnTo>
                  <a:lnTo>
                    <a:pt x="327" y="825"/>
                  </a:lnTo>
                  <a:lnTo>
                    <a:pt x="329" y="823"/>
                  </a:lnTo>
                  <a:lnTo>
                    <a:pt x="330" y="823"/>
                  </a:lnTo>
                  <a:lnTo>
                    <a:pt x="332" y="821"/>
                  </a:lnTo>
                  <a:lnTo>
                    <a:pt x="333" y="821"/>
                  </a:lnTo>
                  <a:lnTo>
                    <a:pt x="335" y="819"/>
                  </a:lnTo>
                  <a:lnTo>
                    <a:pt x="336" y="819"/>
                  </a:lnTo>
                  <a:lnTo>
                    <a:pt x="338" y="818"/>
                  </a:lnTo>
                  <a:lnTo>
                    <a:pt x="340" y="818"/>
                  </a:lnTo>
                  <a:lnTo>
                    <a:pt x="341" y="816"/>
                  </a:lnTo>
                  <a:lnTo>
                    <a:pt x="343" y="816"/>
                  </a:lnTo>
                  <a:lnTo>
                    <a:pt x="344" y="814"/>
                  </a:lnTo>
                  <a:lnTo>
                    <a:pt x="346" y="814"/>
                  </a:lnTo>
                  <a:lnTo>
                    <a:pt x="346" y="812"/>
                  </a:lnTo>
                  <a:lnTo>
                    <a:pt x="348" y="812"/>
                  </a:lnTo>
                  <a:lnTo>
                    <a:pt x="349" y="810"/>
                  </a:lnTo>
                  <a:lnTo>
                    <a:pt x="351" y="810"/>
                  </a:lnTo>
                  <a:lnTo>
                    <a:pt x="352" y="808"/>
                  </a:lnTo>
                  <a:lnTo>
                    <a:pt x="354" y="808"/>
                  </a:lnTo>
                  <a:lnTo>
                    <a:pt x="356" y="806"/>
                  </a:lnTo>
                  <a:lnTo>
                    <a:pt x="357" y="806"/>
                  </a:lnTo>
                  <a:lnTo>
                    <a:pt x="359" y="804"/>
                  </a:lnTo>
                  <a:lnTo>
                    <a:pt x="360" y="804"/>
                  </a:lnTo>
                  <a:lnTo>
                    <a:pt x="362" y="802"/>
                  </a:lnTo>
                  <a:lnTo>
                    <a:pt x="363" y="802"/>
                  </a:lnTo>
                  <a:lnTo>
                    <a:pt x="365" y="801"/>
                  </a:lnTo>
                  <a:lnTo>
                    <a:pt x="367" y="801"/>
                  </a:lnTo>
                  <a:lnTo>
                    <a:pt x="368" y="799"/>
                  </a:lnTo>
                  <a:lnTo>
                    <a:pt x="370" y="799"/>
                  </a:lnTo>
                  <a:lnTo>
                    <a:pt x="371" y="797"/>
                  </a:lnTo>
                  <a:lnTo>
                    <a:pt x="373" y="797"/>
                  </a:lnTo>
                  <a:lnTo>
                    <a:pt x="375" y="795"/>
                  </a:lnTo>
                  <a:lnTo>
                    <a:pt x="376" y="795"/>
                  </a:lnTo>
                  <a:lnTo>
                    <a:pt x="378" y="793"/>
                  </a:lnTo>
                  <a:lnTo>
                    <a:pt x="379" y="793"/>
                  </a:lnTo>
                  <a:lnTo>
                    <a:pt x="381" y="791"/>
                  </a:lnTo>
                  <a:lnTo>
                    <a:pt x="382" y="791"/>
                  </a:lnTo>
                  <a:lnTo>
                    <a:pt x="384" y="789"/>
                  </a:lnTo>
                  <a:lnTo>
                    <a:pt x="386" y="789"/>
                  </a:lnTo>
                  <a:lnTo>
                    <a:pt x="387" y="787"/>
                  </a:lnTo>
                  <a:lnTo>
                    <a:pt x="389" y="787"/>
                  </a:lnTo>
                  <a:lnTo>
                    <a:pt x="390" y="785"/>
                  </a:lnTo>
                  <a:lnTo>
                    <a:pt x="392" y="785"/>
                  </a:lnTo>
                  <a:lnTo>
                    <a:pt x="394" y="784"/>
                  </a:lnTo>
                  <a:lnTo>
                    <a:pt x="395" y="784"/>
                  </a:lnTo>
                  <a:lnTo>
                    <a:pt x="397" y="782"/>
                  </a:lnTo>
                  <a:lnTo>
                    <a:pt x="398" y="782"/>
                  </a:lnTo>
                  <a:lnTo>
                    <a:pt x="400" y="780"/>
                  </a:lnTo>
                  <a:lnTo>
                    <a:pt x="402" y="780"/>
                  </a:lnTo>
                  <a:lnTo>
                    <a:pt x="403" y="778"/>
                  </a:lnTo>
                  <a:lnTo>
                    <a:pt x="405" y="778"/>
                  </a:lnTo>
                  <a:lnTo>
                    <a:pt x="406" y="776"/>
                  </a:lnTo>
                  <a:lnTo>
                    <a:pt x="408" y="776"/>
                  </a:lnTo>
                  <a:lnTo>
                    <a:pt x="409" y="774"/>
                  </a:lnTo>
                  <a:lnTo>
                    <a:pt x="411" y="774"/>
                  </a:lnTo>
                  <a:lnTo>
                    <a:pt x="413" y="772"/>
                  </a:lnTo>
                  <a:lnTo>
                    <a:pt x="414" y="772"/>
                  </a:lnTo>
                  <a:lnTo>
                    <a:pt x="416" y="770"/>
                  </a:lnTo>
                  <a:lnTo>
                    <a:pt x="417" y="770"/>
                  </a:lnTo>
                  <a:lnTo>
                    <a:pt x="419" y="769"/>
                  </a:lnTo>
                  <a:lnTo>
                    <a:pt x="421" y="767"/>
                  </a:lnTo>
                  <a:lnTo>
                    <a:pt x="422" y="767"/>
                  </a:lnTo>
                  <a:lnTo>
                    <a:pt x="424" y="765"/>
                  </a:lnTo>
                  <a:lnTo>
                    <a:pt x="425" y="765"/>
                  </a:lnTo>
                  <a:lnTo>
                    <a:pt x="427" y="763"/>
                  </a:lnTo>
                  <a:lnTo>
                    <a:pt x="428" y="763"/>
                  </a:lnTo>
                  <a:lnTo>
                    <a:pt x="430" y="761"/>
                  </a:lnTo>
                  <a:lnTo>
                    <a:pt x="432" y="761"/>
                  </a:lnTo>
                  <a:lnTo>
                    <a:pt x="433" y="759"/>
                  </a:lnTo>
                  <a:lnTo>
                    <a:pt x="435" y="759"/>
                  </a:lnTo>
                  <a:lnTo>
                    <a:pt x="436" y="757"/>
                  </a:lnTo>
                  <a:lnTo>
                    <a:pt x="438" y="757"/>
                  </a:lnTo>
                  <a:lnTo>
                    <a:pt x="440" y="755"/>
                  </a:lnTo>
                  <a:lnTo>
                    <a:pt x="441" y="755"/>
                  </a:lnTo>
                  <a:lnTo>
                    <a:pt x="443" y="753"/>
                  </a:lnTo>
                  <a:lnTo>
                    <a:pt x="444" y="753"/>
                  </a:lnTo>
                  <a:lnTo>
                    <a:pt x="446" y="752"/>
                  </a:lnTo>
                  <a:lnTo>
                    <a:pt x="447" y="752"/>
                  </a:lnTo>
                  <a:lnTo>
                    <a:pt x="449" y="750"/>
                  </a:lnTo>
                  <a:lnTo>
                    <a:pt x="451" y="750"/>
                  </a:lnTo>
                  <a:lnTo>
                    <a:pt x="452" y="748"/>
                  </a:lnTo>
                  <a:lnTo>
                    <a:pt x="454" y="748"/>
                  </a:lnTo>
                  <a:lnTo>
                    <a:pt x="455" y="746"/>
                  </a:lnTo>
                  <a:lnTo>
                    <a:pt x="457" y="746"/>
                  </a:lnTo>
                  <a:lnTo>
                    <a:pt x="459" y="744"/>
                  </a:lnTo>
                  <a:lnTo>
                    <a:pt x="460" y="744"/>
                  </a:lnTo>
                  <a:lnTo>
                    <a:pt x="462" y="742"/>
                  </a:lnTo>
                  <a:lnTo>
                    <a:pt x="463" y="742"/>
                  </a:lnTo>
                  <a:lnTo>
                    <a:pt x="465" y="740"/>
                  </a:lnTo>
                  <a:lnTo>
                    <a:pt x="467" y="738"/>
                  </a:lnTo>
                  <a:lnTo>
                    <a:pt x="468" y="738"/>
                  </a:lnTo>
                  <a:lnTo>
                    <a:pt x="470" y="736"/>
                  </a:lnTo>
                  <a:lnTo>
                    <a:pt x="471" y="736"/>
                  </a:lnTo>
                  <a:lnTo>
                    <a:pt x="473" y="735"/>
                  </a:lnTo>
                  <a:lnTo>
                    <a:pt x="474" y="735"/>
                  </a:lnTo>
                  <a:lnTo>
                    <a:pt x="476" y="733"/>
                  </a:lnTo>
                  <a:lnTo>
                    <a:pt x="478" y="733"/>
                  </a:lnTo>
                  <a:lnTo>
                    <a:pt x="479" y="731"/>
                  </a:lnTo>
                  <a:lnTo>
                    <a:pt x="481" y="731"/>
                  </a:lnTo>
                  <a:lnTo>
                    <a:pt x="482" y="729"/>
                  </a:lnTo>
                  <a:lnTo>
                    <a:pt x="484" y="729"/>
                  </a:lnTo>
                  <a:lnTo>
                    <a:pt x="486" y="727"/>
                  </a:lnTo>
                  <a:lnTo>
                    <a:pt x="487" y="727"/>
                  </a:lnTo>
                  <a:lnTo>
                    <a:pt x="489" y="725"/>
                  </a:lnTo>
                  <a:lnTo>
                    <a:pt x="490" y="725"/>
                  </a:lnTo>
                  <a:lnTo>
                    <a:pt x="492" y="723"/>
                  </a:lnTo>
                  <a:lnTo>
                    <a:pt x="493" y="723"/>
                  </a:lnTo>
                  <a:lnTo>
                    <a:pt x="495" y="721"/>
                  </a:lnTo>
                  <a:lnTo>
                    <a:pt x="497" y="720"/>
                  </a:lnTo>
                  <a:lnTo>
                    <a:pt x="498" y="720"/>
                  </a:lnTo>
                  <a:lnTo>
                    <a:pt x="500" y="718"/>
                  </a:lnTo>
                  <a:lnTo>
                    <a:pt x="501" y="718"/>
                  </a:lnTo>
                  <a:lnTo>
                    <a:pt x="503" y="716"/>
                  </a:lnTo>
                  <a:lnTo>
                    <a:pt x="505" y="716"/>
                  </a:lnTo>
                  <a:lnTo>
                    <a:pt x="506" y="714"/>
                  </a:lnTo>
                  <a:lnTo>
                    <a:pt x="508" y="714"/>
                  </a:lnTo>
                  <a:lnTo>
                    <a:pt x="509" y="712"/>
                  </a:lnTo>
                  <a:lnTo>
                    <a:pt x="511" y="712"/>
                  </a:lnTo>
                  <a:lnTo>
                    <a:pt x="513" y="710"/>
                  </a:lnTo>
                  <a:lnTo>
                    <a:pt x="514" y="710"/>
                  </a:lnTo>
                  <a:lnTo>
                    <a:pt x="516" y="708"/>
                  </a:lnTo>
                  <a:lnTo>
                    <a:pt x="517" y="708"/>
                  </a:lnTo>
                  <a:lnTo>
                    <a:pt x="517" y="706"/>
                  </a:lnTo>
                  <a:lnTo>
                    <a:pt x="519" y="704"/>
                  </a:lnTo>
                  <a:lnTo>
                    <a:pt x="520" y="704"/>
                  </a:lnTo>
                  <a:lnTo>
                    <a:pt x="522" y="703"/>
                  </a:lnTo>
                  <a:lnTo>
                    <a:pt x="524" y="703"/>
                  </a:lnTo>
                  <a:lnTo>
                    <a:pt x="525" y="701"/>
                  </a:lnTo>
                  <a:lnTo>
                    <a:pt x="527" y="701"/>
                  </a:lnTo>
                  <a:lnTo>
                    <a:pt x="528" y="699"/>
                  </a:lnTo>
                  <a:lnTo>
                    <a:pt x="530" y="699"/>
                  </a:lnTo>
                  <a:lnTo>
                    <a:pt x="532" y="697"/>
                  </a:lnTo>
                  <a:lnTo>
                    <a:pt x="533" y="697"/>
                  </a:lnTo>
                  <a:lnTo>
                    <a:pt x="535" y="695"/>
                  </a:lnTo>
                  <a:lnTo>
                    <a:pt x="536" y="695"/>
                  </a:lnTo>
                  <a:lnTo>
                    <a:pt x="538" y="693"/>
                  </a:lnTo>
                  <a:lnTo>
                    <a:pt x="539" y="691"/>
                  </a:lnTo>
                  <a:lnTo>
                    <a:pt x="541" y="691"/>
                  </a:lnTo>
                  <a:lnTo>
                    <a:pt x="543" y="689"/>
                  </a:lnTo>
                  <a:lnTo>
                    <a:pt x="544" y="689"/>
                  </a:lnTo>
                  <a:lnTo>
                    <a:pt x="546" y="687"/>
                  </a:lnTo>
                  <a:lnTo>
                    <a:pt x="547" y="687"/>
                  </a:lnTo>
                  <a:lnTo>
                    <a:pt x="549" y="686"/>
                  </a:lnTo>
                  <a:lnTo>
                    <a:pt x="551" y="686"/>
                  </a:lnTo>
                  <a:lnTo>
                    <a:pt x="552" y="684"/>
                  </a:lnTo>
                  <a:lnTo>
                    <a:pt x="554" y="684"/>
                  </a:lnTo>
                  <a:lnTo>
                    <a:pt x="555" y="682"/>
                  </a:lnTo>
                  <a:lnTo>
                    <a:pt x="557" y="680"/>
                  </a:lnTo>
                  <a:lnTo>
                    <a:pt x="558" y="680"/>
                  </a:lnTo>
                  <a:lnTo>
                    <a:pt x="560" y="678"/>
                  </a:lnTo>
                  <a:lnTo>
                    <a:pt x="562" y="678"/>
                  </a:lnTo>
                  <a:lnTo>
                    <a:pt x="563" y="676"/>
                  </a:lnTo>
                  <a:lnTo>
                    <a:pt x="565" y="676"/>
                  </a:lnTo>
                  <a:lnTo>
                    <a:pt x="566" y="674"/>
                  </a:lnTo>
                  <a:lnTo>
                    <a:pt x="568" y="674"/>
                  </a:lnTo>
                  <a:lnTo>
                    <a:pt x="570" y="672"/>
                  </a:lnTo>
                  <a:lnTo>
                    <a:pt x="571" y="672"/>
                  </a:lnTo>
                  <a:lnTo>
                    <a:pt x="573" y="671"/>
                  </a:lnTo>
                  <a:lnTo>
                    <a:pt x="574" y="669"/>
                  </a:lnTo>
                  <a:lnTo>
                    <a:pt x="576" y="669"/>
                  </a:lnTo>
                  <a:lnTo>
                    <a:pt x="578" y="667"/>
                  </a:lnTo>
                  <a:lnTo>
                    <a:pt x="579" y="667"/>
                  </a:lnTo>
                  <a:lnTo>
                    <a:pt x="581" y="665"/>
                  </a:lnTo>
                  <a:lnTo>
                    <a:pt x="582" y="665"/>
                  </a:lnTo>
                  <a:lnTo>
                    <a:pt x="584" y="663"/>
                  </a:lnTo>
                  <a:lnTo>
                    <a:pt x="585" y="663"/>
                  </a:lnTo>
                  <a:lnTo>
                    <a:pt x="587" y="661"/>
                  </a:lnTo>
                  <a:lnTo>
                    <a:pt x="589" y="661"/>
                  </a:lnTo>
                  <a:lnTo>
                    <a:pt x="590" y="659"/>
                  </a:lnTo>
                  <a:lnTo>
                    <a:pt x="592" y="657"/>
                  </a:lnTo>
                  <a:lnTo>
                    <a:pt x="593" y="657"/>
                  </a:lnTo>
                  <a:lnTo>
                    <a:pt x="595" y="655"/>
                  </a:lnTo>
                  <a:lnTo>
                    <a:pt x="597" y="655"/>
                  </a:lnTo>
                  <a:lnTo>
                    <a:pt x="598" y="654"/>
                  </a:lnTo>
                  <a:lnTo>
                    <a:pt x="600" y="654"/>
                  </a:lnTo>
                  <a:lnTo>
                    <a:pt x="601" y="652"/>
                  </a:lnTo>
                  <a:lnTo>
                    <a:pt x="603" y="652"/>
                  </a:lnTo>
                  <a:lnTo>
                    <a:pt x="604" y="650"/>
                  </a:lnTo>
                  <a:lnTo>
                    <a:pt x="606" y="648"/>
                  </a:lnTo>
                  <a:lnTo>
                    <a:pt x="608" y="648"/>
                  </a:lnTo>
                  <a:lnTo>
                    <a:pt x="609" y="646"/>
                  </a:lnTo>
                  <a:lnTo>
                    <a:pt x="611" y="646"/>
                  </a:lnTo>
                  <a:lnTo>
                    <a:pt x="612" y="644"/>
                  </a:lnTo>
                  <a:lnTo>
                    <a:pt x="614" y="644"/>
                  </a:lnTo>
                  <a:lnTo>
                    <a:pt x="616" y="642"/>
                  </a:lnTo>
                  <a:lnTo>
                    <a:pt x="617" y="640"/>
                  </a:lnTo>
                  <a:lnTo>
                    <a:pt x="619" y="640"/>
                  </a:lnTo>
                  <a:lnTo>
                    <a:pt x="620" y="638"/>
                  </a:lnTo>
                  <a:lnTo>
                    <a:pt x="622" y="638"/>
                  </a:lnTo>
                  <a:lnTo>
                    <a:pt x="624" y="637"/>
                  </a:lnTo>
                  <a:lnTo>
                    <a:pt x="625" y="637"/>
                  </a:lnTo>
                  <a:lnTo>
                    <a:pt x="627" y="635"/>
                  </a:lnTo>
                  <a:lnTo>
                    <a:pt x="628" y="635"/>
                  </a:lnTo>
                  <a:lnTo>
                    <a:pt x="630" y="633"/>
                  </a:lnTo>
                  <a:lnTo>
                    <a:pt x="631" y="631"/>
                  </a:lnTo>
                  <a:lnTo>
                    <a:pt x="633" y="631"/>
                  </a:lnTo>
                  <a:lnTo>
                    <a:pt x="635" y="629"/>
                  </a:lnTo>
                  <a:lnTo>
                    <a:pt x="636" y="629"/>
                  </a:lnTo>
                  <a:lnTo>
                    <a:pt x="638" y="627"/>
                  </a:lnTo>
                  <a:lnTo>
                    <a:pt x="639" y="627"/>
                  </a:lnTo>
                  <a:lnTo>
                    <a:pt x="641" y="625"/>
                  </a:lnTo>
                  <a:lnTo>
                    <a:pt x="643" y="623"/>
                  </a:lnTo>
                  <a:lnTo>
                    <a:pt x="644" y="623"/>
                  </a:lnTo>
                  <a:lnTo>
                    <a:pt x="646" y="622"/>
                  </a:lnTo>
                  <a:lnTo>
                    <a:pt x="647" y="622"/>
                  </a:lnTo>
                  <a:lnTo>
                    <a:pt x="649" y="620"/>
                  </a:lnTo>
                  <a:lnTo>
                    <a:pt x="650" y="620"/>
                  </a:lnTo>
                  <a:lnTo>
                    <a:pt x="652" y="618"/>
                  </a:lnTo>
                  <a:lnTo>
                    <a:pt x="654" y="618"/>
                  </a:lnTo>
                  <a:lnTo>
                    <a:pt x="655" y="616"/>
                  </a:lnTo>
                  <a:lnTo>
                    <a:pt x="657" y="614"/>
                  </a:lnTo>
                  <a:lnTo>
                    <a:pt x="658" y="614"/>
                  </a:lnTo>
                  <a:lnTo>
                    <a:pt x="660" y="612"/>
                  </a:lnTo>
                  <a:lnTo>
                    <a:pt x="662" y="612"/>
                  </a:lnTo>
                  <a:lnTo>
                    <a:pt x="663" y="610"/>
                  </a:lnTo>
                  <a:lnTo>
                    <a:pt x="665" y="610"/>
                  </a:lnTo>
                  <a:lnTo>
                    <a:pt x="666" y="608"/>
                  </a:lnTo>
                  <a:lnTo>
                    <a:pt x="668" y="606"/>
                  </a:lnTo>
                  <a:lnTo>
                    <a:pt x="669" y="606"/>
                  </a:lnTo>
                  <a:lnTo>
                    <a:pt x="671" y="605"/>
                  </a:lnTo>
                  <a:lnTo>
                    <a:pt x="673" y="605"/>
                  </a:lnTo>
                  <a:lnTo>
                    <a:pt x="674" y="603"/>
                  </a:lnTo>
                  <a:lnTo>
                    <a:pt x="676" y="603"/>
                  </a:lnTo>
                  <a:lnTo>
                    <a:pt x="677" y="601"/>
                  </a:lnTo>
                  <a:lnTo>
                    <a:pt x="679" y="599"/>
                  </a:lnTo>
                  <a:lnTo>
                    <a:pt x="681" y="599"/>
                  </a:lnTo>
                  <a:lnTo>
                    <a:pt x="682" y="597"/>
                  </a:lnTo>
                  <a:lnTo>
                    <a:pt x="684" y="597"/>
                  </a:lnTo>
                  <a:lnTo>
                    <a:pt x="685" y="595"/>
                  </a:lnTo>
                  <a:lnTo>
                    <a:pt x="687" y="595"/>
                  </a:lnTo>
                  <a:lnTo>
                    <a:pt x="689" y="593"/>
                  </a:lnTo>
                  <a:lnTo>
                    <a:pt x="689" y="591"/>
                  </a:lnTo>
                  <a:lnTo>
                    <a:pt x="690" y="591"/>
                  </a:lnTo>
                  <a:lnTo>
                    <a:pt x="692" y="589"/>
                  </a:lnTo>
                  <a:lnTo>
                    <a:pt x="693" y="589"/>
                  </a:lnTo>
                  <a:lnTo>
                    <a:pt x="695" y="588"/>
                  </a:lnTo>
                  <a:lnTo>
                    <a:pt x="696" y="586"/>
                  </a:lnTo>
                  <a:lnTo>
                    <a:pt x="698" y="586"/>
                  </a:lnTo>
                  <a:lnTo>
                    <a:pt x="700" y="584"/>
                  </a:lnTo>
                  <a:lnTo>
                    <a:pt x="701" y="584"/>
                  </a:lnTo>
                  <a:lnTo>
                    <a:pt x="703" y="582"/>
                  </a:lnTo>
                  <a:lnTo>
                    <a:pt x="704" y="582"/>
                  </a:lnTo>
                  <a:lnTo>
                    <a:pt x="706" y="580"/>
                  </a:lnTo>
                  <a:lnTo>
                    <a:pt x="708" y="578"/>
                  </a:lnTo>
                  <a:lnTo>
                    <a:pt x="709" y="578"/>
                  </a:lnTo>
                  <a:lnTo>
                    <a:pt x="711" y="576"/>
                  </a:lnTo>
                  <a:lnTo>
                    <a:pt x="712" y="576"/>
                  </a:lnTo>
                  <a:lnTo>
                    <a:pt x="714" y="574"/>
                  </a:lnTo>
                  <a:lnTo>
                    <a:pt x="715" y="573"/>
                  </a:lnTo>
                  <a:lnTo>
                    <a:pt x="717" y="573"/>
                  </a:lnTo>
                  <a:lnTo>
                    <a:pt x="719" y="571"/>
                  </a:lnTo>
                  <a:lnTo>
                    <a:pt x="720" y="571"/>
                  </a:lnTo>
                  <a:lnTo>
                    <a:pt x="722" y="569"/>
                  </a:lnTo>
                  <a:lnTo>
                    <a:pt x="723" y="569"/>
                  </a:lnTo>
                  <a:lnTo>
                    <a:pt x="725" y="567"/>
                  </a:lnTo>
                  <a:lnTo>
                    <a:pt x="727" y="565"/>
                  </a:lnTo>
                  <a:lnTo>
                    <a:pt x="728" y="565"/>
                  </a:lnTo>
                  <a:lnTo>
                    <a:pt x="730" y="563"/>
                  </a:lnTo>
                  <a:lnTo>
                    <a:pt x="731" y="563"/>
                  </a:lnTo>
                  <a:lnTo>
                    <a:pt x="733" y="561"/>
                  </a:lnTo>
                  <a:lnTo>
                    <a:pt x="735" y="559"/>
                  </a:lnTo>
                  <a:lnTo>
                    <a:pt x="736" y="559"/>
                  </a:lnTo>
                  <a:lnTo>
                    <a:pt x="738" y="557"/>
                  </a:lnTo>
                  <a:lnTo>
                    <a:pt x="739" y="557"/>
                  </a:lnTo>
                  <a:lnTo>
                    <a:pt x="741" y="556"/>
                  </a:lnTo>
                  <a:lnTo>
                    <a:pt x="742" y="556"/>
                  </a:lnTo>
                  <a:lnTo>
                    <a:pt x="744" y="554"/>
                  </a:lnTo>
                  <a:lnTo>
                    <a:pt x="746" y="552"/>
                  </a:lnTo>
                  <a:lnTo>
                    <a:pt x="747" y="552"/>
                  </a:lnTo>
                  <a:lnTo>
                    <a:pt x="749" y="550"/>
                  </a:lnTo>
                  <a:lnTo>
                    <a:pt x="750" y="550"/>
                  </a:lnTo>
                  <a:lnTo>
                    <a:pt x="752" y="548"/>
                  </a:lnTo>
                  <a:lnTo>
                    <a:pt x="754" y="546"/>
                  </a:lnTo>
                  <a:lnTo>
                    <a:pt x="755" y="546"/>
                  </a:lnTo>
                  <a:lnTo>
                    <a:pt x="757" y="544"/>
                  </a:lnTo>
                  <a:lnTo>
                    <a:pt x="758" y="544"/>
                  </a:lnTo>
                  <a:lnTo>
                    <a:pt x="760" y="542"/>
                  </a:lnTo>
                  <a:lnTo>
                    <a:pt x="761" y="540"/>
                  </a:lnTo>
                  <a:lnTo>
                    <a:pt x="763" y="540"/>
                  </a:lnTo>
                  <a:lnTo>
                    <a:pt x="765" y="539"/>
                  </a:lnTo>
                  <a:lnTo>
                    <a:pt x="766" y="539"/>
                  </a:lnTo>
                  <a:lnTo>
                    <a:pt x="768" y="537"/>
                  </a:lnTo>
                  <a:lnTo>
                    <a:pt x="769" y="535"/>
                  </a:lnTo>
                  <a:lnTo>
                    <a:pt x="771" y="535"/>
                  </a:lnTo>
                  <a:lnTo>
                    <a:pt x="773" y="533"/>
                  </a:lnTo>
                  <a:lnTo>
                    <a:pt x="774" y="533"/>
                  </a:lnTo>
                  <a:lnTo>
                    <a:pt x="776" y="531"/>
                  </a:lnTo>
                  <a:lnTo>
                    <a:pt x="777" y="529"/>
                  </a:lnTo>
                  <a:lnTo>
                    <a:pt x="779" y="529"/>
                  </a:lnTo>
                  <a:lnTo>
                    <a:pt x="780" y="527"/>
                  </a:lnTo>
                  <a:lnTo>
                    <a:pt x="782" y="527"/>
                  </a:lnTo>
                  <a:lnTo>
                    <a:pt x="784" y="525"/>
                  </a:lnTo>
                  <a:lnTo>
                    <a:pt x="785" y="524"/>
                  </a:lnTo>
                  <a:lnTo>
                    <a:pt x="787" y="524"/>
                  </a:lnTo>
                  <a:lnTo>
                    <a:pt x="788" y="522"/>
                  </a:lnTo>
                  <a:lnTo>
                    <a:pt x="790" y="522"/>
                  </a:lnTo>
                  <a:lnTo>
                    <a:pt x="792" y="520"/>
                  </a:lnTo>
                  <a:lnTo>
                    <a:pt x="793" y="518"/>
                  </a:lnTo>
                  <a:lnTo>
                    <a:pt x="795" y="518"/>
                  </a:lnTo>
                  <a:lnTo>
                    <a:pt x="796" y="516"/>
                  </a:lnTo>
                  <a:lnTo>
                    <a:pt x="798" y="516"/>
                  </a:lnTo>
                  <a:lnTo>
                    <a:pt x="800" y="514"/>
                  </a:lnTo>
                  <a:lnTo>
                    <a:pt x="801" y="512"/>
                  </a:lnTo>
                  <a:lnTo>
                    <a:pt x="803" y="512"/>
                  </a:lnTo>
                  <a:lnTo>
                    <a:pt x="804" y="510"/>
                  </a:lnTo>
                  <a:lnTo>
                    <a:pt x="806" y="510"/>
                  </a:lnTo>
                  <a:lnTo>
                    <a:pt x="807" y="508"/>
                  </a:lnTo>
                  <a:lnTo>
                    <a:pt x="809" y="507"/>
                  </a:lnTo>
                  <a:lnTo>
                    <a:pt x="811" y="507"/>
                  </a:lnTo>
                  <a:lnTo>
                    <a:pt x="812" y="505"/>
                  </a:lnTo>
                  <a:lnTo>
                    <a:pt x="814" y="505"/>
                  </a:lnTo>
                  <a:lnTo>
                    <a:pt x="815" y="503"/>
                  </a:lnTo>
                  <a:lnTo>
                    <a:pt x="817" y="501"/>
                  </a:lnTo>
                  <a:lnTo>
                    <a:pt x="819" y="501"/>
                  </a:lnTo>
                  <a:lnTo>
                    <a:pt x="820" y="499"/>
                  </a:lnTo>
                  <a:lnTo>
                    <a:pt x="822" y="499"/>
                  </a:lnTo>
                  <a:lnTo>
                    <a:pt x="823" y="497"/>
                  </a:lnTo>
                  <a:lnTo>
                    <a:pt x="825" y="495"/>
                  </a:lnTo>
                  <a:lnTo>
                    <a:pt x="826" y="495"/>
                  </a:lnTo>
                  <a:lnTo>
                    <a:pt x="828" y="493"/>
                  </a:lnTo>
                  <a:lnTo>
                    <a:pt x="830" y="491"/>
                  </a:lnTo>
                  <a:lnTo>
                    <a:pt x="831" y="491"/>
                  </a:lnTo>
                  <a:lnTo>
                    <a:pt x="833" y="490"/>
                  </a:lnTo>
                  <a:lnTo>
                    <a:pt x="834" y="490"/>
                  </a:lnTo>
                  <a:lnTo>
                    <a:pt x="836" y="488"/>
                  </a:lnTo>
                  <a:lnTo>
                    <a:pt x="838" y="486"/>
                  </a:lnTo>
                  <a:lnTo>
                    <a:pt x="839" y="486"/>
                  </a:lnTo>
                  <a:lnTo>
                    <a:pt x="841" y="484"/>
                  </a:lnTo>
                  <a:lnTo>
                    <a:pt x="842" y="484"/>
                  </a:lnTo>
                  <a:lnTo>
                    <a:pt x="844" y="482"/>
                  </a:lnTo>
                  <a:lnTo>
                    <a:pt x="846" y="480"/>
                  </a:lnTo>
                  <a:lnTo>
                    <a:pt x="847" y="480"/>
                  </a:lnTo>
                  <a:lnTo>
                    <a:pt x="849" y="478"/>
                  </a:lnTo>
                  <a:lnTo>
                    <a:pt x="850" y="476"/>
                  </a:lnTo>
                  <a:lnTo>
                    <a:pt x="852" y="476"/>
                  </a:lnTo>
                  <a:lnTo>
                    <a:pt x="853" y="475"/>
                  </a:lnTo>
                  <a:lnTo>
                    <a:pt x="855" y="475"/>
                  </a:lnTo>
                  <a:lnTo>
                    <a:pt x="857" y="473"/>
                  </a:lnTo>
                  <a:lnTo>
                    <a:pt x="858" y="471"/>
                  </a:lnTo>
                  <a:lnTo>
                    <a:pt x="860" y="471"/>
                  </a:lnTo>
                  <a:lnTo>
                    <a:pt x="860" y="469"/>
                  </a:lnTo>
                  <a:lnTo>
                    <a:pt x="861" y="469"/>
                  </a:lnTo>
                  <a:lnTo>
                    <a:pt x="863" y="467"/>
                  </a:lnTo>
                  <a:lnTo>
                    <a:pt x="865" y="465"/>
                  </a:lnTo>
                  <a:lnTo>
                    <a:pt x="866" y="465"/>
                  </a:lnTo>
                  <a:lnTo>
                    <a:pt x="868" y="463"/>
                  </a:lnTo>
                  <a:lnTo>
                    <a:pt x="869" y="461"/>
                  </a:lnTo>
                  <a:lnTo>
                    <a:pt x="871" y="461"/>
                  </a:lnTo>
                  <a:lnTo>
                    <a:pt x="872" y="459"/>
                  </a:lnTo>
                  <a:lnTo>
                    <a:pt x="874" y="459"/>
                  </a:lnTo>
                  <a:lnTo>
                    <a:pt x="876" y="458"/>
                  </a:lnTo>
                  <a:lnTo>
                    <a:pt x="877" y="456"/>
                  </a:lnTo>
                  <a:lnTo>
                    <a:pt x="879" y="456"/>
                  </a:lnTo>
                  <a:lnTo>
                    <a:pt x="880" y="454"/>
                  </a:lnTo>
                  <a:lnTo>
                    <a:pt x="882" y="452"/>
                  </a:lnTo>
                  <a:lnTo>
                    <a:pt x="884" y="452"/>
                  </a:lnTo>
                  <a:lnTo>
                    <a:pt x="885" y="450"/>
                  </a:lnTo>
                  <a:lnTo>
                    <a:pt x="887" y="450"/>
                  </a:lnTo>
                  <a:lnTo>
                    <a:pt x="888" y="448"/>
                  </a:lnTo>
                  <a:lnTo>
                    <a:pt x="890" y="446"/>
                  </a:lnTo>
                  <a:lnTo>
                    <a:pt x="891" y="446"/>
                  </a:lnTo>
                  <a:lnTo>
                    <a:pt x="893" y="444"/>
                  </a:lnTo>
                  <a:lnTo>
                    <a:pt x="895" y="442"/>
                  </a:lnTo>
                  <a:lnTo>
                    <a:pt x="896" y="442"/>
                  </a:lnTo>
                  <a:lnTo>
                    <a:pt x="898" y="441"/>
                  </a:lnTo>
                  <a:lnTo>
                    <a:pt x="899" y="441"/>
                  </a:lnTo>
                  <a:lnTo>
                    <a:pt x="901" y="439"/>
                  </a:lnTo>
                  <a:lnTo>
                    <a:pt x="903" y="437"/>
                  </a:lnTo>
                  <a:lnTo>
                    <a:pt x="904" y="437"/>
                  </a:lnTo>
                  <a:lnTo>
                    <a:pt x="906" y="435"/>
                  </a:lnTo>
                  <a:lnTo>
                    <a:pt x="907" y="433"/>
                  </a:lnTo>
                  <a:lnTo>
                    <a:pt x="909" y="433"/>
                  </a:lnTo>
                  <a:lnTo>
                    <a:pt x="911" y="431"/>
                  </a:lnTo>
                  <a:lnTo>
                    <a:pt x="912" y="431"/>
                  </a:lnTo>
                  <a:lnTo>
                    <a:pt x="914" y="429"/>
                  </a:lnTo>
                  <a:lnTo>
                    <a:pt x="915" y="427"/>
                  </a:lnTo>
                  <a:lnTo>
                    <a:pt x="917" y="427"/>
                  </a:lnTo>
                  <a:lnTo>
                    <a:pt x="918" y="426"/>
                  </a:lnTo>
                  <a:lnTo>
                    <a:pt x="920" y="424"/>
                  </a:lnTo>
                  <a:lnTo>
                    <a:pt x="922" y="424"/>
                  </a:lnTo>
                  <a:lnTo>
                    <a:pt x="923" y="422"/>
                  </a:lnTo>
                  <a:lnTo>
                    <a:pt x="925" y="420"/>
                  </a:lnTo>
                  <a:lnTo>
                    <a:pt x="926" y="420"/>
                  </a:lnTo>
                  <a:lnTo>
                    <a:pt x="928" y="418"/>
                  </a:lnTo>
                  <a:lnTo>
                    <a:pt x="930" y="418"/>
                  </a:lnTo>
                  <a:lnTo>
                    <a:pt x="931" y="416"/>
                  </a:lnTo>
                  <a:lnTo>
                    <a:pt x="933" y="414"/>
                  </a:lnTo>
                  <a:lnTo>
                    <a:pt x="934" y="414"/>
                  </a:lnTo>
                  <a:lnTo>
                    <a:pt x="936" y="412"/>
                  </a:lnTo>
                  <a:lnTo>
                    <a:pt x="937" y="410"/>
                  </a:lnTo>
                  <a:lnTo>
                    <a:pt x="939" y="410"/>
                  </a:lnTo>
                  <a:lnTo>
                    <a:pt x="941" y="409"/>
                  </a:lnTo>
                  <a:lnTo>
                    <a:pt x="942" y="407"/>
                  </a:lnTo>
                  <a:lnTo>
                    <a:pt x="944" y="407"/>
                  </a:lnTo>
                  <a:lnTo>
                    <a:pt x="945" y="405"/>
                  </a:lnTo>
                  <a:lnTo>
                    <a:pt x="947" y="405"/>
                  </a:lnTo>
                  <a:lnTo>
                    <a:pt x="949" y="403"/>
                  </a:lnTo>
                  <a:lnTo>
                    <a:pt x="950" y="401"/>
                  </a:lnTo>
                  <a:lnTo>
                    <a:pt x="952" y="401"/>
                  </a:lnTo>
                  <a:lnTo>
                    <a:pt x="953" y="399"/>
                  </a:lnTo>
                  <a:lnTo>
                    <a:pt x="955" y="397"/>
                  </a:lnTo>
                  <a:lnTo>
                    <a:pt x="957" y="397"/>
                  </a:lnTo>
                  <a:lnTo>
                    <a:pt x="958" y="395"/>
                  </a:lnTo>
                  <a:lnTo>
                    <a:pt x="960" y="393"/>
                  </a:lnTo>
                  <a:lnTo>
                    <a:pt x="961" y="393"/>
                  </a:lnTo>
                  <a:lnTo>
                    <a:pt x="963" y="392"/>
                  </a:lnTo>
                  <a:lnTo>
                    <a:pt x="964" y="392"/>
                  </a:lnTo>
                  <a:lnTo>
                    <a:pt x="966" y="390"/>
                  </a:lnTo>
                  <a:lnTo>
                    <a:pt x="968" y="388"/>
                  </a:lnTo>
                  <a:lnTo>
                    <a:pt x="969" y="388"/>
                  </a:lnTo>
                  <a:lnTo>
                    <a:pt x="971" y="386"/>
                  </a:lnTo>
                  <a:lnTo>
                    <a:pt x="972" y="384"/>
                  </a:lnTo>
                  <a:lnTo>
                    <a:pt x="974" y="384"/>
                  </a:lnTo>
                  <a:lnTo>
                    <a:pt x="976" y="382"/>
                  </a:lnTo>
                  <a:lnTo>
                    <a:pt x="977" y="380"/>
                  </a:lnTo>
                  <a:lnTo>
                    <a:pt x="979" y="380"/>
                  </a:lnTo>
                  <a:lnTo>
                    <a:pt x="980" y="378"/>
                  </a:lnTo>
                  <a:lnTo>
                    <a:pt x="982" y="377"/>
                  </a:lnTo>
                  <a:lnTo>
                    <a:pt x="983" y="377"/>
                  </a:lnTo>
                  <a:lnTo>
                    <a:pt x="985" y="375"/>
                  </a:lnTo>
                  <a:lnTo>
                    <a:pt x="987" y="373"/>
                  </a:lnTo>
                  <a:lnTo>
                    <a:pt x="988" y="373"/>
                  </a:lnTo>
                  <a:lnTo>
                    <a:pt x="990" y="371"/>
                  </a:lnTo>
                  <a:lnTo>
                    <a:pt x="991" y="371"/>
                  </a:lnTo>
                  <a:lnTo>
                    <a:pt x="993" y="369"/>
                  </a:lnTo>
                  <a:lnTo>
                    <a:pt x="995" y="367"/>
                  </a:lnTo>
                  <a:lnTo>
                    <a:pt x="996" y="367"/>
                  </a:lnTo>
                  <a:lnTo>
                    <a:pt x="998" y="365"/>
                  </a:lnTo>
                  <a:lnTo>
                    <a:pt x="999" y="363"/>
                  </a:lnTo>
                  <a:lnTo>
                    <a:pt x="1001" y="363"/>
                  </a:lnTo>
                  <a:lnTo>
                    <a:pt x="1002" y="361"/>
                  </a:lnTo>
                  <a:lnTo>
                    <a:pt x="1004" y="360"/>
                  </a:lnTo>
                  <a:lnTo>
                    <a:pt x="1006" y="360"/>
                  </a:lnTo>
                  <a:lnTo>
                    <a:pt x="1007" y="358"/>
                  </a:lnTo>
                  <a:lnTo>
                    <a:pt x="1009" y="356"/>
                  </a:lnTo>
                  <a:lnTo>
                    <a:pt x="1010" y="356"/>
                  </a:lnTo>
                  <a:lnTo>
                    <a:pt x="1012" y="354"/>
                  </a:lnTo>
                  <a:lnTo>
                    <a:pt x="1014" y="352"/>
                  </a:lnTo>
                  <a:lnTo>
                    <a:pt x="1015" y="352"/>
                  </a:lnTo>
                  <a:lnTo>
                    <a:pt x="1017" y="350"/>
                  </a:lnTo>
                  <a:lnTo>
                    <a:pt x="1018" y="348"/>
                  </a:lnTo>
                  <a:lnTo>
                    <a:pt x="1020" y="348"/>
                  </a:lnTo>
                  <a:lnTo>
                    <a:pt x="1022" y="346"/>
                  </a:lnTo>
                  <a:lnTo>
                    <a:pt x="1023" y="344"/>
                  </a:lnTo>
                  <a:lnTo>
                    <a:pt x="1025" y="344"/>
                  </a:lnTo>
                  <a:lnTo>
                    <a:pt x="1026" y="343"/>
                  </a:lnTo>
                  <a:lnTo>
                    <a:pt x="1028" y="341"/>
                  </a:lnTo>
                  <a:lnTo>
                    <a:pt x="1029" y="341"/>
                  </a:lnTo>
                  <a:lnTo>
                    <a:pt x="1031" y="339"/>
                  </a:lnTo>
                  <a:lnTo>
                    <a:pt x="1031" y="337"/>
                  </a:lnTo>
                  <a:lnTo>
                    <a:pt x="1033" y="337"/>
                  </a:lnTo>
                  <a:lnTo>
                    <a:pt x="1034" y="335"/>
                  </a:lnTo>
                  <a:lnTo>
                    <a:pt x="1036" y="335"/>
                  </a:lnTo>
                  <a:lnTo>
                    <a:pt x="1037" y="333"/>
                  </a:lnTo>
                  <a:lnTo>
                    <a:pt x="1039" y="331"/>
                  </a:lnTo>
                  <a:lnTo>
                    <a:pt x="1041" y="331"/>
                  </a:lnTo>
                  <a:lnTo>
                    <a:pt x="1042" y="329"/>
                  </a:lnTo>
                  <a:lnTo>
                    <a:pt x="1044" y="328"/>
                  </a:lnTo>
                  <a:lnTo>
                    <a:pt x="1045" y="328"/>
                  </a:lnTo>
                  <a:lnTo>
                    <a:pt x="1047" y="326"/>
                  </a:lnTo>
                  <a:lnTo>
                    <a:pt x="1048" y="324"/>
                  </a:lnTo>
                  <a:lnTo>
                    <a:pt x="1050" y="324"/>
                  </a:lnTo>
                  <a:lnTo>
                    <a:pt x="1052" y="322"/>
                  </a:lnTo>
                  <a:lnTo>
                    <a:pt x="1053" y="320"/>
                  </a:lnTo>
                  <a:lnTo>
                    <a:pt x="1055" y="320"/>
                  </a:lnTo>
                  <a:lnTo>
                    <a:pt x="1056" y="318"/>
                  </a:lnTo>
                  <a:lnTo>
                    <a:pt x="1058" y="316"/>
                  </a:lnTo>
                  <a:lnTo>
                    <a:pt x="1060" y="316"/>
                  </a:lnTo>
                  <a:lnTo>
                    <a:pt x="1061" y="314"/>
                  </a:lnTo>
                  <a:lnTo>
                    <a:pt x="1063" y="312"/>
                  </a:lnTo>
                  <a:lnTo>
                    <a:pt x="1064" y="312"/>
                  </a:lnTo>
                  <a:lnTo>
                    <a:pt x="1066" y="311"/>
                  </a:lnTo>
                  <a:lnTo>
                    <a:pt x="1068" y="309"/>
                  </a:lnTo>
                  <a:lnTo>
                    <a:pt x="1069" y="309"/>
                  </a:lnTo>
                  <a:lnTo>
                    <a:pt x="1071" y="307"/>
                  </a:lnTo>
                  <a:lnTo>
                    <a:pt x="1072" y="305"/>
                  </a:lnTo>
                  <a:lnTo>
                    <a:pt x="1074" y="305"/>
                  </a:lnTo>
                  <a:lnTo>
                    <a:pt x="1075" y="303"/>
                  </a:lnTo>
                  <a:lnTo>
                    <a:pt x="1077" y="301"/>
                  </a:lnTo>
                  <a:lnTo>
                    <a:pt x="1079" y="301"/>
                  </a:lnTo>
                  <a:lnTo>
                    <a:pt x="1080" y="299"/>
                  </a:lnTo>
                  <a:lnTo>
                    <a:pt x="1082" y="297"/>
                  </a:lnTo>
                  <a:lnTo>
                    <a:pt x="1083" y="295"/>
                  </a:lnTo>
                  <a:lnTo>
                    <a:pt x="1085" y="295"/>
                  </a:lnTo>
                  <a:lnTo>
                    <a:pt x="1087" y="294"/>
                  </a:lnTo>
                  <a:lnTo>
                    <a:pt x="1088" y="292"/>
                  </a:lnTo>
                  <a:lnTo>
                    <a:pt x="1090" y="292"/>
                  </a:lnTo>
                  <a:lnTo>
                    <a:pt x="1091" y="290"/>
                  </a:lnTo>
                  <a:lnTo>
                    <a:pt x="1093" y="288"/>
                  </a:lnTo>
                  <a:lnTo>
                    <a:pt x="1094" y="288"/>
                  </a:lnTo>
                  <a:lnTo>
                    <a:pt x="1096" y="286"/>
                  </a:lnTo>
                  <a:lnTo>
                    <a:pt x="1098" y="284"/>
                  </a:lnTo>
                  <a:lnTo>
                    <a:pt x="1099" y="284"/>
                  </a:lnTo>
                  <a:lnTo>
                    <a:pt x="1101" y="282"/>
                  </a:lnTo>
                  <a:lnTo>
                    <a:pt x="1102" y="280"/>
                  </a:lnTo>
                  <a:lnTo>
                    <a:pt x="1104" y="280"/>
                  </a:lnTo>
                  <a:lnTo>
                    <a:pt x="1106" y="279"/>
                  </a:lnTo>
                  <a:lnTo>
                    <a:pt x="1107" y="277"/>
                  </a:lnTo>
                  <a:lnTo>
                    <a:pt x="1109" y="277"/>
                  </a:lnTo>
                  <a:lnTo>
                    <a:pt x="1110" y="275"/>
                  </a:lnTo>
                  <a:lnTo>
                    <a:pt x="1112" y="273"/>
                  </a:lnTo>
                  <a:lnTo>
                    <a:pt x="1113" y="273"/>
                  </a:lnTo>
                  <a:lnTo>
                    <a:pt x="1115" y="271"/>
                  </a:lnTo>
                  <a:lnTo>
                    <a:pt x="1117" y="269"/>
                  </a:lnTo>
                  <a:lnTo>
                    <a:pt x="1118" y="269"/>
                  </a:lnTo>
                  <a:lnTo>
                    <a:pt x="1120" y="267"/>
                  </a:lnTo>
                  <a:lnTo>
                    <a:pt x="1121" y="265"/>
                  </a:lnTo>
                  <a:lnTo>
                    <a:pt x="1123" y="265"/>
                  </a:lnTo>
                  <a:lnTo>
                    <a:pt x="1125" y="263"/>
                  </a:lnTo>
                  <a:lnTo>
                    <a:pt x="1126" y="262"/>
                  </a:lnTo>
                  <a:lnTo>
                    <a:pt x="1128" y="262"/>
                  </a:lnTo>
                  <a:lnTo>
                    <a:pt x="1129" y="260"/>
                  </a:lnTo>
                  <a:lnTo>
                    <a:pt x="1131" y="258"/>
                  </a:lnTo>
                  <a:lnTo>
                    <a:pt x="1133" y="256"/>
                  </a:lnTo>
                  <a:lnTo>
                    <a:pt x="1134" y="256"/>
                  </a:lnTo>
                  <a:lnTo>
                    <a:pt x="1136" y="254"/>
                  </a:lnTo>
                  <a:lnTo>
                    <a:pt x="1137" y="252"/>
                  </a:lnTo>
                  <a:lnTo>
                    <a:pt x="1139" y="252"/>
                  </a:lnTo>
                  <a:lnTo>
                    <a:pt x="1140" y="250"/>
                  </a:lnTo>
                  <a:lnTo>
                    <a:pt x="1142" y="248"/>
                  </a:lnTo>
                  <a:lnTo>
                    <a:pt x="1144" y="248"/>
                  </a:lnTo>
                  <a:lnTo>
                    <a:pt x="1145" y="246"/>
                  </a:lnTo>
                  <a:lnTo>
                    <a:pt x="1147" y="245"/>
                  </a:lnTo>
                  <a:lnTo>
                    <a:pt x="1148" y="245"/>
                  </a:lnTo>
                  <a:lnTo>
                    <a:pt x="1150" y="243"/>
                  </a:lnTo>
                  <a:lnTo>
                    <a:pt x="1152" y="241"/>
                  </a:lnTo>
                  <a:lnTo>
                    <a:pt x="1153" y="241"/>
                  </a:lnTo>
                  <a:lnTo>
                    <a:pt x="1155" y="239"/>
                  </a:lnTo>
                  <a:lnTo>
                    <a:pt x="1156" y="237"/>
                  </a:lnTo>
                  <a:lnTo>
                    <a:pt x="1158" y="235"/>
                  </a:lnTo>
                  <a:lnTo>
                    <a:pt x="1159" y="235"/>
                  </a:lnTo>
                  <a:lnTo>
                    <a:pt x="1161" y="233"/>
                  </a:lnTo>
                  <a:lnTo>
                    <a:pt x="1163" y="231"/>
                  </a:lnTo>
                  <a:lnTo>
                    <a:pt x="1164" y="231"/>
                  </a:lnTo>
                  <a:lnTo>
                    <a:pt x="1166" y="230"/>
                  </a:lnTo>
                  <a:lnTo>
                    <a:pt x="1167" y="228"/>
                  </a:lnTo>
                  <a:lnTo>
                    <a:pt x="1169" y="228"/>
                  </a:lnTo>
                  <a:lnTo>
                    <a:pt x="1171" y="226"/>
                  </a:lnTo>
                  <a:lnTo>
                    <a:pt x="1172" y="224"/>
                  </a:lnTo>
                  <a:lnTo>
                    <a:pt x="1174" y="224"/>
                  </a:lnTo>
                  <a:lnTo>
                    <a:pt x="1175" y="222"/>
                  </a:lnTo>
                  <a:lnTo>
                    <a:pt x="1177" y="220"/>
                  </a:lnTo>
                  <a:lnTo>
                    <a:pt x="1179" y="218"/>
                  </a:lnTo>
                  <a:lnTo>
                    <a:pt x="1180" y="218"/>
                  </a:lnTo>
                  <a:lnTo>
                    <a:pt x="1182" y="216"/>
                  </a:lnTo>
                  <a:lnTo>
                    <a:pt x="1183" y="214"/>
                  </a:lnTo>
                  <a:lnTo>
                    <a:pt x="1185" y="214"/>
                  </a:lnTo>
                  <a:lnTo>
                    <a:pt x="1186" y="213"/>
                  </a:lnTo>
                  <a:lnTo>
                    <a:pt x="1188" y="211"/>
                  </a:lnTo>
                  <a:lnTo>
                    <a:pt x="1190" y="211"/>
                  </a:lnTo>
                  <a:lnTo>
                    <a:pt x="1191" y="209"/>
                  </a:lnTo>
                  <a:lnTo>
                    <a:pt x="1193" y="207"/>
                  </a:lnTo>
                  <a:lnTo>
                    <a:pt x="1194" y="205"/>
                  </a:lnTo>
                  <a:lnTo>
                    <a:pt x="1196" y="205"/>
                  </a:lnTo>
                  <a:lnTo>
                    <a:pt x="1198" y="203"/>
                  </a:lnTo>
                  <a:lnTo>
                    <a:pt x="1199" y="201"/>
                  </a:lnTo>
                  <a:lnTo>
                    <a:pt x="1201" y="201"/>
                  </a:lnTo>
                  <a:lnTo>
                    <a:pt x="1202" y="199"/>
                  </a:lnTo>
                  <a:lnTo>
                    <a:pt x="1202" y="197"/>
                  </a:lnTo>
                  <a:lnTo>
                    <a:pt x="1204" y="197"/>
                  </a:lnTo>
                  <a:lnTo>
                    <a:pt x="1205" y="196"/>
                  </a:lnTo>
                  <a:lnTo>
                    <a:pt x="1207" y="194"/>
                  </a:lnTo>
                  <a:lnTo>
                    <a:pt x="1209" y="192"/>
                  </a:lnTo>
                  <a:lnTo>
                    <a:pt x="1210" y="192"/>
                  </a:lnTo>
                  <a:lnTo>
                    <a:pt x="1212" y="190"/>
                  </a:lnTo>
                  <a:lnTo>
                    <a:pt x="1213" y="188"/>
                  </a:lnTo>
                  <a:lnTo>
                    <a:pt x="1215" y="188"/>
                  </a:lnTo>
                  <a:lnTo>
                    <a:pt x="1217" y="186"/>
                  </a:lnTo>
                  <a:lnTo>
                    <a:pt x="1218" y="184"/>
                  </a:lnTo>
                  <a:lnTo>
                    <a:pt x="1220" y="184"/>
                  </a:lnTo>
                  <a:lnTo>
                    <a:pt x="1221" y="182"/>
                  </a:lnTo>
                  <a:lnTo>
                    <a:pt x="1223" y="181"/>
                  </a:lnTo>
                  <a:lnTo>
                    <a:pt x="1224" y="179"/>
                  </a:lnTo>
                  <a:lnTo>
                    <a:pt x="1226" y="179"/>
                  </a:lnTo>
                  <a:lnTo>
                    <a:pt x="1228" y="177"/>
                  </a:lnTo>
                  <a:lnTo>
                    <a:pt x="1229" y="175"/>
                  </a:lnTo>
                  <a:lnTo>
                    <a:pt x="1231" y="175"/>
                  </a:lnTo>
                  <a:lnTo>
                    <a:pt x="1232" y="173"/>
                  </a:lnTo>
                  <a:lnTo>
                    <a:pt x="1234" y="171"/>
                  </a:lnTo>
                  <a:lnTo>
                    <a:pt x="1236" y="169"/>
                  </a:lnTo>
                  <a:lnTo>
                    <a:pt x="1237" y="169"/>
                  </a:lnTo>
                  <a:lnTo>
                    <a:pt x="1239" y="167"/>
                  </a:lnTo>
                  <a:lnTo>
                    <a:pt x="1240" y="165"/>
                  </a:lnTo>
                  <a:lnTo>
                    <a:pt x="1242" y="165"/>
                  </a:lnTo>
                  <a:lnTo>
                    <a:pt x="1244" y="164"/>
                  </a:lnTo>
                  <a:lnTo>
                    <a:pt x="1245" y="162"/>
                  </a:lnTo>
                  <a:lnTo>
                    <a:pt x="1247" y="160"/>
                  </a:lnTo>
                  <a:lnTo>
                    <a:pt x="1248" y="160"/>
                  </a:lnTo>
                  <a:lnTo>
                    <a:pt x="1250" y="158"/>
                  </a:lnTo>
                  <a:lnTo>
                    <a:pt x="1251" y="156"/>
                  </a:lnTo>
                  <a:lnTo>
                    <a:pt x="1253" y="156"/>
                  </a:lnTo>
                  <a:lnTo>
                    <a:pt x="1255" y="154"/>
                  </a:lnTo>
                  <a:lnTo>
                    <a:pt x="1256" y="152"/>
                  </a:lnTo>
                  <a:lnTo>
                    <a:pt x="1258" y="150"/>
                  </a:lnTo>
                  <a:lnTo>
                    <a:pt x="1259" y="150"/>
                  </a:lnTo>
                  <a:lnTo>
                    <a:pt x="1261" y="148"/>
                  </a:lnTo>
                  <a:lnTo>
                    <a:pt x="1263" y="147"/>
                  </a:lnTo>
                  <a:lnTo>
                    <a:pt x="1264" y="147"/>
                  </a:lnTo>
                  <a:lnTo>
                    <a:pt x="1266" y="145"/>
                  </a:lnTo>
                  <a:lnTo>
                    <a:pt x="1267" y="143"/>
                  </a:lnTo>
                  <a:lnTo>
                    <a:pt x="1269" y="141"/>
                  </a:lnTo>
                  <a:lnTo>
                    <a:pt x="1270" y="141"/>
                  </a:lnTo>
                  <a:lnTo>
                    <a:pt x="1272" y="139"/>
                  </a:lnTo>
                  <a:lnTo>
                    <a:pt x="1274" y="137"/>
                  </a:lnTo>
                  <a:lnTo>
                    <a:pt x="1275" y="137"/>
                  </a:lnTo>
                  <a:lnTo>
                    <a:pt x="1277" y="135"/>
                  </a:lnTo>
                  <a:lnTo>
                    <a:pt x="1278" y="133"/>
                  </a:lnTo>
                  <a:lnTo>
                    <a:pt x="1280" y="132"/>
                  </a:lnTo>
                  <a:lnTo>
                    <a:pt x="1282" y="132"/>
                  </a:lnTo>
                  <a:lnTo>
                    <a:pt x="1283" y="130"/>
                  </a:lnTo>
                  <a:lnTo>
                    <a:pt x="1285" y="128"/>
                  </a:lnTo>
                  <a:lnTo>
                    <a:pt x="1286" y="128"/>
                  </a:lnTo>
                  <a:lnTo>
                    <a:pt x="1288" y="126"/>
                  </a:lnTo>
                  <a:lnTo>
                    <a:pt x="1290" y="124"/>
                  </a:lnTo>
                  <a:lnTo>
                    <a:pt x="1291" y="122"/>
                  </a:lnTo>
                  <a:lnTo>
                    <a:pt x="1293" y="122"/>
                  </a:lnTo>
                  <a:lnTo>
                    <a:pt x="1294" y="120"/>
                  </a:lnTo>
                  <a:lnTo>
                    <a:pt x="1296" y="118"/>
                  </a:lnTo>
                  <a:lnTo>
                    <a:pt x="1297" y="118"/>
                  </a:lnTo>
                  <a:lnTo>
                    <a:pt x="1299" y="116"/>
                  </a:lnTo>
                  <a:lnTo>
                    <a:pt x="1301" y="115"/>
                  </a:lnTo>
                  <a:lnTo>
                    <a:pt x="1302" y="113"/>
                  </a:lnTo>
                  <a:lnTo>
                    <a:pt x="1304" y="113"/>
                  </a:lnTo>
                  <a:lnTo>
                    <a:pt x="1305" y="111"/>
                  </a:lnTo>
                  <a:lnTo>
                    <a:pt x="1307" y="109"/>
                  </a:lnTo>
                  <a:lnTo>
                    <a:pt x="1309" y="107"/>
                  </a:lnTo>
                  <a:lnTo>
                    <a:pt x="1310" y="107"/>
                  </a:lnTo>
                  <a:lnTo>
                    <a:pt x="1312" y="105"/>
                  </a:lnTo>
                  <a:lnTo>
                    <a:pt x="1313" y="103"/>
                  </a:lnTo>
                  <a:lnTo>
                    <a:pt x="1315" y="103"/>
                  </a:lnTo>
                  <a:lnTo>
                    <a:pt x="1316" y="101"/>
                  </a:lnTo>
                  <a:lnTo>
                    <a:pt x="1318" y="99"/>
                  </a:lnTo>
                  <a:lnTo>
                    <a:pt x="1320" y="98"/>
                  </a:lnTo>
                  <a:lnTo>
                    <a:pt x="1321" y="98"/>
                  </a:lnTo>
                  <a:lnTo>
                    <a:pt x="1323" y="96"/>
                  </a:lnTo>
                  <a:lnTo>
                    <a:pt x="1324" y="94"/>
                  </a:lnTo>
                  <a:lnTo>
                    <a:pt x="1326" y="92"/>
                  </a:lnTo>
                  <a:lnTo>
                    <a:pt x="1328" y="92"/>
                  </a:lnTo>
                  <a:lnTo>
                    <a:pt x="1329" y="90"/>
                  </a:lnTo>
                  <a:lnTo>
                    <a:pt x="1331" y="88"/>
                  </a:lnTo>
                  <a:lnTo>
                    <a:pt x="1332" y="86"/>
                  </a:lnTo>
                  <a:lnTo>
                    <a:pt x="1334" y="86"/>
                  </a:lnTo>
                  <a:lnTo>
                    <a:pt x="1335" y="84"/>
                  </a:lnTo>
                  <a:lnTo>
                    <a:pt x="1337" y="83"/>
                  </a:lnTo>
                  <a:lnTo>
                    <a:pt x="1339" y="83"/>
                  </a:lnTo>
                  <a:lnTo>
                    <a:pt x="1340" y="81"/>
                  </a:lnTo>
                  <a:lnTo>
                    <a:pt x="1342" y="79"/>
                  </a:lnTo>
                  <a:lnTo>
                    <a:pt x="1343" y="77"/>
                  </a:lnTo>
                  <a:lnTo>
                    <a:pt x="1345" y="77"/>
                  </a:lnTo>
                  <a:lnTo>
                    <a:pt x="1347" y="75"/>
                  </a:lnTo>
                  <a:lnTo>
                    <a:pt x="1348" y="73"/>
                  </a:lnTo>
                  <a:lnTo>
                    <a:pt x="1350" y="71"/>
                  </a:lnTo>
                  <a:lnTo>
                    <a:pt x="1351" y="71"/>
                  </a:lnTo>
                  <a:lnTo>
                    <a:pt x="1353" y="69"/>
                  </a:lnTo>
                  <a:lnTo>
                    <a:pt x="1355" y="67"/>
                  </a:lnTo>
                  <a:lnTo>
                    <a:pt x="1356" y="66"/>
                  </a:lnTo>
                  <a:lnTo>
                    <a:pt x="1358" y="66"/>
                  </a:lnTo>
                  <a:lnTo>
                    <a:pt x="1359" y="64"/>
                  </a:lnTo>
                  <a:lnTo>
                    <a:pt x="1361" y="62"/>
                  </a:lnTo>
                  <a:lnTo>
                    <a:pt x="1362" y="60"/>
                  </a:lnTo>
                  <a:lnTo>
                    <a:pt x="1364" y="60"/>
                  </a:lnTo>
                  <a:lnTo>
                    <a:pt x="1366" y="58"/>
                  </a:lnTo>
                  <a:lnTo>
                    <a:pt x="1367" y="56"/>
                  </a:lnTo>
                  <a:lnTo>
                    <a:pt x="1369" y="56"/>
                  </a:lnTo>
                  <a:lnTo>
                    <a:pt x="1370" y="54"/>
                  </a:lnTo>
                  <a:lnTo>
                    <a:pt x="1372" y="52"/>
                  </a:lnTo>
                  <a:lnTo>
                    <a:pt x="1374" y="50"/>
                  </a:lnTo>
                  <a:lnTo>
                    <a:pt x="1374" y="50"/>
                  </a:lnTo>
                  <a:lnTo>
                    <a:pt x="1375" y="49"/>
                  </a:lnTo>
                  <a:lnTo>
                    <a:pt x="1377" y="47"/>
                  </a:lnTo>
                  <a:lnTo>
                    <a:pt x="1378" y="45"/>
                  </a:lnTo>
                  <a:lnTo>
                    <a:pt x="1380" y="45"/>
                  </a:lnTo>
                  <a:lnTo>
                    <a:pt x="1381" y="43"/>
                  </a:lnTo>
                  <a:lnTo>
                    <a:pt x="1383" y="41"/>
                  </a:lnTo>
                  <a:lnTo>
                    <a:pt x="1385" y="39"/>
                  </a:lnTo>
                  <a:lnTo>
                    <a:pt x="1386" y="39"/>
                  </a:lnTo>
                  <a:lnTo>
                    <a:pt x="1388" y="37"/>
                  </a:lnTo>
                  <a:lnTo>
                    <a:pt x="1389" y="35"/>
                  </a:lnTo>
                  <a:lnTo>
                    <a:pt x="1391" y="34"/>
                  </a:lnTo>
                  <a:lnTo>
                    <a:pt x="1393" y="34"/>
                  </a:lnTo>
                  <a:lnTo>
                    <a:pt x="1394" y="32"/>
                  </a:lnTo>
                  <a:lnTo>
                    <a:pt x="1396" y="30"/>
                  </a:lnTo>
                  <a:lnTo>
                    <a:pt x="1397" y="28"/>
                  </a:lnTo>
                  <a:lnTo>
                    <a:pt x="1399" y="28"/>
                  </a:lnTo>
                  <a:lnTo>
                    <a:pt x="1401" y="26"/>
                  </a:lnTo>
                  <a:lnTo>
                    <a:pt x="1402" y="24"/>
                  </a:lnTo>
                  <a:lnTo>
                    <a:pt x="1404" y="22"/>
                  </a:lnTo>
                  <a:lnTo>
                    <a:pt x="1405" y="22"/>
                  </a:lnTo>
                  <a:lnTo>
                    <a:pt x="1407" y="20"/>
                  </a:lnTo>
                  <a:lnTo>
                    <a:pt x="1408" y="18"/>
                  </a:lnTo>
                  <a:lnTo>
                    <a:pt x="1410" y="17"/>
                  </a:lnTo>
                  <a:lnTo>
                    <a:pt x="1412" y="17"/>
                  </a:lnTo>
                  <a:lnTo>
                    <a:pt x="1413" y="15"/>
                  </a:lnTo>
                  <a:lnTo>
                    <a:pt x="1415" y="13"/>
                  </a:lnTo>
                  <a:lnTo>
                    <a:pt x="1416" y="11"/>
                  </a:lnTo>
                  <a:lnTo>
                    <a:pt x="1418" y="11"/>
                  </a:lnTo>
                  <a:lnTo>
                    <a:pt x="1420" y="9"/>
                  </a:lnTo>
                  <a:lnTo>
                    <a:pt x="1421" y="7"/>
                  </a:lnTo>
                  <a:lnTo>
                    <a:pt x="1423" y="5"/>
                  </a:lnTo>
                  <a:lnTo>
                    <a:pt x="1424" y="5"/>
                  </a:lnTo>
                  <a:lnTo>
                    <a:pt x="1426" y="3"/>
                  </a:lnTo>
                  <a:lnTo>
                    <a:pt x="1427" y="1"/>
                  </a:lnTo>
                  <a:lnTo>
                    <a:pt x="1429" y="0"/>
                  </a:lnTo>
                  <a:lnTo>
                    <a:pt x="1431" y="0"/>
                  </a:lnTo>
                </a:path>
              </a:pathLst>
            </a:custGeom>
            <a:noFill/>
            <a:ln w="33338">
              <a:solidFill>
                <a:srgbClr val="008080"/>
              </a:solidFill>
              <a:prstDash val="solid"/>
              <a:round/>
              <a:headEnd/>
              <a:tailEnd/>
            </a:ln>
          </p:spPr>
          <p:txBody>
            <a:bodyPr/>
            <a:lstStyle/>
            <a:p>
              <a:endParaRPr lang="ru-RU"/>
            </a:p>
          </p:txBody>
        </p:sp>
        <p:sp>
          <p:nvSpPr>
            <p:cNvPr id="934109" name="Freeform 221"/>
            <p:cNvSpPr>
              <a:spLocks/>
            </p:cNvSpPr>
            <p:nvPr/>
          </p:nvSpPr>
          <p:spPr bwMode="auto">
            <a:xfrm>
              <a:off x="2084" y="2459"/>
              <a:ext cx="1570" cy="331"/>
            </a:xfrm>
            <a:custGeom>
              <a:avLst/>
              <a:gdLst/>
              <a:ahLst/>
              <a:cxnLst>
                <a:cxn ang="0">
                  <a:pos x="24" y="664"/>
                </a:cxn>
                <a:cxn ang="0">
                  <a:pos x="48" y="662"/>
                </a:cxn>
                <a:cxn ang="0">
                  <a:pos x="73" y="662"/>
                </a:cxn>
                <a:cxn ang="0">
                  <a:pos x="98" y="660"/>
                </a:cxn>
                <a:cxn ang="0">
                  <a:pos x="124" y="658"/>
                </a:cxn>
                <a:cxn ang="0">
                  <a:pos x="149" y="654"/>
                </a:cxn>
                <a:cxn ang="0">
                  <a:pos x="175" y="652"/>
                </a:cxn>
                <a:cxn ang="0">
                  <a:pos x="200" y="649"/>
                </a:cxn>
                <a:cxn ang="0">
                  <a:pos x="224" y="645"/>
                </a:cxn>
                <a:cxn ang="0">
                  <a:pos x="249" y="641"/>
                </a:cxn>
                <a:cxn ang="0">
                  <a:pos x="274" y="637"/>
                </a:cxn>
                <a:cxn ang="0">
                  <a:pos x="300" y="634"/>
                </a:cxn>
                <a:cxn ang="0">
                  <a:pos x="325" y="630"/>
                </a:cxn>
                <a:cxn ang="0">
                  <a:pos x="351" y="624"/>
                </a:cxn>
                <a:cxn ang="0">
                  <a:pos x="376" y="618"/>
                </a:cxn>
                <a:cxn ang="0">
                  <a:pos x="400" y="613"/>
                </a:cxn>
                <a:cxn ang="0">
                  <a:pos x="425" y="607"/>
                </a:cxn>
                <a:cxn ang="0">
                  <a:pos x="451" y="602"/>
                </a:cxn>
                <a:cxn ang="0">
                  <a:pos x="476" y="594"/>
                </a:cxn>
                <a:cxn ang="0">
                  <a:pos x="501" y="588"/>
                </a:cxn>
                <a:cxn ang="0">
                  <a:pos x="527" y="581"/>
                </a:cxn>
                <a:cxn ang="0">
                  <a:pos x="552" y="573"/>
                </a:cxn>
                <a:cxn ang="0">
                  <a:pos x="576" y="566"/>
                </a:cxn>
                <a:cxn ang="0">
                  <a:pos x="601" y="556"/>
                </a:cxn>
                <a:cxn ang="0">
                  <a:pos x="627" y="549"/>
                </a:cxn>
                <a:cxn ang="0">
                  <a:pos x="652" y="539"/>
                </a:cxn>
                <a:cxn ang="0">
                  <a:pos x="677" y="530"/>
                </a:cxn>
                <a:cxn ang="0">
                  <a:pos x="703" y="520"/>
                </a:cxn>
                <a:cxn ang="0">
                  <a:pos x="728" y="511"/>
                </a:cxn>
                <a:cxn ang="0">
                  <a:pos x="752" y="502"/>
                </a:cxn>
                <a:cxn ang="0">
                  <a:pos x="777" y="490"/>
                </a:cxn>
                <a:cxn ang="0">
                  <a:pos x="803" y="481"/>
                </a:cxn>
                <a:cxn ang="0">
                  <a:pos x="828" y="470"/>
                </a:cxn>
                <a:cxn ang="0">
                  <a:pos x="853" y="458"/>
                </a:cxn>
                <a:cxn ang="0">
                  <a:pos x="879" y="447"/>
                </a:cxn>
                <a:cxn ang="0">
                  <a:pos x="902" y="434"/>
                </a:cxn>
                <a:cxn ang="0">
                  <a:pos x="928" y="422"/>
                </a:cxn>
                <a:cxn ang="0">
                  <a:pos x="953" y="409"/>
                </a:cxn>
                <a:cxn ang="0">
                  <a:pos x="979" y="396"/>
                </a:cxn>
                <a:cxn ang="0">
                  <a:pos x="1004" y="383"/>
                </a:cxn>
                <a:cxn ang="0">
                  <a:pos x="1029" y="370"/>
                </a:cxn>
                <a:cxn ang="0">
                  <a:pos x="1055" y="355"/>
                </a:cxn>
                <a:cxn ang="0">
                  <a:pos x="1078" y="341"/>
                </a:cxn>
                <a:cxn ang="0">
                  <a:pos x="1104" y="326"/>
                </a:cxn>
                <a:cxn ang="0">
                  <a:pos x="1129" y="311"/>
                </a:cxn>
                <a:cxn ang="0">
                  <a:pos x="1155" y="296"/>
                </a:cxn>
                <a:cxn ang="0">
                  <a:pos x="1180" y="281"/>
                </a:cxn>
                <a:cxn ang="0">
                  <a:pos x="1205" y="266"/>
                </a:cxn>
                <a:cxn ang="0">
                  <a:pos x="1231" y="249"/>
                </a:cxn>
                <a:cxn ang="0">
                  <a:pos x="1254" y="232"/>
                </a:cxn>
                <a:cxn ang="0">
                  <a:pos x="1280" y="217"/>
                </a:cxn>
                <a:cxn ang="0">
                  <a:pos x="1305" y="198"/>
                </a:cxn>
                <a:cxn ang="0">
                  <a:pos x="1331" y="181"/>
                </a:cxn>
                <a:cxn ang="0">
                  <a:pos x="1356" y="164"/>
                </a:cxn>
                <a:cxn ang="0">
                  <a:pos x="1381" y="145"/>
                </a:cxn>
                <a:cxn ang="0">
                  <a:pos x="1407" y="128"/>
                </a:cxn>
                <a:cxn ang="0">
                  <a:pos x="1430" y="110"/>
                </a:cxn>
                <a:cxn ang="0">
                  <a:pos x="1456" y="91"/>
                </a:cxn>
                <a:cxn ang="0">
                  <a:pos x="1481" y="70"/>
                </a:cxn>
                <a:cxn ang="0">
                  <a:pos x="1507" y="51"/>
                </a:cxn>
                <a:cxn ang="0">
                  <a:pos x="1532" y="30"/>
                </a:cxn>
                <a:cxn ang="0">
                  <a:pos x="1557" y="12"/>
                </a:cxn>
              </a:cxnLst>
              <a:rect l="0" t="0" r="r" b="b"/>
              <a:pathLst>
                <a:path w="1570" h="664">
                  <a:moveTo>
                    <a:pt x="0" y="664"/>
                  </a:moveTo>
                  <a:lnTo>
                    <a:pt x="2" y="664"/>
                  </a:lnTo>
                  <a:lnTo>
                    <a:pt x="3" y="664"/>
                  </a:lnTo>
                  <a:lnTo>
                    <a:pt x="5" y="664"/>
                  </a:lnTo>
                  <a:lnTo>
                    <a:pt x="7" y="664"/>
                  </a:lnTo>
                  <a:lnTo>
                    <a:pt x="8" y="664"/>
                  </a:lnTo>
                  <a:lnTo>
                    <a:pt x="10" y="664"/>
                  </a:lnTo>
                  <a:lnTo>
                    <a:pt x="11" y="664"/>
                  </a:lnTo>
                  <a:lnTo>
                    <a:pt x="13" y="664"/>
                  </a:lnTo>
                  <a:lnTo>
                    <a:pt x="14" y="664"/>
                  </a:lnTo>
                  <a:lnTo>
                    <a:pt x="16" y="664"/>
                  </a:lnTo>
                  <a:lnTo>
                    <a:pt x="18" y="664"/>
                  </a:lnTo>
                  <a:lnTo>
                    <a:pt x="19" y="664"/>
                  </a:lnTo>
                  <a:lnTo>
                    <a:pt x="21" y="664"/>
                  </a:lnTo>
                  <a:lnTo>
                    <a:pt x="22" y="664"/>
                  </a:lnTo>
                  <a:lnTo>
                    <a:pt x="24" y="664"/>
                  </a:lnTo>
                  <a:lnTo>
                    <a:pt x="26" y="664"/>
                  </a:lnTo>
                  <a:lnTo>
                    <a:pt x="27" y="664"/>
                  </a:lnTo>
                  <a:lnTo>
                    <a:pt x="29" y="664"/>
                  </a:lnTo>
                  <a:lnTo>
                    <a:pt x="30" y="664"/>
                  </a:lnTo>
                  <a:lnTo>
                    <a:pt x="32" y="664"/>
                  </a:lnTo>
                  <a:lnTo>
                    <a:pt x="33" y="664"/>
                  </a:lnTo>
                  <a:lnTo>
                    <a:pt x="35" y="664"/>
                  </a:lnTo>
                  <a:lnTo>
                    <a:pt x="37" y="664"/>
                  </a:lnTo>
                  <a:lnTo>
                    <a:pt x="38" y="664"/>
                  </a:lnTo>
                  <a:lnTo>
                    <a:pt x="40" y="664"/>
                  </a:lnTo>
                  <a:lnTo>
                    <a:pt x="41" y="664"/>
                  </a:lnTo>
                  <a:lnTo>
                    <a:pt x="41" y="664"/>
                  </a:lnTo>
                  <a:lnTo>
                    <a:pt x="43" y="664"/>
                  </a:lnTo>
                  <a:lnTo>
                    <a:pt x="45" y="664"/>
                  </a:lnTo>
                  <a:lnTo>
                    <a:pt x="46" y="662"/>
                  </a:lnTo>
                  <a:lnTo>
                    <a:pt x="48" y="662"/>
                  </a:lnTo>
                  <a:lnTo>
                    <a:pt x="49" y="662"/>
                  </a:lnTo>
                  <a:lnTo>
                    <a:pt x="51" y="662"/>
                  </a:lnTo>
                  <a:lnTo>
                    <a:pt x="52" y="662"/>
                  </a:lnTo>
                  <a:lnTo>
                    <a:pt x="54" y="662"/>
                  </a:lnTo>
                  <a:lnTo>
                    <a:pt x="56" y="662"/>
                  </a:lnTo>
                  <a:lnTo>
                    <a:pt x="57" y="662"/>
                  </a:lnTo>
                  <a:lnTo>
                    <a:pt x="59" y="662"/>
                  </a:lnTo>
                  <a:lnTo>
                    <a:pt x="60" y="662"/>
                  </a:lnTo>
                  <a:lnTo>
                    <a:pt x="62" y="662"/>
                  </a:lnTo>
                  <a:lnTo>
                    <a:pt x="64" y="662"/>
                  </a:lnTo>
                  <a:lnTo>
                    <a:pt x="65" y="662"/>
                  </a:lnTo>
                  <a:lnTo>
                    <a:pt x="67" y="662"/>
                  </a:lnTo>
                  <a:lnTo>
                    <a:pt x="68" y="662"/>
                  </a:lnTo>
                  <a:lnTo>
                    <a:pt x="70" y="662"/>
                  </a:lnTo>
                  <a:lnTo>
                    <a:pt x="72" y="662"/>
                  </a:lnTo>
                  <a:lnTo>
                    <a:pt x="73" y="662"/>
                  </a:lnTo>
                  <a:lnTo>
                    <a:pt x="75" y="662"/>
                  </a:lnTo>
                  <a:lnTo>
                    <a:pt x="76" y="662"/>
                  </a:lnTo>
                  <a:lnTo>
                    <a:pt x="78" y="660"/>
                  </a:lnTo>
                  <a:lnTo>
                    <a:pt x="79" y="660"/>
                  </a:lnTo>
                  <a:lnTo>
                    <a:pt x="81" y="660"/>
                  </a:lnTo>
                  <a:lnTo>
                    <a:pt x="83" y="660"/>
                  </a:lnTo>
                  <a:lnTo>
                    <a:pt x="84" y="660"/>
                  </a:lnTo>
                  <a:lnTo>
                    <a:pt x="86" y="660"/>
                  </a:lnTo>
                  <a:lnTo>
                    <a:pt x="87" y="660"/>
                  </a:lnTo>
                  <a:lnTo>
                    <a:pt x="89" y="660"/>
                  </a:lnTo>
                  <a:lnTo>
                    <a:pt x="91" y="660"/>
                  </a:lnTo>
                  <a:lnTo>
                    <a:pt x="92" y="660"/>
                  </a:lnTo>
                  <a:lnTo>
                    <a:pt x="94" y="660"/>
                  </a:lnTo>
                  <a:lnTo>
                    <a:pt x="95" y="660"/>
                  </a:lnTo>
                  <a:lnTo>
                    <a:pt x="97" y="660"/>
                  </a:lnTo>
                  <a:lnTo>
                    <a:pt x="98" y="660"/>
                  </a:lnTo>
                  <a:lnTo>
                    <a:pt x="100" y="660"/>
                  </a:lnTo>
                  <a:lnTo>
                    <a:pt x="102" y="660"/>
                  </a:lnTo>
                  <a:lnTo>
                    <a:pt x="103" y="658"/>
                  </a:lnTo>
                  <a:lnTo>
                    <a:pt x="105" y="658"/>
                  </a:lnTo>
                  <a:lnTo>
                    <a:pt x="106" y="658"/>
                  </a:lnTo>
                  <a:lnTo>
                    <a:pt x="108" y="658"/>
                  </a:lnTo>
                  <a:lnTo>
                    <a:pt x="110" y="658"/>
                  </a:lnTo>
                  <a:lnTo>
                    <a:pt x="111" y="658"/>
                  </a:lnTo>
                  <a:lnTo>
                    <a:pt x="113" y="658"/>
                  </a:lnTo>
                  <a:lnTo>
                    <a:pt x="114" y="658"/>
                  </a:lnTo>
                  <a:lnTo>
                    <a:pt x="116" y="658"/>
                  </a:lnTo>
                  <a:lnTo>
                    <a:pt x="118" y="658"/>
                  </a:lnTo>
                  <a:lnTo>
                    <a:pt x="119" y="658"/>
                  </a:lnTo>
                  <a:lnTo>
                    <a:pt x="121" y="658"/>
                  </a:lnTo>
                  <a:lnTo>
                    <a:pt x="122" y="658"/>
                  </a:lnTo>
                  <a:lnTo>
                    <a:pt x="124" y="658"/>
                  </a:lnTo>
                  <a:lnTo>
                    <a:pt x="125" y="658"/>
                  </a:lnTo>
                  <a:lnTo>
                    <a:pt x="127" y="656"/>
                  </a:lnTo>
                  <a:lnTo>
                    <a:pt x="129" y="656"/>
                  </a:lnTo>
                  <a:lnTo>
                    <a:pt x="130" y="656"/>
                  </a:lnTo>
                  <a:lnTo>
                    <a:pt x="132" y="656"/>
                  </a:lnTo>
                  <a:lnTo>
                    <a:pt x="133" y="656"/>
                  </a:lnTo>
                  <a:lnTo>
                    <a:pt x="135" y="656"/>
                  </a:lnTo>
                  <a:lnTo>
                    <a:pt x="137" y="656"/>
                  </a:lnTo>
                  <a:lnTo>
                    <a:pt x="138" y="656"/>
                  </a:lnTo>
                  <a:lnTo>
                    <a:pt x="140" y="656"/>
                  </a:lnTo>
                  <a:lnTo>
                    <a:pt x="141" y="656"/>
                  </a:lnTo>
                  <a:lnTo>
                    <a:pt x="143" y="656"/>
                  </a:lnTo>
                  <a:lnTo>
                    <a:pt x="144" y="656"/>
                  </a:lnTo>
                  <a:lnTo>
                    <a:pt x="146" y="654"/>
                  </a:lnTo>
                  <a:lnTo>
                    <a:pt x="148" y="654"/>
                  </a:lnTo>
                  <a:lnTo>
                    <a:pt x="149" y="654"/>
                  </a:lnTo>
                  <a:lnTo>
                    <a:pt x="151" y="654"/>
                  </a:lnTo>
                  <a:lnTo>
                    <a:pt x="152" y="654"/>
                  </a:lnTo>
                  <a:lnTo>
                    <a:pt x="154" y="654"/>
                  </a:lnTo>
                  <a:lnTo>
                    <a:pt x="156" y="654"/>
                  </a:lnTo>
                  <a:lnTo>
                    <a:pt x="157" y="654"/>
                  </a:lnTo>
                  <a:lnTo>
                    <a:pt x="159" y="654"/>
                  </a:lnTo>
                  <a:lnTo>
                    <a:pt x="160" y="654"/>
                  </a:lnTo>
                  <a:lnTo>
                    <a:pt x="162" y="654"/>
                  </a:lnTo>
                  <a:lnTo>
                    <a:pt x="163" y="652"/>
                  </a:lnTo>
                  <a:lnTo>
                    <a:pt x="165" y="652"/>
                  </a:lnTo>
                  <a:lnTo>
                    <a:pt x="167" y="652"/>
                  </a:lnTo>
                  <a:lnTo>
                    <a:pt x="168" y="652"/>
                  </a:lnTo>
                  <a:lnTo>
                    <a:pt x="170" y="652"/>
                  </a:lnTo>
                  <a:lnTo>
                    <a:pt x="171" y="652"/>
                  </a:lnTo>
                  <a:lnTo>
                    <a:pt x="173" y="652"/>
                  </a:lnTo>
                  <a:lnTo>
                    <a:pt x="175" y="652"/>
                  </a:lnTo>
                  <a:lnTo>
                    <a:pt x="176" y="652"/>
                  </a:lnTo>
                  <a:lnTo>
                    <a:pt x="178" y="652"/>
                  </a:lnTo>
                  <a:lnTo>
                    <a:pt x="179" y="652"/>
                  </a:lnTo>
                  <a:lnTo>
                    <a:pt x="181" y="651"/>
                  </a:lnTo>
                  <a:lnTo>
                    <a:pt x="183" y="651"/>
                  </a:lnTo>
                  <a:lnTo>
                    <a:pt x="184" y="651"/>
                  </a:lnTo>
                  <a:lnTo>
                    <a:pt x="186" y="651"/>
                  </a:lnTo>
                  <a:lnTo>
                    <a:pt x="187" y="651"/>
                  </a:lnTo>
                  <a:lnTo>
                    <a:pt x="189" y="651"/>
                  </a:lnTo>
                  <a:lnTo>
                    <a:pt x="190" y="651"/>
                  </a:lnTo>
                  <a:lnTo>
                    <a:pt x="192" y="651"/>
                  </a:lnTo>
                  <a:lnTo>
                    <a:pt x="194" y="651"/>
                  </a:lnTo>
                  <a:lnTo>
                    <a:pt x="195" y="651"/>
                  </a:lnTo>
                  <a:lnTo>
                    <a:pt x="197" y="649"/>
                  </a:lnTo>
                  <a:lnTo>
                    <a:pt x="198" y="649"/>
                  </a:lnTo>
                  <a:lnTo>
                    <a:pt x="200" y="649"/>
                  </a:lnTo>
                  <a:lnTo>
                    <a:pt x="202" y="649"/>
                  </a:lnTo>
                  <a:lnTo>
                    <a:pt x="203" y="649"/>
                  </a:lnTo>
                  <a:lnTo>
                    <a:pt x="205" y="649"/>
                  </a:lnTo>
                  <a:lnTo>
                    <a:pt x="206" y="649"/>
                  </a:lnTo>
                  <a:lnTo>
                    <a:pt x="208" y="649"/>
                  </a:lnTo>
                  <a:lnTo>
                    <a:pt x="209" y="649"/>
                  </a:lnTo>
                  <a:lnTo>
                    <a:pt x="211" y="647"/>
                  </a:lnTo>
                  <a:lnTo>
                    <a:pt x="213" y="647"/>
                  </a:lnTo>
                  <a:lnTo>
                    <a:pt x="213" y="647"/>
                  </a:lnTo>
                  <a:lnTo>
                    <a:pt x="214" y="647"/>
                  </a:lnTo>
                  <a:lnTo>
                    <a:pt x="216" y="647"/>
                  </a:lnTo>
                  <a:lnTo>
                    <a:pt x="217" y="647"/>
                  </a:lnTo>
                  <a:lnTo>
                    <a:pt x="219" y="647"/>
                  </a:lnTo>
                  <a:lnTo>
                    <a:pt x="221" y="647"/>
                  </a:lnTo>
                  <a:lnTo>
                    <a:pt x="222" y="647"/>
                  </a:lnTo>
                  <a:lnTo>
                    <a:pt x="224" y="645"/>
                  </a:lnTo>
                  <a:lnTo>
                    <a:pt x="225" y="645"/>
                  </a:lnTo>
                  <a:lnTo>
                    <a:pt x="227" y="645"/>
                  </a:lnTo>
                  <a:lnTo>
                    <a:pt x="229" y="645"/>
                  </a:lnTo>
                  <a:lnTo>
                    <a:pt x="230" y="645"/>
                  </a:lnTo>
                  <a:lnTo>
                    <a:pt x="232" y="645"/>
                  </a:lnTo>
                  <a:lnTo>
                    <a:pt x="233" y="645"/>
                  </a:lnTo>
                  <a:lnTo>
                    <a:pt x="235" y="645"/>
                  </a:lnTo>
                  <a:lnTo>
                    <a:pt x="236" y="643"/>
                  </a:lnTo>
                  <a:lnTo>
                    <a:pt x="238" y="643"/>
                  </a:lnTo>
                  <a:lnTo>
                    <a:pt x="240" y="643"/>
                  </a:lnTo>
                  <a:lnTo>
                    <a:pt x="241" y="643"/>
                  </a:lnTo>
                  <a:lnTo>
                    <a:pt x="243" y="643"/>
                  </a:lnTo>
                  <a:lnTo>
                    <a:pt x="244" y="643"/>
                  </a:lnTo>
                  <a:lnTo>
                    <a:pt x="246" y="643"/>
                  </a:lnTo>
                  <a:lnTo>
                    <a:pt x="248" y="643"/>
                  </a:lnTo>
                  <a:lnTo>
                    <a:pt x="249" y="641"/>
                  </a:lnTo>
                  <a:lnTo>
                    <a:pt x="251" y="641"/>
                  </a:lnTo>
                  <a:lnTo>
                    <a:pt x="252" y="641"/>
                  </a:lnTo>
                  <a:lnTo>
                    <a:pt x="254" y="641"/>
                  </a:lnTo>
                  <a:lnTo>
                    <a:pt x="255" y="641"/>
                  </a:lnTo>
                  <a:lnTo>
                    <a:pt x="257" y="641"/>
                  </a:lnTo>
                  <a:lnTo>
                    <a:pt x="259" y="641"/>
                  </a:lnTo>
                  <a:lnTo>
                    <a:pt x="260" y="641"/>
                  </a:lnTo>
                  <a:lnTo>
                    <a:pt x="262" y="639"/>
                  </a:lnTo>
                  <a:lnTo>
                    <a:pt x="263" y="639"/>
                  </a:lnTo>
                  <a:lnTo>
                    <a:pt x="265" y="639"/>
                  </a:lnTo>
                  <a:lnTo>
                    <a:pt x="267" y="639"/>
                  </a:lnTo>
                  <a:lnTo>
                    <a:pt x="268" y="639"/>
                  </a:lnTo>
                  <a:lnTo>
                    <a:pt x="270" y="639"/>
                  </a:lnTo>
                  <a:lnTo>
                    <a:pt x="271" y="639"/>
                  </a:lnTo>
                  <a:lnTo>
                    <a:pt x="273" y="637"/>
                  </a:lnTo>
                  <a:lnTo>
                    <a:pt x="274" y="637"/>
                  </a:lnTo>
                  <a:lnTo>
                    <a:pt x="276" y="637"/>
                  </a:lnTo>
                  <a:lnTo>
                    <a:pt x="278" y="637"/>
                  </a:lnTo>
                  <a:lnTo>
                    <a:pt x="279" y="637"/>
                  </a:lnTo>
                  <a:lnTo>
                    <a:pt x="281" y="637"/>
                  </a:lnTo>
                  <a:lnTo>
                    <a:pt x="282" y="637"/>
                  </a:lnTo>
                  <a:lnTo>
                    <a:pt x="284" y="635"/>
                  </a:lnTo>
                  <a:lnTo>
                    <a:pt x="286" y="635"/>
                  </a:lnTo>
                  <a:lnTo>
                    <a:pt x="287" y="635"/>
                  </a:lnTo>
                  <a:lnTo>
                    <a:pt x="289" y="635"/>
                  </a:lnTo>
                  <a:lnTo>
                    <a:pt x="290" y="635"/>
                  </a:lnTo>
                  <a:lnTo>
                    <a:pt x="292" y="635"/>
                  </a:lnTo>
                  <a:lnTo>
                    <a:pt x="294" y="635"/>
                  </a:lnTo>
                  <a:lnTo>
                    <a:pt x="295" y="634"/>
                  </a:lnTo>
                  <a:lnTo>
                    <a:pt x="297" y="634"/>
                  </a:lnTo>
                  <a:lnTo>
                    <a:pt x="298" y="634"/>
                  </a:lnTo>
                  <a:lnTo>
                    <a:pt x="300" y="634"/>
                  </a:lnTo>
                  <a:lnTo>
                    <a:pt x="301" y="634"/>
                  </a:lnTo>
                  <a:lnTo>
                    <a:pt x="303" y="634"/>
                  </a:lnTo>
                  <a:lnTo>
                    <a:pt x="305" y="634"/>
                  </a:lnTo>
                  <a:lnTo>
                    <a:pt x="306" y="632"/>
                  </a:lnTo>
                  <a:lnTo>
                    <a:pt x="308" y="632"/>
                  </a:lnTo>
                  <a:lnTo>
                    <a:pt x="309" y="632"/>
                  </a:lnTo>
                  <a:lnTo>
                    <a:pt x="311" y="632"/>
                  </a:lnTo>
                  <a:lnTo>
                    <a:pt x="313" y="632"/>
                  </a:lnTo>
                  <a:lnTo>
                    <a:pt x="314" y="632"/>
                  </a:lnTo>
                  <a:lnTo>
                    <a:pt x="316" y="632"/>
                  </a:lnTo>
                  <a:lnTo>
                    <a:pt x="317" y="630"/>
                  </a:lnTo>
                  <a:lnTo>
                    <a:pt x="319" y="630"/>
                  </a:lnTo>
                  <a:lnTo>
                    <a:pt x="320" y="630"/>
                  </a:lnTo>
                  <a:lnTo>
                    <a:pt x="322" y="630"/>
                  </a:lnTo>
                  <a:lnTo>
                    <a:pt x="324" y="630"/>
                  </a:lnTo>
                  <a:lnTo>
                    <a:pt x="325" y="630"/>
                  </a:lnTo>
                  <a:lnTo>
                    <a:pt x="327" y="628"/>
                  </a:lnTo>
                  <a:lnTo>
                    <a:pt x="328" y="628"/>
                  </a:lnTo>
                  <a:lnTo>
                    <a:pt x="330" y="628"/>
                  </a:lnTo>
                  <a:lnTo>
                    <a:pt x="332" y="628"/>
                  </a:lnTo>
                  <a:lnTo>
                    <a:pt x="333" y="628"/>
                  </a:lnTo>
                  <a:lnTo>
                    <a:pt x="335" y="628"/>
                  </a:lnTo>
                  <a:lnTo>
                    <a:pt x="336" y="626"/>
                  </a:lnTo>
                  <a:lnTo>
                    <a:pt x="338" y="626"/>
                  </a:lnTo>
                  <a:lnTo>
                    <a:pt x="340" y="626"/>
                  </a:lnTo>
                  <a:lnTo>
                    <a:pt x="341" y="626"/>
                  </a:lnTo>
                  <a:lnTo>
                    <a:pt x="343" y="626"/>
                  </a:lnTo>
                  <a:lnTo>
                    <a:pt x="344" y="626"/>
                  </a:lnTo>
                  <a:lnTo>
                    <a:pt x="346" y="624"/>
                  </a:lnTo>
                  <a:lnTo>
                    <a:pt x="347" y="624"/>
                  </a:lnTo>
                  <a:lnTo>
                    <a:pt x="349" y="624"/>
                  </a:lnTo>
                  <a:lnTo>
                    <a:pt x="351" y="624"/>
                  </a:lnTo>
                  <a:lnTo>
                    <a:pt x="352" y="624"/>
                  </a:lnTo>
                  <a:lnTo>
                    <a:pt x="354" y="624"/>
                  </a:lnTo>
                  <a:lnTo>
                    <a:pt x="355" y="622"/>
                  </a:lnTo>
                  <a:lnTo>
                    <a:pt x="357" y="622"/>
                  </a:lnTo>
                  <a:lnTo>
                    <a:pt x="359" y="622"/>
                  </a:lnTo>
                  <a:lnTo>
                    <a:pt x="360" y="622"/>
                  </a:lnTo>
                  <a:lnTo>
                    <a:pt x="362" y="622"/>
                  </a:lnTo>
                  <a:lnTo>
                    <a:pt x="363" y="622"/>
                  </a:lnTo>
                  <a:lnTo>
                    <a:pt x="365" y="620"/>
                  </a:lnTo>
                  <a:lnTo>
                    <a:pt x="366" y="620"/>
                  </a:lnTo>
                  <a:lnTo>
                    <a:pt x="368" y="620"/>
                  </a:lnTo>
                  <a:lnTo>
                    <a:pt x="370" y="620"/>
                  </a:lnTo>
                  <a:lnTo>
                    <a:pt x="371" y="620"/>
                  </a:lnTo>
                  <a:lnTo>
                    <a:pt x="373" y="618"/>
                  </a:lnTo>
                  <a:lnTo>
                    <a:pt x="374" y="618"/>
                  </a:lnTo>
                  <a:lnTo>
                    <a:pt x="376" y="618"/>
                  </a:lnTo>
                  <a:lnTo>
                    <a:pt x="378" y="618"/>
                  </a:lnTo>
                  <a:lnTo>
                    <a:pt x="379" y="618"/>
                  </a:lnTo>
                  <a:lnTo>
                    <a:pt x="381" y="618"/>
                  </a:lnTo>
                  <a:lnTo>
                    <a:pt x="382" y="617"/>
                  </a:lnTo>
                  <a:lnTo>
                    <a:pt x="384" y="617"/>
                  </a:lnTo>
                  <a:lnTo>
                    <a:pt x="385" y="617"/>
                  </a:lnTo>
                  <a:lnTo>
                    <a:pt x="385" y="617"/>
                  </a:lnTo>
                  <a:lnTo>
                    <a:pt x="387" y="617"/>
                  </a:lnTo>
                  <a:lnTo>
                    <a:pt x="389" y="615"/>
                  </a:lnTo>
                  <a:lnTo>
                    <a:pt x="390" y="615"/>
                  </a:lnTo>
                  <a:lnTo>
                    <a:pt x="392" y="615"/>
                  </a:lnTo>
                  <a:lnTo>
                    <a:pt x="393" y="615"/>
                  </a:lnTo>
                  <a:lnTo>
                    <a:pt x="395" y="615"/>
                  </a:lnTo>
                  <a:lnTo>
                    <a:pt x="397" y="615"/>
                  </a:lnTo>
                  <a:lnTo>
                    <a:pt x="398" y="613"/>
                  </a:lnTo>
                  <a:lnTo>
                    <a:pt x="400" y="613"/>
                  </a:lnTo>
                  <a:lnTo>
                    <a:pt x="401" y="613"/>
                  </a:lnTo>
                  <a:lnTo>
                    <a:pt x="403" y="613"/>
                  </a:lnTo>
                  <a:lnTo>
                    <a:pt x="405" y="613"/>
                  </a:lnTo>
                  <a:lnTo>
                    <a:pt x="406" y="611"/>
                  </a:lnTo>
                  <a:lnTo>
                    <a:pt x="408" y="611"/>
                  </a:lnTo>
                  <a:lnTo>
                    <a:pt x="409" y="611"/>
                  </a:lnTo>
                  <a:lnTo>
                    <a:pt x="411" y="611"/>
                  </a:lnTo>
                  <a:lnTo>
                    <a:pt x="412" y="611"/>
                  </a:lnTo>
                  <a:lnTo>
                    <a:pt x="414" y="609"/>
                  </a:lnTo>
                  <a:lnTo>
                    <a:pt x="416" y="609"/>
                  </a:lnTo>
                  <a:lnTo>
                    <a:pt x="417" y="609"/>
                  </a:lnTo>
                  <a:lnTo>
                    <a:pt x="419" y="609"/>
                  </a:lnTo>
                  <a:lnTo>
                    <a:pt x="420" y="609"/>
                  </a:lnTo>
                  <a:lnTo>
                    <a:pt x="422" y="607"/>
                  </a:lnTo>
                  <a:lnTo>
                    <a:pt x="424" y="607"/>
                  </a:lnTo>
                  <a:lnTo>
                    <a:pt x="425" y="607"/>
                  </a:lnTo>
                  <a:lnTo>
                    <a:pt x="427" y="607"/>
                  </a:lnTo>
                  <a:lnTo>
                    <a:pt x="428" y="607"/>
                  </a:lnTo>
                  <a:lnTo>
                    <a:pt x="430" y="605"/>
                  </a:lnTo>
                  <a:lnTo>
                    <a:pt x="431" y="605"/>
                  </a:lnTo>
                  <a:lnTo>
                    <a:pt x="433" y="605"/>
                  </a:lnTo>
                  <a:lnTo>
                    <a:pt x="435" y="605"/>
                  </a:lnTo>
                  <a:lnTo>
                    <a:pt x="436" y="605"/>
                  </a:lnTo>
                  <a:lnTo>
                    <a:pt x="438" y="603"/>
                  </a:lnTo>
                  <a:lnTo>
                    <a:pt x="439" y="603"/>
                  </a:lnTo>
                  <a:lnTo>
                    <a:pt x="441" y="603"/>
                  </a:lnTo>
                  <a:lnTo>
                    <a:pt x="443" y="603"/>
                  </a:lnTo>
                  <a:lnTo>
                    <a:pt x="444" y="603"/>
                  </a:lnTo>
                  <a:lnTo>
                    <a:pt x="446" y="602"/>
                  </a:lnTo>
                  <a:lnTo>
                    <a:pt x="447" y="602"/>
                  </a:lnTo>
                  <a:lnTo>
                    <a:pt x="449" y="602"/>
                  </a:lnTo>
                  <a:lnTo>
                    <a:pt x="451" y="602"/>
                  </a:lnTo>
                  <a:lnTo>
                    <a:pt x="452" y="600"/>
                  </a:lnTo>
                  <a:lnTo>
                    <a:pt x="454" y="600"/>
                  </a:lnTo>
                  <a:lnTo>
                    <a:pt x="455" y="600"/>
                  </a:lnTo>
                  <a:lnTo>
                    <a:pt x="457" y="600"/>
                  </a:lnTo>
                  <a:lnTo>
                    <a:pt x="458" y="600"/>
                  </a:lnTo>
                  <a:lnTo>
                    <a:pt x="460" y="598"/>
                  </a:lnTo>
                  <a:lnTo>
                    <a:pt x="462" y="598"/>
                  </a:lnTo>
                  <a:lnTo>
                    <a:pt x="463" y="598"/>
                  </a:lnTo>
                  <a:lnTo>
                    <a:pt x="465" y="598"/>
                  </a:lnTo>
                  <a:lnTo>
                    <a:pt x="466" y="598"/>
                  </a:lnTo>
                  <a:lnTo>
                    <a:pt x="468" y="596"/>
                  </a:lnTo>
                  <a:lnTo>
                    <a:pt x="470" y="596"/>
                  </a:lnTo>
                  <a:lnTo>
                    <a:pt x="471" y="596"/>
                  </a:lnTo>
                  <a:lnTo>
                    <a:pt x="473" y="596"/>
                  </a:lnTo>
                  <a:lnTo>
                    <a:pt x="474" y="594"/>
                  </a:lnTo>
                  <a:lnTo>
                    <a:pt x="476" y="594"/>
                  </a:lnTo>
                  <a:lnTo>
                    <a:pt x="477" y="594"/>
                  </a:lnTo>
                  <a:lnTo>
                    <a:pt x="479" y="594"/>
                  </a:lnTo>
                  <a:lnTo>
                    <a:pt x="481" y="594"/>
                  </a:lnTo>
                  <a:lnTo>
                    <a:pt x="482" y="592"/>
                  </a:lnTo>
                  <a:lnTo>
                    <a:pt x="484" y="592"/>
                  </a:lnTo>
                  <a:lnTo>
                    <a:pt x="485" y="592"/>
                  </a:lnTo>
                  <a:lnTo>
                    <a:pt x="487" y="592"/>
                  </a:lnTo>
                  <a:lnTo>
                    <a:pt x="489" y="590"/>
                  </a:lnTo>
                  <a:lnTo>
                    <a:pt x="490" y="590"/>
                  </a:lnTo>
                  <a:lnTo>
                    <a:pt x="492" y="590"/>
                  </a:lnTo>
                  <a:lnTo>
                    <a:pt x="493" y="590"/>
                  </a:lnTo>
                  <a:lnTo>
                    <a:pt x="495" y="588"/>
                  </a:lnTo>
                  <a:lnTo>
                    <a:pt x="496" y="588"/>
                  </a:lnTo>
                  <a:lnTo>
                    <a:pt x="498" y="588"/>
                  </a:lnTo>
                  <a:lnTo>
                    <a:pt x="500" y="588"/>
                  </a:lnTo>
                  <a:lnTo>
                    <a:pt x="501" y="588"/>
                  </a:lnTo>
                  <a:lnTo>
                    <a:pt x="503" y="586"/>
                  </a:lnTo>
                  <a:lnTo>
                    <a:pt x="504" y="586"/>
                  </a:lnTo>
                  <a:lnTo>
                    <a:pt x="506" y="586"/>
                  </a:lnTo>
                  <a:lnTo>
                    <a:pt x="508" y="586"/>
                  </a:lnTo>
                  <a:lnTo>
                    <a:pt x="509" y="585"/>
                  </a:lnTo>
                  <a:lnTo>
                    <a:pt x="511" y="585"/>
                  </a:lnTo>
                  <a:lnTo>
                    <a:pt x="512" y="585"/>
                  </a:lnTo>
                  <a:lnTo>
                    <a:pt x="514" y="585"/>
                  </a:lnTo>
                  <a:lnTo>
                    <a:pt x="516" y="583"/>
                  </a:lnTo>
                  <a:lnTo>
                    <a:pt x="517" y="583"/>
                  </a:lnTo>
                  <a:lnTo>
                    <a:pt x="519" y="583"/>
                  </a:lnTo>
                  <a:lnTo>
                    <a:pt x="520" y="583"/>
                  </a:lnTo>
                  <a:lnTo>
                    <a:pt x="522" y="581"/>
                  </a:lnTo>
                  <a:lnTo>
                    <a:pt x="523" y="581"/>
                  </a:lnTo>
                  <a:lnTo>
                    <a:pt x="525" y="581"/>
                  </a:lnTo>
                  <a:lnTo>
                    <a:pt x="527" y="581"/>
                  </a:lnTo>
                  <a:lnTo>
                    <a:pt x="528" y="579"/>
                  </a:lnTo>
                  <a:lnTo>
                    <a:pt x="530" y="579"/>
                  </a:lnTo>
                  <a:lnTo>
                    <a:pt x="531" y="579"/>
                  </a:lnTo>
                  <a:lnTo>
                    <a:pt x="533" y="579"/>
                  </a:lnTo>
                  <a:lnTo>
                    <a:pt x="535" y="579"/>
                  </a:lnTo>
                  <a:lnTo>
                    <a:pt x="536" y="577"/>
                  </a:lnTo>
                  <a:lnTo>
                    <a:pt x="538" y="577"/>
                  </a:lnTo>
                  <a:lnTo>
                    <a:pt x="539" y="577"/>
                  </a:lnTo>
                  <a:lnTo>
                    <a:pt x="541" y="577"/>
                  </a:lnTo>
                  <a:lnTo>
                    <a:pt x="542" y="575"/>
                  </a:lnTo>
                  <a:lnTo>
                    <a:pt x="544" y="575"/>
                  </a:lnTo>
                  <a:lnTo>
                    <a:pt x="546" y="575"/>
                  </a:lnTo>
                  <a:lnTo>
                    <a:pt x="547" y="575"/>
                  </a:lnTo>
                  <a:lnTo>
                    <a:pt x="549" y="573"/>
                  </a:lnTo>
                  <a:lnTo>
                    <a:pt x="550" y="573"/>
                  </a:lnTo>
                  <a:lnTo>
                    <a:pt x="552" y="573"/>
                  </a:lnTo>
                  <a:lnTo>
                    <a:pt x="554" y="571"/>
                  </a:lnTo>
                  <a:lnTo>
                    <a:pt x="555" y="571"/>
                  </a:lnTo>
                  <a:lnTo>
                    <a:pt x="557" y="571"/>
                  </a:lnTo>
                  <a:lnTo>
                    <a:pt x="557" y="571"/>
                  </a:lnTo>
                  <a:lnTo>
                    <a:pt x="558" y="569"/>
                  </a:lnTo>
                  <a:lnTo>
                    <a:pt x="560" y="569"/>
                  </a:lnTo>
                  <a:lnTo>
                    <a:pt x="562" y="569"/>
                  </a:lnTo>
                  <a:lnTo>
                    <a:pt x="563" y="569"/>
                  </a:lnTo>
                  <a:lnTo>
                    <a:pt x="565" y="568"/>
                  </a:lnTo>
                  <a:lnTo>
                    <a:pt x="566" y="568"/>
                  </a:lnTo>
                  <a:lnTo>
                    <a:pt x="568" y="568"/>
                  </a:lnTo>
                  <a:lnTo>
                    <a:pt x="569" y="568"/>
                  </a:lnTo>
                  <a:lnTo>
                    <a:pt x="571" y="566"/>
                  </a:lnTo>
                  <a:lnTo>
                    <a:pt x="573" y="566"/>
                  </a:lnTo>
                  <a:lnTo>
                    <a:pt x="574" y="566"/>
                  </a:lnTo>
                  <a:lnTo>
                    <a:pt x="576" y="566"/>
                  </a:lnTo>
                  <a:lnTo>
                    <a:pt x="577" y="564"/>
                  </a:lnTo>
                  <a:lnTo>
                    <a:pt x="579" y="564"/>
                  </a:lnTo>
                  <a:lnTo>
                    <a:pt x="581" y="564"/>
                  </a:lnTo>
                  <a:lnTo>
                    <a:pt x="582" y="564"/>
                  </a:lnTo>
                  <a:lnTo>
                    <a:pt x="584" y="562"/>
                  </a:lnTo>
                  <a:lnTo>
                    <a:pt x="585" y="562"/>
                  </a:lnTo>
                  <a:lnTo>
                    <a:pt x="587" y="562"/>
                  </a:lnTo>
                  <a:lnTo>
                    <a:pt x="588" y="560"/>
                  </a:lnTo>
                  <a:lnTo>
                    <a:pt x="590" y="560"/>
                  </a:lnTo>
                  <a:lnTo>
                    <a:pt x="592" y="560"/>
                  </a:lnTo>
                  <a:lnTo>
                    <a:pt x="593" y="560"/>
                  </a:lnTo>
                  <a:lnTo>
                    <a:pt x="595" y="558"/>
                  </a:lnTo>
                  <a:lnTo>
                    <a:pt x="596" y="558"/>
                  </a:lnTo>
                  <a:lnTo>
                    <a:pt x="598" y="558"/>
                  </a:lnTo>
                  <a:lnTo>
                    <a:pt x="600" y="558"/>
                  </a:lnTo>
                  <a:lnTo>
                    <a:pt x="601" y="556"/>
                  </a:lnTo>
                  <a:lnTo>
                    <a:pt x="603" y="556"/>
                  </a:lnTo>
                  <a:lnTo>
                    <a:pt x="604" y="556"/>
                  </a:lnTo>
                  <a:lnTo>
                    <a:pt x="606" y="554"/>
                  </a:lnTo>
                  <a:lnTo>
                    <a:pt x="607" y="554"/>
                  </a:lnTo>
                  <a:lnTo>
                    <a:pt x="609" y="554"/>
                  </a:lnTo>
                  <a:lnTo>
                    <a:pt x="611" y="554"/>
                  </a:lnTo>
                  <a:lnTo>
                    <a:pt x="612" y="553"/>
                  </a:lnTo>
                  <a:lnTo>
                    <a:pt x="614" y="553"/>
                  </a:lnTo>
                  <a:lnTo>
                    <a:pt x="615" y="553"/>
                  </a:lnTo>
                  <a:lnTo>
                    <a:pt x="617" y="551"/>
                  </a:lnTo>
                  <a:lnTo>
                    <a:pt x="619" y="551"/>
                  </a:lnTo>
                  <a:lnTo>
                    <a:pt x="620" y="551"/>
                  </a:lnTo>
                  <a:lnTo>
                    <a:pt x="622" y="551"/>
                  </a:lnTo>
                  <a:lnTo>
                    <a:pt x="623" y="549"/>
                  </a:lnTo>
                  <a:lnTo>
                    <a:pt x="625" y="549"/>
                  </a:lnTo>
                  <a:lnTo>
                    <a:pt x="627" y="549"/>
                  </a:lnTo>
                  <a:lnTo>
                    <a:pt x="628" y="547"/>
                  </a:lnTo>
                  <a:lnTo>
                    <a:pt x="630" y="547"/>
                  </a:lnTo>
                  <a:lnTo>
                    <a:pt x="631" y="547"/>
                  </a:lnTo>
                  <a:lnTo>
                    <a:pt x="633" y="547"/>
                  </a:lnTo>
                  <a:lnTo>
                    <a:pt x="634" y="545"/>
                  </a:lnTo>
                  <a:lnTo>
                    <a:pt x="636" y="545"/>
                  </a:lnTo>
                  <a:lnTo>
                    <a:pt x="638" y="545"/>
                  </a:lnTo>
                  <a:lnTo>
                    <a:pt x="639" y="543"/>
                  </a:lnTo>
                  <a:lnTo>
                    <a:pt x="641" y="543"/>
                  </a:lnTo>
                  <a:lnTo>
                    <a:pt x="642" y="543"/>
                  </a:lnTo>
                  <a:lnTo>
                    <a:pt x="644" y="543"/>
                  </a:lnTo>
                  <a:lnTo>
                    <a:pt x="646" y="541"/>
                  </a:lnTo>
                  <a:lnTo>
                    <a:pt x="647" y="541"/>
                  </a:lnTo>
                  <a:lnTo>
                    <a:pt x="649" y="541"/>
                  </a:lnTo>
                  <a:lnTo>
                    <a:pt x="650" y="539"/>
                  </a:lnTo>
                  <a:lnTo>
                    <a:pt x="652" y="539"/>
                  </a:lnTo>
                  <a:lnTo>
                    <a:pt x="653" y="539"/>
                  </a:lnTo>
                  <a:lnTo>
                    <a:pt x="655" y="539"/>
                  </a:lnTo>
                  <a:lnTo>
                    <a:pt x="657" y="537"/>
                  </a:lnTo>
                  <a:lnTo>
                    <a:pt x="658" y="537"/>
                  </a:lnTo>
                  <a:lnTo>
                    <a:pt x="660" y="537"/>
                  </a:lnTo>
                  <a:lnTo>
                    <a:pt x="661" y="536"/>
                  </a:lnTo>
                  <a:lnTo>
                    <a:pt x="663" y="536"/>
                  </a:lnTo>
                  <a:lnTo>
                    <a:pt x="665" y="536"/>
                  </a:lnTo>
                  <a:lnTo>
                    <a:pt x="666" y="534"/>
                  </a:lnTo>
                  <a:lnTo>
                    <a:pt x="668" y="534"/>
                  </a:lnTo>
                  <a:lnTo>
                    <a:pt x="669" y="534"/>
                  </a:lnTo>
                  <a:lnTo>
                    <a:pt x="671" y="532"/>
                  </a:lnTo>
                  <a:lnTo>
                    <a:pt x="673" y="532"/>
                  </a:lnTo>
                  <a:lnTo>
                    <a:pt x="674" y="532"/>
                  </a:lnTo>
                  <a:lnTo>
                    <a:pt x="676" y="532"/>
                  </a:lnTo>
                  <a:lnTo>
                    <a:pt x="677" y="530"/>
                  </a:lnTo>
                  <a:lnTo>
                    <a:pt x="679" y="530"/>
                  </a:lnTo>
                  <a:lnTo>
                    <a:pt x="680" y="530"/>
                  </a:lnTo>
                  <a:lnTo>
                    <a:pt x="682" y="528"/>
                  </a:lnTo>
                  <a:lnTo>
                    <a:pt x="684" y="528"/>
                  </a:lnTo>
                  <a:lnTo>
                    <a:pt x="685" y="528"/>
                  </a:lnTo>
                  <a:lnTo>
                    <a:pt x="687" y="526"/>
                  </a:lnTo>
                  <a:lnTo>
                    <a:pt x="688" y="526"/>
                  </a:lnTo>
                  <a:lnTo>
                    <a:pt x="690" y="526"/>
                  </a:lnTo>
                  <a:lnTo>
                    <a:pt x="692" y="524"/>
                  </a:lnTo>
                  <a:lnTo>
                    <a:pt x="693" y="524"/>
                  </a:lnTo>
                  <a:lnTo>
                    <a:pt x="695" y="524"/>
                  </a:lnTo>
                  <a:lnTo>
                    <a:pt x="696" y="524"/>
                  </a:lnTo>
                  <a:lnTo>
                    <a:pt x="698" y="522"/>
                  </a:lnTo>
                  <a:lnTo>
                    <a:pt x="699" y="522"/>
                  </a:lnTo>
                  <a:lnTo>
                    <a:pt x="701" y="522"/>
                  </a:lnTo>
                  <a:lnTo>
                    <a:pt x="703" y="520"/>
                  </a:lnTo>
                  <a:lnTo>
                    <a:pt x="704" y="520"/>
                  </a:lnTo>
                  <a:lnTo>
                    <a:pt x="706" y="520"/>
                  </a:lnTo>
                  <a:lnTo>
                    <a:pt x="707" y="519"/>
                  </a:lnTo>
                  <a:lnTo>
                    <a:pt x="709" y="519"/>
                  </a:lnTo>
                  <a:lnTo>
                    <a:pt x="711" y="519"/>
                  </a:lnTo>
                  <a:lnTo>
                    <a:pt x="712" y="517"/>
                  </a:lnTo>
                  <a:lnTo>
                    <a:pt x="714" y="517"/>
                  </a:lnTo>
                  <a:lnTo>
                    <a:pt x="715" y="517"/>
                  </a:lnTo>
                  <a:lnTo>
                    <a:pt x="717" y="515"/>
                  </a:lnTo>
                  <a:lnTo>
                    <a:pt x="718" y="515"/>
                  </a:lnTo>
                  <a:lnTo>
                    <a:pt x="720" y="515"/>
                  </a:lnTo>
                  <a:lnTo>
                    <a:pt x="722" y="513"/>
                  </a:lnTo>
                  <a:lnTo>
                    <a:pt x="723" y="513"/>
                  </a:lnTo>
                  <a:lnTo>
                    <a:pt x="725" y="513"/>
                  </a:lnTo>
                  <a:lnTo>
                    <a:pt x="726" y="511"/>
                  </a:lnTo>
                  <a:lnTo>
                    <a:pt x="728" y="511"/>
                  </a:lnTo>
                  <a:lnTo>
                    <a:pt x="728" y="511"/>
                  </a:lnTo>
                  <a:lnTo>
                    <a:pt x="730" y="509"/>
                  </a:lnTo>
                  <a:lnTo>
                    <a:pt x="731" y="509"/>
                  </a:lnTo>
                  <a:lnTo>
                    <a:pt x="733" y="509"/>
                  </a:lnTo>
                  <a:lnTo>
                    <a:pt x="734" y="507"/>
                  </a:lnTo>
                  <a:lnTo>
                    <a:pt x="736" y="507"/>
                  </a:lnTo>
                  <a:lnTo>
                    <a:pt x="738" y="507"/>
                  </a:lnTo>
                  <a:lnTo>
                    <a:pt x="739" y="505"/>
                  </a:lnTo>
                  <a:lnTo>
                    <a:pt x="741" y="505"/>
                  </a:lnTo>
                  <a:lnTo>
                    <a:pt x="742" y="505"/>
                  </a:lnTo>
                  <a:lnTo>
                    <a:pt x="744" y="504"/>
                  </a:lnTo>
                  <a:lnTo>
                    <a:pt x="745" y="504"/>
                  </a:lnTo>
                  <a:lnTo>
                    <a:pt x="747" y="504"/>
                  </a:lnTo>
                  <a:lnTo>
                    <a:pt x="749" y="502"/>
                  </a:lnTo>
                  <a:lnTo>
                    <a:pt x="750" y="502"/>
                  </a:lnTo>
                  <a:lnTo>
                    <a:pt x="752" y="502"/>
                  </a:lnTo>
                  <a:lnTo>
                    <a:pt x="753" y="500"/>
                  </a:lnTo>
                  <a:lnTo>
                    <a:pt x="755" y="500"/>
                  </a:lnTo>
                  <a:lnTo>
                    <a:pt x="757" y="500"/>
                  </a:lnTo>
                  <a:lnTo>
                    <a:pt x="758" y="498"/>
                  </a:lnTo>
                  <a:lnTo>
                    <a:pt x="760" y="498"/>
                  </a:lnTo>
                  <a:lnTo>
                    <a:pt x="761" y="498"/>
                  </a:lnTo>
                  <a:lnTo>
                    <a:pt x="763" y="496"/>
                  </a:lnTo>
                  <a:lnTo>
                    <a:pt x="764" y="496"/>
                  </a:lnTo>
                  <a:lnTo>
                    <a:pt x="766" y="496"/>
                  </a:lnTo>
                  <a:lnTo>
                    <a:pt x="768" y="494"/>
                  </a:lnTo>
                  <a:lnTo>
                    <a:pt x="769" y="494"/>
                  </a:lnTo>
                  <a:lnTo>
                    <a:pt x="771" y="494"/>
                  </a:lnTo>
                  <a:lnTo>
                    <a:pt x="772" y="492"/>
                  </a:lnTo>
                  <a:lnTo>
                    <a:pt x="774" y="492"/>
                  </a:lnTo>
                  <a:lnTo>
                    <a:pt x="776" y="492"/>
                  </a:lnTo>
                  <a:lnTo>
                    <a:pt x="777" y="490"/>
                  </a:lnTo>
                  <a:lnTo>
                    <a:pt x="779" y="490"/>
                  </a:lnTo>
                  <a:lnTo>
                    <a:pt x="780" y="490"/>
                  </a:lnTo>
                  <a:lnTo>
                    <a:pt x="782" y="488"/>
                  </a:lnTo>
                  <a:lnTo>
                    <a:pt x="784" y="488"/>
                  </a:lnTo>
                  <a:lnTo>
                    <a:pt x="785" y="487"/>
                  </a:lnTo>
                  <a:lnTo>
                    <a:pt x="787" y="487"/>
                  </a:lnTo>
                  <a:lnTo>
                    <a:pt x="788" y="487"/>
                  </a:lnTo>
                  <a:lnTo>
                    <a:pt x="790" y="485"/>
                  </a:lnTo>
                  <a:lnTo>
                    <a:pt x="791" y="485"/>
                  </a:lnTo>
                  <a:lnTo>
                    <a:pt x="793" y="485"/>
                  </a:lnTo>
                  <a:lnTo>
                    <a:pt x="795" y="483"/>
                  </a:lnTo>
                  <a:lnTo>
                    <a:pt x="796" y="483"/>
                  </a:lnTo>
                  <a:lnTo>
                    <a:pt x="798" y="483"/>
                  </a:lnTo>
                  <a:lnTo>
                    <a:pt x="799" y="481"/>
                  </a:lnTo>
                  <a:lnTo>
                    <a:pt x="801" y="481"/>
                  </a:lnTo>
                  <a:lnTo>
                    <a:pt x="803" y="481"/>
                  </a:lnTo>
                  <a:lnTo>
                    <a:pt x="804" y="479"/>
                  </a:lnTo>
                  <a:lnTo>
                    <a:pt x="806" y="479"/>
                  </a:lnTo>
                  <a:lnTo>
                    <a:pt x="807" y="477"/>
                  </a:lnTo>
                  <a:lnTo>
                    <a:pt x="809" y="477"/>
                  </a:lnTo>
                  <a:lnTo>
                    <a:pt x="810" y="477"/>
                  </a:lnTo>
                  <a:lnTo>
                    <a:pt x="812" y="475"/>
                  </a:lnTo>
                  <a:lnTo>
                    <a:pt x="814" y="475"/>
                  </a:lnTo>
                  <a:lnTo>
                    <a:pt x="815" y="475"/>
                  </a:lnTo>
                  <a:lnTo>
                    <a:pt x="817" y="473"/>
                  </a:lnTo>
                  <a:lnTo>
                    <a:pt x="818" y="473"/>
                  </a:lnTo>
                  <a:lnTo>
                    <a:pt x="820" y="473"/>
                  </a:lnTo>
                  <a:lnTo>
                    <a:pt x="822" y="471"/>
                  </a:lnTo>
                  <a:lnTo>
                    <a:pt x="823" y="471"/>
                  </a:lnTo>
                  <a:lnTo>
                    <a:pt x="825" y="470"/>
                  </a:lnTo>
                  <a:lnTo>
                    <a:pt x="826" y="470"/>
                  </a:lnTo>
                  <a:lnTo>
                    <a:pt x="828" y="470"/>
                  </a:lnTo>
                  <a:lnTo>
                    <a:pt x="829" y="468"/>
                  </a:lnTo>
                  <a:lnTo>
                    <a:pt x="831" y="468"/>
                  </a:lnTo>
                  <a:lnTo>
                    <a:pt x="833" y="468"/>
                  </a:lnTo>
                  <a:lnTo>
                    <a:pt x="834" y="466"/>
                  </a:lnTo>
                  <a:lnTo>
                    <a:pt x="836" y="466"/>
                  </a:lnTo>
                  <a:lnTo>
                    <a:pt x="837" y="464"/>
                  </a:lnTo>
                  <a:lnTo>
                    <a:pt x="839" y="464"/>
                  </a:lnTo>
                  <a:lnTo>
                    <a:pt x="841" y="464"/>
                  </a:lnTo>
                  <a:lnTo>
                    <a:pt x="842" y="462"/>
                  </a:lnTo>
                  <a:lnTo>
                    <a:pt x="844" y="462"/>
                  </a:lnTo>
                  <a:lnTo>
                    <a:pt x="845" y="462"/>
                  </a:lnTo>
                  <a:lnTo>
                    <a:pt x="847" y="460"/>
                  </a:lnTo>
                  <a:lnTo>
                    <a:pt x="849" y="460"/>
                  </a:lnTo>
                  <a:lnTo>
                    <a:pt x="850" y="458"/>
                  </a:lnTo>
                  <a:lnTo>
                    <a:pt x="852" y="458"/>
                  </a:lnTo>
                  <a:lnTo>
                    <a:pt x="853" y="458"/>
                  </a:lnTo>
                  <a:lnTo>
                    <a:pt x="855" y="456"/>
                  </a:lnTo>
                  <a:lnTo>
                    <a:pt x="856" y="456"/>
                  </a:lnTo>
                  <a:lnTo>
                    <a:pt x="858" y="456"/>
                  </a:lnTo>
                  <a:lnTo>
                    <a:pt x="860" y="455"/>
                  </a:lnTo>
                  <a:lnTo>
                    <a:pt x="861" y="455"/>
                  </a:lnTo>
                  <a:lnTo>
                    <a:pt x="863" y="453"/>
                  </a:lnTo>
                  <a:lnTo>
                    <a:pt x="864" y="453"/>
                  </a:lnTo>
                  <a:lnTo>
                    <a:pt x="866" y="453"/>
                  </a:lnTo>
                  <a:lnTo>
                    <a:pt x="868" y="451"/>
                  </a:lnTo>
                  <a:lnTo>
                    <a:pt x="869" y="451"/>
                  </a:lnTo>
                  <a:lnTo>
                    <a:pt x="871" y="449"/>
                  </a:lnTo>
                  <a:lnTo>
                    <a:pt x="872" y="449"/>
                  </a:lnTo>
                  <a:lnTo>
                    <a:pt x="874" y="449"/>
                  </a:lnTo>
                  <a:lnTo>
                    <a:pt x="875" y="447"/>
                  </a:lnTo>
                  <a:lnTo>
                    <a:pt x="877" y="447"/>
                  </a:lnTo>
                  <a:lnTo>
                    <a:pt x="879" y="447"/>
                  </a:lnTo>
                  <a:lnTo>
                    <a:pt x="880" y="445"/>
                  </a:lnTo>
                  <a:lnTo>
                    <a:pt x="882" y="445"/>
                  </a:lnTo>
                  <a:lnTo>
                    <a:pt x="883" y="443"/>
                  </a:lnTo>
                  <a:lnTo>
                    <a:pt x="885" y="443"/>
                  </a:lnTo>
                  <a:lnTo>
                    <a:pt x="887" y="443"/>
                  </a:lnTo>
                  <a:lnTo>
                    <a:pt x="888" y="441"/>
                  </a:lnTo>
                  <a:lnTo>
                    <a:pt x="890" y="441"/>
                  </a:lnTo>
                  <a:lnTo>
                    <a:pt x="891" y="439"/>
                  </a:lnTo>
                  <a:lnTo>
                    <a:pt x="893" y="439"/>
                  </a:lnTo>
                  <a:lnTo>
                    <a:pt x="895" y="439"/>
                  </a:lnTo>
                  <a:lnTo>
                    <a:pt x="896" y="438"/>
                  </a:lnTo>
                  <a:lnTo>
                    <a:pt x="898" y="438"/>
                  </a:lnTo>
                  <a:lnTo>
                    <a:pt x="899" y="436"/>
                  </a:lnTo>
                  <a:lnTo>
                    <a:pt x="899" y="436"/>
                  </a:lnTo>
                  <a:lnTo>
                    <a:pt x="901" y="436"/>
                  </a:lnTo>
                  <a:lnTo>
                    <a:pt x="902" y="434"/>
                  </a:lnTo>
                  <a:lnTo>
                    <a:pt x="904" y="434"/>
                  </a:lnTo>
                  <a:lnTo>
                    <a:pt x="906" y="432"/>
                  </a:lnTo>
                  <a:lnTo>
                    <a:pt x="907" y="432"/>
                  </a:lnTo>
                  <a:lnTo>
                    <a:pt x="909" y="432"/>
                  </a:lnTo>
                  <a:lnTo>
                    <a:pt x="910" y="430"/>
                  </a:lnTo>
                  <a:lnTo>
                    <a:pt x="912" y="430"/>
                  </a:lnTo>
                  <a:lnTo>
                    <a:pt x="914" y="428"/>
                  </a:lnTo>
                  <a:lnTo>
                    <a:pt x="915" y="428"/>
                  </a:lnTo>
                  <a:lnTo>
                    <a:pt x="917" y="426"/>
                  </a:lnTo>
                  <a:lnTo>
                    <a:pt x="918" y="426"/>
                  </a:lnTo>
                  <a:lnTo>
                    <a:pt x="920" y="426"/>
                  </a:lnTo>
                  <a:lnTo>
                    <a:pt x="921" y="424"/>
                  </a:lnTo>
                  <a:lnTo>
                    <a:pt x="923" y="424"/>
                  </a:lnTo>
                  <a:lnTo>
                    <a:pt x="925" y="422"/>
                  </a:lnTo>
                  <a:lnTo>
                    <a:pt x="926" y="422"/>
                  </a:lnTo>
                  <a:lnTo>
                    <a:pt x="928" y="422"/>
                  </a:lnTo>
                  <a:lnTo>
                    <a:pt x="929" y="421"/>
                  </a:lnTo>
                  <a:lnTo>
                    <a:pt x="931" y="421"/>
                  </a:lnTo>
                  <a:lnTo>
                    <a:pt x="933" y="419"/>
                  </a:lnTo>
                  <a:lnTo>
                    <a:pt x="934" y="419"/>
                  </a:lnTo>
                  <a:lnTo>
                    <a:pt x="936" y="419"/>
                  </a:lnTo>
                  <a:lnTo>
                    <a:pt x="937" y="417"/>
                  </a:lnTo>
                  <a:lnTo>
                    <a:pt x="939" y="417"/>
                  </a:lnTo>
                  <a:lnTo>
                    <a:pt x="940" y="415"/>
                  </a:lnTo>
                  <a:lnTo>
                    <a:pt x="942" y="415"/>
                  </a:lnTo>
                  <a:lnTo>
                    <a:pt x="944" y="413"/>
                  </a:lnTo>
                  <a:lnTo>
                    <a:pt x="945" y="413"/>
                  </a:lnTo>
                  <a:lnTo>
                    <a:pt x="947" y="413"/>
                  </a:lnTo>
                  <a:lnTo>
                    <a:pt x="948" y="411"/>
                  </a:lnTo>
                  <a:lnTo>
                    <a:pt x="950" y="411"/>
                  </a:lnTo>
                  <a:lnTo>
                    <a:pt x="952" y="409"/>
                  </a:lnTo>
                  <a:lnTo>
                    <a:pt x="953" y="409"/>
                  </a:lnTo>
                  <a:lnTo>
                    <a:pt x="955" y="409"/>
                  </a:lnTo>
                  <a:lnTo>
                    <a:pt x="956" y="407"/>
                  </a:lnTo>
                  <a:lnTo>
                    <a:pt x="958" y="407"/>
                  </a:lnTo>
                  <a:lnTo>
                    <a:pt x="960" y="406"/>
                  </a:lnTo>
                  <a:lnTo>
                    <a:pt x="961" y="406"/>
                  </a:lnTo>
                  <a:lnTo>
                    <a:pt x="963" y="404"/>
                  </a:lnTo>
                  <a:lnTo>
                    <a:pt x="964" y="404"/>
                  </a:lnTo>
                  <a:lnTo>
                    <a:pt x="966" y="404"/>
                  </a:lnTo>
                  <a:lnTo>
                    <a:pt x="967" y="402"/>
                  </a:lnTo>
                  <a:lnTo>
                    <a:pt x="969" y="402"/>
                  </a:lnTo>
                  <a:lnTo>
                    <a:pt x="971" y="400"/>
                  </a:lnTo>
                  <a:lnTo>
                    <a:pt x="972" y="400"/>
                  </a:lnTo>
                  <a:lnTo>
                    <a:pt x="974" y="398"/>
                  </a:lnTo>
                  <a:lnTo>
                    <a:pt x="975" y="398"/>
                  </a:lnTo>
                  <a:lnTo>
                    <a:pt x="977" y="396"/>
                  </a:lnTo>
                  <a:lnTo>
                    <a:pt x="979" y="396"/>
                  </a:lnTo>
                  <a:lnTo>
                    <a:pt x="980" y="396"/>
                  </a:lnTo>
                  <a:lnTo>
                    <a:pt x="982" y="394"/>
                  </a:lnTo>
                  <a:lnTo>
                    <a:pt x="983" y="394"/>
                  </a:lnTo>
                  <a:lnTo>
                    <a:pt x="985" y="392"/>
                  </a:lnTo>
                  <a:lnTo>
                    <a:pt x="986" y="392"/>
                  </a:lnTo>
                  <a:lnTo>
                    <a:pt x="988" y="390"/>
                  </a:lnTo>
                  <a:lnTo>
                    <a:pt x="990" y="390"/>
                  </a:lnTo>
                  <a:lnTo>
                    <a:pt x="991" y="390"/>
                  </a:lnTo>
                  <a:lnTo>
                    <a:pt x="993" y="389"/>
                  </a:lnTo>
                  <a:lnTo>
                    <a:pt x="994" y="389"/>
                  </a:lnTo>
                  <a:lnTo>
                    <a:pt x="996" y="387"/>
                  </a:lnTo>
                  <a:lnTo>
                    <a:pt x="998" y="387"/>
                  </a:lnTo>
                  <a:lnTo>
                    <a:pt x="999" y="385"/>
                  </a:lnTo>
                  <a:lnTo>
                    <a:pt x="1001" y="385"/>
                  </a:lnTo>
                  <a:lnTo>
                    <a:pt x="1002" y="383"/>
                  </a:lnTo>
                  <a:lnTo>
                    <a:pt x="1004" y="383"/>
                  </a:lnTo>
                  <a:lnTo>
                    <a:pt x="1006" y="383"/>
                  </a:lnTo>
                  <a:lnTo>
                    <a:pt x="1007" y="381"/>
                  </a:lnTo>
                  <a:lnTo>
                    <a:pt x="1009" y="381"/>
                  </a:lnTo>
                  <a:lnTo>
                    <a:pt x="1010" y="379"/>
                  </a:lnTo>
                  <a:lnTo>
                    <a:pt x="1012" y="379"/>
                  </a:lnTo>
                  <a:lnTo>
                    <a:pt x="1013" y="377"/>
                  </a:lnTo>
                  <a:lnTo>
                    <a:pt x="1015" y="377"/>
                  </a:lnTo>
                  <a:lnTo>
                    <a:pt x="1017" y="375"/>
                  </a:lnTo>
                  <a:lnTo>
                    <a:pt x="1018" y="375"/>
                  </a:lnTo>
                  <a:lnTo>
                    <a:pt x="1020" y="375"/>
                  </a:lnTo>
                  <a:lnTo>
                    <a:pt x="1021" y="373"/>
                  </a:lnTo>
                  <a:lnTo>
                    <a:pt x="1023" y="373"/>
                  </a:lnTo>
                  <a:lnTo>
                    <a:pt x="1025" y="372"/>
                  </a:lnTo>
                  <a:lnTo>
                    <a:pt x="1026" y="372"/>
                  </a:lnTo>
                  <a:lnTo>
                    <a:pt x="1028" y="370"/>
                  </a:lnTo>
                  <a:lnTo>
                    <a:pt x="1029" y="370"/>
                  </a:lnTo>
                  <a:lnTo>
                    <a:pt x="1031" y="368"/>
                  </a:lnTo>
                  <a:lnTo>
                    <a:pt x="1032" y="368"/>
                  </a:lnTo>
                  <a:lnTo>
                    <a:pt x="1034" y="366"/>
                  </a:lnTo>
                  <a:lnTo>
                    <a:pt x="1036" y="366"/>
                  </a:lnTo>
                  <a:lnTo>
                    <a:pt x="1037" y="366"/>
                  </a:lnTo>
                  <a:lnTo>
                    <a:pt x="1039" y="364"/>
                  </a:lnTo>
                  <a:lnTo>
                    <a:pt x="1040" y="364"/>
                  </a:lnTo>
                  <a:lnTo>
                    <a:pt x="1042" y="362"/>
                  </a:lnTo>
                  <a:lnTo>
                    <a:pt x="1044" y="362"/>
                  </a:lnTo>
                  <a:lnTo>
                    <a:pt x="1045" y="360"/>
                  </a:lnTo>
                  <a:lnTo>
                    <a:pt x="1047" y="360"/>
                  </a:lnTo>
                  <a:lnTo>
                    <a:pt x="1048" y="358"/>
                  </a:lnTo>
                  <a:lnTo>
                    <a:pt x="1050" y="358"/>
                  </a:lnTo>
                  <a:lnTo>
                    <a:pt x="1051" y="357"/>
                  </a:lnTo>
                  <a:lnTo>
                    <a:pt x="1053" y="357"/>
                  </a:lnTo>
                  <a:lnTo>
                    <a:pt x="1055" y="355"/>
                  </a:lnTo>
                  <a:lnTo>
                    <a:pt x="1056" y="355"/>
                  </a:lnTo>
                  <a:lnTo>
                    <a:pt x="1058" y="355"/>
                  </a:lnTo>
                  <a:lnTo>
                    <a:pt x="1059" y="353"/>
                  </a:lnTo>
                  <a:lnTo>
                    <a:pt x="1061" y="353"/>
                  </a:lnTo>
                  <a:lnTo>
                    <a:pt x="1063" y="351"/>
                  </a:lnTo>
                  <a:lnTo>
                    <a:pt x="1064" y="351"/>
                  </a:lnTo>
                  <a:lnTo>
                    <a:pt x="1066" y="349"/>
                  </a:lnTo>
                  <a:lnTo>
                    <a:pt x="1067" y="349"/>
                  </a:lnTo>
                  <a:lnTo>
                    <a:pt x="1069" y="347"/>
                  </a:lnTo>
                  <a:lnTo>
                    <a:pt x="1071" y="347"/>
                  </a:lnTo>
                  <a:lnTo>
                    <a:pt x="1071" y="345"/>
                  </a:lnTo>
                  <a:lnTo>
                    <a:pt x="1072" y="345"/>
                  </a:lnTo>
                  <a:lnTo>
                    <a:pt x="1074" y="343"/>
                  </a:lnTo>
                  <a:lnTo>
                    <a:pt x="1075" y="343"/>
                  </a:lnTo>
                  <a:lnTo>
                    <a:pt x="1077" y="341"/>
                  </a:lnTo>
                  <a:lnTo>
                    <a:pt x="1078" y="341"/>
                  </a:lnTo>
                  <a:lnTo>
                    <a:pt x="1080" y="340"/>
                  </a:lnTo>
                  <a:lnTo>
                    <a:pt x="1082" y="340"/>
                  </a:lnTo>
                  <a:lnTo>
                    <a:pt x="1083" y="338"/>
                  </a:lnTo>
                  <a:lnTo>
                    <a:pt x="1085" y="338"/>
                  </a:lnTo>
                  <a:lnTo>
                    <a:pt x="1086" y="338"/>
                  </a:lnTo>
                  <a:lnTo>
                    <a:pt x="1088" y="336"/>
                  </a:lnTo>
                  <a:lnTo>
                    <a:pt x="1090" y="336"/>
                  </a:lnTo>
                  <a:lnTo>
                    <a:pt x="1091" y="334"/>
                  </a:lnTo>
                  <a:lnTo>
                    <a:pt x="1093" y="334"/>
                  </a:lnTo>
                  <a:lnTo>
                    <a:pt x="1094" y="332"/>
                  </a:lnTo>
                  <a:lnTo>
                    <a:pt x="1096" y="332"/>
                  </a:lnTo>
                  <a:lnTo>
                    <a:pt x="1097" y="330"/>
                  </a:lnTo>
                  <a:lnTo>
                    <a:pt x="1099" y="330"/>
                  </a:lnTo>
                  <a:lnTo>
                    <a:pt x="1101" y="328"/>
                  </a:lnTo>
                  <a:lnTo>
                    <a:pt x="1102" y="328"/>
                  </a:lnTo>
                  <a:lnTo>
                    <a:pt x="1104" y="326"/>
                  </a:lnTo>
                  <a:lnTo>
                    <a:pt x="1105" y="326"/>
                  </a:lnTo>
                  <a:lnTo>
                    <a:pt x="1107" y="324"/>
                  </a:lnTo>
                  <a:lnTo>
                    <a:pt x="1109" y="324"/>
                  </a:lnTo>
                  <a:lnTo>
                    <a:pt x="1110" y="323"/>
                  </a:lnTo>
                  <a:lnTo>
                    <a:pt x="1112" y="323"/>
                  </a:lnTo>
                  <a:lnTo>
                    <a:pt x="1113" y="321"/>
                  </a:lnTo>
                  <a:lnTo>
                    <a:pt x="1115" y="321"/>
                  </a:lnTo>
                  <a:lnTo>
                    <a:pt x="1117" y="319"/>
                  </a:lnTo>
                  <a:lnTo>
                    <a:pt x="1118" y="319"/>
                  </a:lnTo>
                  <a:lnTo>
                    <a:pt x="1120" y="317"/>
                  </a:lnTo>
                  <a:lnTo>
                    <a:pt x="1121" y="317"/>
                  </a:lnTo>
                  <a:lnTo>
                    <a:pt x="1123" y="315"/>
                  </a:lnTo>
                  <a:lnTo>
                    <a:pt x="1124" y="315"/>
                  </a:lnTo>
                  <a:lnTo>
                    <a:pt x="1126" y="313"/>
                  </a:lnTo>
                  <a:lnTo>
                    <a:pt x="1128" y="313"/>
                  </a:lnTo>
                  <a:lnTo>
                    <a:pt x="1129" y="311"/>
                  </a:lnTo>
                  <a:lnTo>
                    <a:pt x="1131" y="311"/>
                  </a:lnTo>
                  <a:lnTo>
                    <a:pt x="1132" y="309"/>
                  </a:lnTo>
                  <a:lnTo>
                    <a:pt x="1134" y="309"/>
                  </a:lnTo>
                  <a:lnTo>
                    <a:pt x="1136" y="308"/>
                  </a:lnTo>
                  <a:lnTo>
                    <a:pt x="1137" y="308"/>
                  </a:lnTo>
                  <a:lnTo>
                    <a:pt x="1139" y="306"/>
                  </a:lnTo>
                  <a:lnTo>
                    <a:pt x="1140" y="306"/>
                  </a:lnTo>
                  <a:lnTo>
                    <a:pt x="1142" y="304"/>
                  </a:lnTo>
                  <a:lnTo>
                    <a:pt x="1143" y="304"/>
                  </a:lnTo>
                  <a:lnTo>
                    <a:pt x="1145" y="302"/>
                  </a:lnTo>
                  <a:lnTo>
                    <a:pt x="1147" y="302"/>
                  </a:lnTo>
                  <a:lnTo>
                    <a:pt x="1148" y="300"/>
                  </a:lnTo>
                  <a:lnTo>
                    <a:pt x="1150" y="300"/>
                  </a:lnTo>
                  <a:lnTo>
                    <a:pt x="1151" y="298"/>
                  </a:lnTo>
                  <a:lnTo>
                    <a:pt x="1153" y="298"/>
                  </a:lnTo>
                  <a:lnTo>
                    <a:pt x="1155" y="296"/>
                  </a:lnTo>
                  <a:lnTo>
                    <a:pt x="1156" y="296"/>
                  </a:lnTo>
                  <a:lnTo>
                    <a:pt x="1158" y="294"/>
                  </a:lnTo>
                  <a:lnTo>
                    <a:pt x="1159" y="294"/>
                  </a:lnTo>
                  <a:lnTo>
                    <a:pt x="1161" y="292"/>
                  </a:lnTo>
                  <a:lnTo>
                    <a:pt x="1162" y="292"/>
                  </a:lnTo>
                  <a:lnTo>
                    <a:pt x="1164" y="291"/>
                  </a:lnTo>
                  <a:lnTo>
                    <a:pt x="1166" y="291"/>
                  </a:lnTo>
                  <a:lnTo>
                    <a:pt x="1167" y="289"/>
                  </a:lnTo>
                  <a:lnTo>
                    <a:pt x="1169" y="289"/>
                  </a:lnTo>
                  <a:lnTo>
                    <a:pt x="1170" y="287"/>
                  </a:lnTo>
                  <a:lnTo>
                    <a:pt x="1172" y="287"/>
                  </a:lnTo>
                  <a:lnTo>
                    <a:pt x="1174" y="285"/>
                  </a:lnTo>
                  <a:lnTo>
                    <a:pt x="1175" y="285"/>
                  </a:lnTo>
                  <a:lnTo>
                    <a:pt x="1177" y="283"/>
                  </a:lnTo>
                  <a:lnTo>
                    <a:pt x="1178" y="283"/>
                  </a:lnTo>
                  <a:lnTo>
                    <a:pt x="1180" y="281"/>
                  </a:lnTo>
                  <a:lnTo>
                    <a:pt x="1182" y="281"/>
                  </a:lnTo>
                  <a:lnTo>
                    <a:pt x="1183" y="279"/>
                  </a:lnTo>
                  <a:lnTo>
                    <a:pt x="1185" y="279"/>
                  </a:lnTo>
                  <a:lnTo>
                    <a:pt x="1186" y="277"/>
                  </a:lnTo>
                  <a:lnTo>
                    <a:pt x="1188" y="275"/>
                  </a:lnTo>
                  <a:lnTo>
                    <a:pt x="1189" y="275"/>
                  </a:lnTo>
                  <a:lnTo>
                    <a:pt x="1191" y="274"/>
                  </a:lnTo>
                  <a:lnTo>
                    <a:pt x="1193" y="274"/>
                  </a:lnTo>
                  <a:lnTo>
                    <a:pt x="1194" y="272"/>
                  </a:lnTo>
                  <a:lnTo>
                    <a:pt x="1196" y="272"/>
                  </a:lnTo>
                  <a:lnTo>
                    <a:pt x="1197" y="270"/>
                  </a:lnTo>
                  <a:lnTo>
                    <a:pt x="1199" y="270"/>
                  </a:lnTo>
                  <a:lnTo>
                    <a:pt x="1201" y="268"/>
                  </a:lnTo>
                  <a:lnTo>
                    <a:pt x="1202" y="268"/>
                  </a:lnTo>
                  <a:lnTo>
                    <a:pt x="1204" y="266"/>
                  </a:lnTo>
                  <a:lnTo>
                    <a:pt x="1205" y="266"/>
                  </a:lnTo>
                  <a:lnTo>
                    <a:pt x="1207" y="264"/>
                  </a:lnTo>
                  <a:lnTo>
                    <a:pt x="1208" y="264"/>
                  </a:lnTo>
                  <a:lnTo>
                    <a:pt x="1210" y="262"/>
                  </a:lnTo>
                  <a:lnTo>
                    <a:pt x="1212" y="262"/>
                  </a:lnTo>
                  <a:lnTo>
                    <a:pt x="1213" y="260"/>
                  </a:lnTo>
                  <a:lnTo>
                    <a:pt x="1215" y="259"/>
                  </a:lnTo>
                  <a:lnTo>
                    <a:pt x="1216" y="259"/>
                  </a:lnTo>
                  <a:lnTo>
                    <a:pt x="1218" y="257"/>
                  </a:lnTo>
                  <a:lnTo>
                    <a:pt x="1220" y="257"/>
                  </a:lnTo>
                  <a:lnTo>
                    <a:pt x="1221" y="255"/>
                  </a:lnTo>
                  <a:lnTo>
                    <a:pt x="1223" y="255"/>
                  </a:lnTo>
                  <a:lnTo>
                    <a:pt x="1224" y="253"/>
                  </a:lnTo>
                  <a:lnTo>
                    <a:pt x="1226" y="253"/>
                  </a:lnTo>
                  <a:lnTo>
                    <a:pt x="1228" y="251"/>
                  </a:lnTo>
                  <a:lnTo>
                    <a:pt x="1229" y="251"/>
                  </a:lnTo>
                  <a:lnTo>
                    <a:pt x="1231" y="249"/>
                  </a:lnTo>
                  <a:lnTo>
                    <a:pt x="1232" y="249"/>
                  </a:lnTo>
                  <a:lnTo>
                    <a:pt x="1234" y="247"/>
                  </a:lnTo>
                  <a:lnTo>
                    <a:pt x="1235" y="247"/>
                  </a:lnTo>
                  <a:lnTo>
                    <a:pt x="1237" y="245"/>
                  </a:lnTo>
                  <a:lnTo>
                    <a:pt x="1239" y="243"/>
                  </a:lnTo>
                  <a:lnTo>
                    <a:pt x="1240" y="243"/>
                  </a:lnTo>
                  <a:lnTo>
                    <a:pt x="1242" y="242"/>
                  </a:lnTo>
                  <a:lnTo>
                    <a:pt x="1242" y="242"/>
                  </a:lnTo>
                  <a:lnTo>
                    <a:pt x="1243" y="240"/>
                  </a:lnTo>
                  <a:lnTo>
                    <a:pt x="1245" y="240"/>
                  </a:lnTo>
                  <a:lnTo>
                    <a:pt x="1247" y="238"/>
                  </a:lnTo>
                  <a:lnTo>
                    <a:pt x="1248" y="238"/>
                  </a:lnTo>
                  <a:lnTo>
                    <a:pt x="1250" y="236"/>
                  </a:lnTo>
                  <a:lnTo>
                    <a:pt x="1251" y="236"/>
                  </a:lnTo>
                  <a:lnTo>
                    <a:pt x="1253" y="234"/>
                  </a:lnTo>
                  <a:lnTo>
                    <a:pt x="1254" y="232"/>
                  </a:lnTo>
                  <a:lnTo>
                    <a:pt x="1256" y="232"/>
                  </a:lnTo>
                  <a:lnTo>
                    <a:pt x="1258" y="230"/>
                  </a:lnTo>
                  <a:lnTo>
                    <a:pt x="1259" y="230"/>
                  </a:lnTo>
                  <a:lnTo>
                    <a:pt x="1261" y="228"/>
                  </a:lnTo>
                  <a:lnTo>
                    <a:pt x="1262" y="228"/>
                  </a:lnTo>
                  <a:lnTo>
                    <a:pt x="1264" y="226"/>
                  </a:lnTo>
                  <a:lnTo>
                    <a:pt x="1266" y="226"/>
                  </a:lnTo>
                  <a:lnTo>
                    <a:pt x="1267" y="225"/>
                  </a:lnTo>
                  <a:lnTo>
                    <a:pt x="1269" y="223"/>
                  </a:lnTo>
                  <a:lnTo>
                    <a:pt x="1270" y="223"/>
                  </a:lnTo>
                  <a:lnTo>
                    <a:pt x="1272" y="221"/>
                  </a:lnTo>
                  <a:lnTo>
                    <a:pt x="1273" y="221"/>
                  </a:lnTo>
                  <a:lnTo>
                    <a:pt x="1275" y="219"/>
                  </a:lnTo>
                  <a:lnTo>
                    <a:pt x="1277" y="219"/>
                  </a:lnTo>
                  <a:lnTo>
                    <a:pt x="1278" y="217"/>
                  </a:lnTo>
                  <a:lnTo>
                    <a:pt x="1280" y="217"/>
                  </a:lnTo>
                  <a:lnTo>
                    <a:pt x="1281" y="215"/>
                  </a:lnTo>
                  <a:lnTo>
                    <a:pt x="1283" y="213"/>
                  </a:lnTo>
                  <a:lnTo>
                    <a:pt x="1285" y="213"/>
                  </a:lnTo>
                  <a:lnTo>
                    <a:pt x="1286" y="211"/>
                  </a:lnTo>
                  <a:lnTo>
                    <a:pt x="1288" y="211"/>
                  </a:lnTo>
                  <a:lnTo>
                    <a:pt x="1289" y="210"/>
                  </a:lnTo>
                  <a:lnTo>
                    <a:pt x="1291" y="210"/>
                  </a:lnTo>
                  <a:lnTo>
                    <a:pt x="1293" y="208"/>
                  </a:lnTo>
                  <a:lnTo>
                    <a:pt x="1294" y="206"/>
                  </a:lnTo>
                  <a:lnTo>
                    <a:pt x="1296" y="206"/>
                  </a:lnTo>
                  <a:lnTo>
                    <a:pt x="1297" y="204"/>
                  </a:lnTo>
                  <a:lnTo>
                    <a:pt x="1299" y="204"/>
                  </a:lnTo>
                  <a:lnTo>
                    <a:pt x="1300" y="202"/>
                  </a:lnTo>
                  <a:lnTo>
                    <a:pt x="1302" y="202"/>
                  </a:lnTo>
                  <a:lnTo>
                    <a:pt x="1304" y="200"/>
                  </a:lnTo>
                  <a:lnTo>
                    <a:pt x="1305" y="198"/>
                  </a:lnTo>
                  <a:lnTo>
                    <a:pt x="1307" y="198"/>
                  </a:lnTo>
                  <a:lnTo>
                    <a:pt x="1308" y="196"/>
                  </a:lnTo>
                  <a:lnTo>
                    <a:pt x="1310" y="196"/>
                  </a:lnTo>
                  <a:lnTo>
                    <a:pt x="1312" y="194"/>
                  </a:lnTo>
                  <a:lnTo>
                    <a:pt x="1313" y="194"/>
                  </a:lnTo>
                  <a:lnTo>
                    <a:pt x="1315" y="193"/>
                  </a:lnTo>
                  <a:lnTo>
                    <a:pt x="1316" y="191"/>
                  </a:lnTo>
                  <a:lnTo>
                    <a:pt x="1318" y="191"/>
                  </a:lnTo>
                  <a:lnTo>
                    <a:pt x="1319" y="189"/>
                  </a:lnTo>
                  <a:lnTo>
                    <a:pt x="1321" y="189"/>
                  </a:lnTo>
                  <a:lnTo>
                    <a:pt x="1323" y="187"/>
                  </a:lnTo>
                  <a:lnTo>
                    <a:pt x="1324" y="187"/>
                  </a:lnTo>
                  <a:lnTo>
                    <a:pt x="1326" y="185"/>
                  </a:lnTo>
                  <a:lnTo>
                    <a:pt x="1327" y="183"/>
                  </a:lnTo>
                  <a:lnTo>
                    <a:pt x="1329" y="183"/>
                  </a:lnTo>
                  <a:lnTo>
                    <a:pt x="1331" y="181"/>
                  </a:lnTo>
                  <a:lnTo>
                    <a:pt x="1332" y="181"/>
                  </a:lnTo>
                  <a:lnTo>
                    <a:pt x="1334" y="179"/>
                  </a:lnTo>
                  <a:lnTo>
                    <a:pt x="1335" y="177"/>
                  </a:lnTo>
                  <a:lnTo>
                    <a:pt x="1337" y="177"/>
                  </a:lnTo>
                  <a:lnTo>
                    <a:pt x="1339" y="176"/>
                  </a:lnTo>
                  <a:lnTo>
                    <a:pt x="1340" y="176"/>
                  </a:lnTo>
                  <a:lnTo>
                    <a:pt x="1342" y="174"/>
                  </a:lnTo>
                  <a:lnTo>
                    <a:pt x="1343" y="174"/>
                  </a:lnTo>
                  <a:lnTo>
                    <a:pt x="1345" y="172"/>
                  </a:lnTo>
                  <a:lnTo>
                    <a:pt x="1346" y="170"/>
                  </a:lnTo>
                  <a:lnTo>
                    <a:pt x="1348" y="170"/>
                  </a:lnTo>
                  <a:lnTo>
                    <a:pt x="1350" y="168"/>
                  </a:lnTo>
                  <a:lnTo>
                    <a:pt x="1351" y="168"/>
                  </a:lnTo>
                  <a:lnTo>
                    <a:pt x="1353" y="166"/>
                  </a:lnTo>
                  <a:lnTo>
                    <a:pt x="1354" y="164"/>
                  </a:lnTo>
                  <a:lnTo>
                    <a:pt x="1356" y="164"/>
                  </a:lnTo>
                  <a:lnTo>
                    <a:pt x="1358" y="162"/>
                  </a:lnTo>
                  <a:lnTo>
                    <a:pt x="1359" y="162"/>
                  </a:lnTo>
                  <a:lnTo>
                    <a:pt x="1361" y="161"/>
                  </a:lnTo>
                  <a:lnTo>
                    <a:pt x="1362" y="159"/>
                  </a:lnTo>
                  <a:lnTo>
                    <a:pt x="1364" y="159"/>
                  </a:lnTo>
                  <a:lnTo>
                    <a:pt x="1365" y="157"/>
                  </a:lnTo>
                  <a:lnTo>
                    <a:pt x="1367" y="157"/>
                  </a:lnTo>
                  <a:lnTo>
                    <a:pt x="1369" y="155"/>
                  </a:lnTo>
                  <a:lnTo>
                    <a:pt x="1370" y="153"/>
                  </a:lnTo>
                  <a:lnTo>
                    <a:pt x="1372" y="153"/>
                  </a:lnTo>
                  <a:lnTo>
                    <a:pt x="1373" y="151"/>
                  </a:lnTo>
                  <a:lnTo>
                    <a:pt x="1375" y="151"/>
                  </a:lnTo>
                  <a:lnTo>
                    <a:pt x="1377" y="149"/>
                  </a:lnTo>
                  <a:lnTo>
                    <a:pt x="1378" y="147"/>
                  </a:lnTo>
                  <a:lnTo>
                    <a:pt x="1380" y="147"/>
                  </a:lnTo>
                  <a:lnTo>
                    <a:pt x="1381" y="145"/>
                  </a:lnTo>
                  <a:lnTo>
                    <a:pt x="1383" y="145"/>
                  </a:lnTo>
                  <a:lnTo>
                    <a:pt x="1384" y="144"/>
                  </a:lnTo>
                  <a:lnTo>
                    <a:pt x="1386" y="142"/>
                  </a:lnTo>
                  <a:lnTo>
                    <a:pt x="1388" y="142"/>
                  </a:lnTo>
                  <a:lnTo>
                    <a:pt x="1389" y="140"/>
                  </a:lnTo>
                  <a:lnTo>
                    <a:pt x="1391" y="140"/>
                  </a:lnTo>
                  <a:lnTo>
                    <a:pt x="1392" y="138"/>
                  </a:lnTo>
                  <a:lnTo>
                    <a:pt x="1394" y="136"/>
                  </a:lnTo>
                  <a:lnTo>
                    <a:pt x="1396" y="136"/>
                  </a:lnTo>
                  <a:lnTo>
                    <a:pt x="1397" y="134"/>
                  </a:lnTo>
                  <a:lnTo>
                    <a:pt x="1399" y="134"/>
                  </a:lnTo>
                  <a:lnTo>
                    <a:pt x="1400" y="132"/>
                  </a:lnTo>
                  <a:lnTo>
                    <a:pt x="1402" y="130"/>
                  </a:lnTo>
                  <a:lnTo>
                    <a:pt x="1404" y="130"/>
                  </a:lnTo>
                  <a:lnTo>
                    <a:pt x="1405" y="128"/>
                  </a:lnTo>
                  <a:lnTo>
                    <a:pt x="1407" y="128"/>
                  </a:lnTo>
                  <a:lnTo>
                    <a:pt x="1408" y="127"/>
                  </a:lnTo>
                  <a:lnTo>
                    <a:pt x="1410" y="125"/>
                  </a:lnTo>
                  <a:lnTo>
                    <a:pt x="1411" y="125"/>
                  </a:lnTo>
                  <a:lnTo>
                    <a:pt x="1413" y="123"/>
                  </a:lnTo>
                  <a:lnTo>
                    <a:pt x="1413" y="121"/>
                  </a:lnTo>
                  <a:lnTo>
                    <a:pt x="1415" y="121"/>
                  </a:lnTo>
                  <a:lnTo>
                    <a:pt x="1416" y="119"/>
                  </a:lnTo>
                  <a:lnTo>
                    <a:pt x="1418" y="119"/>
                  </a:lnTo>
                  <a:lnTo>
                    <a:pt x="1419" y="117"/>
                  </a:lnTo>
                  <a:lnTo>
                    <a:pt x="1421" y="115"/>
                  </a:lnTo>
                  <a:lnTo>
                    <a:pt x="1423" y="115"/>
                  </a:lnTo>
                  <a:lnTo>
                    <a:pt x="1424" y="113"/>
                  </a:lnTo>
                  <a:lnTo>
                    <a:pt x="1426" y="112"/>
                  </a:lnTo>
                  <a:lnTo>
                    <a:pt x="1427" y="112"/>
                  </a:lnTo>
                  <a:lnTo>
                    <a:pt x="1429" y="110"/>
                  </a:lnTo>
                  <a:lnTo>
                    <a:pt x="1430" y="110"/>
                  </a:lnTo>
                  <a:lnTo>
                    <a:pt x="1432" y="108"/>
                  </a:lnTo>
                  <a:lnTo>
                    <a:pt x="1434" y="106"/>
                  </a:lnTo>
                  <a:lnTo>
                    <a:pt x="1435" y="106"/>
                  </a:lnTo>
                  <a:lnTo>
                    <a:pt x="1437" y="104"/>
                  </a:lnTo>
                  <a:lnTo>
                    <a:pt x="1438" y="102"/>
                  </a:lnTo>
                  <a:lnTo>
                    <a:pt x="1440" y="102"/>
                  </a:lnTo>
                  <a:lnTo>
                    <a:pt x="1442" y="100"/>
                  </a:lnTo>
                  <a:lnTo>
                    <a:pt x="1443" y="100"/>
                  </a:lnTo>
                  <a:lnTo>
                    <a:pt x="1445" y="98"/>
                  </a:lnTo>
                  <a:lnTo>
                    <a:pt x="1446" y="96"/>
                  </a:lnTo>
                  <a:lnTo>
                    <a:pt x="1448" y="96"/>
                  </a:lnTo>
                  <a:lnTo>
                    <a:pt x="1450" y="95"/>
                  </a:lnTo>
                  <a:lnTo>
                    <a:pt x="1451" y="93"/>
                  </a:lnTo>
                  <a:lnTo>
                    <a:pt x="1453" y="93"/>
                  </a:lnTo>
                  <a:lnTo>
                    <a:pt x="1454" y="91"/>
                  </a:lnTo>
                  <a:lnTo>
                    <a:pt x="1456" y="91"/>
                  </a:lnTo>
                  <a:lnTo>
                    <a:pt x="1457" y="89"/>
                  </a:lnTo>
                  <a:lnTo>
                    <a:pt x="1459" y="87"/>
                  </a:lnTo>
                  <a:lnTo>
                    <a:pt x="1461" y="87"/>
                  </a:lnTo>
                  <a:lnTo>
                    <a:pt x="1462" y="85"/>
                  </a:lnTo>
                  <a:lnTo>
                    <a:pt x="1464" y="83"/>
                  </a:lnTo>
                  <a:lnTo>
                    <a:pt x="1465" y="83"/>
                  </a:lnTo>
                  <a:lnTo>
                    <a:pt x="1467" y="81"/>
                  </a:lnTo>
                  <a:lnTo>
                    <a:pt x="1469" y="79"/>
                  </a:lnTo>
                  <a:lnTo>
                    <a:pt x="1470" y="79"/>
                  </a:lnTo>
                  <a:lnTo>
                    <a:pt x="1472" y="78"/>
                  </a:lnTo>
                  <a:lnTo>
                    <a:pt x="1473" y="78"/>
                  </a:lnTo>
                  <a:lnTo>
                    <a:pt x="1475" y="76"/>
                  </a:lnTo>
                  <a:lnTo>
                    <a:pt x="1476" y="74"/>
                  </a:lnTo>
                  <a:lnTo>
                    <a:pt x="1478" y="74"/>
                  </a:lnTo>
                  <a:lnTo>
                    <a:pt x="1480" y="72"/>
                  </a:lnTo>
                  <a:lnTo>
                    <a:pt x="1481" y="70"/>
                  </a:lnTo>
                  <a:lnTo>
                    <a:pt x="1483" y="70"/>
                  </a:lnTo>
                  <a:lnTo>
                    <a:pt x="1484" y="68"/>
                  </a:lnTo>
                  <a:lnTo>
                    <a:pt x="1486" y="66"/>
                  </a:lnTo>
                  <a:lnTo>
                    <a:pt x="1488" y="66"/>
                  </a:lnTo>
                  <a:lnTo>
                    <a:pt x="1489" y="64"/>
                  </a:lnTo>
                  <a:lnTo>
                    <a:pt x="1491" y="63"/>
                  </a:lnTo>
                  <a:lnTo>
                    <a:pt x="1492" y="63"/>
                  </a:lnTo>
                  <a:lnTo>
                    <a:pt x="1494" y="61"/>
                  </a:lnTo>
                  <a:lnTo>
                    <a:pt x="1495" y="59"/>
                  </a:lnTo>
                  <a:lnTo>
                    <a:pt x="1497" y="59"/>
                  </a:lnTo>
                  <a:lnTo>
                    <a:pt x="1499" y="57"/>
                  </a:lnTo>
                  <a:lnTo>
                    <a:pt x="1500" y="57"/>
                  </a:lnTo>
                  <a:lnTo>
                    <a:pt x="1502" y="55"/>
                  </a:lnTo>
                  <a:lnTo>
                    <a:pt x="1503" y="53"/>
                  </a:lnTo>
                  <a:lnTo>
                    <a:pt x="1505" y="53"/>
                  </a:lnTo>
                  <a:lnTo>
                    <a:pt x="1507" y="51"/>
                  </a:lnTo>
                  <a:lnTo>
                    <a:pt x="1508" y="49"/>
                  </a:lnTo>
                  <a:lnTo>
                    <a:pt x="1510" y="49"/>
                  </a:lnTo>
                  <a:lnTo>
                    <a:pt x="1511" y="47"/>
                  </a:lnTo>
                  <a:lnTo>
                    <a:pt x="1513" y="46"/>
                  </a:lnTo>
                  <a:lnTo>
                    <a:pt x="1515" y="46"/>
                  </a:lnTo>
                  <a:lnTo>
                    <a:pt x="1516" y="44"/>
                  </a:lnTo>
                  <a:lnTo>
                    <a:pt x="1518" y="42"/>
                  </a:lnTo>
                  <a:lnTo>
                    <a:pt x="1519" y="42"/>
                  </a:lnTo>
                  <a:lnTo>
                    <a:pt x="1521" y="40"/>
                  </a:lnTo>
                  <a:lnTo>
                    <a:pt x="1522" y="38"/>
                  </a:lnTo>
                  <a:lnTo>
                    <a:pt x="1524" y="38"/>
                  </a:lnTo>
                  <a:lnTo>
                    <a:pt x="1526" y="36"/>
                  </a:lnTo>
                  <a:lnTo>
                    <a:pt x="1527" y="34"/>
                  </a:lnTo>
                  <a:lnTo>
                    <a:pt x="1529" y="34"/>
                  </a:lnTo>
                  <a:lnTo>
                    <a:pt x="1530" y="32"/>
                  </a:lnTo>
                  <a:lnTo>
                    <a:pt x="1532" y="30"/>
                  </a:lnTo>
                  <a:lnTo>
                    <a:pt x="1534" y="30"/>
                  </a:lnTo>
                  <a:lnTo>
                    <a:pt x="1535" y="29"/>
                  </a:lnTo>
                  <a:lnTo>
                    <a:pt x="1537" y="27"/>
                  </a:lnTo>
                  <a:lnTo>
                    <a:pt x="1538" y="27"/>
                  </a:lnTo>
                  <a:lnTo>
                    <a:pt x="1540" y="25"/>
                  </a:lnTo>
                  <a:lnTo>
                    <a:pt x="1541" y="23"/>
                  </a:lnTo>
                  <a:lnTo>
                    <a:pt x="1543" y="23"/>
                  </a:lnTo>
                  <a:lnTo>
                    <a:pt x="1545" y="21"/>
                  </a:lnTo>
                  <a:lnTo>
                    <a:pt x="1546" y="19"/>
                  </a:lnTo>
                  <a:lnTo>
                    <a:pt x="1548" y="19"/>
                  </a:lnTo>
                  <a:lnTo>
                    <a:pt x="1549" y="17"/>
                  </a:lnTo>
                  <a:lnTo>
                    <a:pt x="1551" y="15"/>
                  </a:lnTo>
                  <a:lnTo>
                    <a:pt x="1553" y="15"/>
                  </a:lnTo>
                  <a:lnTo>
                    <a:pt x="1554" y="14"/>
                  </a:lnTo>
                  <a:lnTo>
                    <a:pt x="1556" y="12"/>
                  </a:lnTo>
                  <a:lnTo>
                    <a:pt x="1557" y="12"/>
                  </a:lnTo>
                  <a:lnTo>
                    <a:pt x="1559" y="10"/>
                  </a:lnTo>
                  <a:lnTo>
                    <a:pt x="1561" y="8"/>
                  </a:lnTo>
                  <a:lnTo>
                    <a:pt x="1562" y="8"/>
                  </a:lnTo>
                  <a:lnTo>
                    <a:pt x="1564" y="6"/>
                  </a:lnTo>
                  <a:lnTo>
                    <a:pt x="1565" y="4"/>
                  </a:lnTo>
                  <a:lnTo>
                    <a:pt x="1567" y="2"/>
                  </a:lnTo>
                  <a:lnTo>
                    <a:pt x="1568" y="2"/>
                  </a:lnTo>
                  <a:lnTo>
                    <a:pt x="1570" y="0"/>
                  </a:lnTo>
                </a:path>
              </a:pathLst>
            </a:custGeom>
            <a:noFill/>
            <a:ln w="33338">
              <a:solidFill>
                <a:srgbClr val="FF0000"/>
              </a:solidFill>
              <a:prstDash val="solid"/>
              <a:round/>
              <a:headEnd/>
              <a:tailEnd/>
            </a:ln>
          </p:spPr>
          <p:txBody>
            <a:bodyPr/>
            <a:lstStyle/>
            <a:p>
              <a:endParaRPr lang="ru-RU"/>
            </a:p>
          </p:txBody>
        </p:sp>
        <p:sp>
          <p:nvSpPr>
            <p:cNvPr id="934110" name="Freeform 222"/>
            <p:cNvSpPr>
              <a:spLocks/>
            </p:cNvSpPr>
            <p:nvPr/>
          </p:nvSpPr>
          <p:spPr bwMode="auto">
            <a:xfrm>
              <a:off x="3656" y="2417"/>
              <a:ext cx="96" cy="41"/>
            </a:xfrm>
            <a:custGeom>
              <a:avLst/>
              <a:gdLst/>
              <a:ahLst/>
              <a:cxnLst>
                <a:cxn ang="0">
                  <a:pos x="0" y="81"/>
                </a:cxn>
                <a:cxn ang="0">
                  <a:pos x="1" y="81"/>
                </a:cxn>
                <a:cxn ang="0">
                  <a:pos x="3" y="80"/>
                </a:cxn>
                <a:cxn ang="0">
                  <a:pos x="4" y="78"/>
                </a:cxn>
                <a:cxn ang="0">
                  <a:pos x="6" y="78"/>
                </a:cxn>
                <a:cxn ang="0">
                  <a:pos x="8" y="76"/>
                </a:cxn>
                <a:cxn ang="0">
                  <a:pos x="9" y="74"/>
                </a:cxn>
                <a:cxn ang="0">
                  <a:pos x="11" y="74"/>
                </a:cxn>
                <a:cxn ang="0">
                  <a:pos x="12" y="72"/>
                </a:cxn>
                <a:cxn ang="0">
                  <a:pos x="12" y="70"/>
                </a:cxn>
                <a:cxn ang="0">
                  <a:pos x="14" y="70"/>
                </a:cxn>
                <a:cxn ang="0">
                  <a:pos x="15" y="68"/>
                </a:cxn>
                <a:cxn ang="0">
                  <a:pos x="17" y="66"/>
                </a:cxn>
                <a:cxn ang="0">
                  <a:pos x="19" y="64"/>
                </a:cxn>
                <a:cxn ang="0">
                  <a:pos x="20" y="64"/>
                </a:cxn>
                <a:cxn ang="0">
                  <a:pos x="22" y="63"/>
                </a:cxn>
                <a:cxn ang="0">
                  <a:pos x="23" y="61"/>
                </a:cxn>
                <a:cxn ang="0">
                  <a:pos x="25" y="61"/>
                </a:cxn>
                <a:cxn ang="0">
                  <a:pos x="27" y="59"/>
                </a:cxn>
                <a:cxn ang="0">
                  <a:pos x="28" y="57"/>
                </a:cxn>
                <a:cxn ang="0">
                  <a:pos x="30" y="57"/>
                </a:cxn>
                <a:cxn ang="0">
                  <a:pos x="31" y="55"/>
                </a:cxn>
                <a:cxn ang="0">
                  <a:pos x="33" y="53"/>
                </a:cxn>
                <a:cxn ang="0">
                  <a:pos x="34" y="53"/>
                </a:cxn>
                <a:cxn ang="0">
                  <a:pos x="36" y="51"/>
                </a:cxn>
                <a:cxn ang="0">
                  <a:pos x="38" y="49"/>
                </a:cxn>
                <a:cxn ang="0">
                  <a:pos x="39" y="48"/>
                </a:cxn>
                <a:cxn ang="0">
                  <a:pos x="41" y="48"/>
                </a:cxn>
                <a:cxn ang="0">
                  <a:pos x="42" y="46"/>
                </a:cxn>
                <a:cxn ang="0">
                  <a:pos x="44" y="44"/>
                </a:cxn>
                <a:cxn ang="0">
                  <a:pos x="46" y="44"/>
                </a:cxn>
                <a:cxn ang="0">
                  <a:pos x="47" y="42"/>
                </a:cxn>
                <a:cxn ang="0">
                  <a:pos x="49" y="40"/>
                </a:cxn>
                <a:cxn ang="0">
                  <a:pos x="50" y="40"/>
                </a:cxn>
                <a:cxn ang="0">
                  <a:pos x="52" y="38"/>
                </a:cxn>
                <a:cxn ang="0">
                  <a:pos x="54" y="36"/>
                </a:cxn>
                <a:cxn ang="0">
                  <a:pos x="55" y="34"/>
                </a:cxn>
                <a:cxn ang="0">
                  <a:pos x="57" y="34"/>
                </a:cxn>
                <a:cxn ang="0">
                  <a:pos x="58" y="32"/>
                </a:cxn>
                <a:cxn ang="0">
                  <a:pos x="60" y="31"/>
                </a:cxn>
                <a:cxn ang="0">
                  <a:pos x="61" y="31"/>
                </a:cxn>
                <a:cxn ang="0">
                  <a:pos x="63" y="29"/>
                </a:cxn>
                <a:cxn ang="0">
                  <a:pos x="65" y="27"/>
                </a:cxn>
                <a:cxn ang="0">
                  <a:pos x="66" y="25"/>
                </a:cxn>
                <a:cxn ang="0">
                  <a:pos x="68" y="25"/>
                </a:cxn>
                <a:cxn ang="0">
                  <a:pos x="69" y="23"/>
                </a:cxn>
                <a:cxn ang="0">
                  <a:pos x="71" y="21"/>
                </a:cxn>
                <a:cxn ang="0">
                  <a:pos x="73" y="21"/>
                </a:cxn>
                <a:cxn ang="0">
                  <a:pos x="74" y="19"/>
                </a:cxn>
                <a:cxn ang="0">
                  <a:pos x="76" y="17"/>
                </a:cxn>
                <a:cxn ang="0">
                  <a:pos x="77" y="15"/>
                </a:cxn>
                <a:cxn ang="0">
                  <a:pos x="79" y="15"/>
                </a:cxn>
                <a:cxn ang="0">
                  <a:pos x="80" y="14"/>
                </a:cxn>
                <a:cxn ang="0">
                  <a:pos x="82" y="12"/>
                </a:cxn>
                <a:cxn ang="0">
                  <a:pos x="84" y="12"/>
                </a:cxn>
                <a:cxn ang="0">
                  <a:pos x="85" y="10"/>
                </a:cxn>
                <a:cxn ang="0">
                  <a:pos x="87" y="8"/>
                </a:cxn>
                <a:cxn ang="0">
                  <a:pos x="88" y="6"/>
                </a:cxn>
                <a:cxn ang="0">
                  <a:pos x="90" y="6"/>
                </a:cxn>
                <a:cxn ang="0">
                  <a:pos x="92" y="4"/>
                </a:cxn>
                <a:cxn ang="0">
                  <a:pos x="93" y="2"/>
                </a:cxn>
                <a:cxn ang="0">
                  <a:pos x="95" y="2"/>
                </a:cxn>
                <a:cxn ang="0">
                  <a:pos x="96" y="0"/>
                </a:cxn>
              </a:cxnLst>
              <a:rect l="0" t="0" r="r" b="b"/>
              <a:pathLst>
                <a:path w="96" h="81">
                  <a:moveTo>
                    <a:pt x="0" y="81"/>
                  </a:moveTo>
                  <a:lnTo>
                    <a:pt x="1" y="81"/>
                  </a:lnTo>
                  <a:lnTo>
                    <a:pt x="3" y="80"/>
                  </a:lnTo>
                  <a:lnTo>
                    <a:pt x="4" y="78"/>
                  </a:lnTo>
                  <a:lnTo>
                    <a:pt x="6" y="78"/>
                  </a:lnTo>
                  <a:lnTo>
                    <a:pt x="8" y="76"/>
                  </a:lnTo>
                  <a:lnTo>
                    <a:pt x="9" y="74"/>
                  </a:lnTo>
                  <a:lnTo>
                    <a:pt x="11" y="74"/>
                  </a:lnTo>
                  <a:lnTo>
                    <a:pt x="12" y="72"/>
                  </a:lnTo>
                  <a:lnTo>
                    <a:pt x="12" y="70"/>
                  </a:lnTo>
                  <a:lnTo>
                    <a:pt x="14" y="70"/>
                  </a:lnTo>
                  <a:lnTo>
                    <a:pt x="15" y="68"/>
                  </a:lnTo>
                  <a:lnTo>
                    <a:pt x="17" y="66"/>
                  </a:lnTo>
                  <a:lnTo>
                    <a:pt x="19" y="64"/>
                  </a:lnTo>
                  <a:lnTo>
                    <a:pt x="20" y="64"/>
                  </a:lnTo>
                  <a:lnTo>
                    <a:pt x="22" y="63"/>
                  </a:lnTo>
                  <a:lnTo>
                    <a:pt x="23" y="61"/>
                  </a:lnTo>
                  <a:lnTo>
                    <a:pt x="25" y="61"/>
                  </a:lnTo>
                  <a:lnTo>
                    <a:pt x="27" y="59"/>
                  </a:lnTo>
                  <a:lnTo>
                    <a:pt x="28" y="57"/>
                  </a:lnTo>
                  <a:lnTo>
                    <a:pt x="30" y="57"/>
                  </a:lnTo>
                  <a:lnTo>
                    <a:pt x="31" y="55"/>
                  </a:lnTo>
                  <a:lnTo>
                    <a:pt x="33" y="53"/>
                  </a:lnTo>
                  <a:lnTo>
                    <a:pt x="34" y="53"/>
                  </a:lnTo>
                  <a:lnTo>
                    <a:pt x="36" y="51"/>
                  </a:lnTo>
                  <a:lnTo>
                    <a:pt x="38" y="49"/>
                  </a:lnTo>
                  <a:lnTo>
                    <a:pt x="39" y="48"/>
                  </a:lnTo>
                  <a:lnTo>
                    <a:pt x="41" y="48"/>
                  </a:lnTo>
                  <a:lnTo>
                    <a:pt x="42" y="46"/>
                  </a:lnTo>
                  <a:lnTo>
                    <a:pt x="44" y="44"/>
                  </a:lnTo>
                  <a:lnTo>
                    <a:pt x="46" y="44"/>
                  </a:lnTo>
                  <a:lnTo>
                    <a:pt x="47" y="42"/>
                  </a:lnTo>
                  <a:lnTo>
                    <a:pt x="49" y="40"/>
                  </a:lnTo>
                  <a:lnTo>
                    <a:pt x="50" y="40"/>
                  </a:lnTo>
                  <a:lnTo>
                    <a:pt x="52" y="38"/>
                  </a:lnTo>
                  <a:lnTo>
                    <a:pt x="54" y="36"/>
                  </a:lnTo>
                  <a:lnTo>
                    <a:pt x="55" y="34"/>
                  </a:lnTo>
                  <a:lnTo>
                    <a:pt x="57" y="34"/>
                  </a:lnTo>
                  <a:lnTo>
                    <a:pt x="58" y="32"/>
                  </a:lnTo>
                  <a:lnTo>
                    <a:pt x="60" y="31"/>
                  </a:lnTo>
                  <a:lnTo>
                    <a:pt x="61" y="31"/>
                  </a:lnTo>
                  <a:lnTo>
                    <a:pt x="63" y="29"/>
                  </a:lnTo>
                  <a:lnTo>
                    <a:pt x="65" y="27"/>
                  </a:lnTo>
                  <a:lnTo>
                    <a:pt x="66" y="25"/>
                  </a:lnTo>
                  <a:lnTo>
                    <a:pt x="68" y="25"/>
                  </a:lnTo>
                  <a:lnTo>
                    <a:pt x="69" y="23"/>
                  </a:lnTo>
                  <a:lnTo>
                    <a:pt x="71" y="21"/>
                  </a:lnTo>
                  <a:lnTo>
                    <a:pt x="73" y="21"/>
                  </a:lnTo>
                  <a:lnTo>
                    <a:pt x="74" y="19"/>
                  </a:lnTo>
                  <a:lnTo>
                    <a:pt x="76" y="17"/>
                  </a:lnTo>
                  <a:lnTo>
                    <a:pt x="77" y="15"/>
                  </a:lnTo>
                  <a:lnTo>
                    <a:pt x="79" y="15"/>
                  </a:lnTo>
                  <a:lnTo>
                    <a:pt x="80" y="14"/>
                  </a:lnTo>
                  <a:lnTo>
                    <a:pt x="82" y="12"/>
                  </a:lnTo>
                  <a:lnTo>
                    <a:pt x="84" y="12"/>
                  </a:lnTo>
                  <a:lnTo>
                    <a:pt x="85" y="10"/>
                  </a:lnTo>
                  <a:lnTo>
                    <a:pt x="87" y="8"/>
                  </a:lnTo>
                  <a:lnTo>
                    <a:pt x="88" y="6"/>
                  </a:lnTo>
                  <a:lnTo>
                    <a:pt x="90" y="6"/>
                  </a:lnTo>
                  <a:lnTo>
                    <a:pt x="92" y="4"/>
                  </a:lnTo>
                  <a:lnTo>
                    <a:pt x="93" y="2"/>
                  </a:lnTo>
                  <a:lnTo>
                    <a:pt x="95" y="2"/>
                  </a:lnTo>
                  <a:lnTo>
                    <a:pt x="96" y="0"/>
                  </a:lnTo>
                </a:path>
              </a:pathLst>
            </a:custGeom>
            <a:noFill/>
            <a:ln w="33338">
              <a:solidFill>
                <a:srgbClr val="FF0000"/>
              </a:solidFill>
              <a:prstDash val="solid"/>
              <a:round/>
              <a:headEnd/>
              <a:tailEnd/>
            </a:ln>
          </p:spPr>
          <p:txBody>
            <a:bodyPr/>
            <a:lstStyle/>
            <a:p>
              <a:endParaRPr lang="ru-RU"/>
            </a:p>
          </p:txBody>
        </p:sp>
        <p:sp>
          <p:nvSpPr>
            <p:cNvPr id="934111" name="Rectangle 223"/>
            <p:cNvSpPr>
              <a:spLocks noChangeArrowheads="1"/>
            </p:cNvSpPr>
            <p:nvPr/>
          </p:nvSpPr>
          <p:spPr bwMode="auto">
            <a:xfrm>
              <a:off x="3760" y="2403"/>
              <a:ext cx="504" cy="86"/>
            </a:xfrm>
            <a:prstGeom prst="rect">
              <a:avLst/>
            </a:prstGeom>
            <a:noFill/>
            <a:ln w="9525">
              <a:noFill/>
              <a:miter lim="800000"/>
              <a:headEnd/>
              <a:tailEnd/>
            </a:ln>
          </p:spPr>
          <p:txBody>
            <a:bodyPr wrap="none" lIns="0" tIns="0" rIns="0" bIns="0">
              <a:spAutoFit/>
            </a:bodyPr>
            <a:lstStyle/>
            <a:p>
              <a:r>
                <a:rPr lang="ru-RU" sz="900">
                  <a:solidFill>
                    <a:srgbClr val="FF0000"/>
                  </a:solidFill>
                </a:rPr>
                <a:t>Columbia</a:t>
              </a:r>
              <a:endParaRPr lang="ru-RU"/>
            </a:p>
          </p:txBody>
        </p:sp>
        <p:sp>
          <p:nvSpPr>
            <p:cNvPr id="934112" name="Freeform 224"/>
            <p:cNvSpPr>
              <a:spLocks/>
            </p:cNvSpPr>
            <p:nvPr/>
          </p:nvSpPr>
          <p:spPr bwMode="auto">
            <a:xfrm>
              <a:off x="1875" y="2794"/>
              <a:ext cx="1570" cy="169"/>
            </a:xfrm>
            <a:custGeom>
              <a:avLst/>
              <a:gdLst/>
              <a:ahLst/>
              <a:cxnLst>
                <a:cxn ang="0">
                  <a:pos x="24" y="268"/>
                </a:cxn>
                <a:cxn ang="0">
                  <a:pos x="49" y="274"/>
                </a:cxn>
                <a:cxn ang="0">
                  <a:pos x="74" y="281"/>
                </a:cxn>
                <a:cxn ang="0">
                  <a:pos x="98" y="287"/>
                </a:cxn>
                <a:cxn ang="0">
                  <a:pos x="124" y="294"/>
                </a:cxn>
                <a:cxn ang="0">
                  <a:pos x="149" y="300"/>
                </a:cxn>
                <a:cxn ang="0">
                  <a:pos x="174" y="304"/>
                </a:cxn>
                <a:cxn ang="0">
                  <a:pos x="200" y="309"/>
                </a:cxn>
                <a:cxn ang="0">
                  <a:pos x="225" y="313"/>
                </a:cxn>
                <a:cxn ang="0">
                  <a:pos x="250" y="317"/>
                </a:cxn>
                <a:cxn ang="0">
                  <a:pos x="274" y="321"/>
                </a:cxn>
                <a:cxn ang="0">
                  <a:pos x="300" y="324"/>
                </a:cxn>
                <a:cxn ang="0">
                  <a:pos x="325" y="328"/>
                </a:cxn>
                <a:cxn ang="0">
                  <a:pos x="350" y="330"/>
                </a:cxn>
                <a:cxn ang="0">
                  <a:pos x="376" y="332"/>
                </a:cxn>
                <a:cxn ang="0">
                  <a:pos x="401" y="334"/>
                </a:cxn>
                <a:cxn ang="0">
                  <a:pos x="425" y="336"/>
                </a:cxn>
                <a:cxn ang="0">
                  <a:pos x="450" y="338"/>
                </a:cxn>
                <a:cxn ang="0">
                  <a:pos x="476" y="338"/>
                </a:cxn>
                <a:cxn ang="0">
                  <a:pos x="501" y="338"/>
                </a:cxn>
                <a:cxn ang="0">
                  <a:pos x="526" y="338"/>
                </a:cxn>
                <a:cxn ang="0">
                  <a:pos x="552" y="338"/>
                </a:cxn>
                <a:cxn ang="0">
                  <a:pos x="577" y="336"/>
                </a:cxn>
                <a:cxn ang="0">
                  <a:pos x="601" y="336"/>
                </a:cxn>
                <a:cxn ang="0">
                  <a:pos x="626" y="334"/>
                </a:cxn>
                <a:cxn ang="0">
                  <a:pos x="652" y="332"/>
                </a:cxn>
                <a:cxn ang="0">
                  <a:pos x="677" y="330"/>
                </a:cxn>
                <a:cxn ang="0">
                  <a:pos x="702" y="326"/>
                </a:cxn>
                <a:cxn ang="0">
                  <a:pos x="728" y="323"/>
                </a:cxn>
                <a:cxn ang="0">
                  <a:pos x="753" y="321"/>
                </a:cxn>
                <a:cxn ang="0">
                  <a:pos x="777" y="317"/>
                </a:cxn>
                <a:cxn ang="0">
                  <a:pos x="802" y="311"/>
                </a:cxn>
                <a:cxn ang="0">
                  <a:pos x="828" y="307"/>
                </a:cxn>
                <a:cxn ang="0">
                  <a:pos x="853" y="302"/>
                </a:cxn>
                <a:cxn ang="0">
                  <a:pos x="878" y="296"/>
                </a:cxn>
                <a:cxn ang="0">
                  <a:pos x="904" y="290"/>
                </a:cxn>
                <a:cxn ang="0">
                  <a:pos x="929" y="285"/>
                </a:cxn>
                <a:cxn ang="0">
                  <a:pos x="953" y="279"/>
                </a:cxn>
                <a:cxn ang="0">
                  <a:pos x="978" y="272"/>
                </a:cxn>
                <a:cxn ang="0">
                  <a:pos x="1004" y="264"/>
                </a:cxn>
                <a:cxn ang="0">
                  <a:pos x="1029" y="257"/>
                </a:cxn>
                <a:cxn ang="0">
                  <a:pos x="1054" y="249"/>
                </a:cxn>
                <a:cxn ang="0">
                  <a:pos x="1080" y="240"/>
                </a:cxn>
                <a:cxn ang="0">
                  <a:pos x="1105" y="232"/>
                </a:cxn>
                <a:cxn ang="0">
                  <a:pos x="1129" y="223"/>
                </a:cxn>
                <a:cxn ang="0">
                  <a:pos x="1154" y="213"/>
                </a:cxn>
                <a:cxn ang="0">
                  <a:pos x="1180" y="204"/>
                </a:cxn>
                <a:cxn ang="0">
                  <a:pos x="1205" y="192"/>
                </a:cxn>
                <a:cxn ang="0">
                  <a:pos x="1230" y="181"/>
                </a:cxn>
                <a:cxn ang="0">
                  <a:pos x="1256" y="172"/>
                </a:cxn>
                <a:cxn ang="0">
                  <a:pos x="1280" y="159"/>
                </a:cxn>
                <a:cxn ang="0">
                  <a:pos x="1305" y="147"/>
                </a:cxn>
                <a:cxn ang="0">
                  <a:pos x="1330" y="136"/>
                </a:cxn>
                <a:cxn ang="0">
                  <a:pos x="1356" y="123"/>
                </a:cxn>
                <a:cxn ang="0">
                  <a:pos x="1381" y="110"/>
                </a:cxn>
                <a:cxn ang="0">
                  <a:pos x="1406" y="96"/>
                </a:cxn>
                <a:cxn ang="0">
                  <a:pos x="1432" y="83"/>
                </a:cxn>
                <a:cxn ang="0">
                  <a:pos x="1456" y="68"/>
                </a:cxn>
                <a:cxn ang="0">
                  <a:pos x="1481" y="55"/>
                </a:cxn>
                <a:cxn ang="0">
                  <a:pos x="1506" y="40"/>
                </a:cxn>
                <a:cxn ang="0">
                  <a:pos x="1532" y="25"/>
                </a:cxn>
                <a:cxn ang="0">
                  <a:pos x="1557" y="8"/>
                </a:cxn>
              </a:cxnLst>
              <a:rect l="0" t="0" r="r" b="b"/>
              <a:pathLst>
                <a:path w="1570" h="338">
                  <a:moveTo>
                    <a:pt x="0" y="260"/>
                  </a:moveTo>
                  <a:lnTo>
                    <a:pt x="1" y="260"/>
                  </a:lnTo>
                  <a:lnTo>
                    <a:pt x="3" y="260"/>
                  </a:lnTo>
                  <a:lnTo>
                    <a:pt x="5" y="262"/>
                  </a:lnTo>
                  <a:lnTo>
                    <a:pt x="6" y="262"/>
                  </a:lnTo>
                  <a:lnTo>
                    <a:pt x="8" y="262"/>
                  </a:lnTo>
                  <a:lnTo>
                    <a:pt x="9" y="262"/>
                  </a:lnTo>
                  <a:lnTo>
                    <a:pt x="11" y="264"/>
                  </a:lnTo>
                  <a:lnTo>
                    <a:pt x="13" y="264"/>
                  </a:lnTo>
                  <a:lnTo>
                    <a:pt x="14" y="264"/>
                  </a:lnTo>
                  <a:lnTo>
                    <a:pt x="16" y="264"/>
                  </a:lnTo>
                  <a:lnTo>
                    <a:pt x="17" y="266"/>
                  </a:lnTo>
                  <a:lnTo>
                    <a:pt x="19" y="266"/>
                  </a:lnTo>
                  <a:lnTo>
                    <a:pt x="20" y="266"/>
                  </a:lnTo>
                  <a:lnTo>
                    <a:pt x="22" y="266"/>
                  </a:lnTo>
                  <a:lnTo>
                    <a:pt x="24" y="268"/>
                  </a:lnTo>
                  <a:lnTo>
                    <a:pt x="25" y="268"/>
                  </a:lnTo>
                  <a:lnTo>
                    <a:pt x="27" y="268"/>
                  </a:lnTo>
                  <a:lnTo>
                    <a:pt x="28" y="268"/>
                  </a:lnTo>
                  <a:lnTo>
                    <a:pt x="30" y="270"/>
                  </a:lnTo>
                  <a:lnTo>
                    <a:pt x="32" y="270"/>
                  </a:lnTo>
                  <a:lnTo>
                    <a:pt x="33" y="270"/>
                  </a:lnTo>
                  <a:lnTo>
                    <a:pt x="35" y="270"/>
                  </a:lnTo>
                  <a:lnTo>
                    <a:pt x="36" y="272"/>
                  </a:lnTo>
                  <a:lnTo>
                    <a:pt x="38" y="272"/>
                  </a:lnTo>
                  <a:lnTo>
                    <a:pt x="39" y="272"/>
                  </a:lnTo>
                  <a:lnTo>
                    <a:pt x="41" y="272"/>
                  </a:lnTo>
                  <a:lnTo>
                    <a:pt x="43" y="274"/>
                  </a:lnTo>
                  <a:lnTo>
                    <a:pt x="44" y="274"/>
                  </a:lnTo>
                  <a:lnTo>
                    <a:pt x="46" y="274"/>
                  </a:lnTo>
                  <a:lnTo>
                    <a:pt x="47" y="274"/>
                  </a:lnTo>
                  <a:lnTo>
                    <a:pt x="49" y="274"/>
                  </a:lnTo>
                  <a:lnTo>
                    <a:pt x="51" y="275"/>
                  </a:lnTo>
                  <a:lnTo>
                    <a:pt x="52" y="275"/>
                  </a:lnTo>
                  <a:lnTo>
                    <a:pt x="54" y="275"/>
                  </a:lnTo>
                  <a:lnTo>
                    <a:pt x="55" y="275"/>
                  </a:lnTo>
                  <a:lnTo>
                    <a:pt x="57" y="277"/>
                  </a:lnTo>
                  <a:lnTo>
                    <a:pt x="59" y="277"/>
                  </a:lnTo>
                  <a:lnTo>
                    <a:pt x="60" y="277"/>
                  </a:lnTo>
                  <a:lnTo>
                    <a:pt x="62" y="277"/>
                  </a:lnTo>
                  <a:lnTo>
                    <a:pt x="63" y="279"/>
                  </a:lnTo>
                  <a:lnTo>
                    <a:pt x="65" y="279"/>
                  </a:lnTo>
                  <a:lnTo>
                    <a:pt x="66" y="279"/>
                  </a:lnTo>
                  <a:lnTo>
                    <a:pt x="68" y="279"/>
                  </a:lnTo>
                  <a:lnTo>
                    <a:pt x="70" y="279"/>
                  </a:lnTo>
                  <a:lnTo>
                    <a:pt x="71" y="281"/>
                  </a:lnTo>
                  <a:lnTo>
                    <a:pt x="73" y="281"/>
                  </a:lnTo>
                  <a:lnTo>
                    <a:pt x="74" y="281"/>
                  </a:lnTo>
                  <a:lnTo>
                    <a:pt x="76" y="281"/>
                  </a:lnTo>
                  <a:lnTo>
                    <a:pt x="78" y="281"/>
                  </a:lnTo>
                  <a:lnTo>
                    <a:pt x="79" y="283"/>
                  </a:lnTo>
                  <a:lnTo>
                    <a:pt x="79" y="283"/>
                  </a:lnTo>
                  <a:lnTo>
                    <a:pt x="81" y="283"/>
                  </a:lnTo>
                  <a:lnTo>
                    <a:pt x="82" y="283"/>
                  </a:lnTo>
                  <a:lnTo>
                    <a:pt x="84" y="285"/>
                  </a:lnTo>
                  <a:lnTo>
                    <a:pt x="85" y="285"/>
                  </a:lnTo>
                  <a:lnTo>
                    <a:pt x="87" y="285"/>
                  </a:lnTo>
                  <a:lnTo>
                    <a:pt x="89" y="285"/>
                  </a:lnTo>
                  <a:lnTo>
                    <a:pt x="90" y="285"/>
                  </a:lnTo>
                  <a:lnTo>
                    <a:pt x="92" y="287"/>
                  </a:lnTo>
                  <a:lnTo>
                    <a:pt x="93" y="287"/>
                  </a:lnTo>
                  <a:lnTo>
                    <a:pt x="95" y="287"/>
                  </a:lnTo>
                  <a:lnTo>
                    <a:pt x="97" y="287"/>
                  </a:lnTo>
                  <a:lnTo>
                    <a:pt x="98" y="287"/>
                  </a:lnTo>
                  <a:lnTo>
                    <a:pt x="100" y="289"/>
                  </a:lnTo>
                  <a:lnTo>
                    <a:pt x="101" y="289"/>
                  </a:lnTo>
                  <a:lnTo>
                    <a:pt x="103" y="289"/>
                  </a:lnTo>
                  <a:lnTo>
                    <a:pt x="105" y="289"/>
                  </a:lnTo>
                  <a:lnTo>
                    <a:pt x="106" y="289"/>
                  </a:lnTo>
                  <a:lnTo>
                    <a:pt x="108" y="290"/>
                  </a:lnTo>
                  <a:lnTo>
                    <a:pt x="109" y="290"/>
                  </a:lnTo>
                  <a:lnTo>
                    <a:pt x="111" y="290"/>
                  </a:lnTo>
                  <a:lnTo>
                    <a:pt x="112" y="290"/>
                  </a:lnTo>
                  <a:lnTo>
                    <a:pt x="114" y="290"/>
                  </a:lnTo>
                  <a:lnTo>
                    <a:pt x="116" y="292"/>
                  </a:lnTo>
                  <a:lnTo>
                    <a:pt x="117" y="292"/>
                  </a:lnTo>
                  <a:lnTo>
                    <a:pt x="119" y="292"/>
                  </a:lnTo>
                  <a:lnTo>
                    <a:pt x="120" y="292"/>
                  </a:lnTo>
                  <a:lnTo>
                    <a:pt x="122" y="292"/>
                  </a:lnTo>
                  <a:lnTo>
                    <a:pt x="124" y="294"/>
                  </a:lnTo>
                  <a:lnTo>
                    <a:pt x="125" y="294"/>
                  </a:lnTo>
                  <a:lnTo>
                    <a:pt x="127" y="294"/>
                  </a:lnTo>
                  <a:lnTo>
                    <a:pt x="128" y="294"/>
                  </a:lnTo>
                  <a:lnTo>
                    <a:pt x="130" y="294"/>
                  </a:lnTo>
                  <a:lnTo>
                    <a:pt x="131" y="296"/>
                  </a:lnTo>
                  <a:lnTo>
                    <a:pt x="133" y="296"/>
                  </a:lnTo>
                  <a:lnTo>
                    <a:pt x="135" y="296"/>
                  </a:lnTo>
                  <a:lnTo>
                    <a:pt x="136" y="296"/>
                  </a:lnTo>
                  <a:lnTo>
                    <a:pt x="138" y="296"/>
                  </a:lnTo>
                  <a:lnTo>
                    <a:pt x="139" y="296"/>
                  </a:lnTo>
                  <a:lnTo>
                    <a:pt x="141" y="298"/>
                  </a:lnTo>
                  <a:lnTo>
                    <a:pt x="143" y="298"/>
                  </a:lnTo>
                  <a:lnTo>
                    <a:pt x="144" y="298"/>
                  </a:lnTo>
                  <a:lnTo>
                    <a:pt x="146" y="298"/>
                  </a:lnTo>
                  <a:lnTo>
                    <a:pt x="147" y="298"/>
                  </a:lnTo>
                  <a:lnTo>
                    <a:pt x="149" y="300"/>
                  </a:lnTo>
                  <a:lnTo>
                    <a:pt x="150" y="300"/>
                  </a:lnTo>
                  <a:lnTo>
                    <a:pt x="152" y="300"/>
                  </a:lnTo>
                  <a:lnTo>
                    <a:pt x="154" y="300"/>
                  </a:lnTo>
                  <a:lnTo>
                    <a:pt x="155" y="300"/>
                  </a:lnTo>
                  <a:lnTo>
                    <a:pt x="157" y="300"/>
                  </a:lnTo>
                  <a:lnTo>
                    <a:pt x="158" y="302"/>
                  </a:lnTo>
                  <a:lnTo>
                    <a:pt x="160" y="302"/>
                  </a:lnTo>
                  <a:lnTo>
                    <a:pt x="162" y="302"/>
                  </a:lnTo>
                  <a:lnTo>
                    <a:pt x="163" y="302"/>
                  </a:lnTo>
                  <a:lnTo>
                    <a:pt x="165" y="302"/>
                  </a:lnTo>
                  <a:lnTo>
                    <a:pt x="166" y="302"/>
                  </a:lnTo>
                  <a:lnTo>
                    <a:pt x="168" y="304"/>
                  </a:lnTo>
                  <a:lnTo>
                    <a:pt x="170" y="304"/>
                  </a:lnTo>
                  <a:lnTo>
                    <a:pt x="171" y="304"/>
                  </a:lnTo>
                  <a:lnTo>
                    <a:pt x="173" y="304"/>
                  </a:lnTo>
                  <a:lnTo>
                    <a:pt x="174" y="304"/>
                  </a:lnTo>
                  <a:lnTo>
                    <a:pt x="176" y="306"/>
                  </a:lnTo>
                  <a:lnTo>
                    <a:pt x="177" y="306"/>
                  </a:lnTo>
                  <a:lnTo>
                    <a:pt x="179" y="306"/>
                  </a:lnTo>
                  <a:lnTo>
                    <a:pt x="181" y="306"/>
                  </a:lnTo>
                  <a:lnTo>
                    <a:pt x="182" y="306"/>
                  </a:lnTo>
                  <a:lnTo>
                    <a:pt x="184" y="306"/>
                  </a:lnTo>
                  <a:lnTo>
                    <a:pt x="185" y="306"/>
                  </a:lnTo>
                  <a:lnTo>
                    <a:pt x="187" y="307"/>
                  </a:lnTo>
                  <a:lnTo>
                    <a:pt x="189" y="307"/>
                  </a:lnTo>
                  <a:lnTo>
                    <a:pt x="190" y="307"/>
                  </a:lnTo>
                  <a:lnTo>
                    <a:pt x="192" y="307"/>
                  </a:lnTo>
                  <a:lnTo>
                    <a:pt x="193" y="307"/>
                  </a:lnTo>
                  <a:lnTo>
                    <a:pt x="195" y="307"/>
                  </a:lnTo>
                  <a:lnTo>
                    <a:pt x="196" y="309"/>
                  </a:lnTo>
                  <a:lnTo>
                    <a:pt x="198" y="309"/>
                  </a:lnTo>
                  <a:lnTo>
                    <a:pt x="200" y="309"/>
                  </a:lnTo>
                  <a:lnTo>
                    <a:pt x="201" y="309"/>
                  </a:lnTo>
                  <a:lnTo>
                    <a:pt x="203" y="309"/>
                  </a:lnTo>
                  <a:lnTo>
                    <a:pt x="204" y="309"/>
                  </a:lnTo>
                  <a:lnTo>
                    <a:pt x="206" y="311"/>
                  </a:lnTo>
                  <a:lnTo>
                    <a:pt x="208" y="311"/>
                  </a:lnTo>
                  <a:lnTo>
                    <a:pt x="209" y="311"/>
                  </a:lnTo>
                  <a:lnTo>
                    <a:pt x="211" y="311"/>
                  </a:lnTo>
                  <a:lnTo>
                    <a:pt x="212" y="311"/>
                  </a:lnTo>
                  <a:lnTo>
                    <a:pt x="214" y="311"/>
                  </a:lnTo>
                  <a:lnTo>
                    <a:pt x="216" y="311"/>
                  </a:lnTo>
                  <a:lnTo>
                    <a:pt x="217" y="313"/>
                  </a:lnTo>
                  <a:lnTo>
                    <a:pt x="219" y="313"/>
                  </a:lnTo>
                  <a:lnTo>
                    <a:pt x="220" y="313"/>
                  </a:lnTo>
                  <a:lnTo>
                    <a:pt x="222" y="313"/>
                  </a:lnTo>
                  <a:lnTo>
                    <a:pt x="223" y="313"/>
                  </a:lnTo>
                  <a:lnTo>
                    <a:pt x="225" y="313"/>
                  </a:lnTo>
                  <a:lnTo>
                    <a:pt x="227" y="313"/>
                  </a:lnTo>
                  <a:lnTo>
                    <a:pt x="228" y="315"/>
                  </a:lnTo>
                  <a:lnTo>
                    <a:pt x="230" y="315"/>
                  </a:lnTo>
                  <a:lnTo>
                    <a:pt x="231" y="315"/>
                  </a:lnTo>
                  <a:lnTo>
                    <a:pt x="233" y="315"/>
                  </a:lnTo>
                  <a:lnTo>
                    <a:pt x="235" y="315"/>
                  </a:lnTo>
                  <a:lnTo>
                    <a:pt x="236" y="315"/>
                  </a:lnTo>
                  <a:lnTo>
                    <a:pt x="238" y="315"/>
                  </a:lnTo>
                  <a:lnTo>
                    <a:pt x="239" y="317"/>
                  </a:lnTo>
                  <a:lnTo>
                    <a:pt x="241" y="317"/>
                  </a:lnTo>
                  <a:lnTo>
                    <a:pt x="242" y="317"/>
                  </a:lnTo>
                  <a:lnTo>
                    <a:pt x="244" y="317"/>
                  </a:lnTo>
                  <a:lnTo>
                    <a:pt x="246" y="317"/>
                  </a:lnTo>
                  <a:lnTo>
                    <a:pt x="247" y="317"/>
                  </a:lnTo>
                  <a:lnTo>
                    <a:pt x="249" y="317"/>
                  </a:lnTo>
                  <a:lnTo>
                    <a:pt x="250" y="317"/>
                  </a:lnTo>
                  <a:lnTo>
                    <a:pt x="250" y="319"/>
                  </a:lnTo>
                  <a:lnTo>
                    <a:pt x="252" y="319"/>
                  </a:lnTo>
                  <a:lnTo>
                    <a:pt x="254" y="319"/>
                  </a:lnTo>
                  <a:lnTo>
                    <a:pt x="255" y="319"/>
                  </a:lnTo>
                  <a:lnTo>
                    <a:pt x="257" y="319"/>
                  </a:lnTo>
                  <a:lnTo>
                    <a:pt x="258" y="319"/>
                  </a:lnTo>
                  <a:lnTo>
                    <a:pt x="260" y="319"/>
                  </a:lnTo>
                  <a:lnTo>
                    <a:pt x="261" y="319"/>
                  </a:lnTo>
                  <a:lnTo>
                    <a:pt x="263" y="321"/>
                  </a:lnTo>
                  <a:lnTo>
                    <a:pt x="265" y="321"/>
                  </a:lnTo>
                  <a:lnTo>
                    <a:pt x="266" y="321"/>
                  </a:lnTo>
                  <a:lnTo>
                    <a:pt x="268" y="321"/>
                  </a:lnTo>
                  <a:lnTo>
                    <a:pt x="269" y="321"/>
                  </a:lnTo>
                  <a:lnTo>
                    <a:pt x="271" y="321"/>
                  </a:lnTo>
                  <a:lnTo>
                    <a:pt x="273" y="321"/>
                  </a:lnTo>
                  <a:lnTo>
                    <a:pt x="274" y="321"/>
                  </a:lnTo>
                  <a:lnTo>
                    <a:pt x="276" y="323"/>
                  </a:lnTo>
                  <a:lnTo>
                    <a:pt x="277" y="323"/>
                  </a:lnTo>
                  <a:lnTo>
                    <a:pt x="279" y="323"/>
                  </a:lnTo>
                  <a:lnTo>
                    <a:pt x="281" y="323"/>
                  </a:lnTo>
                  <a:lnTo>
                    <a:pt x="282" y="323"/>
                  </a:lnTo>
                  <a:lnTo>
                    <a:pt x="284" y="323"/>
                  </a:lnTo>
                  <a:lnTo>
                    <a:pt x="285" y="323"/>
                  </a:lnTo>
                  <a:lnTo>
                    <a:pt x="287" y="323"/>
                  </a:lnTo>
                  <a:lnTo>
                    <a:pt x="288" y="323"/>
                  </a:lnTo>
                  <a:lnTo>
                    <a:pt x="290" y="324"/>
                  </a:lnTo>
                  <a:lnTo>
                    <a:pt x="292" y="324"/>
                  </a:lnTo>
                  <a:lnTo>
                    <a:pt x="293" y="324"/>
                  </a:lnTo>
                  <a:lnTo>
                    <a:pt x="295" y="324"/>
                  </a:lnTo>
                  <a:lnTo>
                    <a:pt x="296" y="324"/>
                  </a:lnTo>
                  <a:lnTo>
                    <a:pt x="298" y="324"/>
                  </a:lnTo>
                  <a:lnTo>
                    <a:pt x="300" y="324"/>
                  </a:lnTo>
                  <a:lnTo>
                    <a:pt x="301" y="324"/>
                  </a:lnTo>
                  <a:lnTo>
                    <a:pt x="303" y="324"/>
                  </a:lnTo>
                  <a:lnTo>
                    <a:pt x="304" y="324"/>
                  </a:lnTo>
                  <a:lnTo>
                    <a:pt x="306" y="326"/>
                  </a:lnTo>
                  <a:lnTo>
                    <a:pt x="307" y="326"/>
                  </a:lnTo>
                  <a:lnTo>
                    <a:pt x="309" y="326"/>
                  </a:lnTo>
                  <a:lnTo>
                    <a:pt x="311" y="326"/>
                  </a:lnTo>
                  <a:lnTo>
                    <a:pt x="312" y="326"/>
                  </a:lnTo>
                  <a:lnTo>
                    <a:pt x="314" y="326"/>
                  </a:lnTo>
                  <a:lnTo>
                    <a:pt x="315" y="326"/>
                  </a:lnTo>
                  <a:lnTo>
                    <a:pt x="317" y="326"/>
                  </a:lnTo>
                  <a:lnTo>
                    <a:pt x="319" y="326"/>
                  </a:lnTo>
                  <a:lnTo>
                    <a:pt x="320" y="326"/>
                  </a:lnTo>
                  <a:lnTo>
                    <a:pt x="322" y="328"/>
                  </a:lnTo>
                  <a:lnTo>
                    <a:pt x="323" y="328"/>
                  </a:lnTo>
                  <a:lnTo>
                    <a:pt x="325" y="328"/>
                  </a:lnTo>
                  <a:lnTo>
                    <a:pt x="327" y="328"/>
                  </a:lnTo>
                  <a:lnTo>
                    <a:pt x="328" y="328"/>
                  </a:lnTo>
                  <a:lnTo>
                    <a:pt x="330" y="328"/>
                  </a:lnTo>
                  <a:lnTo>
                    <a:pt x="331" y="328"/>
                  </a:lnTo>
                  <a:lnTo>
                    <a:pt x="333" y="328"/>
                  </a:lnTo>
                  <a:lnTo>
                    <a:pt x="334" y="328"/>
                  </a:lnTo>
                  <a:lnTo>
                    <a:pt x="336" y="328"/>
                  </a:lnTo>
                  <a:lnTo>
                    <a:pt x="338" y="328"/>
                  </a:lnTo>
                  <a:lnTo>
                    <a:pt x="339" y="330"/>
                  </a:lnTo>
                  <a:lnTo>
                    <a:pt x="341" y="330"/>
                  </a:lnTo>
                  <a:lnTo>
                    <a:pt x="342" y="330"/>
                  </a:lnTo>
                  <a:lnTo>
                    <a:pt x="344" y="330"/>
                  </a:lnTo>
                  <a:lnTo>
                    <a:pt x="346" y="330"/>
                  </a:lnTo>
                  <a:lnTo>
                    <a:pt x="347" y="330"/>
                  </a:lnTo>
                  <a:lnTo>
                    <a:pt x="349" y="330"/>
                  </a:lnTo>
                  <a:lnTo>
                    <a:pt x="350" y="330"/>
                  </a:lnTo>
                  <a:lnTo>
                    <a:pt x="352" y="330"/>
                  </a:lnTo>
                  <a:lnTo>
                    <a:pt x="353" y="330"/>
                  </a:lnTo>
                  <a:lnTo>
                    <a:pt x="355" y="330"/>
                  </a:lnTo>
                  <a:lnTo>
                    <a:pt x="357" y="330"/>
                  </a:lnTo>
                  <a:lnTo>
                    <a:pt x="358" y="330"/>
                  </a:lnTo>
                  <a:lnTo>
                    <a:pt x="360" y="332"/>
                  </a:lnTo>
                  <a:lnTo>
                    <a:pt x="361" y="332"/>
                  </a:lnTo>
                  <a:lnTo>
                    <a:pt x="363" y="332"/>
                  </a:lnTo>
                  <a:lnTo>
                    <a:pt x="365" y="332"/>
                  </a:lnTo>
                  <a:lnTo>
                    <a:pt x="366" y="332"/>
                  </a:lnTo>
                  <a:lnTo>
                    <a:pt x="368" y="332"/>
                  </a:lnTo>
                  <a:lnTo>
                    <a:pt x="369" y="332"/>
                  </a:lnTo>
                  <a:lnTo>
                    <a:pt x="371" y="332"/>
                  </a:lnTo>
                  <a:lnTo>
                    <a:pt x="372" y="332"/>
                  </a:lnTo>
                  <a:lnTo>
                    <a:pt x="374" y="332"/>
                  </a:lnTo>
                  <a:lnTo>
                    <a:pt x="376" y="332"/>
                  </a:lnTo>
                  <a:lnTo>
                    <a:pt x="377" y="332"/>
                  </a:lnTo>
                  <a:lnTo>
                    <a:pt x="379" y="332"/>
                  </a:lnTo>
                  <a:lnTo>
                    <a:pt x="380" y="332"/>
                  </a:lnTo>
                  <a:lnTo>
                    <a:pt x="382" y="334"/>
                  </a:lnTo>
                  <a:lnTo>
                    <a:pt x="384" y="334"/>
                  </a:lnTo>
                  <a:lnTo>
                    <a:pt x="385" y="334"/>
                  </a:lnTo>
                  <a:lnTo>
                    <a:pt x="387" y="334"/>
                  </a:lnTo>
                  <a:lnTo>
                    <a:pt x="388" y="334"/>
                  </a:lnTo>
                  <a:lnTo>
                    <a:pt x="390" y="334"/>
                  </a:lnTo>
                  <a:lnTo>
                    <a:pt x="392" y="334"/>
                  </a:lnTo>
                  <a:lnTo>
                    <a:pt x="393" y="334"/>
                  </a:lnTo>
                  <a:lnTo>
                    <a:pt x="395" y="334"/>
                  </a:lnTo>
                  <a:lnTo>
                    <a:pt x="396" y="334"/>
                  </a:lnTo>
                  <a:lnTo>
                    <a:pt x="398" y="334"/>
                  </a:lnTo>
                  <a:lnTo>
                    <a:pt x="399" y="334"/>
                  </a:lnTo>
                  <a:lnTo>
                    <a:pt x="401" y="334"/>
                  </a:lnTo>
                  <a:lnTo>
                    <a:pt x="403" y="334"/>
                  </a:lnTo>
                  <a:lnTo>
                    <a:pt x="404" y="334"/>
                  </a:lnTo>
                  <a:lnTo>
                    <a:pt x="406" y="334"/>
                  </a:lnTo>
                  <a:lnTo>
                    <a:pt x="407" y="334"/>
                  </a:lnTo>
                  <a:lnTo>
                    <a:pt x="409" y="334"/>
                  </a:lnTo>
                  <a:lnTo>
                    <a:pt x="411" y="336"/>
                  </a:lnTo>
                  <a:lnTo>
                    <a:pt x="412" y="336"/>
                  </a:lnTo>
                  <a:lnTo>
                    <a:pt x="414" y="336"/>
                  </a:lnTo>
                  <a:lnTo>
                    <a:pt x="415" y="336"/>
                  </a:lnTo>
                  <a:lnTo>
                    <a:pt x="417" y="336"/>
                  </a:lnTo>
                  <a:lnTo>
                    <a:pt x="418" y="336"/>
                  </a:lnTo>
                  <a:lnTo>
                    <a:pt x="420" y="336"/>
                  </a:lnTo>
                  <a:lnTo>
                    <a:pt x="422" y="336"/>
                  </a:lnTo>
                  <a:lnTo>
                    <a:pt x="422" y="336"/>
                  </a:lnTo>
                  <a:lnTo>
                    <a:pt x="423" y="336"/>
                  </a:lnTo>
                  <a:lnTo>
                    <a:pt x="425" y="336"/>
                  </a:lnTo>
                  <a:lnTo>
                    <a:pt x="426" y="336"/>
                  </a:lnTo>
                  <a:lnTo>
                    <a:pt x="428" y="336"/>
                  </a:lnTo>
                  <a:lnTo>
                    <a:pt x="430" y="336"/>
                  </a:lnTo>
                  <a:lnTo>
                    <a:pt x="431" y="336"/>
                  </a:lnTo>
                  <a:lnTo>
                    <a:pt x="433" y="336"/>
                  </a:lnTo>
                  <a:lnTo>
                    <a:pt x="434" y="336"/>
                  </a:lnTo>
                  <a:lnTo>
                    <a:pt x="436" y="336"/>
                  </a:lnTo>
                  <a:lnTo>
                    <a:pt x="438" y="336"/>
                  </a:lnTo>
                  <a:lnTo>
                    <a:pt x="439" y="336"/>
                  </a:lnTo>
                  <a:lnTo>
                    <a:pt x="441" y="336"/>
                  </a:lnTo>
                  <a:lnTo>
                    <a:pt x="442" y="336"/>
                  </a:lnTo>
                  <a:lnTo>
                    <a:pt x="444" y="336"/>
                  </a:lnTo>
                  <a:lnTo>
                    <a:pt x="445" y="336"/>
                  </a:lnTo>
                  <a:lnTo>
                    <a:pt x="447" y="338"/>
                  </a:lnTo>
                  <a:lnTo>
                    <a:pt x="449" y="338"/>
                  </a:lnTo>
                  <a:lnTo>
                    <a:pt x="450" y="338"/>
                  </a:lnTo>
                  <a:lnTo>
                    <a:pt x="452" y="338"/>
                  </a:lnTo>
                  <a:lnTo>
                    <a:pt x="453" y="338"/>
                  </a:lnTo>
                  <a:lnTo>
                    <a:pt x="455" y="338"/>
                  </a:lnTo>
                  <a:lnTo>
                    <a:pt x="457" y="338"/>
                  </a:lnTo>
                  <a:lnTo>
                    <a:pt x="458" y="338"/>
                  </a:lnTo>
                  <a:lnTo>
                    <a:pt x="460" y="338"/>
                  </a:lnTo>
                  <a:lnTo>
                    <a:pt x="461" y="338"/>
                  </a:lnTo>
                  <a:lnTo>
                    <a:pt x="463" y="338"/>
                  </a:lnTo>
                  <a:lnTo>
                    <a:pt x="464" y="338"/>
                  </a:lnTo>
                  <a:lnTo>
                    <a:pt x="466" y="338"/>
                  </a:lnTo>
                  <a:lnTo>
                    <a:pt x="468" y="338"/>
                  </a:lnTo>
                  <a:lnTo>
                    <a:pt x="469" y="338"/>
                  </a:lnTo>
                  <a:lnTo>
                    <a:pt x="471" y="338"/>
                  </a:lnTo>
                  <a:lnTo>
                    <a:pt x="472" y="338"/>
                  </a:lnTo>
                  <a:lnTo>
                    <a:pt x="474" y="338"/>
                  </a:lnTo>
                  <a:lnTo>
                    <a:pt x="476" y="338"/>
                  </a:lnTo>
                  <a:lnTo>
                    <a:pt x="477" y="338"/>
                  </a:lnTo>
                  <a:lnTo>
                    <a:pt x="479" y="338"/>
                  </a:lnTo>
                  <a:lnTo>
                    <a:pt x="480" y="338"/>
                  </a:lnTo>
                  <a:lnTo>
                    <a:pt x="482" y="338"/>
                  </a:lnTo>
                  <a:lnTo>
                    <a:pt x="483" y="338"/>
                  </a:lnTo>
                  <a:lnTo>
                    <a:pt x="485" y="338"/>
                  </a:lnTo>
                  <a:lnTo>
                    <a:pt x="487" y="338"/>
                  </a:lnTo>
                  <a:lnTo>
                    <a:pt x="488" y="338"/>
                  </a:lnTo>
                  <a:lnTo>
                    <a:pt x="490" y="338"/>
                  </a:lnTo>
                  <a:lnTo>
                    <a:pt x="491" y="338"/>
                  </a:lnTo>
                  <a:lnTo>
                    <a:pt x="493" y="338"/>
                  </a:lnTo>
                  <a:lnTo>
                    <a:pt x="495" y="338"/>
                  </a:lnTo>
                  <a:lnTo>
                    <a:pt x="496" y="338"/>
                  </a:lnTo>
                  <a:lnTo>
                    <a:pt x="498" y="338"/>
                  </a:lnTo>
                  <a:lnTo>
                    <a:pt x="499" y="338"/>
                  </a:lnTo>
                  <a:lnTo>
                    <a:pt x="501" y="338"/>
                  </a:lnTo>
                  <a:lnTo>
                    <a:pt x="503" y="338"/>
                  </a:lnTo>
                  <a:lnTo>
                    <a:pt x="504" y="338"/>
                  </a:lnTo>
                  <a:lnTo>
                    <a:pt x="506" y="338"/>
                  </a:lnTo>
                  <a:lnTo>
                    <a:pt x="507" y="338"/>
                  </a:lnTo>
                  <a:lnTo>
                    <a:pt x="509" y="338"/>
                  </a:lnTo>
                  <a:lnTo>
                    <a:pt x="510" y="338"/>
                  </a:lnTo>
                  <a:lnTo>
                    <a:pt x="512" y="338"/>
                  </a:lnTo>
                  <a:lnTo>
                    <a:pt x="514" y="338"/>
                  </a:lnTo>
                  <a:lnTo>
                    <a:pt x="515" y="338"/>
                  </a:lnTo>
                  <a:lnTo>
                    <a:pt x="517" y="338"/>
                  </a:lnTo>
                  <a:lnTo>
                    <a:pt x="518" y="338"/>
                  </a:lnTo>
                  <a:lnTo>
                    <a:pt x="520" y="338"/>
                  </a:lnTo>
                  <a:lnTo>
                    <a:pt x="522" y="338"/>
                  </a:lnTo>
                  <a:lnTo>
                    <a:pt x="523" y="338"/>
                  </a:lnTo>
                  <a:lnTo>
                    <a:pt x="525" y="338"/>
                  </a:lnTo>
                  <a:lnTo>
                    <a:pt x="526" y="338"/>
                  </a:lnTo>
                  <a:lnTo>
                    <a:pt x="528" y="338"/>
                  </a:lnTo>
                  <a:lnTo>
                    <a:pt x="529" y="338"/>
                  </a:lnTo>
                  <a:lnTo>
                    <a:pt x="531" y="338"/>
                  </a:lnTo>
                  <a:lnTo>
                    <a:pt x="533" y="338"/>
                  </a:lnTo>
                  <a:lnTo>
                    <a:pt x="534" y="338"/>
                  </a:lnTo>
                  <a:lnTo>
                    <a:pt x="536" y="338"/>
                  </a:lnTo>
                  <a:lnTo>
                    <a:pt x="537" y="338"/>
                  </a:lnTo>
                  <a:lnTo>
                    <a:pt x="539" y="338"/>
                  </a:lnTo>
                  <a:lnTo>
                    <a:pt x="541" y="338"/>
                  </a:lnTo>
                  <a:lnTo>
                    <a:pt x="542" y="338"/>
                  </a:lnTo>
                  <a:lnTo>
                    <a:pt x="544" y="338"/>
                  </a:lnTo>
                  <a:lnTo>
                    <a:pt x="545" y="338"/>
                  </a:lnTo>
                  <a:lnTo>
                    <a:pt x="547" y="338"/>
                  </a:lnTo>
                  <a:lnTo>
                    <a:pt x="549" y="338"/>
                  </a:lnTo>
                  <a:lnTo>
                    <a:pt x="550" y="338"/>
                  </a:lnTo>
                  <a:lnTo>
                    <a:pt x="552" y="338"/>
                  </a:lnTo>
                  <a:lnTo>
                    <a:pt x="553" y="338"/>
                  </a:lnTo>
                  <a:lnTo>
                    <a:pt x="555" y="338"/>
                  </a:lnTo>
                  <a:lnTo>
                    <a:pt x="556" y="338"/>
                  </a:lnTo>
                  <a:lnTo>
                    <a:pt x="558" y="338"/>
                  </a:lnTo>
                  <a:lnTo>
                    <a:pt x="560" y="338"/>
                  </a:lnTo>
                  <a:lnTo>
                    <a:pt x="561" y="338"/>
                  </a:lnTo>
                  <a:lnTo>
                    <a:pt x="563" y="338"/>
                  </a:lnTo>
                  <a:lnTo>
                    <a:pt x="564" y="338"/>
                  </a:lnTo>
                  <a:lnTo>
                    <a:pt x="566" y="338"/>
                  </a:lnTo>
                  <a:lnTo>
                    <a:pt x="568" y="338"/>
                  </a:lnTo>
                  <a:lnTo>
                    <a:pt x="569" y="338"/>
                  </a:lnTo>
                  <a:lnTo>
                    <a:pt x="571" y="336"/>
                  </a:lnTo>
                  <a:lnTo>
                    <a:pt x="572" y="336"/>
                  </a:lnTo>
                  <a:lnTo>
                    <a:pt x="574" y="336"/>
                  </a:lnTo>
                  <a:lnTo>
                    <a:pt x="575" y="336"/>
                  </a:lnTo>
                  <a:lnTo>
                    <a:pt x="577" y="336"/>
                  </a:lnTo>
                  <a:lnTo>
                    <a:pt x="579" y="336"/>
                  </a:lnTo>
                  <a:lnTo>
                    <a:pt x="580" y="336"/>
                  </a:lnTo>
                  <a:lnTo>
                    <a:pt x="582" y="336"/>
                  </a:lnTo>
                  <a:lnTo>
                    <a:pt x="583" y="336"/>
                  </a:lnTo>
                  <a:lnTo>
                    <a:pt x="585" y="336"/>
                  </a:lnTo>
                  <a:lnTo>
                    <a:pt x="587" y="336"/>
                  </a:lnTo>
                  <a:lnTo>
                    <a:pt x="588" y="336"/>
                  </a:lnTo>
                  <a:lnTo>
                    <a:pt x="590" y="336"/>
                  </a:lnTo>
                  <a:lnTo>
                    <a:pt x="591" y="336"/>
                  </a:lnTo>
                  <a:lnTo>
                    <a:pt x="593" y="336"/>
                  </a:lnTo>
                  <a:lnTo>
                    <a:pt x="594" y="336"/>
                  </a:lnTo>
                  <a:lnTo>
                    <a:pt x="594" y="336"/>
                  </a:lnTo>
                  <a:lnTo>
                    <a:pt x="596" y="336"/>
                  </a:lnTo>
                  <a:lnTo>
                    <a:pt x="598" y="336"/>
                  </a:lnTo>
                  <a:lnTo>
                    <a:pt x="599" y="336"/>
                  </a:lnTo>
                  <a:lnTo>
                    <a:pt x="601" y="336"/>
                  </a:lnTo>
                  <a:lnTo>
                    <a:pt x="602" y="336"/>
                  </a:lnTo>
                  <a:lnTo>
                    <a:pt x="604" y="336"/>
                  </a:lnTo>
                  <a:lnTo>
                    <a:pt x="606" y="336"/>
                  </a:lnTo>
                  <a:lnTo>
                    <a:pt x="607" y="336"/>
                  </a:lnTo>
                  <a:lnTo>
                    <a:pt x="609" y="334"/>
                  </a:lnTo>
                  <a:lnTo>
                    <a:pt x="610" y="334"/>
                  </a:lnTo>
                  <a:lnTo>
                    <a:pt x="612" y="334"/>
                  </a:lnTo>
                  <a:lnTo>
                    <a:pt x="614" y="334"/>
                  </a:lnTo>
                  <a:lnTo>
                    <a:pt x="615" y="334"/>
                  </a:lnTo>
                  <a:lnTo>
                    <a:pt x="617" y="334"/>
                  </a:lnTo>
                  <a:lnTo>
                    <a:pt x="618" y="334"/>
                  </a:lnTo>
                  <a:lnTo>
                    <a:pt x="620" y="334"/>
                  </a:lnTo>
                  <a:lnTo>
                    <a:pt x="621" y="334"/>
                  </a:lnTo>
                  <a:lnTo>
                    <a:pt x="623" y="334"/>
                  </a:lnTo>
                  <a:lnTo>
                    <a:pt x="625" y="334"/>
                  </a:lnTo>
                  <a:lnTo>
                    <a:pt x="626" y="334"/>
                  </a:lnTo>
                  <a:lnTo>
                    <a:pt x="628" y="334"/>
                  </a:lnTo>
                  <a:lnTo>
                    <a:pt x="629" y="334"/>
                  </a:lnTo>
                  <a:lnTo>
                    <a:pt x="631" y="334"/>
                  </a:lnTo>
                  <a:lnTo>
                    <a:pt x="633" y="334"/>
                  </a:lnTo>
                  <a:lnTo>
                    <a:pt x="634" y="334"/>
                  </a:lnTo>
                  <a:lnTo>
                    <a:pt x="636" y="334"/>
                  </a:lnTo>
                  <a:lnTo>
                    <a:pt x="637" y="332"/>
                  </a:lnTo>
                  <a:lnTo>
                    <a:pt x="639" y="332"/>
                  </a:lnTo>
                  <a:lnTo>
                    <a:pt x="640" y="332"/>
                  </a:lnTo>
                  <a:lnTo>
                    <a:pt x="642" y="332"/>
                  </a:lnTo>
                  <a:lnTo>
                    <a:pt x="644" y="332"/>
                  </a:lnTo>
                  <a:lnTo>
                    <a:pt x="645" y="332"/>
                  </a:lnTo>
                  <a:lnTo>
                    <a:pt x="647" y="332"/>
                  </a:lnTo>
                  <a:lnTo>
                    <a:pt x="648" y="332"/>
                  </a:lnTo>
                  <a:lnTo>
                    <a:pt x="650" y="332"/>
                  </a:lnTo>
                  <a:lnTo>
                    <a:pt x="652" y="332"/>
                  </a:lnTo>
                  <a:lnTo>
                    <a:pt x="653" y="332"/>
                  </a:lnTo>
                  <a:lnTo>
                    <a:pt x="655" y="332"/>
                  </a:lnTo>
                  <a:lnTo>
                    <a:pt x="656" y="332"/>
                  </a:lnTo>
                  <a:lnTo>
                    <a:pt x="658" y="332"/>
                  </a:lnTo>
                  <a:lnTo>
                    <a:pt x="660" y="330"/>
                  </a:lnTo>
                  <a:lnTo>
                    <a:pt x="661" y="330"/>
                  </a:lnTo>
                  <a:lnTo>
                    <a:pt x="663" y="330"/>
                  </a:lnTo>
                  <a:lnTo>
                    <a:pt x="664" y="330"/>
                  </a:lnTo>
                  <a:lnTo>
                    <a:pt x="666" y="330"/>
                  </a:lnTo>
                  <a:lnTo>
                    <a:pt x="667" y="330"/>
                  </a:lnTo>
                  <a:lnTo>
                    <a:pt x="669" y="330"/>
                  </a:lnTo>
                  <a:lnTo>
                    <a:pt x="671" y="330"/>
                  </a:lnTo>
                  <a:lnTo>
                    <a:pt x="672" y="330"/>
                  </a:lnTo>
                  <a:lnTo>
                    <a:pt x="674" y="330"/>
                  </a:lnTo>
                  <a:lnTo>
                    <a:pt x="675" y="330"/>
                  </a:lnTo>
                  <a:lnTo>
                    <a:pt x="677" y="330"/>
                  </a:lnTo>
                  <a:lnTo>
                    <a:pt x="679" y="328"/>
                  </a:lnTo>
                  <a:lnTo>
                    <a:pt x="680" y="328"/>
                  </a:lnTo>
                  <a:lnTo>
                    <a:pt x="682" y="328"/>
                  </a:lnTo>
                  <a:lnTo>
                    <a:pt x="683" y="328"/>
                  </a:lnTo>
                  <a:lnTo>
                    <a:pt x="685" y="328"/>
                  </a:lnTo>
                  <a:lnTo>
                    <a:pt x="686" y="328"/>
                  </a:lnTo>
                  <a:lnTo>
                    <a:pt x="688" y="328"/>
                  </a:lnTo>
                  <a:lnTo>
                    <a:pt x="690" y="328"/>
                  </a:lnTo>
                  <a:lnTo>
                    <a:pt x="691" y="328"/>
                  </a:lnTo>
                  <a:lnTo>
                    <a:pt x="693" y="328"/>
                  </a:lnTo>
                  <a:lnTo>
                    <a:pt x="694" y="328"/>
                  </a:lnTo>
                  <a:lnTo>
                    <a:pt x="696" y="328"/>
                  </a:lnTo>
                  <a:lnTo>
                    <a:pt x="698" y="326"/>
                  </a:lnTo>
                  <a:lnTo>
                    <a:pt x="699" y="326"/>
                  </a:lnTo>
                  <a:lnTo>
                    <a:pt x="701" y="326"/>
                  </a:lnTo>
                  <a:lnTo>
                    <a:pt x="702" y="326"/>
                  </a:lnTo>
                  <a:lnTo>
                    <a:pt x="704" y="326"/>
                  </a:lnTo>
                  <a:lnTo>
                    <a:pt x="705" y="326"/>
                  </a:lnTo>
                  <a:lnTo>
                    <a:pt x="707" y="326"/>
                  </a:lnTo>
                  <a:lnTo>
                    <a:pt x="709" y="326"/>
                  </a:lnTo>
                  <a:lnTo>
                    <a:pt x="710" y="326"/>
                  </a:lnTo>
                  <a:lnTo>
                    <a:pt x="712" y="326"/>
                  </a:lnTo>
                  <a:lnTo>
                    <a:pt x="713" y="324"/>
                  </a:lnTo>
                  <a:lnTo>
                    <a:pt x="715" y="324"/>
                  </a:lnTo>
                  <a:lnTo>
                    <a:pt x="717" y="324"/>
                  </a:lnTo>
                  <a:lnTo>
                    <a:pt x="718" y="324"/>
                  </a:lnTo>
                  <a:lnTo>
                    <a:pt x="720" y="324"/>
                  </a:lnTo>
                  <a:lnTo>
                    <a:pt x="721" y="324"/>
                  </a:lnTo>
                  <a:lnTo>
                    <a:pt x="723" y="324"/>
                  </a:lnTo>
                  <a:lnTo>
                    <a:pt x="725" y="324"/>
                  </a:lnTo>
                  <a:lnTo>
                    <a:pt x="726" y="324"/>
                  </a:lnTo>
                  <a:lnTo>
                    <a:pt x="728" y="323"/>
                  </a:lnTo>
                  <a:lnTo>
                    <a:pt x="729" y="323"/>
                  </a:lnTo>
                  <a:lnTo>
                    <a:pt x="731" y="323"/>
                  </a:lnTo>
                  <a:lnTo>
                    <a:pt x="732" y="323"/>
                  </a:lnTo>
                  <a:lnTo>
                    <a:pt x="734" y="323"/>
                  </a:lnTo>
                  <a:lnTo>
                    <a:pt x="736" y="323"/>
                  </a:lnTo>
                  <a:lnTo>
                    <a:pt x="737" y="323"/>
                  </a:lnTo>
                  <a:lnTo>
                    <a:pt x="739" y="323"/>
                  </a:lnTo>
                  <a:lnTo>
                    <a:pt x="740" y="323"/>
                  </a:lnTo>
                  <a:lnTo>
                    <a:pt x="742" y="321"/>
                  </a:lnTo>
                  <a:lnTo>
                    <a:pt x="744" y="321"/>
                  </a:lnTo>
                  <a:lnTo>
                    <a:pt x="745" y="321"/>
                  </a:lnTo>
                  <a:lnTo>
                    <a:pt x="747" y="321"/>
                  </a:lnTo>
                  <a:lnTo>
                    <a:pt x="748" y="321"/>
                  </a:lnTo>
                  <a:lnTo>
                    <a:pt x="750" y="321"/>
                  </a:lnTo>
                  <a:lnTo>
                    <a:pt x="751" y="321"/>
                  </a:lnTo>
                  <a:lnTo>
                    <a:pt x="753" y="321"/>
                  </a:lnTo>
                  <a:lnTo>
                    <a:pt x="755" y="321"/>
                  </a:lnTo>
                  <a:lnTo>
                    <a:pt x="756" y="319"/>
                  </a:lnTo>
                  <a:lnTo>
                    <a:pt x="758" y="319"/>
                  </a:lnTo>
                  <a:lnTo>
                    <a:pt x="759" y="319"/>
                  </a:lnTo>
                  <a:lnTo>
                    <a:pt x="761" y="319"/>
                  </a:lnTo>
                  <a:lnTo>
                    <a:pt x="763" y="319"/>
                  </a:lnTo>
                  <a:lnTo>
                    <a:pt x="764" y="319"/>
                  </a:lnTo>
                  <a:lnTo>
                    <a:pt x="766" y="319"/>
                  </a:lnTo>
                  <a:lnTo>
                    <a:pt x="766" y="319"/>
                  </a:lnTo>
                  <a:lnTo>
                    <a:pt x="767" y="317"/>
                  </a:lnTo>
                  <a:lnTo>
                    <a:pt x="769" y="317"/>
                  </a:lnTo>
                  <a:lnTo>
                    <a:pt x="771" y="317"/>
                  </a:lnTo>
                  <a:lnTo>
                    <a:pt x="772" y="317"/>
                  </a:lnTo>
                  <a:lnTo>
                    <a:pt x="774" y="317"/>
                  </a:lnTo>
                  <a:lnTo>
                    <a:pt x="775" y="317"/>
                  </a:lnTo>
                  <a:lnTo>
                    <a:pt x="777" y="317"/>
                  </a:lnTo>
                  <a:lnTo>
                    <a:pt x="778" y="315"/>
                  </a:lnTo>
                  <a:lnTo>
                    <a:pt x="780" y="315"/>
                  </a:lnTo>
                  <a:lnTo>
                    <a:pt x="782" y="315"/>
                  </a:lnTo>
                  <a:lnTo>
                    <a:pt x="783" y="315"/>
                  </a:lnTo>
                  <a:lnTo>
                    <a:pt x="785" y="315"/>
                  </a:lnTo>
                  <a:lnTo>
                    <a:pt x="786" y="315"/>
                  </a:lnTo>
                  <a:lnTo>
                    <a:pt x="788" y="315"/>
                  </a:lnTo>
                  <a:lnTo>
                    <a:pt x="790" y="313"/>
                  </a:lnTo>
                  <a:lnTo>
                    <a:pt x="791" y="313"/>
                  </a:lnTo>
                  <a:lnTo>
                    <a:pt x="793" y="313"/>
                  </a:lnTo>
                  <a:lnTo>
                    <a:pt x="794" y="313"/>
                  </a:lnTo>
                  <a:lnTo>
                    <a:pt x="796" y="313"/>
                  </a:lnTo>
                  <a:lnTo>
                    <a:pt x="797" y="313"/>
                  </a:lnTo>
                  <a:lnTo>
                    <a:pt x="799" y="313"/>
                  </a:lnTo>
                  <a:lnTo>
                    <a:pt x="801" y="311"/>
                  </a:lnTo>
                  <a:lnTo>
                    <a:pt x="802" y="311"/>
                  </a:lnTo>
                  <a:lnTo>
                    <a:pt x="804" y="311"/>
                  </a:lnTo>
                  <a:lnTo>
                    <a:pt x="805" y="311"/>
                  </a:lnTo>
                  <a:lnTo>
                    <a:pt x="807" y="311"/>
                  </a:lnTo>
                  <a:lnTo>
                    <a:pt x="809" y="311"/>
                  </a:lnTo>
                  <a:lnTo>
                    <a:pt x="810" y="311"/>
                  </a:lnTo>
                  <a:lnTo>
                    <a:pt x="812" y="309"/>
                  </a:lnTo>
                  <a:lnTo>
                    <a:pt x="813" y="309"/>
                  </a:lnTo>
                  <a:lnTo>
                    <a:pt x="815" y="309"/>
                  </a:lnTo>
                  <a:lnTo>
                    <a:pt x="816" y="309"/>
                  </a:lnTo>
                  <a:lnTo>
                    <a:pt x="818" y="309"/>
                  </a:lnTo>
                  <a:lnTo>
                    <a:pt x="820" y="309"/>
                  </a:lnTo>
                  <a:lnTo>
                    <a:pt x="821" y="309"/>
                  </a:lnTo>
                  <a:lnTo>
                    <a:pt x="823" y="307"/>
                  </a:lnTo>
                  <a:lnTo>
                    <a:pt x="824" y="307"/>
                  </a:lnTo>
                  <a:lnTo>
                    <a:pt x="826" y="307"/>
                  </a:lnTo>
                  <a:lnTo>
                    <a:pt x="828" y="307"/>
                  </a:lnTo>
                  <a:lnTo>
                    <a:pt x="829" y="307"/>
                  </a:lnTo>
                  <a:lnTo>
                    <a:pt x="831" y="307"/>
                  </a:lnTo>
                  <a:lnTo>
                    <a:pt x="832" y="306"/>
                  </a:lnTo>
                  <a:lnTo>
                    <a:pt x="834" y="306"/>
                  </a:lnTo>
                  <a:lnTo>
                    <a:pt x="836" y="306"/>
                  </a:lnTo>
                  <a:lnTo>
                    <a:pt x="837" y="306"/>
                  </a:lnTo>
                  <a:lnTo>
                    <a:pt x="839" y="306"/>
                  </a:lnTo>
                  <a:lnTo>
                    <a:pt x="840" y="306"/>
                  </a:lnTo>
                  <a:lnTo>
                    <a:pt x="842" y="304"/>
                  </a:lnTo>
                  <a:lnTo>
                    <a:pt x="843" y="304"/>
                  </a:lnTo>
                  <a:lnTo>
                    <a:pt x="845" y="304"/>
                  </a:lnTo>
                  <a:lnTo>
                    <a:pt x="847" y="304"/>
                  </a:lnTo>
                  <a:lnTo>
                    <a:pt x="848" y="304"/>
                  </a:lnTo>
                  <a:lnTo>
                    <a:pt x="850" y="304"/>
                  </a:lnTo>
                  <a:lnTo>
                    <a:pt x="851" y="302"/>
                  </a:lnTo>
                  <a:lnTo>
                    <a:pt x="853" y="302"/>
                  </a:lnTo>
                  <a:lnTo>
                    <a:pt x="855" y="302"/>
                  </a:lnTo>
                  <a:lnTo>
                    <a:pt x="856" y="302"/>
                  </a:lnTo>
                  <a:lnTo>
                    <a:pt x="858" y="302"/>
                  </a:lnTo>
                  <a:lnTo>
                    <a:pt x="859" y="302"/>
                  </a:lnTo>
                  <a:lnTo>
                    <a:pt x="861" y="300"/>
                  </a:lnTo>
                  <a:lnTo>
                    <a:pt x="862" y="300"/>
                  </a:lnTo>
                  <a:lnTo>
                    <a:pt x="864" y="300"/>
                  </a:lnTo>
                  <a:lnTo>
                    <a:pt x="866" y="300"/>
                  </a:lnTo>
                  <a:lnTo>
                    <a:pt x="867" y="300"/>
                  </a:lnTo>
                  <a:lnTo>
                    <a:pt x="869" y="298"/>
                  </a:lnTo>
                  <a:lnTo>
                    <a:pt x="870" y="298"/>
                  </a:lnTo>
                  <a:lnTo>
                    <a:pt x="872" y="298"/>
                  </a:lnTo>
                  <a:lnTo>
                    <a:pt x="874" y="298"/>
                  </a:lnTo>
                  <a:lnTo>
                    <a:pt x="875" y="298"/>
                  </a:lnTo>
                  <a:lnTo>
                    <a:pt x="877" y="298"/>
                  </a:lnTo>
                  <a:lnTo>
                    <a:pt x="878" y="296"/>
                  </a:lnTo>
                  <a:lnTo>
                    <a:pt x="880" y="296"/>
                  </a:lnTo>
                  <a:lnTo>
                    <a:pt x="882" y="296"/>
                  </a:lnTo>
                  <a:lnTo>
                    <a:pt x="883" y="296"/>
                  </a:lnTo>
                  <a:lnTo>
                    <a:pt x="885" y="296"/>
                  </a:lnTo>
                  <a:lnTo>
                    <a:pt x="886" y="294"/>
                  </a:lnTo>
                  <a:lnTo>
                    <a:pt x="888" y="294"/>
                  </a:lnTo>
                  <a:lnTo>
                    <a:pt x="889" y="294"/>
                  </a:lnTo>
                  <a:lnTo>
                    <a:pt x="891" y="294"/>
                  </a:lnTo>
                  <a:lnTo>
                    <a:pt x="893" y="294"/>
                  </a:lnTo>
                  <a:lnTo>
                    <a:pt x="894" y="294"/>
                  </a:lnTo>
                  <a:lnTo>
                    <a:pt x="896" y="292"/>
                  </a:lnTo>
                  <a:lnTo>
                    <a:pt x="897" y="292"/>
                  </a:lnTo>
                  <a:lnTo>
                    <a:pt x="899" y="292"/>
                  </a:lnTo>
                  <a:lnTo>
                    <a:pt x="901" y="292"/>
                  </a:lnTo>
                  <a:lnTo>
                    <a:pt x="902" y="292"/>
                  </a:lnTo>
                  <a:lnTo>
                    <a:pt x="904" y="290"/>
                  </a:lnTo>
                  <a:lnTo>
                    <a:pt x="905" y="290"/>
                  </a:lnTo>
                  <a:lnTo>
                    <a:pt x="907" y="290"/>
                  </a:lnTo>
                  <a:lnTo>
                    <a:pt x="908" y="290"/>
                  </a:lnTo>
                  <a:lnTo>
                    <a:pt x="910" y="290"/>
                  </a:lnTo>
                  <a:lnTo>
                    <a:pt x="912" y="289"/>
                  </a:lnTo>
                  <a:lnTo>
                    <a:pt x="913" y="289"/>
                  </a:lnTo>
                  <a:lnTo>
                    <a:pt x="915" y="289"/>
                  </a:lnTo>
                  <a:lnTo>
                    <a:pt x="916" y="289"/>
                  </a:lnTo>
                  <a:lnTo>
                    <a:pt x="918" y="289"/>
                  </a:lnTo>
                  <a:lnTo>
                    <a:pt x="920" y="287"/>
                  </a:lnTo>
                  <a:lnTo>
                    <a:pt x="921" y="287"/>
                  </a:lnTo>
                  <a:lnTo>
                    <a:pt x="923" y="287"/>
                  </a:lnTo>
                  <a:lnTo>
                    <a:pt x="924" y="287"/>
                  </a:lnTo>
                  <a:lnTo>
                    <a:pt x="926" y="287"/>
                  </a:lnTo>
                  <a:lnTo>
                    <a:pt x="927" y="285"/>
                  </a:lnTo>
                  <a:lnTo>
                    <a:pt x="929" y="285"/>
                  </a:lnTo>
                  <a:lnTo>
                    <a:pt x="931" y="285"/>
                  </a:lnTo>
                  <a:lnTo>
                    <a:pt x="932" y="285"/>
                  </a:lnTo>
                  <a:lnTo>
                    <a:pt x="934" y="283"/>
                  </a:lnTo>
                  <a:lnTo>
                    <a:pt x="935" y="283"/>
                  </a:lnTo>
                  <a:lnTo>
                    <a:pt x="937" y="283"/>
                  </a:lnTo>
                  <a:lnTo>
                    <a:pt x="937" y="283"/>
                  </a:lnTo>
                  <a:lnTo>
                    <a:pt x="939" y="283"/>
                  </a:lnTo>
                  <a:lnTo>
                    <a:pt x="940" y="281"/>
                  </a:lnTo>
                  <a:lnTo>
                    <a:pt x="942" y="281"/>
                  </a:lnTo>
                  <a:lnTo>
                    <a:pt x="943" y="281"/>
                  </a:lnTo>
                  <a:lnTo>
                    <a:pt x="945" y="281"/>
                  </a:lnTo>
                  <a:lnTo>
                    <a:pt x="947" y="281"/>
                  </a:lnTo>
                  <a:lnTo>
                    <a:pt x="948" y="279"/>
                  </a:lnTo>
                  <a:lnTo>
                    <a:pt x="950" y="279"/>
                  </a:lnTo>
                  <a:lnTo>
                    <a:pt x="951" y="279"/>
                  </a:lnTo>
                  <a:lnTo>
                    <a:pt x="953" y="279"/>
                  </a:lnTo>
                  <a:lnTo>
                    <a:pt x="954" y="277"/>
                  </a:lnTo>
                  <a:lnTo>
                    <a:pt x="956" y="277"/>
                  </a:lnTo>
                  <a:lnTo>
                    <a:pt x="958" y="277"/>
                  </a:lnTo>
                  <a:lnTo>
                    <a:pt x="959" y="277"/>
                  </a:lnTo>
                  <a:lnTo>
                    <a:pt x="961" y="277"/>
                  </a:lnTo>
                  <a:lnTo>
                    <a:pt x="962" y="275"/>
                  </a:lnTo>
                  <a:lnTo>
                    <a:pt x="964" y="275"/>
                  </a:lnTo>
                  <a:lnTo>
                    <a:pt x="966" y="275"/>
                  </a:lnTo>
                  <a:lnTo>
                    <a:pt x="967" y="275"/>
                  </a:lnTo>
                  <a:lnTo>
                    <a:pt x="969" y="274"/>
                  </a:lnTo>
                  <a:lnTo>
                    <a:pt x="970" y="274"/>
                  </a:lnTo>
                  <a:lnTo>
                    <a:pt x="972" y="274"/>
                  </a:lnTo>
                  <a:lnTo>
                    <a:pt x="973" y="274"/>
                  </a:lnTo>
                  <a:lnTo>
                    <a:pt x="975" y="272"/>
                  </a:lnTo>
                  <a:lnTo>
                    <a:pt x="977" y="272"/>
                  </a:lnTo>
                  <a:lnTo>
                    <a:pt x="978" y="272"/>
                  </a:lnTo>
                  <a:lnTo>
                    <a:pt x="980" y="272"/>
                  </a:lnTo>
                  <a:lnTo>
                    <a:pt x="981" y="272"/>
                  </a:lnTo>
                  <a:lnTo>
                    <a:pt x="983" y="270"/>
                  </a:lnTo>
                  <a:lnTo>
                    <a:pt x="985" y="270"/>
                  </a:lnTo>
                  <a:lnTo>
                    <a:pt x="986" y="270"/>
                  </a:lnTo>
                  <a:lnTo>
                    <a:pt x="988" y="270"/>
                  </a:lnTo>
                  <a:lnTo>
                    <a:pt x="989" y="268"/>
                  </a:lnTo>
                  <a:lnTo>
                    <a:pt x="991" y="268"/>
                  </a:lnTo>
                  <a:lnTo>
                    <a:pt x="993" y="268"/>
                  </a:lnTo>
                  <a:lnTo>
                    <a:pt x="994" y="268"/>
                  </a:lnTo>
                  <a:lnTo>
                    <a:pt x="996" y="266"/>
                  </a:lnTo>
                  <a:lnTo>
                    <a:pt x="997" y="266"/>
                  </a:lnTo>
                  <a:lnTo>
                    <a:pt x="999" y="266"/>
                  </a:lnTo>
                  <a:lnTo>
                    <a:pt x="1000" y="266"/>
                  </a:lnTo>
                  <a:lnTo>
                    <a:pt x="1002" y="264"/>
                  </a:lnTo>
                  <a:lnTo>
                    <a:pt x="1004" y="264"/>
                  </a:lnTo>
                  <a:lnTo>
                    <a:pt x="1005" y="264"/>
                  </a:lnTo>
                  <a:lnTo>
                    <a:pt x="1007" y="264"/>
                  </a:lnTo>
                  <a:lnTo>
                    <a:pt x="1008" y="262"/>
                  </a:lnTo>
                  <a:lnTo>
                    <a:pt x="1010" y="262"/>
                  </a:lnTo>
                  <a:lnTo>
                    <a:pt x="1012" y="262"/>
                  </a:lnTo>
                  <a:lnTo>
                    <a:pt x="1013" y="262"/>
                  </a:lnTo>
                  <a:lnTo>
                    <a:pt x="1015" y="260"/>
                  </a:lnTo>
                  <a:lnTo>
                    <a:pt x="1016" y="260"/>
                  </a:lnTo>
                  <a:lnTo>
                    <a:pt x="1018" y="260"/>
                  </a:lnTo>
                  <a:lnTo>
                    <a:pt x="1019" y="260"/>
                  </a:lnTo>
                  <a:lnTo>
                    <a:pt x="1021" y="258"/>
                  </a:lnTo>
                  <a:lnTo>
                    <a:pt x="1023" y="258"/>
                  </a:lnTo>
                  <a:lnTo>
                    <a:pt x="1024" y="258"/>
                  </a:lnTo>
                  <a:lnTo>
                    <a:pt x="1026" y="258"/>
                  </a:lnTo>
                  <a:lnTo>
                    <a:pt x="1027" y="257"/>
                  </a:lnTo>
                  <a:lnTo>
                    <a:pt x="1029" y="257"/>
                  </a:lnTo>
                  <a:lnTo>
                    <a:pt x="1031" y="257"/>
                  </a:lnTo>
                  <a:lnTo>
                    <a:pt x="1032" y="257"/>
                  </a:lnTo>
                  <a:lnTo>
                    <a:pt x="1034" y="255"/>
                  </a:lnTo>
                  <a:lnTo>
                    <a:pt x="1035" y="255"/>
                  </a:lnTo>
                  <a:lnTo>
                    <a:pt x="1037" y="255"/>
                  </a:lnTo>
                  <a:lnTo>
                    <a:pt x="1038" y="253"/>
                  </a:lnTo>
                  <a:lnTo>
                    <a:pt x="1040" y="253"/>
                  </a:lnTo>
                  <a:lnTo>
                    <a:pt x="1042" y="253"/>
                  </a:lnTo>
                  <a:lnTo>
                    <a:pt x="1043" y="253"/>
                  </a:lnTo>
                  <a:lnTo>
                    <a:pt x="1045" y="251"/>
                  </a:lnTo>
                  <a:lnTo>
                    <a:pt x="1046" y="251"/>
                  </a:lnTo>
                  <a:lnTo>
                    <a:pt x="1048" y="251"/>
                  </a:lnTo>
                  <a:lnTo>
                    <a:pt x="1050" y="251"/>
                  </a:lnTo>
                  <a:lnTo>
                    <a:pt x="1051" y="249"/>
                  </a:lnTo>
                  <a:lnTo>
                    <a:pt x="1053" y="249"/>
                  </a:lnTo>
                  <a:lnTo>
                    <a:pt x="1054" y="249"/>
                  </a:lnTo>
                  <a:lnTo>
                    <a:pt x="1056" y="249"/>
                  </a:lnTo>
                  <a:lnTo>
                    <a:pt x="1058" y="247"/>
                  </a:lnTo>
                  <a:lnTo>
                    <a:pt x="1059" y="247"/>
                  </a:lnTo>
                  <a:lnTo>
                    <a:pt x="1061" y="247"/>
                  </a:lnTo>
                  <a:lnTo>
                    <a:pt x="1062" y="245"/>
                  </a:lnTo>
                  <a:lnTo>
                    <a:pt x="1064" y="245"/>
                  </a:lnTo>
                  <a:lnTo>
                    <a:pt x="1065" y="245"/>
                  </a:lnTo>
                  <a:lnTo>
                    <a:pt x="1067" y="245"/>
                  </a:lnTo>
                  <a:lnTo>
                    <a:pt x="1069" y="243"/>
                  </a:lnTo>
                  <a:lnTo>
                    <a:pt x="1070" y="243"/>
                  </a:lnTo>
                  <a:lnTo>
                    <a:pt x="1072" y="243"/>
                  </a:lnTo>
                  <a:lnTo>
                    <a:pt x="1073" y="241"/>
                  </a:lnTo>
                  <a:lnTo>
                    <a:pt x="1075" y="241"/>
                  </a:lnTo>
                  <a:lnTo>
                    <a:pt x="1077" y="241"/>
                  </a:lnTo>
                  <a:lnTo>
                    <a:pt x="1078" y="241"/>
                  </a:lnTo>
                  <a:lnTo>
                    <a:pt x="1080" y="240"/>
                  </a:lnTo>
                  <a:lnTo>
                    <a:pt x="1081" y="240"/>
                  </a:lnTo>
                  <a:lnTo>
                    <a:pt x="1083" y="240"/>
                  </a:lnTo>
                  <a:lnTo>
                    <a:pt x="1084" y="238"/>
                  </a:lnTo>
                  <a:lnTo>
                    <a:pt x="1086" y="238"/>
                  </a:lnTo>
                  <a:lnTo>
                    <a:pt x="1088" y="238"/>
                  </a:lnTo>
                  <a:lnTo>
                    <a:pt x="1089" y="238"/>
                  </a:lnTo>
                  <a:lnTo>
                    <a:pt x="1091" y="236"/>
                  </a:lnTo>
                  <a:lnTo>
                    <a:pt x="1092" y="236"/>
                  </a:lnTo>
                  <a:lnTo>
                    <a:pt x="1094" y="236"/>
                  </a:lnTo>
                  <a:lnTo>
                    <a:pt x="1096" y="234"/>
                  </a:lnTo>
                  <a:lnTo>
                    <a:pt x="1097" y="234"/>
                  </a:lnTo>
                  <a:lnTo>
                    <a:pt x="1099" y="234"/>
                  </a:lnTo>
                  <a:lnTo>
                    <a:pt x="1100" y="234"/>
                  </a:lnTo>
                  <a:lnTo>
                    <a:pt x="1102" y="232"/>
                  </a:lnTo>
                  <a:lnTo>
                    <a:pt x="1104" y="232"/>
                  </a:lnTo>
                  <a:lnTo>
                    <a:pt x="1105" y="232"/>
                  </a:lnTo>
                  <a:lnTo>
                    <a:pt x="1107" y="230"/>
                  </a:lnTo>
                  <a:lnTo>
                    <a:pt x="1108" y="230"/>
                  </a:lnTo>
                  <a:lnTo>
                    <a:pt x="1108" y="230"/>
                  </a:lnTo>
                  <a:lnTo>
                    <a:pt x="1110" y="228"/>
                  </a:lnTo>
                  <a:lnTo>
                    <a:pt x="1111" y="228"/>
                  </a:lnTo>
                  <a:lnTo>
                    <a:pt x="1113" y="228"/>
                  </a:lnTo>
                  <a:lnTo>
                    <a:pt x="1115" y="228"/>
                  </a:lnTo>
                  <a:lnTo>
                    <a:pt x="1116" y="226"/>
                  </a:lnTo>
                  <a:lnTo>
                    <a:pt x="1118" y="226"/>
                  </a:lnTo>
                  <a:lnTo>
                    <a:pt x="1119" y="226"/>
                  </a:lnTo>
                  <a:lnTo>
                    <a:pt x="1121" y="225"/>
                  </a:lnTo>
                  <a:lnTo>
                    <a:pt x="1123" y="225"/>
                  </a:lnTo>
                  <a:lnTo>
                    <a:pt x="1124" y="225"/>
                  </a:lnTo>
                  <a:lnTo>
                    <a:pt x="1126" y="223"/>
                  </a:lnTo>
                  <a:lnTo>
                    <a:pt x="1127" y="223"/>
                  </a:lnTo>
                  <a:lnTo>
                    <a:pt x="1129" y="223"/>
                  </a:lnTo>
                  <a:lnTo>
                    <a:pt x="1130" y="223"/>
                  </a:lnTo>
                  <a:lnTo>
                    <a:pt x="1132" y="221"/>
                  </a:lnTo>
                  <a:lnTo>
                    <a:pt x="1134" y="221"/>
                  </a:lnTo>
                  <a:lnTo>
                    <a:pt x="1135" y="221"/>
                  </a:lnTo>
                  <a:lnTo>
                    <a:pt x="1137" y="219"/>
                  </a:lnTo>
                  <a:lnTo>
                    <a:pt x="1138" y="219"/>
                  </a:lnTo>
                  <a:lnTo>
                    <a:pt x="1140" y="219"/>
                  </a:lnTo>
                  <a:lnTo>
                    <a:pt x="1142" y="217"/>
                  </a:lnTo>
                  <a:lnTo>
                    <a:pt x="1143" y="217"/>
                  </a:lnTo>
                  <a:lnTo>
                    <a:pt x="1145" y="217"/>
                  </a:lnTo>
                  <a:lnTo>
                    <a:pt x="1146" y="215"/>
                  </a:lnTo>
                  <a:lnTo>
                    <a:pt x="1148" y="215"/>
                  </a:lnTo>
                  <a:lnTo>
                    <a:pt x="1149" y="215"/>
                  </a:lnTo>
                  <a:lnTo>
                    <a:pt x="1151" y="213"/>
                  </a:lnTo>
                  <a:lnTo>
                    <a:pt x="1153" y="213"/>
                  </a:lnTo>
                  <a:lnTo>
                    <a:pt x="1154" y="213"/>
                  </a:lnTo>
                  <a:lnTo>
                    <a:pt x="1156" y="211"/>
                  </a:lnTo>
                  <a:lnTo>
                    <a:pt x="1157" y="211"/>
                  </a:lnTo>
                  <a:lnTo>
                    <a:pt x="1159" y="211"/>
                  </a:lnTo>
                  <a:lnTo>
                    <a:pt x="1161" y="209"/>
                  </a:lnTo>
                  <a:lnTo>
                    <a:pt x="1162" y="209"/>
                  </a:lnTo>
                  <a:lnTo>
                    <a:pt x="1164" y="209"/>
                  </a:lnTo>
                  <a:lnTo>
                    <a:pt x="1165" y="208"/>
                  </a:lnTo>
                  <a:lnTo>
                    <a:pt x="1167" y="208"/>
                  </a:lnTo>
                  <a:lnTo>
                    <a:pt x="1169" y="208"/>
                  </a:lnTo>
                  <a:lnTo>
                    <a:pt x="1170" y="208"/>
                  </a:lnTo>
                  <a:lnTo>
                    <a:pt x="1172" y="206"/>
                  </a:lnTo>
                  <a:lnTo>
                    <a:pt x="1173" y="206"/>
                  </a:lnTo>
                  <a:lnTo>
                    <a:pt x="1175" y="206"/>
                  </a:lnTo>
                  <a:lnTo>
                    <a:pt x="1176" y="204"/>
                  </a:lnTo>
                  <a:lnTo>
                    <a:pt x="1178" y="204"/>
                  </a:lnTo>
                  <a:lnTo>
                    <a:pt x="1180" y="204"/>
                  </a:lnTo>
                  <a:lnTo>
                    <a:pt x="1181" y="202"/>
                  </a:lnTo>
                  <a:lnTo>
                    <a:pt x="1183" y="202"/>
                  </a:lnTo>
                  <a:lnTo>
                    <a:pt x="1184" y="200"/>
                  </a:lnTo>
                  <a:lnTo>
                    <a:pt x="1186" y="200"/>
                  </a:lnTo>
                  <a:lnTo>
                    <a:pt x="1188" y="200"/>
                  </a:lnTo>
                  <a:lnTo>
                    <a:pt x="1189" y="198"/>
                  </a:lnTo>
                  <a:lnTo>
                    <a:pt x="1191" y="198"/>
                  </a:lnTo>
                  <a:lnTo>
                    <a:pt x="1192" y="198"/>
                  </a:lnTo>
                  <a:lnTo>
                    <a:pt x="1194" y="196"/>
                  </a:lnTo>
                  <a:lnTo>
                    <a:pt x="1195" y="196"/>
                  </a:lnTo>
                  <a:lnTo>
                    <a:pt x="1197" y="196"/>
                  </a:lnTo>
                  <a:lnTo>
                    <a:pt x="1199" y="194"/>
                  </a:lnTo>
                  <a:lnTo>
                    <a:pt x="1200" y="194"/>
                  </a:lnTo>
                  <a:lnTo>
                    <a:pt x="1202" y="194"/>
                  </a:lnTo>
                  <a:lnTo>
                    <a:pt x="1203" y="192"/>
                  </a:lnTo>
                  <a:lnTo>
                    <a:pt x="1205" y="192"/>
                  </a:lnTo>
                  <a:lnTo>
                    <a:pt x="1207" y="192"/>
                  </a:lnTo>
                  <a:lnTo>
                    <a:pt x="1208" y="191"/>
                  </a:lnTo>
                  <a:lnTo>
                    <a:pt x="1210" y="191"/>
                  </a:lnTo>
                  <a:lnTo>
                    <a:pt x="1211" y="191"/>
                  </a:lnTo>
                  <a:lnTo>
                    <a:pt x="1213" y="189"/>
                  </a:lnTo>
                  <a:lnTo>
                    <a:pt x="1215" y="189"/>
                  </a:lnTo>
                  <a:lnTo>
                    <a:pt x="1216" y="189"/>
                  </a:lnTo>
                  <a:lnTo>
                    <a:pt x="1218" y="187"/>
                  </a:lnTo>
                  <a:lnTo>
                    <a:pt x="1219" y="187"/>
                  </a:lnTo>
                  <a:lnTo>
                    <a:pt x="1221" y="187"/>
                  </a:lnTo>
                  <a:lnTo>
                    <a:pt x="1222" y="185"/>
                  </a:lnTo>
                  <a:lnTo>
                    <a:pt x="1224" y="185"/>
                  </a:lnTo>
                  <a:lnTo>
                    <a:pt x="1226" y="183"/>
                  </a:lnTo>
                  <a:lnTo>
                    <a:pt x="1227" y="183"/>
                  </a:lnTo>
                  <a:lnTo>
                    <a:pt x="1229" y="183"/>
                  </a:lnTo>
                  <a:lnTo>
                    <a:pt x="1230" y="181"/>
                  </a:lnTo>
                  <a:lnTo>
                    <a:pt x="1232" y="181"/>
                  </a:lnTo>
                  <a:lnTo>
                    <a:pt x="1234" y="181"/>
                  </a:lnTo>
                  <a:lnTo>
                    <a:pt x="1235" y="179"/>
                  </a:lnTo>
                  <a:lnTo>
                    <a:pt x="1237" y="179"/>
                  </a:lnTo>
                  <a:lnTo>
                    <a:pt x="1238" y="179"/>
                  </a:lnTo>
                  <a:lnTo>
                    <a:pt x="1240" y="177"/>
                  </a:lnTo>
                  <a:lnTo>
                    <a:pt x="1241" y="177"/>
                  </a:lnTo>
                  <a:lnTo>
                    <a:pt x="1243" y="176"/>
                  </a:lnTo>
                  <a:lnTo>
                    <a:pt x="1245" y="176"/>
                  </a:lnTo>
                  <a:lnTo>
                    <a:pt x="1246" y="176"/>
                  </a:lnTo>
                  <a:lnTo>
                    <a:pt x="1248" y="174"/>
                  </a:lnTo>
                  <a:lnTo>
                    <a:pt x="1249" y="174"/>
                  </a:lnTo>
                  <a:lnTo>
                    <a:pt x="1251" y="174"/>
                  </a:lnTo>
                  <a:lnTo>
                    <a:pt x="1253" y="172"/>
                  </a:lnTo>
                  <a:lnTo>
                    <a:pt x="1254" y="172"/>
                  </a:lnTo>
                  <a:lnTo>
                    <a:pt x="1256" y="172"/>
                  </a:lnTo>
                  <a:lnTo>
                    <a:pt x="1257" y="170"/>
                  </a:lnTo>
                  <a:lnTo>
                    <a:pt x="1259" y="170"/>
                  </a:lnTo>
                  <a:lnTo>
                    <a:pt x="1260" y="168"/>
                  </a:lnTo>
                  <a:lnTo>
                    <a:pt x="1262" y="168"/>
                  </a:lnTo>
                  <a:lnTo>
                    <a:pt x="1264" y="168"/>
                  </a:lnTo>
                  <a:lnTo>
                    <a:pt x="1265" y="166"/>
                  </a:lnTo>
                  <a:lnTo>
                    <a:pt x="1267" y="166"/>
                  </a:lnTo>
                  <a:lnTo>
                    <a:pt x="1268" y="166"/>
                  </a:lnTo>
                  <a:lnTo>
                    <a:pt x="1270" y="164"/>
                  </a:lnTo>
                  <a:lnTo>
                    <a:pt x="1272" y="164"/>
                  </a:lnTo>
                  <a:lnTo>
                    <a:pt x="1273" y="162"/>
                  </a:lnTo>
                  <a:lnTo>
                    <a:pt x="1275" y="162"/>
                  </a:lnTo>
                  <a:lnTo>
                    <a:pt x="1276" y="162"/>
                  </a:lnTo>
                  <a:lnTo>
                    <a:pt x="1278" y="160"/>
                  </a:lnTo>
                  <a:lnTo>
                    <a:pt x="1280" y="160"/>
                  </a:lnTo>
                  <a:lnTo>
                    <a:pt x="1280" y="159"/>
                  </a:lnTo>
                  <a:lnTo>
                    <a:pt x="1281" y="159"/>
                  </a:lnTo>
                  <a:lnTo>
                    <a:pt x="1283" y="159"/>
                  </a:lnTo>
                  <a:lnTo>
                    <a:pt x="1284" y="157"/>
                  </a:lnTo>
                  <a:lnTo>
                    <a:pt x="1286" y="157"/>
                  </a:lnTo>
                  <a:lnTo>
                    <a:pt x="1287" y="157"/>
                  </a:lnTo>
                  <a:lnTo>
                    <a:pt x="1289" y="155"/>
                  </a:lnTo>
                  <a:lnTo>
                    <a:pt x="1291" y="155"/>
                  </a:lnTo>
                  <a:lnTo>
                    <a:pt x="1292" y="153"/>
                  </a:lnTo>
                  <a:lnTo>
                    <a:pt x="1294" y="153"/>
                  </a:lnTo>
                  <a:lnTo>
                    <a:pt x="1295" y="153"/>
                  </a:lnTo>
                  <a:lnTo>
                    <a:pt x="1297" y="151"/>
                  </a:lnTo>
                  <a:lnTo>
                    <a:pt x="1299" y="151"/>
                  </a:lnTo>
                  <a:lnTo>
                    <a:pt x="1300" y="149"/>
                  </a:lnTo>
                  <a:lnTo>
                    <a:pt x="1302" y="149"/>
                  </a:lnTo>
                  <a:lnTo>
                    <a:pt x="1303" y="149"/>
                  </a:lnTo>
                  <a:lnTo>
                    <a:pt x="1305" y="147"/>
                  </a:lnTo>
                  <a:lnTo>
                    <a:pt x="1306" y="147"/>
                  </a:lnTo>
                  <a:lnTo>
                    <a:pt x="1308" y="145"/>
                  </a:lnTo>
                  <a:lnTo>
                    <a:pt x="1310" y="145"/>
                  </a:lnTo>
                  <a:lnTo>
                    <a:pt x="1311" y="145"/>
                  </a:lnTo>
                  <a:lnTo>
                    <a:pt x="1313" y="143"/>
                  </a:lnTo>
                  <a:lnTo>
                    <a:pt x="1314" y="143"/>
                  </a:lnTo>
                  <a:lnTo>
                    <a:pt x="1316" y="142"/>
                  </a:lnTo>
                  <a:lnTo>
                    <a:pt x="1318" y="142"/>
                  </a:lnTo>
                  <a:lnTo>
                    <a:pt x="1319" y="142"/>
                  </a:lnTo>
                  <a:lnTo>
                    <a:pt x="1321" y="140"/>
                  </a:lnTo>
                  <a:lnTo>
                    <a:pt x="1322" y="140"/>
                  </a:lnTo>
                  <a:lnTo>
                    <a:pt x="1324" y="138"/>
                  </a:lnTo>
                  <a:lnTo>
                    <a:pt x="1326" y="138"/>
                  </a:lnTo>
                  <a:lnTo>
                    <a:pt x="1327" y="138"/>
                  </a:lnTo>
                  <a:lnTo>
                    <a:pt x="1329" y="136"/>
                  </a:lnTo>
                  <a:lnTo>
                    <a:pt x="1330" y="136"/>
                  </a:lnTo>
                  <a:lnTo>
                    <a:pt x="1332" y="134"/>
                  </a:lnTo>
                  <a:lnTo>
                    <a:pt x="1333" y="134"/>
                  </a:lnTo>
                  <a:lnTo>
                    <a:pt x="1335" y="132"/>
                  </a:lnTo>
                  <a:lnTo>
                    <a:pt x="1337" y="132"/>
                  </a:lnTo>
                  <a:lnTo>
                    <a:pt x="1338" y="132"/>
                  </a:lnTo>
                  <a:lnTo>
                    <a:pt x="1340" y="130"/>
                  </a:lnTo>
                  <a:lnTo>
                    <a:pt x="1341" y="130"/>
                  </a:lnTo>
                  <a:lnTo>
                    <a:pt x="1343" y="128"/>
                  </a:lnTo>
                  <a:lnTo>
                    <a:pt x="1345" y="128"/>
                  </a:lnTo>
                  <a:lnTo>
                    <a:pt x="1346" y="128"/>
                  </a:lnTo>
                  <a:lnTo>
                    <a:pt x="1348" y="127"/>
                  </a:lnTo>
                  <a:lnTo>
                    <a:pt x="1349" y="127"/>
                  </a:lnTo>
                  <a:lnTo>
                    <a:pt x="1351" y="125"/>
                  </a:lnTo>
                  <a:lnTo>
                    <a:pt x="1352" y="125"/>
                  </a:lnTo>
                  <a:lnTo>
                    <a:pt x="1354" y="123"/>
                  </a:lnTo>
                  <a:lnTo>
                    <a:pt x="1356" y="123"/>
                  </a:lnTo>
                  <a:lnTo>
                    <a:pt x="1357" y="123"/>
                  </a:lnTo>
                  <a:lnTo>
                    <a:pt x="1359" y="121"/>
                  </a:lnTo>
                  <a:lnTo>
                    <a:pt x="1360" y="121"/>
                  </a:lnTo>
                  <a:lnTo>
                    <a:pt x="1362" y="119"/>
                  </a:lnTo>
                  <a:lnTo>
                    <a:pt x="1364" y="119"/>
                  </a:lnTo>
                  <a:lnTo>
                    <a:pt x="1365" y="119"/>
                  </a:lnTo>
                  <a:lnTo>
                    <a:pt x="1367" y="117"/>
                  </a:lnTo>
                  <a:lnTo>
                    <a:pt x="1368" y="117"/>
                  </a:lnTo>
                  <a:lnTo>
                    <a:pt x="1370" y="115"/>
                  </a:lnTo>
                  <a:lnTo>
                    <a:pt x="1371" y="115"/>
                  </a:lnTo>
                  <a:lnTo>
                    <a:pt x="1373" y="113"/>
                  </a:lnTo>
                  <a:lnTo>
                    <a:pt x="1375" y="113"/>
                  </a:lnTo>
                  <a:lnTo>
                    <a:pt x="1376" y="111"/>
                  </a:lnTo>
                  <a:lnTo>
                    <a:pt x="1378" y="111"/>
                  </a:lnTo>
                  <a:lnTo>
                    <a:pt x="1379" y="111"/>
                  </a:lnTo>
                  <a:lnTo>
                    <a:pt x="1381" y="110"/>
                  </a:lnTo>
                  <a:lnTo>
                    <a:pt x="1383" y="110"/>
                  </a:lnTo>
                  <a:lnTo>
                    <a:pt x="1384" y="108"/>
                  </a:lnTo>
                  <a:lnTo>
                    <a:pt x="1386" y="108"/>
                  </a:lnTo>
                  <a:lnTo>
                    <a:pt x="1387" y="106"/>
                  </a:lnTo>
                  <a:lnTo>
                    <a:pt x="1389" y="106"/>
                  </a:lnTo>
                  <a:lnTo>
                    <a:pt x="1391" y="106"/>
                  </a:lnTo>
                  <a:lnTo>
                    <a:pt x="1392" y="104"/>
                  </a:lnTo>
                  <a:lnTo>
                    <a:pt x="1394" y="104"/>
                  </a:lnTo>
                  <a:lnTo>
                    <a:pt x="1395" y="102"/>
                  </a:lnTo>
                  <a:lnTo>
                    <a:pt x="1397" y="102"/>
                  </a:lnTo>
                  <a:lnTo>
                    <a:pt x="1398" y="100"/>
                  </a:lnTo>
                  <a:lnTo>
                    <a:pt x="1400" y="100"/>
                  </a:lnTo>
                  <a:lnTo>
                    <a:pt x="1402" y="98"/>
                  </a:lnTo>
                  <a:lnTo>
                    <a:pt x="1403" y="98"/>
                  </a:lnTo>
                  <a:lnTo>
                    <a:pt x="1405" y="98"/>
                  </a:lnTo>
                  <a:lnTo>
                    <a:pt x="1406" y="96"/>
                  </a:lnTo>
                  <a:lnTo>
                    <a:pt x="1408" y="96"/>
                  </a:lnTo>
                  <a:lnTo>
                    <a:pt x="1410" y="94"/>
                  </a:lnTo>
                  <a:lnTo>
                    <a:pt x="1411" y="94"/>
                  </a:lnTo>
                  <a:lnTo>
                    <a:pt x="1413" y="93"/>
                  </a:lnTo>
                  <a:lnTo>
                    <a:pt x="1414" y="93"/>
                  </a:lnTo>
                  <a:lnTo>
                    <a:pt x="1416" y="91"/>
                  </a:lnTo>
                  <a:lnTo>
                    <a:pt x="1417" y="91"/>
                  </a:lnTo>
                  <a:lnTo>
                    <a:pt x="1419" y="91"/>
                  </a:lnTo>
                  <a:lnTo>
                    <a:pt x="1421" y="89"/>
                  </a:lnTo>
                  <a:lnTo>
                    <a:pt x="1422" y="89"/>
                  </a:lnTo>
                  <a:lnTo>
                    <a:pt x="1424" y="87"/>
                  </a:lnTo>
                  <a:lnTo>
                    <a:pt x="1425" y="87"/>
                  </a:lnTo>
                  <a:lnTo>
                    <a:pt x="1427" y="85"/>
                  </a:lnTo>
                  <a:lnTo>
                    <a:pt x="1429" y="85"/>
                  </a:lnTo>
                  <a:lnTo>
                    <a:pt x="1430" y="83"/>
                  </a:lnTo>
                  <a:lnTo>
                    <a:pt x="1432" y="83"/>
                  </a:lnTo>
                  <a:lnTo>
                    <a:pt x="1433" y="81"/>
                  </a:lnTo>
                  <a:lnTo>
                    <a:pt x="1435" y="81"/>
                  </a:lnTo>
                  <a:lnTo>
                    <a:pt x="1437" y="79"/>
                  </a:lnTo>
                  <a:lnTo>
                    <a:pt x="1438" y="79"/>
                  </a:lnTo>
                  <a:lnTo>
                    <a:pt x="1440" y="79"/>
                  </a:lnTo>
                  <a:lnTo>
                    <a:pt x="1441" y="78"/>
                  </a:lnTo>
                  <a:lnTo>
                    <a:pt x="1443" y="78"/>
                  </a:lnTo>
                  <a:lnTo>
                    <a:pt x="1444" y="76"/>
                  </a:lnTo>
                  <a:lnTo>
                    <a:pt x="1446" y="76"/>
                  </a:lnTo>
                  <a:lnTo>
                    <a:pt x="1448" y="74"/>
                  </a:lnTo>
                  <a:lnTo>
                    <a:pt x="1449" y="74"/>
                  </a:lnTo>
                  <a:lnTo>
                    <a:pt x="1451" y="72"/>
                  </a:lnTo>
                  <a:lnTo>
                    <a:pt x="1451" y="72"/>
                  </a:lnTo>
                  <a:lnTo>
                    <a:pt x="1452" y="70"/>
                  </a:lnTo>
                  <a:lnTo>
                    <a:pt x="1454" y="70"/>
                  </a:lnTo>
                  <a:lnTo>
                    <a:pt x="1456" y="68"/>
                  </a:lnTo>
                  <a:lnTo>
                    <a:pt x="1457" y="68"/>
                  </a:lnTo>
                  <a:lnTo>
                    <a:pt x="1459" y="66"/>
                  </a:lnTo>
                  <a:lnTo>
                    <a:pt x="1460" y="66"/>
                  </a:lnTo>
                  <a:lnTo>
                    <a:pt x="1462" y="64"/>
                  </a:lnTo>
                  <a:lnTo>
                    <a:pt x="1463" y="64"/>
                  </a:lnTo>
                  <a:lnTo>
                    <a:pt x="1465" y="64"/>
                  </a:lnTo>
                  <a:lnTo>
                    <a:pt x="1467" y="62"/>
                  </a:lnTo>
                  <a:lnTo>
                    <a:pt x="1468" y="62"/>
                  </a:lnTo>
                  <a:lnTo>
                    <a:pt x="1470" y="61"/>
                  </a:lnTo>
                  <a:lnTo>
                    <a:pt x="1471" y="61"/>
                  </a:lnTo>
                  <a:lnTo>
                    <a:pt x="1473" y="59"/>
                  </a:lnTo>
                  <a:lnTo>
                    <a:pt x="1475" y="59"/>
                  </a:lnTo>
                  <a:lnTo>
                    <a:pt x="1476" y="57"/>
                  </a:lnTo>
                  <a:lnTo>
                    <a:pt x="1478" y="57"/>
                  </a:lnTo>
                  <a:lnTo>
                    <a:pt x="1479" y="55"/>
                  </a:lnTo>
                  <a:lnTo>
                    <a:pt x="1481" y="55"/>
                  </a:lnTo>
                  <a:lnTo>
                    <a:pt x="1482" y="53"/>
                  </a:lnTo>
                  <a:lnTo>
                    <a:pt x="1484" y="53"/>
                  </a:lnTo>
                  <a:lnTo>
                    <a:pt x="1486" y="51"/>
                  </a:lnTo>
                  <a:lnTo>
                    <a:pt x="1487" y="51"/>
                  </a:lnTo>
                  <a:lnTo>
                    <a:pt x="1489" y="49"/>
                  </a:lnTo>
                  <a:lnTo>
                    <a:pt x="1490" y="49"/>
                  </a:lnTo>
                  <a:lnTo>
                    <a:pt x="1492" y="47"/>
                  </a:lnTo>
                  <a:lnTo>
                    <a:pt x="1494" y="47"/>
                  </a:lnTo>
                  <a:lnTo>
                    <a:pt x="1495" y="45"/>
                  </a:lnTo>
                  <a:lnTo>
                    <a:pt x="1497" y="45"/>
                  </a:lnTo>
                  <a:lnTo>
                    <a:pt x="1498" y="44"/>
                  </a:lnTo>
                  <a:lnTo>
                    <a:pt x="1500" y="44"/>
                  </a:lnTo>
                  <a:lnTo>
                    <a:pt x="1502" y="42"/>
                  </a:lnTo>
                  <a:lnTo>
                    <a:pt x="1503" y="42"/>
                  </a:lnTo>
                  <a:lnTo>
                    <a:pt x="1505" y="40"/>
                  </a:lnTo>
                  <a:lnTo>
                    <a:pt x="1506" y="40"/>
                  </a:lnTo>
                  <a:lnTo>
                    <a:pt x="1508" y="38"/>
                  </a:lnTo>
                  <a:lnTo>
                    <a:pt x="1509" y="38"/>
                  </a:lnTo>
                  <a:lnTo>
                    <a:pt x="1511" y="36"/>
                  </a:lnTo>
                  <a:lnTo>
                    <a:pt x="1513" y="36"/>
                  </a:lnTo>
                  <a:lnTo>
                    <a:pt x="1514" y="34"/>
                  </a:lnTo>
                  <a:lnTo>
                    <a:pt x="1516" y="34"/>
                  </a:lnTo>
                  <a:lnTo>
                    <a:pt x="1517" y="32"/>
                  </a:lnTo>
                  <a:lnTo>
                    <a:pt x="1519" y="32"/>
                  </a:lnTo>
                  <a:lnTo>
                    <a:pt x="1521" y="30"/>
                  </a:lnTo>
                  <a:lnTo>
                    <a:pt x="1522" y="30"/>
                  </a:lnTo>
                  <a:lnTo>
                    <a:pt x="1524" y="29"/>
                  </a:lnTo>
                  <a:lnTo>
                    <a:pt x="1525" y="29"/>
                  </a:lnTo>
                  <a:lnTo>
                    <a:pt x="1527" y="27"/>
                  </a:lnTo>
                  <a:lnTo>
                    <a:pt x="1528" y="27"/>
                  </a:lnTo>
                  <a:lnTo>
                    <a:pt x="1530" y="25"/>
                  </a:lnTo>
                  <a:lnTo>
                    <a:pt x="1532" y="25"/>
                  </a:lnTo>
                  <a:lnTo>
                    <a:pt x="1533" y="23"/>
                  </a:lnTo>
                  <a:lnTo>
                    <a:pt x="1535" y="23"/>
                  </a:lnTo>
                  <a:lnTo>
                    <a:pt x="1536" y="21"/>
                  </a:lnTo>
                  <a:lnTo>
                    <a:pt x="1538" y="21"/>
                  </a:lnTo>
                  <a:lnTo>
                    <a:pt x="1540" y="19"/>
                  </a:lnTo>
                  <a:lnTo>
                    <a:pt x="1541" y="19"/>
                  </a:lnTo>
                  <a:lnTo>
                    <a:pt x="1543" y="17"/>
                  </a:lnTo>
                  <a:lnTo>
                    <a:pt x="1544" y="17"/>
                  </a:lnTo>
                  <a:lnTo>
                    <a:pt x="1546" y="15"/>
                  </a:lnTo>
                  <a:lnTo>
                    <a:pt x="1548" y="15"/>
                  </a:lnTo>
                  <a:lnTo>
                    <a:pt x="1549" y="13"/>
                  </a:lnTo>
                  <a:lnTo>
                    <a:pt x="1551" y="13"/>
                  </a:lnTo>
                  <a:lnTo>
                    <a:pt x="1552" y="12"/>
                  </a:lnTo>
                  <a:lnTo>
                    <a:pt x="1554" y="12"/>
                  </a:lnTo>
                  <a:lnTo>
                    <a:pt x="1555" y="10"/>
                  </a:lnTo>
                  <a:lnTo>
                    <a:pt x="1557" y="8"/>
                  </a:lnTo>
                  <a:lnTo>
                    <a:pt x="1559" y="8"/>
                  </a:lnTo>
                  <a:lnTo>
                    <a:pt x="1560" y="6"/>
                  </a:lnTo>
                  <a:lnTo>
                    <a:pt x="1562" y="6"/>
                  </a:lnTo>
                  <a:lnTo>
                    <a:pt x="1563" y="4"/>
                  </a:lnTo>
                  <a:lnTo>
                    <a:pt x="1565" y="4"/>
                  </a:lnTo>
                  <a:lnTo>
                    <a:pt x="1567" y="2"/>
                  </a:lnTo>
                  <a:lnTo>
                    <a:pt x="1568" y="2"/>
                  </a:lnTo>
                  <a:lnTo>
                    <a:pt x="1570" y="0"/>
                  </a:lnTo>
                </a:path>
              </a:pathLst>
            </a:custGeom>
            <a:noFill/>
            <a:ln w="33338">
              <a:solidFill>
                <a:srgbClr val="808000"/>
              </a:solidFill>
              <a:prstDash val="solid"/>
              <a:round/>
              <a:headEnd/>
              <a:tailEnd/>
            </a:ln>
          </p:spPr>
          <p:txBody>
            <a:bodyPr/>
            <a:lstStyle/>
            <a:p>
              <a:endParaRPr lang="ru-RU"/>
            </a:p>
          </p:txBody>
        </p:sp>
        <p:sp>
          <p:nvSpPr>
            <p:cNvPr id="934113" name="Freeform 225"/>
            <p:cNvSpPr>
              <a:spLocks/>
            </p:cNvSpPr>
            <p:nvPr/>
          </p:nvSpPr>
          <p:spPr bwMode="auto">
            <a:xfrm>
              <a:off x="3446" y="2761"/>
              <a:ext cx="99" cy="33"/>
            </a:xfrm>
            <a:custGeom>
              <a:avLst/>
              <a:gdLst/>
              <a:ahLst/>
              <a:cxnLst>
                <a:cxn ang="0">
                  <a:pos x="2" y="64"/>
                </a:cxn>
                <a:cxn ang="0">
                  <a:pos x="5" y="62"/>
                </a:cxn>
                <a:cxn ang="0">
                  <a:pos x="8" y="61"/>
                </a:cxn>
                <a:cxn ang="0">
                  <a:pos x="11" y="59"/>
                </a:cxn>
                <a:cxn ang="0">
                  <a:pos x="15" y="57"/>
                </a:cxn>
                <a:cxn ang="0">
                  <a:pos x="18" y="55"/>
                </a:cxn>
                <a:cxn ang="0">
                  <a:pos x="21" y="53"/>
                </a:cxn>
                <a:cxn ang="0">
                  <a:pos x="24" y="51"/>
                </a:cxn>
                <a:cxn ang="0">
                  <a:pos x="27" y="49"/>
                </a:cxn>
                <a:cxn ang="0">
                  <a:pos x="30" y="47"/>
                </a:cxn>
                <a:cxn ang="0">
                  <a:pos x="34" y="44"/>
                </a:cxn>
                <a:cxn ang="0">
                  <a:pos x="37" y="42"/>
                </a:cxn>
                <a:cxn ang="0">
                  <a:pos x="40" y="40"/>
                </a:cxn>
                <a:cxn ang="0">
                  <a:pos x="43" y="38"/>
                </a:cxn>
                <a:cxn ang="0">
                  <a:pos x="46" y="36"/>
                </a:cxn>
                <a:cxn ang="0">
                  <a:pos x="49" y="34"/>
                </a:cxn>
                <a:cxn ang="0">
                  <a:pos x="51" y="32"/>
                </a:cxn>
                <a:cxn ang="0">
                  <a:pos x="54" y="30"/>
                </a:cxn>
                <a:cxn ang="0">
                  <a:pos x="57" y="29"/>
                </a:cxn>
                <a:cxn ang="0">
                  <a:pos x="61" y="25"/>
                </a:cxn>
                <a:cxn ang="0">
                  <a:pos x="64" y="23"/>
                </a:cxn>
                <a:cxn ang="0">
                  <a:pos x="67" y="21"/>
                </a:cxn>
                <a:cxn ang="0">
                  <a:pos x="70" y="19"/>
                </a:cxn>
                <a:cxn ang="0">
                  <a:pos x="73" y="17"/>
                </a:cxn>
                <a:cxn ang="0">
                  <a:pos x="76" y="15"/>
                </a:cxn>
                <a:cxn ang="0">
                  <a:pos x="80" y="13"/>
                </a:cxn>
                <a:cxn ang="0">
                  <a:pos x="83" y="12"/>
                </a:cxn>
                <a:cxn ang="0">
                  <a:pos x="86" y="8"/>
                </a:cxn>
                <a:cxn ang="0">
                  <a:pos x="89" y="6"/>
                </a:cxn>
                <a:cxn ang="0">
                  <a:pos x="92" y="4"/>
                </a:cxn>
                <a:cxn ang="0">
                  <a:pos x="95" y="2"/>
                </a:cxn>
                <a:cxn ang="0">
                  <a:pos x="99" y="0"/>
                </a:cxn>
              </a:cxnLst>
              <a:rect l="0" t="0" r="r" b="b"/>
              <a:pathLst>
                <a:path w="99" h="66">
                  <a:moveTo>
                    <a:pt x="0" y="66"/>
                  </a:moveTo>
                  <a:lnTo>
                    <a:pt x="2" y="64"/>
                  </a:lnTo>
                  <a:lnTo>
                    <a:pt x="3" y="64"/>
                  </a:lnTo>
                  <a:lnTo>
                    <a:pt x="5" y="62"/>
                  </a:lnTo>
                  <a:lnTo>
                    <a:pt x="7" y="62"/>
                  </a:lnTo>
                  <a:lnTo>
                    <a:pt x="8" y="61"/>
                  </a:lnTo>
                  <a:lnTo>
                    <a:pt x="10" y="61"/>
                  </a:lnTo>
                  <a:lnTo>
                    <a:pt x="11" y="59"/>
                  </a:lnTo>
                  <a:lnTo>
                    <a:pt x="13" y="57"/>
                  </a:lnTo>
                  <a:lnTo>
                    <a:pt x="15" y="57"/>
                  </a:lnTo>
                  <a:lnTo>
                    <a:pt x="16" y="55"/>
                  </a:lnTo>
                  <a:lnTo>
                    <a:pt x="18" y="55"/>
                  </a:lnTo>
                  <a:lnTo>
                    <a:pt x="19" y="53"/>
                  </a:lnTo>
                  <a:lnTo>
                    <a:pt x="21" y="53"/>
                  </a:lnTo>
                  <a:lnTo>
                    <a:pt x="22" y="51"/>
                  </a:lnTo>
                  <a:lnTo>
                    <a:pt x="24" y="51"/>
                  </a:lnTo>
                  <a:lnTo>
                    <a:pt x="26" y="49"/>
                  </a:lnTo>
                  <a:lnTo>
                    <a:pt x="27" y="49"/>
                  </a:lnTo>
                  <a:lnTo>
                    <a:pt x="29" y="47"/>
                  </a:lnTo>
                  <a:lnTo>
                    <a:pt x="30" y="47"/>
                  </a:lnTo>
                  <a:lnTo>
                    <a:pt x="32" y="46"/>
                  </a:lnTo>
                  <a:lnTo>
                    <a:pt x="34" y="44"/>
                  </a:lnTo>
                  <a:lnTo>
                    <a:pt x="35" y="44"/>
                  </a:lnTo>
                  <a:lnTo>
                    <a:pt x="37" y="42"/>
                  </a:lnTo>
                  <a:lnTo>
                    <a:pt x="38" y="42"/>
                  </a:lnTo>
                  <a:lnTo>
                    <a:pt x="40" y="40"/>
                  </a:lnTo>
                  <a:lnTo>
                    <a:pt x="42" y="40"/>
                  </a:lnTo>
                  <a:lnTo>
                    <a:pt x="43" y="38"/>
                  </a:lnTo>
                  <a:lnTo>
                    <a:pt x="45" y="38"/>
                  </a:lnTo>
                  <a:lnTo>
                    <a:pt x="46" y="36"/>
                  </a:lnTo>
                  <a:lnTo>
                    <a:pt x="48" y="34"/>
                  </a:lnTo>
                  <a:lnTo>
                    <a:pt x="49" y="34"/>
                  </a:lnTo>
                  <a:lnTo>
                    <a:pt x="51" y="32"/>
                  </a:lnTo>
                  <a:lnTo>
                    <a:pt x="51" y="32"/>
                  </a:lnTo>
                  <a:lnTo>
                    <a:pt x="53" y="30"/>
                  </a:lnTo>
                  <a:lnTo>
                    <a:pt x="54" y="30"/>
                  </a:lnTo>
                  <a:lnTo>
                    <a:pt x="56" y="29"/>
                  </a:lnTo>
                  <a:lnTo>
                    <a:pt x="57" y="29"/>
                  </a:lnTo>
                  <a:lnTo>
                    <a:pt x="59" y="27"/>
                  </a:lnTo>
                  <a:lnTo>
                    <a:pt x="61" y="25"/>
                  </a:lnTo>
                  <a:lnTo>
                    <a:pt x="62" y="25"/>
                  </a:lnTo>
                  <a:lnTo>
                    <a:pt x="64" y="23"/>
                  </a:lnTo>
                  <a:lnTo>
                    <a:pt x="65" y="23"/>
                  </a:lnTo>
                  <a:lnTo>
                    <a:pt x="67" y="21"/>
                  </a:lnTo>
                  <a:lnTo>
                    <a:pt x="68" y="21"/>
                  </a:lnTo>
                  <a:lnTo>
                    <a:pt x="70" y="19"/>
                  </a:lnTo>
                  <a:lnTo>
                    <a:pt x="72" y="19"/>
                  </a:lnTo>
                  <a:lnTo>
                    <a:pt x="73" y="17"/>
                  </a:lnTo>
                  <a:lnTo>
                    <a:pt x="75" y="15"/>
                  </a:lnTo>
                  <a:lnTo>
                    <a:pt x="76" y="15"/>
                  </a:lnTo>
                  <a:lnTo>
                    <a:pt x="78" y="13"/>
                  </a:lnTo>
                  <a:lnTo>
                    <a:pt x="80" y="13"/>
                  </a:lnTo>
                  <a:lnTo>
                    <a:pt x="81" y="12"/>
                  </a:lnTo>
                  <a:lnTo>
                    <a:pt x="83" y="12"/>
                  </a:lnTo>
                  <a:lnTo>
                    <a:pt x="84" y="10"/>
                  </a:lnTo>
                  <a:lnTo>
                    <a:pt x="86" y="8"/>
                  </a:lnTo>
                  <a:lnTo>
                    <a:pt x="88" y="8"/>
                  </a:lnTo>
                  <a:lnTo>
                    <a:pt x="89" y="6"/>
                  </a:lnTo>
                  <a:lnTo>
                    <a:pt x="91" y="6"/>
                  </a:lnTo>
                  <a:lnTo>
                    <a:pt x="92" y="4"/>
                  </a:lnTo>
                  <a:lnTo>
                    <a:pt x="94" y="4"/>
                  </a:lnTo>
                  <a:lnTo>
                    <a:pt x="95" y="2"/>
                  </a:lnTo>
                  <a:lnTo>
                    <a:pt x="97" y="0"/>
                  </a:lnTo>
                  <a:lnTo>
                    <a:pt x="99" y="0"/>
                  </a:lnTo>
                </a:path>
              </a:pathLst>
            </a:custGeom>
            <a:noFill/>
            <a:ln w="33338">
              <a:solidFill>
                <a:srgbClr val="808000"/>
              </a:solidFill>
              <a:prstDash val="solid"/>
              <a:round/>
              <a:headEnd/>
              <a:tailEnd/>
            </a:ln>
          </p:spPr>
          <p:txBody>
            <a:bodyPr/>
            <a:lstStyle/>
            <a:p>
              <a:endParaRPr lang="ru-RU"/>
            </a:p>
          </p:txBody>
        </p:sp>
        <p:sp>
          <p:nvSpPr>
            <p:cNvPr id="934114" name="Rectangle 226"/>
            <p:cNvSpPr>
              <a:spLocks noChangeArrowheads="1"/>
            </p:cNvSpPr>
            <p:nvPr/>
          </p:nvSpPr>
          <p:spPr bwMode="auto">
            <a:xfrm rot="19800000">
              <a:off x="3535" y="2610"/>
              <a:ext cx="574" cy="94"/>
            </a:xfrm>
            <a:prstGeom prst="rect">
              <a:avLst/>
            </a:prstGeom>
            <a:noFill/>
            <a:ln w="9525">
              <a:noFill/>
              <a:miter lim="800000"/>
              <a:headEnd/>
              <a:tailEnd/>
            </a:ln>
          </p:spPr>
          <p:txBody>
            <a:bodyPr wrap="none" lIns="0" tIns="0" rIns="0" bIns="0">
              <a:spAutoFit/>
            </a:bodyPr>
            <a:lstStyle/>
            <a:p>
              <a:r>
                <a:rPr lang="ru-RU" sz="900">
                  <a:solidFill>
                    <a:srgbClr val="808000"/>
                  </a:solidFill>
                </a:rPr>
                <a:t>Honduras</a:t>
              </a:r>
              <a:endParaRPr lang="ru-RU"/>
            </a:p>
          </p:txBody>
        </p:sp>
        <p:sp>
          <p:nvSpPr>
            <p:cNvPr id="934115" name="Freeform 227"/>
            <p:cNvSpPr>
              <a:spLocks/>
            </p:cNvSpPr>
            <p:nvPr/>
          </p:nvSpPr>
          <p:spPr bwMode="auto">
            <a:xfrm>
              <a:off x="2268" y="2435"/>
              <a:ext cx="1443" cy="565"/>
            </a:xfrm>
            <a:custGeom>
              <a:avLst/>
              <a:gdLst/>
              <a:ahLst/>
              <a:cxnLst>
                <a:cxn ang="0">
                  <a:pos x="22" y="1123"/>
                </a:cxn>
                <a:cxn ang="0">
                  <a:pos x="45" y="1114"/>
                </a:cxn>
                <a:cxn ang="0">
                  <a:pos x="68" y="1106"/>
                </a:cxn>
                <a:cxn ang="0">
                  <a:pos x="92" y="1097"/>
                </a:cxn>
                <a:cxn ang="0">
                  <a:pos x="116" y="1090"/>
                </a:cxn>
                <a:cxn ang="0">
                  <a:pos x="140" y="1080"/>
                </a:cxn>
                <a:cxn ang="0">
                  <a:pos x="163" y="1069"/>
                </a:cxn>
                <a:cxn ang="0">
                  <a:pos x="187" y="1059"/>
                </a:cxn>
                <a:cxn ang="0">
                  <a:pos x="209" y="1050"/>
                </a:cxn>
                <a:cxn ang="0">
                  <a:pos x="233" y="1039"/>
                </a:cxn>
                <a:cxn ang="0">
                  <a:pos x="257" y="1027"/>
                </a:cxn>
                <a:cxn ang="0">
                  <a:pos x="281" y="1016"/>
                </a:cxn>
                <a:cxn ang="0">
                  <a:pos x="305" y="1005"/>
                </a:cxn>
                <a:cxn ang="0">
                  <a:pos x="328" y="992"/>
                </a:cxn>
                <a:cxn ang="0">
                  <a:pos x="352" y="978"/>
                </a:cxn>
                <a:cxn ang="0">
                  <a:pos x="374" y="965"/>
                </a:cxn>
                <a:cxn ang="0">
                  <a:pos x="398" y="952"/>
                </a:cxn>
                <a:cxn ang="0">
                  <a:pos x="422" y="939"/>
                </a:cxn>
                <a:cxn ang="0">
                  <a:pos x="446" y="926"/>
                </a:cxn>
                <a:cxn ang="0">
                  <a:pos x="469" y="910"/>
                </a:cxn>
                <a:cxn ang="0">
                  <a:pos x="493" y="895"/>
                </a:cxn>
                <a:cxn ang="0">
                  <a:pos x="517" y="880"/>
                </a:cxn>
                <a:cxn ang="0">
                  <a:pos x="541" y="865"/>
                </a:cxn>
                <a:cxn ang="0">
                  <a:pos x="563" y="850"/>
                </a:cxn>
                <a:cxn ang="0">
                  <a:pos x="587" y="833"/>
                </a:cxn>
                <a:cxn ang="0">
                  <a:pos x="611" y="816"/>
                </a:cxn>
                <a:cxn ang="0">
                  <a:pos x="634" y="799"/>
                </a:cxn>
                <a:cxn ang="0">
                  <a:pos x="658" y="782"/>
                </a:cxn>
                <a:cxn ang="0">
                  <a:pos x="682" y="765"/>
                </a:cxn>
                <a:cxn ang="0">
                  <a:pos x="706" y="747"/>
                </a:cxn>
                <a:cxn ang="0">
                  <a:pos x="728" y="728"/>
                </a:cxn>
                <a:cxn ang="0">
                  <a:pos x="752" y="709"/>
                </a:cxn>
                <a:cxn ang="0">
                  <a:pos x="776" y="690"/>
                </a:cxn>
                <a:cxn ang="0">
                  <a:pos x="799" y="671"/>
                </a:cxn>
                <a:cxn ang="0">
                  <a:pos x="823" y="652"/>
                </a:cxn>
                <a:cxn ang="0">
                  <a:pos x="847" y="632"/>
                </a:cxn>
                <a:cxn ang="0">
                  <a:pos x="871" y="611"/>
                </a:cxn>
                <a:cxn ang="0">
                  <a:pos x="893" y="590"/>
                </a:cxn>
                <a:cxn ang="0">
                  <a:pos x="917" y="569"/>
                </a:cxn>
                <a:cxn ang="0">
                  <a:pos x="940" y="547"/>
                </a:cxn>
                <a:cxn ang="0">
                  <a:pos x="964" y="524"/>
                </a:cxn>
                <a:cxn ang="0">
                  <a:pos x="988" y="503"/>
                </a:cxn>
                <a:cxn ang="0">
                  <a:pos x="1012" y="481"/>
                </a:cxn>
                <a:cxn ang="0">
                  <a:pos x="1036" y="456"/>
                </a:cxn>
                <a:cxn ang="0">
                  <a:pos x="1058" y="434"/>
                </a:cxn>
                <a:cxn ang="0">
                  <a:pos x="1082" y="409"/>
                </a:cxn>
                <a:cxn ang="0">
                  <a:pos x="1105" y="387"/>
                </a:cxn>
                <a:cxn ang="0">
                  <a:pos x="1129" y="362"/>
                </a:cxn>
                <a:cxn ang="0">
                  <a:pos x="1153" y="336"/>
                </a:cxn>
                <a:cxn ang="0">
                  <a:pos x="1177" y="311"/>
                </a:cxn>
                <a:cxn ang="0">
                  <a:pos x="1200" y="285"/>
                </a:cxn>
                <a:cxn ang="0">
                  <a:pos x="1224" y="260"/>
                </a:cxn>
                <a:cxn ang="0">
                  <a:pos x="1246" y="234"/>
                </a:cxn>
                <a:cxn ang="0">
                  <a:pos x="1270" y="208"/>
                </a:cxn>
                <a:cxn ang="0">
                  <a:pos x="1294" y="179"/>
                </a:cxn>
                <a:cxn ang="0">
                  <a:pos x="1318" y="153"/>
                </a:cxn>
                <a:cxn ang="0">
                  <a:pos x="1342" y="125"/>
                </a:cxn>
                <a:cxn ang="0">
                  <a:pos x="1365" y="96"/>
                </a:cxn>
                <a:cxn ang="0">
                  <a:pos x="1389" y="68"/>
                </a:cxn>
                <a:cxn ang="0">
                  <a:pos x="1411" y="40"/>
                </a:cxn>
                <a:cxn ang="0">
                  <a:pos x="1435" y="10"/>
                </a:cxn>
              </a:cxnLst>
              <a:rect l="0" t="0" r="r" b="b"/>
              <a:pathLst>
                <a:path w="1443" h="1129">
                  <a:moveTo>
                    <a:pt x="0" y="1129"/>
                  </a:moveTo>
                  <a:lnTo>
                    <a:pt x="2" y="1129"/>
                  </a:lnTo>
                  <a:lnTo>
                    <a:pt x="3" y="1129"/>
                  </a:lnTo>
                  <a:lnTo>
                    <a:pt x="5" y="1129"/>
                  </a:lnTo>
                  <a:lnTo>
                    <a:pt x="6" y="1127"/>
                  </a:lnTo>
                  <a:lnTo>
                    <a:pt x="8" y="1127"/>
                  </a:lnTo>
                  <a:lnTo>
                    <a:pt x="10" y="1127"/>
                  </a:lnTo>
                  <a:lnTo>
                    <a:pt x="11" y="1125"/>
                  </a:lnTo>
                  <a:lnTo>
                    <a:pt x="13" y="1125"/>
                  </a:lnTo>
                  <a:lnTo>
                    <a:pt x="14" y="1125"/>
                  </a:lnTo>
                  <a:lnTo>
                    <a:pt x="16" y="1125"/>
                  </a:lnTo>
                  <a:lnTo>
                    <a:pt x="18" y="1123"/>
                  </a:lnTo>
                  <a:lnTo>
                    <a:pt x="19" y="1123"/>
                  </a:lnTo>
                  <a:lnTo>
                    <a:pt x="21" y="1123"/>
                  </a:lnTo>
                  <a:lnTo>
                    <a:pt x="22" y="1123"/>
                  </a:lnTo>
                  <a:lnTo>
                    <a:pt x="24" y="1122"/>
                  </a:lnTo>
                  <a:lnTo>
                    <a:pt x="25" y="1122"/>
                  </a:lnTo>
                  <a:lnTo>
                    <a:pt x="27" y="1122"/>
                  </a:lnTo>
                  <a:lnTo>
                    <a:pt x="29" y="1120"/>
                  </a:lnTo>
                  <a:lnTo>
                    <a:pt x="29" y="1120"/>
                  </a:lnTo>
                  <a:lnTo>
                    <a:pt x="30" y="1120"/>
                  </a:lnTo>
                  <a:lnTo>
                    <a:pt x="32" y="1120"/>
                  </a:lnTo>
                  <a:lnTo>
                    <a:pt x="33" y="1118"/>
                  </a:lnTo>
                  <a:lnTo>
                    <a:pt x="35" y="1118"/>
                  </a:lnTo>
                  <a:lnTo>
                    <a:pt x="37" y="1118"/>
                  </a:lnTo>
                  <a:lnTo>
                    <a:pt x="38" y="1116"/>
                  </a:lnTo>
                  <a:lnTo>
                    <a:pt x="40" y="1116"/>
                  </a:lnTo>
                  <a:lnTo>
                    <a:pt x="41" y="1116"/>
                  </a:lnTo>
                  <a:lnTo>
                    <a:pt x="43" y="1116"/>
                  </a:lnTo>
                  <a:lnTo>
                    <a:pt x="45" y="1114"/>
                  </a:lnTo>
                  <a:lnTo>
                    <a:pt x="46" y="1114"/>
                  </a:lnTo>
                  <a:lnTo>
                    <a:pt x="48" y="1114"/>
                  </a:lnTo>
                  <a:lnTo>
                    <a:pt x="49" y="1112"/>
                  </a:lnTo>
                  <a:lnTo>
                    <a:pt x="51" y="1112"/>
                  </a:lnTo>
                  <a:lnTo>
                    <a:pt x="52" y="1112"/>
                  </a:lnTo>
                  <a:lnTo>
                    <a:pt x="54" y="1112"/>
                  </a:lnTo>
                  <a:lnTo>
                    <a:pt x="56" y="1110"/>
                  </a:lnTo>
                  <a:lnTo>
                    <a:pt x="57" y="1110"/>
                  </a:lnTo>
                  <a:lnTo>
                    <a:pt x="59" y="1110"/>
                  </a:lnTo>
                  <a:lnTo>
                    <a:pt x="60" y="1108"/>
                  </a:lnTo>
                  <a:lnTo>
                    <a:pt x="62" y="1108"/>
                  </a:lnTo>
                  <a:lnTo>
                    <a:pt x="64" y="1108"/>
                  </a:lnTo>
                  <a:lnTo>
                    <a:pt x="65" y="1108"/>
                  </a:lnTo>
                  <a:lnTo>
                    <a:pt x="67" y="1106"/>
                  </a:lnTo>
                  <a:lnTo>
                    <a:pt x="68" y="1106"/>
                  </a:lnTo>
                  <a:lnTo>
                    <a:pt x="70" y="1106"/>
                  </a:lnTo>
                  <a:lnTo>
                    <a:pt x="71" y="1105"/>
                  </a:lnTo>
                  <a:lnTo>
                    <a:pt x="73" y="1105"/>
                  </a:lnTo>
                  <a:lnTo>
                    <a:pt x="75" y="1105"/>
                  </a:lnTo>
                  <a:lnTo>
                    <a:pt x="76" y="1103"/>
                  </a:lnTo>
                  <a:lnTo>
                    <a:pt x="78" y="1103"/>
                  </a:lnTo>
                  <a:lnTo>
                    <a:pt x="79" y="1103"/>
                  </a:lnTo>
                  <a:lnTo>
                    <a:pt x="81" y="1103"/>
                  </a:lnTo>
                  <a:lnTo>
                    <a:pt x="83" y="1101"/>
                  </a:lnTo>
                  <a:lnTo>
                    <a:pt x="84" y="1101"/>
                  </a:lnTo>
                  <a:lnTo>
                    <a:pt x="86" y="1101"/>
                  </a:lnTo>
                  <a:lnTo>
                    <a:pt x="87" y="1099"/>
                  </a:lnTo>
                  <a:lnTo>
                    <a:pt x="89" y="1099"/>
                  </a:lnTo>
                  <a:lnTo>
                    <a:pt x="90" y="1099"/>
                  </a:lnTo>
                  <a:lnTo>
                    <a:pt x="92" y="1097"/>
                  </a:lnTo>
                  <a:lnTo>
                    <a:pt x="94" y="1097"/>
                  </a:lnTo>
                  <a:lnTo>
                    <a:pt x="95" y="1097"/>
                  </a:lnTo>
                  <a:lnTo>
                    <a:pt x="97" y="1095"/>
                  </a:lnTo>
                  <a:lnTo>
                    <a:pt x="98" y="1095"/>
                  </a:lnTo>
                  <a:lnTo>
                    <a:pt x="100" y="1095"/>
                  </a:lnTo>
                  <a:lnTo>
                    <a:pt x="102" y="1093"/>
                  </a:lnTo>
                  <a:lnTo>
                    <a:pt x="103" y="1093"/>
                  </a:lnTo>
                  <a:lnTo>
                    <a:pt x="105" y="1093"/>
                  </a:lnTo>
                  <a:lnTo>
                    <a:pt x="106" y="1093"/>
                  </a:lnTo>
                  <a:lnTo>
                    <a:pt x="108" y="1091"/>
                  </a:lnTo>
                  <a:lnTo>
                    <a:pt x="110" y="1091"/>
                  </a:lnTo>
                  <a:lnTo>
                    <a:pt x="111" y="1091"/>
                  </a:lnTo>
                  <a:lnTo>
                    <a:pt x="113" y="1090"/>
                  </a:lnTo>
                  <a:lnTo>
                    <a:pt x="114" y="1090"/>
                  </a:lnTo>
                  <a:lnTo>
                    <a:pt x="116" y="1090"/>
                  </a:lnTo>
                  <a:lnTo>
                    <a:pt x="117" y="1088"/>
                  </a:lnTo>
                  <a:lnTo>
                    <a:pt x="119" y="1088"/>
                  </a:lnTo>
                  <a:lnTo>
                    <a:pt x="121" y="1088"/>
                  </a:lnTo>
                  <a:lnTo>
                    <a:pt x="122" y="1086"/>
                  </a:lnTo>
                  <a:lnTo>
                    <a:pt x="124" y="1086"/>
                  </a:lnTo>
                  <a:lnTo>
                    <a:pt x="125" y="1086"/>
                  </a:lnTo>
                  <a:lnTo>
                    <a:pt x="127" y="1084"/>
                  </a:lnTo>
                  <a:lnTo>
                    <a:pt x="129" y="1084"/>
                  </a:lnTo>
                  <a:lnTo>
                    <a:pt x="130" y="1084"/>
                  </a:lnTo>
                  <a:lnTo>
                    <a:pt x="132" y="1082"/>
                  </a:lnTo>
                  <a:lnTo>
                    <a:pt x="133" y="1082"/>
                  </a:lnTo>
                  <a:lnTo>
                    <a:pt x="135" y="1082"/>
                  </a:lnTo>
                  <a:lnTo>
                    <a:pt x="136" y="1080"/>
                  </a:lnTo>
                  <a:lnTo>
                    <a:pt x="138" y="1080"/>
                  </a:lnTo>
                  <a:lnTo>
                    <a:pt x="140" y="1080"/>
                  </a:lnTo>
                  <a:lnTo>
                    <a:pt x="141" y="1078"/>
                  </a:lnTo>
                  <a:lnTo>
                    <a:pt x="143" y="1078"/>
                  </a:lnTo>
                  <a:lnTo>
                    <a:pt x="144" y="1078"/>
                  </a:lnTo>
                  <a:lnTo>
                    <a:pt x="146" y="1076"/>
                  </a:lnTo>
                  <a:lnTo>
                    <a:pt x="148" y="1076"/>
                  </a:lnTo>
                  <a:lnTo>
                    <a:pt x="149" y="1076"/>
                  </a:lnTo>
                  <a:lnTo>
                    <a:pt x="151" y="1074"/>
                  </a:lnTo>
                  <a:lnTo>
                    <a:pt x="152" y="1074"/>
                  </a:lnTo>
                  <a:lnTo>
                    <a:pt x="154" y="1074"/>
                  </a:lnTo>
                  <a:lnTo>
                    <a:pt x="156" y="1073"/>
                  </a:lnTo>
                  <a:lnTo>
                    <a:pt x="157" y="1073"/>
                  </a:lnTo>
                  <a:lnTo>
                    <a:pt x="159" y="1073"/>
                  </a:lnTo>
                  <a:lnTo>
                    <a:pt x="160" y="1071"/>
                  </a:lnTo>
                  <a:lnTo>
                    <a:pt x="162" y="1071"/>
                  </a:lnTo>
                  <a:lnTo>
                    <a:pt x="163" y="1069"/>
                  </a:lnTo>
                  <a:lnTo>
                    <a:pt x="165" y="1069"/>
                  </a:lnTo>
                  <a:lnTo>
                    <a:pt x="167" y="1069"/>
                  </a:lnTo>
                  <a:lnTo>
                    <a:pt x="168" y="1067"/>
                  </a:lnTo>
                  <a:lnTo>
                    <a:pt x="170" y="1067"/>
                  </a:lnTo>
                  <a:lnTo>
                    <a:pt x="171" y="1067"/>
                  </a:lnTo>
                  <a:lnTo>
                    <a:pt x="173" y="1065"/>
                  </a:lnTo>
                  <a:lnTo>
                    <a:pt x="175" y="1065"/>
                  </a:lnTo>
                  <a:lnTo>
                    <a:pt x="176" y="1065"/>
                  </a:lnTo>
                  <a:lnTo>
                    <a:pt x="178" y="1063"/>
                  </a:lnTo>
                  <a:lnTo>
                    <a:pt x="179" y="1063"/>
                  </a:lnTo>
                  <a:lnTo>
                    <a:pt x="181" y="1063"/>
                  </a:lnTo>
                  <a:lnTo>
                    <a:pt x="182" y="1061"/>
                  </a:lnTo>
                  <a:lnTo>
                    <a:pt x="184" y="1061"/>
                  </a:lnTo>
                  <a:lnTo>
                    <a:pt x="186" y="1059"/>
                  </a:lnTo>
                  <a:lnTo>
                    <a:pt x="187" y="1059"/>
                  </a:lnTo>
                  <a:lnTo>
                    <a:pt x="189" y="1059"/>
                  </a:lnTo>
                  <a:lnTo>
                    <a:pt x="190" y="1057"/>
                  </a:lnTo>
                  <a:lnTo>
                    <a:pt x="192" y="1057"/>
                  </a:lnTo>
                  <a:lnTo>
                    <a:pt x="194" y="1057"/>
                  </a:lnTo>
                  <a:lnTo>
                    <a:pt x="195" y="1056"/>
                  </a:lnTo>
                  <a:lnTo>
                    <a:pt x="197" y="1056"/>
                  </a:lnTo>
                  <a:lnTo>
                    <a:pt x="198" y="1056"/>
                  </a:lnTo>
                  <a:lnTo>
                    <a:pt x="200" y="1054"/>
                  </a:lnTo>
                  <a:lnTo>
                    <a:pt x="201" y="1054"/>
                  </a:lnTo>
                  <a:lnTo>
                    <a:pt x="201" y="1052"/>
                  </a:lnTo>
                  <a:lnTo>
                    <a:pt x="203" y="1052"/>
                  </a:lnTo>
                  <a:lnTo>
                    <a:pt x="205" y="1052"/>
                  </a:lnTo>
                  <a:lnTo>
                    <a:pt x="206" y="1050"/>
                  </a:lnTo>
                  <a:lnTo>
                    <a:pt x="208" y="1050"/>
                  </a:lnTo>
                  <a:lnTo>
                    <a:pt x="209" y="1050"/>
                  </a:lnTo>
                  <a:lnTo>
                    <a:pt x="211" y="1048"/>
                  </a:lnTo>
                  <a:lnTo>
                    <a:pt x="213" y="1048"/>
                  </a:lnTo>
                  <a:lnTo>
                    <a:pt x="214" y="1046"/>
                  </a:lnTo>
                  <a:lnTo>
                    <a:pt x="216" y="1046"/>
                  </a:lnTo>
                  <a:lnTo>
                    <a:pt x="217" y="1046"/>
                  </a:lnTo>
                  <a:lnTo>
                    <a:pt x="219" y="1044"/>
                  </a:lnTo>
                  <a:lnTo>
                    <a:pt x="221" y="1044"/>
                  </a:lnTo>
                  <a:lnTo>
                    <a:pt x="222" y="1044"/>
                  </a:lnTo>
                  <a:lnTo>
                    <a:pt x="224" y="1042"/>
                  </a:lnTo>
                  <a:lnTo>
                    <a:pt x="225" y="1042"/>
                  </a:lnTo>
                  <a:lnTo>
                    <a:pt x="227" y="1041"/>
                  </a:lnTo>
                  <a:lnTo>
                    <a:pt x="228" y="1041"/>
                  </a:lnTo>
                  <a:lnTo>
                    <a:pt x="230" y="1041"/>
                  </a:lnTo>
                  <a:lnTo>
                    <a:pt x="232" y="1039"/>
                  </a:lnTo>
                  <a:lnTo>
                    <a:pt x="233" y="1039"/>
                  </a:lnTo>
                  <a:lnTo>
                    <a:pt x="235" y="1037"/>
                  </a:lnTo>
                  <a:lnTo>
                    <a:pt x="236" y="1037"/>
                  </a:lnTo>
                  <a:lnTo>
                    <a:pt x="238" y="1037"/>
                  </a:lnTo>
                  <a:lnTo>
                    <a:pt x="240" y="1035"/>
                  </a:lnTo>
                  <a:lnTo>
                    <a:pt x="241" y="1035"/>
                  </a:lnTo>
                  <a:lnTo>
                    <a:pt x="243" y="1035"/>
                  </a:lnTo>
                  <a:lnTo>
                    <a:pt x="244" y="1033"/>
                  </a:lnTo>
                  <a:lnTo>
                    <a:pt x="246" y="1033"/>
                  </a:lnTo>
                  <a:lnTo>
                    <a:pt x="247" y="1031"/>
                  </a:lnTo>
                  <a:lnTo>
                    <a:pt x="249" y="1031"/>
                  </a:lnTo>
                  <a:lnTo>
                    <a:pt x="251" y="1031"/>
                  </a:lnTo>
                  <a:lnTo>
                    <a:pt x="252" y="1029"/>
                  </a:lnTo>
                  <a:lnTo>
                    <a:pt x="254" y="1029"/>
                  </a:lnTo>
                  <a:lnTo>
                    <a:pt x="255" y="1027"/>
                  </a:lnTo>
                  <a:lnTo>
                    <a:pt x="257" y="1027"/>
                  </a:lnTo>
                  <a:lnTo>
                    <a:pt x="259" y="1027"/>
                  </a:lnTo>
                  <a:lnTo>
                    <a:pt x="260" y="1025"/>
                  </a:lnTo>
                  <a:lnTo>
                    <a:pt x="262" y="1025"/>
                  </a:lnTo>
                  <a:lnTo>
                    <a:pt x="263" y="1024"/>
                  </a:lnTo>
                  <a:lnTo>
                    <a:pt x="265" y="1024"/>
                  </a:lnTo>
                  <a:lnTo>
                    <a:pt x="267" y="1024"/>
                  </a:lnTo>
                  <a:lnTo>
                    <a:pt x="268" y="1022"/>
                  </a:lnTo>
                  <a:lnTo>
                    <a:pt x="270" y="1022"/>
                  </a:lnTo>
                  <a:lnTo>
                    <a:pt x="271" y="1020"/>
                  </a:lnTo>
                  <a:lnTo>
                    <a:pt x="273" y="1020"/>
                  </a:lnTo>
                  <a:lnTo>
                    <a:pt x="274" y="1018"/>
                  </a:lnTo>
                  <a:lnTo>
                    <a:pt x="276" y="1018"/>
                  </a:lnTo>
                  <a:lnTo>
                    <a:pt x="278" y="1018"/>
                  </a:lnTo>
                  <a:lnTo>
                    <a:pt x="279" y="1016"/>
                  </a:lnTo>
                  <a:lnTo>
                    <a:pt x="281" y="1016"/>
                  </a:lnTo>
                  <a:lnTo>
                    <a:pt x="282" y="1014"/>
                  </a:lnTo>
                  <a:lnTo>
                    <a:pt x="284" y="1014"/>
                  </a:lnTo>
                  <a:lnTo>
                    <a:pt x="286" y="1014"/>
                  </a:lnTo>
                  <a:lnTo>
                    <a:pt x="287" y="1012"/>
                  </a:lnTo>
                  <a:lnTo>
                    <a:pt x="289" y="1012"/>
                  </a:lnTo>
                  <a:lnTo>
                    <a:pt x="290" y="1010"/>
                  </a:lnTo>
                  <a:lnTo>
                    <a:pt x="292" y="1010"/>
                  </a:lnTo>
                  <a:lnTo>
                    <a:pt x="293" y="1008"/>
                  </a:lnTo>
                  <a:lnTo>
                    <a:pt x="295" y="1008"/>
                  </a:lnTo>
                  <a:lnTo>
                    <a:pt x="297" y="1008"/>
                  </a:lnTo>
                  <a:lnTo>
                    <a:pt x="298" y="1007"/>
                  </a:lnTo>
                  <a:lnTo>
                    <a:pt x="300" y="1007"/>
                  </a:lnTo>
                  <a:lnTo>
                    <a:pt x="301" y="1005"/>
                  </a:lnTo>
                  <a:lnTo>
                    <a:pt x="303" y="1005"/>
                  </a:lnTo>
                  <a:lnTo>
                    <a:pt x="305" y="1005"/>
                  </a:lnTo>
                  <a:lnTo>
                    <a:pt x="306" y="1003"/>
                  </a:lnTo>
                  <a:lnTo>
                    <a:pt x="308" y="1003"/>
                  </a:lnTo>
                  <a:lnTo>
                    <a:pt x="309" y="1001"/>
                  </a:lnTo>
                  <a:lnTo>
                    <a:pt x="311" y="1001"/>
                  </a:lnTo>
                  <a:lnTo>
                    <a:pt x="312" y="999"/>
                  </a:lnTo>
                  <a:lnTo>
                    <a:pt x="314" y="999"/>
                  </a:lnTo>
                  <a:lnTo>
                    <a:pt x="316" y="999"/>
                  </a:lnTo>
                  <a:lnTo>
                    <a:pt x="317" y="997"/>
                  </a:lnTo>
                  <a:lnTo>
                    <a:pt x="319" y="997"/>
                  </a:lnTo>
                  <a:lnTo>
                    <a:pt x="320" y="995"/>
                  </a:lnTo>
                  <a:lnTo>
                    <a:pt x="322" y="995"/>
                  </a:lnTo>
                  <a:lnTo>
                    <a:pt x="324" y="993"/>
                  </a:lnTo>
                  <a:lnTo>
                    <a:pt x="325" y="993"/>
                  </a:lnTo>
                  <a:lnTo>
                    <a:pt x="327" y="992"/>
                  </a:lnTo>
                  <a:lnTo>
                    <a:pt x="328" y="992"/>
                  </a:lnTo>
                  <a:lnTo>
                    <a:pt x="330" y="992"/>
                  </a:lnTo>
                  <a:lnTo>
                    <a:pt x="332" y="990"/>
                  </a:lnTo>
                  <a:lnTo>
                    <a:pt x="333" y="990"/>
                  </a:lnTo>
                  <a:lnTo>
                    <a:pt x="335" y="988"/>
                  </a:lnTo>
                  <a:lnTo>
                    <a:pt x="336" y="988"/>
                  </a:lnTo>
                  <a:lnTo>
                    <a:pt x="338" y="986"/>
                  </a:lnTo>
                  <a:lnTo>
                    <a:pt x="339" y="986"/>
                  </a:lnTo>
                  <a:lnTo>
                    <a:pt x="341" y="984"/>
                  </a:lnTo>
                  <a:lnTo>
                    <a:pt x="343" y="984"/>
                  </a:lnTo>
                  <a:lnTo>
                    <a:pt x="344" y="984"/>
                  </a:lnTo>
                  <a:lnTo>
                    <a:pt x="346" y="982"/>
                  </a:lnTo>
                  <a:lnTo>
                    <a:pt x="347" y="982"/>
                  </a:lnTo>
                  <a:lnTo>
                    <a:pt x="349" y="980"/>
                  </a:lnTo>
                  <a:lnTo>
                    <a:pt x="351" y="980"/>
                  </a:lnTo>
                  <a:lnTo>
                    <a:pt x="352" y="978"/>
                  </a:lnTo>
                  <a:lnTo>
                    <a:pt x="354" y="978"/>
                  </a:lnTo>
                  <a:lnTo>
                    <a:pt x="355" y="976"/>
                  </a:lnTo>
                  <a:lnTo>
                    <a:pt x="357" y="976"/>
                  </a:lnTo>
                  <a:lnTo>
                    <a:pt x="358" y="976"/>
                  </a:lnTo>
                  <a:lnTo>
                    <a:pt x="360" y="975"/>
                  </a:lnTo>
                  <a:lnTo>
                    <a:pt x="362" y="975"/>
                  </a:lnTo>
                  <a:lnTo>
                    <a:pt x="363" y="973"/>
                  </a:lnTo>
                  <a:lnTo>
                    <a:pt x="365" y="973"/>
                  </a:lnTo>
                  <a:lnTo>
                    <a:pt x="366" y="971"/>
                  </a:lnTo>
                  <a:lnTo>
                    <a:pt x="368" y="971"/>
                  </a:lnTo>
                  <a:lnTo>
                    <a:pt x="370" y="969"/>
                  </a:lnTo>
                  <a:lnTo>
                    <a:pt x="371" y="969"/>
                  </a:lnTo>
                  <a:lnTo>
                    <a:pt x="373" y="967"/>
                  </a:lnTo>
                  <a:lnTo>
                    <a:pt x="373" y="967"/>
                  </a:lnTo>
                  <a:lnTo>
                    <a:pt x="374" y="965"/>
                  </a:lnTo>
                  <a:lnTo>
                    <a:pt x="376" y="965"/>
                  </a:lnTo>
                  <a:lnTo>
                    <a:pt x="378" y="965"/>
                  </a:lnTo>
                  <a:lnTo>
                    <a:pt x="379" y="963"/>
                  </a:lnTo>
                  <a:lnTo>
                    <a:pt x="381" y="963"/>
                  </a:lnTo>
                  <a:lnTo>
                    <a:pt x="382" y="961"/>
                  </a:lnTo>
                  <a:lnTo>
                    <a:pt x="384" y="961"/>
                  </a:lnTo>
                  <a:lnTo>
                    <a:pt x="385" y="959"/>
                  </a:lnTo>
                  <a:lnTo>
                    <a:pt x="387" y="959"/>
                  </a:lnTo>
                  <a:lnTo>
                    <a:pt x="389" y="958"/>
                  </a:lnTo>
                  <a:lnTo>
                    <a:pt x="390" y="958"/>
                  </a:lnTo>
                  <a:lnTo>
                    <a:pt x="392" y="956"/>
                  </a:lnTo>
                  <a:lnTo>
                    <a:pt x="393" y="956"/>
                  </a:lnTo>
                  <a:lnTo>
                    <a:pt x="395" y="954"/>
                  </a:lnTo>
                  <a:lnTo>
                    <a:pt x="397" y="954"/>
                  </a:lnTo>
                  <a:lnTo>
                    <a:pt x="398" y="952"/>
                  </a:lnTo>
                  <a:lnTo>
                    <a:pt x="400" y="952"/>
                  </a:lnTo>
                  <a:lnTo>
                    <a:pt x="401" y="950"/>
                  </a:lnTo>
                  <a:lnTo>
                    <a:pt x="403" y="950"/>
                  </a:lnTo>
                  <a:lnTo>
                    <a:pt x="404" y="948"/>
                  </a:lnTo>
                  <a:lnTo>
                    <a:pt x="406" y="948"/>
                  </a:lnTo>
                  <a:lnTo>
                    <a:pt x="408" y="948"/>
                  </a:lnTo>
                  <a:lnTo>
                    <a:pt x="409" y="946"/>
                  </a:lnTo>
                  <a:lnTo>
                    <a:pt x="411" y="946"/>
                  </a:lnTo>
                  <a:lnTo>
                    <a:pt x="412" y="944"/>
                  </a:lnTo>
                  <a:lnTo>
                    <a:pt x="414" y="944"/>
                  </a:lnTo>
                  <a:lnTo>
                    <a:pt x="416" y="943"/>
                  </a:lnTo>
                  <a:lnTo>
                    <a:pt x="417" y="943"/>
                  </a:lnTo>
                  <a:lnTo>
                    <a:pt x="419" y="941"/>
                  </a:lnTo>
                  <a:lnTo>
                    <a:pt x="420" y="941"/>
                  </a:lnTo>
                  <a:lnTo>
                    <a:pt x="422" y="939"/>
                  </a:lnTo>
                  <a:lnTo>
                    <a:pt x="423" y="939"/>
                  </a:lnTo>
                  <a:lnTo>
                    <a:pt x="425" y="937"/>
                  </a:lnTo>
                  <a:lnTo>
                    <a:pt x="427" y="937"/>
                  </a:lnTo>
                  <a:lnTo>
                    <a:pt x="428" y="935"/>
                  </a:lnTo>
                  <a:lnTo>
                    <a:pt x="430" y="935"/>
                  </a:lnTo>
                  <a:lnTo>
                    <a:pt x="431" y="933"/>
                  </a:lnTo>
                  <a:lnTo>
                    <a:pt x="433" y="933"/>
                  </a:lnTo>
                  <a:lnTo>
                    <a:pt x="435" y="931"/>
                  </a:lnTo>
                  <a:lnTo>
                    <a:pt x="436" y="931"/>
                  </a:lnTo>
                  <a:lnTo>
                    <a:pt x="438" y="929"/>
                  </a:lnTo>
                  <a:lnTo>
                    <a:pt x="439" y="929"/>
                  </a:lnTo>
                  <a:lnTo>
                    <a:pt x="441" y="927"/>
                  </a:lnTo>
                  <a:lnTo>
                    <a:pt x="443" y="927"/>
                  </a:lnTo>
                  <a:lnTo>
                    <a:pt x="444" y="926"/>
                  </a:lnTo>
                  <a:lnTo>
                    <a:pt x="446" y="926"/>
                  </a:lnTo>
                  <a:lnTo>
                    <a:pt x="447" y="924"/>
                  </a:lnTo>
                  <a:lnTo>
                    <a:pt x="449" y="924"/>
                  </a:lnTo>
                  <a:lnTo>
                    <a:pt x="450" y="922"/>
                  </a:lnTo>
                  <a:lnTo>
                    <a:pt x="452" y="922"/>
                  </a:lnTo>
                  <a:lnTo>
                    <a:pt x="454" y="920"/>
                  </a:lnTo>
                  <a:lnTo>
                    <a:pt x="455" y="920"/>
                  </a:lnTo>
                  <a:lnTo>
                    <a:pt x="457" y="918"/>
                  </a:lnTo>
                  <a:lnTo>
                    <a:pt x="458" y="918"/>
                  </a:lnTo>
                  <a:lnTo>
                    <a:pt x="460" y="916"/>
                  </a:lnTo>
                  <a:lnTo>
                    <a:pt x="462" y="916"/>
                  </a:lnTo>
                  <a:lnTo>
                    <a:pt x="463" y="914"/>
                  </a:lnTo>
                  <a:lnTo>
                    <a:pt x="465" y="914"/>
                  </a:lnTo>
                  <a:lnTo>
                    <a:pt x="466" y="912"/>
                  </a:lnTo>
                  <a:lnTo>
                    <a:pt x="468" y="912"/>
                  </a:lnTo>
                  <a:lnTo>
                    <a:pt x="469" y="910"/>
                  </a:lnTo>
                  <a:lnTo>
                    <a:pt x="471" y="910"/>
                  </a:lnTo>
                  <a:lnTo>
                    <a:pt x="473" y="909"/>
                  </a:lnTo>
                  <a:lnTo>
                    <a:pt x="474" y="907"/>
                  </a:lnTo>
                  <a:lnTo>
                    <a:pt x="476" y="907"/>
                  </a:lnTo>
                  <a:lnTo>
                    <a:pt x="477" y="905"/>
                  </a:lnTo>
                  <a:lnTo>
                    <a:pt x="479" y="905"/>
                  </a:lnTo>
                  <a:lnTo>
                    <a:pt x="481" y="903"/>
                  </a:lnTo>
                  <a:lnTo>
                    <a:pt x="482" y="903"/>
                  </a:lnTo>
                  <a:lnTo>
                    <a:pt x="484" y="901"/>
                  </a:lnTo>
                  <a:lnTo>
                    <a:pt x="485" y="901"/>
                  </a:lnTo>
                  <a:lnTo>
                    <a:pt x="487" y="899"/>
                  </a:lnTo>
                  <a:lnTo>
                    <a:pt x="489" y="899"/>
                  </a:lnTo>
                  <a:lnTo>
                    <a:pt x="490" y="897"/>
                  </a:lnTo>
                  <a:lnTo>
                    <a:pt x="492" y="897"/>
                  </a:lnTo>
                  <a:lnTo>
                    <a:pt x="493" y="895"/>
                  </a:lnTo>
                  <a:lnTo>
                    <a:pt x="495" y="895"/>
                  </a:lnTo>
                  <a:lnTo>
                    <a:pt x="496" y="894"/>
                  </a:lnTo>
                  <a:lnTo>
                    <a:pt x="498" y="894"/>
                  </a:lnTo>
                  <a:lnTo>
                    <a:pt x="500" y="892"/>
                  </a:lnTo>
                  <a:lnTo>
                    <a:pt x="501" y="892"/>
                  </a:lnTo>
                  <a:lnTo>
                    <a:pt x="503" y="890"/>
                  </a:lnTo>
                  <a:lnTo>
                    <a:pt x="504" y="888"/>
                  </a:lnTo>
                  <a:lnTo>
                    <a:pt x="506" y="888"/>
                  </a:lnTo>
                  <a:lnTo>
                    <a:pt x="508" y="886"/>
                  </a:lnTo>
                  <a:lnTo>
                    <a:pt x="509" y="886"/>
                  </a:lnTo>
                  <a:lnTo>
                    <a:pt x="511" y="884"/>
                  </a:lnTo>
                  <a:lnTo>
                    <a:pt x="512" y="884"/>
                  </a:lnTo>
                  <a:lnTo>
                    <a:pt x="514" y="882"/>
                  </a:lnTo>
                  <a:lnTo>
                    <a:pt x="515" y="882"/>
                  </a:lnTo>
                  <a:lnTo>
                    <a:pt x="517" y="880"/>
                  </a:lnTo>
                  <a:lnTo>
                    <a:pt x="519" y="880"/>
                  </a:lnTo>
                  <a:lnTo>
                    <a:pt x="520" y="878"/>
                  </a:lnTo>
                  <a:lnTo>
                    <a:pt x="522" y="878"/>
                  </a:lnTo>
                  <a:lnTo>
                    <a:pt x="523" y="877"/>
                  </a:lnTo>
                  <a:lnTo>
                    <a:pt x="525" y="875"/>
                  </a:lnTo>
                  <a:lnTo>
                    <a:pt x="527" y="875"/>
                  </a:lnTo>
                  <a:lnTo>
                    <a:pt x="528" y="873"/>
                  </a:lnTo>
                  <a:lnTo>
                    <a:pt x="530" y="873"/>
                  </a:lnTo>
                  <a:lnTo>
                    <a:pt x="531" y="871"/>
                  </a:lnTo>
                  <a:lnTo>
                    <a:pt x="533" y="871"/>
                  </a:lnTo>
                  <a:lnTo>
                    <a:pt x="534" y="869"/>
                  </a:lnTo>
                  <a:lnTo>
                    <a:pt x="536" y="869"/>
                  </a:lnTo>
                  <a:lnTo>
                    <a:pt x="538" y="867"/>
                  </a:lnTo>
                  <a:lnTo>
                    <a:pt x="539" y="867"/>
                  </a:lnTo>
                  <a:lnTo>
                    <a:pt x="541" y="865"/>
                  </a:lnTo>
                  <a:lnTo>
                    <a:pt x="542" y="863"/>
                  </a:lnTo>
                  <a:lnTo>
                    <a:pt x="544" y="863"/>
                  </a:lnTo>
                  <a:lnTo>
                    <a:pt x="544" y="861"/>
                  </a:lnTo>
                  <a:lnTo>
                    <a:pt x="546" y="861"/>
                  </a:lnTo>
                  <a:lnTo>
                    <a:pt x="547" y="860"/>
                  </a:lnTo>
                  <a:lnTo>
                    <a:pt x="549" y="860"/>
                  </a:lnTo>
                  <a:lnTo>
                    <a:pt x="550" y="858"/>
                  </a:lnTo>
                  <a:lnTo>
                    <a:pt x="552" y="858"/>
                  </a:lnTo>
                  <a:lnTo>
                    <a:pt x="554" y="856"/>
                  </a:lnTo>
                  <a:lnTo>
                    <a:pt x="555" y="854"/>
                  </a:lnTo>
                  <a:lnTo>
                    <a:pt x="557" y="854"/>
                  </a:lnTo>
                  <a:lnTo>
                    <a:pt x="558" y="852"/>
                  </a:lnTo>
                  <a:lnTo>
                    <a:pt x="560" y="852"/>
                  </a:lnTo>
                  <a:lnTo>
                    <a:pt x="561" y="850"/>
                  </a:lnTo>
                  <a:lnTo>
                    <a:pt x="563" y="850"/>
                  </a:lnTo>
                  <a:lnTo>
                    <a:pt x="565" y="848"/>
                  </a:lnTo>
                  <a:lnTo>
                    <a:pt x="566" y="846"/>
                  </a:lnTo>
                  <a:lnTo>
                    <a:pt x="568" y="846"/>
                  </a:lnTo>
                  <a:lnTo>
                    <a:pt x="569" y="845"/>
                  </a:lnTo>
                  <a:lnTo>
                    <a:pt x="571" y="845"/>
                  </a:lnTo>
                  <a:lnTo>
                    <a:pt x="573" y="843"/>
                  </a:lnTo>
                  <a:lnTo>
                    <a:pt x="574" y="843"/>
                  </a:lnTo>
                  <a:lnTo>
                    <a:pt x="576" y="841"/>
                  </a:lnTo>
                  <a:lnTo>
                    <a:pt x="577" y="839"/>
                  </a:lnTo>
                  <a:lnTo>
                    <a:pt x="579" y="839"/>
                  </a:lnTo>
                  <a:lnTo>
                    <a:pt x="580" y="837"/>
                  </a:lnTo>
                  <a:lnTo>
                    <a:pt x="582" y="837"/>
                  </a:lnTo>
                  <a:lnTo>
                    <a:pt x="584" y="835"/>
                  </a:lnTo>
                  <a:lnTo>
                    <a:pt x="585" y="835"/>
                  </a:lnTo>
                  <a:lnTo>
                    <a:pt x="587" y="833"/>
                  </a:lnTo>
                  <a:lnTo>
                    <a:pt x="588" y="831"/>
                  </a:lnTo>
                  <a:lnTo>
                    <a:pt x="590" y="831"/>
                  </a:lnTo>
                  <a:lnTo>
                    <a:pt x="592" y="829"/>
                  </a:lnTo>
                  <a:lnTo>
                    <a:pt x="593" y="829"/>
                  </a:lnTo>
                  <a:lnTo>
                    <a:pt x="595" y="828"/>
                  </a:lnTo>
                  <a:lnTo>
                    <a:pt x="596" y="826"/>
                  </a:lnTo>
                  <a:lnTo>
                    <a:pt x="598" y="826"/>
                  </a:lnTo>
                  <a:lnTo>
                    <a:pt x="600" y="824"/>
                  </a:lnTo>
                  <a:lnTo>
                    <a:pt x="601" y="824"/>
                  </a:lnTo>
                  <a:lnTo>
                    <a:pt x="603" y="822"/>
                  </a:lnTo>
                  <a:lnTo>
                    <a:pt x="604" y="822"/>
                  </a:lnTo>
                  <a:lnTo>
                    <a:pt x="606" y="820"/>
                  </a:lnTo>
                  <a:lnTo>
                    <a:pt x="607" y="818"/>
                  </a:lnTo>
                  <a:lnTo>
                    <a:pt x="609" y="818"/>
                  </a:lnTo>
                  <a:lnTo>
                    <a:pt x="611" y="816"/>
                  </a:lnTo>
                  <a:lnTo>
                    <a:pt x="612" y="816"/>
                  </a:lnTo>
                  <a:lnTo>
                    <a:pt x="614" y="814"/>
                  </a:lnTo>
                  <a:lnTo>
                    <a:pt x="615" y="812"/>
                  </a:lnTo>
                  <a:lnTo>
                    <a:pt x="617" y="812"/>
                  </a:lnTo>
                  <a:lnTo>
                    <a:pt x="619" y="811"/>
                  </a:lnTo>
                  <a:lnTo>
                    <a:pt x="620" y="811"/>
                  </a:lnTo>
                  <a:lnTo>
                    <a:pt x="622" y="809"/>
                  </a:lnTo>
                  <a:lnTo>
                    <a:pt x="623" y="807"/>
                  </a:lnTo>
                  <a:lnTo>
                    <a:pt x="625" y="807"/>
                  </a:lnTo>
                  <a:lnTo>
                    <a:pt x="626" y="805"/>
                  </a:lnTo>
                  <a:lnTo>
                    <a:pt x="628" y="805"/>
                  </a:lnTo>
                  <a:lnTo>
                    <a:pt x="630" y="803"/>
                  </a:lnTo>
                  <a:lnTo>
                    <a:pt x="631" y="801"/>
                  </a:lnTo>
                  <a:lnTo>
                    <a:pt x="633" y="801"/>
                  </a:lnTo>
                  <a:lnTo>
                    <a:pt x="634" y="799"/>
                  </a:lnTo>
                  <a:lnTo>
                    <a:pt x="636" y="799"/>
                  </a:lnTo>
                  <a:lnTo>
                    <a:pt x="638" y="797"/>
                  </a:lnTo>
                  <a:lnTo>
                    <a:pt x="639" y="796"/>
                  </a:lnTo>
                  <a:lnTo>
                    <a:pt x="641" y="796"/>
                  </a:lnTo>
                  <a:lnTo>
                    <a:pt x="642" y="794"/>
                  </a:lnTo>
                  <a:lnTo>
                    <a:pt x="644" y="794"/>
                  </a:lnTo>
                  <a:lnTo>
                    <a:pt x="645" y="792"/>
                  </a:lnTo>
                  <a:lnTo>
                    <a:pt x="647" y="790"/>
                  </a:lnTo>
                  <a:lnTo>
                    <a:pt x="649" y="790"/>
                  </a:lnTo>
                  <a:lnTo>
                    <a:pt x="650" y="788"/>
                  </a:lnTo>
                  <a:lnTo>
                    <a:pt x="652" y="788"/>
                  </a:lnTo>
                  <a:lnTo>
                    <a:pt x="653" y="786"/>
                  </a:lnTo>
                  <a:lnTo>
                    <a:pt x="655" y="784"/>
                  </a:lnTo>
                  <a:lnTo>
                    <a:pt x="657" y="784"/>
                  </a:lnTo>
                  <a:lnTo>
                    <a:pt x="658" y="782"/>
                  </a:lnTo>
                  <a:lnTo>
                    <a:pt x="660" y="780"/>
                  </a:lnTo>
                  <a:lnTo>
                    <a:pt x="661" y="780"/>
                  </a:lnTo>
                  <a:lnTo>
                    <a:pt x="663" y="779"/>
                  </a:lnTo>
                  <a:lnTo>
                    <a:pt x="665" y="779"/>
                  </a:lnTo>
                  <a:lnTo>
                    <a:pt x="666" y="777"/>
                  </a:lnTo>
                  <a:lnTo>
                    <a:pt x="668" y="775"/>
                  </a:lnTo>
                  <a:lnTo>
                    <a:pt x="669" y="775"/>
                  </a:lnTo>
                  <a:lnTo>
                    <a:pt x="671" y="773"/>
                  </a:lnTo>
                  <a:lnTo>
                    <a:pt x="672" y="771"/>
                  </a:lnTo>
                  <a:lnTo>
                    <a:pt x="674" y="771"/>
                  </a:lnTo>
                  <a:lnTo>
                    <a:pt x="676" y="769"/>
                  </a:lnTo>
                  <a:lnTo>
                    <a:pt x="677" y="769"/>
                  </a:lnTo>
                  <a:lnTo>
                    <a:pt x="679" y="767"/>
                  </a:lnTo>
                  <a:lnTo>
                    <a:pt x="680" y="765"/>
                  </a:lnTo>
                  <a:lnTo>
                    <a:pt x="682" y="765"/>
                  </a:lnTo>
                  <a:lnTo>
                    <a:pt x="684" y="763"/>
                  </a:lnTo>
                  <a:lnTo>
                    <a:pt x="685" y="762"/>
                  </a:lnTo>
                  <a:lnTo>
                    <a:pt x="687" y="762"/>
                  </a:lnTo>
                  <a:lnTo>
                    <a:pt x="688" y="760"/>
                  </a:lnTo>
                  <a:lnTo>
                    <a:pt x="690" y="760"/>
                  </a:lnTo>
                  <a:lnTo>
                    <a:pt x="691" y="758"/>
                  </a:lnTo>
                  <a:lnTo>
                    <a:pt x="693" y="756"/>
                  </a:lnTo>
                  <a:lnTo>
                    <a:pt x="695" y="756"/>
                  </a:lnTo>
                  <a:lnTo>
                    <a:pt x="696" y="754"/>
                  </a:lnTo>
                  <a:lnTo>
                    <a:pt x="698" y="752"/>
                  </a:lnTo>
                  <a:lnTo>
                    <a:pt x="699" y="752"/>
                  </a:lnTo>
                  <a:lnTo>
                    <a:pt x="701" y="750"/>
                  </a:lnTo>
                  <a:lnTo>
                    <a:pt x="703" y="748"/>
                  </a:lnTo>
                  <a:lnTo>
                    <a:pt x="704" y="748"/>
                  </a:lnTo>
                  <a:lnTo>
                    <a:pt x="706" y="747"/>
                  </a:lnTo>
                  <a:lnTo>
                    <a:pt x="707" y="745"/>
                  </a:lnTo>
                  <a:lnTo>
                    <a:pt x="709" y="745"/>
                  </a:lnTo>
                  <a:lnTo>
                    <a:pt x="711" y="743"/>
                  </a:lnTo>
                  <a:lnTo>
                    <a:pt x="712" y="743"/>
                  </a:lnTo>
                  <a:lnTo>
                    <a:pt x="714" y="741"/>
                  </a:lnTo>
                  <a:lnTo>
                    <a:pt x="715" y="739"/>
                  </a:lnTo>
                  <a:lnTo>
                    <a:pt x="715" y="739"/>
                  </a:lnTo>
                  <a:lnTo>
                    <a:pt x="717" y="737"/>
                  </a:lnTo>
                  <a:lnTo>
                    <a:pt x="718" y="735"/>
                  </a:lnTo>
                  <a:lnTo>
                    <a:pt x="720" y="735"/>
                  </a:lnTo>
                  <a:lnTo>
                    <a:pt x="722" y="733"/>
                  </a:lnTo>
                  <a:lnTo>
                    <a:pt x="723" y="731"/>
                  </a:lnTo>
                  <a:lnTo>
                    <a:pt x="725" y="731"/>
                  </a:lnTo>
                  <a:lnTo>
                    <a:pt x="726" y="730"/>
                  </a:lnTo>
                  <a:lnTo>
                    <a:pt x="728" y="728"/>
                  </a:lnTo>
                  <a:lnTo>
                    <a:pt x="730" y="728"/>
                  </a:lnTo>
                  <a:lnTo>
                    <a:pt x="731" y="726"/>
                  </a:lnTo>
                  <a:lnTo>
                    <a:pt x="733" y="724"/>
                  </a:lnTo>
                  <a:lnTo>
                    <a:pt x="734" y="724"/>
                  </a:lnTo>
                  <a:lnTo>
                    <a:pt x="736" y="722"/>
                  </a:lnTo>
                  <a:lnTo>
                    <a:pt x="737" y="720"/>
                  </a:lnTo>
                  <a:lnTo>
                    <a:pt x="739" y="720"/>
                  </a:lnTo>
                  <a:lnTo>
                    <a:pt x="741" y="718"/>
                  </a:lnTo>
                  <a:lnTo>
                    <a:pt x="742" y="716"/>
                  </a:lnTo>
                  <a:lnTo>
                    <a:pt x="744" y="716"/>
                  </a:lnTo>
                  <a:lnTo>
                    <a:pt x="745" y="714"/>
                  </a:lnTo>
                  <a:lnTo>
                    <a:pt x="747" y="713"/>
                  </a:lnTo>
                  <a:lnTo>
                    <a:pt x="749" y="713"/>
                  </a:lnTo>
                  <a:lnTo>
                    <a:pt x="750" y="711"/>
                  </a:lnTo>
                  <a:lnTo>
                    <a:pt x="752" y="709"/>
                  </a:lnTo>
                  <a:lnTo>
                    <a:pt x="753" y="709"/>
                  </a:lnTo>
                  <a:lnTo>
                    <a:pt x="755" y="707"/>
                  </a:lnTo>
                  <a:lnTo>
                    <a:pt x="756" y="705"/>
                  </a:lnTo>
                  <a:lnTo>
                    <a:pt x="758" y="705"/>
                  </a:lnTo>
                  <a:lnTo>
                    <a:pt x="760" y="703"/>
                  </a:lnTo>
                  <a:lnTo>
                    <a:pt x="761" y="701"/>
                  </a:lnTo>
                  <a:lnTo>
                    <a:pt x="763" y="701"/>
                  </a:lnTo>
                  <a:lnTo>
                    <a:pt x="764" y="699"/>
                  </a:lnTo>
                  <a:lnTo>
                    <a:pt x="766" y="698"/>
                  </a:lnTo>
                  <a:lnTo>
                    <a:pt x="768" y="698"/>
                  </a:lnTo>
                  <a:lnTo>
                    <a:pt x="769" y="696"/>
                  </a:lnTo>
                  <a:lnTo>
                    <a:pt x="771" y="694"/>
                  </a:lnTo>
                  <a:lnTo>
                    <a:pt x="772" y="694"/>
                  </a:lnTo>
                  <a:lnTo>
                    <a:pt x="774" y="692"/>
                  </a:lnTo>
                  <a:lnTo>
                    <a:pt x="776" y="690"/>
                  </a:lnTo>
                  <a:lnTo>
                    <a:pt x="777" y="690"/>
                  </a:lnTo>
                  <a:lnTo>
                    <a:pt x="779" y="688"/>
                  </a:lnTo>
                  <a:lnTo>
                    <a:pt x="780" y="686"/>
                  </a:lnTo>
                  <a:lnTo>
                    <a:pt x="782" y="686"/>
                  </a:lnTo>
                  <a:lnTo>
                    <a:pt x="783" y="684"/>
                  </a:lnTo>
                  <a:lnTo>
                    <a:pt x="785" y="682"/>
                  </a:lnTo>
                  <a:lnTo>
                    <a:pt x="787" y="682"/>
                  </a:lnTo>
                  <a:lnTo>
                    <a:pt x="788" y="681"/>
                  </a:lnTo>
                  <a:lnTo>
                    <a:pt x="790" y="679"/>
                  </a:lnTo>
                  <a:lnTo>
                    <a:pt x="791" y="677"/>
                  </a:lnTo>
                  <a:lnTo>
                    <a:pt x="793" y="677"/>
                  </a:lnTo>
                  <a:lnTo>
                    <a:pt x="795" y="675"/>
                  </a:lnTo>
                  <a:lnTo>
                    <a:pt x="796" y="673"/>
                  </a:lnTo>
                  <a:lnTo>
                    <a:pt x="798" y="673"/>
                  </a:lnTo>
                  <a:lnTo>
                    <a:pt x="799" y="671"/>
                  </a:lnTo>
                  <a:lnTo>
                    <a:pt x="801" y="669"/>
                  </a:lnTo>
                  <a:lnTo>
                    <a:pt x="802" y="669"/>
                  </a:lnTo>
                  <a:lnTo>
                    <a:pt x="804" y="667"/>
                  </a:lnTo>
                  <a:lnTo>
                    <a:pt x="806" y="665"/>
                  </a:lnTo>
                  <a:lnTo>
                    <a:pt x="807" y="665"/>
                  </a:lnTo>
                  <a:lnTo>
                    <a:pt x="809" y="664"/>
                  </a:lnTo>
                  <a:lnTo>
                    <a:pt x="810" y="662"/>
                  </a:lnTo>
                  <a:lnTo>
                    <a:pt x="812" y="660"/>
                  </a:lnTo>
                  <a:lnTo>
                    <a:pt x="814" y="660"/>
                  </a:lnTo>
                  <a:lnTo>
                    <a:pt x="815" y="658"/>
                  </a:lnTo>
                  <a:lnTo>
                    <a:pt x="817" y="656"/>
                  </a:lnTo>
                  <a:lnTo>
                    <a:pt x="818" y="656"/>
                  </a:lnTo>
                  <a:lnTo>
                    <a:pt x="820" y="654"/>
                  </a:lnTo>
                  <a:lnTo>
                    <a:pt x="822" y="652"/>
                  </a:lnTo>
                  <a:lnTo>
                    <a:pt x="823" y="652"/>
                  </a:lnTo>
                  <a:lnTo>
                    <a:pt x="825" y="650"/>
                  </a:lnTo>
                  <a:lnTo>
                    <a:pt x="826" y="649"/>
                  </a:lnTo>
                  <a:lnTo>
                    <a:pt x="828" y="647"/>
                  </a:lnTo>
                  <a:lnTo>
                    <a:pt x="829" y="647"/>
                  </a:lnTo>
                  <a:lnTo>
                    <a:pt x="831" y="645"/>
                  </a:lnTo>
                  <a:lnTo>
                    <a:pt x="833" y="643"/>
                  </a:lnTo>
                  <a:lnTo>
                    <a:pt x="834" y="643"/>
                  </a:lnTo>
                  <a:lnTo>
                    <a:pt x="836" y="641"/>
                  </a:lnTo>
                  <a:lnTo>
                    <a:pt x="837" y="639"/>
                  </a:lnTo>
                  <a:lnTo>
                    <a:pt x="839" y="637"/>
                  </a:lnTo>
                  <a:lnTo>
                    <a:pt x="841" y="637"/>
                  </a:lnTo>
                  <a:lnTo>
                    <a:pt x="842" y="635"/>
                  </a:lnTo>
                  <a:lnTo>
                    <a:pt x="844" y="633"/>
                  </a:lnTo>
                  <a:lnTo>
                    <a:pt x="845" y="633"/>
                  </a:lnTo>
                  <a:lnTo>
                    <a:pt x="847" y="632"/>
                  </a:lnTo>
                  <a:lnTo>
                    <a:pt x="848" y="630"/>
                  </a:lnTo>
                  <a:lnTo>
                    <a:pt x="850" y="628"/>
                  </a:lnTo>
                  <a:lnTo>
                    <a:pt x="852" y="628"/>
                  </a:lnTo>
                  <a:lnTo>
                    <a:pt x="853" y="626"/>
                  </a:lnTo>
                  <a:lnTo>
                    <a:pt x="855" y="624"/>
                  </a:lnTo>
                  <a:lnTo>
                    <a:pt x="856" y="622"/>
                  </a:lnTo>
                  <a:lnTo>
                    <a:pt x="858" y="622"/>
                  </a:lnTo>
                  <a:lnTo>
                    <a:pt x="860" y="620"/>
                  </a:lnTo>
                  <a:lnTo>
                    <a:pt x="861" y="618"/>
                  </a:lnTo>
                  <a:lnTo>
                    <a:pt x="863" y="618"/>
                  </a:lnTo>
                  <a:lnTo>
                    <a:pt x="864" y="616"/>
                  </a:lnTo>
                  <a:lnTo>
                    <a:pt x="866" y="615"/>
                  </a:lnTo>
                  <a:lnTo>
                    <a:pt x="867" y="613"/>
                  </a:lnTo>
                  <a:lnTo>
                    <a:pt x="869" y="613"/>
                  </a:lnTo>
                  <a:lnTo>
                    <a:pt x="871" y="611"/>
                  </a:lnTo>
                  <a:lnTo>
                    <a:pt x="872" y="609"/>
                  </a:lnTo>
                  <a:lnTo>
                    <a:pt x="874" y="607"/>
                  </a:lnTo>
                  <a:lnTo>
                    <a:pt x="875" y="607"/>
                  </a:lnTo>
                  <a:lnTo>
                    <a:pt x="877" y="605"/>
                  </a:lnTo>
                  <a:lnTo>
                    <a:pt x="879" y="603"/>
                  </a:lnTo>
                  <a:lnTo>
                    <a:pt x="880" y="603"/>
                  </a:lnTo>
                  <a:lnTo>
                    <a:pt x="882" y="601"/>
                  </a:lnTo>
                  <a:lnTo>
                    <a:pt x="883" y="600"/>
                  </a:lnTo>
                  <a:lnTo>
                    <a:pt x="885" y="598"/>
                  </a:lnTo>
                  <a:lnTo>
                    <a:pt x="887" y="598"/>
                  </a:lnTo>
                  <a:lnTo>
                    <a:pt x="887" y="596"/>
                  </a:lnTo>
                  <a:lnTo>
                    <a:pt x="888" y="594"/>
                  </a:lnTo>
                  <a:lnTo>
                    <a:pt x="890" y="592"/>
                  </a:lnTo>
                  <a:lnTo>
                    <a:pt x="891" y="592"/>
                  </a:lnTo>
                  <a:lnTo>
                    <a:pt x="893" y="590"/>
                  </a:lnTo>
                  <a:lnTo>
                    <a:pt x="894" y="588"/>
                  </a:lnTo>
                  <a:lnTo>
                    <a:pt x="896" y="586"/>
                  </a:lnTo>
                  <a:lnTo>
                    <a:pt x="898" y="586"/>
                  </a:lnTo>
                  <a:lnTo>
                    <a:pt x="899" y="584"/>
                  </a:lnTo>
                  <a:lnTo>
                    <a:pt x="901" y="583"/>
                  </a:lnTo>
                  <a:lnTo>
                    <a:pt x="902" y="581"/>
                  </a:lnTo>
                  <a:lnTo>
                    <a:pt x="904" y="581"/>
                  </a:lnTo>
                  <a:lnTo>
                    <a:pt x="906" y="579"/>
                  </a:lnTo>
                  <a:lnTo>
                    <a:pt x="907" y="577"/>
                  </a:lnTo>
                  <a:lnTo>
                    <a:pt x="909" y="575"/>
                  </a:lnTo>
                  <a:lnTo>
                    <a:pt x="910" y="575"/>
                  </a:lnTo>
                  <a:lnTo>
                    <a:pt x="912" y="573"/>
                  </a:lnTo>
                  <a:lnTo>
                    <a:pt x="913" y="571"/>
                  </a:lnTo>
                  <a:lnTo>
                    <a:pt x="915" y="569"/>
                  </a:lnTo>
                  <a:lnTo>
                    <a:pt x="917" y="569"/>
                  </a:lnTo>
                  <a:lnTo>
                    <a:pt x="918" y="567"/>
                  </a:lnTo>
                  <a:lnTo>
                    <a:pt x="920" y="566"/>
                  </a:lnTo>
                  <a:lnTo>
                    <a:pt x="921" y="564"/>
                  </a:lnTo>
                  <a:lnTo>
                    <a:pt x="923" y="564"/>
                  </a:lnTo>
                  <a:lnTo>
                    <a:pt x="925" y="562"/>
                  </a:lnTo>
                  <a:lnTo>
                    <a:pt x="926" y="560"/>
                  </a:lnTo>
                  <a:lnTo>
                    <a:pt x="928" y="558"/>
                  </a:lnTo>
                  <a:lnTo>
                    <a:pt x="929" y="556"/>
                  </a:lnTo>
                  <a:lnTo>
                    <a:pt x="931" y="556"/>
                  </a:lnTo>
                  <a:lnTo>
                    <a:pt x="933" y="554"/>
                  </a:lnTo>
                  <a:lnTo>
                    <a:pt x="934" y="552"/>
                  </a:lnTo>
                  <a:lnTo>
                    <a:pt x="936" y="551"/>
                  </a:lnTo>
                  <a:lnTo>
                    <a:pt x="937" y="551"/>
                  </a:lnTo>
                  <a:lnTo>
                    <a:pt x="939" y="549"/>
                  </a:lnTo>
                  <a:lnTo>
                    <a:pt x="940" y="547"/>
                  </a:lnTo>
                  <a:lnTo>
                    <a:pt x="942" y="545"/>
                  </a:lnTo>
                  <a:lnTo>
                    <a:pt x="944" y="545"/>
                  </a:lnTo>
                  <a:lnTo>
                    <a:pt x="945" y="543"/>
                  </a:lnTo>
                  <a:lnTo>
                    <a:pt x="947" y="541"/>
                  </a:lnTo>
                  <a:lnTo>
                    <a:pt x="948" y="539"/>
                  </a:lnTo>
                  <a:lnTo>
                    <a:pt x="950" y="537"/>
                  </a:lnTo>
                  <a:lnTo>
                    <a:pt x="952" y="537"/>
                  </a:lnTo>
                  <a:lnTo>
                    <a:pt x="953" y="535"/>
                  </a:lnTo>
                  <a:lnTo>
                    <a:pt x="955" y="534"/>
                  </a:lnTo>
                  <a:lnTo>
                    <a:pt x="956" y="532"/>
                  </a:lnTo>
                  <a:lnTo>
                    <a:pt x="958" y="532"/>
                  </a:lnTo>
                  <a:lnTo>
                    <a:pt x="959" y="530"/>
                  </a:lnTo>
                  <a:lnTo>
                    <a:pt x="961" y="528"/>
                  </a:lnTo>
                  <a:lnTo>
                    <a:pt x="963" y="526"/>
                  </a:lnTo>
                  <a:lnTo>
                    <a:pt x="964" y="524"/>
                  </a:lnTo>
                  <a:lnTo>
                    <a:pt x="966" y="524"/>
                  </a:lnTo>
                  <a:lnTo>
                    <a:pt x="967" y="522"/>
                  </a:lnTo>
                  <a:lnTo>
                    <a:pt x="969" y="520"/>
                  </a:lnTo>
                  <a:lnTo>
                    <a:pt x="971" y="518"/>
                  </a:lnTo>
                  <a:lnTo>
                    <a:pt x="972" y="518"/>
                  </a:lnTo>
                  <a:lnTo>
                    <a:pt x="974" y="517"/>
                  </a:lnTo>
                  <a:lnTo>
                    <a:pt x="975" y="515"/>
                  </a:lnTo>
                  <a:lnTo>
                    <a:pt x="977" y="513"/>
                  </a:lnTo>
                  <a:lnTo>
                    <a:pt x="978" y="511"/>
                  </a:lnTo>
                  <a:lnTo>
                    <a:pt x="980" y="511"/>
                  </a:lnTo>
                  <a:lnTo>
                    <a:pt x="982" y="509"/>
                  </a:lnTo>
                  <a:lnTo>
                    <a:pt x="983" y="507"/>
                  </a:lnTo>
                  <a:lnTo>
                    <a:pt x="985" y="505"/>
                  </a:lnTo>
                  <a:lnTo>
                    <a:pt x="986" y="503"/>
                  </a:lnTo>
                  <a:lnTo>
                    <a:pt x="988" y="503"/>
                  </a:lnTo>
                  <a:lnTo>
                    <a:pt x="990" y="502"/>
                  </a:lnTo>
                  <a:lnTo>
                    <a:pt x="991" y="500"/>
                  </a:lnTo>
                  <a:lnTo>
                    <a:pt x="993" y="498"/>
                  </a:lnTo>
                  <a:lnTo>
                    <a:pt x="994" y="496"/>
                  </a:lnTo>
                  <a:lnTo>
                    <a:pt x="996" y="496"/>
                  </a:lnTo>
                  <a:lnTo>
                    <a:pt x="998" y="494"/>
                  </a:lnTo>
                  <a:lnTo>
                    <a:pt x="999" y="492"/>
                  </a:lnTo>
                  <a:lnTo>
                    <a:pt x="1001" y="490"/>
                  </a:lnTo>
                  <a:lnTo>
                    <a:pt x="1002" y="488"/>
                  </a:lnTo>
                  <a:lnTo>
                    <a:pt x="1004" y="488"/>
                  </a:lnTo>
                  <a:lnTo>
                    <a:pt x="1005" y="486"/>
                  </a:lnTo>
                  <a:lnTo>
                    <a:pt x="1007" y="485"/>
                  </a:lnTo>
                  <a:lnTo>
                    <a:pt x="1009" y="483"/>
                  </a:lnTo>
                  <a:lnTo>
                    <a:pt x="1010" y="481"/>
                  </a:lnTo>
                  <a:lnTo>
                    <a:pt x="1012" y="481"/>
                  </a:lnTo>
                  <a:lnTo>
                    <a:pt x="1013" y="479"/>
                  </a:lnTo>
                  <a:lnTo>
                    <a:pt x="1015" y="477"/>
                  </a:lnTo>
                  <a:lnTo>
                    <a:pt x="1017" y="475"/>
                  </a:lnTo>
                  <a:lnTo>
                    <a:pt x="1018" y="473"/>
                  </a:lnTo>
                  <a:lnTo>
                    <a:pt x="1020" y="473"/>
                  </a:lnTo>
                  <a:lnTo>
                    <a:pt x="1021" y="471"/>
                  </a:lnTo>
                  <a:lnTo>
                    <a:pt x="1023" y="469"/>
                  </a:lnTo>
                  <a:lnTo>
                    <a:pt x="1024" y="468"/>
                  </a:lnTo>
                  <a:lnTo>
                    <a:pt x="1026" y="466"/>
                  </a:lnTo>
                  <a:lnTo>
                    <a:pt x="1028" y="464"/>
                  </a:lnTo>
                  <a:lnTo>
                    <a:pt x="1029" y="464"/>
                  </a:lnTo>
                  <a:lnTo>
                    <a:pt x="1031" y="462"/>
                  </a:lnTo>
                  <a:lnTo>
                    <a:pt x="1032" y="460"/>
                  </a:lnTo>
                  <a:lnTo>
                    <a:pt x="1034" y="458"/>
                  </a:lnTo>
                  <a:lnTo>
                    <a:pt x="1036" y="456"/>
                  </a:lnTo>
                  <a:lnTo>
                    <a:pt x="1037" y="456"/>
                  </a:lnTo>
                  <a:lnTo>
                    <a:pt x="1039" y="454"/>
                  </a:lnTo>
                  <a:lnTo>
                    <a:pt x="1040" y="453"/>
                  </a:lnTo>
                  <a:lnTo>
                    <a:pt x="1042" y="451"/>
                  </a:lnTo>
                  <a:lnTo>
                    <a:pt x="1044" y="449"/>
                  </a:lnTo>
                  <a:lnTo>
                    <a:pt x="1045" y="447"/>
                  </a:lnTo>
                  <a:lnTo>
                    <a:pt x="1047" y="447"/>
                  </a:lnTo>
                  <a:lnTo>
                    <a:pt x="1048" y="445"/>
                  </a:lnTo>
                  <a:lnTo>
                    <a:pt x="1050" y="443"/>
                  </a:lnTo>
                  <a:lnTo>
                    <a:pt x="1051" y="441"/>
                  </a:lnTo>
                  <a:lnTo>
                    <a:pt x="1053" y="439"/>
                  </a:lnTo>
                  <a:lnTo>
                    <a:pt x="1055" y="437"/>
                  </a:lnTo>
                  <a:lnTo>
                    <a:pt x="1056" y="437"/>
                  </a:lnTo>
                  <a:lnTo>
                    <a:pt x="1058" y="436"/>
                  </a:lnTo>
                  <a:lnTo>
                    <a:pt x="1058" y="434"/>
                  </a:lnTo>
                  <a:lnTo>
                    <a:pt x="1059" y="432"/>
                  </a:lnTo>
                  <a:lnTo>
                    <a:pt x="1061" y="430"/>
                  </a:lnTo>
                  <a:lnTo>
                    <a:pt x="1063" y="428"/>
                  </a:lnTo>
                  <a:lnTo>
                    <a:pt x="1064" y="428"/>
                  </a:lnTo>
                  <a:lnTo>
                    <a:pt x="1066" y="426"/>
                  </a:lnTo>
                  <a:lnTo>
                    <a:pt x="1067" y="424"/>
                  </a:lnTo>
                  <a:lnTo>
                    <a:pt x="1069" y="422"/>
                  </a:lnTo>
                  <a:lnTo>
                    <a:pt x="1070" y="420"/>
                  </a:lnTo>
                  <a:lnTo>
                    <a:pt x="1072" y="419"/>
                  </a:lnTo>
                  <a:lnTo>
                    <a:pt x="1074" y="419"/>
                  </a:lnTo>
                  <a:lnTo>
                    <a:pt x="1075" y="417"/>
                  </a:lnTo>
                  <a:lnTo>
                    <a:pt x="1077" y="415"/>
                  </a:lnTo>
                  <a:lnTo>
                    <a:pt x="1078" y="413"/>
                  </a:lnTo>
                  <a:lnTo>
                    <a:pt x="1080" y="411"/>
                  </a:lnTo>
                  <a:lnTo>
                    <a:pt x="1082" y="409"/>
                  </a:lnTo>
                  <a:lnTo>
                    <a:pt x="1083" y="407"/>
                  </a:lnTo>
                  <a:lnTo>
                    <a:pt x="1085" y="407"/>
                  </a:lnTo>
                  <a:lnTo>
                    <a:pt x="1086" y="405"/>
                  </a:lnTo>
                  <a:lnTo>
                    <a:pt x="1088" y="404"/>
                  </a:lnTo>
                  <a:lnTo>
                    <a:pt x="1089" y="402"/>
                  </a:lnTo>
                  <a:lnTo>
                    <a:pt x="1091" y="400"/>
                  </a:lnTo>
                  <a:lnTo>
                    <a:pt x="1093" y="398"/>
                  </a:lnTo>
                  <a:lnTo>
                    <a:pt x="1094" y="398"/>
                  </a:lnTo>
                  <a:lnTo>
                    <a:pt x="1096" y="396"/>
                  </a:lnTo>
                  <a:lnTo>
                    <a:pt x="1097" y="394"/>
                  </a:lnTo>
                  <a:lnTo>
                    <a:pt x="1099" y="392"/>
                  </a:lnTo>
                  <a:lnTo>
                    <a:pt x="1101" y="390"/>
                  </a:lnTo>
                  <a:lnTo>
                    <a:pt x="1102" y="388"/>
                  </a:lnTo>
                  <a:lnTo>
                    <a:pt x="1104" y="387"/>
                  </a:lnTo>
                  <a:lnTo>
                    <a:pt x="1105" y="387"/>
                  </a:lnTo>
                  <a:lnTo>
                    <a:pt x="1107" y="385"/>
                  </a:lnTo>
                  <a:lnTo>
                    <a:pt x="1109" y="383"/>
                  </a:lnTo>
                  <a:lnTo>
                    <a:pt x="1110" y="381"/>
                  </a:lnTo>
                  <a:lnTo>
                    <a:pt x="1112" y="379"/>
                  </a:lnTo>
                  <a:lnTo>
                    <a:pt x="1113" y="377"/>
                  </a:lnTo>
                  <a:lnTo>
                    <a:pt x="1115" y="375"/>
                  </a:lnTo>
                  <a:lnTo>
                    <a:pt x="1116" y="375"/>
                  </a:lnTo>
                  <a:lnTo>
                    <a:pt x="1118" y="373"/>
                  </a:lnTo>
                  <a:lnTo>
                    <a:pt x="1120" y="371"/>
                  </a:lnTo>
                  <a:lnTo>
                    <a:pt x="1121" y="370"/>
                  </a:lnTo>
                  <a:lnTo>
                    <a:pt x="1123" y="368"/>
                  </a:lnTo>
                  <a:lnTo>
                    <a:pt x="1124" y="366"/>
                  </a:lnTo>
                  <a:lnTo>
                    <a:pt x="1126" y="364"/>
                  </a:lnTo>
                  <a:lnTo>
                    <a:pt x="1128" y="362"/>
                  </a:lnTo>
                  <a:lnTo>
                    <a:pt x="1129" y="362"/>
                  </a:lnTo>
                  <a:lnTo>
                    <a:pt x="1131" y="360"/>
                  </a:lnTo>
                  <a:lnTo>
                    <a:pt x="1132" y="358"/>
                  </a:lnTo>
                  <a:lnTo>
                    <a:pt x="1134" y="356"/>
                  </a:lnTo>
                  <a:lnTo>
                    <a:pt x="1135" y="355"/>
                  </a:lnTo>
                  <a:lnTo>
                    <a:pt x="1137" y="353"/>
                  </a:lnTo>
                  <a:lnTo>
                    <a:pt x="1139" y="351"/>
                  </a:lnTo>
                  <a:lnTo>
                    <a:pt x="1140" y="349"/>
                  </a:lnTo>
                  <a:lnTo>
                    <a:pt x="1142" y="349"/>
                  </a:lnTo>
                  <a:lnTo>
                    <a:pt x="1143" y="347"/>
                  </a:lnTo>
                  <a:lnTo>
                    <a:pt x="1145" y="345"/>
                  </a:lnTo>
                  <a:lnTo>
                    <a:pt x="1147" y="343"/>
                  </a:lnTo>
                  <a:lnTo>
                    <a:pt x="1148" y="341"/>
                  </a:lnTo>
                  <a:lnTo>
                    <a:pt x="1150" y="339"/>
                  </a:lnTo>
                  <a:lnTo>
                    <a:pt x="1151" y="338"/>
                  </a:lnTo>
                  <a:lnTo>
                    <a:pt x="1153" y="336"/>
                  </a:lnTo>
                  <a:lnTo>
                    <a:pt x="1155" y="334"/>
                  </a:lnTo>
                  <a:lnTo>
                    <a:pt x="1156" y="334"/>
                  </a:lnTo>
                  <a:lnTo>
                    <a:pt x="1158" y="332"/>
                  </a:lnTo>
                  <a:lnTo>
                    <a:pt x="1159" y="330"/>
                  </a:lnTo>
                  <a:lnTo>
                    <a:pt x="1161" y="328"/>
                  </a:lnTo>
                  <a:lnTo>
                    <a:pt x="1162" y="326"/>
                  </a:lnTo>
                  <a:lnTo>
                    <a:pt x="1164" y="324"/>
                  </a:lnTo>
                  <a:lnTo>
                    <a:pt x="1166" y="322"/>
                  </a:lnTo>
                  <a:lnTo>
                    <a:pt x="1167" y="321"/>
                  </a:lnTo>
                  <a:lnTo>
                    <a:pt x="1169" y="319"/>
                  </a:lnTo>
                  <a:lnTo>
                    <a:pt x="1170" y="319"/>
                  </a:lnTo>
                  <a:lnTo>
                    <a:pt x="1172" y="317"/>
                  </a:lnTo>
                  <a:lnTo>
                    <a:pt x="1174" y="315"/>
                  </a:lnTo>
                  <a:lnTo>
                    <a:pt x="1175" y="313"/>
                  </a:lnTo>
                  <a:lnTo>
                    <a:pt x="1177" y="311"/>
                  </a:lnTo>
                  <a:lnTo>
                    <a:pt x="1178" y="309"/>
                  </a:lnTo>
                  <a:lnTo>
                    <a:pt x="1180" y="307"/>
                  </a:lnTo>
                  <a:lnTo>
                    <a:pt x="1181" y="306"/>
                  </a:lnTo>
                  <a:lnTo>
                    <a:pt x="1183" y="304"/>
                  </a:lnTo>
                  <a:lnTo>
                    <a:pt x="1185" y="304"/>
                  </a:lnTo>
                  <a:lnTo>
                    <a:pt x="1186" y="302"/>
                  </a:lnTo>
                  <a:lnTo>
                    <a:pt x="1188" y="300"/>
                  </a:lnTo>
                  <a:lnTo>
                    <a:pt x="1189" y="298"/>
                  </a:lnTo>
                  <a:lnTo>
                    <a:pt x="1191" y="296"/>
                  </a:lnTo>
                  <a:lnTo>
                    <a:pt x="1193" y="294"/>
                  </a:lnTo>
                  <a:lnTo>
                    <a:pt x="1194" y="292"/>
                  </a:lnTo>
                  <a:lnTo>
                    <a:pt x="1196" y="290"/>
                  </a:lnTo>
                  <a:lnTo>
                    <a:pt x="1197" y="289"/>
                  </a:lnTo>
                  <a:lnTo>
                    <a:pt x="1199" y="287"/>
                  </a:lnTo>
                  <a:lnTo>
                    <a:pt x="1200" y="285"/>
                  </a:lnTo>
                  <a:lnTo>
                    <a:pt x="1202" y="285"/>
                  </a:lnTo>
                  <a:lnTo>
                    <a:pt x="1204" y="283"/>
                  </a:lnTo>
                  <a:lnTo>
                    <a:pt x="1205" y="281"/>
                  </a:lnTo>
                  <a:lnTo>
                    <a:pt x="1207" y="279"/>
                  </a:lnTo>
                  <a:lnTo>
                    <a:pt x="1208" y="277"/>
                  </a:lnTo>
                  <a:lnTo>
                    <a:pt x="1210" y="275"/>
                  </a:lnTo>
                  <a:lnTo>
                    <a:pt x="1212" y="273"/>
                  </a:lnTo>
                  <a:lnTo>
                    <a:pt x="1213" y="272"/>
                  </a:lnTo>
                  <a:lnTo>
                    <a:pt x="1215" y="270"/>
                  </a:lnTo>
                  <a:lnTo>
                    <a:pt x="1216" y="268"/>
                  </a:lnTo>
                  <a:lnTo>
                    <a:pt x="1218" y="266"/>
                  </a:lnTo>
                  <a:lnTo>
                    <a:pt x="1220" y="264"/>
                  </a:lnTo>
                  <a:lnTo>
                    <a:pt x="1221" y="264"/>
                  </a:lnTo>
                  <a:lnTo>
                    <a:pt x="1223" y="262"/>
                  </a:lnTo>
                  <a:lnTo>
                    <a:pt x="1224" y="260"/>
                  </a:lnTo>
                  <a:lnTo>
                    <a:pt x="1226" y="258"/>
                  </a:lnTo>
                  <a:lnTo>
                    <a:pt x="1227" y="257"/>
                  </a:lnTo>
                  <a:lnTo>
                    <a:pt x="1229" y="255"/>
                  </a:lnTo>
                  <a:lnTo>
                    <a:pt x="1229" y="253"/>
                  </a:lnTo>
                  <a:lnTo>
                    <a:pt x="1231" y="251"/>
                  </a:lnTo>
                  <a:lnTo>
                    <a:pt x="1232" y="249"/>
                  </a:lnTo>
                  <a:lnTo>
                    <a:pt x="1234" y="247"/>
                  </a:lnTo>
                  <a:lnTo>
                    <a:pt x="1235" y="245"/>
                  </a:lnTo>
                  <a:lnTo>
                    <a:pt x="1237" y="243"/>
                  </a:lnTo>
                  <a:lnTo>
                    <a:pt x="1239" y="241"/>
                  </a:lnTo>
                  <a:lnTo>
                    <a:pt x="1240" y="240"/>
                  </a:lnTo>
                  <a:lnTo>
                    <a:pt x="1242" y="240"/>
                  </a:lnTo>
                  <a:lnTo>
                    <a:pt x="1243" y="238"/>
                  </a:lnTo>
                  <a:lnTo>
                    <a:pt x="1245" y="236"/>
                  </a:lnTo>
                  <a:lnTo>
                    <a:pt x="1246" y="234"/>
                  </a:lnTo>
                  <a:lnTo>
                    <a:pt x="1248" y="232"/>
                  </a:lnTo>
                  <a:lnTo>
                    <a:pt x="1250" y="230"/>
                  </a:lnTo>
                  <a:lnTo>
                    <a:pt x="1251" y="228"/>
                  </a:lnTo>
                  <a:lnTo>
                    <a:pt x="1253" y="226"/>
                  </a:lnTo>
                  <a:lnTo>
                    <a:pt x="1254" y="224"/>
                  </a:lnTo>
                  <a:lnTo>
                    <a:pt x="1256" y="223"/>
                  </a:lnTo>
                  <a:lnTo>
                    <a:pt x="1258" y="221"/>
                  </a:lnTo>
                  <a:lnTo>
                    <a:pt x="1259" y="219"/>
                  </a:lnTo>
                  <a:lnTo>
                    <a:pt x="1261" y="217"/>
                  </a:lnTo>
                  <a:lnTo>
                    <a:pt x="1262" y="215"/>
                  </a:lnTo>
                  <a:lnTo>
                    <a:pt x="1264" y="213"/>
                  </a:lnTo>
                  <a:lnTo>
                    <a:pt x="1266" y="211"/>
                  </a:lnTo>
                  <a:lnTo>
                    <a:pt x="1267" y="211"/>
                  </a:lnTo>
                  <a:lnTo>
                    <a:pt x="1269" y="209"/>
                  </a:lnTo>
                  <a:lnTo>
                    <a:pt x="1270" y="208"/>
                  </a:lnTo>
                  <a:lnTo>
                    <a:pt x="1272" y="206"/>
                  </a:lnTo>
                  <a:lnTo>
                    <a:pt x="1273" y="204"/>
                  </a:lnTo>
                  <a:lnTo>
                    <a:pt x="1275" y="202"/>
                  </a:lnTo>
                  <a:lnTo>
                    <a:pt x="1277" y="200"/>
                  </a:lnTo>
                  <a:lnTo>
                    <a:pt x="1278" y="198"/>
                  </a:lnTo>
                  <a:lnTo>
                    <a:pt x="1280" y="196"/>
                  </a:lnTo>
                  <a:lnTo>
                    <a:pt x="1281" y="194"/>
                  </a:lnTo>
                  <a:lnTo>
                    <a:pt x="1283" y="192"/>
                  </a:lnTo>
                  <a:lnTo>
                    <a:pt x="1285" y="191"/>
                  </a:lnTo>
                  <a:lnTo>
                    <a:pt x="1286" y="189"/>
                  </a:lnTo>
                  <a:lnTo>
                    <a:pt x="1288" y="187"/>
                  </a:lnTo>
                  <a:lnTo>
                    <a:pt x="1289" y="185"/>
                  </a:lnTo>
                  <a:lnTo>
                    <a:pt x="1291" y="183"/>
                  </a:lnTo>
                  <a:lnTo>
                    <a:pt x="1292" y="181"/>
                  </a:lnTo>
                  <a:lnTo>
                    <a:pt x="1294" y="179"/>
                  </a:lnTo>
                  <a:lnTo>
                    <a:pt x="1296" y="177"/>
                  </a:lnTo>
                  <a:lnTo>
                    <a:pt x="1297" y="175"/>
                  </a:lnTo>
                  <a:lnTo>
                    <a:pt x="1299" y="174"/>
                  </a:lnTo>
                  <a:lnTo>
                    <a:pt x="1300" y="172"/>
                  </a:lnTo>
                  <a:lnTo>
                    <a:pt x="1302" y="170"/>
                  </a:lnTo>
                  <a:lnTo>
                    <a:pt x="1304" y="170"/>
                  </a:lnTo>
                  <a:lnTo>
                    <a:pt x="1305" y="168"/>
                  </a:lnTo>
                  <a:lnTo>
                    <a:pt x="1307" y="166"/>
                  </a:lnTo>
                  <a:lnTo>
                    <a:pt x="1308" y="164"/>
                  </a:lnTo>
                  <a:lnTo>
                    <a:pt x="1310" y="162"/>
                  </a:lnTo>
                  <a:lnTo>
                    <a:pt x="1311" y="160"/>
                  </a:lnTo>
                  <a:lnTo>
                    <a:pt x="1313" y="159"/>
                  </a:lnTo>
                  <a:lnTo>
                    <a:pt x="1315" y="157"/>
                  </a:lnTo>
                  <a:lnTo>
                    <a:pt x="1316" y="155"/>
                  </a:lnTo>
                  <a:lnTo>
                    <a:pt x="1318" y="153"/>
                  </a:lnTo>
                  <a:lnTo>
                    <a:pt x="1319" y="151"/>
                  </a:lnTo>
                  <a:lnTo>
                    <a:pt x="1321" y="149"/>
                  </a:lnTo>
                  <a:lnTo>
                    <a:pt x="1323" y="147"/>
                  </a:lnTo>
                  <a:lnTo>
                    <a:pt x="1324" y="145"/>
                  </a:lnTo>
                  <a:lnTo>
                    <a:pt x="1326" y="143"/>
                  </a:lnTo>
                  <a:lnTo>
                    <a:pt x="1327" y="142"/>
                  </a:lnTo>
                  <a:lnTo>
                    <a:pt x="1329" y="140"/>
                  </a:lnTo>
                  <a:lnTo>
                    <a:pt x="1331" y="138"/>
                  </a:lnTo>
                  <a:lnTo>
                    <a:pt x="1332" y="136"/>
                  </a:lnTo>
                  <a:lnTo>
                    <a:pt x="1334" y="134"/>
                  </a:lnTo>
                  <a:lnTo>
                    <a:pt x="1335" y="132"/>
                  </a:lnTo>
                  <a:lnTo>
                    <a:pt x="1337" y="130"/>
                  </a:lnTo>
                  <a:lnTo>
                    <a:pt x="1338" y="128"/>
                  </a:lnTo>
                  <a:lnTo>
                    <a:pt x="1340" y="126"/>
                  </a:lnTo>
                  <a:lnTo>
                    <a:pt x="1342" y="125"/>
                  </a:lnTo>
                  <a:lnTo>
                    <a:pt x="1343" y="123"/>
                  </a:lnTo>
                  <a:lnTo>
                    <a:pt x="1345" y="121"/>
                  </a:lnTo>
                  <a:lnTo>
                    <a:pt x="1346" y="119"/>
                  </a:lnTo>
                  <a:lnTo>
                    <a:pt x="1348" y="117"/>
                  </a:lnTo>
                  <a:lnTo>
                    <a:pt x="1350" y="115"/>
                  </a:lnTo>
                  <a:lnTo>
                    <a:pt x="1351" y="113"/>
                  </a:lnTo>
                  <a:lnTo>
                    <a:pt x="1353" y="111"/>
                  </a:lnTo>
                  <a:lnTo>
                    <a:pt x="1354" y="110"/>
                  </a:lnTo>
                  <a:lnTo>
                    <a:pt x="1356" y="108"/>
                  </a:lnTo>
                  <a:lnTo>
                    <a:pt x="1357" y="106"/>
                  </a:lnTo>
                  <a:lnTo>
                    <a:pt x="1359" y="104"/>
                  </a:lnTo>
                  <a:lnTo>
                    <a:pt x="1361" y="102"/>
                  </a:lnTo>
                  <a:lnTo>
                    <a:pt x="1362" y="100"/>
                  </a:lnTo>
                  <a:lnTo>
                    <a:pt x="1364" y="98"/>
                  </a:lnTo>
                  <a:lnTo>
                    <a:pt x="1365" y="96"/>
                  </a:lnTo>
                  <a:lnTo>
                    <a:pt x="1367" y="94"/>
                  </a:lnTo>
                  <a:lnTo>
                    <a:pt x="1369" y="93"/>
                  </a:lnTo>
                  <a:lnTo>
                    <a:pt x="1370" y="91"/>
                  </a:lnTo>
                  <a:lnTo>
                    <a:pt x="1372" y="89"/>
                  </a:lnTo>
                  <a:lnTo>
                    <a:pt x="1373" y="87"/>
                  </a:lnTo>
                  <a:lnTo>
                    <a:pt x="1375" y="85"/>
                  </a:lnTo>
                  <a:lnTo>
                    <a:pt x="1377" y="83"/>
                  </a:lnTo>
                  <a:lnTo>
                    <a:pt x="1378" y="81"/>
                  </a:lnTo>
                  <a:lnTo>
                    <a:pt x="1380" y="79"/>
                  </a:lnTo>
                  <a:lnTo>
                    <a:pt x="1381" y="77"/>
                  </a:lnTo>
                  <a:lnTo>
                    <a:pt x="1383" y="76"/>
                  </a:lnTo>
                  <a:lnTo>
                    <a:pt x="1384" y="74"/>
                  </a:lnTo>
                  <a:lnTo>
                    <a:pt x="1386" y="72"/>
                  </a:lnTo>
                  <a:lnTo>
                    <a:pt x="1388" y="70"/>
                  </a:lnTo>
                  <a:lnTo>
                    <a:pt x="1389" y="68"/>
                  </a:lnTo>
                  <a:lnTo>
                    <a:pt x="1391" y="66"/>
                  </a:lnTo>
                  <a:lnTo>
                    <a:pt x="1392" y="64"/>
                  </a:lnTo>
                  <a:lnTo>
                    <a:pt x="1394" y="62"/>
                  </a:lnTo>
                  <a:lnTo>
                    <a:pt x="1396" y="61"/>
                  </a:lnTo>
                  <a:lnTo>
                    <a:pt x="1397" y="59"/>
                  </a:lnTo>
                  <a:lnTo>
                    <a:pt x="1399" y="57"/>
                  </a:lnTo>
                  <a:lnTo>
                    <a:pt x="1400" y="55"/>
                  </a:lnTo>
                  <a:lnTo>
                    <a:pt x="1400" y="53"/>
                  </a:lnTo>
                  <a:lnTo>
                    <a:pt x="1402" y="51"/>
                  </a:lnTo>
                  <a:lnTo>
                    <a:pt x="1403" y="49"/>
                  </a:lnTo>
                  <a:lnTo>
                    <a:pt x="1405" y="47"/>
                  </a:lnTo>
                  <a:lnTo>
                    <a:pt x="1407" y="45"/>
                  </a:lnTo>
                  <a:lnTo>
                    <a:pt x="1408" y="44"/>
                  </a:lnTo>
                  <a:lnTo>
                    <a:pt x="1410" y="42"/>
                  </a:lnTo>
                  <a:lnTo>
                    <a:pt x="1411" y="40"/>
                  </a:lnTo>
                  <a:lnTo>
                    <a:pt x="1413" y="38"/>
                  </a:lnTo>
                  <a:lnTo>
                    <a:pt x="1415" y="36"/>
                  </a:lnTo>
                  <a:lnTo>
                    <a:pt x="1416" y="34"/>
                  </a:lnTo>
                  <a:lnTo>
                    <a:pt x="1418" y="32"/>
                  </a:lnTo>
                  <a:lnTo>
                    <a:pt x="1419" y="30"/>
                  </a:lnTo>
                  <a:lnTo>
                    <a:pt x="1421" y="28"/>
                  </a:lnTo>
                  <a:lnTo>
                    <a:pt x="1422" y="27"/>
                  </a:lnTo>
                  <a:lnTo>
                    <a:pt x="1424" y="25"/>
                  </a:lnTo>
                  <a:lnTo>
                    <a:pt x="1426" y="23"/>
                  </a:lnTo>
                  <a:lnTo>
                    <a:pt x="1427" y="19"/>
                  </a:lnTo>
                  <a:lnTo>
                    <a:pt x="1429" y="17"/>
                  </a:lnTo>
                  <a:lnTo>
                    <a:pt x="1430" y="15"/>
                  </a:lnTo>
                  <a:lnTo>
                    <a:pt x="1432" y="13"/>
                  </a:lnTo>
                  <a:lnTo>
                    <a:pt x="1434" y="12"/>
                  </a:lnTo>
                  <a:lnTo>
                    <a:pt x="1435" y="10"/>
                  </a:lnTo>
                  <a:lnTo>
                    <a:pt x="1437" y="8"/>
                  </a:lnTo>
                  <a:lnTo>
                    <a:pt x="1438" y="6"/>
                  </a:lnTo>
                  <a:lnTo>
                    <a:pt x="1440" y="4"/>
                  </a:lnTo>
                  <a:lnTo>
                    <a:pt x="1442" y="2"/>
                  </a:lnTo>
                  <a:lnTo>
                    <a:pt x="1443" y="0"/>
                  </a:lnTo>
                </a:path>
              </a:pathLst>
            </a:custGeom>
            <a:noFill/>
            <a:ln w="33338">
              <a:solidFill>
                <a:srgbClr val="008000"/>
              </a:solidFill>
              <a:prstDash val="solid"/>
              <a:round/>
              <a:headEnd/>
              <a:tailEnd/>
            </a:ln>
          </p:spPr>
          <p:txBody>
            <a:bodyPr/>
            <a:lstStyle/>
            <a:p>
              <a:endParaRPr lang="ru-RU"/>
            </a:p>
          </p:txBody>
        </p:sp>
        <p:sp>
          <p:nvSpPr>
            <p:cNvPr id="934116" name="Rectangle 228"/>
            <p:cNvSpPr>
              <a:spLocks noChangeArrowheads="1"/>
            </p:cNvSpPr>
            <p:nvPr/>
          </p:nvSpPr>
          <p:spPr bwMode="auto">
            <a:xfrm>
              <a:off x="1754" y="2952"/>
              <a:ext cx="389" cy="86"/>
            </a:xfrm>
            <a:prstGeom prst="rect">
              <a:avLst/>
            </a:prstGeom>
            <a:noFill/>
            <a:ln w="9525">
              <a:noFill/>
              <a:miter lim="800000"/>
              <a:headEnd/>
              <a:tailEnd/>
            </a:ln>
          </p:spPr>
          <p:txBody>
            <a:bodyPr wrap="none" lIns="0" tIns="0" rIns="0" bIns="0">
              <a:spAutoFit/>
            </a:bodyPr>
            <a:lstStyle/>
            <a:p>
              <a:r>
                <a:rPr lang="ru-RU" sz="900">
                  <a:solidFill>
                    <a:srgbClr val="008000"/>
                  </a:solidFill>
                </a:rPr>
                <a:t>Mexico</a:t>
              </a:r>
              <a:endParaRPr lang="ru-RU"/>
            </a:p>
          </p:txBody>
        </p:sp>
        <p:sp>
          <p:nvSpPr>
            <p:cNvPr id="934117" name="Freeform 229"/>
            <p:cNvSpPr>
              <a:spLocks/>
            </p:cNvSpPr>
            <p:nvPr/>
          </p:nvSpPr>
          <p:spPr bwMode="auto">
            <a:xfrm>
              <a:off x="2176" y="2466"/>
              <a:ext cx="1560" cy="371"/>
            </a:xfrm>
            <a:custGeom>
              <a:avLst/>
              <a:gdLst/>
              <a:ahLst/>
              <a:cxnLst>
                <a:cxn ang="0">
                  <a:pos x="24" y="634"/>
                </a:cxn>
                <a:cxn ang="0">
                  <a:pos x="49" y="647"/>
                </a:cxn>
                <a:cxn ang="0">
                  <a:pos x="75" y="658"/>
                </a:cxn>
                <a:cxn ang="0">
                  <a:pos x="100" y="669"/>
                </a:cxn>
                <a:cxn ang="0">
                  <a:pos x="124" y="679"/>
                </a:cxn>
                <a:cxn ang="0">
                  <a:pos x="149" y="688"/>
                </a:cxn>
                <a:cxn ang="0">
                  <a:pos x="175" y="698"/>
                </a:cxn>
                <a:cxn ang="0">
                  <a:pos x="200" y="705"/>
                </a:cxn>
                <a:cxn ang="0">
                  <a:pos x="225" y="713"/>
                </a:cxn>
                <a:cxn ang="0">
                  <a:pos x="251" y="718"/>
                </a:cxn>
                <a:cxn ang="0">
                  <a:pos x="276" y="726"/>
                </a:cxn>
                <a:cxn ang="0">
                  <a:pos x="300" y="730"/>
                </a:cxn>
                <a:cxn ang="0">
                  <a:pos x="325" y="734"/>
                </a:cxn>
                <a:cxn ang="0">
                  <a:pos x="351" y="737"/>
                </a:cxn>
                <a:cxn ang="0">
                  <a:pos x="376" y="741"/>
                </a:cxn>
                <a:cxn ang="0">
                  <a:pos x="401" y="743"/>
                </a:cxn>
                <a:cxn ang="0">
                  <a:pos x="427" y="743"/>
                </a:cxn>
                <a:cxn ang="0">
                  <a:pos x="452" y="743"/>
                </a:cxn>
                <a:cxn ang="0">
                  <a:pos x="476" y="743"/>
                </a:cxn>
                <a:cxn ang="0">
                  <a:pos x="501" y="743"/>
                </a:cxn>
                <a:cxn ang="0">
                  <a:pos x="527" y="741"/>
                </a:cxn>
                <a:cxn ang="0">
                  <a:pos x="552" y="737"/>
                </a:cxn>
                <a:cxn ang="0">
                  <a:pos x="577" y="734"/>
                </a:cxn>
                <a:cxn ang="0">
                  <a:pos x="603" y="730"/>
                </a:cxn>
                <a:cxn ang="0">
                  <a:pos x="628" y="724"/>
                </a:cxn>
                <a:cxn ang="0">
                  <a:pos x="652" y="718"/>
                </a:cxn>
                <a:cxn ang="0">
                  <a:pos x="677" y="713"/>
                </a:cxn>
                <a:cxn ang="0">
                  <a:pos x="703" y="705"/>
                </a:cxn>
                <a:cxn ang="0">
                  <a:pos x="728" y="698"/>
                </a:cxn>
                <a:cxn ang="0">
                  <a:pos x="753" y="688"/>
                </a:cxn>
                <a:cxn ang="0">
                  <a:pos x="779" y="679"/>
                </a:cxn>
                <a:cxn ang="0">
                  <a:pos x="804" y="669"/>
                </a:cxn>
                <a:cxn ang="0">
                  <a:pos x="828" y="658"/>
                </a:cxn>
                <a:cxn ang="0">
                  <a:pos x="853" y="647"/>
                </a:cxn>
                <a:cxn ang="0">
                  <a:pos x="879" y="634"/>
                </a:cxn>
                <a:cxn ang="0">
                  <a:pos x="904" y="620"/>
                </a:cxn>
                <a:cxn ang="0">
                  <a:pos x="929" y="605"/>
                </a:cxn>
                <a:cxn ang="0">
                  <a:pos x="955" y="590"/>
                </a:cxn>
                <a:cxn ang="0">
                  <a:pos x="979" y="575"/>
                </a:cxn>
                <a:cxn ang="0">
                  <a:pos x="1004" y="558"/>
                </a:cxn>
                <a:cxn ang="0">
                  <a:pos x="1029" y="541"/>
                </a:cxn>
                <a:cxn ang="0">
                  <a:pos x="1055" y="524"/>
                </a:cxn>
                <a:cxn ang="0">
                  <a:pos x="1080" y="505"/>
                </a:cxn>
                <a:cxn ang="0">
                  <a:pos x="1105" y="485"/>
                </a:cxn>
                <a:cxn ang="0">
                  <a:pos x="1131" y="466"/>
                </a:cxn>
                <a:cxn ang="0">
                  <a:pos x="1155" y="445"/>
                </a:cxn>
                <a:cxn ang="0">
                  <a:pos x="1180" y="423"/>
                </a:cxn>
                <a:cxn ang="0">
                  <a:pos x="1205" y="400"/>
                </a:cxn>
                <a:cxn ang="0">
                  <a:pos x="1231" y="377"/>
                </a:cxn>
                <a:cxn ang="0">
                  <a:pos x="1256" y="353"/>
                </a:cxn>
                <a:cxn ang="0">
                  <a:pos x="1281" y="328"/>
                </a:cxn>
                <a:cxn ang="0">
                  <a:pos x="1307" y="302"/>
                </a:cxn>
                <a:cxn ang="0">
                  <a:pos x="1331" y="276"/>
                </a:cxn>
                <a:cxn ang="0">
                  <a:pos x="1356" y="249"/>
                </a:cxn>
                <a:cxn ang="0">
                  <a:pos x="1381" y="221"/>
                </a:cxn>
                <a:cxn ang="0">
                  <a:pos x="1407" y="193"/>
                </a:cxn>
                <a:cxn ang="0">
                  <a:pos x="1432" y="162"/>
                </a:cxn>
                <a:cxn ang="0">
                  <a:pos x="1457" y="132"/>
                </a:cxn>
                <a:cxn ang="0">
                  <a:pos x="1483" y="102"/>
                </a:cxn>
                <a:cxn ang="0">
                  <a:pos x="1507" y="70"/>
                </a:cxn>
                <a:cxn ang="0">
                  <a:pos x="1532" y="38"/>
                </a:cxn>
                <a:cxn ang="0">
                  <a:pos x="1557" y="4"/>
                </a:cxn>
              </a:cxnLst>
              <a:rect l="0" t="0" r="r" b="b"/>
              <a:pathLst>
                <a:path w="1560" h="743">
                  <a:moveTo>
                    <a:pt x="0" y="620"/>
                  </a:moveTo>
                  <a:lnTo>
                    <a:pt x="2" y="622"/>
                  </a:lnTo>
                  <a:lnTo>
                    <a:pt x="3" y="622"/>
                  </a:lnTo>
                  <a:lnTo>
                    <a:pt x="5" y="624"/>
                  </a:lnTo>
                  <a:lnTo>
                    <a:pt x="6" y="624"/>
                  </a:lnTo>
                  <a:lnTo>
                    <a:pt x="8" y="626"/>
                  </a:lnTo>
                  <a:lnTo>
                    <a:pt x="10" y="626"/>
                  </a:lnTo>
                  <a:lnTo>
                    <a:pt x="11" y="626"/>
                  </a:lnTo>
                  <a:lnTo>
                    <a:pt x="13" y="628"/>
                  </a:lnTo>
                  <a:lnTo>
                    <a:pt x="14" y="628"/>
                  </a:lnTo>
                  <a:lnTo>
                    <a:pt x="16" y="630"/>
                  </a:lnTo>
                  <a:lnTo>
                    <a:pt x="18" y="630"/>
                  </a:lnTo>
                  <a:lnTo>
                    <a:pt x="19" y="632"/>
                  </a:lnTo>
                  <a:lnTo>
                    <a:pt x="21" y="632"/>
                  </a:lnTo>
                  <a:lnTo>
                    <a:pt x="22" y="632"/>
                  </a:lnTo>
                  <a:lnTo>
                    <a:pt x="24" y="634"/>
                  </a:lnTo>
                  <a:lnTo>
                    <a:pt x="26" y="634"/>
                  </a:lnTo>
                  <a:lnTo>
                    <a:pt x="27" y="636"/>
                  </a:lnTo>
                  <a:lnTo>
                    <a:pt x="29" y="636"/>
                  </a:lnTo>
                  <a:lnTo>
                    <a:pt x="30" y="637"/>
                  </a:lnTo>
                  <a:lnTo>
                    <a:pt x="32" y="637"/>
                  </a:lnTo>
                  <a:lnTo>
                    <a:pt x="33" y="637"/>
                  </a:lnTo>
                  <a:lnTo>
                    <a:pt x="35" y="639"/>
                  </a:lnTo>
                  <a:lnTo>
                    <a:pt x="37" y="639"/>
                  </a:lnTo>
                  <a:lnTo>
                    <a:pt x="38" y="641"/>
                  </a:lnTo>
                  <a:lnTo>
                    <a:pt x="40" y="641"/>
                  </a:lnTo>
                  <a:lnTo>
                    <a:pt x="41" y="643"/>
                  </a:lnTo>
                  <a:lnTo>
                    <a:pt x="43" y="643"/>
                  </a:lnTo>
                  <a:lnTo>
                    <a:pt x="45" y="643"/>
                  </a:lnTo>
                  <a:lnTo>
                    <a:pt x="46" y="645"/>
                  </a:lnTo>
                  <a:lnTo>
                    <a:pt x="48" y="645"/>
                  </a:lnTo>
                  <a:lnTo>
                    <a:pt x="49" y="647"/>
                  </a:lnTo>
                  <a:lnTo>
                    <a:pt x="51" y="647"/>
                  </a:lnTo>
                  <a:lnTo>
                    <a:pt x="52" y="647"/>
                  </a:lnTo>
                  <a:lnTo>
                    <a:pt x="54" y="649"/>
                  </a:lnTo>
                  <a:lnTo>
                    <a:pt x="56" y="649"/>
                  </a:lnTo>
                  <a:lnTo>
                    <a:pt x="57" y="651"/>
                  </a:lnTo>
                  <a:lnTo>
                    <a:pt x="59" y="651"/>
                  </a:lnTo>
                  <a:lnTo>
                    <a:pt x="60" y="651"/>
                  </a:lnTo>
                  <a:lnTo>
                    <a:pt x="62" y="652"/>
                  </a:lnTo>
                  <a:lnTo>
                    <a:pt x="64" y="652"/>
                  </a:lnTo>
                  <a:lnTo>
                    <a:pt x="65" y="654"/>
                  </a:lnTo>
                  <a:lnTo>
                    <a:pt x="67" y="654"/>
                  </a:lnTo>
                  <a:lnTo>
                    <a:pt x="68" y="654"/>
                  </a:lnTo>
                  <a:lnTo>
                    <a:pt x="70" y="656"/>
                  </a:lnTo>
                  <a:lnTo>
                    <a:pt x="71" y="656"/>
                  </a:lnTo>
                  <a:lnTo>
                    <a:pt x="73" y="658"/>
                  </a:lnTo>
                  <a:lnTo>
                    <a:pt x="75" y="658"/>
                  </a:lnTo>
                  <a:lnTo>
                    <a:pt x="76" y="658"/>
                  </a:lnTo>
                  <a:lnTo>
                    <a:pt x="78" y="660"/>
                  </a:lnTo>
                  <a:lnTo>
                    <a:pt x="79" y="660"/>
                  </a:lnTo>
                  <a:lnTo>
                    <a:pt x="81" y="660"/>
                  </a:lnTo>
                  <a:lnTo>
                    <a:pt x="83" y="662"/>
                  </a:lnTo>
                  <a:lnTo>
                    <a:pt x="84" y="662"/>
                  </a:lnTo>
                  <a:lnTo>
                    <a:pt x="86" y="664"/>
                  </a:lnTo>
                  <a:lnTo>
                    <a:pt x="87" y="664"/>
                  </a:lnTo>
                  <a:lnTo>
                    <a:pt x="89" y="664"/>
                  </a:lnTo>
                  <a:lnTo>
                    <a:pt x="91" y="666"/>
                  </a:lnTo>
                  <a:lnTo>
                    <a:pt x="92" y="666"/>
                  </a:lnTo>
                  <a:lnTo>
                    <a:pt x="94" y="666"/>
                  </a:lnTo>
                  <a:lnTo>
                    <a:pt x="95" y="668"/>
                  </a:lnTo>
                  <a:lnTo>
                    <a:pt x="97" y="668"/>
                  </a:lnTo>
                  <a:lnTo>
                    <a:pt x="98" y="668"/>
                  </a:lnTo>
                  <a:lnTo>
                    <a:pt x="100" y="669"/>
                  </a:lnTo>
                  <a:lnTo>
                    <a:pt x="102" y="669"/>
                  </a:lnTo>
                  <a:lnTo>
                    <a:pt x="103" y="669"/>
                  </a:lnTo>
                  <a:lnTo>
                    <a:pt x="105" y="671"/>
                  </a:lnTo>
                  <a:lnTo>
                    <a:pt x="106" y="671"/>
                  </a:lnTo>
                  <a:lnTo>
                    <a:pt x="108" y="673"/>
                  </a:lnTo>
                  <a:lnTo>
                    <a:pt x="110" y="673"/>
                  </a:lnTo>
                  <a:lnTo>
                    <a:pt x="111" y="673"/>
                  </a:lnTo>
                  <a:lnTo>
                    <a:pt x="113" y="675"/>
                  </a:lnTo>
                  <a:lnTo>
                    <a:pt x="114" y="675"/>
                  </a:lnTo>
                  <a:lnTo>
                    <a:pt x="116" y="675"/>
                  </a:lnTo>
                  <a:lnTo>
                    <a:pt x="117" y="677"/>
                  </a:lnTo>
                  <a:lnTo>
                    <a:pt x="119" y="677"/>
                  </a:lnTo>
                  <a:lnTo>
                    <a:pt x="121" y="677"/>
                  </a:lnTo>
                  <a:lnTo>
                    <a:pt x="121" y="679"/>
                  </a:lnTo>
                  <a:lnTo>
                    <a:pt x="122" y="679"/>
                  </a:lnTo>
                  <a:lnTo>
                    <a:pt x="124" y="679"/>
                  </a:lnTo>
                  <a:lnTo>
                    <a:pt x="125" y="681"/>
                  </a:lnTo>
                  <a:lnTo>
                    <a:pt x="127" y="681"/>
                  </a:lnTo>
                  <a:lnTo>
                    <a:pt x="129" y="681"/>
                  </a:lnTo>
                  <a:lnTo>
                    <a:pt x="130" y="683"/>
                  </a:lnTo>
                  <a:lnTo>
                    <a:pt x="132" y="683"/>
                  </a:lnTo>
                  <a:lnTo>
                    <a:pt x="133" y="683"/>
                  </a:lnTo>
                  <a:lnTo>
                    <a:pt x="135" y="683"/>
                  </a:lnTo>
                  <a:lnTo>
                    <a:pt x="137" y="685"/>
                  </a:lnTo>
                  <a:lnTo>
                    <a:pt x="138" y="685"/>
                  </a:lnTo>
                  <a:lnTo>
                    <a:pt x="140" y="685"/>
                  </a:lnTo>
                  <a:lnTo>
                    <a:pt x="141" y="686"/>
                  </a:lnTo>
                  <a:lnTo>
                    <a:pt x="143" y="686"/>
                  </a:lnTo>
                  <a:lnTo>
                    <a:pt x="144" y="686"/>
                  </a:lnTo>
                  <a:lnTo>
                    <a:pt x="146" y="688"/>
                  </a:lnTo>
                  <a:lnTo>
                    <a:pt x="148" y="688"/>
                  </a:lnTo>
                  <a:lnTo>
                    <a:pt x="149" y="688"/>
                  </a:lnTo>
                  <a:lnTo>
                    <a:pt x="151" y="690"/>
                  </a:lnTo>
                  <a:lnTo>
                    <a:pt x="152" y="690"/>
                  </a:lnTo>
                  <a:lnTo>
                    <a:pt x="154" y="690"/>
                  </a:lnTo>
                  <a:lnTo>
                    <a:pt x="156" y="690"/>
                  </a:lnTo>
                  <a:lnTo>
                    <a:pt x="157" y="692"/>
                  </a:lnTo>
                  <a:lnTo>
                    <a:pt x="159" y="692"/>
                  </a:lnTo>
                  <a:lnTo>
                    <a:pt x="160" y="692"/>
                  </a:lnTo>
                  <a:lnTo>
                    <a:pt x="162" y="694"/>
                  </a:lnTo>
                  <a:lnTo>
                    <a:pt x="163" y="694"/>
                  </a:lnTo>
                  <a:lnTo>
                    <a:pt x="165" y="694"/>
                  </a:lnTo>
                  <a:lnTo>
                    <a:pt x="167" y="696"/>
                  </a:lnTo>
                  <a:lnTo>
                    <a:pt x="168" y="696"/>
                  </a:lnTo>
                  <a:lnTo>
                    <a:pt x="170" y="696"/>
                  </a:lnTo>
                  <a:lnTo>
                    <a:pt x="171" y="696"/>
                  </a:lnTo>
                  <a:lnTo>
                    <a:pt x="173" y="698"/>
                  </a:lnTo>
                  <a:lnTo>
                    <a:pt x="175" y="698"/>
                  </a:lnTo>
                  <a:lnTo>
                    <a:pt x="176" y="698"/>
                  </a:lnTo>
                  <a:lnTo>
                    <a:pt x="178" y="698"/>
                  </a:lnTo>
                  <a:lnTo>
                    <a:pt x="179" y="700"/>
                  </a:lnTo>
                  <a:lnTo>
                    <a:pt x="181" y="700"/>
                  </a:lnTo>
                  <a:lnTo>
                    <a:pt x="182" y="700"/>
                  </a:lnTo>
                  <a:lnTo>
                    <a:pt x="184" y="701"/>
                  </a:lnTo>
                  <a:lnTo>
                    <a:pt x="186" y="701"/>
                  </a:lnTo>
                  <a:lnTo>
                    <a:pt x="187" y="701"/>
                  </a:lnTo>
                  <a:lnTo>
                    <a:pt x="189" y="701"/>
                  </a:lnTo>
                  <a:lnTo>
                    <a:pt x="190" y="703"/>
                  </a:lnTo>
                  <a:lnTo>
                    <a:pt x="192" y="703"/>
                  </a:lnTo>
                  <a:lnTo>
                    <a:pt x="194" y="703"/>
                  </a:lnTo>
                  <a:lnTo>
                    <a:pt x="195" y="703"/>
                  </a:lnTo>
                  <a:lnTo>
                    <a:pt x="197" y="705"/>
                  </a:lnTo>
                  <a:lnTo>
                    <a:pt x="198" y="705"/>
                  </a:lnTo>
                  <a:lnTo>
                    <a:pt x="200" y="705"/>
                  </a:lnTo>
                  <a:lnTo>
                    <a:pt x="202" y="705"/>
                  </a:lnTo>
                  <a:lnTo>
                    <a:pt x="203" y="707"/>
                  </a:lnTo>
                  <a:lnTo>
                    <a:pt x="205" y="707"/>
                  </a:lnTo>
                  <a:lnTo>
                    <a:pt x="206" y="707"/>
                  </a:lnTo>
                  <a:lnTo>
                    <a:pt x="208" y="707"/>
                  </a:lnTo>
                  <a:lnTo>
                    <a:pt x="209" y="709"/>
                  </a:lnTo>
                  <a:lnTo>
                    <a:pt x="211" y="709"/>
                  </a:lnTo>
                  <a:lnTo>
                    <a:pt x="213" y="709"/>
                  </a:lnTo>
                  <a:lnTo>
                    <a:pt x="214" y="709"/>
                  </a:lnTo>
                  <a:lnTo>
                    <a:pt x="216" y="711"/>
                  </a:lnTo>
                  <a:lnTo>
                    <a:pt x="217" y="711"/>
                  </a:lnTo>
                  <a:lnTo>
                    <a:pt x="219" y="711"/>
                  </a:lnTo>
                  <a:lnTo>
                    <a:pt x="221" y="711"/>
                  </a:lnTo>
                  <a:lnTo>
                    <a:pt x="222" y="713"/>
                  </a:lnTo>
                  <a:lnTo>
                    <a:pt x="224" y="713"/>
                  </a:lnTo>
                  <a:lnTo>
                    <a:pt x="225" y="713"/>
                  </a:lnTo>
                  <a:lnTo>
                    <a:pt x="227" y="713"/>
                  </a:lnTo>
                  <a:lnTo>
                    <a:pt x="228" y="713"/>
                  </a:lnTo>
                  <a:lnTo>
                    <a:pt x="230" y="715"/>
                  </a:lnTo>
                  <a:lnTo>
                    <a:pt x="232" y="715"/>
                  </a:lnTo>
                  <a:lnTo>
                    <a:pt x="233" y="715"/>
                  </a:lnTo>
                  <a:lnTo>
                    <a:pt x="235" y="715"/>
                  </a:lnTo>
                  <a:lnTo>
                    <a:pt x="236" y="717"/>
                  </a:lnTo>
                  <a:lnTo>
                    <a:pt x="238" y="717"/>
                  </a:lnTo>
                  <a:lnTo>
                    <a:pt x="240" y="717"/>
                  </a:lnTo>
                  <a:lnTo>
                    <a:pt x="241" y="717"/>
                  </a:lnTo>
                  <a:lnTo>
                    <a:pt x="243" y="717"/>
                  </a:lnTo>
                  <a:lnTo>
                    <a:pt x="244" y="718"/>
                  </a:lnTo>
                  <a:lnTo>
                    <a:pt x="246" y="718"/>
                  </a:lnTo>
                  <a:lnTo>
                    <a:pt x="248" y="718"/>
                  </a:lnTo>
                  <a:lnTo>
                    <a:pt x="249" y="718"/>
                  </a:lnTo>
                  <a:lnTo>
                    <a:pt x="251" y="718"/>
                  </a:lnTo>
                  <a:lnTo>
                    <a:pt x="252" y="720"/>
                  </a:lnTo>
                  <a:lnTo>
                    <a:pt x="254" y="720"/>
                  </a:lnTo>
                  <a:lnTo>
                    <a:pt x="255" y="720"/>
                  </a:lnTo>
                  <a:lnTo>
                    <a:pt x="257" y="720"/>
                  </a:lnTo>
                  <a:lnTo>
                    <a:pt x="259" y="720"/>
                  </a:lnTo>
                  <a:lnTo>
                    <a:pt x="260" y="722"/>
                  </a:lnTo>
                  <a:lnTo>
                    <a:pt x="262" y="722"/>
                  </a:lnTo>
                  <a:lnTo>
                    <a:pt x="263" y="722"/>
                  </a:lnTo>
                  <a:lnTo>
                    <a:pt x="265" y="722"/>
                  </a:lnTo>
                  <a:lnTo>
                    <a:pt x="267" y="722"/>
                  </a:lnTo>
                  <a:lnTo>
                    <a:pt x="268" y="724"/>
                  </a:lnTo>
                  <a:lnTo>
                    <a:pt x="270" y="724"/>
                  </a:lnTo>
                  <a:lnTo>
                    <a:pt x="271" y="724"/>
                  </a:lnTo>
                  <a:lnTo>
                    <a:pt x="273" y="724"/>
                  </a:lnTo>
                  <a:lnTo>
                    <a:pt x="274" y="724"/>
                  </a:lnTo>
                  <a:lnTo>
                    <a:pt x="276" y="726"/>
                  </a:lnTo>
                  <a:lnTo>
                    <a:pt x="278" y="726"/>
                  </a:lnTo>
                  <a:lnTo>
                    <a:pt x="279" y="726"/>
                  </a:lnTo>
                  <a:lnTo>
                    <a:pt x="281" y="726"/>
                  </a:lnTo>
                  <a:lnTo>
                    <a:pt x="282" y="726"/>
                  </a:lnTo>
                  <a:lnTo>
                    <a:pt x="284" y="726"/>
                  </a:lnTo>
                  <a:lnTo>
                    <a:pt x="286" y="728"/>
                  </a:lnTo>
                  <a:lnTo>
                    <a:pt x="287" y="728"/>
                  </a:lnTo>
                  <a:lnTo>
                    <a:pt x="289" y="728"/>
                  </a:lnTo>
                  <a:lnTo>
                    <a:pt x="290" y="728"/>
                  </a:lnTo>
                  <a:lnTo>
                    <a:pt x="292" y="728"/>
                  </a:lnTo>
                  <a:lnTo>
                    <a:pt x="293" y="728"/>
                  </a:lnTo>
                  <a:lnTo>
                    <a:pt x="293" y="730"/>
                  </a:lnTo>
                  <a:lnTo>
                    <a:pt x="295" y="730"/>
                  </a:lnTo>
                  <a:lnTo>
                    <a:pt x="297" y="730"/>
                  </a:lnTo>
                  <a:lnTo>
                    <a:pt x="298" y="730"/>
                  </a:lnTo>
                  <a:lnTo>
                    <a:pt x="300" y="730"/>
                  </a:lnTo>
                  <a:lnTo>
                    <a:pt x="301" y="730"/>
                  </a:lnTo>
                  <a:lnTo>
                    <a:pt x="303" y="730"/>
                  </a:lnTo>
                  <a:lnTo>
                    <a:pt x="305" y="732"/>
                  </a:lnTo>
                  <a:lnTo>
                    <a:pt x="306" y="732"/>
                  </a:lnTo>
                  <a:lnTo>
                    <a:pt x="308" y="732"/>
                  </a:lnTo>
                  <a:lnTo>
                    <a:pt x="309" y="732"/>
                  </a:lnTo>
                  <a:lnTo>
                    <a:pt x="311" y="732"/>
                  </a:lnTo>
                  <a:lnTo>
                    <a:pt x="313" y="732"/>
                  </a:lnTo>
                  <a:lnTo>
                    <a:pt x="314" y="732"/>
                  </a:lnTo>
                  <a:lnTo>
                    <a:pt x="316" y="734"/>
                  </a:lnTo>
                  <a:lnTo>
                    <a:pt x="317" y="734"/>
                  </a:lnTo>
                  <a:lnTo>
                    <a:pt x="319" y="734"/>
                  </a:lnTo>
                  <a:lnTo>
                    <a:pt x="320" y="734"/>
                  </a:lnTo>
                  <a:lnTo>
                    <a:pt x="322" y="734"/>
                  </a:lnTo>
                  <a:lnTo>
                    <a:pt x="324" y="734"/>
                  </a:lnTo>
                  <a:lnTo>
                    <a:pt x="325" y="734"/>
                  </a:lnTo>
                  <a:lnTo>
                    <a:pt x="327" y="734"/>
                  </a:lnTo>
                  <a:lnTo>
                    <a:pt x="328" y="735"/>
                  </a:lnTo>
                  <a:lnTo>
                    <a:pt x="330" y="735"/>
                  </a:lnTo>
                  <a:lnTo>
                    <a:pt x="332" y="735"/>
                  </a:lnTo>
                  <a:lnTo>
                    <a:pt x="333" y="735"/>
                  </a:lnTo>
                  <a:lnTo>
                    <a:pt x="335" y="735"/>
                  </a:lnTo>
                  <a:lnTo>
                    <a:pt x="336" y="735"/>
                  </a:lnTo>
                  <a:lnTo>
                    <a:pt x="338" y="735"/>
                  </a:lnTo>
                  <a:lnTo>
                    <a:pt x="339" y="735"/>
                  </a:lnTo>
                  <a:lnTo>
                    <a:pt x="341" y="737"/>
                  </a:lnTo>
                  <a:lnTo>
                    <a:pt x="343" y="737"/>
                  </a:lnTo>
                  <a:lnTo>
                    <a:pt x="344" y="737"/>
                  </a:lnTo>
                  <a:lnTo>
                    <a:pt x="346" y="737"/>
                  </a:lnTo>
                  <a:lnTo>
                    <a:pt x="347" y="737"/>
                  </a:lnTo>
                  <a:lnTo>
                    <a:pt x="349" y="737"/>
                  </a:lnTo>
                  <a:lnTo>
                    <a:pt x="351" y="737"/>
                  </a:lnTo>
                  <a:lnTo>
                    <a:pt x="352" y="737"/>
                  </a:lnTo>
                  <a:lnTo>
                    <a:pt x="354" y="737"/>
                  </a:lnTo>
                  <a:lnTo>
                    <a:pt x="355" y="737"/>
                  </a:lnTo>
                  <a:lnTo>
                    <a:pt x="357" y="739"/>
                  </a:lnTo>
                  <a:lnTo>
                    <a:pt x="359" y="739"/>
                  </a:lnTo>
                  <a:lnTo>
                    <a:pt x="360" y="739"/>
                  </a:lnTo>
                  <a:lnTo>
                    <a:pt x="362" y="739"/>
                  </a:lnTo>
                  <a:lnTo>
                    <a:pt x="363" y="739"/>
                  </a:lnTo>
                  <a:lnTo>
                    <a:pt x="365" y="739"/>
                  </a:lnTo>
                  <a:lnTo>
                    <a:pt x="366" y="739"/>
                  </a:lnTo>
                  <a:lnTo>
                    <a:pt x="368" y="739"/>
                  </a:lnTo>
                  <a:lnTo>
                    <a:pt x="370" y="739"/>
                  </a:lnTo>
                  <a:lnTo>
                    <a:pt x="371" y="739"/>
                  </a:lnTo>
                  <a:lnTo>
                    <a:pt x="373" y="739"/>
                  </a:lnTo>
                  <a:lnTo>
                    <a:pt x="374" y="741"/>
                  </a:lnTo>
                  <a:lnTo>
                    <a:pt x="376" y="741"/>
                  </a:lnTo>
                  <a:lnTo>
                    <a:pt x="378" y="741"/>
                  </a:lnTo>
                  <a:lnTo>
                    <a:pt x="379" y="741"/>
                  </a:lnTo>
                  <a:lnTo>
                    <a:pt x="381" y="741"/>
                  </a:lnTo>
                  <a:lnTo>
                    <a:pt x="382" y="741"/>
                  </a:lnTo>
                  <a:lnTo>
                    <a:pt x="384" y="741"/>
                  </a:lnTo>
                  <a:lnTo>
                    <a:pt x="385" y="741"/>
                  </a:lnTo>
                  <a:lnTo>
                    <a:pt x="387" y="741"/>
                  </a:lnTo>
                  <a:lnTo>
                    <a:pt x="389" y="741"/>
                  </a:lnTo>
                  <a:lnTo>
                    <a:pt x="390" y="741"/>
                  </a:lnTo>
                  <a:lnTo>
                    <a:pt x="392" y="741"/>
                  </a:lnTo>
                  <a:lnTo>
                    <a:pt x="393" y="741"/>
                  </a:lnTo>
                  <a:lnTo>
                    <a:pt x="395" y="741"/>
                  </a:lnTo>
                  <a:lnTo>
                    <a:pt x="397" y="741"/>
                  </a:lnTo>
                  <a:lnTo>
                    <a:pt x="398" y="743"/>
                  </a:lnTo>
                  <a:lnTo>
                    <a:pt x="400" y="743"/>
                  </a:lnTo>
                  <a:lnTo>
                    <a:pt x="401" y="743"/>
                  </a:lnTo>
                  <a:lnTo>
                    <a:pt x="403" y="743"/>
                  </a:lnTo>
                  <a:lnTo>
                    <a:pt x="404" y="743"/>
                  </a:lnTo>
                  <a:lnTo>
                    <a:pt x="406" y="743"/>
                  </a:lnTo>
                  <a:lnTo>
                    <a:pt x="408" y="743"/>
                  </a:lnTo>
                  <a:lnTo>
                    <a:pt x="409" y="743"/>
                  </a:lnTo>
                  <a:lnTo>
                    <a:pt x="411" y="743"/>
                  </a:lnTo>
                  <a:lnTo>
                    <a:pt x="412" y="743"/>
                  </a:lnTo>
                  <a:lnTo>
                    <a:pt x="414" y="743"/>
                  </a:lnTo>
                  <a:lnTo>
                    <a:pt x="416" y="743"/>
                  </a:lnTo>
                  <a:lnTo>
                    <a:pt x="417" y="743"/>
                  </a:lnTo>
                  <a:lnTo>
                    <a:pt x="419" y="743"/>
                  </a:lnTo>
                  <a:lnTo>
                    <a:pt x="420" y="743"/>
                  </a:lnTo>
                  <a:lnTo>
                    <a:pt x="422" y="743"/>
                  </a:lnTo>
                  <a:lnTo>
                    <a:pt x="424" y="743"/>
                  </a:lnTo>
                  <a:lnTo>
                    <a:pt x="425" y="743"/>
                  </a:lnTo>
                  <a:lnTo>
                    <a:pt x="427" y="743"/>
                  </a:lnTo>
                  <a:lnTo>
                    <a:pt x="428" y="743"/>
                  </a:lnTo>
                  <a:lnTo>
                    <a:pt x="430" y="743"/>
                  </a:lnTo>
                  <a:lnTo>
                    <a:pt x="431" y="743"/>
                  </a:lnTo>
                  <a:lnTo>
                    <a:pt x="433" y="743"/>
                  </a:lnTo>
                  <a:lnTo>
                    <a:pt x="435" y="743"/>
                  </a:lnTo>
                  <a:lnTo>
                    <a:pt x="436" y="743"/>
                  </a:lnTo>
                  <a:lnTo>
                    <a:pt x="438" y="743"/>
                  </a:lnTo>
                  <a:lnTo>
                    <a:pt x="439" y="743"/>
                  </a:lnTo>
                  <a:lnTo>
                    <a:pt x="441" y="743"/>
                  </a:lnTo>
                  <a:lnTo>
                    <a:pt x="443" y="743"/>
                  </a:lnTo>
                  <a:lnTo>
                    <a:pt x="444" y="743"/>
                  </a:lnTo>
                  <a:lnTo>
                    <a:pt x="446" y="743"/>
                  </a:lnTo>
                  <a:lnTo>
                    <a:pt x="447" y="743"/>
                  </a:lnTo>
                  <a:lnTo>
                    <a:pt x="449" y="743"/>
                  </a:lnTo>
                  <a:lnTo>
                    <a:pt x="450" y="743"/>
                  </a:lnTo>
                  <a:lnTo>
                    <a:pt x="452" y="743"/>
                  </a:lnTo>
                  <a:lnTo>
                    <a:pt x="454" y="743"/>
                  </a:lnTo>
                  <a:lnTo>
                    <a:pt x="455" y="743"/>
                  </a:lnTo>
                  <a:lnTo>
                    <a:pt x="457" y="743"/>
                  </a:lnTo>
                  <a:lnTo>
                    <a:pt x="458" y="743"/>
                  </a:lnTo>
                  <a:lnTo>
                    <a:pt x="460" y="743"/>
                  </a:lnTo>
                  <a:lnTo>
                    <a:pt x="462" y="743"/>
                  </a:lnTo>
                  <a:lnTo>
                    <a:pt x="463" y="743"/>
                  </a:lnTo>
                  <a:lnTo>
                    <a:pt x="465" y="743"/>
                  </a:lnTo>
                  <a:lnTo>
                    <a:pt x="465" y="743"/>
                  </a:lnTo>
                  <a:lnTo>
                    <a:pt x="466" y="743"/>
                  </a:lnTo>
                  <a:lnTo>
                    <a:pt x="468" y="743"/>
                  </a:lnTo>
                  <a:lnTo>
                    <a:pt x="470" y="743"/>
                  </a:lnTo>
                  <a:lnTo>
                    <a:pt x="471" y="743"/>
                  </a:lnTo>
                  <a:lnTo>
                    <a:pt x="473" y="743"/>
                  </a:lnTo>
                  <a:lnTo>
                    <a:pt x="474" y="743"/>
                  </a:lnTo>
                  <a:lnTo>
                    <a:pt x="476" y="743"/>
                  </a:lnTo>
                  <a:lnTo>
                    <a:pt x="477" y="743"/>
                  </a:lnTo>
                  <a:lnTo>
                    <a:pt x="479" y="743"/>
                  </a:lnTo>
                  <a:lnTo>
                    <a:pt x="481" y="743"/>
                  </a:lnTo>
                  <a:lnTo>
                    <a:pt x="482" y="743"/>
                  </a:lnTo>
                  <a:lnTo>
                    <a:pt x="484" y="743"/>
                  </a:lnTo>
                  <a:lnTo>
                    <a:pt x="485" y="743"/>
                  </a:lnTo>
                  <a:lnTo>
                    <a:pt x="487" y="743"/>
                  </a:lnTo>
                  <a:lnTo>
                    <a:pt x="489" y="743"/>
                  </a:lnTo>
                  <a:lnTo>
                    <a:pt x="490" y="743"/>
                  </a:lnTo>
                  <a:lnTo>
                    <a:pt x="492" y="743"/>
                  </a:lnTo>
                  <a:lnTo>
                    <a:pt x="493" y="743"/>
                  </a:lnTo>
                  <a:lnTo>
                    <a:pt x="495" y="743"/>
                  </a:lnTo>
                  <a:lnTo>
                    <a:pt x="496" y="743"/>
                  </a:lnTo>
                  <a:lnTo>
                    <a:pt x="498" y="743"/>
                  </a:lnTo>
                  <a:lnTo>
                    <a:pt x="500" y="743"/>
                  </a:lnTo>
                  <a:lnTo>
                    <a:pt x="501" y="743"/>
                  </a:lnTo>
                  <a:lnTo>
                    <a:pt x="503" y="743"/>
                  </a:lnTo>
                  <a:lnTo>
                    <a:pt x="504" y="741"/>
                  </a:lnTo>
                  <a:lnTo>
                    <a:pt x="506" y="741"/>
                  </a:lnTo>
                  <a:lnTo>
                    <a:pt x="508" y="741"/>
                  </a:lnTo>
                  <a:lnTo>
                    <a:pt x="509" y="741"/>
                  </a:lnTo>
                  <a:lnTo>
                    <a:pt x="511" y="741"/>
                  </a:lnTo>
                  <a:lnTo>
                    <a:pt x="512" y="741"/>
                  </a:lnTo>
                  <a:lnTo>
                    <a:pt x="514" y="741"/>
                  </a:lnTo>
                  <a:lnTo>
                    <a:pt x="515" y="741"/>
                  </a:lnTo>
                  <a:lnTo>
                    <a:pt x="517" y="741"/>
                  </a:lnTo>
                  <a:lnTo>
                    <a:pt x="519" y="741"/>
                  </a:lnTo>
                  <a:lnTo>
                    <a:pt x="520" y="741"/>
                  </a:lnTo>
                  <a:lnTo>
                    <a:pt x="522" y="741"/>
                  </a:lnTo>
                  <a:lnTo>
                    <a:pt x="523" y="741"/>
                  </a:lnTo>
                  <a:lnTo>
                    <a:pt x="525" y="741"/>
                  </a:lnTo>
                  <a:lnTo>
                    <a:pt x="527" y="741"/>
                  </a:lnTo>
                  <a:lnTo>
                    <a:pt x="528" y="741"/>
                  </a:lnTo>
                  <a:lnTo>
                    <a:pt x="530" y="739"/>
                  </a:lnTo>
                  <a:lnTo>
                    <a:pt x="531" y="739"/>
                  </a:lnTo>
                  <a:lnTo>
                    <a:pt x="533" y="739"/>
                  </a:lnTo>
                  <a:lnTo>
                    <a:pt x="535" y="739"/>
                  </a:lnTo>
                  <a:lnTo>
                    <a:pt x="536" y="739"/>
                  </a:lnTo>
                  <a:lnTo>
                    <a:pt x="538" y="739"/>
                  </a:lnTo>
                  <a:lnTo>
                    <a:pt x="539" y="739"/>
                  </a:lnTo>
                  <a:lnTo>
                    <a:pt x="541" y="739"/>
                  </a:lnTo>
                  <a:lnTo>
                    <a:pt x="542" y="739"/>
                  </a:lnTo>
                  <a:lnTo>
                    <a:pt x="544" y="739"/>
                  </a:lnTo>
                  <a:lnTo>
                    <a:pt x="546" y="739"/>
                  </a:lnTo>
                  <a:lnTo>
                    <a:pt x="547" y="737"/>
                  </a:lnTo>
                  <a:lnTo>
                    <a:pt x="549" y="737"/>
                  </a:lnTo>
                  <a:lnTo>
                    <a:pt x="550" y="737"/>
                  </a:lnTo>
                  <a:lnTo>
                    <a:pt x="552" y="737"/>
                  </a:lnTo>
                  <a:lnTo>
                    <a:pt x="554" y="737"/>
                  </a:lnTo>
                  <a:lnTo>
                    <a:pt x="555" y="737"/>
                  </a:lnTo>
                  <a:lnTo>
                    <a:pt x="557" y="737"/>
                  </a:lnTo>
                  <a:lnTo>
                    <a:pt x="558" y="737"/>
                  </a:lnTo>
                  <a:lnTo>
                    <a:pt x="560" y="737"/>
                  </a:lnTo>
                  <a:lnTo>
                    <a:pt x="561" y="737"/>
                  </a:lnTo>
                  <a:lnTo>
                    <a:pt x="563" y="735"/>
                  </a:lnTo>
                  <a:lnTo>
                    <a:pt x="565" y="735"/>
                  </a:lnTo>
                  <a:lnTo>
                    <a:pt x="566" y="735"/>
                  </a:lnTo>
                  <a:lnTo>
                    <a:pt x="568" y="735"/>
                  </a:lnTo>
                  <a:lnTo>
                    <a:pt x="569" y="735"/>
                  </a:lnTo>
                  <a:lnTo>
                    <a:pt x="571" y="735"/>
                  </a:lnTo>
                  <a:lnTo>
                    <a:pt x="573" y="735"/>
                  </a:lnTo>
                  <a:lnTo>
                    <a:pt x="574" y="735"/>
                  </a:lnTo>
                  <a:lnTo>
                    <a:pt x="576" y="734"/>
                  </a:lnTo>
                  <a:lnTo>
                    <a:pt x="577" y="734"/>
                  </a:lnTo>
                  <a:lnTo>
                    <a:pt x="579" y="734"/>
                  </a:lnTo>
                  <a:lnTo>
                    <a:pt x="581" y="734"/>
                  </a:lnTo>
                  <a:lnTo>
                    <a:pt x="582" y="734"/>
                  </a:lnTo>
                  <a:lnTo>
                    <a:pt x="584" y="734"/>
                  </a:lnTo>
                  <a:lnTo>
                    <a:pt x="585" y="734"/>
                  </a:lnTo>
                  <a:lnTo>
                    <a:pt x="587" y="734"/>
                  </a:lnTo>
                  <a:lnTo>
                    <a:pt x="588" y="732"/>
                  </a:lnTo>
                  <a:lnTo>
                    <a:pt x="590" y="732"/>
                  </a:lnTo>
                  <a:lnTo>
                    <a:pt x="592" y="732"/>
                  </a:lnTo>
                  <a:lnTo>
                    <a:pt x="593" y="732"/>
                  </a:lnTo>
                  <a:lnTo>
                    <a:pt x="595" y="732"/>
                  </a:lnTo>
                  <a:lnTo>
                    <a:pt x="596" y="732"/>
                  </a:lnTo>
                  <a:lnTo>
                    <a:pt x="598" y="732"/>
                  </a:lnTo>
                  <a:lnTo>
                    <a:pt x="600" y="730"/>
                  </a:lnTo>
                  <a:lnTo>
                    <a:pt x="601" y="730"/>
                  </a:lnTo>
                  <a:lnTo>
                    <a:pt x="603" y="730"/>
                  </a:lnTo>
                  <a:lnTo>
                    <a:pt x="604" y="730"/>
                  </a:lnTo>
                  <a:lnTo>
                    <a:pt x="606" y="730"/>
                  </a:lnTo>
                  <a:lnTo>
                    <a:pt x="607" y="730"/>
                  </a:lnTo>
                  <a:lnTo>
                    <a:pt x="609" y="728"/>
                  </a:lnTo>
                  <a:lnTo>
                    <a:pt x="611" y="728"/>
                  </a:lnTo>
                  <a:lnTo>
                    <a:pt x="612" y="728"/>
                  </a:lnTo>
                  <a:lnTo>
                    <a:pt x="614" y="728"/>
                  </a:lnTo>
                  <a:lnTo>
                    <a:pt x="615" y="728"/>
                  </a:lnTo>
                  <a:lnTo>
                    <a:pt x="617" y="728"/>
                  </a:lnTo>
                  <a:lnTo>
                    <a:pt x="619" y="728"/>
                  </a:lnTo>
                  <a:lnTo>
                    <a:pt x="620" y="726"/>
                  </a:lnTo>
                  <a:lnTo>
                    <a:pt x="622" y="726"/>
                  </a:lnTo>
                  <a:lnTo>
                    <a:pt x="623" y="726"/>
                  </a:lnTo>
                  <a:lnTo>
                    <a:pt x="625" y="726"/>
                  </a:lnTo>
                  <a:lnTo>
                    <a:pt x="626" y="726"/>
                  </a:lnTo>
                  <a:lnTo>
                    <a:pt x="628" y="724"/>
                  </a:lnTo>
                  <a:lnTo>
                    <a:pt x="630" y="724"/>
                  </a:lnTo>
                  <a:lnTo>
                    <a:pt x="631" y="724"/>
                  </a:lnTo>
                  <a:lnTo>
                    <a:pt x="633" y="724"/>
                  </a:lnTo>
                  <a:lnTo>
                    <a:pt x="634" y="724"/>
                  </a:lnTo>
                  <a:lnTo>
                    <a:pt x="636" y="724"/>
                  </a:lnTo>
                  <a:lnTo>
                    <a:pt x="636" y="722"/>
                  </a:lnTo>
                  <a:lnTo>
                    <a:pt x="638" y="722"/>
                  </a:lnTo>
                  <a:lnTo>
                    <a:pt x="639" y="722"/>
                  </a:lnTo>
                  <a:lnTo>
                    <a:pt x="641" y="722"/>
                  </a:lnTo>
                  <a:lnTo>
                    <a:pt x="642" y="722"/>
                  </a:lnTo>
                  <a:lnTo>
                    <a:pt x="644" y="720"/>
                  </a:lnTo>
                  <a:lnTo>
                    <a:pt x="646" y="720"/>
                  </a:lnTo>
                  <a:lnTo>
                    <a:pt x="647" y="720"/>
                  </a:lnTo>
                  <a:lnTo>
                    <a:pt x="649" y="720"/>
                  </a:lnTo>
                  <a:lnTo>
                    <a:pt x="650" y="720"/>
                  </a:lnTo>
                  <a:lnTo>
                    <a:pt x="652" y="718"/>
                  </a:lnTo>
                  <a:lnTo>
                    <a:pt x="653" y="718"/>
                  </a:lnTo>
                  <a:lnTo>
                    <a:pt x="655" y="718"/>
                  </a:lnTo>
                  <a:lnTo>
                    <a:pt x="657" y="718"/>
                  </a:lnTo>
                  <a:lnTo>
                    <a:pt x="658" y="718"/>
                  </a:lnTo>
                  <a:lnTo>
                    <a:pt x="660" y="717"/>
                  </a:lnTo>
                  <a:lnTo>
                    <a:pt x="661" y="717"/>
                  </a:lnTo>
                  <a:lnTo>
                    <a:pt x="663" y="717"/>
                  </a:lnTo>
                  <a:lnTo>
                    <a:pt x="665" y="717"/>
                  </a:lnTo>
                  <a:lnTo>
                    <a:pt x="666" y="717"/>
                  </a:lnTo>
                  <a:lnTo>
                    <a:pt x="668" y="715"/>
                  </a:lnTo>
                  <a:lnTo>
                    <a:pt x="669" y="715"/>
                  </a:lnTo>
                  <a:lnTo>
                    <a:pt x="671" y="715"/>
                  </a:lnTo>
                  <a:lnTo>
                    <a:pt x="672" y="715"/>
                  </a:lnTo>
                  <a:lnTo>
                    <a:pt x="674" y="713"/>
                  </a:lnTo>
                  <a:lnTo>
                    <a:pt x="676" y="713"/>
                  </a:lnTo>
                  <a:lnTo>
                    <a:pt x="677" y="713"/>
                  </a:lnTo>
                  <a:lnTo>
                    <a:pt x="679" y="713"/>
                  </a:lnTo>
                  <a:lnTo>
                    <a:pt x="680" y="713"/>
                  </a:lnTo>
                  <a:lnTo>
                    <a:pt x="682" y="711"/>
                  </a:lnTo>
                  <a:lnTo>
                    <a:pt x="684" y="711"/>
                  </a:lnTo>
                  <a:lnTo>
                    <a:pt x="685" y="711"/>
                  </a:lnTo>
                  <a:lnTo>
                    <a:pt x="687" y="711"/>
                  </a:lnTo>
                  <a:lnTo>
                    <a:pt x="688" y="709"/>
                  </a:lnTo>
                  <a:lnTo>
                    <a:pt x="690" y="709"/>
                  </a:lnTo>
                  <a:lnTo>
                    <a:pt x="692" y="709"/>
                  </a:lnTo>
                  <a:lnTo>
                    <a:pt x="693" y="709"/>
                  </a:lnTo>
                  <a:lnTo>
                    <a:pt x="695" y="707"/>
                  </a:lnTo>
                  <a:lnTo>
                    <a:pt x="696" y="707"/>
                  </a:lnTo>
                  <a:lnTo>
                    <a:pt x="698" y="707"/>
                  </a:lnTo>
                  <a:lnTo>
                    <a:pt x="699" y="707"/>
                  </a:lnTo>
                  <a:lnTo>
                    <a:pt x="701" y="705"/>
                  </a:lnTo>
                  <a:lnTo>
                    <a:pt x="703" y="705"/>
                  </a:lnTo>
                  <a:lnTo>
                    <a:pt x="704" y="705"/>
                  </a:lnTo>
                  <a:lnTo>
                    <a:pt x="706" y="705"/>
                  </a:lnTo>
                  <a:lnTo>
                    <a:pt x="707" y="703"/>
                  </a:lnTo>
                  <a:lnTo>
                    <a:pt x="709" y="703"/>
                  </a:lnTo>
                  <a:lnTo>
                    <a:pt x="711" y="703"/>
                  </a:lnTo>
                  <a:lnTo>
                    <a:pt x="712" y="703"/>
                  </a:lnTo>
                  <a:lnTo>
                    <a:pt x="714" y="701"/>
                  </a:lnTo>
                  <a:lnTo>
                    <a:pt x="715" y="701"/>
                  </a:lnTo>
                  <a:lnTo>
                    <a:pt x="717" y="701"/>
                  </a:lnTo>
                  <a:lnTo>
                    <a:pt x="718" y="701"/>
                  </a:lnTo>
                  <a:lnTo>
                    <a:pt x="720" y="700"/>
                  </a:lnTo>
                  <a:lnTo>
                    <a:pt x="722" y="700"/>
                  </a:lnTo>
                  <a:lnTo>
                    <a:pt x="723" y="700"/>
                  </a:lnTo>
                  <a:lnTo>
                    <a:pt x="725" y="698"/>
                  </a:lnTo>
                  <a:lnTo>
                    <a:pt x="726" y="698"/>
                  </a:lnTo>
                  <a:lnTo>
                    <a:pt x="728" y="698"/>
                  </a:lnTo>
                  <a:lnTo>
                    <a:pt x="730" y="698"/>
                  </a:lnTo>
                  <a:lnTo>
                    <a:pt x="731" y="696"/>
                  </a:lnTo>
                  <a:lnTo>
                    <a:pt x="733" y="696"/>
                  </a:lnTo>
                  <a:lnTo>
                    <a:pt x="734" y="696"/>
                  </a:lnTo>
                  <a:lnTo>
                    <a:pt x="736" y="694"/>
                  </a:lnTo>
                  <a:lnTo>
                    <a:pt x="737" y="694"/>
                  </a:lnTo>
                  <a:lnTo>
                    <a:pt x="739" y="694"/>
                  </a:lnTo>
                  <a:lnTo>
                    <a:pt x="741" y="694"/>
                  </a:lnTo>
                  <a:lnTo>
                    <a:pt x="742" y="692"/>
                  </a:lnTo>
                  <a:lnTo>
                    <a:pt x="744" y="692"/>
                  </a:lnTo>
                  <a:lnTo>
                    <a:pt x="745" y="692"/>
                  </a:lnTo>
                  <a:lnTo>
                    <a:pt x="747" y="690"/>
                  </a:lnTo>
                  <a:lnTo>
                    <a:pt x="749" y="690"/>
                  </a:lnTo>
                  <a:lnTo>
                    <a:pt x="750" y="690"/>
                  </a:lnTo>
                  <a:lnTo>
                    <a:pt x="752" y="690"/>
                  </a:lnTo>
                  <a:lnTo>
                    <a:pt x="753" y="688"/>
                  </a:lnTo>
                  <a:lnTo>
                    <a:pt x="755" y="688"/>
                  </a:lnTo>
                  <a:lnTo>
                    <a:pt x="757" y="688"/>
                  </a:lnTo>
                  <a:lnTo>
                    <a:pt x="758" y="686"/>
                  </a:lnTo>
                  <a:lnTo>
                    <a:pt x="760" y="686"/>
                  </a:lnTo>
                  <a:lnTo>
                    <a:pt x="761" y="686"/>
                  </a:lnTo>
                  <a:lnTo>
                    <a:pt x="763" y="685"/>
                  </a:lnTo>
                  <a:lnTo>
                    <a:pt x="764" y="685"/>
                  </a:lnTo>
                  <a:lnTo>
                    <a:pt x="766" y="685"/>
                  </a:lnTo>
                  <a:lnTo>
                    <a:pt x="768" y="683"/>
                  </a:lnTo>
                  <a:lnTo>
                    <a:pt x="769" y="683"/>
                  </a:lnTo>
                  <a:lnTo>
                    <a:pt x="771" y="683"/>
                  </a:lnTo>
                  <a:lnTo>
                    <a:pt x="772" y="681"/>
                  </a:lnTo>
                  <a:lnTo>
                    <a:pt x="774" y="681"/>
                  </a:lnTo>
                  <a:lnTo>
                    <a:pt x="776" y="681"/>
                  </a:lnTo>
                  <a:lnTo>
                    <a:pt x="777" y="679"/>
                  </a:lnTo>
                  <a:lnTo>
                    <a:pt x="779" y="679"/>
                  </a:lnTo>
                  <a:lnTo>
                    <a:pt x="780" y="679"/>
                  </a:lnTo>
                  <a:lnTo>
                    <a:pt x="782" y="677"/>
                  </a:lnTo>
                  <a:lnTo>
                    <a:pt x="783" y="677"/>
                  </a:lnTo>
                  <a:lnTo>
                    <a:pt x="785" y="677"/>
                  </a:lnTo>
                  <a:lnTo>
                    <a:pt x="787" y="675"/>
                  </a:lnTo>
                  <a:lnTo>
                    <a:pt x="788" y="675"/>
                  </a:lnTo>
                  <a:lnTo>
                    <a:pt x="790" y="675"/>
                  </a:lnTo>
                  <a:lnTo>
                    <a:pt x="791" y="673"/>
                  </a:lnTo>
                  <a:lnTo>
                    <a:pt x="793" y="673"/>
                  </a:lnTo>
                  <a:lnTo>
                    <a:pt x="795" y="673"/>
                  </a:lnTo>
                  <a:lnTo>
                    <a:pt x="796" y="671"/>
                  </a:lnTo>
                  <a:lnTo>
                    <a:pt x="798" y="671"/>
                  </a:lnTo>
                  <a:lnTo>
                    <a:pt x="799" y="671"/>
                  </a:lnTo>
                  <a:lnTo>
                    <a:pt x="801" y="669"/>
                  </a:lnTo>
                  <a:lnTo>
                    <a:pt x="803" y="669"/>
                  </a:lnTo>
                  <a:lnTo>
                    <a:pt x="804" y="669"/>
                  </a:lnTo>
                  <a:lnTo>
                    <a:pt x="806" y="668"/>
                  </a:lnTo>
                  <a:lnTo>
                    <a:pt x="807" y="668"/>
                  </a:lnTo>
                  <a:lnTo>
                    <a:pt x="807" y="668"/>
                  </a:lnTo>
                  <a:lnTo>
                    <a:pt x="809" y="666"/>
                  </a:lnTo>
                  <a:lnTo>
                    <a:pt x="810" y="666"/>
                  </a:lnTo>
                  <a:lnTo>
                    <a:pt x="812" y="666"/>
                  </a:lnTo>
                  <a:lnTo>
                    <a:pt x="814" y="664"/>
                  </a:lnTo>
                  <a:lnTo>
                    <a:pt x="815" y="664"/>
                  </a:lnTo>
                  <a:lnTo>
                    <a:pt x="817" y="662"/>
                  </a:lnTo>
                  <a:lnTo>
                    <a:pt x="818" y="662"/>
                  </a:lnTo>
                  <a:lnTo>
                    <a:pt x="820" y="662"/>
                  </a:lnTo>
                  <a:lnTo>
                    <a:pt x="822" y="660"/>
                  </a:lnTo>
                  <a:lnTo>
                    <a:pt x="823" y="660"/>
                  </a:lnTo>
                  <a:lnTo>
                    <a:pt x="825" y="660"/>
                  </a:lnTo>
                  <a:lnTo>
                    <a:pt x="826" y="658"/>
                  </a:lnTo>
                  <a:lnTo>
                    <a:pt x="828" y="658"/>
                  </a:lnTo>
                  <a:lnTo>
                    <a:pt x="829" y="656"/>
                  </a:lnTo>
                  <a:lnTo>
                    <a:pt x="831" y="656"/>
                  </a:lnTo>
                  <a:lnTo>
                    <a:pt x="833" y="656"/>
                  </a:lnTo>
                  <a:lnTo>
                    <a:pt x="834" y="654"/>
                  </a:lnTo>
                  <a:lnTo>
                    <a:pt x="836" y="654"/>
                  </a:lnTo>
                  <a:lnTo>
                    <a:pt x="837" y="654"/>
                  </a:lnTo>
                  <a:lnTo>
                    <a:pt x="839" y="652"/>
                  </a:lnTo>
                  <a:lnTo>
                    <a:pt x="841" y="652"/>
                  </a:lnTo>
                  <a:lnTo>
                    <a:pt x="842" y="651"/>
                  </a:lnTo>
                  <a:lnTo>
                    <a:pt x="844" y="651"/>
                  </a:lnTo>
                  <a:lnTo>
                    <a:pt x="845" y="651"/>
                  </a:lnTo>
                  <a:lnTo>
                    <a:pt x="847" y="649"/>
                  </a:lnTo>
                  <a:lnTo>
                    <a:pt x="848" y="649"/>
                  </a:lnTo>
                  <a:lnTo>
                    <a:pt x="850" y="647"/>
                  </a:lnTo>
                  <a:lnTo>
                    <a:pt x="852" y="647"/>
                  </a:lnTo>
                  <a:lnTo>
                    <a:pt x="853" y="647"/>
                  </a:lnTo>
                  <a:lnTo>
                    <a:pt x="855" y="645"/>
                  </a:lnTo>
                  <a:lnTo>
                    <a:pt x="856" y="645"/>
                  </a:lnTo>
                  <a:lnTo>
                    <a:pt x="858" y="643"/>
                  </a:lnTo>
                  <a:lnTo>
                    <a:pt x="860" y="643"/>
                  </a:lnTo>
                  <a:lnTo>
                    <a:pt x="861" y="641"/>
                  </a:lnTo>
                  <a:lnTo>
                    <a:pt x="863" y="641"/>
                  </a:lnTo>
                  <a:lnTo>
                    <a:pt x="864" y="641"/>
                  </a:lnTo>
                  <a:lnTo>
                    <a:pt x="866" y="639"/>
                  </a:lnTo>
                  <a:lnTo>
                    <a:pt x="868" y="639"/>
                  </a:lnTo>
                  <a:lnTo>
                    <a:pt x="869" y="637"/>
                  </a:lnTo>
                  <a:lnTo>
                    <a:pt x="871" y="637"/>
                  </a:lnTo>
                  <a:lnTo>
                    <a:pt x="872" y="637"/>
                  </a:lnTo>
                  <a:lnTo>
                    <a:pt x="874" y="636"/>
                  </a:lnTo>
                  <a:lnTo>
                    <a:pt x="875" y="636"/>
                  </a:lnTo>
                  <a:lnTo>
                    <a:pt x="877" y="634"/>
                  </a:lnTo>
                  <a:lnTo>
                    <a:pt x="879" y="634"/>
                  </a:lnTo>
                  <a:lnTo>
                    <a:pt x="880" y="632"/>
                  </a:lnTo>
                  <a:lnTo>
                    <a:pt x="882" y="632"/>
                  </a:lnTo>
                  <a:lnTo>
                    <a:pt x="883" y="632"/>
                  </a:lnTo>
                  <a:lnTo>
                    <a:pt x="885" y="630"/>
                  </a:lnTo>
                  <a:lnTo>
                    <a:pt x="887" y="630"/>
                  </a:lnTo>
                  <a:lnTo>
                    <a:pt x="888" y="628"/>
                  </a:lnTo>
                  <a:lnTo>
                    <a:pt x="890" y="628"/>
                  </a:lnTo>
                  <a:lnTo>
                    <a:pt x="891" y="626"/>
                  </a:lnTo>
                  <a:lnTo>
                    <a:pt x="893" y="626"/>
                  </a:lnTo>
                  <a:lnTo>
                    <a:pt x="894" y="624"/>
                  </a:lnTo>
                  <a:lnTo>
                    <a:pt x="896" y="624"/>
                  </a:lnTo>
                  <a:lnTo>
                    <a:pt x="898" y="624"/>
                  </a:lnTo>
                  <a:lnTo>
                    <a:pt x="899" y="622"/>
                  </a:lnTo>
                  <a:lnTo>
                    <a:pt x="901" y="622"/>
                  </a:lnTo>
                  <a:lnTo>
                    <a:pt x="902" y="620"/>
                  </a:lnTo>
                  <a:lnTo>
                    <a:pt x="904" y="620"/>
                  </a:lnTo>
                  <a:lnTo>
                    <a:pt x="906" y="619"/>
                  </a:lnTo>
                  <a:lnTo>
                    <a:pt x="907" y="619"/>
                  </a:lnTo>
                  <a:lnTo>
                    <a:pt x="909" y="617"/>
                  </a:lnTo>
                  <a:lnTo>
                    <a:pt x="910" y="617"/>
                  </a:lnTo>
                  <a:lnTo>
                    <a:pt x="912" y="615"/>
                  </a:lnTo>
                  <a:lnTo>
                    <a:pt x="914" y="615"/>
                  </a:lnTo>
                  <a:lnTo>
                    <a:pt x="915" y="615"/>
                  </a:lnTo>
                  <a:lnTo>
                    <a:pt x="917" y="613"/>
                  </a:lnTo>
                  <a:lnTo>
                    <a:pt x="918" y="613"/>
                  </a:lnTo>
                  <a:lnTo>
                    <a:pt x="920" y="611"/>
                  </a:lnTo>
                  <a:lnTo>
                    <a:pt x="921" y="611"/>
                  </a:lnTo>
                  <a:lnTo>
                    <a:pt x="923" y="609"/>
                  </a:lnTo>
                  <a:lnTo>
                    <a:pt x="925" y="609"/>
                  </a:lnTo>
                  <a:lnTo>
                    <a:pt x="926" y="607"/>
                  </a:lnTo>
                  <a:lnTo>
                    <a:pt x="928" y="607"/>
                  </a:lnTo>
                  <a:lnTo>
                    <a:pt x="929" y="605"/>
                  </a:lnTo>
                  <a:lnTo>
                    <a:pt x="931" y="605"/>
                  </a:lnTo>
                  <a:lnTo>
                    <a:pt x="933" y="603"/>
                  </a:lnTo>
                  <a:lnTo>
                    <a:pt x="934" y="603"/>
                  </a:lnTo>
                  <a:lnTo>
                    <a:pt x="936" y="602"/>
                  </a:lnTo>
                  <a:lnTo>
                    <a:pt x="937" y="602"/>
                  </a:lnTo>
                  <a:lnTo>
                    <a:pt x="939" y="600"/>
                  </a:lnTo>
                  <a:lnTo>
                    <a:pt x="940" y="600"/>
                  </a:lnTo>
                  <a:lnTo>
                    <a:pt x="942" y="598"/>
                  </a:lnTo>
                  <a:lnTo>
                    <a:pt x="944" y="598"/>
                  </a:lnTo>
                  <a:lnTo>
                    <a:pt x="945" y="596"/>
                  </a:lnTo>
                  <a:lnTo>
                    <a:pt x="947" y="596"/>
                  </a:lnTo>
                  <a:lnTo>
                    <a:pt x="948" y="594"/>
                  </a:lnTo>
                  <a:lnTo>
                    <a:pt x="950" y="594"/>
                  </a:lnTo>
                  <a:lnTo>
                    <a:pt x="952" y="592"/>
                  </a:lnTo>
                  <a:lnTo>
                    <a:pt x="953" y="592"/>
                  </a:lnTo>
                  <a:lnTo>
                    <a:pt x="955" y="590"/>
                  </a:lnTo>
                  <a:lnTo>
                    <a:pt x="956" y="590"/>
                  </a:lnTo>
                  <a:lnTo>
                    <a:pt x="958" y="588"/>
                  </a:lnTo>
                  <a:lnTo>
                    <a:pt x="959" y="588"/>
                  </a:lnTo>
                  <a:lnTo>
                    <a:pt x="961" y="587"/>
                  </a:lnTo>
                  <a:lnTo>
                    <a:pt x="963" y="587"/>
                  </a:lnTo>
                  <a:lnTo>
                    <a:pt x="964" y="585"/>
                  </a:lnTo>
                  <a:lnTo>
                    <a:pt x="966" y="585"/>
                  </a:lnTo>
                  <a:lnTo>
                    <a:pt x="967" y="583"/>
                  </a:lnTo>
                  <a:lnTo>
                    <a:pt x="969" y="583"/>
                  </a:lnTo>
                  <a:lnTo>
                    <a:pt x="971" y="581"/>
                  </a:lnTo>
                  <a:lnTo>
                    <a:pt x="972" y="581"/>
                  </a:lnTo>
                  <a:lnTo>
                    <a:pt x="974" y="579"/>
                  </a:lnTo>
                  <a:lnTo>
                    <a:pt x="975" y="579"/>
                  </a:lnTo>
                  <a:lnTo>
                    <a:pt x="977" y="577"/>
                  </a:lnTo>
                  <a:lnTo>
                    <a:pt x="979" y="577"/>
                  </a:lnTo>
                  <a:lnTo>
                    <a:pt x="979" y="575"/>
                  </a:lnTo>
                  <a:lnTo>
                    <a:pt x="980" y="575"/>
                  </a:lnTo>
                  <a:lnTo>
                    <a:pt x="982" y="573"/>
                  </a:lnTo>
                  <a:lnTo>
                    <a:pt x="983" y="571"/>
                  </a:lnTo>
                  <a:lnTo>
                    <a:pt x="985" y="571"/>
                  </a:lnTo>
                  <a:lnTo>
                    <a:pt x="986" y="570"/>
                  </a:lnTo>
                  <a:lnTo>
                    <a:pt x="988" y="570"/>
                  </a:lnTo>
                  <a:lnTo>
                    <a:pt x="990" y="568"/>
                  </a:lnTo>
                  <a:lnTo>
                    <a:pt x="991" y="568"/>
                  </a:lnTo>
                  <a:lnTo>
                    <a:pt x="993" y="566"/>
                  </a:lnTo>
                  <a:lnTo>
                    <a:pt x="994" y="566"/>
                  </a:lnTo>
                  <a:lnTo>
                    <a:pt x="996" y="564"/>
                  </a:lnTo>
                  <a:lnTo>
                    <a:pt x="998" y="564"/>
                  </a:lnTo>
                  <a:lnTo>
                    <a:pt x="999" y="562"/>
                  </a:lnTo>
                  <a:lnTo>
                    <a:pt x="1001" y="560"/>
                  </a:lnTo>
                  <a:lnTo>
                    <a:pt x="1002" y="560"/>
                  </a:lnTo>
                  <a:lnTo>
                    <a:pt x="1004" y="558"/>
                  </a:lnTo>
                  <a:lnTo>
                    <a:pt x="1005" y="558"/>
                  </a:lnTo>
                  <a:lnTo>
                    <a:pt x="1007" y="556"/>
                  </a:lnTo>
                  <a:lnTo>
                    <a:pt x="1009" y="556"/>
                  </a:lnTo>
                  <a:lnTo>
                    <a:pt x="1010" y="554"/>
                  </a:lnTo>
                  <a:lnTo>
                    <a:pt x="1012" y="554"/>
                  </a:lnTo>
                  <a:lnTo>
                    <a:pt x="1013" y="553"/>
                  </a:lnTo>
                  <a:lnTo>
                    <a:pt x="1015" y="551"/>
                  </a:lnTo>
                  <a:lnTo>
                    <a:pt x="1017" y="551"/>
                  </a:lnTo>
                  <a:lnTo>
                    <a:pt x="1018" y="549"/>
                  </a:lnTo>
                  <a:lnTo>
                    <a:pt x="1020" y="549"/>
                  </a:lnTo>
                  <a:lnTo>
                    <a:pt x="1021" y="547"/>
                  </a:lnTo>
                  <a:lnTo>
                    <a:pt x="1023" y="547"/>
                  </a:lnTo>
                  <a:lnTo>
                    <a:pt x="1025" y="545"/>
                  </a:lnTo>
                  <a:lnTo>
                    <a:pt x="1026" y="543"/>
                  </a:lnTo>
                  <a:lnTo>
                    <a:pt x="1028" y="543"/>
                  </a:lnTo>
                  <a:lnTo>
                    <a:pt x="1029" y="541"/>
                  </a:lnTo>
                  <a:lnTo>
                    <a:pt x="1031" y="541"/>
                  </a:lnTo>
                  <a:lnTo>
                    <a:pt x="1032" y="539"/>
                  </a:lnTo>
                  <a:lnTo>
                    <a:pt x="1034" y="538"/>
                  </a:lnTo>
                  <a:lnTo>
                    <a:pt x="1036" y="538"/>
                  </a:lnTo>
                  <a:lnTo>
                    <a:pt x="1037" y="536"/>
                  </a:lnTo>
                  <a:lnTo>
                    <a:pt x="1039" y="536"/>
                  </a:lnTo>
                  <a:lnTo>
                    <a:pt x="1040" y="534"/>
                  </a:lnTo>
                  <a:lnTo>
                    <a:pt x="1042" y="534"/>
                  </a:lnTo>
                  <a:lnTo>
                    <a:pt x="1044" y="532"/>
                  </a:lnTo>
                  <a:lnTo>
                    <a:pt x="1045" y="530"/>
                  </a:lnTo>
                  <a:lnTo>
                    <a:pt x="1047" y="530"/>
                  </a:lnTo>
                  <a:lnTo>
                    <a:pt x="1048" y="528"/>
                  </a:lnTo>
                  <a:lnTo>
                    <a:pt x="1050" y="528"/>
                  </a:lnTo>
                  <a:lnTo>
                    <a:pt x="1051" y="526"/>
                  </a:lnTo>
                  <a:lnTo>
                    <a:pt x="1053" y="524"/>
                  </a:lnTo>
                  <a:lnTo>
                    <a:pt x="1055" y="524"/>
                  </a:lnTo>
                  <a:lnTo>
                    <a:pt x="1056" y="522"/>
                  </a:lnTo>
                  <a:lnTo>
                    <a:pt x="1058" y="521"/>
                  </a:lnTo>
                  <a:lnTo>
                    <a:pt x="1059" y="521"/>
                  </a:lnTo>
                  <a:lnTo>
                    <a:pt x="1061" y="519"/>
                  </a:lnTo>
                  <a:lnTo>
                    <a:pt x="1063" y="519"/>
                  </a:lnTo>
                  <a:lnTo>
                    <a:pt x="1064" y="517"/>
                  </a:lnTo>
                  <a:lnTo>
                    <a:pt x="1066" y="515"/>
                  </a:lnTo>
                  <a:lnTo>
                    <a:pt x="1067" y="515"/>
                  </a:lnTo>
                  <a:lnTo>
                    <a:pt x="1069" y="513"/>
                  </a:lnTo>
                  <a:lnTo>
                    <a:pt x="1070" y="513"/>
                  </a:lnTo>
                  <a:lnTo>
                    <a:pt x="1072" y="511"/>
                  </a:lnTo>
                  <a:lnTo>
                    <a:pt x="1074" y="509"/>
                  </a:lnTo>
                  <a:lnTo>
                    <a:pt x="1075" y="509"/>
                  </a:lnTo>
                  <a:lnTo>
                    <a:pt x="1077" y="507"/>
                  </a:lnTo>
                  <a:lnTo>
                    <a:pt x="1078" y="505"/>
                  </a:lnTo>
                  <a:lnTo>
                    <a:pt x="1080" y="505"/>
                  </a:lnTo>
                  <a:lnTo>
                    <a:pt x="1082" y="504"/>
                  </a:lnTo>
                  <a:lnTo>
                    <a:pt x="1083" y="504"/>
                  </a:lnTo>
                  <a:lnTo>
                    <a:pt x="1085" y="502"/>
                  </a:lnTo>
                  <a:lnTo>
                    <a:pt x="1086" y="500"/>
                  </a:lnTo>
                  <a:lnTo>
                    <a:pt x="1088" y="500"/>
                  </a:lnTo>
                  <a:lnTo>
                    <a:pt x="1090" y="498"/>
                  </a:lnTo>
                  <a:lnTo>
                    <a:pt x="1091" y="496"/>
                  </a:lnTo>
                  <a:lnTo>
                    <a:pt x="1093" y="496"/>
                  </a:lnTo>
                  <a:lnTo>
                    <a:pt x="1094" y="494"/>
                  </a:lnTo>
                  <a:lnTo>
                    <a:pt x="1096" y="492"/>
                  </a:lnTo>
                  <a:lnTo>
                    <a:pt x="1097" y="492"/>
                  </a:lnTo>
                  <a:lnTo>
                    <a:pt x="1099" y="490"/>
                  </a:lnTo>
                  <a:lnTo>
                    <a:pt x="1101" y="489"/>
                  </a:lnTo>
                  <a:lnTo>
                    <a:pt x="1102" y="489"/>
                  </a:lnTo>
                  <a:lnTo>
                    <a:pt x="1104" y="487"/>
                  </a:lnTo>
                  <a:lnTo>
                    <a:pt x="1105" y="485"/>
                  </a:lnTo>
                  <a:lnTo>
                    <a:pt x="1107" y="485"/>
                  </a:lnTo>
                  <a:lnTo>
                    <a:pt x="1109" y="483"/>
                  </a:lnTo>
                  <a:lnTo>
                    <a:pt x="1110" y="481"/>
                  </a:lnTo>
                  <a:lnTo>
                    <a:pt x="1112" y="481"/>
                  </a:lnTo>
                  <a:lnTo>
                    <a:pt x="1113" y="479"/>
                  </a:lnTo>
                  <a:lnTo>
                    <a:pt x="1115" y="477"/>
                  </a:lnTo>
                  <a:lnTo>
                    <a:pt x="1116" y="477"/>
                  </a:lnTo>
                  <a:lnTo>
                    <a:pt x="1118" y="475"/>
                  </a:lnTo>
                  <a:lnTo>
                    <a:pt x="1120" y="473"/>
                  </a:lnTo>
                  <a:lnTo>
                    <a:pt x="1121" y="473"/>
                  </a:lnTo>
                  <a:lnTo>
                    <a:pt x="1123" y="472"/>
                  </a:lnTo>
                  <a:lnTo>
                    <a:pt x="1124" y="470"/>
                  </a:lnTo>
                  <a:lnTo>
                    <a:pt x="1126" y="470"/>
                  </a:lnTo>
                  <a:lnTo>
                    <a:pt x="1128" y="468"/>
                  </a:lnTo>
                  <a:lnTo>
                    <a:pt x="1129" y="466"/>
                  </a:lnTo>
                  <a:lnTo>
                    <a:pt x="1131" y="466"/>
                  </a:lnTo>
                  <a:lnTo>
                    <a:pt x="1132" y="464"/>
                  </a:lnTo>
                  <a:lnTo>
                    <a:pt x="1134" y="462"/>
                  </a:lnTo>
                  <a:lnTo>
                    <a:pt x="1136" y="462"/>
                  </a:lnTo>
                  <a:lnTo>
                    <a:pt x="1137" y="460"/>
                  </a:lnTo>
                  <a:lnTo>
                    <a:pt x="1139" y="458"/>
                  </a:lnTo>
                  <a:lnTo>
                    <a:pt x="1140" y="458"/>
                  </a:lnTo>
                  <a:lnTo>
                    <a:pt x="1142" y="456"/>
                  </a:lnTo>
                  <a:lnTo>
                    <a:pt x="1143" y="455"/>
                  </a:lnTo>
                  <a:lnTo>
                    <a:pt x="1145" y="453"/>
                  </a:lnTo>
                  <a:lnTo>
                    <a:pt x="1147" y="453"/>
                  </a:lnTo>
                  <a:lnTo>
                    <a:pt x="1148" y="451"/>
                  </a:lnTo>
                  <a:lnTo>
                    <a:pt x="1150" y="449"/>
                  </a:lnTo>
                  <a:lnTo>
                    <a:pt x="1150" y="449"/>
                  </a:lnTo>
                  <a:lnTo>
                    <a:pt x="1151" y="447"/>
                  </a:lnTo>
                  <a:lnTo>
                    <a:pt x="1153" y="445"/>
                  </a:lnTo>
                  <a:lnTo>
                    <a:pt x="1155" y="445"/>
                  </a:lnTo>
                  <a:lnTo>
                    <a:pt x="1156" y="443"/>
                  </a:lnTo>
                  <a:lnTo>
                    <a:pt x="1158" y="441"/>
                  </a:lnTo>
                  <a:lnTo>
                    <a:pt x="1159" y="440"/>
                  </a:lnTo>
                  <a:lnTo>
                    <a:pt x="1161" y="440"/>
                  </a:lnTo>
                  <a:lnTo>
                    <a:pt x="1162" y="438"/>
                  </a:lnTo>
                  <a:lnTo>
                    <a:pt x="1164" y="436"/>
                  </a:lnTo>
                  <a:lnTo>
                    <a:pt x="1166" y="436"/>
                  </a:lnTo>
                  <a:lnTo>
                    <a:pt x="1167" y="434"/>
                  </a:lnTo>
                  <a:lnTo>
                    <a:pt x="1169" y="432"/>
                  </a:lnTo>
                  <a:lnTo>
                    <a:pt x="1170" y="430"/>
                  </a:lnTo>
                  <a:lnTo>
                    <a:pt x="1172" y="430"/>
                  </a:lnTo>
                  <a:lnTo>
                    <a:pt x="1174" y="428"/>
                  </a:lnTo>
                  <a:lnTo>
                    <a:pt x="1175" y="426"/>
                  </a:lnTo>
                  <a:lnTo>
                    <a:pt x="1177" y="424"/>
                  </a:lnTo>
                  <a:lnTo>
                    <a:pt x="1178" y="424"/>
                  </a:lnTo>
                  <a:lnTo>
                    <a:pt x="1180" y="423"/>
                  </a:lnTo>
                  <a:lnTo>
                    <a:pt x="1181" y="421"/>
                  </a:lnTo>
                  <a:lnTo>
                    <a:pt x="1183" y="421"/>
                  </a:lnTo>
                  <a:lnTo>
                    <a:pt x="1185" y="419"/>
                  </a:lnTo>
                  <a:lnTo>
                    <a:pt x="1186" y="417"/>
                  </a:lnTo>
                  <a:lnTo>
                    <a:pt x="1188" y="415"/>
                  </a:lnTo>
                  <a:lnTo>
                    <a:pt x="1189" y="415"/>
                  </a:lnTo>
                  <a:lnTo>
                    <a:pt x="1191" y="413"/>
                  </a:lnTo>
                  <a:lnTo>
                    <a:pt x="1193" y="411"/>
                  </a:lnTo>
                  <a:lnTo>
                    <a:pt x="1194" y="409"/>
                  </a:lnTo>
                  <a:lnTo>
                    <a:pt x="1196" y="409"/>
                  </a:lnTo>
                  <a:lnTo>
                    <a:pt x="1197" y="407"/>
                  </a:lnTo>
                  <a:lnTo>
                    <a:pt x="1199" y="406"/>
                  </a:lnTo>
                  <a:lnTo>
                    <a:pt x="1201" y="404"/>
                  </a:lnTo>
                  <a:lnTo>
                    <a:pt x="1202" y="404"/>
                  </a:lnTo>
                  <a:lnTo>
                    <a:pt x="1204" y="402"/>
                  </a:lnTo>
                  <a:lnTo>
                    <a:pt x="1205" y="400"/>
                  </a:lnTo>
                  <a:lnTo>
                    <a:pt x="1207" y="398"/>
                  </a:lnTo>
                  <a:lnTo>
                    <a:pt x="1208" y="398"/>
                  </a:lnTo>
                  <a:lnTo>
                    <a:pt x="1210" y="396"/>
                  </a:lnTo>
                  <a:lnTo>
                    <a:pt x="1212" y="394"/>
                  </a:lnTo>
                  <a:lnTo>
                    <a:pt x="1213" y="392"/>
                  </a:lnTo>
                  <a:lnTo>
                    <a:pt x="1215" y="391"/>
                  </a:lnTo>
                  <a:lnTo>
                    <a:pt x="1216" y="391"/>
                  </a:lnTo>
                  <a:lnTo>
                    <a:pt x="1218" y="389"/>
                  </a:lnTo>
                  <a:lnTo>
                    <a:pt x="1220" y="387"/>
                  </a:lnTo>
                  <a:lnTo>
                    <a:pt x="1221" y="385"/>
                  </a:lnTo>
                  <a:lnTo>
                    <a:pt x="1223" y="385"/>
                  </a:lnTo>
                  <a:lnTo>
                    <a:pt x="1224" y="383"/>
                  </a:lnTo>
                  <a:lnTo>
                    <a:pt x="1226" y="381"/>
                  </a:lnTo>
                  <a:lnTo>
                    <a:pt x="1227" y="379"/>
                  </a:lnTo>
                  <a:lnTo>
                    <a:pt x="1229" y="379"/>
                  </a:lnTo>
                  <a:lnTo>
                    <a:pt x="1231" y="377"/>
                  </a:lnTo>
                  <a:lnTo>
                    <a:pt x="1232" y="375"/>
                  </a:lnTo>
                  <a:lnTo>
                    <a:pt x="1234" y="374"/>
                  </a:lnTo>
                  <a:lnTo>
                    <a:pt x="1235" y="372"/>
                  </a:lnTo>
                  <a:lnTo>
                    <a:pt x="1237" y="372"/>
                  </a:lnTo>
                  <a:lnTo>
                    <a:pt x="1239" y="370"/>
                  </a:lnTo>
                  <a:lnTo>
                    <a:pt x="1240" y="368"/>
                  </a:lnTo>
                  <a:lnTo>
                    <a:pt x="1242" y="366"/>
                  </a:lnTo>
                  <a:lnTo>
                    <a:pt x="1243" y="364"/>
                  </a:lnTo>
                  <a:lnTo>
                    <a:pt x="1245" y="364"/>
                  </a:lnTo>
                  <a:lnTo>
                    <a:pt x="1247" y="362"/>
                  </a:lnTo>
                  <a:lnTo>
                    <a:pt x="1248" y="360"/>
                  </a:lnTo>
                  <a:lnTo>
                    <a:pt x="1250" y="358"/>
                  </a:lnTo>
                  <a:lnTo>
                    <a:pt x="1251" y="357"/>
                  </a:lnTo>
                  <a:lnTo>
                    <a:pt x="1253" y="357"/>
                  </a:lnTo>
                  <a:lnTo>
                    <a:pt x="1254" y="355"/>
                  </a:lnTo>
                  <a:lnTo>
                    <a:pt x="1256" y="353"/>
                  </a:lnTo>
                  <a:lnTo>
                    <a:pt x="1258" y="351"/>
                  </a:lnTo>
                  <a:lnTo>
                    <a:pt x="1259" y="349"/>
                  </a:lnTo>
                  <a:lnTo>
                    <a:pt x="1261" y="349"/>
                  </a:lnTo>
                  <a:lnTo>
                    <a:pt x="1262" y="347"/>
                  </a:lnTo>
                  <a:lnTo>
                    <a:pt x="1264" y="345"/>
                  </a:lnTo>
                  <a:lnTo>
                    <a:pt x="1266" y="343"/>
                  </a:lnTo>
                  <a:lnTo>
                    <a:pt x="1267" y="342"/>
                  </a:lnTo>
                  <a:lnTo>
                    <a:pt x="1269" y="340"/>
                  </a:lnTo>
                  <a:lnTo>
                    <a:pt x="1270" y="340"/>
                  </a:lnTo>
                  <a:lnTo>
                    <a:pt x="1272" y="338"/>
                  </a:lnTo>
                  <a:lnTo>
                    <a:pt x="1273" y="336"/>
                  </a:lnTo>
                  <a:lnTo>
                    <a:pt x="1275" y="334"/>
                  </a:lnTo>
                  <a:lnTo>
                    <a:pt x="1277" y="332"/>
                  </a:lnTo>
                  <a:lnTo>
                    <a:pt x="1278" y="330"/>
                  </a:lnTo>
                  <a:lnTo>
                    <a:pt x="1280" y="330"/>
                  </a:lnTo>
                  <a:lnTo>
                    <a:pt x="1281" y="328"/>
                  </a:lnTo>
                  <a:lnTo>
                    <a:pt x="1283" y="326"/>
                  </a:lnTo>
                  <a:lnTo>
                    <a:pt x="1285" y="325"/>
                  </a:lnTo>
                  <a:lnTo>
                    <a:pt x="1286" y="323"/>
                  </a:lnTo>
                  <a:lnTo>
                    <a:pt x="1288" y="321"/>
                  </a:lnTo>
                  <a:lnTo>
                    <a:pt x="1289" y="321"/>
                  </a:lnTo>
                  <a:lnTo>
                    <a:pt x="1291" y="319"/>
                  </a:lnTo>
                  <a:lnTo>
                    <a:pt x="1292" y="317"/>
                  </a:lnTo>
                  <a:lnTo>
                    <a:pt x="1294" y="315"/>
                  </a:lnTo>
                  <a:lnTo>
                    <a:pt x="1296" y="313"/>
                  </a:lnTo>
                  <a:lnTo>
                    <a:pt x="1297" y="311"/>
                  </a:lnTo>
                  <a:lnTo>
                    <a:pt x="1299" y="311"/>
                  </a:lnTo>
                  <a:lnTo>
                    <a:pt x="1300" y="309"/>
                  </a:lnTo>
                  <a:lnTo>
                    <a:pt x="1302" y="308"/>
                  </a:lnTo>
                  <a:lnTo>
                    <a:pt x="1304" y="306"/>
                  </a:lnTo>
                  <a:lnTo>
                    <a:pt x="1305" y="304"/>
                  </a:lnTo>
                  <a:lnTo>
                    <a:pt x="1307" y="302"/>
                  </a:lnTo>
                  <a:lnTo>
                    <a:pt x="1308" y="300"/>
                  </a:lnTo>
                  <a:lnTo>
                    <a:pt x="1310" y="298"/>
                  </a:lnTo>
                  <a:lnTo>
                    <a:pt x="1312" y="298"/>
                  </a:lnTo>
                  <a:lnTo>
                    <a:pt x="1313" y="296"/>
                  </a:lnTo>
                  <a:lnTo>
                    <a:pt x="1315" y="294"/>
                  </a:lnTo>
                  <a:lnTo>
                    <a:pt x="1316" y="293"/>
                  </a:lnTo>
                  <a:lnTo>
                    <a:pt x="1318" y="291"/>
                  </a:lnTo>
                  <a:lnTo>
                    <a:pt x="1319" y="289"/>
                  </a:lnTo>
                  <a:lnTo>
                    <a:pt x="1321" y="287"/>
                  </a:lnTo>
                  <a:lnTo>
                    <a:pt x="1321" y="287"/>
                  </a:lnTo>
                  <a:lnTo>
                    <a:pt x="1323" y="285"/>
                  </a:lnTo>
                  <a:lnTo>
                    <a:pt x="1324" y="283"/>
                  </a:lnTo>
                  <a:lnTo>
                    <a:pt x="1326" y="281"/>
                  </a:lnTo>
                  <a:lnTo>
                    <a:pt x="1327" y="279"/>
                  </a:lnTo>
                  <a:lnTo>
                    <a:pt x="1329" y="277"/>
                  </a:lnTo>
                  <a:lnTo>
                    <a:pt x="1331" y="276"/>
                  </a:lnTo>
                  <a:lnTo>
                    <a:pt x="1332" y="274"/>
                  </a:lnTo>
                  <a:lnTo>
                    <a:pt x="1334" y="272"/>
                  </a:lnTo>
                  <a:lnTo>
                    <a:pt x="1335" y="272"/>
                  </a:lnTo>
                  <a:lnTo>
                    <a:pt x="1337" y="270"/>
                  </a:lnTo>
                  <a:lnTo>
                    <a:pt x="1338" y="268"/>
                  </a:lnTo>
                  <a:lnTo>
                    <a:pt x="1340" y="266"/>
                  </a:lnTo>
                  <a:lnTo>
                    <a:pt x="1342" y="264"/>
                  </a:lnTo>
                  <a:lnTo>
                    <a:pt x="1343" y="262"/>
                  </a:lnTo>
                  <a:lnTo>
                    <a:pt x="1345" y="260"/>
                  </a:lnTo>
                  <a:lnTo>
                    <a:pt x="1346" y="259"/>
                  </a:lnTo>
                  <a:lnTo>
                    <a:pt x="1348" y="257"/>
                  </a:lnTo>
                  <a:lnTo>
                    <a:pt x="1350" y="255"/>
                  </a:lnTo>
                  <a:lnTo>
                    <a:pt x="1351" y="255"/>
                  </a:lnTo>
                  <a:lnTo>
                    <a:pt x="1353" y="253"/>
                  </a:lnTo>
                  <a:lnTo>
                    <a:pt x="1354" y="251"/>
                  </a:lnTo>
                  <a:lnTo>
                    <a:pt x="1356" y="249"/>
                  </a:lnTo>
                  <a:lnTo>
                    <a:pt x="1358" y="247"/>
                  </a:lnTo>
                  <a:lnTo>
                    <a:pt x="1359" y="245"/>
                  </a:lnTo>
                  <a:lnTo>
                    <a:pt x="1361" y="244"/>
                  </a:lnTo>
                  <a:lnTo>
                    <a:pt x="1362" y="242"/>
                  </a:lnTo>
                  <a:lnTo>
                    <a:pt x="1364" y="240"/>
                  </a:lnTo>
                  <a:lnTo>
                    <a:pt x="1365" y="238"/>
                  </a:lnTo>
                  <a:lnTo>
                    <a:pt x="1367" y="236"/>
                  </a:lnTo>
                  <a:lnTo>
                    <a:pt x="1369" y="236"/>
                  </a:lnTo>
                  <a:lnTo>
                    <a:pt x="1370" y="234"/>
                  </a:lnTo>
                  <a:lnTo>
                    <a:pt x="1372" y="232"/>
                  </a:lnTo>
                  <a:lnTo>
                    <a:pt x="1373" y="230"/>
                  </a:lnTo>
                  <a:lnTo>
                    <a:pt x="1375" y="228"/>
                  </a:lnTo>
                  <a:lnTo>
                    <a:pt x="1377" y="227"/>
                  </a:lnTo>
                  <a:lnTo>
                    <a:pt x="1378" y="225"/>
                  </a:lnTo>
                  <a:lnTo>
                    <a:pt x="1380" y="223"/>
                  </a:lnTo>
                  <a:lnTo>
                    <a:pt x="1381" y="221"/>
                  </a:lnTo>
                  <a:lnTo>
                    <a:pt x="1383" y="219"/>
                  </a:lnTo>
                  <a:lnTo>
                    <a:pt x="1384" y="217"/>
                  </a:lnTo>
                  <a:lnTo>
                    <a:pt x="1386" y="215"/>
                  </a:lnTo>
                  <a:lnTo>
                    <a:pt x="1388" y="213"/>
                  </a:lnTo>
                  <a:lnTo>
                    <a:pt x="1389" y="211"/>
                  </a:lnTo>
                  <a:lnTo>
                    <a:pt x="1391" y="210"/>
                  </a:lnTo>
                  <a:lnTo>
                    <a:pt x="1392" y="208"/>
                  </a:lnTo>
                  <a:lnTo>
                    <a:pt x="1394" y="208"/>
                  </a:lnTo>
                  <a:lnTo>
                    <a:pt x="1396" y="206"/>
                  </a:lnTo>
                  <a:lnTo>
                    <a:pt x="1397" y="204"/>
                  </a:lnTo>
                  <a:lnTo>
                    <a:pt x="1399" y="202"/>
                  </a:lnTo>
                  <a:lnTo>
                    <a:pt x="1400" y="200"/>
                  </a:lnTo>
                  <a:lnTo>
                    <a:pt x="1402" y="198"/>
                  </a:lnTo>
                  <a:lnTo>
                    <a:pt x="1403" y="196"/>
                  </a:lnTo>
                  <a:lnTo>
                    <a:pt x="1405" y="195"/>
                  </a:lnTo>
                  <a:lnTo>
                    <a:pt x="1407" y="193"/>
                  </a:lnTo>
                  <a:lnTo>
                    <a:pt x="1408" y="191"/>
                  </a:lnTo>
                  <a:lnTo>
                    <a:pt x="1410" y="189"/>
                  </a:lnTo>
                  <a:lnTo>
                    <a:pt x="1411" y="187"/>
                  </a:lnTo>
                  <a:lnTo>
                    <a:pt x="1413" y="185"/>
                  </a:lnTo>
                  <a:lnTo>
                    <a:pt x="1415" y="183"/>
                  </a:lnTo>
                  <a:lnTo>
                    <a:pt x="1416" y="181"/>
                  </a:lnTo>
                  <a:lnTo>
                    <a:pt x="1418" y="179"/>
                  </a:lnTo>
                  <a:lnTo>
                    <a:pt x="1419" y="178"/>
                  </a:lnTo>
                  <a:lnTo>
                    <a:pt x="1421" y="176"/>
                  </a:lnTo>
                  <a:lnTo>
                    <a:pt x="1423" y="174"/>
                  </a:lnTo>
                  <a:lnTo>
                    <a:pt x="1424" y="172"/>
                  </a:lnTo>
                  <a:lnTo>
                    <a:pt x="1426" y="170"/>
                  </a:lnTo>
                  <a:lnTo>
                    <a:pt x="1427" y="168"/>
                  </a:lnTo>
                  <a:lnTo>
                    <a:pt x="1429" y="166"/>
                  </a:lnTo>
                  <a:lnTo>
                    <a:pt x="1430" y="164"/>
                  </a:lnTo>
                  <a:lnTo>
                    <a:pt x="1432" y="162"/>
                  </a:lnTo>
                  <a:lnTo>
                    <a:pt x="1434" y="161"/>
                  </a:lnTo>
                  <a:lnTo>
                    <a:pt x="1435" y="159"/>
                  </a:lnTo>
                  <a:lnTo>
                    <a:pt x="1437" y="157"/>
                  </a:lnTo>
                  <a:lnTo>
                    <a:pt x="1438" y="155"/>
                  </a:lnTo>
                  <a:lnTo>
                    <a:pt x="1440" y="153"/>
                  </a:lnTo>
                  <a:lnTo>
                    <a:pt x="1442" y="151"/>
                  </a:lnTo>
                  <a:lnTo>
                    <a:pt x="1443" y="149"/>
                  </a:lnTo>
                  <a:lnTo>
                    <a:pt x="1445" y="147"/>
                  </a:lnTo>
                  <a:lnTo>
                    <a:pt x="1446" y="146"/>
                  </a:lnTo>
                  <a:lnTo>
                    <a:pt x="1448" y="144"/>
                  </a:lnTo>
                  <a:lnTo>
                    <a:pt x="1449" y="142"/>
                  </a:lnTo>
                  <a:lnTo>
                    <a:pt x="1451" y="140"/>
                  </a:lnTo>
                  <a:lnTo>
                    <a:pt x="1453" y="138"/>
                  </a:lnTo>
                  <a:lnTo>
                    <a:pt x="1454" y="136"/>
                  </a:lnTo>
                  <a:lnTo>
                    <a:pt x="1456" y="134"/>
                  </a:lnTo>
                  <a:lnTo>
                    <a:pt x="1457" y="132"/>
                  </a:lnTo>
                  <a:lnTo>
                    <a:pt x="1459" y="130"/>
                  </a:lnTo>
                  <a:lnTo>
                    <a:pt x="1461" y="129"/>
                  </a:lnTo>
                  <a:lnTo>
                    <a:pt x="1462" y="127"/>
                  </a:lnTo>
                  <a:lnTo>
                    <a:pt x="1464" y="125"/>
                  </a:lnTo>
                  <a:lnTo>
                    <a:pt x="1465" y="123"/>
                  </a:lnTo>
                  <a:lnTo>
                    <a:pt x="1467" y="121"/>
                  </a:lnTo>
                  <a:lnTo>
                    <a:pt x="1469" y="119"/>
                  </a:lnTo>
                  <a:lnTo>
                    <a:pt x="1470" y="117"/>
                  </a:lnTo>
                  <a:lnTo>
                    <a:pt x="1472" y="115"/>
                  </a:lnTo>
                  <a:lnTo>
                    <a:pt x="1473" y="113"/>
                  </a:lnTo>
                  <a:lnTo>
                    <a:pt x="1475" y="112"/>
                  </a:lnTo>
                  <a:lnTo>
                    <a:pt x="1476" y="110"/>
                  </a:lnTo>
                  <a:lnTo>
                    <a:pt x="1478" y="108"/>
                  </a:lnTo>
                  <a:lnTo>
                    <a:pt x="1480" y="106"/>
                  </a:lnTo>
                  <a:lnTo>
                    <a:pt x="1481" y="104"/>
                  </a:lnTo>
                  <a:lnTo>
                    <a:pt x="1483" y="102"/>
                  </a:lnTo>
                  <a:lnTo>
                    <a:pt x="1484" y="100"/>
                  </a:lnTo>
                  <a:lnTo>
                    <a:pt x="1486" y="98"/>
                  </a:lnTo>
                  <a:lnTo>
                    <a:pt x="1488" y="97"/>
                  </a:lnTo>
                  <a:lnTo>
                    <a:pt x="1489" y="95"/>
                  </a:lnTo>
                  <a:lnTo>
                    <a:pt x="1491" y="93"/>
                  </a:lnTo>
                  <a:lnTo>
                    <a:pt x="1492" y="91"/>
                  </a:lnTo>
                  <a:lnTo>
                    <a:pt x="1492" y="89"/>
                  </a:lnTo>
                  <a:lnTo>
                    <a:pt x="1494" y="87"/>
                  </a:lnTo>
                  <a:lnTo>
                    <a:pt x="1495" y="83"/>
                  </a:lnTo>
                  <a:lnTo>
                    <a:pt x="1497" y="81"/>
                  </a:lnTo>
                  <a:lnTo>
                    <a:pt x="1499" y="80"/>
                  </a:lnTo>
                  <a:lnTo>
                    <a:pt x="1500" y="78"/>
                  </a:lnTo>
                  <a:lnTo>
                    <a:pt x="1502" y="76"/>
                  </a:lnTo>
                  <a:lnTo>
                    <a:pt x="1503" y="74"/>
                  </a:lnTo>
                  <a:lnTo>
                    <a:pt x="1505" y="72"/>
                  </a:lnTo>
                  <a:lnTo>
                    <a:pt x="1507" y="70"/>
                  </a:lnTo>
                  <a:lnTo>
                    <a:pt x="1508" y="68"/>
                  </a:lnTo>
                  <a:lnTo>
                    <a:pt x="1510" y="66"/>
                  </a:lnTo>
                  <a:lnTo>
                    <a:pt x="1511" y="64"/>
                  </a:lnTo>
                  <a:lnTo>
                    <a:pt x="1513" y="63"/>
                  </a:lnTo>
                  <a:lnTo>
                    <a:pt x="1514" y="61"/>
                  </a:lnTo>
                  <a:lnTo>
                    <a:pt x="1516" y="59"/>
                  </a:lnTo>
                  <a:lnTo>
                    <a:pt x="1518" y="57"/>
                  </a:lnTo>
                  <a:lnTo>
                    <a:pt x="1519" y="55"/>
                  </a:lnTo>
                  <a:lnTo>
                    <a:pt x="1521" y="51"/>
                  </a:lnTo>
                  <a:lnTo>
                    <a:pt x="1522" y="49"/>
                  </a:lnTo>
                  <a:lnTo>
                    <a:pt x="1524" y="48"/>
                  </a:lnTo>
                  <a:lnTo>
                    <a:pt x="1526" y="46"/>
                  </a:lnTo>
                  <a:lnTo>
                    <a:pt x="1527" y="44"/>
                  </a:lnTo>
                  <a:lnTo>
                    <a:pt x="1529" y="42"/>
                  </a:lnTo>
                  <a:lnTo>
                    <a:pt x="1530" y="40"/>
                  </a:lnTo>
                  <a:lnTo>
                    <a:pt x="1532" y="38"/>
                  </a:lnTo>
                  <a:lnTo>
                    <a:pt x="1534" y="36"/>
                  </a:lnTo>
                  <a:lnTo>
                    <a:pt x="1535" y="34"/>
                  </a:lnTo>
                  <a:lnTo>
                    <a:pt x="1537" y="32"/>
                  </a:lnTo>
                  <a:lnTo>
                    <a:pt x="1538" y="29"/>
                  </a:lnTo>
                  <a:lnTo>
                    <a:pt x="1540" y="27"/>
                  </a:lnTo>
                  <a:lnTo>
                    <a:pt x="1541" y="25"/>
                  </a:lnTo>
                  <a:lnTo>
                    <a:pt x="1543" y="23"/>
                  </a:lnTo>
                  <a:lnTo>
                    <a:pt x="1545" y="21"/>
                  </a:lnTo>
                  <a:lnTo>
                    <a:pt x="1546" y="19"/>
                  </a:lnTo>
                  <a:lnTo>
                    <a:pt x="1548" y="17"/>
                  </a:lnTo>
                  <a:lnTo>
                    <a:pt x="1549" y="15"/>
                  </a:lnTo>
                  <a:lnTo>
                    <a:pt x="1551" y="14"/>
                  </a:lnTo>
                  <a:lnTo>
                    <a:pt x="1553" y="12"/>
                  </a:lnTo>
                  <a:lnTo>
                    <a:pt x="1554" y="8"/>
                  </a:lnTo>
                  <a:lnTo>
                    <a:pt x="1556" y="6"/>
                  </a:lnTo>
                  <a:lnTo>
                    <a:pt x="1557" y="4"/>
                  </a:lnTo>
                  <a:lnTo>
                    <a:pt x="1559" y="2"/>
                  </a:lnTo>
                  <a:lnTo>
                    <a:pt x="1560" y="0"/>
                  </a:lnTo>
                </a:path>
              </a:pathLst>
            </a:custGeom>
            <a:noFill/>
            <a:ln w="33338">
              <a:solidFill>
                <a:srgbClr val="FF00FF"/>
              </a:solidFill>
              <a:prstDash val="solid"/>
              <a:round/>
              <a:headEnd/>
              <a:tailEnd/>
            </a:ln>
          </p:spPr>
          <p:txBody>
            <a:bodyPr/>
            <a:lstStyle/>
            <a:p>
              <a:endParaRPr lang="ru-RU"/>
            </a:p>
          </p:txBody>
        </p:sp>
        <p:sp>
          <p:nvSpPr>
            <p:cNvPr id="934118" name="Rectangle 230"/>
            <p:cNvSpPr>
              <a:spLocks noChangeArrowheads="1"/>
            </p:cNvSpPr>
            <p:nvPr/>
          </p:nvSpPr>
          <p:spPr bwMode="auto">
            <a:xfrm>
              <a:off x="3763" y="2470"/>
              <a:ext cx="509" cy="86"/>
            </a:xfrm>
            <a:prstGeom prst="rect">
              <a:avLst/>
            </a:prstGeom>
            <a:noFill/>
            <a:ln w="9525">
              <a:noFill/>
              <a:miter lim="800000"/>
              <a:headEnd/>
              <a:tailEnd/>
            </a:ln>
          </p:spPr>
          <p:txBody>
            <a:bodyPr wrap="none" lIns="0" tIns="0" rIns="0" bIns="0">
              <a:spAutoFit/>
            </a:bodyPr>
            <a:lstStyle/>
            <a:p>
              <a:r>
                <a:rPr lang="ru-RU" sz="900">
                  <a:solidFill>
                    <a:srgbClr val="FF00FF"/>
                  </a:solidFill>
                </a:rPr>
                <a:t>Paraguay</a:t>
              </a:r>
              <a:endParaRPr lang="ru-RU"/>
            </a:p>
          </p:txBody>
        </p:sp>
        <p:sp>
          <p:nvSpPr>
            <p:cNvPr id="934119" name="Freeform 231"/>
            <p:cNvSpPr>
              <a:spLocks/>
            </p:cNvSpPr>
            <p:nvPr/>
          </p:nvSpPr>
          <p:spPr bwMode="auto">
            <a:xfrm>
              <a:off x="2100" y="2849"/>
              <a:ext cx="1568" cy="177"/>
            </a:xfrm>
            <a:custGeom>
              <a:avLst/>
              <a:gdLst/>
              <a:ahLst/>
              <a:cxnLst>
                <a:cxn ang="0">
                  <a:pos x="24" y="222"/>
                </a:cxn>
                <a:cxn ang="0">
                  <a:pos x="48" y="233"/>
                </a:cxn>
                <a:cxn ang="0">
                  <a:pos x="73" y="245"/>
                </a:cxn>
                <a:cxn ang="0">
                  <a:pos x="98" y="254"/>
                </a:cxn>
                <a:cxn ang="0">
                  <a:pos x="124" y="263"/>
                </a:cxn>
                <a:cxn ang="0">
                  <a:pos x="149" y="273"/>
                </a:cxn>
                <a:cxn ang="0">
                  <a:pos x="174" y="282"/>
                </a:cxn>
                <a:cxn ang="0">
                  <a:pos x="198" y="290"/>
                </a:cxn>
                <a:cxn ang="0">
                  <a:pos x="224" y="297"/>
                </a:cxn>
                <a:cxn ang="0">
                  <a:pos x="249" y="305"/>
                </a:cxn>
                <a:cxn ang="0">
                  <a:pos x="274" y="311"/>
                </a:cxn>
                <a:cxn ang="0">
                  <a:pos x="300" y="318"/>
                </a:cxn>
                <a:cxn ang="0">
                  <a:pos x="325" y="324"/>
                </a:cxn>
                <a:cxn ang="0">
                  <a:pos x="350" y="327"/>
                </a:cxn>
                <a:cxn ang="0">
                  <a:pos x="374" y="333"/>
                </a:cxn>
                <a:cxn ang="0">
                  <a:pos x="400" y="337"/>
                </a:cxn>
                <a:cxn ang="0">
                  <a:pos x="425" y="341"/>
                </a:cxn>
                <a:cxn ang="0">
                  <a:pos x="450" y="344"/>
                </a:cxn>
                <a:cxn ang="0">
                  <a:pos x="476" y="346"/>
                </a:cxn>
                <a:cxn ang="0">
                  <a:pos x="501" y="350"/>
                </a:cxn>
                <a:cxn ang="0">
                  <a:pos x="526" y="352"/>
                </a:cxn>
                <a:cxn ang="0">
                  <a:pos x="550" y="352"/>
                </a:cxn>
                <a:cxn ang="0">
                  <a:pos x="576" y="354"/>
                </a:cxn>
                <a:cxn ang="0">
                  <a:pos x="601" y="354"/>
                </a:cxn>
                <a:cxn ang="0">
                  <a:pos x="626" y="354"/>
                </a:cxn>
                <a:cxn ang="0">
                  <a:pos x="652" y="354"/>
                </a:cxn>
                <a:cxn ang="0">
                  <a:pos x="677" y="352"/>
                </a:cxn>
                <a:cxn ang="0">
                  <a:pos x="702" y="350"/>
                </a:cxn>
                <a:cxn ang="0">
                  <a:pos x="726" y="348"/>
                </a:cxn>
                <a:cxn ang="0">
                  <a:pos x="752" y="346"/>
                </a:cxn>
                <a:cxn ang="0">
                  <a:pos x="777" y="343"/>
                </a:cxn>
                <a:cxn ang="0">
                  <a:pos x="802" y="339"/>
                </a:cxn>
                <a:cxn ang="0">
                  <a:pos x="828" y="335"/>
                </a:cxn>
                <a:cxn ang="0">
                  <a:pos x="853" y="331"/>
                </a:cxn>
                <a:cxn ang="0">
                  <a:pos x="879" y="326"/>
                </a:cxn>
                <a:cxn ang="0">
                  <a:pos x="902" y="320"/>
                </a:cxn>
                <a:cxn ang="0">
                  <a:pos x="928" y="314"/>
                </a:cxn>
                <a:cxn ang="0">
                  <a:pos x="953" y="309"/>
                </a:cxn>
                <a:cxn ang="0">
                  <a:pos x="978" y="301"/>
                </a:cxn>
                <a:cxn ang="0">
                  <a:pos x="1004" y="294"/>
                </a:cxn>
                <a:cxn ang="0">
                  <a:pos x="1029" y="286"/>
                </a:cxn>
                <a:cxn ang="0">
                  <a:pos x="1055" y="277"/>
                </a:cxn>
                <a:cxn ang="0">
                  <a:pos x="1078" y="269"/>
                </a:cxn>
                <a:cxn ang="0">
                  <a:pos x="1104" y="260"/>
                </a:cxn>
                <a:cxn ang="0">
                  <a:pos x="1129" y="250"/>
                </a:cxn>
                <a:cxn ang="0">
                  <a:pos x="1154" y="239"/>
                </a:cxn>
                <a:cxn ang="0">
                  <a:pos x="1180" y="228"/>
                </a:cxn>
                <a:cxn ang="0">
                  <a:pos x="1205" y="216"/>
                </a:cxn>
                <a:cxn ang="0">
                  <a:pos x="1229" y="205"/>
                </a:cxn>
                <a:cxn ang="0">
                  <a:pos x="1254" y="194"/>
                </a:cxn>
                <a:cxn ang="0">
                  <a:pos x="1280" y="180"/>
                </a:cxn>
                <a:cxn ang="0">
                  <a:pos x="1305" y="167"/>
                </a:cxn>
                <a:cxn ang="0">
                  <a:pos x="1330" y="154"/>
                </a:cxn>
                <a:cxn ang="0">
                  <a:pos x="1356" y="139"/>
                </a:cxn>
                <a:cxn ang="0">
                  <a:pos x="1381" y="124"/>
                </a:cxn>
                <a:cxn ang="0">
                  <a:pos x="1405" y="109"/>
                </a:cxn>
                <a:cxn ang="0">
                  <a:pos x="1430" y="94"/>
                </a:cxn>
                <a:cxn ang="0">
                  <a:pos x="1456" y="77"/>
                </a:cxn>
                <a:cxn ang="0">
                  <a:pos x="1481" y="60"/>
                </a:cxn>
                <a:cxn ang="0">
                  <a:pos x="1506" y="43"/>
                </a:cxn>
                <a:cxn ang="0">
                  <a:pos x="1532" y="26"/>
                </a:cxn>
                <a:cxn ang="0">
                  <a:pos x="1557" y="7"/>
                </a:cxn>
              </a:cxnLst>
              <a:rect l="0" t="0" r="r" b="b"/>
              <a:pathLst>
                <a:path w="1568" h="354">
                  <a:moveTo>
                    <a:pt x="0" y="213"/>
                  </a:moveTo>
                  <a:lnTo>
                    <a:pt x="2" y="213"/>
                  </a:lnTo>
                  <a:lnTo>
                    <a:pt x="3" y="213"/>
                  </a:lnTo>
                  <a:lnTo>
                    <a:pt x="5" y="214"/>
                  </a:lnTo>
                  <a:lnTo>
                    <a:pt x="6" y="214"/>
                  </a:lnTo>
                  <a:lnTo>
                    <a:pt x="8" y="216"/>
                  </a:lnTo>
                  <a:lnTo>
                    <a:pt x="10" y="216"/>
                  </a:lnTo>
                  <a:lnTo>
                    <a:pt x="11" y="216"/>
                  </a:lnTo>
                  <a:lnTo>
                    <a:pt x="13" y="218"/>
                  </a:lnTo>
                  <a:lnTo>
                    <a:pt x="14" y="218"/>
                  </a:lnTo>
                  <a:lnTo>
                    <a:pt x="16" y="220"/>
                  </a:lnTo>
                  <a:lnTo>
                    <a:pt x="17" y="220"/>
                  </a:lnTo>
                  <a:lnTo>
                    <a:pt x="19" y="220"/>
                  </a:lnTo>
                  <a:lnTo>
                    <a:pt x="21" y="222"/>
                  </a:lnTo>
                  <a:lnTo>
                    <a:pt x="22" y="222"/>
                  </a:lnTo>
                  <a:lnTo>
                    <a:pt x="24" y="222"/>
                  </a:lnTo>
                  <a:lnTo>
                    <a:pt x="25" y="224"/>
                  </a:lnTo>
                  <a:lnTo>
                    <a:pt x="25" y="224"/>
                  </a:lnTo>
                  <a:lnTo>
                    <a:pt x="27" y="226"/>
                  </a:lnTo>
                  <a:lnTo>
                    <a:pt x="29" y="226"/>
                  </a:lnTo>
                  <a:lnTo>
                    <a:pt x="30" y="226"/>
                  </a:lnTo>
                  <a:lnTo>
                    <a:pt x="32" y="228"/>
                  </a:lnTo>
                  <a:lnTo>
                    <a:pt x="33" y="228"/>
                  </a:lnTo>
                  <a:lnTo>
                    <a:pt x="35" y="228"/>
                  </a:lnTo>
                  <a:lnTo>
                    <a:pt x="36" y="229"/>
                  </a:lnTo>
                  <a:lnTo>
                    <a:pt x="38" y="229"/>
                  </a:lnTo>
                  <a:lnTo>
                    <a:pt x="40" y="229"/>
                  </a:lnTo>
                  <a:lnTo>
                    <a:pt x="41" y="231"/>
                  </a:lnTo>
                  <a:lnTo>
                    <a:pt x="43" y="231"/>
                  </a:lnTo>
                  <a:lnTo>
                    <a:pt x="44" y="233"/>
                  </a:lnTo>
                  <a:lnTo>
                    <a:pt x="46" y="233"/>
                  </a:lnTo>
                  <a:lnTo>
                    <a:pt x="48" y="233"/>
                  </a:lnTo>
                  <a:lnTo>
                    <a:pt x="49" y="235"/>
                  </a:lnTo>
                  <a:lnTo>
                    <a:pt x="51" y="235"/>
                  </a:lnTo>
                  <a:lnTo>
                    <a:pt x="52" y="235"/>
                  </a:lnTo>
                  <a:lnTo>
                    <a:pt x="54" y="237"/>
                  </a:lnTo>
                  <a:lnTo>
                    <a:pt x="56" y="237"/>
                  </a:lnTo>
                  <a:lnTo>
                    <a:pt x="57" y="237"/>
                  </a:lnTo>
                  <a:lnTo>
                    <a:pt x="59" y="239"/>
                  </a:lnTo>
                  <a:lnTo>
                    <a:pt x="60" y="239"/>
                  </a:lnTo>
                  <a:lnTo>
                    <a:pt x="62" y="239"/>
                  </a:lnTo>
                  <a:lnTo>
                    <a:pt x="63" y="241"/>
                  </a:lnTo>
                  <a:lnTo>
                    <a:pt x="65" y="241"/>
                  </a:lnTo>
                  <a:lnTo>
                    <a:pt x="67" y="243"/>
                  </a:lnTo>
                  <a:lnTo>
                    <a:pt x="68" y="243"/>
                  </a:lnTo>
                  <a:lnTo>
                    <a:pt x="70" y="243"/>
                  </a:lnTo>
                  <a:lnTo>
                    <a:pt x="71" y="245"/>
                  </a:lnTo>
                  <a:lnTo>
                    <a:pt x="73" y="245"/>
                  </a:lnTo>
                  <a:lnTo>
                    <a:pt x="75" y="245"/>
                  </a:lnTo>
                  <a:lnTo>
                    <a:pt x="76" y="246"/>
                  </a:lnTo>
                  <a:lnTo>
                    <a:pt x="78" y="246"/>
                  </a:lnTo>
                  <a:lnTo>
                    <a:pt x="79" y="246"/>
                  </a:lnTo>
                  <a:lnTo>
                    <a:pt x="81" y="248"/>
                  </a:lnTo>
                  <a:lnTo>
                    <a:pt x="82" y="248"/>
                  </a:lnTo>
                  <a:lnTo>
                    <a:pt x="84" y="248"/>
                  </a:lnTo>
                  <a:lnTo>
                    <a:pt x="86" y="250"/>
                  </a:lnTo>
                  <a:lnTo>
                    <a:pt x="87" y="250"/>
                  </a:lnTo>
                  <a:lnTo>
                    <a:pt x="89" y="250"/>
                  </a:lnTo>
                  <a:lnTo>
                    <a:pt x="90" y="252"/>
                  </a:lnTo>
                  <a:lnTo>
                    <a:pt x="92" y="252"/>
                  </a:lnTo>
                  <a:lnTo>
                    <a:pt x="94" y="252"/>
                  </a:lnTo>
                  <a:lnTo>
                    <a:pt x="95" y="254"/>
                  </a:lnTo>
                  <a:lnTo>
                    <a:pt x="97" y="254"/>
                  </a:lnTo>
                  <a:lnTo>
                    <a:pt x="98" y="254"/>
                  </a:lnTo>
                  <a:lnTo>
                    <a:pt x="100" y="256"/>
                  </a:lnTo>
                  <a:lnTo>
                    <a:pt x="102" y="256"/>
                  </a:lnTo>
                  <a:lnTo>
                    <a:pt x="103" y="256"/>
                  </a:lnTo>
                  <a:lnTo>
                    <a:pt x="105" y="258"/>
                  </a:lnTo>
                  <a:lnTo>
                    <a:pt x="106" y="258"/>
                  </a:lnTo>
                  <a:lnTo>
                    <a:pt x="108" y="258"/>
                  </a:lnTo>
                  <a:lnTo>
                    <a:pt x="109" y="258"/>
                  </a:lnTo>
                  <a:lnTo>
                    <a:pt x="111" y="260"/>
                  </a:lnTo>
                  <a:lnTo>
                    <a:pt x="113" y="260"/>
                  </a:lnTo>
                  <a:lnTo>
                    <a:pt x="114" y="260"/>
                  </a:lnTo>
                  <a:lnTo>
                    <a:pt x="116" y="262"/>
                  </a:lnTo>
                  <a:lnTo>
                    <a:pt x="117" y="262"/>
                  </a:lnTo>
                  <a:lnTo>
                    <a:pt x="119" y="262"/>
                  </a:lnTo>
                  <a:lnTo>
                    <a:pt x="121" y="263"/>
                  </a:lnTo>
                  <a:lnTo>
                    <a:pt x="122" y="263"/>
                  </a:lnTo>
                  <a:lnTo>
                    <a:pt x="124" y="263"/>
                  </a:lnTo>
                  <a:lnTo>
                    <a:pt x="125" y="265"/>
                  </a:lnTo>
                  <a:lnTo>
                    <a:pt x="127" y="265"/>
                  </a:lnTo>
                  <a:lnTo>
                    <a:pt x="128" y="265"/>
                  </a:lnTo>
                  <a:lnTo>
                    <a:pt x="130" y="267"/>
                  </a:lnTo>
                  <a:lnTo>
                    <a:pt x="132" y="267"/>
                  </a:lnTo>
                  <a:lnTo>
                    <a:pt x="133" y="267"/>
                  </a:lnTo>
                  <a:lnTo>
                    <a:pt x="135" y="267"/>
                  </a:lnTo>
                  <a:lnTo>
                    <a:pt x="136" y="269"/>
                  </a:lnTo>
                  <a:lnTo>
                    <a:pt x="138" y="269"/>
                  </a:lnTo>
                  <a:lnTo>
                    <a:pt x="140" y="269"/>
                  </a:lnTo>
                  <a:lnTo>
                    <a:pt x="141" y="271"/>
                  </a:lnTo>
                  <a:lnTo>
                    <a:pt x="143" y="271"/>
                  </a:lnTo>
                  <a:lnTo>
                    <a:pt x="144" y="271"/>
                  </a:lnTo>
                  <a:lnTo>
                    <a:pt x="146" y="273"/>
                  </a:lnTo>
                  <a:lnTo>
                    <a:pt x="147" y="273"/>
                  </a:lnTo>
                  <a:lnTo>
                    <a:pt x="149" y="273"/>
                  </a:lnTo>
                  <a:lnTo>
                    <a:pt x="151" y="273"/>
                  </a:lnTo>
                  <a:lnTo>
                    <a:pt x="152" y="275"/>
                  </a:lnTo>
                  <a:lnTo>
                    <a:pt x="154" y="275"/>
                  </a:lnTo>
                  <a:lnTo>
                    <a:pt x="155" y="275"/>
                  </a:lnTo>
                  <a:lnTo>
                    <a:pt x="157" y="277"/>
                  </a:lnTo>
                  <a:lnTo>
                    <a:pt x="159" y="277"/>
                  </a:lnTo>
                  <a:lnTo>
                    <a:pt x="160" y="277"/>
                  </a:lnTo>
                  <a:lnTo>
                    <a:pt x="162" y="277"/>
                  </a:lnTo>
                  <a:lnTo>
                    <a:pt x="163" y="278"/>
                  </a:lnTo>
                  <a:lnTo>
                    <a:pt x="165" y="278"/>
                  </a:lnTo>
                  <a:lnTo>
                    <a:pt x="167" y="278"/>
                  </a:lnTo>
                  <a:lnTo>
                    <a:pt x="168" y="280"/>
                  </a:lnTo>
                  <a:lnTo>
                    <a:pt x="170" y="280"/>
                  </a:lnTo>
                  <a:lnTo>
                    <a:pt x="171" y="280"/>
                  </a:lnTo>
                  <a:lnTo>
                    <a:pt x="173" y="280"/>
                  </a:lnTo>
                  <a:lnTo>
                    <a:pt x="174" y="282"/>
                  </a:lnTo>
                  <a:lnTo>
                    <a:pt x="176" y="282"/>
                  </a:lnTo>
                  <a:lnTo>
                    <a:pt x="178" y="282"/>
                  </a:lnTo>
                  <a:lnTo>
                    <a:pt x="179" y="284"/>
                  </a:lnTo>
                  <a:lnTo>
                    <a:pt x="181" y="284"/>
                  </a:lnTo>
                  <a:lnTo>
                    <a:pt x="182" y="284"/>
                  </a:lnTo>
                  <a:lnTo>
                    <a:pt x="184" y="284"/>
                  </a:lnTo>
                  <a:lnTo>
                    <a:pt x="186" y="286"/>
                  </a:lnTo>
                  <a:lnTo>
                    <a:pt x="187" y="286"/>
                  </a:lnTo>
                  <a:lnTo>
                    <a:pt x="189" y="286"/>
                  </a:lnTo>
                  <a:lnTo>
                    <a:pt x="190" y="286"/>
                  </a:lnTo>
                  <a:lnTo>
                    <a:pt x="192" y="288"/>
                  </a:lnTo>
                  <a:lnTo>
                    <a:pt x="193" y="288"/>
                  </a:lnTo>
                  <a:lnTo>
                    <a:pt x="195" y="288"/>
                  </a:lnTo>
                  <a:lnTo>
                    <a:pt x="197" y="288"/>
                  </a:lnTo>
                  <a:lnTo>
                    <a:pt x="197" y="290"/>
                  </a:lnTo>
                  <a:lnTo>
                    <a:pt x="198" y="290"/>
                  </a:lnTo>
                  <a:lnTo>
                    <a:pt x="200" y="290"/>
                  </a:lnTo>
                  <a:lnTo>
                    <a:pt x="201" y="292"/>
                  </a:lnTo>
                  <a:lnTo>
                    <a:pt x="203" y="292"/>
                  </a:lnTo>
                  <a:lnTo>
                    <a:pt x="205" y="292"/>
                  </a:lnTo>
                  <a:lnTo>
                    <a:pt x="206" y="292"/>
                  </a:lnTo>
                  <a:lnTo>
                    <a:pt x="208" y="294"/>
                  </a:lnTo>
                  <a:lnTo>
                    <a:pt x="209" y="294"/>
                  </a:lnTo>
                  <a:lnTo>
                    <a:pt x="211" y="294"/>
                  </a:lnTo>
                  <a:lnTo>
                    <a:pt x="213" y="294"/>
                  </a:lnTo>
                  <a:lnTo>
                    <a:pt x="214" y="295"/>
                  </a:lnTo>
                  <a:lnTo>
                    <a:pt x="216" y="295"/>
                  </a:lnTo>
                  <a:lnTo>
                    <a:pt x="217" y="295"/>
                  </a:lnTo>
                  <a:lnTo>
                    <a:pt x="219" y="295"/>
                  </a:lnTo>
                  <a:lnTo>
                    <a:pt x="220" y="297"/>
                  </a:lnTo>
                  <a:lnTo>
                    <a:pt x="222" y="297"/>
                  </a:lnTo>
                  <a:lnTo>
                    <a:pt x="224" y="297"/>
                  </a:lnTo>
                  <a:lnTo>
                    <a:pt x="225" y="297"/>
                  </a:lnTo>
                  <a:lnTo>
                    <a:pt x="227" y="299"/>
                  </a:lnTo>
                  <a:lnTo>
                    <a:pt x="228" y="299"/>
                  </a:lnTo>
                  <a:lnTo>
                    <a:pt x="230" y="299"/>
                  </a:lnTo>
                  <a:lnTo>
                    <a:pt x="232" y="299"/>
                  </a:lnTo>
                  <a:lnTo>
                    <a:pt x="233" y="301"/>
                  </a:lnTo>
                  <a:lnTo>
                    <a:pt x="235" y="301"/>
                  </a:lnTo>
                  <a:lnTo>
                    <a:pt x="236" y="301"/>
                  </a:lnTo>
                  <a:lnTo>
                    <a:pt x="238" y="301"/>
                  </a:lnTo>
                  <a:lnTo>
                    <a:pt x="239" y="301"/>
                  </a:lnTo>
                  <a:lnTo>
                    <a:pt x="241" y="303"/>
                  </a:lnTo>
                  <a:lnTo>
                    <a:pt x="243" y="303"/>
                  </a:lnTo>
                  <a:lnTo>
                    <a:pt x="244" y="303"/>
                  </a:lnTo>
                  <a:lnTo>
                    <a:pt x="246" y="303"/>
                  </a:lnTo>
                  <a:lnTo>
                    <a:pt x="247" y="305"/>
                  </a:lnTo>
                  <a:lnTo>
                    <a:pt x="249" y="305"/>
                  </a:lnTo>
                  <a:lnTo>
                    <a:pt x="251" y="305"/>
                  </a:lnTo>
                  <a:lnTo>
                    <a:pt x="252" y="305"/>
                  </a:lnTo>
                  <a:lnTo>
                    <a:pt x="254" y="307"/>
                  </a:lnTo>
                  <a:lnTo>
                    <a:pt x="255" y="307"/>
                  </a:lnTo>
                  <a:lnTo>
                    <a:pt x="257" y="307"/>
                  </a:lnTo>
                  <a:lnTo>
                    <a:pt x="258" y="307"/>
                  </a:lnTo>
                  <a:lnTo>
                    <a:pt x="260" y="307"/>
                  </a:lnTo>
                  <a:lnTo>
                    <a:pt x="262" y="309"/>
                  </a:lnTo>
                  <a:lnTo>
                    <a:pt x="263" y="309"/>
                  </a:lnTo>
                  <a:lnTo>
                    <a:pt x="265" y="309"/>
                  </a:lnTo>
                  <a:lnTo>
                    <a:pt x="266" y="309"/>
                  </a:lnTo>
                  <a:lnTo>
                    <a:pt x="268" y="311"/>
                  </a:lnTo>
                  <a:lnTo>
                    <a:pt x="270" y="311"/>
                  </a:lnTo>
                  <a:lnTo>
                    <a:pt x="271" y="311"/>
                  </a:lnTo>
                  <a:lnTo>
                    <a:pt x="273" y="311"/>
                  </a:lnTo>
                  <a:lnTo>
                    <a:pt x="274" y="311"/>
                  </a:lnTo>
                  <a:lnTo>
                    <a:pt x="276" y="312"/>
                  </a:lnTo>
                  <a:lnTo>
                    <a:pt x="278" y="312"/>
                  </a:lnTo>
                  <a:lnTo>
                    <a:pt x="279" y="312"/>
                  </a:lnTo>
                  <a:lnTo>
                    <a:pt x="281" y="312"/>
                  </a:lnTo>
                  <a:lnTo>
                    <a:pt x="282" y="312"/>
                  </a:lnTo>
                  <a:lnTo>
                    <a:pt x="284" y="314"/>
                  </a:lnTo>
                  <a:lnTo>
                    <a:pt x="285" y="314"/>
                  </a:lnTo>
                  <a:lnTo>
                    <a:pt x="287" y="314"/>
                  </a:lnTo>
                  <a:lnTo>
                    <a:pt x="289" y="314"/>
                  </a:lnTo>
                  <a:lnTo>
                    <a:pt x="290" y="314"/>
                  </a:lnTo>
                  <a:lnTo>
                    <a:pt x="292" y="316"/>
                  </a:lnTo>
                  <a:lnTo>
                    <a:pt x="293" y="316"/>
                  </a:lnTo>
                  <a:lnTo>
                    <a:pt x="295" y="316"/>
                  </a:lnTo>
                  <a:lnTo>
                    <a:pt x="297" y="316"/>
                  </a:lnTo>
                  <a:lnTo>
                    <a:pt x="298" y="316"/>
                  </a:lnTo>
                  <a:lnTo>
                    <a:pt x="300" y="318"/>
                  </a:lnTo>
                  <a:lnTo>
                    <a:pt x="301" y="318"/>
                  </a:lnTo>
                  <a:lnTo>
                    <a:pt x="303" y="318"/>
                  </a:lnTo>
                  <a:lnTo>
                    <a:pt x="304" y="318"/>
                  </a:lnTo>
                  <a:lnTo>
                    <a:pt x="306" y="318"/>
                  </a:lnTo>
                  <a:lnTo>
                    <a:pt x="308" y="320"/>
                  </a:lnTo>
                  <a:lnTo>
                    <a:pt x="309" y="320"/>
                  </a:lnTo>
                  <a:lnTo>
                    <a:pt x="311" y="320"/>
                  </a:lnTo>
                  <a:lnTo>
                    <a:pt x="312" y="320"/>
                  </a:lnTo>
                  <a:lnTo>
                    <a:pt x="314" y="320"/>
                  </a:lnTo>
                  <a:lnTo>
                    <a:pt x="316" y="322"/>
                  </a:lnTo>
                  <a:lnTo>
                    <a:pt x="317" y="322"/>
                  </a:lnTo>
                  <a:lnTo>
                    <a:pt x="319" y="322"/>
                  </a:lnTo>
                  <a:lnTo>
                    <a:pt x="320" y="322"/>
                  </a:lnTo>
                  <a:lnTo>
                    <a:pt x="322" y="322"/>
                  </a:lnTo>
                  <a:lnTo>
                    <a:pt x="324" y="324"/>
                  </a:lnTo>
                  <a:lnTo>
                    <a:pt x="325" y="324"/>
                  </a:lnTo>
                  <a:lnTo>
                    <a:pt x="327" y="324"/>
                  </a:lnTo>
                  <a:lnTo>
                    <a:pt x="328" y="324"/>
                  </a:lnTo>
                  <a:lnTo>
                    <a:pt x="330" y="324"/>
                  </a:lnTo>
                  <a:lnTo>
                    <a:pt x="331" y="324"/>
                  </a:lnTo>
                  <a:lnTo>
                    <a:pt x="333" y="326"/>
                  </a:lnTo>
                  <a:lnTo>
                    <a:pt x="335" y="326"/>
                  </a:lnTo>
                  <a:lnTo>
                    <a:pt x="336" y="326"/>
                  </a:lnTo>
                  <a:lnTo>
                    <a:pt x="338" y="326"/>
                  </a:lnTo>
                  <a:lnTo>
                    <a:pt x="339" y="326"/>
                  </a:lnTo>
                  <a:lnTo>
                    <a:pt x="341" y="326"/>
                  </a:lnTo>
                  <a:lnTo>
                    <a:pt x="343" y="327"/>
                  </a:lnTo>
                  <a:lnTo>
                    <a:pt x="344" y="327"/>
                  </a:lnTo>
                  <a:lnTo>
                    <a:pt x="346" y="327"/>
                  </a:lnTo>
                  <a:lnTo>
                    <a:pt x="347" y="327"/>
                  </a:lnTo>
                  <a:lnTo>
                    <a:pt x="349" y="327"/>
                  </a:lnTo>
                  <a:lnTo>
                    <a:pt x="350" y="327"/>
                  </a:lnTo>
                  <a:lnTo>
                    <a:pt x="352" y="329"/>
                  </a:lnTo>
                  <a:lnTo>
                    <a:pt x="354" y="329"/>
                  </a:lnTo>
                  <a:lnTo>
                    <a:pt x="355" y="329"/>
                  </a:lnTo>
                  <a:lnTo>
                    <a:pt x="357" y="329"/>
                  </a:lnTo>
                  <a:lnTo>
                    <a:pt x="358" y="329"/>
                  </a:lnTo>
                  <a:lnTo>
                    <a:pt x="360" y="329"/>
                  </a:lnTo>
                  <a:lnTo>
                    <a:pt x="362" y="331"/>
                  </a:lnTo>
                  <a:lnTo>
                    <a:pt x="363" y="331"/>
                  </a:lnTo>
                  <a:lnTo>
                    <a:pt x="365" y="331"/>
                  </a:lnTo>
                  <a:lnTo>
                    <a:pt x="366" y="331"/>
                  </a:lnTo>
                  <a:lnTo>
                    <a:pt x="368" y="331"/>
                  </a:lnTo>
                  <a:lnTo>
                    <a:pt x="369" y="331"/>
                  </a:lnTo>
                  <a:lnTo>
                    <a:pt x="369" y="333"/>
                  </a:lnTo>
                  <a:lnTo>
                    <a:pt x="371" y="333"/>
                  </a:lnTo>
                  <a:lnTo>
                    <a:pt x="373" y="333"/>
                  </a:lnTo>
                  <a:lnTo>
                    <a:pt x="374" y="333"/>
                  </a:lnTo>
                  <a:lnTo>
                    <a:pt x="376" y="333"/>
                  </a:lnTo>
                  <a:lnTo>
                    <a:pt x="377" y="333"/>
                  </a:lnTo>
                  <a:lnTo>
                    <a:pt x="379" y="333"/>
                  </a:lnTo>
                  <a:lnTo>
                    <a:pt x="381" y="335"/>
                  </a:lnTo>
                  <a:lnTo>
                    <a:pt x="382" y="335"/>
                  </a:lnTo>
                  <a:lnTo>
                    <a:pt x="384" y="335"/>
                  </a:lnTo>
                  <a:lnTo>
                    <a:pt x="385" y="335"/>
                  </a:lnTo>
                  <a:lnTo>
                    <a:pt x="387" y="335"/>
                  </a:lnTo>
                  <a:lnTo>
                    <a:pt x="389" y="335"/>
                  </a:lnTo>
                  <a:lnTo>
                    <a:pt x="390" y="335"/>
                  </a:lnTo>
                  <a:lnTo>
                    <a:pt x="392" y="337"/>
                  </a:lnTo>
                  <a:lnTo>
                    <a:pt x="393" y="337"/>
                  </a:lnTo>
                  <a:lnTo>
                    <a:pt x="395" y="337"/>
                  </a:lnTo>
                  <a:lnTo>
                    <a:pt x="396" y="337"/>
                  </a:lnTo>
                  <a:lnTo>
                    <a:pt x="398" y="337"/>
                  </a:lnTo>
                  <a:lnTo>
                    <a:pt x="400" y="337"/>
                  </a:lnTo>
                  <a:lnTo>
                    <a:pt x="401" y="337"/>
                  </a:lnTo>
                  <a:lnTo>
                    <a:pt x="403" y="337"/>
                  </a:lnTo>
                  <a:lnTo>
                    <a:pt x="404" y="339"/>
                  </a:lnTo>
                  <a:lnTo>
                    <a:pt x="406" y="339"/>
                  </a:lnTo>
                  <a:lnTo>
                    <a:pt x="408" y="339"/>
                  </a:lnTo>
                  <a:lnTo>
                    <a:pt x="409" y="339"/>
                  </a:lnTo>
                  <a:lnTo>
                    <a:pt x="411" y="339"/>
                  </a:lnTo>
                  <a:lnTo>
                    <a:pt x="412" y="339"/>
                  </a:lnTo>
                  <a:lnTo>
                    <a:pt x="414" y="339"/>
                  </a:lnTo>
                  <a:lnTo>
                    <a:pt x="415" y="339"/>
                  </a:lnTo>
                  <a:lnTo>
                    <a:pt x="417" y="341"/>
                  </a:lnTo>
                  <a:lnTo>
                    <a:pt x="419" y="341"/>
                  </a:lnTo>
                  <a:lnTo>
                    <a:pt x="420" y="341"/>
                  </a:lnTo>
                  <a:lnTo>
                    <a:pt x="422" y="341"/>
                  </a:lnTo>
                  <a:lnTo>
                    <a:pt x="423" y="341"/>
                  </a:lnTo>
                  <a:lnTo>
                    <a:pt x="425" y="341"/>
                  </a:lnTo>
                  <a:lnTo>
                    <a:pt x="427" y="341"/>
                  </a:lnTo>
                  <a:lnTo>
                    <a:pt x="428" y="341"/>
                  </a:lnTo>
                  <a:lnTo>
                    <a:pt x="430" y="343"/>
                  </a:lnTo>
                  <a:lnTo>
                    <a:pt x="431" y="343"/>
                  </a:lnTo>
                  <a:lnTo>
                    <a:pt x="433" y="343"/>
                  </a:lnTo>
                  <a:lnTo>
                    <a:pt x="435" y="343"/>
                  </a:lnTo>
                  <a:lnTo>
                    <a:pt x="436" y="343"/>
                  </a:lnTo>
                  <a:lnTo>
                    <a:pt x="438" y="343"/>
                  </a:lnTo>
                  <a:lnTo>
                    <a:pt x="439" y="343"/>
                  </a:lnTo>
                  <a:lnTo>
                    <a:pt x="441" y="343"/>
                  </a:lnTo>
                  <a:lnTo>
                    <a:pt x="442" y="343"/>
                  </a:lnTo>
                  <a:lnTo>
                    <a:pt x="444" y="344"/>
                  </a:lnTo>
                  <a:lnTo>
                    <a:pt x="446" y="344"/>
                  </a:lnTo>
                  <a:lnTo>
                    <a:pt x="447" y="344"/>
                  </a:lnTo>
                  <a:lnTo>
                    <a:pt x="449" y="344"/>
                  </a:lnTo>
                  <a:lnTo>
                    <a:pt x="450" y="344"/>
                  </a:lnTo>
                  <a:lnTo>
                    <a:pt x="452" y="344"/>
                  </a:lnTo>
                  <a:lnTo>
                    <a:pt x="454" y="344"/>
                  </a:lnTo>
                  <a:lnTo>
                    <a:pt x="455" y="344"/>
                  </a:lnTo>
                  <a:lnTo>
                    <a:pt x="457" y="344"/>
                  </a:lnTo>
                  <a:lnTo>
                    <a:pt x="458" y="344"/>
                  </a:lnTo>
                  <a:lnTo>
                    <a:pt x="460" y="346"/>
                  </a:lnTo>
                  <a:lnTo>
                    <a:pt x="461" y="346"/>
                  </a:lnTo>
                  <a:lnTo>
                    <a:pt x="463" y="346"/>
                  </a:lnTo>
                  <a:lnTo>
                    <a:pt x="465" y="346"/>
                  </a:lnTo>
                  <a:lnTo>
                    <a:pt x="466" y="346"/>
                  </a:lnTo>
                  <a:lnTo>
                    <a:pt x="468" y="346"/>
                  </a:lnTo>
                  <a:lnTo>
                    <a:pt x="469" y="346"/>
                  </a:lnTo>
                  <a:lnTo>
                    <a:pt x="471" y="346"/>
                  </a:lnTo>
                  <a:lnTo>
                    <a:pt x="473" y="346"/>
                  </a:lnTo>
                  <a:lnTo>
                    <a:pt x="474" y="346"/>
                  </a:lnTo>
                  <a:lnTo>
                    <a:pt x="476" y="346"/>
                  </a:lnTo>
                  <a:lnTo>
                    <a:pt x="477" y="346"/>
                  </a:lnTo>
                  <a:lnTo>
                    <a:pt x="479" y="348"/>
                  </a:lnTo>
                  <a:lnTo>
                    <a:pt x="480" y="348"/>
                  </a:lnTo>
                  <a:lnTo>
                    <a:pt x="482" y="348"/>
                  </a:lnTo>
                  <a:lnTo>
                    <a:pt x="484" y="348"/>
                  </a:lnTo>
                  <a:lnTo>
                    <a:pt x="485" y="348"/>
                  </a:lnTo>
                  <a:lnTo>
                    <a:pt x="487" y="348"/>
                  </a:lnTo>
                  <a:lnTo>
                    <a:pt x="488" y="348"/>
                  </a:lnTo>
                  <a:lnTo>
                    <a:pt x="490" y="348"/>
                  </a:lnTo>
                  <a:lnTo>
                    <a:pt x="492" y="348"/>
                  </a:lnTo>
                  <a:lnTo>
                    <a:pt x="493" y="348"/>
                  </a:lnTo>
                  <a:lnTo>
                    <a:pt x="495" y="348"/>
                  </a:lnTo>
                  <a:lnTo>
                    <a:pt x="496" y="348"/>
                  </a:lnTo>
                  <a:lnTo>
                    <a:pt x="498" y="348"/>
                  </a:lnTo>
                  <a:lnTo>
                    <a:pt x="500" y="350"/>
                  </a:lnTo>
                  <a:lnTo>
                    <a:pt x="501" y="350"/>
                  </a:lnTo>
                  <a:lnTo>
                    <a:pt x="503" y="350"/>
                  </a:lnTo>
                  <a:lnTo>
                    <a:pt x="504" y="350"/>
                  </a:lnTo>
                  <a:lnTo>
                    <a:pt x="506" y="350"/>
                  </a:lnTo>
                  <a:lnTo>
                    <a:pt x="507" y="350"/>
                  </a:lnTo>
                  <a:lnTo>
                    <a:pt x="509" y="350"/>
                  </a:lnTo>
                  <a:lnTo>
                    <a:pt x="511" y="350"/>
                  </a:lnTo>
                  <a:lnTo>
                    <a:pt x="512" y="350"/>
                  </a:lnTo>
                  <a:lnTo>
                    <a:pt x="514" y="350"/>
                  </a:lnTo>
                  <a:lnTo>
                    <a:pt x="515" y="350"/>
                  </a:lnTo>
                  <a:lnTo>
                    <a:pt x="517" y="350"/>
                  </a:lnTo>
                  <a:lnTo>
                    <a:pt x="519" y="350"/>
                  </a:lnTo>
                  <a:lnTo>
                    <a:pt x="520" y="350"/>
                  </a:lnTo>
                  <a:lnTo>
                    <a:pt x="522" y="350"/>
                  </a:lnTo>
                  <a:lnTo>
                    <a:pt x="523" y="350"/>
                  </a:lnTo>
                  <a:lnTo>
                    <a:pt x="525" y="352"/>
                  </a:lnTo>
                  <a:lnTo>
                    <a:pt x="526" y="352"/>
                  </a:lnTo>
                  <a:lnTo>
                    <a:pt x="528" y="352"/>
                  </a:lnTo>
                  <a:lnTo>
                    <a:pt x="530" y="352"/>
                  </a:lnTo>
                  <a:lnTo>
                    <a:pt x="531" y="352"/>
                  </a:lnTo>
                  <a:lnTo>
                    <a:pt x="533" y="352"/>
                  </a:lnTo>
                  <a:lnTo>
                    <a:pt x="534" y="352"/>
                  </a:lnTo>
                  <a:lnTo>
                    <a:pt x="536" y="352"/>
                  </a:lnTo>
                  <a:lnTo>
                    <a:pt x="538" y="352"/>
                  </a:lnTo>
                  <a:lnTo>
                    <a:pt x="539" y="352"/>
                  </a:lnTo>
                  <a:lnTo>
                    <a:pt x="541" y="352"/>
                  </a:lnTo>
                  <a:lnTo>
                    <a:pt x="541" y="352"/>
                  </a:lnTo>
                  <a:lnTo>
                    <a:pt x="542" y="352"/>
                  </a:lnTo>
                  <a:lnTo>
                    <a:pt x="544" y="352"/>
                  </a:lnTo>
                  <a:lnTo>
                    <a:pt x="546" y="352"/>
                  </a:lnTo>
                  <a:lnTo>
                    <a:pt x="547" y="352"/>
                  </a:lnTo>
                  <a:lnTo>
                    <a:pt x="549" y="352"/>
                  </a:lnTo>
                  <a:lnTo>
                    <a:pt x="550" y="352"/>
                  </a:lnTo>
                  <a:lnTo>
                    <a:pt x="552" y="352"/>
                  </a:lnTo>
                  <a:lnTo>
                    <a:pt x="553" y="352"/>
                  </a:lnTo>
                  <a:lnTo>
                    <a:pt x="555" y="352"/>
                  </a:lnTo>
                  <a:lnTo>
                    <a:pt x="557" y="352"/>
                  </a:lnTo>
                  <a:lnTo>
                    <a:pt x="558" y="352"/>
                  </a:lnTo>
                  <a:lnTo>
                    <a:pt x="560" y="354"/>
                  </a:lnTo>
                  <a:lnTo>
                    <a:pt x="561" y="354"/>
                  </a:lnTo>
                  <a:lnTo>
                    <a:pt x="563" y="354"/>
                  </a:lnTo>
                  <a:lnTo>
                    <a:pt x="565" y="354"/>
                  </a:lnTo>
                  <a:lnTo>
                    <a:pt x="566" y="354"/>
                  </a:lnTo>
                  <a:lnTo>
                    <a:pt x="568" y="354"/>
                  </a:lnTo>
                  <a:lnTo>
                    <a:pt x="569" y="354"/>
                  </a:lnTo>
                  <a:lnTo>
                    <a:pt x="571" y="354"/>
                  </a:lnTo>
                  <a:lnTo>
                    <a:pt x="572" y="354"/>
                  </a:lnTo>
                  <a:lnTo>
                    <a:pt x="574" y="354"/>
                  </a:lnTo>
                  <a:lnTo>
                    <a:pt x="576" y="354"/>
                  </a:lnTo>
                  <a:lnTo>
                    <a:pt x="577" y="354"/>
                  </a:lnTo>
                  <a:lnTo>
                    <a:pt x="579" y="354"/>
                  </a:lnTo>
                  <a:lnTo>
                    <a:pt x="580" y="354"/>
                  </a:lnTo>
                  <a:lnTo>
                    <a:pt x="582" y="354"/>
                  </a:lnTo>
                  <a:lnTo>
                    <a:pt x="584" y="354"/>
                  </a:lnTo>
                  <a:lnTo>
                    <a:pt x="585" y="354"/>
                  </a:lnTo>
                  <a:lnTo>
                    <a:pt x="587" y="354"/>
                  </a:lnTo>
                  <a:lnTo>
                    <a:pt x="588" y="354"/>
                  </a:lnTo>
                  <a:lnTo>
                    <a:pt x="590" y="354"/>
                  </a:lnTo>
                  <a:lnTo>
                    <a:pt x="591" y="354"/>
                  </a:lnTo>
                  <a:lnTo>
                    <a:pt x="593" y="354"/>
                  </a:lnTo>
                  <a:lnTo>
                    <a:pt x="595" y="354"/>
                  </a:lnTo>
                  <a:lnTo>
                    <a:pt x="596" y="354"/>
                  </a:lnTo>
                  <a:lnTo>
                    <a:pt x="598" y="354"/>
                  </a:lnTo>
                  <a:lnTo>
                    <a:pt x="599" y="354"/>
                  </a:lnTo>
                  <a:lnTo>
                    <a:pt x="601" y="354"/>
                  </a:lnTo>
                  <a:lnTo>
                    <a:pt x="603" y="354"/>
                  </a:lnTo>
                  <a:lnTo>
                    <a:pt x="604" y="354"/>
                  </a:lnTo>
                  <a:lnTo>
                    <a:pt x="606" y="354"/>
                  </a:lnTo>
                  <a:lnTo>
                    <a:pt x="607" y="354"/>
                  </a:lnTo>
                  <a:lnTo>
                    <a:pt x="609" y="354"/>
                  </a:lnTo>
                  <a:lnTo>
                    <a:pt x="611" y="354"/>
                  </a:lnTo>
                  <a:lnTo>
                    <a:pt x="612" y="354"/>
                  </a:lnTo>
                  <a:lnTo>
                    <a:pt x="614" y="354"/>
                  </a:lnTo>
                  <a:lnTo>
                    <a:pt x="615" y="354"/>
                  </a:lnTo>
                  <a:lnTo>
                    <a:pt x="617" y="354"/>
                  </a:lnTo>
                  <a:lnTo>
                    <a:pt x="618" y="354"/>
                  </a:lnTo>
                  <a:lnTo>
                    <a:pt x="620" y="354"/>
                  </a:lnTo>
                  <a:lnTo>
                    <a:pt x="622" y="354"/>
                  </a:lnTo>
                  <a:lnTo>
                    <a:pt x="623" y="354"/>
                  </a:lnTo>
                  <a:lnTo>
                    <a:pt x="625" y="354"/>
                  </a:lnTo>
                  <a:lnTo>
                    <a:pt x="626" y="354"/>
                  </a:lnTo>
                  <a:lnTo>
                    <a:pt x="628" y="354"/>
                  </a:lnTo>
                  <a:lnTo>
                    <a:pt x="630" y="354"/>
                  </a:lnTo>
                  <a:lnTo>
                    <a:pt x="631" y="354"/>
                  </a:lnTo>
                  <a:lnTo>
                    <a:pt x="633" y="354"/>
                  </a:lnTo>
                  <a:lnTo>
                    <a:pt x="634" y="354"/>
                  </a:lnTo>
                  <a:lnTo>
                    <a:pt x="636" y="354"/>
                  </a:lnTo>
                  <a:lnTo>
                    <a:pt x="637" y="354"/>
                  </a:lnTo>
                  <a:lnTo>
                    <a:pt x="639" y="354"/>
                  </a:lnTo>
                  <a:lnTo>
                    <a:pt x="641" y="354"/>
                  </a:lnTo>
                  <a:lnTo>
                    <a:pt x="642" y="354"/>
                  </a:lnTo>
                  <a:lnTo>
                    <a:pt x="644" y="354"/>
                  </a:lnTo>
                  <a:lnTo>
                    <a:pt x="645" y="354"/>
                  </a:lnTo>
                  <a:lnTo>
                    <a:pt x="647" y="354"/>
                  </a:lnTo>
                  <a:lnTo>
                    <a:pt x="649" y="354"/>
                  </a:lnTo>
                  <a:lnTo>
                    <a:pt x="650" y="354"/>
                  </a:lnTo>
                  <a:lnTo>
                    <a:pt x="652" y="354"/>
                  </a:lnTo>
                  <a:lnTo>
                    <a:pt x="653" y="354"/>
                  </a:lnTo>
                  <a:lnTo>
                    <a:pt x="655" y="352"/>
                  </a:lnTo>
                  <a:lnTo>
                    <a:pt x="657" y="352"/>
                  </a:lnTo>
                  <a:lnTo>
                    <a:pt x="658" y="352"/>
                  </a:lnTo>
                  <a:lnTo>
                    <a:pt x="660" y="352"/>
                  </a:lnTo>
                  <a:lnTo>
                    <a:pt x="661" y="352"/>
                  </a:lnTo>
                  <a:lnTo>
                    <a:pt x="663" y="352"/>
                  </a:lnTo>
                  <a:lnTo>
                    <a:pt x="664" y="352"/>
                  </a:lnTo>
                  <a:lnTo>
                    <a:pt x="666" y="352"/>
                  </a:lnTo>
                  <a:lnTo>
                    <a:pt x="668" y="352"/>
                  </a:lnTo>
                  <a:lnTo>
                    <a:pt x="669" y="352"/>
                  </a:lnTo>
                  <a:lnTo>
                    <a:pt x="671" y="352"/>
                  </a:lnTo>
                  <a:lnTo>
                    <a:pt x="672" y="352"/>
                  </a:lnTo>
                  <a:lnTo>
                    <a:pt x="674" y="352"/>
                  </a:lnTo>
                  <a:lnTo>
                    <a:pt x="676" y="352"/>
                  </a:lnTo>
                  <a:lnTo>
                    <a:pt x="677" y="352"/>
                  </a:lnTo>
                  <a:lnTo>
                    <a:pt x="679" y="352"/>
                  </a:lnTo>
                  <a:lnTo>
                    <a:pt x="680" y="352"/>
                  </a:lnTo>
                  <a:lnTo>
                    <a:pt x="682" y="352"/>
                  </a:lnTo>
                  <a:lnTo>
                    <a:pt x="683" y="352"/>
                  </a:lnTo>
                  <a:lnTo>
                    <a:pt x="685" y="352"/>
                  </a:lnTo>
                  <a:lnTo>
                    <a:pt x="687" y="352"/>
                  </a:lnTo>
                  <a:lnTo>
                    <a:pt x="688" y="352"/>
                  </a:lnTo>
                  <a:lnTo>
                    <a:pt x="690" y="352"/>
                  </a:lnTo>
                  <a:lnTo>
                    <a:pt x="691" y="352"/>
                  </a:lnTo>
                  <a:lnTo>
                    <a:pt x="693" y="350"/>
                  </a:lnTo>
                  <a:lnTo>
                    <a:pt x="695" y="350"/>
                  </a:lnTo>
                  <a:lnTo>
                    <a:pt x="696" y="350"/>
                  </a:lnTo>
                  <a:lnTo>
                    <a:pt x="698" y="350"/>
                  </a:lnTo>
                  <a:lnTo>
                    <a:pt x="699" y="350"/>
                  </a:lnTo>
                  <a:lnTo>
                    <a:pt x="701" y="350"/>
                  </a:lnTo>
                  <a:lnTo>
                    <a:pt x="702" y="350"/>
                  </a:lnTo>
                  <a:lnTo>
                    <a:pt x="704" y="350"/>
                  </a:lnTo>
                  <a:lnTo>
                    <a:pt x="706" y="350"/>
                  </a:lnTo>
                  <a:lnTo>
                    <a:pt x="707" y="350"/>
                  </a:lnTo>
                  <a:lnTo>
                    <a:pt x="709" y="350"/>
                  </a:lnTo>
                  <a:lnTo>
                    <a:pt x="710" y="350"/>
                  </a:lnTo>
                  <a:lnTo>
                    <a:pt x="712" y="350"/>
                  </a:lnTo>
                  <a:lnTo>
                    <a:pt x="712" y="350"/>
                  </a:lnTo>
                  <a:lnTo>
                    <a:pt x="714" y="350"/>
                  </a:lnTo>
                  <a:lnTo>
                    <a:pt x="715" y="350"/>
                  </a:lnTo>
                  <a:lnTo>
                    <a:pt x="717" y="348"/>
                  </a:lnTo>
                  <a:lnTo>
                    <a:pt x="718" y="348"/>
                  </a:lnTo>
                  <a:lnTo>
                    <a:pt x="720" y="348"/>
                  </a:lnTo>
                  <a:lnTo>
                    <a:pt x="722" y="348"/>
                  </a:lnTo>
                  <a:lnTo>
                    <a:pt x="723" y="348"/>
                  </a:lnTo>
                  <a:lnTo>
                    <a:pt x="725" y="348"/>
                  </a:lnTo>
                  <a:lnTo>
                    <a:pt x="726" y="348"/>
                  </a:lnTo>
                  <a:lnTo>
                    <a:pt x="728" y="348"/>
                  </a:lnTo>
                  <a:lnTo>
                    <a:pt x="729" y="348"/>
                  </a:lnTo>
                  <a:lnTo>
                    <a:pt x="731" y="348"/>
                  </a:lnTo>
                  <a:lnTo>
                    <a:pt x="733" y="348"/>
                  </a:lnTo>
                  <a:lnTo>
                    <a:pt x="734" y="348"/>
                  </a:lnTo>
                  <a:lnTo>
                    <a:pt x="736" y="348"/>
                  </a:lnTo>
                  <a:lnTo>
                    <a:pt x="737" y="346"/>
                  </a:lnTo>
                  <a:lnTo>
                    <a:pt x="739" y="346"/>
                  </a:lnTo>
                  <a:lnTo>
                    <a:pt x="741" y="346"/>
                  </a:lnTo>
                  <a:lnTo>
                    <a:pt x="742" y="346"/>
                  </a:lnTo>
                  <a:lnTo>
                    <a:pt x="744" y="346"/>
                  </a:lnTo>
                  <a:lnTo>
                    <a:pt x="745" y="346"/>
                  </a:lnTo>
                  <a:lnTo>
                    <a:pt x="747" y="346"/>
                  </a:lnTo>
                  <a:lnTo>
                    <a:pt x="748" y="346"/>
                  </a:lnTo>
                  <a:lnTo>
                    <a:pt x="750" y="346"/>
                  </a:lnTo>
                  <a:lnTo>
                    <a:pt x="752" y="346"/>
                  </a:lnTo>
                  <a:lnTo>
                    <a:pt x="753" y="346"/>
                  </a:lnTo>
                  <a:lnTo>
                    <a:pt x="755" y="346"/>
                  </a:lnTo>
                  <a:lnTo>
                    <a:pt x="756" y="344"/>
                  </a:lnTo>
                  <a:lnTo>
                    <a:pt x="758" y="344"/>
                  </a:lnTo>
                  <a:lnTo>
                    <a:pt x="760" y="344"/>
                  </a:lnTo>
                  <a:lnTo>
                    <a:pt x="761" y="344"/>
                  </a:lnTo>
                  <a:lnTo>
                    <a:pt x="763" y="344"/>
                  </a:lnTo>
                  <a:lnTo>
                    <a:pt x="764" y="344"/>
                  </a:lnTo>
                  <a:lnTo>
                    <a:pt x="766" y="344"/>
                  </a:lnTo>
                  <a:lnTo>
                    <a:pt x="768" y="344"/>
                  </a:lnTo>
                  <a:lnTo>
                    <a:pt x="769" y="344"/>
                  </a:lnTo>
                  <a:lnTo>
                    <a:pt x="771" y="344"/>
                  </a:lnTo>
                  <a:lnTo>
                    <a:pt x="772" y="343"/>
                  </a:lnTo>
                  <a:lnTo>
                    <a:pt x="774" y="343"/>
                  </a:lnTo>
                  <a:lnTo>
                    <a:pt x="775" y="343"/>
                  </a:lnTo>
                  <a:lnTo>
                    <a:pt x="777" y="343"/>
                  </a:lnTo>
                  <a:lnTo>
                    <a:pt x="779" y="343"/>
                  </a:lnTo>
                  <a:lnTo>
                    <a:pt x="780" y="343"/>
                  </a:lnTo>
                  <a:lnTo>
                    <a:pt x="782" y="343"/>
                  </a:lnTo>
                  <a:lnTo>
                    <a:pt x="783" y="343"/>
                  </a:lnTo>
                  <a:lnTo>
                    <a:pt x="785" y="343"/>
                  </a:lnTo>
                  <a:lnTo>
                    <a:pt x="787" y="341"/>
                  </a:lnTo>
                  <a:lnTo>
                    <a:pt x="788" y="341"/>
                  </a:lnTo>
                  <a:lnTo>
                    <a:pt x="790" y="341"/>
                  </a:lnTo>
                  <a:lnTo>
                    <a:pt x="791" y="341"/>
                  </a:lnTo>
                  <a:lnTo>
                    <a:pt x="793" y="341"/>
                  </a:lnTo>
                  <a:lnTo>
                    <a:pt x="794" y="341"/>
                  </a:lnTo>
                  <a:lnTo>
                    <a:pt x="796" y="341"/>
                  </a:lnTo>
                  <a:lnTo>
                    <a:pt x="798" y="341"/>
                  </a:lnTo>
                  <a:lnTo>
                    <a:pt x="799" y="339"/>
                  </a:lnTo>
                  <a:lnTo>
                    <a:pt x="801" y="339"/>
                  </a:lnTo>
                  <a:lnTo>
                    <a:pt x="802" y="339"/>
                  </a:lnTo>
                  <a:lnTo>
                    <a:pt x="804" y="339"/>
                  </a:lnTo>
                  <a:lnTo>
                    <a:pt x="806" y="339"/>
                  </a:lnTo>
                  <a:lnTo>
                    <a:pt x="807" y="339"/>
                  </a:lnTo>
                  <a:lnTo>
                    <a:pt x="809" y="339"/>
                  </a:lnTo>
                  <a:lnTo>
                    <a:pt x="810" y="339"/>
                  </a:lnTo>
                  <a:lnTo>
                    <a:pt x="812" y="337"/>
                  </a:lnTo>
                  <a:lnTo>
                    <a:pt x="813" y="337"/>
                  </a:lnTo>
                  <a:lnTo>
                    <a:pt x="815" y="337"/>
                  </a:lnTo>
                  <a:lnTo>
                    <a:pt x="817" y="337"/>
                  </a:lnTo>
                  <a:lnTo>
                    <a:pt x="818" y="337"/>
                  </a:lnTo>
                  <a:lnTo>
                    <a:pt x="820" y="337"/>
                  </a:lnTo>
                  <a:lnTo>
                    <a:pt x="821" y="337"/>
                  </a:lnTo>
                  <a:lnTo>
                    <a:pt x="823" y="337"/>
                  </a:lnTo>
                  <a:lnTo>
                    <a:pt x="825" y="335"/>
                  </a:lnTo>
                  <a:lnTo>
                    <a:pt x="826" y="335"/>
                  </a:lnTo>
                  <a:lnTo>
                    <a:pt x="828" y="335"/>
                  </a:lnTo>
                  <a:lnTo>
                    <a:pt x="829" y="335"/>
                  </a:lnTo>
                  <a:lnTo>
                    <a:pt x="831" y="335"/>
                  </a:lnTo>
                  <a:lnTo>
                    <a:pt x="833" y="335"/>
                  </a:lnTo>
                  <a:lnTo>
                    <a:pt x="834" y="335"/>
                  </a:lnTo>
                  <a:lnTo>
                    <a:pt x="836" y="333"/>
                  </a:lnTo>
                  <a:lnTo>
                    <a:pt x="837" y="333"/>
                  </a:lnTo>
                  <a:lnTo>
                    <a:pt x="839" y="333"/>
                  </a:lnTo>
                  <a:lnTo>
                    <a:pt x="840" y="333"/>
                  </a:lnTo>
                  <a:lnTo>
                    <a:pt x="842" y="333"/>
                  </a:lnTo>
                  <a:lnTo>
                    <a:pt x="844" y="333"/>
                  </a:lnTo>
                  <a:lnTo>
                    <a:pt x="845" y="331"/>
                  </a:lnTo>
                  <a:lnTo>
                    <a:pt x="847" y="331"/>
                  </a:lnTo>
                  <a:lnTo>
                    <a:pt x="848" y="331"/>
                  </a:lnTo>
                  <a:lnTo>
                    <a:pt x="850" y="331"/>
                  </a:lnTo>
                  <a:lnTo>
                    <a:pt x="852" y="331"/>
                  </a:lnTo>
                  <a:lnTo>
                    <a:pt x="853" y="331"/>
                  </a:lnTo>
                  <a:lnTo>
                    <a:pt x="855" y="331"/>
                  </a:lnTo>
                  <a:lnTo>
                    <a:pt x="856" y="329"/>
                  </a:lnTo>
                  <a:lnTo>
                    <a:pt x="858" y="329"/>
                  </a:lnTo>
                  <a:lnTo>
                    <a:pt x="859" y="329"/>
                  </a:lnTo>
                  <a:lnTo>
                    <a:pt x="861" y="329"/>
                  </a:lnTo>
                  <a:lnTo>
                    <a:pt x="863" y="329"/>
                  </a:lnTo>
                  <a:lnTo>
                    <a:pt x="864" y="329"/>
                  </a:lnTo>
                  <a:lnTo>
                    <a:pt x="866" y="327"/>
                  </a:lnTo>
                  <a:lnTo>
                    <a:pt x="867" y="327"/>
                  </a:lnTo>
                  <a:lnTo>
                    <a:pt x="869" y="327"/>
                  </a:lnTo>
                  <a:lnTo>
                    <a:pt x="871" y="327"/>
                  </a:lnTo>
                  <a:lnTo>
                    <a:pt x="872" y="327"/>
                  </a:lnTo>
                  <a:lnTo>
                    <a:pt x="874" y="327"/>
                  </a:lnTo>
                  <a:lnTo>
                    <a:pt x="875" y="326"/>
                  </a:lnTo>
                  <a:lnTo>
                    <a:pt x="877" y="326"/>
                  </a:lnTo>
                  <a:lnTo>
                    <a:pt x="879" y="326"/>
                  </a:lnTo>
                  <a:lnTo>
                    <a:pt x="880" y="326"/>
                  </a:lnTo>
                  <a:lnTo>
                    <a:pt x="882" y="326"/>
                  </a:lnTo>
                  <a:lnTo>
                    <a:pt x="883" y="326"/>
                  </a:lnTo>
                  <a:lnTo>
                    <a:pt x="883" y="324"/>
                  </a:lnTo>
                  <a:lnTo>
                    <a:pt x="885" y="324"/>
                  </a:lnTo>
                  <a:lnTo>
                    <a:pt x="886" y="324"/>
                  </a:lnTo>
                  <a:lnTo>
                    <a:pt x="888" y="324"/>
                  </a:lnTo>
                  <a:lnTo>
                    <a:pt x="890" y="324"/>
                  </a:lnTo>
                  <a:lnTo>
                    <a:pt x="891" y="322"/>
                  </a:lnTo>
                  <a:lnTo>
                    <a:pt x="893" y="322"/>
                  </a:lnTo>
                  <a:lnTo>
                    <a:pt x="894" y="322"/>
                  </a:lnTo>
                  <a:lnTo>
                    <a:pt x="896" y="322"/>
                  </a:lnTo>
                  <a:lnTo>
                    <a:pt x="898" y="322"/>
                  </a:lnTo>
                  <a:lnTo>
                    <a:pt x="899" y="322"/>
                  </a:lnTo>
                  <a:lnTo>
                    <a:pt x="901" y="320"/>
                  </a:lnTo>
                  <a:lnTo>
                    <a:pt x="902" y="320"/>
                  </a:lnTo>
                  <a:lnTo>
                    <a:pt x="904" y="320"/>
                  </a:lnTo>
                  <a:lnTo>
                    <a:pt x="905" y="320"/>
                  </a:lnTo>
                  <a:lnTo>
                    <a:pt x="907" y="320"/>
                  </a:lnTo>
                  <a:lnTo>
                    <a:pt x="909" y="318"/>
                  </a:lnTo>
                  <a:lnTo>
                    <a:pt x="910" y="318"/>
                  </a:lnTo>
                  <a:lnTo>
                    <a:pt x="912" y="318"/>
                  </a:lnTo>
                  <a:lnTo>
                    <a:pt x="913" y="318"/>
                  </a:lnTo>
                  <a:lnTo>
                    <a:pt x="915" y="318"/>
                  </a:lnTo>
                  <a:lnTo>
                    <a:pt x="917" y="316"/>
                  </a:lnTo>
                  <a:lnTo>
                    <a:pt x="918" y="316"/>
                  </a:lnTo>
                  <a:lnTo>
                    <a:pt x="920" y="316"/>
                  </a:lnTo>
                  <a:lnTo>
                    <a:pt x="921" y="316"/>
                  </a:lnTo>
                  <a:lnTo>
                    <a:pt x="923" y="316"/>
                  </a:lnTo>
                  <a:lnTo>
                    <a:pt x="924" y="314"/>
                  </a:lnTo>
                  <a:lnTo>
                    <a:pt x="926" y="314"/>
                  </a:lnTo>
                  <a:lnTo>
                    <a:pt x="928" y="314"/>
                  </a:lnTo>
                  <a:lnTo>
                    <a:pt x="929" y="314"/>
                  </a:lnTo>
                  <a:lnTo>
                    <a:pt x="931" y="314"/>
                  </a:lnTo>
                  <a:lnTo>
                    <a:pt x="932" y="312"/>
                  </a:lnTo>
                  <a:lnTo>
                    <a:pt x="934" y="312"/>
                  </a:lnTo>
                  <a:lnTo>
                    <a:pt x="936" y="312"/>
                  </a:lnTo>
                  <a:lnTo>
                    <a:pt x="937" y="312"/>
                  </a:lnTo>
                  <a:lnTo>
                    <a:pt x="939" y="312"/>
                  </a:lnTo>
                  <a:lnTo>
                    <a:pt x="940" y="311"/>
                  </a:lnTo>
                  <a:lnTo>
                    <a:pt x="942" y="311"/>
                  </a:lnTo>
                  <a:lnTo>
                    <a:pt x="944" y="311"/>
                  </a:lnTo>
                  <a:lnTo>
                    <a:pt x="945" y="311"/>
                  </a:lnTo>
                  <a:lnTo>
                    <a:pt x="947" y="309"/>
                  </a:lnTo>
                  <a:lnTo>
                    <a:pt x="948" y="309"/>
                  </a:lnTo>
                  <a:lnTo>
                    <a:pt x="950" y="309"/>
                  </a:lnTo>
                  <a:lnTo>
                    <a:pt x="951" y="309"/>
                  </a:lnTo>
                  <a:lnTo>
                    <a:pt x="953" y="309"/>
                  </a:lnTo>
                  <a:lnTo>
                    <a:pt x="955" y="307"/>
                  </a:lnTo>
                  <a:lnTo>
                    <a:pt x="956" y="307"/>
                  </a:lnTo>
                  <a:lnTo>
                    <a:pt x="958" y="307"/>
                  </a:lnTo>
                  <a:lnTo>
                    <a:pt x="959" y="307"/>
                  </a:lnTo>
                  <a:lnTo>
                    <a:pt x="961" y="305"/>
                  </a:lnTo>
                  <a:lnTo>
                    <a:pt x="963" y="305"/>
                  </a:lnTo>
                  <a:lnTo>
                    <a:pt x="964" y="305"/>
                  </a:lnTo>
                  <a:lnTo>
                    <a:pt x="966" y="305"/>
                  </a:lnTo>
                  <a:lnTo>
                    <a:pt x="967" y="305"/>
                  </a:lnTo>
                  <a:lnTo>
                    <a:pt x="969" y="303"/>
                  </a:lnTo>
                  <a:lnTo>
                    <a:pt x="970" y="303"/>
                  </a:lnTo>
                  <a:lnTo>
                    <a:pt x="972" y="303"/>
                  </a:lnTo>
                  <a:lnTo>
                    <a:pt x="974" y="303"/>
                  </a:lnTo>
                  <a:lnTo>
                    <a:pt x="975" y="301"/>
                  </a:lnTo>
                  <a:lnTo>
                    <a:pt x="977" y="301"/>
                  </a:lnTo>
                  <a:lnTo>
                    <a:pt x="978" y="301"/>
                  </a:lnTo>
                  <a:lnTo>
                    <a:pt x="980" y="301"/>
                  </a:lnTo>
                  <a:lnTo>
                    <a:pt x="982" y="299"/>
                  </a:lnTo>
                  <a:lnTo>
                    <a:pt x="983" y="299"/>
                  </a:lnTo>
                  <a:lnTo>
                    <a:pt x="985" y="299"/>
                  </a:lnTo>
                  <a:lnTo>
                    <a:pt x="986" y="299"/>
                  </a:lnTo>
                  <a:lnTo>
                    <a:pt x="988" y="297"/>
                  </a:lnTo>
                  <a:lnTo>
                    <a:pt x="990" y="297"/>
                  </a:lnTo>
                  <a:lnTo>
                    <a:pt x="991" y="297"/>
                  </a:lnTo>
                  <a:lnTo>
                    <a:pt x="993" y="297"/>
                  </a:lnTo>
                  <a:lnTo>
                    <a:pt x="994" y="297"/>
                  </a:lnTo>
                  <a:lnTo>
                    <a:pt x="996" y="295"/>
                  </a:lnTo>
                  <a:lnTo>
                    <a:pt x="997" y="295"/>
                  </a:lnTo>
                  <a:lnTo>
                    <a:pt x="999" y="295"/>
                  </a:lnTo>
                  <a:lnTo>
                    <a:pt x="1001" y="295"/>
                  </a:lnTo>
                  <a:lnTo>
                    <a:pt x="1002" y="294"/>
                  </a:lnTo>
                  <a:lnTo>
                    <a:pt x="1004" y="294"/>
                  </a:lnTo>
                  <a:lnTo>
                    <a:pt x="1005" y="294"/>
                  </a:lnTo>
                  <a:lnTo>
                    <a:pt x="1007" y="292"/>
                  </a:lnTo>
                  <a:lnTo>
                    <a:pt x="1009" y="292"/>
                  </a:lnTo>
                  <a:lnTo>
                    <a:pt x="1010" y="292"/>
                  </a:lnTo>
                  <a:lnTo>
                    <a:pt x="1012" y="292"/>
                  </a:lnTo>
                  <a:lnTo>
                    <a:pt x="1013" y="290"/>
                  </a:lnTo>
                  <a:lnTo>
                    <a:pt x="1015" y="290"/>
                  </a:lnTo>
                  <a:lnTo>
                    <a:pt x="1016" y="290"/>
                  </a:lnTo>
                  <a:lnTo>
                    <a:pt x="1018" y="290"/>
                  </a:lnTo>
                  <a:lnTo>
                    <a:pt x="1020" y="288"/>
                  </a:lnTo>
                  <a:lnTo>
                    <a:pt x="1021" y="288"/>
                  </a:lnTo>
                  <a:lnTo>
                    <a:pt x="1023" y="288"/>
                  </a:lnTo>
                  <a:lnTo>
                    <a:pt x="1024" y="288"/>
                  </a:lnTo>
                  <a:lnTo>
                    <a:pt x="1026" y="286"/>
                  </a:lnTo>
                  <a:lnTo>
                    <a:pt x="1028" y="286"/>
                  </a:lnTo>
                  <a:lnTo>
                    <a:pt x="1029" y="286"/>
                  </a:lnTo>
                  <a:lnTo>
                    <a:pt x="1031" y="286"/>
                  </a:lnTo>
                  <a:lnTo>
                    <a:pt x="1032" y="284"/>
                  </a:lnTo>
                  <a:lnTo>
                    <a:pt x="1034" y="284"/>
                  </a:lnTo>
                  <a:lnTo>
                    <a:pt x="1035" y="284"/>
                  </a:lnTo>
                  <a:lnTo>
                    <a:pt x="1037" y="282"/>
                  </a:lnTo>
                  <a:lnTo>
                    <a:pt x="1039" y="282"/>
                  </a:lnTo>
                  <a:lnTo>
                    <a:pt x="1040" y="282"/>
                  </a:lnTo>
                  <a:lnTo>
                    <a:pt x="1042" y="282"/>
                  </a:lnTo>
                  <a:lnTo>
                    <a:pt x="1043" y="280"/>
                  </a:lnTo>
                  <a:lnTo>
                    <a:pt x="1045" y="280"/>
                  </a:lnTo>
                  <a:lnTo>
                    <a:pt x="1047" y="280"/>
                  </a:lnTo>
                  <a:lnTo>
                    <a:pt x="1048" y="280"/>
                  </a:lnTo>
                  <a:lnTo>
                    <a:pt x="1050" y="278"/>
                  </a:lnTo>
                  <a:lnTo>
                    <a:pt x="1051" y="278"/>
                  </a:lnTo>
                  <a:lnTo>
                    <a:pt x="1053" y="278"/>
                  </a:lnTo>
                  <a:lnTo>
                    <a:pt x="1055" y="277"/>
                  </a:lnTo>
                  <a:lnTo>
                    <a:pt x="1055" y="277"/>
                  </a:lnTo>
                  <a:lnTo>
                    <a:pt x="1056" y="277"/>
                  </a:lnTo>
                  <a:lnTo>
                    <a:pt x="1058" y="277"/>
                  </a:lnTo>
                  <a:lnTo>
                    <a:pt x="1059" y="275"/>
                  </a:lnTo>
                  <a:lnTo>
                    <a:pt x="1061" y="275"/>
                  </a:lnTo>
                  <a:lnTo>
                    <a:pt x="1062" y="275"/>
                  </a:lnTo>
                  <a:lnTo>
                    <a:pt x="1064" y="273"/>
                  </a:lnTo>
                  <a:lnTo>
                    <a:pt x="1066" y="273"/>
                  </a:lnTo>
                  <a:lnTo>
                    <a:pt x="1067" y="273"/>
                  </a:lnTo>
                  <a:lnTo>
                    <a:pt x="1069" y="271"/>
                  </a:lnTo>
                  <a:lnTo>
                    <a:pt x="1070" y="271"/>
                  </a:lnTo>
                  <a:lnTo>
                    <a:pt x="1072" y="271"/>
                  </a:lnTo>
                  <a:lnTo>
                    <a:pt x="1074" y="271"/>
                  </a:lnTo>
                  <a:lnTo>
                    <a:pt x="1075" y="269"/>
                  </a:lnTo>
                  <a:lnTo>
                    <a:pt x="1077" y="269"/>
                  </a:lnTo>
                  <a:lnTo>
                    <a:pt x="1078" y="269"/>
                  </a:lnTo>
                  <a:lnTo>
                    <a:pt x="1080" y="267"/>
                  </a:lnTo>
                  <a:lnTo>
                    <a:pt x="1081" y="267"/>
                  </a:lnTo>
                  <a:lnTo>
                    <a:pt x="1083" y="267"/>
                  </a:lnTo>
                  <a:lnTo>
                    <a:pt x="1085" y="265"/>
                  </a:lnTo>
                  <a:lnTo>
                    <a:pt x="1086" y="265"/>
                  </a:lnTo>
                  <a:lnTo>
                    <a:pt x="1088" y="265"/>
                  </a:lnTo>
                  <a:lnTo>
                    <a:pt x="1089" y="265"/>
                  </a:lnTo>
                  <a:lnTo>
                    <a:pt x="1091" y="263"/>
                  </a:lnTo>
                  <a:lnTo>
                    <a:pt x="1093" y="263"/>
                  </a:lnTo>
                  <a:lnTo>
                    <a:pt x="1094" y="263"/>
                  </a:lnTo>
                  <a:lnTo>
                    <a:pt x="1096" y="262"/>
                  </a:lnTo>
                  <a:lnTo>
                    <a:pt x="1097" y="262"/>
                  </a:lnTo>
                  <a:lnTo>
                    <a:pt x="1099" y="262"/>
                  </a:lnTo>
                  <a:lnTo>
                    <a:pt x="1101" y="260"/>
                  </a:lnTo>
                  <a:lnTo>
                    <a:pt x="1102" y="260"/>
                  </a:lnTo>
                  <a:lnTo>
                    <a:pt x="1104" y="260"/>
                  </a:lnTo>
                  <a:lnTo>
                    <a:pt x="1105" y="258"/>
                  </a:lnTo>
                  <a:lnTo>
                    <a:pt x="1107" y="258"/>
                  </a:lnTo>
                  <a:lnTo>
                    <a:pt x="1108" y="258"/>
                  </a:lnTo>
                  <a:lnTo>
                    <a:pt x="1110" y="256"/>
                  </a:lnTo>
                  <a:lnTo>
                    <a:pt x="1112" y="256"/>
                  </a:lnTo>
                  <a:lnTo>
                    <a:pt x="1113" y="256"/>
                  </a:lnTo>
                  <a:lnTo>
                    <a:pt x="1115" y="254"/>
                  </a:lnTo>
                  <a:lnTo>
                    <a:pt x="1116" y="254"/>
                  </a:lnTo>
                  <a:lnTo>
                    <a:pt x="1118" y="254"/>
                  </a:lnTo>
                  <a:lnTo>
                    <a:pt x="1120" y="252"/>
                  </a:lnTo>
                  <a:lnTo>
                    <a:pt x="1121" y="252"/>
                  </a:lnTo>
                  <a:lnTo>
                    <a:pt x="1123" y="252"/>
                  </a:lnTo>
                  <a:lnTo>
                    <a:pt x="1124" y="252"/>
                  </a:lnTo>
                  <a:lnTo>
                    <a:pt x="1126" y="250"/>
                  </a:lnTo>
                  <a:lnTo>
                    <a:pt x="1127" y="250"/>
                  </a:lnTo>
                  <a:lnTo>
                    <a:pt x="1129" y="250"/>
                  </a:lnTo>
                  <a:lnTo>
                    <a:pt x="1131" y="248"/>
                  </a:lnTo>
                  <a:lnTo>
                    <a:pt x="1132" y="248"/>
                  </a:lnTo>
                  <a:lnTo>
                    <a:pt x="1134" y="248"/>
                  </a:lnTo>
                  <a:lnTo>
                    <a:pt x="1135" y="246"/>
                  </a:lnTo>
                  <a:lnTo>
                    <a:pt x="1137" y="246"/>
                  </a:lnTo>
                  <a:lnTo>
                    <a:pt x="1139" y="245"/>
                  </a:lnTo>
                  <a:lnTo>
                    <a:pt x="1140" y="245"/>
                  </a:lnTo>
                  <a:lnTo>
                    <a:pt x="1142" y="245"/>
                  </a:lnTo>
                  <a:lnTo>
                    <a:pt x="1143" y="243"/>
                  </a:lnTo>
                  <a:lnTo>
                    <a:pt x="1145" y="243"/>
                  </a:lnTo>
                  <a:lnTo>
                    <a:pt x="1146" y="243"/>
                  </a:lnTo>
                  <a:lnTo>
                    <a:pt x="1148" y="241"/>
                  </a:lnTo>
                  <a:lnTo>
                    <a:pt x="1150" y="241"/>
                  </a:lnTo>
                  <a:lnTo>
                    <a:pt x="1151" y="241"/>
                  </a:lnTo>
                  <a:lnTo>
                    <a:pt x="1153" y="239"/>
                  </a:lnTo>
                  <a:lnTo>
                    <a:pt x="1154" y="239"/>
                  </a:lnTo>
                  <a:lnTo>
                    <a:pt x="1156" y="239"/>
                  </a:lnTo>
                  <a:lnTo>
                    <a:pt x="1158" y="237"/>
                  </a:lnTo>
                  <a:lnTo>
                    <a:pt x="1159" y="237"/>
                  </a:lnTo>
                  <a:lnTo>
                    <a:pt x="1161" y="237"/>
                  </a:lnTo>
                  <a:lnTo>
                    <a:pt x="1162" y="235"/>
                  </a:lnTo>
                  <a:lnTo>
                    <a:pt x="1164" y="235"/>
                  </a:lnTo>
                  <a:lnTo>
                    <a:pt x="1166" y="235"/>
                  </a:lnTo>
                  <a:lnTo>
                    <a:pt x="1167" y="233"/>
                  </a:lnTo>
                  <a:lnTo>
                    <a:pt x="1169" y="233"/>
                  </a:lnTo>
                  <a:lnTo>
                    <a:pt x="1170" y="231"/>
                  </a:lnTo>
                  <a:lnTo>
                    <a:pt x="1172" y="231"/>
                  </a:lnTo>
                  <a:lnTo>
                    <a:pt x="1173" y="231"/>
                  </a:lnTo>
                  <a:lnTo>
                    <a:pt x="1175" y="229"/>
                  </a:lnTo>
                  <a:lnTo>
                    <a:pt x="1177" y="229"/>
                  </a:lnTo>
                  <a:lnTo>
                    <a:pt x="1178" y="229"/>
                  </a:lnTo>
                  <a:lnTo>
                    <a:pt x="1180" y="228"/>
                  </a:lnTo>
                  <a:lnTo>
                    <a:pt x="1181" y="228"/>
                  </a:lnTo>
                  <a:lnTo>
                    <a:pt x="1183" y="228"/>
                  </a:lnTo>
                  <a:lnTo>
                    <a:pt x="1185" y="226"/>
                  </a:lnTo>
                  <a:lnTo>
                    <a:pt x="1186" y="226"/>
                  </a:lnTo>
                  <a:lnTo>
                    <a:pt x="1188" y="224"/>
                  </a:lnTo>
                  <a:lnTo>
                    <a:pt x="1189" y="224"/>
                  </a:lnTo>
                  <a:lnTo>
                    <a:pt x="1191" y="224"/>
                  </a:lnTo>
                  <a:lnTo>
                    <a:pt x="1192" y="222"/>
                  </a:lnTo>
                  <a:lnTo>
                    <a:pt x="1194" y="222"/>
                  </a:lnTo>
                  <a:lnTo>
                    <a:pt x="1196" y="222"/>
                  </a:lnTo>
                  <a:lnTo>
                    <a:pt x="1197" y="220"/>
                  </a:lnTo>
                  <a:lnTo>
                    <a:pt x="1199" y="220"/>
                  </a:lnTo>
                  <a:lnTo>
                    <a:pt x="1200" y="218"/>
                  </a:lnTo>
                  <a:lnTo>
                    <a:pt x="1202" y="218"/>
                  </a:lnTo>
                  <a:lnTo>
                    <a:pt x="1204" y="218"/>
                  </a:lnTo>
                  <a:lnTo>
                    <a:pt x="1205" y="216"/>
                  </a:lnTo>
                  <a:lnTo>
                    <a:pt x="1207" y="216"/>
                  </a:lnTo>
                  <a:lnTo>
                    <a:pt x="1208" y="216"/>
                  </a:lnTo>
                  <a:lnTo>
                    <a:pt x="1210" y="214"/>
                  </a:lnTo>
                  <a:lnTo>
                    <a:pt x="1212" y="214"/>
                  </a:lnTo>
                  <a:lnTo>
                    <a:pt x="1213" y="213"/>
                  </a:lnTo>
                  <a:lnTo>
                    <a:pt x="1215" y="213"/>
                  </a:lnTo>
                  <a:lnTo>
                    <a:pt x="1216" y="213"/>
                  </a:lnTo>
                  <a:lnTo>
                    <a:pt x="1218" y="211"/>
                  </a:lnTo>
                  <a:lnTo>
                    <a:pt x="1219" y="211"/>
                  </a:lnTo>
                  <a:lnTo>
                    <a:pt x="1221" y="209"/>
                  </a:lnTo>
                  <a:lnTo>
                    <a:pt x="1223" y="209"/>
                  </a:lnTo>
                  <a:lnTo>
                    <a:pt x="1224" y="209"/>
                  </a:lnTo>
                  <a:lnTo>
                    <a:pt x="1226" y="207"/>
                  </a:lnTo>
                  <a:lnTo>
                    <a:pt x="1226" y="207"/>
                  </a:lnTo>
                  <a:lnTo>
                    <a:pt x="1227" y="205"/>
                  </a:lnTo>
                  <a:lnTo>
                    <a:pt x="1229" y="205"/>
                  </a:lnTo>
                  <a:lnTo>
                    <a:pt x="1231" y="205"/>
                  </a:lnTo>
                  <a:lnTo>
                    <a:pt x="1232" y="203"/>
                  </a:lnTo>
                  <a:lnTo>
                    <a:pt x="1234" y="203"/>
                  </a:lnTo>
                  <a:lnTo>
                    <a:pt x="1235" y="201"/>
                  </a:lnTo>
                  <a:lnTo>
                    <a:pt x="1237" y="201"/>
                  </a:lnTo>
                  <a:lnTo>
                    <a:pt x="1238" y="201"/>
                  </a:lnTo>
                  <a:lnTo>
                    <a:pt x="1240" y="199"/>
                  </a:lnTo>
                  <a:lnTo>
                    <a:pt x="1242" y="199"/>
                  </a:lnTo>
                  <a:lnTo>
                    <a:pt x="1243" y="197"/>
                  </a:lnTo>
                  <a:lnTo>
                    <a:pt x="1245" y="197"/>
                  </a:lnTo>
                  <a:lnTo>
                    <a:pt x="1246" y="197"/>
                  </a:lnTo>
                  <a:lnTo>
                    <a:pt x="1248" y="196"/>
                  </a:lnTo>
                  <a:lnTo>
                    <a:pt x="1250" y="196"/>
                  </a:lnTo>
                  <a:lnTo>
                    <a:pt x="1251" y="194"/>
                  </a:lnTo>
                  <a:lnTo>
                    <a:pt x="1253" y="194"/>
                  </a:lnTo>
                  <a:lnTo>
                    <a:pt x="1254" y="194"/>
                  </a:lnTo>
                  <a:lnTo>
                    <a:pt x="1256" y="192"/>
                  </a:lnTo>
                  <a:lnTo>
                    <a:pt x="1257" y="192"/>
                  </a:lnTo>
                  <a:lnTo>
                    <a:pt x="1259" y="190"/>
                  </a:lnTo>
                  <a:lnTo>
                    <a:pt x="1261" y="190"/>
                  </a:lnTo>
                  <a:lnTo>
                    <a:pt x="1262" y="188"/>
                  </a:lnTo>
                  <a:lnTo>
                    <a:pt x="1264" y="188"/>
                  </a:lnTo>
                  <a:lnTo>
                    <a:pt x="1265" y="188"/>
                  </a:lnTo>
                  <a:lnTo>
                    <a:pt x="1267" y="186"/>
                  </a:lnTo>
                  <a:lnTo>
                    <a:pt x="1269" y="186"/>
                  </a:lnTo>
                  <a:lnTo>
                    <a:pt x="1270" y="184"/>
                  </a:lnTo>
                  <a:lnTo>
                    <a:pt x="1272" y="184"/>
                  </a:lnTo>
                  <a:lnTo>
                    <a:pt x="1273" y="184"/>
                  </a:lnTo>
                  <a:lnTo>
                    <a:pt x="1275" y="182"/>
                  </a:lnTo>
                  <a:lnTo>
                    <a:pt x="1277" y="182"/>
                  </a:lnTo>
                  <a:lnTo>
                    <a:pt x="1278" y="180"/>
                  </a:lnTo>
                  <a:lnTo>
                    <a:pt x="1280" y="180"/>
                  </a:lnTo>
                  <a:lnTo>
                    <a:pt x="1281" y="179"/>
                  </a:lnTo>
                  <a:lnTo>
                    <a:pt x="1283" y="179"/>
                  </a:lnTo>
                  <a:lnTo>
                    <a:pt x="1284" y="179"/>
                  </a:lnTo>
                  <a:lnTo>
                    <a:pt x="1286" y="177"/>
                  </a:lnTo>
                  <a:lnTo>
                    <a:pt x="1288" y="177"/>
                  </a:lnTo>
                  <a:lnTo>
                    <a:pt x="1289" y="175"/>
                  </a:lnTo>
                  <a:lnTo>
                    <a:pt x="1291" y="175"/>
                  </a:lnTo>
                  <a:lnTo>
                    <a:pt x="1292" y="173"/>
                  </a:lnTo>
                  <a:lnTo>
                    <a:pt x="1294" y="173"/>
                  </a:lnTo>
                  <a:lnTo>
                    <a:pt x="1296" y="171"/>
                  </a:lnTo>
                  <a:lnTo>
                    <a:pt x="1297" y="171"/>
                  </a:lnTo>
                  <a:lnTo>
                    <a:pt x="1299" y="171"/>
                  </a:lnTo>
                  <a:lnTo>
                    <a:pt x="1300" y="169"/>
                  </a:lnTo>
                  <a:lnTo>
                    <a:pt x="1302" y="169"/>
                  </a:lnTo>
                  <a:lnTo>
                    <a:pt x="1303" y="167"/>
                  </a:lnTo>
                  <a:lnTo>
                    <a:pt x="1305" y="167"/>
                  </a:lnTo>
                  <a:lnTo>
                    <a:pt x="1307" y="165"/>
                  </a:lnTo>
                  <a:lnTo>
                    <a:pt x="1308" y="165"/>
                  </a:lnTo>
                  <a:lnTo>
                    <a:pt x="1310" y="164"/>
                  </a:lnTo>
                  <a:lnTo>
                    <a:pt x="1311" y="164"/>
                  </a:lnTo>
                  <a:lnTo>
                    <a:pt x="1313" y="164"/>
                  </a:lnTo>
                  <a:lnTo>
                    <a:pt x="1315" y="162"/>
                  </a:lnTo>
                  <a:lnTo>
                    <a:pt x="1316" y="162"/>
                  </a:lnTo>
                  <a:lnTo>
                    <a:pt x="1318" y="160"/>
                  </a:lnTo>
                  <a:lnTo>
                    <a:pt x="1319" y="160"/>
                  </a:lnTo>
                  <a:lnTo>
                    <a:pt x="1321" y="158"/>
                  </a:lnTo>
                  <a:lnTo>
                    <a:pt x="1323" y="158"/>
                  </a:lnTo>
                  <a:lnTo>
                    <a:pt x="1324" y="156"/>
                  </a:lnTo>
                  <a:lnTo>
                    <a:pt x="1326" y="156"/>
                  </a:lnTo>
                  <a:lnTo>
                    <a:pt x="1327" y="154"/>
                  </a:lnTo>
                  <a:lnTo>
                    <a:pt x="1329" y="154"/>
                  </a:lnTo>
                  <a:lnTo>
                    <a:pt x="1330" y="154"/>
                  </a:lnTo>
                  <a:lnTo>
                    <a:pt x="1332" y="152"/>
                  </a:lnTo>
                  <a:lnTo>
                    <a:pt x="1334" y="152"/>
                  </a:lnTo>
                  <a:lnTo>
                    <a:pt x="1335" y="150"/>
                  </a:lnTo>
                  <a:lnTo>
                    <a:pt x="1337" y="150"/>
                  </a:lnTo>
                  <a:lnTo>
                    <a:pt x="1338" y="148"/>
                  </a:lnTo>
                  <a:lnTo>
                    <a:pt x="1340" y="148"/>
                  </a:lnTo>
                  <a:lnTo>
                    <a:pt x="1342" y="147"/>
                  </a:lnTo>
                  <a:lnTo>
                    <a:pt x="1343" y="147"/>
                  </a:lnTo>
                  <a:lnTo>
                    <a:pt x="1345" y="145"/>
                  </a:lnTo>
                  <a:lnTo>
                    <a:pt x="1346" y="145"/>
                  </a:lnTo>
                  <a:lnTo>
                    <a:pt x="1348" y="143"/>
                  </a:lnTo>
                  <a:lnTo>
                    <a:pt x="1349" y="143"/>
                  </a:lnTo>
                  <a:lnTo>
                    <a:pt x="1351" y="141"/>
                  </a:lnTo>
                  <a:lnTo>
                    <a:pt x="1353" y="141"/>
                  </a:lnTo>
                  <a:lnTo>
                    <a:pt x="1354" y="139"/>
                  </a:lnTo>
                  <a:lnTo>
                    <a:pt x="1356" y="139"/>
                  </a:lnTo>
                  <a:lnTo>
                    <a:pt x="1357" y="139"/>
                  </a:lnTo>
                  <a:lnTo>
                    <a:pt x="1359" y="137"/>
                  </a:lnTo>
                  <a:lnTo>
                    <a:pt x="1361" y="137"/>
                  </a:lnTo>
                  <a:lnTo>
                    <a:pt x="1362" y="135"/>
                  </a:lnTo>
                  <a:lnTo>
                    <a:pt x="1364" y="135"/>
                  </a:lnTo>
                  <a:lnTo>
                    <a:pt x="1365" y="133"/>
                  </a:lnTo>
                  <a:lnTo>
                    <a:pt x="1367" y="133"/>
                  </a:lnTo>
                  <a:lnTo>
                    <a:pt x="1368" y="131"/>
                  </a:lnTo>
                  <a:lnTo>
                    <a:pt x="1370" y="131"/>
                  </a:lnTo>
                  <a:lnTo>
                    <a:pt x="1372" y="130"/>
                  </a:lnTo>
                  <a:lnTo>
                    <a:pt x="1373" y="130"/>
                  </a:lnTo>
                  <a:lnTo>
                    <a:pt x="1375" y="128"/>
                  </a:lnTo>
                  <a:lnTo>
                    <a:pt x="1376" y="128"/>
                  </a:lnTo>
                  <a:lnTo>
                    <a:pt x="1378" y="126"/>
                  </a:lnTo>
                  <a:lnTo>
                    <a:pt x="1380" y="126"/>
                  </a:lnTo>
                  <a:lnTo>
                    <a:pt x="1381" y="124"/>
                  </a:lnTo>
                  <a:lnTo>
                    <a:pt x="1383" y="124"/>
                  </a:lnTo>
                  <a:lnTo>
                    <a:pt x="1384" y="122"/>
                  </a:lnTo>
                  <a:lnTo>
                    <a:pt x="1386" y="122"/>
                  </a:lnTo>
                  <a:lnTo>
                    <a:pt x="1388" y="120"/>
                  </a:lnTo>
                  <a:lnTo>
                    <a:pt x="1389" y="120"/>
                  </a:lnTo>
                  <a:lnTo>
                    <a:pt x="1391" y="118"/>
                  </a:lnTo>
                  <a:lnTo>
                    <a:pt x="1392" y="118"/>
                  </a:lnTo>
                  <a:lnTo>
                    <a:pt x="1394" y="116"/>
                  </a:lnTo>
                  <a:lnTo>
                    <a:pt x="1395" y="116"/>
                  </a:lnTo>
                  <a:lnTo>
                    <a:pt x="1397" y="115"/>
                  </a:lnTo>
                  <a:lnTo>
                    <a:pt x="1397" y="115"/>
                  </a:lnTo>
                  <a:lnTo>
                    <a:pt x="1399" y="113"/>
                  </a:lnTo>
                  <a:lnTo>
                    <a:pt x="1400" y="113"/>
                  </a:lnTo>
                  <a:lnTo>
                    <a:pt x="1402" y="111"/>
                  </a:lnTo>
                  <a:lnTo>
                    <a:pt x="1403" y="111"/>
                  </a:lnTo>
                  <a:lnTo>
                    <a:pt x="1405" y="109"/>
                  </a:lnTo>
                  <a:lnTo>
                    <a:pt x="1407" y="109"/>
                  </a:lnTo>
                  <a:lnTo>
                    <a:pt x="1408" y="107"/>
                  </a:lnTo>
                  <a:lnTo>
                    <a:pt x="1410" y="107"/>
                  </a:lnTo>
                  <a:lnTo>
                    <a:pt x="1411" y="105"/>
                  </a:lnTo>
                  <a:lnTo>
                    <a:pt x="1413" y="105"/>
                  </a:lnTo>
                  <a:lnTo>
                    <a:pt x="1414" y="103"/>
                  </a:lnTo>
                  <a:lnTo>
                    <a:pt x="1416" y="103"/>
                  </a:lnTo>
                  <a:lnTo>
                    <a:pt x="1418" y="101"/>
                  </a:lnTo>
                  <a:lnTo>
                    <a:pt x="1419" y="101"/>
                  </a:lnTo>
                  <a:lnTo>
                    <a:pt x="1421" y="99"/>
                  </a:lnTo>
                  <a:lnTo>
                    <a:pt x="1422" y="98"/>
                  </a:lnTo>
                  <a:lnTo>
                    <a:pt x="1424" y="98"/>
                  </a:lnTo>
                  <a:lnTo>
                    <a:pt x="1426" y="96"/>
                  </a:lnTo>
                  <a:lnTo>
                    <a:pt x="1427" y="96"/>
                  </a:lnTo>
                  <a:lnTo>
                    <a:pt x="1429" y="94"/>
                  </a:lnTo>
                  <a:lnTo>
                    <a:pt x="1430" y="94"/>
                  </a:lnTo>
                  <a:lnTo>
                    <a:pt x="1432" y="92"/>
                  </a:lnTo>
                  <a:lnTo>
                    <a:pt x="1434" y="92"/>
                  </a:lnTo>
                  <a:lnTo>
                    <a:pt x="1435" y="90"/>
                  </a:lnTo>
                  <a:lnTo>
                    <a:pt x="1437" y="90"/>
                  </a:lnTo>
                  <a:lnTo>
                    <a:pt x="1438" y="88"/>
                  </a:lnTo>
                  <a:lnTo>
                    <a:pt x="1440" y="88"/>
                  </a:lnTo>
                  <a:lnTo>
                    <a:pt x="1441" y="86"/>
                  </a:lnTo>
                  <a:lnTo>
                    <a:pt x="1443" y="86"/>
                  </a:lnTo>
                  <a:lnTo>
                    <a:pt x="1445" y="84"/>
                  </a:lnTo>
                  <a:lnTo>
                    <a:pt x="1446" y="84"/>
                  </a:lnTo>
                  <a:lnTo>
                    <a:pt x="1448" y="82"/>
                  </a:lnTo>
                  <a:lnTo>
                    <a:pt x="1449" y="81"/>
                  </a:lnTo>
                  <a:lnTo>
                    <a:pt x="1451" y="81"/>
                  </a:lnTo>
                  <a:lnTo>
                    <a:pt x="1453" y="79"/>
                  </a:lnTo>
                  <a:lnTo>
                    <a:pt x="1454" y="79"/>
                  </a:lnTo>
                  <a:lnTo>
                    <a:pt x="1456" y="77"/>
                  </a:lnTo>
                  <a:lnTo>
                    <a:pt x="1457" y="77"/>
                  </a:lnTo>
                  <a:lnTo>
                    <a:pt x="1459" y="75"/>
                  </a:lnTo>
                  <a:lnTo>
                    <a:pt x="1460" y="75"/>
                  </a:lnTo>
                  <a:lnTo>
                    <a:pt x="1462" y="73"/>
                  </a:lnTo>
                  <a:lnTo>
                    <a:pt x="1464" y="73"/>
                  </a:lnTo>
                  <a:lnTo>
                    <a:pt x="1465" y="71"/>
                  </a:lnTo>
                  <a:lnTo>
                    <a:pt x="1467" y="69"/>
                  </a:lnTo>
                  <a:lnTo>
                    <a:pt x="1468" y="69"/>
                  </a:lnTo>
                  <a:lnTo>
                    <a:pt x="1470" y="67"/>
                  </a:lnTo>
                  <a:lnTo>
                    <a:pt x="1472" y="67"/>
                  </a:lnTo>
                  <a:lnTo>
                    <a:pt x="1473" y="66"/>
                  </a:lnTo>
                  <a:lnTo>
                    <a:pt x="1475" y="66"/>
                  </a:lnTo>
                  <a:lnTo>
                    <a:pt x="1476" y="64"/>
                  </a:lnTo>
                  <a:lnTo>
                    <a:pt x="1478" y="64"/>
                  </a:lnTo>
                  <a:lnTo>
                    <a:pt x="1479" y="62"/>
                  </a:lnTo>
                  <a:lnTo>
                    <a:pt x="1481" y="60"/>
                  </a:lnTo>
                  <a:lnTo>
                    <a:pt x="1483" y="60"/>
                  </a:lnTo>
                  <a:lnTo>
                    <a:pt x="1484" y="58"/>
                  </a:lnTo>
                  <a:lnTo>
                    <a:pt x="1486" y="58"/>
                  </a:lnTo>
                  <a:lnTo>
                    <a:pt x="1487" y="56"/>
                  </a:lnTo>
                  <a:lnTo>
                    <a:pt x="1489" y="56"/>
                  </a:lnTo>
                  <a:lnTo>
                    <a:pt x="1491" y="54"/>
                  </a:lnTo>
                  <a:lnTo>
                    <a:pt x="1492" y="54"/>
                  </a:lnTo>
                  <a:lnTo>
                    <a:pt x="1494" y="52"/>
                  </a:lnTo>
                  <a:lnTo>
                    <a:pt x="1495" y="50"/>
                  </a:lnTo>
                  <a:lnTo>
                    <a:pt x="1497" y="50"/>
                  </a:lnTo>
                  <a:lnTo>
                    <a:pt x="1499" y="49"/>
                  </a:lnTo>
                  <a:lnTo>
                    <a:pt x="1500" y="49"/>
                  </a:lnTo>
                  <a:lnTo>
                    <a:pt x="1502" y="47"/>
                  </a:lnTo>
                  <a:lnTo>
                    <a:pt x="1503" y="47"/>
                  </a:lnTo>
                  <a:lnTo>
                    <a:pt x="1505" y="45"/>
                  </a:lnTo>
                  <a:lnTo>
                    <a:pt x="1506" y="43"/>
                  </a:lnTo>
                  <a:lnTo>
                    <a:pt x="1508" y="43"/>
                  </a:lnTo>
                  <a:lnTo>
                    <a:pt x="1510" y="41"/>
                  </a:lnTo>
                  <a:lnTo>
                    <a:pt x="1511" y="41"/>
                  </a:lnTo>
                  <a:lnTo>
                    <a:pt x="1513" y="39"/>
                  </a:lnTo>
                  <a:lnTo>
                    <a:pt x="1514" y="39"/>
                  </a:lnTo>
                  <a:lnTo>
                    <a:pt x="1516" y="37"/>
                  </a:lnTo>
                  <a:lnTo>
                    <a:pt x="1518" y="35"/>
                  </a:lnTo>
                  <a:lnTo>
                    <a:pt x="1519" y="35"/>
                  </a:lnTo>
                  <a:lnTo>
                    <a:pt x="1521" y="33"/>
                  </a:lnTo>
                  <a:lnTo>
                    <a:pt x="1522" y="33"/>
                  </a:lnTo>
                  <a:lnTo>
                    <a:pt x="1524" y="32"/>
                  </a:lnTo>
                  <a:lnTo>
                    <a:pt x="1525" y="30"/>
                  </a:lnTo>
                  <a:lnTo>
                    <a:pt x="1527" y="30"/>
                  </a:lnTo>
                  <a:lnTo>
                    <a:pt x="1529" y="28"/>
                  </a:lnTo>
                  <a:lnTo>
                    <a:pt x="1530" y="28"/>
                  </a:lnTo>
                  <a:lnTo>
                    <a:pt x="1532" y="26"/>
                  </a:lnTo>
                  <a:lnTo>
                    <a:pt x="1533" y="24"/>
                  </a:lnTo>
                  <a:lnTo>
                    <a:pt x="1535" y="24"/>
                  </a:lnTo>
                  <a:lnTo>
                    <a:pt x="1537" y="22"/>
                  </a:lnTo>
                  <a:lnTo>
                    <a:pt x="1538" y="22"/>
                  </a:lnTo>
                  <a:lnTo>
                    <a:pt x="1540" y="20"/>
                  </a:lnTo>
                  <a:lnTo>
                    <a:pt x="1541" y="20"/>
                  </a:lnTo>
                  <a:lnTo>
                    <a:pt x="1543" y="18"/>
                  </a:lnTo>
                  <a:lnTo>
                    <a:pt x="1545" y="17"/>
                  </a:lnTo>
                  <a:lnTo>
                    <a:pt x="1546" y="17"/>
                  </a:lnTo>
                  <a:lnTo>
                    <a:pt x="1548" y="15"/>
                  </a:lnTo>
                  <a:lnTo>
                    <a:pt x="1549" y="15"/>
                  </a:lnTo>
                  <a:lnTo>
                    <a:pt x="1551" y="13"/>
                  </a:lnTo>
                  <a:lnTo>
                    <a:pt x="1552" y="11"/>
                  </a:lnTo>
                  <a:lnTo>
                    <a:pt x="1554" y="11"/>
                  </a:lnTo>
                  <a:lnTo>
                    <a:pt x="1556" y="9"/>
                  </a:lnTo>
                  <a:lnTo>
                    <a:pt x="1557" y="7"/>
                  </a:lnTo>
                  <a:lnTo>
                    <a:pt x="1559" y="7"/>
                  </a:lnTo>
                  <a:lnTo>
                    <a:pt x="1560" y="5"/>
                  </a:lnTo>
                  <a:lnTo>
                    <a:pt x="1562" y="5"/>
                  </a:lnTo>
                  <a:lnTo>
                    <a:pt x="1564" y="3"/>
                  </a:lnTo>
                  <a:lnTo>
                    <a:pt x="1565" y="1"/>
                  </a:lnTo>
                  <a:lnTo>
                    <a:pt x="1567" y="1"/>
                  </a:lnTo>
                  <a:lnTo>
                    <a:pt x="1568" y="0"/>
                  </a:lnTo>
                  <a:lnTo>
                    <a:pt x="1568" y="0"/>
                  </a:lnTo>
                </a:path>
              </a:pathLst>
            </a:custGeom>
            <a:noFill/>
            <a:ln w="33338">
              <a:solidFill>
                <a:srgbClr val="00FF00"/>
              </a:solidFill>
              <a:prstDash val="solid"/>
              <a:round/>
              <a:headEnd/>
              <a:tailEnd/>
            </a:ln>
          </p:spPr>
          <p:txBody>
            <a:bodyPr/>
            <a:lstStyle/>
            <a:p>
              <a:endParaRPr lang="ru-RU"/>
            </a:p>
          </p:txBody>
        </p:sp>
        <p:sp>
          <p:nvSpPr>
            <p:cNvPr id="934120" name="Freeform 232"/>
            <p:cNvSpPr>
              <a:spLocks/>
            </p:cNvSpPr>
            <p:nvPr/>
          </p:nvSpPr>
          <p:spPr bwMode="auto">
            <a:xfrm>
              <a:off x="3670" y="2758"/>
              <a:ext cx="219" cy="90"/>
            </a:xfrm>
            <a:custGeom>
              <a:avLst/>
              <a:gdLst/>
              <a:ahLst/>
              <a:cxnLst>
                <a:cxn ang="0">
                  <a:pos x="3" y="177"/>
                </a:cxn>
                <a:cxn ang="0">
                  <a:pos x="8" y="173"/>
                </a:cxn>
                <a:cxn ang="0">
                  <a:pos x="13" y="169"/>
                </a:cxn>
                <a:cxn ang="0">
                  <a:pos x="17" y="165"/>
                </a:cxn>
                <a:cxn ang="0">
                  <a:pos x="22" y="162"/>
                </a:cxn>
                <a:cxn ang="0">
                  <a:pos x="27" y="158"/>
                </a:cxn>
                <a:cxn ang="0">
                  <a:pos x="32" y="154"/>
                </a:cxn>
                <a:cxn ang="0">
                  <a:pos x="36" y="152"/>
                </a:cxn>
                <a:cxn ang="0">
                  <a:pos x="41" y="149"/>
                </a:cxn>
                <a:cxn ang="0">
                  <a:pos x="46" y="145"/>
                </a:cxn>
                <a:cxn ang="0">
                  <a:pos x="51" y="141"/>
                </a:cxn>
                <a:cxn ang="0">
                  <a:pos x="55" y="137"/>
                </a:cxn>
                <a:cxn ang="0">
                  <a:pos x="60" y="133"/>
                </a:cxn>
                <a:cxn ang="0">
                  <a:pos x="65" y="130"/>
                </a:cxn>
                <a:cxn ang="0">
                  <a:pos x="70" y="126"/>
                </a:cxn>
                <a:cxn ang="0">
                  <a:pos x="74" y="122"/>
                </a:cxn>
                <a:cxn ang="0">
                  <a:pos x="79" y="118"/>
                </a:cxn>
                <a:cxn ang="0">
                  <a:pos x="84" y="115"/>
                </a:cxn>
                <a:cxn ang="0">
                  <a:pos x="89" y="111"/>
                </a:cxn>
                <a:cxn ang="0">
                  <a:pos x="93" y="107"/>
                </a:cxn>
                <a:cxn ang="0">
                  <a:pos x="98" y="103"/>
                </a:cxn>
                <a:cxn ang="0">
                  <a:pos x="103" y="100"/>
                </a:cxn>
                <a:cxn ang="0">
                  <a:pos x="108" y="96"/>
                </a:cxn>
                <a:cxn ang="0">
                  <a:pos x="112" y="92"/>
                </a:cxn>
                <a:cxn ang="0">
                  <a:pos x="117" y="88"/>
                </a:cxn>
                <a:cxn ang="0">
                  <a:pos x="122" y="84"/>
                </a:cxn>
                <a:cxn ang="0">
                  <a:pos x="127" y="79"/>
                </a:cxn>
                <a:cxn ang="0">
                  <a:pos x="131" y="75"/>
                </a:cxn>
                <a:cxn ang="0">
                  <a:pos x="136" y="71"/>
                </a:cxn>
                <a:cxn ang="0">
                  <a:pos x="141" y="67"/>
                </a:cxn>
                <a:cxn ang="0">
                  <a:pos x="146" y="64"/>
                </a:cxn>
                <a:cxn ang="0">
                  <a:pos x="151" y="60"/>
                </a:cxn>
                <a:cxn ang="0">
                  <a:pos x="155" y="56"/>
                </a:cxn>
                <a:cxn ang="0">
                  <a:pos x="160" y="52"/>
                </a:cxn>
                <a:cxn ang="0">
                  <a:pos x="165" y="47"/>
                </a:cxn>
                <a:cxn ang="0">
                  <a:pos x="170" y="43"/>
                </a:cxn>
                <a:cxn ang="0">
                  <a:pos x="173" y="39"/>
                </a:cxn>
                <a:cxn ang="0">
                  <a:pos x="177" y="35"/>
                </a:cxn>
                <a:cxn ang="0">
                  <a:pos x="182" y="32"/>
                </a:cxn>
                <a:cxn ang="0">
                  <a:pos x="187" y="28"/>
                </a:cxn>
                <a:cxn ang="0">
                  <a:pos x="192" y="22"/>
                </a:cxn>
                <a:cxn ang="0">
                  <a:pos x="197" y="18"/>
                </a:cxn>
                <a:cxn ang="0">
                  <a:pos x="201" y="15"/>
                </a:cxn>
                <a:cxn ang="0">
                  <a:pos x="206" y="11"/>
                </a:cxn>
                <a:cxn ang="0">
                  <a:pos x="211" y="5"/>
                </a:cxn>
                <a:cxn ang="0">
                  <a:pos x="216" y="2"/>
                </a:cxn>
              </a:cxnLst>
              <a:rect l="0" t="0" r="r" b="b"/>
              <a:pathLst>
                <a:path w="219" h="179">
                  <a:moveTo>
                    <a:pt x="0" y="179"/>
                  </a:moveTo>
                  <a:lnTo>
                    <a:pt x="1" y="177"/>
                  </a:lnTo>
                  <a:lnTo>
                    <a:pt x="3" y="177"/>
                  </a:lnTo>
                  <a:lnTo>
                    <a:pt x="5" y="175"/>
                  </a:lnTo>
                  <a:lnTo>
                    <a:pt x="6" y="175"/>
                  </a:lnTo>
                  <a:lnTo>
                    <a:pt x="8" y="173"/>
                  </a:lnTo>
                  <a:lnTo>
                    <a:pt x="9" y="171"/>
                  </a:lnTo>
                  <a:lnTo>
                    <a:pt x="11" y="171"/>
                  </a:lnTo>
                  <a:lnTo>
                    <a:pt x="13" y="169"/>
                  </a:lnTo>
                  <a:lnTo>
                    <a:pt x="14" y="167"/>
                  </a:lnTo>
                  <a:lnTo>
                    <a:pt x="16" y="167"/>
                  </a:lnTo>
                  <a:lnTo>
                    <a:pt x="17" y="165"/>
                  </a:lnTo>
                  <a:lnTo>
                    <a:pt x="19" y="165"/>
                  </a:lnTo>
                  <a:lnTo>
                    <a:pt x="20" y="164"/>
                  </a:lnTo>
                  <a:lnTo>
                    <a:pt x="22" y="162"/>
                  </a:lnTo>
                  <a:lnTo>
                    <a:pt x="24" y="162"/>
                  </a:lnTo>
                  <a:lnTo>
                    <a:pt x="25" y="160"/>
                  </a:lnTo>
                  <a:lnTo>
                    <a:pt x="27" y="158"/>
                  </a:lnTo>
                  <a:lnTo>
                    <a:pt x="28" y="158"/>
                  </a:lnTo>
                  <a:lnTo>
                    <a:pt x="30" y="156"/>
                  </a:lnTo>
                  <a:lnTo>
                    <a:pt x="32" y="154"/>
                  </a:lnTo>
                  <a:lnTo>
                    <a:pt x="33" y="154"/>
                  </a:lnTo>
                  <a:lnTo>
                    <a:pt x="35" y="152"/>
                  </a:lnTo>
                  <a:lnTo>
                    <a:pt x="36" y="152"/>
                  </a:lnTo>
                  <a:lnTo>
                    <a:pt x="38" y="150"/>
                  </a:lnTo>
                  <a:lnTo>
                    <a:pt x="40" y="149"/>
                  </a:lnTo>
                  <a:lnTo>
                    <a:pt x="41" y="149"/>
                  </a:lnTo>
                  <a:lnTo>
                    <a:pt x="43" y="147"/>
                  </a:lnTo>
                  <a:lnTo>
                    <a:pt x="44" y="145"/>
                  </a:lnTo>
                  <a:lnTo>
                    <a:pt x="46" y="145"/>
                  </a:lnTo>
                  <a:lnTo>
                    <a:pt x="47" y="143"/>
                  </a:lnTo>
                  <a:lnTo>
                    <a:pt x="49" y="141"/>
                  </a:lnTo>
                  <a:lnTo>
                    <a:pt x="51" y="141"/>
                  </a:lnTo>
                  <a:lnTo>
                    <a:pt x="52" y="139"/>
                  </a:lnTo>
                  <a:lnTo>
                    <a:pt x="54" y="137"/>
                  </a:lnTo>
                  <a:lnTo>
                    <a:pt x="55" y="137"/>
                  </a:lnTo>
                  <a:lnTo>
                    <a:pt x="57" y="135"/>
                  </a:lnTo>
                  <a:lnTo>
                    <a:pt x="59" y="133"/>
                  </a:lnTo>
                  <a:lnTo>
                    <a:pt x="60" y="133"/>
                  </a:lnTo>
                  <a:lnTo>
                    <a:pt x="62" y="132"/>
                  </a:lnTo>
                  <a:lnTo>
                    <a:pt x="63" y="132"/>
                  </a:lnTo>
                  <a:lnTo>
                    <a:pt x="65" y="130"/>
                  </a:lnTo>
                  <a:lnTo>
                    <a:pt x="66" y="128"/>
                  </a:lnTo>
                  <a:lnTo>
                    <a:pt x="68" y="128"/>
                  </a:lnTo>
                  <a:lnTo>
                    <a:pt x="70" y="126"/>
                  </a:lnTo>
                  <a:lnTo>
                    <a:pt x="71" y="124"/>
                  </a:lnTo>
                  <a:lnTo>
                    <a:pt x="73" y="124"/>
                  </a:lnTo>
                  <a:lnTo>
                    <a:pt x="74" y="122"/>
                  </a:lnTo>
                  <a:lnTo>
                    <a:pt x="76" y="120"/>
                  </a:lnTo>
                  <a:lnTo>
                    <a:pt x="78" y="120"/>
                  </a:lnTo>
                  <a:lnTo>
                    <a:pt x="79" y="118"/>
                  </a:lnTo>
                  <a:lnTo>
                    <a:pt x="81" y="116"/>
                  </a:lnTo>
                  <a:lnTo>
                    <a:pt x="82" y="116"/>
                  </a:lnTo>
                  <a:lnTo>
                    <a:pt x="84" y="115"/>
                  </a:lnTo>
                  <a:lnTo>
                    <a:pt x="86" y="113"/>
                  </a:lnTo>
                  <a:lnTo>
                    <a:pt x="87" y="113"/>
                  </a:lnTo>
                  <a:lnTo>
                    <a:pt x="89" y="111"/>
                  </a:lnTo>
                  <a:lnTo>
                    <a:pt x="90" y="109"/>
                  </a:lnTo>
                  <a:lnTo>
                    <a:pt x="92" y="109"/>
                  </a:lnTo>
                  <a:lnTo>
                    <a:pt x="93" y="107"/>
                  </a:lnTo>
                  <a:lnTo>
                    <a:pt x="95" y="105"/>
                  </a:lnTo>
                  <a:lnTo>
                    <a:pt x="97" y="105"/>
                  </a:lnTo>
                  <a:lnTo>
                    <a:pt x="98" y="103"/>
                  </a:lnTo>
                  <a:lnTo>
                    <a:pt x="100" y="101"/>
                  </a:lnTo>
                  <a:lnTo>
                    <a:pt x="101" y="100"/>
                  </a:lnTo>
                  <a:lnTo>
                    <a:pt x="103" y="100"/>
                  </a:lnTo>
                  <a:lnTo>
                    <a:pt x="105" y="98"/>
                  </a:lnTo>
                  <a:lnTo>
                    <a:pt x="106" y="96"/>
                  </a:lnTo>
                  <a:lnTo>
                    <a:pt x="108" y="96"/>
                  </a:lnTo>
                  <a:lnTo>
                    <a:pt x="109" y="94"/>
                  </a:lnTo>
                  <a:lnTo>
                    <a:pt x="111" y="92"/>
                  </a:lnTo>
                  <a:lnTo>
                    <a:pt x="112" y="92"/>
                  </a:lnTo>
                  <a:lnTo>
                    <a:pt x="114" y="90"/>
                  </a:lnTo>
                  <a:lnTo>
                    <a:pt x="116" y="88"/>
                  </a:lnTo>
                  <a:lnTo>
                    <a:pt x="117" y="88"/>
                  </a:lnTo>
                  <a:lnTo>
                    <a:pt x="119" y="86"/>
                  </a:lnTo>
                  <a:lnTo>
                    <a:pt x="120" y="84"/>
                  </a:lnTo>
                  <a:lnTo>
                    <a:pt x="122" y="84"/>
                  </a:lnTo>
                  <a:lnTo>
                    <a:pt x="124" y="83"/>
                  </a:lnTo>
                  <a:lnTo>
                    <a:pt x="125" y="81"/>
                  </a:lnTo>
                  <a:lnTo>
                    <a:pt x="127" y="79"/>
                  </a:lnTo>
                  <a:lnTo>
                    <a:pt x="128" y="79"/>
                  </a:lnTo>
                  <a:lnTo>
                    <a:pt x="130" y="77"/>
                  </a:lnTo>
                  <a:lnTo>
                    <a:pt x="131" y="75"/>
                  </a:lnTo>
                  <a:lnTo>
                    <a:pt x="133" y="75"/>
                  </a:lnTo>
                  <a:lnTo>
                    <a:pt x="135" y="73"/>
                  </a:lnTo>
                  <a:lnTo>
                    <a:pt x="136" y="71"/>
                  </a:lnTo>
                  <a:lnTo>
                    <a:pt x="138" y="71"/>
                  </a:lnTo>
                  <a:lnTo>
                    <a:pt x="139" y="69"/>
                  </a:lnTo>
                  <a:lnTo>
                    <a:pt x="141" y="67"/>
                  </a:lnTo>
                  <a:lnTo>
                    <a:pt x="143" y="66"/>
                  </a:lnTo>
                  <a:lnTo>
                    <a:pt x="144" y="66"/>
                  </a:lnTo>
                  <a:lnTo>
                    <a:pt x="146" y="64"/>
                  </a:lnTo>
                  <a:lnTo>
                    <a:pt x="147" y="62"/>
                  </a:lnTo>
                  <a:lnTo>
                    <a:pt x="149" y="62"/>
                  </a:lnTo>
                  <a:lnTo>
                    <a:pt x="151" y="60"/>
                  </a:lnTo>
                  <a:lnTo>
                    <a:pt x="152" y="58"/>
                  </a:lnTo>
                  <a:lnTo>
                    <a:pt x="154" y="56"/>
                  </a:lnTo>
                  <a:lnTo>
                    <a:pt x="155" y="56"/>
                  </a:lnTo>
                  <a:lnTo>
                    <a:pt x="157" y="54"/>
                  </a:lnTo>
                  <a:lnTo>
                    <a:pt x="158" y="52"/>
                  </a:lnTo>
                  <a:lnTo>
                    <a:pt x="160" y="52"/>
                  </a:lnTo>
                  <a:lnTo>
                    <a:pt x="162" y="51"/>
                  </a:lnTo>
                  <a:lnTo>
                    <a:pt x="163" y="49"/>
                  </a:lnTo>
                  <a:lnTo>
                    <a:pt x="165" y="47"/>
                  </a:lnTo>
                  <a:lnTo>
                    <a:pt x="166" y="47"/>
                  </a:lnTo>
                  <a:lnTo>
                    <a:pt x="168" y="45"/>
                  </a:lnTo>
                  <a:lnTo>
                    <a:pt x="170" y="43"/>
                  </a:lnTo>
                  <a:lnTo>
                    <a:pt x="170" y="43"/>
                  </a:lnTo>
                  <a:lnTo>
                    <a:pt x="171" y="41"/>
                  </a:lnTo>
                  <a:lnTo>
                    <a:pt x="173" y="39"/>
                  </a:lnTo>
                  <a:lnTo>
                    <a:pt x="174" y="37"/>
                  </a:lnTo>
                  <a:lnTo>
                    <a:pt x="176" y="37"/>
                  </a:lnTo>
                  <a:lnTo>
                    <a:pt x="177" y="35"/>
                  </a:lnTo>
                  <a:lnTo>
                    <a:pt x="179" y="34"/>
                  </a:lnTo>
                  <a:lnTo>
                    <a:pt x="181" y="32"/>
                  </a:lnTo>
                  <a:lnTo>
                    <a:pt x="182" y="32"/>
                  </a:lnTo>
                  <a:lnTo>
                    <a:pt x="184" y="30"/>
                  </a:lnTo>
                  <a:lnTo>
                    <a:pt x="185" y="28"/>
                  </a:lnTo>
                  <a:lnTo>
                    <a:pt x="187" y="28"/>
                  </a:lnTo>
                  <a:lnTo>
                    <a:pt x="189" y="26"/>
                  </a:lnTo>
                  <a:lnTo>
                    <a:pt x="190" y="24"/>
                  </a:lnTo>
                  <a:lnTo>
                    <a:pt x="192" y="22"/>
                  </a:lnTo>
                  <a:lnTo>
                    <a:pt x="193" y="22"/>
                  </a:lnTo>
                  <a:lnTo>
                    <a:pt x="195" y="20"/>
                  </a:lnTo>
                  <a:lnTo>
                    <a:pt x="197" y="18"/>
                  </a:lnTo>
                  <a:lnTo>
                    <a:pt x="198" y="17"/>
                  </a:lnTo>
                  <a:lnTo>
                    <a:pt x="200" y="17"/>
                  </a:lnTo>
                  <a:lnTo>
                    <a:pt x="201" y="15"/>
                  </a:lnTo>
                  <a:lnTo>
                    <a:pt x="203" y="13"/>
                  </a:lnTo>
                  <a:lnTo>
                    <a:pt x="204" y="11"/>
                  </a:lnTo>
                  <a:lnTo>
                    <a:pt x="206" y="11"/>
                  </a:lnTo>
                  <a:lnTo>
                    <a:pt x="208" y="9"/>
                  </a:lnTo>
                  <a:lnTo>
                    <a:pt x="209" y="7"/>
                  </a:lnTo>
                  <a:lnTo>
                    <a:pt x="211" y="5"/>
                  </a:lnTo>
                  <a:lnTo>
                    <a:pt x="212" y="5"/>
                  </a:lnTo>
                  <a:lnTo>
                    <a:pt x="214" y="3"/>
                  </a:lnTo>
                  <a:lnTo>
                    <a:pt x="216" y="2"/>
                  </a:lnTo>
                  <a:lnTo>
                    <a:pt x="217" y="0"/>
                  </a:lnTo>
                  <a:lnTo>
                    <a:pt x="219" y="0"/>
                  </a:lnTo>
                </a:path>
              </a:pathLst>
            </a:custGeom>
            <a:noFill/>
            <a:ln w="33338">
              <a:solidFill>
                <a:srgbClr val="00FF00"/>
              </a:solidFill>
              <a:prstDash val="solid"/>
              <a:round/>
              <a:headEnd/>
              <a:tailEnd/>
            </a:ln>
          </p:spPr>
          <p:txBody>
            <a:bodyPr/>
            <a:lstStyle/>
            <a:p>
              <a:endParaRPr lang="ru-RU"/>
            </a:p>
          </p:txBody>
        </p:sp>
        <p:sp>
          <p:nvSpPr>
            <p:cNvPr id="934121" name="Rectangle 233"/>
            <p:cNvSpPr>
              <a:spLocks noChangeArrowheads="1"/>
            </p:cNvSpPr>
            <p:nvPr/>
          </p:nvSpPr>
          <p:spPr bwMode="auto">
            <a:xfrm>
              <a:off x="3911" y="2767"/>
              <a:ext cx="558" cy="86"/>
            </a:xfrm>
            <a:prstGeom prst="rect">
              <a:avLst/>
            </a:prstGeom>
            <a:noFill/>
            <a:ln w="9525">
              <a:noFill/>
              <a:miter lim="800000"/>
              <a:headEnd/>
              <a:tailEnd/>
            </a:ln>
          </p:spPr>
          <p:txBody>
            <a:bodyPr wrap="none" lIns="0" tIns="0" rIns="0" bIns="0">
              <a:spAutoFit/>
            </a:bodyPr>
            <a:lstStyle/>
            <a:p>
              <a:r>
                <a:rPr lang="ru-RU" sz="900">
                  <a:solidFill>
                    <a:srgbClr val="00FF00"/>
                  </a:solidFill>
                </a:rPr>
                <a:t>Dominican</a:t>
              </a:r>
              <a:endParaRPr lang="ru-RU"/>
            </a:p>
          </p:txBody>
        </p:sp>
        <p:sp>
          <p:nvSpPr>
            <p:cNvPr id="934122" name="Rectangle 234"/>
            <p:cNvSpPr>
              <a:spLocks noChangeArrowheads="1"/>
            </p:cNvSpPr>
            <p:nvPr/>
          </p:nvSpPr>
          <p:spPr bwMode="auto">
            <a:xfrm>
              <a:off x="3939" y="2827"/>
              <a:ext cx="468" cy="86"/>
            </a:xfrm>
            <a:prstGeom prst="rect">
              <a:avLst/>
            </a:prstGeom>
            <a:noFill/>
            <a:ln w="9525">
              <a:noFill/>
              <a:miter lim="800000"/>
              <a:headEnd/>
              <a:tailEnd/>
            </a:ln>
          </p:spPr>
          <p:txBody>
            <a:bodyPr wrap="none" lIns="0" tIns="0" rIns="0" bIns="0">
              <a:spAutoFit/>
            </a:bodyPr>
            <a:lstStyle/>
            <a:p>
              <a:r>
                <a:rPr lang="ru-RU" sz="900">
                  <a:solidFill>
                    <a:srgbClr val="00FF00"/>
                  </a:solidFill>
                </a:rPr>
                <a:t>Republic</a:t>
              </a:r>
              <a:endParaRPr lang="ru-RU"/>
            </a:p>
          </p:txBody>
        </p:sp>
        <p:sp>
          <p:nvSpPr>
            <p:cNvPr id="934123" name="Freeform 235"/>
            <p:cNvSpPr>
              <a:spLocks/>
            </p:cNvSpPr>
            <p:nvPr/>
          </p:nvSpPr>
          <p:spPr bwMode="auto">
            <a:xfrm>
              <a:off x="2247" y="2614"/>
              <a:ext cx="1570" cy="298"/>
            </a:xfrm>
            <a:custGeom>
              <a:avLst/>
              <a:gdLst/>
              <a:ahLst/>
              <a:cxnLst>
                <a:cxn ang="0">
                  <a:pos x="24" y="592"/>
                </a:cxn>
                <a:cxn ang="0">
                  <a:pos x="50" y="594"/>
                </a:cxn>
                <a:cxn ang="0">
                  <a:pos x="73" y="594"/>
                </a:cxn>
                <a:cxn ang="0">
                  <a:pos x="99" y="596"/>
                </a:cxn>
                <a:cxn ang="0">
                  <a:pos x="124" y="596"/>
                </a:cxn>
                <a:cxn ang="0">
                  <a:pos x="150" y="596"/>
                </a:cxn>
                <a:cxn ang="0">
                  <a:pos x="175" y="596"/>
                </a:cxn>
                <a:cxn ang="0">
                  <a:pos x="200" y="596"/>
                </a:cxn>
                <a:cxn ang="0">
                  <a:pos x="224" y="594"/>
                </a:cxn>
                <a:cxn ang="0">
                  <a:pos x="249" y="594"/>
                </a:cxn>
                <a:cxn ang="0">
                  <a:pos x="275" y="592"/>
                </a:cxn>
                <a:cxn ang="0">
                  <a:pos x="300" y="590"/>
                </a:cxn>
                <a:cxn ang="0">
                  <a:pos x="326" y="586"/>
                </a:cxn>
                <a:cxn ang="0">
                  <a:pos x="351" y="585"/>
                </a:cxn>
                <a:cxn ang="0">
                  <a:pos x="376" y="581"/>
                </a:cxn>
                <a:cxn ang="0">
                  <a:pos x="400" y="577"/>
                </a:cxn>
                <a:cxn ang="0">
                  <a:pos x="425" y="573"/>
                </a:cxn>
                <a:cxn ang="0">
                  <a:pos x="451" y="569"/>
                </a:cxn>
                <a:cxn ang="0">
                  <a:pos x="476" y="564"/>
                </a:cxn>
                <a:cxn ang="0">
                  <a:pos x="502" y="560"/>
                </a:cxn>
                <a:cxn ang="0">
                  <a:pos x="527" y="554"/>
                </a:cxn>
                <a:cxn ang="0">
                  <a:pos x="552" y="549"/>
                </a:cxn>
                <a:cxn ang="0">
                  <a:pos x="576" y="541"/>
                </a:cxn>
                <a:cxn ang="0">
                  <a:pos x="601" y="536"/>
                </a:cxn>
                <a:cxn ang="0">
                  <a:pos x="627" y="528"/>
                </a:cxn>
                <a:cxn ang="0">
                  <a:pos x="652" y="520"/>
                </a:cxn>
                <a:cxn ang="0">
                  <a:pos x="678" y="513"/>
                </a:cxn>
                <a:cxn ang="0">
                  <a:pos x="703" y="505"/>
                </a:cxn>
                <a:cxn ang="0">
                  <a:pos x="728" y="498"/>
                </a:cxn>
                <a:cxn ang="0">
                  <a:pos x="752" y="488"/>
                </a:cxn>
                <a:cxn ang="0">
                  <a:pos x="777" y="479"/>
                </a:cxn>
                <a:cxn ang="0">
                  <a:pos x="803" y="470"/>
                </a:cxn>
                <a:cxn ang="0">
                  <a:pos x="828" y="460"/>
                </a:cxn>
                <a:cxn ang="0">
                  <a:pos x="854" y="449"/>
                </a:cxn>
                <a:cxn ang="0">
                  <a:pos x="879" y="439"/>
                </a:cxn>
                <a:cxn ang="0">
                  <a:pos x="904" y="428"/>
                </a:cxn>
                <a:cxn ang="0">
                  <a:pos x="928" y="417"/>
                </a:cxn>
                <a:cxn ang="0">
                  <a:pos x="954" y="405"/>
                </a:cxn>
                <a:cxn ang="0">
                  <a:pos x="979" y="392"/>
                </a:cxn>
                <a:cxn ang="0">
                  <a:pos x="1004" y="381"/>
                </a:cxn>
                <a:cxn ang="0">
                  <a:pos x="1030" y="368"/>
                </a:cxn>
                <a:cxn ang="0">
                  <a:pos x="1055" y="355"/>
                </a:cxn>
                <a:cxn ang="0">
                  <a:pos x="1079" y="340"/>
                </a:cxn>
                <a:cxn ang="0">
                  <a:pos x="1104" y="326"/>
                </a:cxn>
                <a:cxn ang="0">
                  <a:pos x="1130" y="311"/>
                </a:cxn>
                <a:cxn ang="0">
                  <a:pos x="1155" y="298"/>
                </a:cxn>
                <a:cxn ang="0">
                  <a:pos x="1180" y="283"/>
                </a:cxn>
                <a:cxn ang="0">
                  <a:pos x="1206" y="266"/>
                </a:cxn>
                <a:cxn ang="0">
                  <a:pos x="1231" y="251"/>
                </a:cxn>
                <a:cxn ang="0">
                  <a:pos x="1255" y="234"/>
                </a:cxn>
                <a:cxn ang="0">
                  <a:pos x="1280" y="219"/>
                </a:cxn>
                <a:cxn ang="0">
                  <a:pos x="1306" y="202"/>
                </a:cxn>
                <a:cxn ang="0">
                  <a:pos x="1331" y="183"/>
                </a:cxn>
                <a:cxn ang="0">
                  <a:pos x="1356" y="166"/>
                </a:cxn>
                <a:cxn ang="0">
                  <a:pos x="1382" y="147"/>
                </a:cxn>
                <a:cxn ang="0">
                  <a:pos x="1407" y="130"/>
                </a:cxn>
                <a:cxn ang="0">
                  <a:pos x="1431" y="111"/>
                </a:cxn>
                <a:cxn ang="0">
                  <a:pos x="1456" y="91"/>
                </a:cxn>
                <a:cxn ang="0">
                  <a:pos x="1482" y="72"/>
                </a:cxn>
                <a:cxn ang="0">
                  <a:pos x="1507" y="51"/>
                </a:cxn>
                <a:cxn ang="0">
                  <a:pos x="1532" y="32"/>
                </a:cxn>
                <a:cxn ang="0">
                  <a:pos x="1558" y="12"/>
                </a:cxn>
              </a:cxnLst>
              <a:rect l="0" t="0" r="r" b="b"/>
              <a:pathLst>
                <a:path w="1570" h="596">
                  <a:moveTo>
                    <a:pt x="0" y="590"/>
                  </a:moveTo>
                  <a:lnTo>
                    <a:pt x="2" y="590"/>
                  </a:lnTo>
                  <a:lnTo>
                    <a:pt x="4" y="590"/>
                  </a:lnTo>
                  <a:lnTo>
                    <a:pt x="5" y="590"/>
                  </a:lnTo>
                  <a:lnTo>
                    <a:pt x="7" y="590"/>
                  </a:lnTo>
                  <a:lnTo>
                    <a:pt x="8" y="590"/>
                  </a:lnTo>
                  <a:lnTo>
                    <a:pt x="10" y="590"/>
                  </a:lnTo>
                  <a:lnTo>
                    <a:pt x="12" y="590"/>
                  </a:lnTo>
                  <a:lnTo>
                    <a:pt x="13" y="592"/>
                  </a:lnTo>
                  <a:lnTo>
                    <a:pt x="15" y="592"/>
                  </a:lnTo>
                  <a:lnTo>
                    <a:pt x="16" y="592"/>
                  </a:lnTo>
                  <a:lnTo>
                    <a:pt x="18" y="592"/>
                  </a:lnTo>
                  <a:lnTo>
                    <a:pt x="20" y="592"/>
                  </a:lnTo>
                  <a:lnTo>
                    <a:pt x="21" y="592"/>
                  </a:lnTo>
                  <a:lnTo>
                    <a:pt x="23" y="592"/>
                  </a:lnTo>
                  <a:lnTo>
                    <a:pt x="24" y="592"/>
                  </a:lnTo>
                  <a:lnTo>
                    <a:pt x="26" y="592"/>
                  </a:lnTo>
                  <a:lnTo>
                    <a:pt x="27" y="592"/>
                  </a:lnTo>
                  <a:lnTo>
                    <a:pt x="29" y="592"/>
                  </a:lnTo>
                  <a:lnTo>
                    <a:pt x="31" y="592"/>
                  </a:lnTo>
                  <a:lnTo>
                    <a:pt x="32" y="592"/>
                  </a:lnTo>
                  <a:lnTo>
                    <a:pt x="34" y="592"/>
                  </a:lnTo>
                  <a:lnTo>
                    <a:pt x="35" y="592"/>
                  </a:lnTo>
                  <a:lnTo>
                    <a:pt x="37" y="592"/>
                  </a:lnTo>
                  <a:lnTo>
                    <a:pt x="39" y="592"/>
                  </a:lnTo>
                  <a:lnTo>
                    <a:pt x="40" y="594"/>
                  </a:lnTo>
                  <a:lnTo>
                    <a:pt x="42" y="594"/>
                  </a:lnTo>
                  <a:lnTo>
                    <a:pt x="43" y="594"/>
                  </a:lnTo>
                  <a:lnTo>
                    <a:pt x="45" y="594"/>
                  </a:lnTo>
                  <a:lnTo>
                    <a:pt x="46" y="594"/>
                  </a:lnTo>
                  <a:lnTo>
                    <a:pt x="48" y="594"/>
                  </a:lnTo>
                  <a:lnTo>
                    <a:pt x="50" y="594"/>
                  </a:lnTo>
                  <a:lnTo>
                    <a:pt x="50" y="594"/>
                  </a:lnTo>
                  <a:lnTo>
                    <a:pt x="51" y="594"/>
                  </a:lnTo>
                  <a:lnTo>
                    <a:pt x="53" y="594"/>
                  </a:lnTo>
                  <a:lnTo>
                    <a:pt x="54" y="594"/>
                  </a:lnTo>
                  <a:lnTo>
                    <a:pt x="56" y="594"/>
                  </a:lnTo>
                  <a:lnTo>
                    <a:pt x="58" y="594"/>
                  </a:lnTo>
                  <a:lnTo>
                    <a:pt x="59" y="594"/>
                  </a:lnTo>
                  <a:lnTo>
                    <a:pt x="61" y="594"/>
                  </a:lnTo>
                  <a:lnTo>
                    <a:pt x="62" y="594"/>
                  </a:lnTo>
                  <a:lnTo>
                    <a:pt x="64" y="594"/>
                  </a:lnTo>
                  <a:lnTo>
                    <a:pt x="66" y="594"/>
                  </a:lnTo>
                  <a:lnTo>
                    <a:pt x="67" y="594"/>
                  </a:lnTo>
                  <a:lnTo>
                    <a:pt x="69" y="594"/>
                  </a:lnTo>
                  <a:lnTo>
                    <a:pt x="70" y="594"/>
                  </a:lnTo>
                  <a:lnTo>
                    <a:pt x="72" y="594"/>
                  </a:lnTo>
                  <a:lnTo>
                    <a:pt x="73" y="594"/>
                  </a:lnTo>
                  <a:lnTo>
                    <a:pt x="75" y="596"/>
                  </a:lnTo>
                  <a:lnTo>
                    <a:pt x="77" y="596"/>
                  </a:lnTo>
                  <a:lnTo>
                    <a:pt x="78" y="596"/>
                  </a:lnTo>
                  <a:lnTo>
                    <a:pt x="80" y="596"/>
                  </a:lnTo>
                  <a:lnTo>
                    <a:pt x="81" y="596"/>
                  </a:lnTo>
                  <a:lnTo>
                    <a:pt x="83" y="596"/>
                  </a:lnTo>
                  <a:lnTo>
                    <a:pt x="85" y="596"/>
                  </a:lnTo>
                  <a:lnTo>
                    <a:pt x="86" y="596"/>
                  </a:lnTo>
                  <a:lnTo>
                    <a:pt x="88" y="596"/>
                  </a:lnTo>
                  <a:lnTo>
                    <a:pt x="89" y="596"/>
                  </a:lnTo>
                  <a:lnTo>
                    <a:pt x="91" y="596"/>
                  </a:lnTo>
                  <a:lnTo>
                    <a:pt x="92" y="596"/>
                  </a:lnTo>
                  <a:lnTo>
                    <a:pt x="94" y="596"/>
                  </a:lnTo>
                  <a:lnTo>
                    <a:pt x="96" y="596"/>
                  </a:lnTo>
                  <a:lnTo>
                    <a:pt x="97" y="596"/>
                  </a:lnTo>
                  <a:lnTo>
                    <a:pt x="99" y="596"/>
                  </a:lnTo>
                  <a:lnTo>
                    <a:pt x="100" y="596"/>
                  </a:lnTo>
                  <a:lnTo>
                    <a:pt x="102" y="596"/>
                  </a:lnTo>
                  <a:lnTo>
                    <a:pt x="104" y="596"/>
                  </a:lnTo>
                  <a:lnTo>
                    <a:pt x="105" y="596"/>
                  </a:lnTo>
                  <a:lnTo>
                    <a:pt x="107" y="596"/>
                  </a:lnTo>
                  <a:lnTo>
                    <a:pt x="108" y="596"/>
                  </a:lnTo>
                  <a:lnTo>
                    <a:pt x="110" y="596"/>
                  </a:lnTo>
                  <a:lnTo>
                    <a:pt x="111" y="596"/>
                  </a:lnTo>
                  <a:lnTo>
                    <a:pt x="113" y="596"/>
                  </a:lnTo>
                  <a:lnTo>
                    <a:pt x="115" y="596"/>
                  </a:lnTo>
                  <a:lnTo>
                    <a:pt x="116" y="596"/>
                  </a:lnTo>
                  <a:lnTo>
                    <a:pt x="118" y="596"/>
                  </a:lnTo>
                  <a:lnTo>
                    <a:pt x="119" y="596"/>
                  </a:lnTo>
                  <a:lnTo>
                    <a:pt x="121" y="596"/>
                  </a:lnTo>
                  <a:lnTo>
                    <a:pt x="123" y="596"/>
                  </a:lnTo>
                  <a:lnTo>
                    <a:pt x="124" y="596"/>
                  </a:lnTo>
                  <a:lnTo>
                    <a:pt x="126" y="596"/>
                  </a:lnTo>
                  <a:lnTo>
                    <a:pt x="127" y="596"/>
                  </a:lnTo>
                  <a:lnTo>
                    <a:pt x="129" y="596"/>
                  </a:lnTo>
                  <a:lnTo>
                    <a:pt x="131" y="596"/>
                  </a:lnTo>
                  <a:lnTo>
                    <a:pt x="132" y="596"/>
                  </a:lnTo>
                  <a:lnTo>
                    <a:pt x="134" y="596"/>
                  </a:lnTo>
                  <a:lnTo>
                    <a:pt x="135" y="596"/>
                  </a:lnTo>
                  <a:lnTo>
                    <a:pt x="137" y="596"/>
                  </a:lnTo>
                  <a:lnTo>
                    <a:pt x="138" y="596"/>
                  </a:lnTo>
                  <a:lnTo>
                    <a:pt x="140" y="596"/>
                  </a:lnTo>
                  <a:lnTo>
                    <a:pt x="142" y="596"/>
                  </a:lnTo>
                  <a:lnTo>
                    <a:pt x="143" y="596"/>
                  </a:lnTo>
                  <a:lnTo>
                    <a:pt x="145" y="596"/>
                  </a:lnTo>
                  <a:lnTo>
                    <a:pt x="146" y="596"/>
                  </a:lnTo>
                  <a:lnTo>
                    <a:pt x="148" y="596"/>
                  </a:lnTo>
                  <a:lnTo>
                    <a:pt x="150" y="596"/>
                  </a:lnTo>
                  <a:lnTo>
                    <a:pt x="151" y="596"/>
                  </a:lnTo>
                  <a:lnTo>
                    <a:pt x="153" y="596"/>
                  </a:lnTo>
                  <a:lnTo>
                    <a:pt x="154" y="596"/>
                  </a:lnTo>
                  <a:lnTo>
                    <a:pt x="156" y="596"/>
                  </a:lnTo>
                  <a:lnTo>
                    <a:pt x="157" y="596"/>
                  </a:lnTo>
                  <a:lnTo>
                    <a:pt x="159" y="596"/>
                  </a:lnTo>
                  <a:lnTo>
                    <a:pt x="161" y="596"/>
                  </a:lnTo>
                  <a:lnTo>
                    <a:pt x="162" y="596"/>
                  </a:lnTo>
                  <a:lnTo>
                    <a:pt x="164" y="596"/>
                  </a:lnTo>
                  <a:lnTo>
                    <a:pt x="165" y="596"/>
                  </a:lnTo>
                  <a:lnTo>
                    <a:pt x="167" y="596"/>
                  </a:lnTo>
                  <a:lnTo>
                    <a:pt x="169" y="596"/>
                  </a:lnTo>
                  <a:lnTo>
                    <a:pt x="170" y="596"/>
                  </a:lnTo>
                  <a:lnTo>
                    <a:pt x="172" y="596"/>
                  </a:lnTo>
                  <a:lnTo>
                    <a:pt x="173" y="596"/>
                  </a:lnTo>
                  <a:lnTo>
                    <a:pt x="175" y="596"/>
                  </a:lnTo>
                  <a:lnTo>
                    <a:pt x="177" y="596"/>
                  </a:lnTo>
                  <a:lnTo>
                    <a:pt x="178" y="596"/>
                  </a:lnTo>
                  <a:lnTo>
                    <a:pt x="180" y="596"/>
                  </a:lnTo>
                  <a:lnTo>
                    <a:pt x="181" y="596"/>
                  </a:lnTo>
                  <a:lnTo>
                    <a:pt x="183" y="596"/>
                  </a:lnTo>
                  <a:lnTo>
                    <a:pt x="184" y="596"/>
                  </a:lnTo>
                  <a:lnTo>
                    <a:pt x="186" y="596"/>
                  </a:lnTo>
                  <a:lnTo>
                    <a:pt x="188" y="596"/>
                  </a:lnTo>
                  <a:lnTo>
                    <a:pt x="189" y="596"/>
                  </a:lnTo>
                  <a:lnTo>
                    <a:pt x="191" y="596"/>
                  </a:lnTo>
                  <a:lnTo>
                    <a:pt x="192" y="596"/>
                  </a:lnTo>
                  <a:lnTo>
                    <a:pt x="194" y="596"/>
                  </a:lnTo>
                  <a:lnTo>
                    <a:pt x="196" y="596"/>
                  </a:lnTo>
                  <a:lnTo>
                    <a:pt x="197" y="596"/>
                  </a:lnTo>
                  <a:lnTo>
                    <a:pt x="199" y="596"/>
                  </a:lnTo>
                  <a:lnTo>
                    <a:pt x="200" y="596"/>
                  </a:lnTo>
                  <a:lnTo>
                    <a:pt x="202" y="596"/>
                  </a:lnTo>
                  <a:lnTo>
                    <a:pt x="203" y="596"/>
                  </a:lnTo>
                  <a:lnTo>
                    <a:pt x="205" y="596"/>
                  </a:lnTo>
                  <a:lnTo>
                    <a:pt x="207" y="596"/>
                  </a:lnTo>
                  <a:lnTo>
                    <a:pt x="208" y="596"/>
                  </a:lnTo>
                  <a:lnTo>
                    <a:pt x="210" y="596"/>
                  </a:lnTo>
                  <a:lnTo>
                    <a:pt x="211" y="596"/>
                  </a:lnTo>
                  <a:lnTo>
                    <a:pt x="213" y="596"/>
                  </a:lnTo>
                  <a:lnTo>
                    <a:pt x="215" y="596"/>
                  </a:lnTo>
                  <a:lnTo>
                    <a:pt x="216" y="596"/>
                  </a:lnTo>
                  <a:lnTo>
                    <a:pt x="218" y="596"/>
                  </a:lnTo>
                  <a:lnTo>
                    <a:pt x="219" y="596"/>
                  </a:lnTo>
                  <a:lnTo>
                    <a:pt x="221" y="594"/>
                  </a:lnTo>
                  <a:lnTo>
                    <a:pt x="222" y="594"/>
                  </a:lnTo>
                  <a:lnTo>
                    <a:pt x="222" y="594"/>
                  </a:lnTo>
                  <a:lnTo>
                    <a:pt x="224" y="594"/>
                  </a:lnTo>
                  <a:lnTo>
                    <a:pt x="226" y="594"/>
                  </a:lnTo>
                  <a:lnTo>
                    <a:pt x="227" y="594"/>
                  </a:lnTo>
                  <a:lnTo>
                    <a:pt x="229" y="594"/>
                  </a:lnTo>
                  <a:lnTo>
                    <a:pt x="230" y="594"/>
                  </a:lnTo>
                  <a:lnTo>
                    <a:pt x="232" y="594"/>
                  </a:lnTo>
                  <a:lnTo>
                    <a:pt x="234" y="594"/>
                  </a:lnTo>
                  <a:lnTo>
                    <a:pt x="235" y="594"/>
                  </a:lnTo>
                  <a:lnTo>
                    <a:pt x="237" y="594"/>
                  </a:lnTo>
                  <a:lnTo>
                    <a:pt x="238" y="594"/>
                  </a:lnTo>
                  <a:lnTo>
                    <a:pt x="240" y="594"/>
                  </a:lnTo>
                  <a:lnTo>
                    <a:pt x="242" y="594"/>
                  </a:lnTo>
                  <a:lnTo>
                    <a:pt x="243" y="594"/>
                  </a:lnTo>
                  <a:lnTo>
                    <a:pt x="245" y="594"/>
                  </a:lnTo>
                  <a:lnTo>
                    <a:pt x="246" y="594"/>
                  </a:lnTo>
                  <a:lnTo>
                    <a:pt x="248" y="594"/>
                  </a:lnTo>
                  <a:lnTo>
                    <a:pt x="249" y="594"/>
                  </a:lnTo>
                  <a:lnTo>
                    <a:pt x="251" y="594"/>
                  </a:lnTo>
                  <a:lnTo>
                    <a:pt x="253" y="594"/>
                  </a:lnTo>
                  <a:lnTo>
                    <a:pt x="254" y="592"/>
                  </a:lnTo>
                  <a:lnTo>
                    <a:pt x="256" y="592"/>
                  </a:lnTo>
                  <a:lnTo>
                    <a:pt x="257" y="592"/>
                  </a:lnTo>
                  <a:lnTo>
                    <a:pt x="259" y="592"/>
                  </a:lnTo>
                  <a:lnTo>
                    <a:pt x="261" y="592"/>
                  </a:lnTo>
                  <a:lnTo>
                    <a:pt x="262" y="592"/>
                  </a:lnTo>
                  <a:lnTo>
                    <a:pt x="264" y="592"/>
                  </a:lnTo>
                  <a:lnTo>
                    <a:pt x="265" y="592"/>
                  </a:lnTo>
                  <a:lnTo>
                    <a:pt x="267" y="592"/>
                  </a:lnTo>
                  <a:lnTo>
                    <a:pt x="268" y="592"/>
                  </a:lnTo>
                  <a:lnTo>
                    <a:pt x="270" y="592"/>
                  </a:lnTo>
                  <a:lnTo>
                    <a:pt x="272" y="592"/>
                  </a:lnTo>
                  <a:lnTo>
                    <a:pt x="273" y="592"/>
                  </a:lnTo>
                  <a:lnTo>
                    <a:pt x="275" y="592"/>
                  </a:lnTo>
                  <a:lnTo>
                    <a:pt x="276" y="592"/>
                  </a:lnTo>
                  <a:lnTo>
                    <a:pt x="278" y="592"/>
                  </a:lnTo>
                  <a:lnTo>
                    <a:pt x="280" y="592"/>
                  </a:lnTo>
                  <a:lnTo>
                    <a:pt x="281" y="590"/>
                  </a:lnTo>
                  <a:lnTo>
                    <a:pt x="283" y="590"/>
                  </a:lnTo>
                  <a:lnTo>
                    <a:pt x="284" y="590"/>
                  </a:lnTo>
                  <a:lnTo>
                    <a:pt x="286" y="590"/>
                  </a:lnTo>
                  <a:lnTo>
                    <a:pt x="288" y="590"/>
                  </a:lnTo>
                  <a:lnTo>
                    <a:pt x="289" y="590"/>
                  </a:lnTo>
                  <a:lnTo>
                    <a:pt x="291" y="590"/>
                  </a:lnTo>
                  <a:lnTo>
                    <a:pt x="292" y="590"/>
                  </a:lnTo>
                  <a:lnTo>
                    <a:pt x="294" y="590"/>
                  </a:lnTo>
                  <a:lnTo>
                    <a:pt x="295" y="590"/>
                  </a:lnTo>
                  <a:lnTo>
                    <a:pt x="297" y="590"/>
                  </a:lnTo>
                  <a:lnTo>
                    <a:pt x="299" y="590"/>
                  </a:lnTo>
                  <a:lnTo>
                    <a:pt x="300" y="590"/>
                  </a:lnTo>
                  <a:lnTo>
                    <a:pt x="302" y="590"/>
                  </a:lnTo>
                  <a:lnTo>
                    <a:pt x="303" y="588"/>
                  </a:lnTo>
                  <a:lnTo>
                    <a:pt x="305" y="588"/>
                  </a:lnTo>
                  <a:lnTo>
                    <a:pt x="307" y="588"/>
                  </a:lnTo>
                  <a:lnTo>
                    <a:pt x="308" y="588"/>
                  </a:lnTo>
                  <a:lnTo>
                    <a:pt x="310" y="588"/>
                  </a:lnTo>
                  <a:lnTo>
                    <a:pt x="311" y="588"/>
                  </a:lnTo>
                  <a:lnTo>
                    <a:pt x="313" y="588"/>
                  </a:lnTo>
                  <a:lnTo>
                    <a:pt x="314" y="588"/>
                  </a:lnTo>
                  <a:lnTo>
                    <a:pt x="316" y="588"/>
                  </a:lnTo>
                  <a:lnTo>
                    <a:pt x="318" y="588"/>
                  </a:lnTo>
                  <a:lnTo>
                    <a:pt x="319" y="588"/>
                  </a:lnTo>
                  <a:lnTo>
                    <a:pt x="321" y="588"/>
                  </a:lnTo>
                  <a:lnTo>
                    <a:pt x="322" y="588"/>
                  </a:lnTo>
                  <a:lnTo>
                    <a:pt x="324" y="586"/>
                  </a:lnTo>
                  <a:lnTo>
                    <a:pt x="326" y="586"/>
                  </a:lnTo>
                  <a:lnTo>
                    <a:pt x="327" y="586"/>
                  </a:lnTo>
                  <a:lnTo>
                    <a:pt x="329" y="586"/>
                  </a:lnTo>
                  <a:lnTo>
                    <a:pt x="330" y="586"/>
                  </a:lnTo>
                  <a:lnTo>
                    <a:pt x="332" y="586"/>
                  </a:lnTo>
                  <a:lnTo>
                    <a:pt x="333" y="586"/>
                  </a:lnTo>
                  <a:lnTo>
                    <a:pt x="335" y="586"/>
                  </a:lnTo>
                  <a:lnTo>
                    <a:pt x="337" y="586"/>
                  </a:lnTo>
                  <a:lnTo>
                    <a:pt x="338" y="586"/>
                  </a:lnTo>
                  <a:lnTo>
                    <a:pt x="340" y="586"/>
                  </a:lnTo>
                  <a:lnTo>
                    <a:pt x="341" y="585"/>
                  </a:lnTo>
                  <a:lnTo>
                    <a:pt x="343" y="585"/>
                  </a:lnTo>
                  <a:lnTo>
                    <a:pt x="345" y="585"/>
                  </a:lnTo>
                  <a:lnTo>
                    <a:pt x="346" y="585"/>
                  </a:lnTo>
                  <a:lnTo>
                    <a:pt x="348" y="585"/>
                  </a:lnTo>
                  <a:lnTo>
                    <a:pt x="349" y="585"/>
                  </a:lnTo>
                  <a:lnTo>
                    <a:pt x="351" y="585"/>
                  </a:lnTo>
                  <a:lnTo>
                    <a:pt x="353" y="585"/>
                  </a:lnTo>
                  <a:lnTo>
                    <a:pt x="354" y="585"/>
                  </a:lnTo>
                  <a:lnTo>
                    <a:pt x="356" y="585"/>
                  </a:lnTo>
                  <a:lnTo>
                    <a:pt x="357" y="583"/>
                  </a:lnTo>
                  <a:lnTo>
                    <a:pt x="359" y="583"/>
                  </a:lnTo>
                  <a:lnTo>
                    <a:pt x="360" y="583"/>
                  </a:lnTo>
                  <a:lnTo>
                    <a:pt x="362" y="583"/>
                  </a:lnTo>
                  <a:lnTo>
                    <a:pt x="364" y="583"/>
                  </a:lnTo>
                  <a:lnTo>
                    <a:pt x="365" y="583"/>
                  </a:lnTo>
                  <a:lnTo>
                    <a:pt x="367" y="583"/>
                  </a:lnTo>
                  <a:lnTo>
                    <a:pt x="368" y="583"/>
                  </a:lnTo>
                  <a:lnTo>
                    <a:pt x="370" y="583"/>
                  </a:lnTo>
                  <a:lnTo>
                    <a:pt x="372" y="581"/>
                  </a:lnTo>
                  <a:lnTo>
                    <a:pt x="373" y="581"/>
                  </a:lnTo>
                  <a:lnTo>
                    <a:pt x="375" y="581"/>
                  </a:lnTo>
                  <a:lnTo>
                    <a:pt x="376" y="581"/>
                  </a:lnTo>
                  <a:lnTo>
                    <a:pt x="378" y="581"/>
                  </a:lnTo>
                  <a:lnTo>
                    <a:pt x="379" y="581"/>
                  </a:lnTo>
                  <a:lnTo>
                    <a:pt x="381" y="581"/>
                  </a:lnTo>
                  <a:lnTo>
                    <a:pt x="383" y="581"/>
                  </a:lnTo>
                  <a:lnTo>
                    <a:pt x="384" y="581"/>
                  </a:lnTo>
                  <a:lnTo>
                    <a:pt x="386" y="579"/>
                  </a:lnTo>
                  <a:lnTo>
                    <a:pt x="387" y="579"/>
                  </a:lnTo>
                  <a:lnTo>
                    <a:pt x="389" y="579"/>
                  </a:lnTo>
                  <a:lnTo>
                    <a:pt x="391" y="579"/>
                  </a:lnTo>
                  <a:lnTo>
                    <a:pt x="392" y="579"/>
                  </a:lnTo>
                  <a:lnTo>
                    <a:pt x="394" y="579"/>
                  </a:lnTo>
                  <a:lnTo>
                    <a:pt x="394" y="579"/>
                  </a:lnTo>
                  <a:lnTo>
                    <a:pt x="395" y="579"/>
                  </a:lnTo>
                  <a:lnTo>
                    <a:pt x="397" y="577"/>
                  </a:lnTo>
                  <a:lnTo>
                    <a:pt x="399" y="577"/>
                  </a:lnTo>
                  <a:lnTo>
                    <a:pt x="400" y="577"/>
                  </a:lnTo>
                  <a:lnTo>
                    <a:pt x="402" y="577"/>
                  </a:lnTo>
                  <a:lnTo>
                    <a:pt x="403" y="577"/>
                  </a:lnTo>
                  <a:lnTo>
                    <a:pt x="405" y="577"/>
                  </a:lnTo>
                  <a:lnTo>
                    <a:pt x="406" y="577"/>
                  </a:lnTo>
                  <a:lnTo>
                    <a:pt x="408" y="577"/>
                  </a:lnTo>
                  <a:lnTo>
                    <a:pt x="410" y="575"/>
                  </a:lnTo>
                  <a:lnTo>
                    <a:pt x="411" y="575"/>
                  </a:lnTo>
                  <a:lnTo>
                    <a:pt x="413" y="575"/>
                  </a:lnTo>
                  <a:lnTo>
                    <a:pt x="414" y="575"/>
                  </a:lnTo>
                  <a:lnTo>
                    <a:pt x="416" y="575"/>
                  </a:lnTo>
                  <a:lnTo>
                    <a:pt x="418" y="575"/>
                  </a:lnTo>
                  <a:lnTo>
                    <a:pt x="419" y="575"/>
                  </a:lnTo>
                  <a:lnTo>
                    <a:pt x="421" y="575"/>
                  </a:lnTo>
                  <a:lnTo>
                    <a:pt x="422" y="573"/>
                  </a:lnTo>
                  <a:lnTo>
                    <a:pt x="424" y="573"/>
                  </a:lnTo>
                  <a:lnTo>
                    <a:pt x="425" y="573"/>
                  </a:lnTo>
                  <a:lnTo>
                    <a:pt x="427" y="573"/>
                  </a:lnTo>
                  <a:lnTo>
                    <a:pt x="429" y="573"/>
                  </a:lnTo>
                  <a:lnTo>
                    <a:pt x="430" y="573"/>
                  </a:lnTo>
                  <a:lnTo>
                    <a:pt x="432" y="573"/>
                  </a:lnTo>
                  <a:lnTo>
                    <a:pt x="433" y="571"/>
                  </a:lnTo>
                  <a:lnTo>
                    <a:pt x="435" y="571"/>
                  </a:lnTo>
                  <a:lnTo>
                    <a:pt x="437" y="571"/>
                  </a:lnTo>
                  <a:lnTo>
                    <a:pt x="438" y="571"/>
                  </a:lnTo>
                  <a:lnTo>
                    <a:pt x="440" y="571"/>
                  </a:lnTo>
                  <a:lnTo>
                    <a:pt x="441" y="571"/>
                  </a:lnTo>
                  <a:lnTo>
                    <a:pt x="443" y="571"/>
                  </a:lnTo>
                  <a:lnTo>
                    <a:pt x="444" y="569"/>
                  </a:lnTo>
                  <a:lnTo>
                    <a:pt x="446" y="569"/>
                  </a:lnTo>
                  <a:lnTo>
                    <a:pt x="448" y="569"/>
                  </a:lnTo>
                  <a:lnTo>
                    <a:pt x="449" y="569"/>
                  </a:lnTo>
                  <a:lnTo>
                    <a:pt x="451" y="569"/>
                  </a:lnTo>
                  <a:lnTo>
                    <a:pt x="452" y="569"/>
                  </a:lnTo>
                  <a:lnTo>
                    <a:pt x="454" y="569"/>
                  </a:lnTo>
                  <a:lnTo>
                    <a:pt x="456" y="568"/>
                  </a:lnTo>
                  <a:lnTo>
                    <a:pt x="457" y="568"/>
                  </a:lnTo>
                  <a:lnTo>
                    <a:pt x="459" y="568"/>
                  </a:lnTo>
                  <a:lnTo>
                    <a:pt x="460" y="568"/>
                  </a:lnTo>
                  <a:lnTo>
                    <a:pt x="462" y="568"/>
                  </a:lnTo>
                  <a:lnTo>
                    <a:pt x="464" y="568"/>
                  </a:lnTo>
                  <a:lnTo>
                    <a:pt x="465" y="566"/>
                  </a:lnTo>
                  <a:lnTo>
                    <a:pt x="467" y="566"/>
                  </a:lnTo>
                  <a:lnTo>
                    <a:pt x="468" y="566"/>
                  </a:lnTo>
                  <a:lnTo>
                    <a:pt x="470" y="566"/>
                  </a:lnTo>
                  <a:lnTo>
                    <a:pt x="471" y="566"/>
                  </a:lnTo>
                  <a:lnTo>
                    <a:pt x="473" y="566"/>
                  </a:lnTo>
                  <a:lnTo>
                    <a:pt x="475" y="566"/>
                  </a:lnTo>
                  <a:lnTo>
                    <a:pt x="476" y="564"/>
                  </a:lnTo>
                  <a:lnTo>
                    <a:pt x="478" y="564"/>
                  </a:lnTo>
                  <a:lnTo>
                    <a:pt x="479" y="564"/>
                  </a:lnTo>
                  <a:lnTo>
                    <a:pt x="481" y="564"/>
                  </a:lnTo>
                  <a:lnTo>
                    <a:pt x="483" y="564"/>
                  </a:lnTo>
                  <a:lnTo>
                    <a:pt x="484" y="564"/>
                  </a:lnTo>
                  <a:lnTo>
                    <a:pt x="486" y="562"/>
                  </a:lnTo>
                  <a:lnTo>
                    <a:pt x="487" y="562"/>
                  </a:lnTo>
                  <a:lnTo>
                    <a:pt x="489" y="562"/>
                  </a:lnTo>
                  <a:lnTo>
                    <a:pt x="490" y="562"/>
                  </a:lnTo>
                  <a:lnTo>
                    <a:pt x="492" y="562"/>
                  </a:lnTo>
                  <a:lnTo>
                    <a:pt x="494" y="562"/>
                  </a:lnTo>
                  <a:lnTo>
                    <a:pt x="495" y="560"/>
                  </a:lnTo>
                  <a:lnTo>
                    <a:pt x="497" y="560"/>
                  </a:lnTo>
                  <a:lnTo>
                    <a:pt x="498" y="560"/>
                  </a:lnTo>
                  <a:lnTo>
                    <a:pt x="500" y="560"/>
                  </a:lnTo>
                  <a:lnTo>
                    <a:pt x="502" y="560"/>
                  </a:lnTo>
                  <a:lnTo>
                    <a:pt x="503" y="560"/>
                  </a:lnTo>
                  <a:lnTo>
                    <a:pt x="505" y="558"/>
                  </a:lnTo>
                  <a:lnTo>
                    <a:pt x="506" y="558"/>
                  </a:lnTo>
                  <a:lnTo>
                    <a:pt x="508" y="558"/>
                  </a:lnTo>
                  <a:lnTo>
                    <a:pt x="510" y="558"/>
                  </a:lnTo>
                  <a:lnTo>
                    <a:pt x="511" y="558"/>
                  </a:lnTo>
                  <a:lnTo>
                    <a:pt x="513" y="556"/>
                  </a:lnTo>
                  <a:lnTo>
                    <a:pt x="514" y="556"/>
                  </a:lnTo>
                  <a:lnTo>
                    <a:pt x="516" y="556"/>
                  </a:lnTo>
                  <a:lnTo>
                    <a:pt x="517" y="556"/>
                  </a:lnTo>
                  <a:lnTo>
                    <a:pt x="519" y="556"/>
                  </a:lnTo>
                  <a:lnTo>
                    <a:pt x="521" y="556"/>
                  </a:lnTo>
                  <a:lnTo>
                    <a:pt x="522" y="554"/>
                  </a:lnTo>
                  <a:lnTo>
                    <a:pt x="524" y="554"/>
                  </a:lnTo>
                  <a:lnTo>
                    <a:pt x="525" y="554"/>
                  </a:lnTo>
                  <a:lnTo>
                    <a:pt x="527" y="554"/>
                  </a:lnTo>
                  <a:lnTo>
                    <a:pt x="529" y="554"/>
                  </a:lnTo>
                  <a:lnTo>
                    <a:pt x="530" y="552"/>
                  </a:lnTo>
                  <a:lnTo>
                    <a:pt x="532" y="552"/>
                  </a:lnTo>
                  <a:lnTo>
                    <a:pt x="533" y="552"/>
                  </a:lnTo>
                  <a:lnTo>
                    <a:pt x="535" y="552"/>
                  </a:lnTo>
                  <a:lnTo>
                    <a:pt x="536" y="552"/>
                  </a:lnTo>
                  <a:lnTo>
                    <a:pt x="538" y="551"/>
                  </a:lnTo>
                  <a:lnTo>
                    <a:pt x="540" y="551"/>
                  </a:lnTo>
                  <a:lnTo>
                    <a:pt x="541" y="551"/>
                  </a:lnTo>
                  <a:lnTo>
                    <a:pt x="543" y="551"/>
                  </a:lnTo>
                  <a:lnTo>
                    <a:pt x="544" y="551"/>
                  </a:lnTo>
                  <a:lnTo>
                    <a:pt x="546" y="551"/>
                  </a:lnTo>
                  <a:lnTo>
                    <a:pt x="548" y="549"/>
                  </a:lnTo>
                  <a:lnTo>
                    <a:pt x="549" y="549"/>
                  </a:lnTo>
                  <a:lnTo>
                    <a:pt x="551" y="549"/>
                  </a:lnTo>
                  <a:lnTo>
                    <a:pt x="552" y="549"/>
                  </a:lnTo>
                  <a:lnTo>
                    <a:pt x="554" y="549"/>
                  </a:lnTo>
                  <a:lnTo>
                    <a:pt x="555" y="547"/>
                  </a:lnTo>
                  <a:lnTo>
                    <a:pt x="557" y="547"/>
                  </a:lnTo>
                  <a:lnTo>
                    <a:pt x="559" y="547"/>
                  </a:lnTo>
                  <a:lnTo>
                    <a:pt x="560" y="547"/>
                  </a:lnTo>
                  <a:lnTo>
                    <a:pt x="562" y="547"/>
                  </a:lnTo>
                  <a:lnTo>
                    <a:pt x="563" y="545"/>
                  </a:lnTo>
                  <a:lnTo>
                    <a:pt x="565" y="545"/>
                  </a:lnTo>
                  <a:lnTo>
                    <a:pt x="565" y="545"/>
                  </a:lnTo>
                  <a:lnTo>
                    <a:pt x="567" y="545"/>
                  </a:lnTo>
                  <a:lnTo>
                    <a:pt x="568" y="543"/>
                  </a:lnTo>
                  <a:lnTo>
                    <a:pt x="570" y="543"/>
                  </a:lnTo>
                  <a:lnTo>
                    <a:pt x="571" y="543"/>
                  </a:lnTo>
                  <a:lnTo>
                    <a:pt x="573" y="543"/>
                  </a:lnTo>
                  <a:lnTo>
                    <a:pt x="575" y="543"/>
                  </a:lnTo>
                  <a:lnTo>
                    <a:pt x="576" y="541"/>
                  </a:lnTo>
                  <a:lnTo>
                    <a:pt x="578" y="541"/>
                  </a:lnTo>
                  <a:lnTo>
                    <a:pt x="579" y="541"/>
                  </a:lnTo>
                  <a:lnTo>
                    <a:pt x="581" y="541"/>
                  </a:lnTo>
                  <a:lnTo>
                    <a:pt x="582" y="541"/>
                  </a:lnTo>
                  <a:lnTo>
                    <a:pt x="584" y="539"/>
                  </a:lnTo>
                  <a:lnTo>
                    <a:pt x="586" y="539"/>
                  </a:lnTo>
                  <a:lnTo>
                    <a:pt x="587" y="539"/>
                  </a:lnTo>
                  <a:lnTo>
                    <a:pt x="589" y="539"/>
                  </a:lnTo>
                  <a:lnTo>
                    <a:pt x="590" y="539"/>
                  </a:lnTo>
                  <a:lnTo>
                    <a:pt x="592" y="537"/>
                  </a:lnTo>
                  <a:lnTo>
                    <a:pt x="594" y="537"/>
                  </a:lnTo>
                  <a:lnTo>
                    <a:pt x="595" y="537"/>
                  </a:lnTo>
                  <a:lnTo>
                    <a:pt x="597" y="537"/>
                  </a:lnTo>
                  <a:lnTo>
                    <a:pt x="598" y="536"/>
                  </a:lnTo>
                  <a:lnTo>
                    <a:pt x="600" y="536"/>
                  </a:lnTo>
                  <a:lnTo>
                    <a:pt x="601" y="536"/>
                  </a:lnTo>
                  <a:lnTo>
                    <a:pt x="603" y="536"/>
                  </a:lnTo>
                  <a:lnTo>
                    <a:pt x="605" y="536"/>
                  </a:lnTo>
                  <a:lnTo>
                    <a:pt x="606" y="534"/>
                  </a:lnTo>
                  <a:lnTo>
                    <a:pt x="608" y="534"/>
                  </a:lnTo>
                  <a:lnTo>
                    <a:pt x="609" y="534"/>
                  </a:lnTo>
                  <a:lnTo>
                    <a:pt x="611" y="534"/>
                  </a:lnTo>
                  <a:lnTo>
                    <a:pt x="613" y="532"/>
                  </a:lnTo>
                  <a:lnTo>
                    <a:pt x="614" y="532"/>
                  </a:lnTo>
                  <a:lnTo>
                    <a:pt x="616" y="532"/>
                  </a:lnTo>
                  <a:lnTo>
                    <a:pt x="617" y="532"/>
                  </a:lnTo>
                  <a:lnTo>
                    <a:pt x="619" y="530"/>
                  </a:lnTo>
                  <a:lnTo>
                    <a:pt x="621" y="530"/>
                  </a:lnTo>
                  <a:lnTo>
                    <a:pt x="622" y="530"/>
                  </a:lnTo>
                  <a:lnTo>
                    <a:pt x="624" y="530"/>
                  </a:lnTo>
                  <a:lnTo>
                    <a:pt x="625" y="530"/>
                  </a:lnTo>
                  <a:lnTo>
                    <a:pt x="627" y="528"/>
                  </a:lnTo>
                  <a:lnTo>
                    <a:pt x="628" y="528"/>
                  </a:lnTo>
                  <a:lnTo>
                    <a:pt x="630" y="528"/>
                  </a:lnTo>
                  <a:lnTo>
                    <a:pt x="632" y="528"/>
                  </a:lnTo>
                  <a:lnTo>
                    <a:pt x="633" y="526"/>
                  </a:lnTo>
                  <a:lnTo>
                    <a:pt x="635" y="526"/>
                  </a:lnTo>
                  <a:lnTo>
                    <a:pt x="636" y="526"/>
                  </a:lnTo>
                  <a:lnTo>
                    <a:pt x="638" y="526"/>
                  </a:lnTo>
                  <a:lnTo>
                    <a:pt x="640" y="524"/>
                  </a:lnTo>
                  <a:lnTo>
                    <a:pt x="641" y="524"/>
                  </a:lnTo>
                  <a:lnTo>
                    <a:pt x="643" y="524"/>
                  </a:lnTo>
                  <a:lnTo>
                    <a:pt x="644" y="524"/>
                  </a:lnTo>
                  <a:lnTo>
                    <a:pt x="646" y="522"/>
                  </a:lnTo>
                  <a:lnTo>
                    <a:pt x="647" y="522"/>
                  </a:lnTo>
                  <a:lnTo>
                    <a:pt x="649" y="522"/>
                  </a:lnTo>
                  <a:lnTo>
                    <a:pt x="651" y="522"/>
                  </a:lnTo>
                  <a:lnTo>
                    <a:pt x="652" y="520"/>
                  </a:lnTo>
                  <a:lnTo>
                    <a:pt x="654" y="520"/>
                  </a:lnTo>
                  <a:lnTo>
                    <a:pt x="655" y="520"/>
                  </a:lnTo>
                  <a:lnTo>
                    <a:pt x="657" y="520"/>
                  </a:lnTo>
                  <a:lnTo>
                    <a:pt x="659" y="519"/>
                  </a:lnTo>
                  <a:lnTo>
                    <a:pt x="660" y="519"/>
                  </a:lnTo>
                  <a:lnTo>
                    <a:pt x="662" y="519"/>
                  </a:lnTo>
                  <a:lnTo>
                    <a:pt x="663" y="519"/>
                  </a:lnTo>
                  <a:lnTo>
                    <a:pt x="665" y="517"/>
                  </a:lnTo>
                  <a:lnTo>
                    <a:pt x="666" y="517"/>
                  </a:lnTo>
                  <a:lnTo>
                    <a:pt x="668" y="517"/>
                  </a:lnTo>
                  <a:lnTo>
                    <a:pt x="670" y="517"/>
                  </a:lnTo>
                  <a:lnTo>
                    <a:pt x="671" y="515"/>
                  </a:lnTo>
                  <a:lnTo>
                    <a:pt x="673" y="515"/>
                  </a:lnTo>
                  <a:lnTo>
                    <a:pt x="674" y="515"/>
                  </a:lnTo>
                  <a:lnTo>
                    <a:pt x="676" y="515"/>
                  </a:lnTo>
                  <a:lnTo>
                    <a:pt x="678" y="513"/>
                  </a:lnTo>
                  <a:lnTo>
                    <a:pt x="679" y="513"/>
                  </a:lnTo>
                  <a:lnTo>
                    <a:pt x="681" y="513"/>
                  </a:lnTo>
                  <a:lnTo>
                    <a:pt x="682" y="513"/>
                  </a:lnTo>
                  <a:lnTo>
                    <a:pt x="684" y="511"/>
                  </a:lnTo>
                  <a:lnTo>
                    <a:pt x="686" y="511"/>
                  </a:lnTo>
                  <a:lnTo>
                    <a:pt x="687" y="511"/>
                  </a:lnTo>
                  <a:lnTo>
                    <a:pt x="689" y="511"/>
                  </a:lnTo>
                  <a:lnTo>
                    <a:pt x="690" y="509"/>
                  </a:lnTo>
                  <a:lnTo>
                    <a:pt x="692" y="509"/>
                  </a:lnTo>
                  <a:lnTo>
                    <a:pt x="693" y="509"/>
                  </a:lnTo>
                  <a:lnTo>
                    <a:pt x="695" y="507"/>
                  </a:lnTo>
                  <a:lnTo>
                    <a:pt x="697" y="507"/>
                  </a:lnTo>
                  <a:lnTo>
                    <a:pt x="698" y="507"/>
                  </a:lnTo>
                  <a:lnTo>
                    <a:pt x="700" y="507"/>
                  </a:lnTo>
                  <a:lnTo>
                    <a:pt x="701" y="505"/>
                  </a:lnTo>
                  <a:lnTo>
                    <a:pt x="703" y="505"/>
                  </a:lnTo>
                  <a:lnTo>
                    <a:pt x="705" y="505"/>
                  </a:lnTo>
                  <a:lnTo>
                    <a:pt x="706" y="505"/>
                  </a:lnTo>
                  <a:lnTo>
                    <a:pt x="708" y="503"/>
                  </a:lnTo>
                  <a:lnTo>
                    <a:pt x="709" y="503"/>
                  </a:lnTo>
                  <a:lnTo>
                    <a:pt x="711" y="503"/>
                  </a:lnTo>
                  <a:lnTo>
                    <a:pt x="712" y="502"/>
                  </a:lnTo>
                  <a:lnTo>
                    <a:pt x="714" y="502"/>
                  </a:lnTo>
                  <a:lnTo>
                    <a:pt x="716" y="502"/>
                  </a:lnTo>
                  <a:lnTo>
                    <a:pt x="717" y="502"/>
                  </a:lnTo>
                  <a:lnTo>
                    <a:pt x="719" y="500"/>
                  </a:lnTo>
                  <a:lnTo>
                    <a:pt x="720" y="500"/>
                  </a:lnTo>
                  <a:lnTo>
                    <a:pt x="722" y="500"/>
                  </a:lnTo>
                  <a:lnTo>
                    <a:pt x="724" y="498"/>
                  </a:lnTo>
                  <a:lnTo>
                    <a:pt x="725" y="498"/>
                  </a:lnTo>
                  <a:lnTo>
                    <a:pt x="727" y="498"/>
                  </a:lnTo>
                  <a:lnTo>
                    <a:pt x="728" y="498"/>
                  </a:lnTo>
                  <a:lnTo>
                    <a:pt x="730" y="496"/>
                  </a:lnTo>
                  <a:lnTo>
                    <a:pt x="732" y="496"/>
                  </a:lnTo>
                  <a:lnTo>
                    <a:pt x="733" y="496"/>
                  </a:lnTo>
                  <a:lnTo>
                    <a:pt x="735" y="494"/>
                  </a:lnTo>
                  <a:lnTo>
                    <a:pt x="736" y="494"/>
                  </a:lnTo>
                  <a:lnTo>
                    <a:pt x="736" y="494"/>
                  </a:lnTo>
                  <a:lnTo>
                    <a:pt x="738" y="494"/>
                  </a:lnTo>
                  <a:lnTo>
                    <a:pt x="739" y="492"/>
                  </a:lnTo>
                  <a:lnTo>
                    <a:pt x="741" y="492"/>
                  </a:lnTo>
                  <a:lnTo>
                    <a:pt x="743" y="492"/>
                  </a:lnTo>
                  <a:lnTo>
                    <a:pt x="744" y="490"/>
                  </a:lnTo>
                  <a:lnTo>
                    <a:pt x="746" y="490"/>
                  </a:lnTo>
                  <a:lnTo>
                    <a:pt x="747" y="490"/>
                  </a:lnTo>
                  <a:lnTo>
                    <a:pt x="749" y="490"/>
                  </a:lnTo>
                  <a:lnTo>
                    <a:pt x="751" y="488"/>
                  </a:lnTo>
                  <a:lnTo>
                    <a:pt x="752" y="488"/>
                  </a:lnTo>
                  <a:lnTo>
                    <a:pt x="754" y="488"/>
                  </a:lnTo>
                  <a:lnTo>
                    <a:pt x="755" y="487"/>
                  </a:lnTo>
                  <a:lnTo>
                    <a:pt x="757" y="487"/>
                  </a:lnTo>
                  <a:lnTo>
                    <a:pt x="758" y="487"/>
                  </a:lnTo>
                  <a:lnTo>
                    <a:pt x="760" y="485"/>
                  </a:lnTo>
                  <a:lnTo>
                    <a:pt x="762" y="485"/>
                  </a:lnTo>
                  <a:lnTo>
                    <a:pt x="763" y="485"/>
                  </a:lnTo>
                  <a:lnTo>
                    <a:pt x="765" y="485"/>
                  </a:lnTo>
                  <a:lnTo>
                    <a:pt x="766" y="483"/>
                  </a:lnTo>
                  <a:lnTo>
                    <a:pt x="768" y="483"/>
                  </a:lnTo>
                  <a:lnTo>
                    <a:pt x="770" y="483"/>
                  </a:lnTo>
                  <a:lnTo>
                    <a:pt x="771" y="481"/>
                  </a:lnTo>
                  <a:lnTo>
                    <a:pt x="773" y="481"/>
                  </a:lnTo>
                  <a:lnTo>
                    <a:pt x="774" y="481"/>
                  </a:lnTo>
                  <a:lnTo>
                    <a:pt x="776" y="479"/>
                  </a:lnTo>
                  <a:lnTo>
                    <a:pt x="777" y="479"/>
                  </a:lnTo>
                  <a:lnTo>
                    <a:pt x="779" y="479"/>
                  </a:lnTo>
                  <a:lnTo>
                    <a:pt x="781" y="479"/>
                  </a:lnTo>
                  <a:lnTo>
                    <a:pt x="782" y="477"/>
                  </a:lnTo>
                  <a:lnTo>
                    <a:pt x="784" y="477"/>
                  </a:lnTo>
                  <a:lnTo>
                    <a:pt x="785" y="477"/>
                  </a:lnTo>
                  <a:lnTo>
                    <a:pt x="787" y="475"/>
                  </a:lnTo>
                  <a:lnTo>
                    <a:pt x="789" y="475"/>
                  </a:lnTo>
                  <a:lnTo>
                    <a:pt x="790" y="475"/>
                  </a:lnTo>
                  <a:lnTo>
                    <a:pt x="792" y="473"/>
                  </a:lnTo>
                  <a:lnTo>
                    <a:pt x="793" y="473"/>
                  </a:lnTo>
                  <a:lnTo>
                    <a:pt x="795" y="473"/>
                  </a:lnTo>
                  <a:lnTo>
                    <a:pt x="797" y="471"/>
                  </a:lnTo>
                  <a:lnTo>
                    <a:pt x="798" y="471"/>
                  </a:lnTo>
                  <a:lnTo>
                    <a:pt x="800" y="471"/>
                  </a:lnTo>
                  <a:lnTo>
                    <a:pt x="801" y="470"/>
                  </a:lnTo>
                  <a:lnTo>
                    <a:pt x="803" y="470"/>
                  </a:lnTo>
                  <a:lnTo>
                    <a:pt x="804" y="470"/>
                  </a:lnTo>
                  <a:lnTo>
                    <a:pt x="806" y="468"/>
                  </a:lnTo>
                  <a:lnTo>
                    <a:pt x="808" y="468"/>
                  </a:lnTo>
                  <a:lnTo>
                    <a:pt x="809" y="468"/>
                  </a:lnTo>
                  <a:lnTo>
                    <a:pt x="811" y="466"/>
                  </a:lnTo>
                  <a:lnTo>
                    <a:pt x="812" y="466"/>
                  </a:lnTo>
                  <a:lnTo>
                    <a:pt x="814" y="466"/>
                  </a:lnTo>
                  <a:lnTo>
                    <a:pt x="816" y="464"/>
                  </a:lnTo>
                  <a:lnTo>
                    <a:pt x="817" y="464"/>
                  </a:lnTo>
                  <a:lnTo>
                    <a:pt x="819" y="464"/>
                  </a:lnTo>
                  <a:lnTo>
                    <a:pt x="820" y="462"/>
                  </a:lnTo>
                  <a:lnTo>
                    <a:pt x="822" y="462"/>
                  </a:lnTo>
                  <a:lnTo>
                    <a:pt x="823" y="462"/>
                  </a:lnTo>
                  <a:lnTo>
                    <a:pt x="825" y="460"/>
                  </a:lnTo>
                  <a:lnTo>
                    <a:pt x="827" y="460"/>
                  </a:lnTo>
                  <a:lnTo>
                    <a:pt x="828" y="460"/>
                  </a:lnTo>
                  <a:lnTo>
                    <a:pt x="830" y="458"/>
                  </a:lnTo>
                  <a:lnTo>
                    <a:pt x="831" y="458"/>
                  </a:lnTo>
                  <a:lnTo>
                    <a:pt x="833" y="458"/>
                  </a:lnTo>
                  <a:lnTo>
                    <a:pt x="835" y="456"/>
                  </a:lnTo>
                  <a:lnTo>
                    <a:pt x="836" y="456"/>
                  </a:lnTo>
                  <a:lnTo>
                    <a:pt x="838" y="456"/>
                  </a:lnTo>
                  <a:lnTo>
                    <a:pt x="839" y="454"/>
                  </a:lnTo>
                  <a:lnTo>
                    <a:pt x="841" y="454"/>
                  </a:lnTo>
                  <a:lnTo>
                    <a:pt x="843" y="454"/>
                  </a:lnTo>
                  <a:lnTo>
                    <a:pt x="844" y="453"/>
                  </a:lnTo>
                  <a:lnTo>
                    <a:pt x="846" y="453"/>
                  </a:lnTo>
                  <a:lnTo>
                    <a:pt x="847" y="453"/>
                  </a:lnTo>
                  <a:lnTo>
                    <a:pt x="849" y="451"/>
                  </a:lnTo>
                  <a:lnTo>
                    <a:pt x="850" y="451"/>
                  </a:lnTo>
                  <a:lnTo>
                    <a:pt x="852" y="451"/>
                  </a:lnTo>
                  <a:lnTo>
                    <a:pt x="854" y="449"/>
                  </a:lnTo>
                  <a:lnTo>
                    <a:pt x="855" y="449"/>
                  </a:lnTo>
                  <a:lnTo>
                    <a:pt x="857" y="449"/>
                  </a:lnTo>
                  <a:lnTo>
                    <a:pt x="858" y="447"/>
                  </a:lnTo>
                  <a:lnTo>
                    <a:pt x="860" y="447"/>
                  </a:lnTo>
                  <a:lnTo>
                    <a:pt x="862" y="447"/>
                  </a:lnTo>
                  <a:lnTo>
                    <a:pt x="863" y="445"/>
                  </a:lnTo>
                  <a:lnTo>
                    <a:pt x="865" y="445"/>
                  </a:lnTo>
                  <a:lnTo>
                    <a:pt x="866" y="445"/>
                  </a:lnTo>
                  <a:lnTo>
                    <a:pt x="868" y="443"/>
                  </a:lnTo>
                  <a:lnTo>
                    <a:pt x="869" y="443"/>
                  </a:lnTo>
                  <a:lnTo>
                    <a:pt x="871" y="443"/>
                  </a:lnTo>
                  <a:lnTo>
                    <a:pt x="873" y="441"/>
                  </a:lnTo>
                  <a:lnTo>
                    <a:pt x="874" y="441"/>
                  </a:lnTo>
                  <a:lnTo>
                    <a:pt x="876" y="439"/>
                  </a:lnTo>
                  <a:lnTo>
                    <a:pt x="877" y="439"/>
                  </a:lnTo>
                  <a:lnTo>
                    <a:pt x="879" y="439"/>
                  </a:lnTo>
                  <a:lnTo>
                    <a:pt x="881" y="438"/>
                  </a:lnTo>
                  <a:lnTo>
                    <a:pt x="882" y="438"/>
                  </a:lnTo>
                  <a:lnTo>
                    <a:pt x="884" y="438"/>
                  </a:lnTo>
                  <a:lnTo>
                    <a:pt x="885" y="436"/>
                  </a:lnTo>
                  <a:lnTo>
                    <a:pt x="887" y="436"/>
                  </a:lnTo>
                  <a:lnTo>
                    <a:pt x="888" y="436"/>
                  </a:lnTo>
                  <a:lnTo>
                    <a:pt x="890" y="434"/>
                  </a:lnTo>
                  <a:lnTo>
                    <a:pt x="892" y="434"/>
                  </a:lnTo>
                  <a:lnTo>
                    <a:pt x="893" y="432"/>
                  </a:lnTo>
                  <a:lnTo>
                    <a:pt x="895" y="432"/>
                  </a:lnTo>
                  <a:lnTo>
                    <a:pt x="896" y="432"/>
                  </a:lnTo>
                  <a:lnTo>
                    <a:pt x="898" y="430"/>
                  </a:lnTo>
                  <a:lnTo>
                    <a:pt x="900" y="430"/>
                  </a:lnTo>
                  <a:lnTo>
                    <a:pt x="901" y="430"/>
                  </a:lnTo>
                  <a:lnTo>
                    <a:pt x="903" y="428"/>
                  </a:lnTo>
                  <a:lnTo>
                    <a:pt x="904" y="428"/>
                  </a:lnTo>
                  <a:lnTo>
                    <a:pt x="906" y="428"/>
                  </a:lnTo>
                  <a:lnTo>
                    <a:pt x="908" y="426"/>
                  </a:lnTo>
                  <a:lnTo>
                    <a:pt x="908" y="426"/>
                  </a:lnTo>
                  <a:lnTo>
                    <a:pt x="909" y="424"/>
                  </a:lnTo>
                  <a:lnTo>
                    <a:pt x="911" y="424"/>
                  </a:lnTo>
                  <a:lnTo>
                    <a:pt x="912" y="424"/>
                  </a:lnTo>
                  <a:lnTo>
                    <a:pt x="914" y="422"/>
                  </a:lnTo>
                  <a:lnTo>
                    <a:pt x="915" y="422"/>
                  </a:lnTo>
                  <a:lnTo>
                    <a:pt x="917" y="422"/>
                  </a:lnTo>
                  <a:lnTo>
                    <a:pt x="919" y="421"/>
                  </a:lnTo>
                  <a:lnTo>
                    <a:pt x="920" y="421"/>
                  </a:lnTo>
                  <a:lnTo>
                    <a:pt x="922" y="419"/>
                  </a:lnTo>
                  <a:lnTo>
                    <a:pt x="923" y="419"/>
                  </a:lnTo>
                  <a:lnTo>
                    <a:pt x="925" y="419"/>
                  </a:lnTo>
                  <a:lnTo>
                    <a:pt x="927" y="417"/>
                  </a:lnTo>
                  <a:lnTo>
                    <a:pt x="928" y="417"/>
                  </a:lnTo>
                  <a:lnTo>
                    <a:pt x="930" y="415"/>
                  </a:lnTo>
                  <a:lnTo>
                    <a:pt x="931" y="415"/>
                  </a:lnTo>
                  <a:lnTo>
                    <a:pt x="933" y="415"/>
                  </a:lnTo>
                  <a:lnTo>
                    <a:pt x="934" y="413"/>
                  </a:lnTo>
                  <a:lnTo>
                    <a:pt x="936" y="413"/>
                  </a:lnTo>
                  <a:lnTo>
                    <a:pt x="938" y="413"/>
                  </a:lnTo>
                  <a:lnTo>
                    <a:pt x="939" y="411"/>
                  </a:lnTo>
                  <a:lnTo>
                    <a:pt x="941" y="411"/>
                  </a:lnTo>
                  <a:lnTo>
                    <a:pt x="942" y="409"/>
                  </a:lnTo>
                  <a:lnTo>
                    <a:pt x="944" y="409"/>
                  </a:lnTo>
                  <a:lnTo>
                    <a:pt x="946" y="409"/>
                  </a:lnTo>
                  <a:lnTo>
                    <a:pt x="947" y="407"/>
                  </a:lnTo>
                  <a:lnTo>
                    <a:pt x="949" y="407"/>
                  </a:lnTo>
                  <a:lnTo>
                    <a:pt x="950" y="405"/>
                  </a:lnTo>
                  <a:lnTo>
                    <a:pt x="952" y="405"/>
                  </a:lnTo>
                  <a:lnTo>
                    <a:pt x="954" y="405"/>
                  </a:lnTo>
                  <a:lnTo>
                    <a:pt x="955" y="404"/>
                  </a:lnTo>
                  <a:lnTo>
                    <a:pt x="957" y="404"/>
                  </a:lnTo>
                  <a:lnTo>
                    <a:pt x="958" y="402"/>
                  </a:lnTo>
                  <a:lnTo>
                    <a:pt x="960" y="402"/>
                  </a:lnTo>
                  <a:lnTo>
                    <a:pt x="961" y="402"/>
                  </a:lnTo>
                  <a:lnTo>
                    <a:pt x="963" y="400"/>
                  </a:lnTo>
                  <a:lnTo>
                    <a:pt x="965" y="400"/>
                  </a:lnTo>
                  <a:lnTo>
                    <a:pt x="966" y="398"/>
                  </a:lnTo>
                  <a:lnTo>
                    <a:pt x="968" y="398"/>
                  </a:lnTo>
                  <a:lnTo>
                    <a:pt x="969" y="398"/>
                  </a:lnTo>
                  <a:lnTo>
                    <a:pt x="971" y="396"/>
                  </a:lnTo>
                  <a:lnTo>
                    <a:pt x="973" y="396"/>
                  </a:lnTo>
                  <a:lnTo>
                    <a:pt x="974" y="394"/>
                  </a:lnTo>
                  <a:lnTo>
                    <a:pt x="976" y="394"/>
                  </a:lnTo>
                  <a:lnTo>
                    <a:pt x="977" y="394"/>
                  </a:lnTo>
                  <a:lnTo>
                    <a:pt x="979" y="392"/>
                  </a:lnTo>
                  <a:lnTo>
                    <a:pt x="980" y="392"/>
                  </a:lnTo>
                  <a:lnTo>
                    <a:pt x="982" y="390"/>
                  </a:lnTo>
                  <a:lnTo>
                    <a:pt x="984" y="390"/>
                  </a:lnTo>
                  <a:lnTo>
                    <a:pt x="985" y="390"/>
                  </a:lnTo>
                  <a:lnTo>
                    <a:pt x="987" y="389"/>
                  </a:lnTo>
                  <a:lnTo>
                    <a:pt x="988" y="389"/>
                  </a:lnTo>
                  <a:lnTo>
                    <a:pt x="990" y="387"/>
                  </a:lnTo>
                  <a:lnTo>
                    <a:pt x="992" y="387"/>
                  </a:lnTo>
                  <a:lnTo>
                    <a:pt x="993" y="385"/>
                  </a:lnTo>
                  <a:lnTo>
                    <a:pt x="995" y="385"/>
                  </a:lnTo>
                  <a:lnTo>
                    <a:pt x="996" y="385"/>
                  </a:lnTo>
                  <a:lnTo>
                    <a:pt x="998" y="383"/>
                  </a:lnTo>
                  <a:lnTo>
                    <a:pt x="999" y="383"/>
                  </a:lnTo>
                  <a:lnTo>
                    <a:pt x="1001" y="381"/>
                  </a:lnTo>
                  <a:lnTo>
                    <a:pt x="1003" y="381"/>
                  </a:lnTo>
                  <a:lnTo>
                    <a:pt x="1004" y="381"/>
                  </a:lnTo>
                  <a:lnTo>
                    <a:pt x="1006" y="379"/>
                  </a:lnTo>
                  <a:lnTo>
                    <a:pt x="1007" y="379"/>
                  </a:lnTo>
                  <a:lnTo>
                    <a:pt x="1009" y="377"/>
                  </a:lnTo>
                  <a:lnTo>
                    <a:pt x="1011" y="377"/>
                  </a:lnTo>
                  <a:lnTo>
                    <a:pt x="1012" y="375"/>
                  </a:lnTo>
                  <a:lnTo>
                    <a:pt x="1014" y="375"/>
                  </a:lnTo>
                  <a:lnTo>
                    <a:pt x="1015" y="375"/>
                  </a:lnTo>
                  <a:lnTo>
                    <a:pt x="1017" y="373"/>
                  </a:lnTo>
                  <a:lnTo>
                    <a:pt x="1019" y="373"/>
                  </a:lnTo>
                  <a:lnTo>
                    <a:pt x="1020" y="372"/>
                  </a:lnTo>
                  <a:lnTo>
                    <a:pt x="1022" y="372"/>
                  </a:lnTo>
                  <a:lnTo>
                    <a:pt x="1023" y="370"/>
                  </a:lnTo>
                  <a:lnTo>
                    <a:pt x="1025" y="370"/>
                  </a:lnTo>
                  <a:lnTo>
                    <a:pt x="1026" y="370"/>
                  </a:lnTo>
                  <a:lnTo>
                    <a:pt x="1028" y="368"/>
                  </a:lnTo>
                  <a:lnTo>
                    <a:pt x="1030" y="368"/>
                  </a:lnTo>
                  <a:lnTo>
                    <a:pt x="1031" y="366"/>
                  </a:lnTo>
                  <a:lnTo>
                    <a:pt x="1033" y="366"/>
                  </a:lnTo>
                  <a:lnTo>
                    <a:pt x="1034" y="364"/>
                  </a:lnTo>
                  <a:lnTo>
                    <a:pt x="1036" y="364"/>
                  </a:lnTo>
                  <a:lnTo>
                    <a:pt x="1038" y="364"/>
                  </a:lnTo>
                  <a:lnTo>
                    <a:pt x="1039" y="362"/>
                  </a:lnTo>
                  <a:lnTo>
                    <a:pt x="1041" y="362"/>
                  </a:lnTo>
                  <a:lnTo>
                    <a:pt x="1042" y="360"/>
                  </a:lnTo>
                  <a:lnTo>
                    <a:pt x="1044" y="360"/>
                  </a:lnTo>
                  <a:lnTo>
                    <a:pt x="1045" y="358"/>
                  </a:lnTo>
                  <a:lnTo>
                    <a:pt x="1047" y="358"/>
                  </a:lnTo>
                  <a:lnTo>
                    <a:pt x="1049" y="356"/>
                  </a:lnTo>
                  <a:lnTo>
                    <a:pt x="1050" y="356"/>
                  </a:lnTo>
                  <a:lnTo>
                    <a:pt x="1052" y="356"/>
                  </a:lnTo>
                  <a:lnTo>
                    <a:pt x="1053" y="355"/>
                  </a:lnTo>
                  <a:lnTo>
                    <a:pt x="1055" y="355"/>
                  </a:lnTo>
                  <a:lnTo>
                    <a:pt x="1057" y="353"/>
                  </a:lnTo>
                  <a:lnTo>
                    <a:pt x="1058" y="353"/>
                  </a:lnTo>
                  <a:lnTo>
                    <a:pt x="1060" y="351"/>
                  </a:lnTo>
                  <a:lnTo>
                    <a:pt x="1061" y="351"/>
                  </a:lnTo>
                  <a:lnTo>
                    <a:pt x="1063" y="349"/>
                  </a:lnTo>
                  <a:lnTo>
                    <a:pt x="1065" y="349"/>
                  </a:lnTo>
                  <a:lnTo>
                    <a:pt x="1066" y="349"/>
                  </a:lnTo>
                  <a:lnTo>
                    <a:pt x="1068" y="347"/>
                  </a:lnTo>
                  <a:lnTo>
                    <a:pt x="1069" y="347"/>
                  </a:lnTo>
                  <a:lnTo>
                    <a:pt x="1071" y="345"/>
                  </a:lnTo>
                  <a:lnTo>
                    <a:pt x="1072" y="345"/>
                  </a:lnTo>
                  <a:lnTo>
                    <a:pt x="1074" y="343"/>
                  </a:lnTo>
                  <a:lnTo>
                    <a:pt x="1076" y="343"/>
                  </a:lnTo>
                  <a:lnTo>
                    <a:pt x="1077" y="341"/>
                  </a:lnTo>
                  <a:lnTo>
                    <a:pt x="1079" y="341"/>
                  </a:lnTo>
                  <a:lnTo>
                    <a:pt x="1079" y="340"/>
                  </a:lnTo>
                  <a:lnTo>
                    <a:pt x="1080" y="340"/>
                  </a:lnTo>
                  <a:lnTo>
                    <a:pt x="1082" y="340"/>
                  </a:lnTo>
                  <a:lnTo>
                    <a:pt x="1084" y="338"/>
                  </a:lnTo>
                  <a:lnTo>
                    <a:pt x="1085" y="338"/>
                  </a:lnTo>
                  <a:lnTo>
                    <a:pt x="1087" y="336"/>
                  </a:lnTo>
                  <a:lnTo>
                    <a:pt x="1088" y="336"/>
                  </a:lnTo>
                  <a:lnTo>
                    <a:pt x="1090" y="334"/>
                  </a:lnTo>
                  <a:lnTo>
                    <a:pt x="1091" y="334"/>
                  </a:lnTo>
                  <a:lnTo>
                    <a:pt x="1093" y="332"/>
                  </a:lnTo>
                  <a:lnTo>
                    <a:pt x="1095" y="332"/>
                  </a:lnTo>
                  <a:lnTo>
                    <a:pt x="1096" y="330"/>
                  </a:lnTo>
                  <a:lnTo>
                    <a:pt x="1098" y="330"/>
                  </a:lnTo>
                  <a:lnTo>
                    <a:pt x="1099" y="328"/>
                  </a:lnTo>
                  <a:lnTo>
                    <a:pt x="1101" y="328"/>
                  </a:lnTo>
                  <a:lnTo>
                    <a:pt x="1103" y="328"/>
                  </a:lnTo>
                  <a:lnTo>
                    <a:pt x="1104" y="326"/>
                  </a:lnTo>
                  <a:lnTo>
                    <a:pt x="1106" y="326"/>
                  </a:lnTo>
                  <a:lnTo>
                    <a:pt x="1107" y="324"/>
                  </a:lnTo>
                  <a:lnTo>
                    <a:pt x="1109" y="324"/>
                  </a:lnTo>
                  <a:lnTo>
                    <a:pt x="1110" y="323"/>
                  </a:lnTo>
                  <a:lnTo>
                    <a:pt x="1112" y="323"/>
                  </a:lnTo>
                  <a:lnTo>
                    <a:pt x="1114" y="321"/>
                  </a:lnTo>
                  <a:lnTo>
                    <a:pt x="1115" y="321"/>
                  </a:lnTo>
                  <a:lnTo>
                    <a:pt x="1117" y="319"/>
                  </a:lnTo>
                  <a:lnTo>
                    <a:pt x="1118" y="319"/>
                  </a:lnTo>
                  <a:lnTo>
                    <a:pt x="1120" y="317"/>
                  </a:lnTo>
                  <a:lnTo>
                    <a:pt x="1122" y="317"/>
                  </a:lnTo>
                  <a:lnTo>
                    <a:pt x="1123" y="315"/>
                  </a:lnTo>
                  <a:lnTo>
                    <a:pt x="1125" y="315"/>
                  </a:lnTo>
                  <a:lnTo>
                    <a:pt x="1126" y="313"/>
                  </a:lnTo>
                  <a:lnTo>
                    <a:pt x="1128" y="313"/>
                  </a:lnTo>
                  <a:lnTo>
                    <a:pt x="1130" y="311"/>
                  </a:lnTo>
                  <a:lnTo>
                    <a:pt x="1131" y="311"/>
                  </a:lnTo>
                  <a:lnTo>
                    <a:pt x="1133" y="309"/>
                  </a:lnTo>
                  <a:lnTo>
                    <a:pt x="1134" y="309"/>
                  </a:lnTo>
                  <a:lnTo>
                    <a:pt x="1136" y="307"/>
                  </a:lnTo>
                  <a:lnTo>
                    <a:pt x="1137" y="307"/>
                  </a:lnTo>
                  <a:lnTo>
                    <a:pt x="1139" y="307"/>
                  </a:lnTo>
                  <a:lnTo>
                    <a:pt x="1141" y="306"/>
                  </a:lnTo>
                  <a:lnTo>
                    <a:pt x="1142" y="306"/>
                  </a:lnTo>
                  <a:lnTo>
                    <a:pt x="1144" y="304"/>
                  </a:lnTo>
                  <a:lnTo>
                    <a:pt x="1145" y="304"/>
                  </a:lnTo>
                  <a:lnTo>
                    <a:pt x="1147" y="302"/>
                  </a:lnTo>
                  <a:lnTo>
                    <a:pt x="1149" y="302"/>
                  </a:lnTo>
                  <a:lnTo>
                    <a:pt x="1150" y="300"/>
                  </a:lnTo>
                  <a:lnTo>
                    <a:pt x="1152" y="300"/>
                  </a:lnTo>
                  <a:lnTo>
                    <a:pt x="1153" y="298"/>
                  </a:lnTo>
                  <a:lnTo>
                    <a:pt x="1155" y="298"/>
                  </a:lnTo>
                  <a:lnTo>
                    <a:pt x="1156" y="296"/>
                  </a:lnTo>
                  <a:lnTo>
                    <a:pt x="1158" y="296"/>
                  </a:lnTo>
                  <a:lnTo>
                    <a:pt x="1160" y="294"/>
                  </a:lnTo>
                  <a:lnTo>
                    <a:pt x="1161" y="294"/>
                  </a:lnTo>
                  <a:lnTo>
                    <a:pt x="1163" y="292"/>
                  </a:lnTo>
                  <a:lnTo>
                    <a:pt x="1164" y="292"/>
                  </a:lnTo>
                  <a:lnTo>
                    <a:pt x="1166" y="291"/>
                  </a:lnTo>
                  <a:lnTo>
                    <a:pt x="1168" y="291"/>
                  </a:lnTo>
                  <a:lnTo>
                    <a:pt x="1169" y="289"/>
                  </a:lnTo>
                  <a:lnTo>
                    <a:pt x="1171" y="289"/>
                  </a:lnTo>
                  <a:lnTo>
                    <a:pt x="1172" y="287"/>
                  </a:lnTo>
                  <a:lnTo>
                    <a:pt x="1174" y="287"/>
                  </a:lnTo>
                  <a:lnTo>
                    <a:pt x="1176" y="285"/>
                  </a:lnTo>
                  <a:lnTo>
                    <a:pt x="1177" y="285"/>
                  </a:lnTo>
                  <a:lnTo>
                    <a:pt x="1179" y="283"/>
                  </a:lnTo>
                  <a:lnTo>
                    <a:pt x="1180" y="283"/>
                  </a:lnTo>
                  <a:lnTo>
                    <a:pt x="1182" y="281"/>
                  </a:lnTo>
                  <a:lnTo>
                    <a:pt x="1183" y="281"/>
                  </a:lnTo>
                  <a:lnTo>
                    <a:pt x="1185" y="279"/>
                  </a:lnTo>
                  <a:lnTo>
                    <a:pt x="1187" y="279"/>
                  </a:lnTo>
                  <a:lnTo>
                    <a:pt x="1188" y="277"/>
                  </a:lnTo>
                  <a:lnTo>
                    <a:pt x="1190" y="277"/>
                  </a:lnTo>
                  <a:lnTo>
                    <a:pt x="1191" y="275"/>
                  </a:lnTo>
                  <a:lnTo>
                    <a:pt x="1193" y="275"/>
                  </a:lnTo>
                  <a:lnTo>
                    <a:pt x="1195" y="274"/>
                  </a:lnTo>
                  <a:lnTo>
                    <a:pt x="1196" y="272"/>
                  </a:lnTo>
                  <a:lnTo>
                    <a:pt x="1198" y="272"/>
                  </a:lnTo>
                  <a:lnTo>
                    <a:pt x="1199" y="270"/>
                  </a:lnTo>
                  <a:lnTo>
                    <a:pt x="1201" y="270"/>
                  </a:lnTo>
                  <a:lnTo>
                    <a:pt x="1202" y="268"/>
                  </a:lnTo>
                  <a:lnTo>
                    <a:pt x="1204" y="268"/>
                  </a:lnTo>
                  <a:lnTo>
                    <a:pt x="1206" y="266"/>
                  </a:lnTo>
                  <a:lnTo>
                    <a:pt x="1207" y="266"/>
                  </a:lnTo>
                  <a:lnTo>
                    <a:pt x="1209" y="264"/>
                  </a:lnTo>
                  <a:lnTo>
                    <a:pt x="1210" y="264"/>
                  </a:lnTo>
                  <a:lnTo>
                    <a:pt x="1212" y="262"/>
                  </a:lnTo>
                  <a:lnTo>
                    <a:pt x="1214" y="262"/>
                  </a:lnTo>
                  <a:lnTo>
                    <a:pt x="1215" y="260"/>
                  </a:lnTo>
                  <a:lnTo>
                    <a:pt x="1217" y="260"/>
                  </a:lnTo>
                  <a:lnTo>
                    <a:pt x="1218" y="258"/>
                  </a:lnTo>
                  <a:lnTo>
                    <a:pt x="1220" y="258"/>
                  </a:lnTo>
                  <a:lnTo>
                    <a:pt x="1221" y="257"/>
                  </a:lnTo>
                  <a:lnTo>
                    <a:pt x="1223" y="257"/>
                  </a:lnTo>
                  <a:lnTo>
                    <a:pt x="1225" y="255"/>
                  </a:lnTo>
                  <a:lnTo>
                    <a:pt x="1226" y="255"/>
                  </a:lnTo>
                  <a:lnTo>
                    <a:pt x="1228" y="253"/>
                  </a:lnTo>
                  <a:lnTo>
                    <a:pt x="1229" y="253"/>
                  </a:lnTo>
                  <a:lnTo>
                    <a:pt x="1231" y="251"/>
                  </a:lnTo>
                  <a:lnTo>
                    <a:pt x="1233" y="249"/>
                  </a:lnTo>
                  <a:lnTo>
                    <a:pt x="1234" y="249"/>
                  </a:lnTo>
                  <a:lnTo>
                    <a:pt x="1236" y="247"/>
                  </a:lnTo>
                  <a:lnTo>
                    <a:pt x="1237" y="247"/>
                  </a:lnTo>
                  <a:lnTo>
                    <a:pt x="1239" y="245"/>
                  </a:lnTo>
                  <a:lnTo>
                    <a:pt x="1241" y="245"/>
                  </a:lnTo>
                  <a:lnTo>
                    <a:pt x="1242" y="243"/>
                  </a:lnTo>
                  <a:lnTo>
                    <a:pt x="1244" y="243"/>
                  </a:lnTo>
                  <a:lnTo>
                    <a:pt x="1245" y="242"/>
                  </a:lnTo>
                  <a:lnTo>
                    <a:pt x="1247" y="242"/>
                  </a:lnTo>
                  <a:lnTo>
                    <a:pt x="1248" y="240"/>
                  </a:lnTo>
                  <a:lnTo>
                    <a:pt x="1250" y="240"/>
                  </a:lnTo>
                  <a:lnTo>
                    <a:pt x="1250" y="238"/>
                  </a:lnTo>
                  <a:lnTo>
                    <a:pt x="1252" y="236"/>
                  </a:lnTo>
                  <a:lnTo>
                    <a:pt x="1253" y="236"/>
                  </a:lnTo>
                  <a:lnTo>
                    <a:pt x="1255" y="234"/>
                  </a:lnTo>
                  <a:lnTo>
                    <a:pt x="1256" y="234"/>
                  </a:lnTo>
                  <a:lnTo>
                    <a:pt x="1258" y="232"/>
                  </a:lnTo>
                  <a:lnTo>
                    <a:pt x="1260" y="232"/>
                  </a:lnTo>
                  <a:lnTo>
                    <a:pt x="1261" y="230"/>
                  </a:lnTo>
                  <a:lnTo>
                    <a:pt x="1263" y="230"/>
                  </a:lnTo>
                  <a:lnTo>
                    <a:pt x="1264" y="228"/>
                  </a:lnTo>
                  <a:lnTo>
                    <a:pt x="1266" y="228"/>
                  </a:lnTo>
                  <a:lnTo>
                    <a:pt x="1267" y="226"/>
                  </a:lnTo>
                  <a:lnTo>
                    <a:pt x="1269" y="225"/>
                  </a:lnTo>
                  <a:lnTo>
                    <a:pt x="1271" y="225"/>
                  </a:lnTo>
                  <a:lnTo>
                    <a:pt x="1272" y="223"/>
                  </a:lnTo>
                  <a:lnTo>
                    <a:pt x="1274" y="223"/>
                  </a:lnTo>
                  <a:lnTo>
                    <a:pt x="1275" y="221"/>
                  </a:lnTo>
                  <a:lnTo>
                    <a:pt x="1277" y="221"/>
                  </a:lnTo>
                  <a:lnTo>
                    <a:pt x="1279" y="219"/>
                  </a:lnTo>
                  <a:lnTo>
                    <a:pt x="1280" y="219"/>
                  </a:lnTo>
                  <a:lnTo>
                    <a:pt x="1282" y="217"/>
                  </a:lnTo>
                  <a:lnTo>
                    <a:pt x="1283" y="215"/>
                  </a:lnTo>
                  <a:lnTo>
                    <a:pt x="1285" y="215"/>
                  </a:lnTo>
                  <a:lnTo>
                    <a:pt x="1287" y="213"/>
                  </a:lnTo>
                  <a:lnTo>
                    <a:pt x="1288" y="213"/>
                  </a:lnTo>
                  <a:lnTo>
                    <a:pt x="1290" y="211"/>
                  </a:lnTo>
                  <a:lnTo>
                    <a:pt x="1291" y="211"/>
                  </a:lnTo>
                  <a:lnTo>
                    <a:pt x="1293" y="209"/>
                  </a:lnTo>
                  <a:lnTo>
                    <a:pt x="1294" y="209"/>
                  </a:lnTo>
                  <a:lnTo>
                    <a:pt x="1296" y="208"/>
                  </a:lnTo>
                  <a:lnTo>
                    <a:pt x="1298" y="206"/>
                  </a:lnTo>
                  <a:lnTo>
                    <a:pt x="1299" y="206"/>
                  </a:lnTo>
                  <a:lnTo>
                    <a:pt x="1301" y="204"/>
                  </a:lnTo>
                  <a:lnTo>
                    <a:pt x="1302" y="204"/>
                  </a:lnTo>
                  <a:lnTo>
                    <a:pt x="1304" y="202"/>
                  </a:lnTo>
                  <a:lnTo>
                    <a:pt x="1306" y="202"/>
                  </a:lnTo>
                  <a:lnTo>
                    <a:pt x="1307" y="200"/>
                  </a:lnTo>
                  <a:lnTo>
                    <a:pt x="1309" y="198"/>
                  </a:lnTo>
                  <a:lnTo>
                    <a:pt x="1310" y="198"/>
                  </a:lnTo>
                  <a:lnTo>
                    <a:pt x="1312" y="196"/>
                  </a:lnTo>
                  <a:lnTo>
                    <a:pt x="1313" y="196"/>
                  </a:lnTo>
                  <a:lnTo>
                    <a:pt x="1315" y="194"/>
                  </a:lnTo>
                  <a:lnTo>
                    <a:pt x="1317" y="194"/>
                  </a:lnTo>
                  <a:lnTo>
                    <a:pt x="1318" y="193"/>
                  </a:lnTo>
                  <a:lnTo>
                    <a:pt x="1320" y="191"/>
                  </a:lnTo>
                  <a:lnTo>
                    <a:pt x="1321" y="191"/>
                  </a:lnTo>
                  <a:lnTo>
                    <a:pt x="1323" y="189"/>
                  </a:lnTo>
                  <a:lnTo>
                    <a:pt x="1325" y="189"/>
                  </a:lnTo>
                  <a:lnTo>
                    <a:pt x="1326" y="187"/>
                  </a:lnTo>
                  <a:lnTo>
                    <a:pt x="1328" y="187"/>
                  </a:lnTo>
                  <a:lnTo>
                    <a:pt x="1329" y="185"/>
                  </a:lnTo>
                  <a:lnTo>
                    <a:pt x="1331" y="183"/>
                  </a:lnTo>
                  <a:lnTo>
                    <a:pt x="1332" y="183"/>
                  </a:lnTo>
                  <a:lnTo>
                    <a:pt x="1334" y="181"/>
                  </a:lnTo>
                  <a:lnTo>
                    <a:pt x="1336" y="181"/>
                  </a:lnTo>
                  <a:lnTo>
                    <a:pt x="1337" y="179"/>
                  </a:lnTo>
                  <a:lnTo>
                    <a:pt x="1339" y="177"/>
                  </a:lnTo>
                  <a:lnTo>
                    <a:pt x="1340" y="177"/>
                  </a:lnTo>
                  <a:lnTo>
                    <a:pt x="1342" y="176"/>
                  </a:lnTo>
                  <a:lnTo>
                    <a:pt x="1344" y="176"/>
                  </a:lnTo>
                  <a:lnTo>
                    <a:pt x="1345" y="174"/>
                  </a:lnTo>
                  <a:lnTo>
                    <a:pt x="1347" y="174"/>
                  </a:lnTo>
                  <a:lnTo>
                    <a:pt x="1348" y="172"/>
                  </a:lnTo>
                  <a:lnTo>
                    <a:pt x="1350" y="170"/>
                  </a:lnTo>
                  <a:lnTo>
                    <a:pt x="1352" y="170"/>
                  </a:lnTo>
                  <a:lnTo>
                    <a:pt x="1353" y="168"/>
                  </a:lnTo>
                  <a:lnTo>
                    <a:pt x="1355" y="168"/>
                  </a:lnTo>
                  <a:lnTo>
                    <a:pt x="1356" y="166"/>
                  </a:lnTo>
                  <a:lnTo>
                    <a:pt x="1358" y="164"/>
                  </a:lnTo>
                  <a:lnTo>
                    <a:pt x="1359" y="164"/>
                  </a:lnTo>
                  <a:lnTo>
                    <a:pt x="1361" y="162"/>
                  </a:lnTo>
                  <a:lnTo>
                    <a:pt x="1363" y="162"/>
                  </a:lnTo>
                  <a:lnTo>
                    <a:pt x="1364" y="160"/>
                  </a:lnTo>
                  <a:lnTo>
                    <a:pt x="1366" y="159"/>
                  </a:lnTo>
                  <a:lnTo>
                    <a:pt x="1367" y="159"/>
                  </a:lnTo>
                  <a:lnTo>
                    <a:pt x="1369" y="157"/>
                  </a:lnTo>
                  <a:lnTo>
                    <a:pt x="1371" y="157"/>
                  </a:lnTo>
                  <a:lnTo>
                    <a:pt x="1372" y="155"/>
                  </a:lnTo>
                  <a:lnTo>
                    <a:pt x="1374" y="153"/>
                  </a:lnTo>
                  <a:lnTo>
                    <a:pt x="1375" y="153"/>
                  </a:lnTo>
                  <a:lnTo>
                    <a:pt x="1377" y="151"/>
                  </a:lnTo>
                  <a:lnTo>
                    <a:pt x="1378" y="151"/>
                  </a:lnTo>
                  <a:lnTo>
                    <a:pt x="1380" y="149"/>
                  </a:lnTo>
                  <a:lnTo>
                    <a:pt x="1382" y="147"/>
                  </a:lnTo>
                  <a:lnTo>
                    <a:pt x="1383" y="147"/>
                  </a:lnTo>
                  <a:lnTo>
                    <a:pt x="1385" y="145"/>
                  </a:lnTo>
                  <a:lnTo>
                    <a:pt x="1386" y="145"/>
                  </a:lnTo>
                  <a:lnTo>
                    <a:pt x="1388" y="144"/>
                  </a:lnTo>
                  <a:lnTo>
                    <a:pt x="1390" y="142"/>
                  </a:lnTo>
                  <a:lnTo>
                    <a:pt x="1391" y="142"/>
                  </a:lnTo>
                  <a:lnTo>
                    <a:pt x="1393" y="140"/>
                  </a:lnTo>
                  <a:lnTo>
                    <a:pt x="1394" y="140"/>
                  </a:lnTo>
                  <a:lnTo>
                    <a:pt x="1396" y="138"/>
                  </a:lnTo>
                  <a:lnTo>
                    <a:pt x="1398" y="136"/>
                  </a:lnTo>
                  <a:lnTo>
                    <a:pt x="1399" y="136"/>
                  </a:lnTo>
                  <a:lnTo>
                    <a:pt x="1401" y="134"/>
                  </a:lnTo>
                  <a:lnTo>
                    <a:pt x="1402" y="132"/>
                  </a:lnTo>
                  <a:lnTo>
                    <a:pt x="1404" y="132"/>
                  </a:lnTo>
                  <a:lnTo>
                    <a:pt x="1405" y="130"/>
                  </a:lnTo>
                  <a:lnTo>
                    <a:pt x="1407" y="130"/>
                  </a:lnTo>
                  <a:lnTo>
                    <a:pt x="1409" y="128"/>
                  </a:lnTo>
                  <a:lnTo>
                    <a:pt x="1410" y="127"/>
                  </a:lnTo>
                  <a:lnTo>
                    <a:pt x="1412" y="127"/>
                  </a:lnTo>
                  <a:lnTo>
                    <a:pt x="1413" y="125"/>
                  </a:lnTo>
                  <a:lnTo>
                    <a:pt x="1415" y="125"/>
                  </a:lnTo>
                  <a:lnTo>
                    <a:pt x="1417" y="123"/>
                  </a:lnTo>
                  <a:lnTo>
                    <a:pt x="1418" y="121"/>
                  </a:lnTo>
                  <a:lnTo>
                    <a:pt x="1420" y="121"/>
                  </a:lnTo>
                  <a:lnTo>
                    <a:pt x="1421" y="119"/>
                  </a:lnTo>
                  <a:lnTo>
                    <a:pt x="1421" y="117"/>
                  </a:lnTo>
                  <a:lnTo>
                    <a:pt x="1423" y="117"/>
                  </a:lnTo>
                  <a:lnTo>
                    <a:pt x="1424" y="115"/>
                  </a:lnTo>
                  <a:lnTo>
                    <a:pt x="1426" y="115"/>
                  </a:lnTo>
                  <a:lnTo>
                    <a:pt x="1428" y="113"/>
                  </a:lnTo>
                  <a:lnTo>
                    <a:pt x="1429" y="111"/>
                  </a:lnTo>
                  <a:lnTo>
                    <a:pt x="1431" y="111"/>
                  </a:lnTo>
                  <a:lnTo>
                    <a:pt x="1432" y="110"/>
                  </a:lnTo>
                  <a:lnTo>
                    <a:pt x="1434" y="108"/>
                  </a:lnTo>
                  <a:lnTo>
                    <a:pt x="1436" y="108"/>
                  </a:lnTo>
                  <a:lnTo>
                    <a:pt x="1437" y="106"/>
                  </a:lnTo>
                  <a:lnTo>
                    <a:pt x="1439" y="104"/>
                  </a:lnTo>
                  <a:lnTo>
                    <a:pt x="1440" y="104"/>
                  </a:lnTo>
                  <a:lnTo>
                    <a:pt x="1442" y="102"/>
                  </a:lnTo>
                  <a:lnTo>
                    <a:pt x="1443" y="102"/>
                  </a:lnTo>
                  <a:lnTo>
                    <a:pt x="1445" y="100"/>
                  </a:lnTo>
                  <a:lnTo>
                    <a:pt x="1447" y="98"/>
                  </a:lnTo>
                  <a:lnTo>
                    <a:pt x="1448" y="98"/>
                  </a:lnTo>
                  <a:lnTo>
                    <a:pt x="1450" y="96"/>
                  </a:lnTo>
                  <a:lnTo>
                    <a:pt x="1451" y="95"/>
                  </a:lnTo>
                  <a:lnTo>
                    <a:pt x="1453" y="95"/>
                  </a:lnTo>
                  <a:lnTo>
                    <a:pt x="1455" y="93"/>
                  </a:lnTo>
                  <a:lnTo>
                    <a:pt x="1456" y="91"/>
                  </a:lnTo>
                  <a:lnTo>
                    <a:pt x="1458" y="91"/>
                  </a:lnTo>
                  <a:lnTo>
                    <a:pt x="1459" y="89"/>
                  </a:lnTo>
                  <a:lnTo>
                    <a:pt x="1461" y="89"/>
                  </a:lnTo>
                  <a:lnTo>
                    <a:pt x="1463" y="87"/>
                  </a:lnTo>
                  <a:lnTo>
                    <a:pt x="1464" y="85"/>
                  </a:lnTo>
                  <a:lnTo>
                    <a:pt x="1466" y="85"/>
                  </a:lnTo>
                  <a:lnTo>
                    <a:pt x="1467" y="83"/>
                  </a:lnTo>
                  <a:lnTo>
                    <a:pt x="1469" y="81"/>
                  </a:lnTo>
                  <a:lnTo>
                    <a:pt x="1470" y="81"/>
                  </a:lnTo>
                  <a:lnTo>
                    <a:pt x="1472" y="79"/>
                  </a:lnTo>
                  <a:lnTo>
                    <a:pt x="1474" y="78"/>
                  </a:lnTo>
                  <a:lnTo>
                    <a:pt x="1475" y="78"/>
                  </a:lnTo>
                  <a:lnTo>
                    <a:pt x="1477" y="76"/>
                  </a:lnTo>
                  <a:lnTo>
                    <a:pt x="1478" y="74"/>
                  </a:lnTo>
                  <a:lnTo>
                    <a:pt x="1480" y="74"/>
                  </a:lnTo>
                  <a:lnTo>
                    <a:pt x="1482" y="72"/>
                  </a:lnTo>
                  <a:lnTo>
                    <a:pt x="1483" y="70"/>
                  </a:lnTo>
                  <a:lnTo>
                    <a:pt x="1485" y="70"/>
                  </a:lnTo>
                  <a:lnTo>
                    <a:pt x="1486" y="68"/>
                  </a:lnTo>
                  <a:lnTo>
                    <a:pt x="1488" y="66"/>
                  </a:lnTo>
                  <a:lnTo>
                    <a:pt x="1489" y="66"/>
                  </a:lnTo>
                  <a:lnTo>
                    <a:pt x="1491" y="64"/>
                  </a:lnTo>
                  <a:lnTo>
                    <a:pt x="1493" y="62"/>
                  </a:lnTo>
                  <a:lnTo>
                    <a:pt x="1494" y="62"/>
                  </a:lnTo>
                  <a:lnTo>
                    <a:pt x="1496" y="61"/>
                  </a:lnTo>
                  <a:lnTo>
                    <a:pt x="1497" y="59"/>
                  </a:lnTo>
                  <a:lnTo>
                    <a:pt x="1499" y="59"/>
                  </a:lnTo>
                  <a:lnTo>
                    <a:pt x="1501" y="57"/>
                  </a:lnTo>
                  <a:lnTo>
                    <a:pt x="1502" y="55"/>
                  </a:lnTo>
                  <a:lnTo>
                    <a:pt x="1504" y="55"/>
                  </a:lnTo>
                  <a:lnTo>
                    <a:pt x="1505" y="53"/>
                  </a:lnTo>
                  <a:lnTo>
                    <a:pt x="1507" y="51"/>
                  </a:lnTo>
                  <a:lnTo>
                    <a:pt x="1509" y="51"/>
                  </a:lnTo>
                  <a:lnTo>
                    <a:pt x="1510" y="49"/>
                  </a:lnTo>
                  <a:lnTo>
                    <a:pt x="1512" y="47"/>
                  </a:lnTo>
                  <a:lnTo>
                    <a:pt x="1513" y="47"/>
                  </a:lnTo>
                  <a:lnTo>
                    <a:pt x="1515" y="46"/>
                  </a:lnTo>
                  <a:lnTo>
                    <a:pt x="1516" y="44"/>
                  </a:lnTo>
                  <a:lnTo>
                    <a:pt x="1518" y="44"/>
                  </a:lnTo>
                  <a:lnTo>
                    <a:pt x="1520" y="42"/>
                  </a:lnTo>
                  <a:lnTo>
                    <a:pt x="1521" y="40"/>
                  </a:lnTo>
                  <a:lnTo>
                    <a:pt x="1523" y="40"/>
                  </a:lnTo>
                  <a:lnTo>
                    <a:pt x="1524" y="38"/>
                  </a:lnTo>
                  <a:lnTo>
                    <a:pt x="1526" y="36"/>
                  </a:lnTo>
                  <a:lnTo>
                    <a:pt x="1528" y="36"/>
                  </a:lnTo>
                  <a:lnTo>
                    <a:pt x="1529" y="34"/>
                  </a:lnTo>
                  <a:lnTo>
                    <a:pt x="1531" y="32"/>
                  </a:lnTo>
                  <a:lnTo>
                    <a:pt x="1532" y="32"/>
                  </a:lnTo>
                  <a:lnTo>
                    <a:pt x="1534" y="30"/>
                  </a:lnTo>
                  <a:lnTo>
                    <a:pt x="1535" y="29"/>
                  </a:lnTo>
                  <a:lnTo>
                    <a:pt x="1537" y="29"/>
                  </a:lnTo>
                  <a:lnTo>
                    <a:pt x="1539" y="27"/>
                  </a:lnTo>
                  <a:lnTo>
                    <a:pt x="1540" y="25"/>
                  </a:lnTo>
                  <a:lnTo>
                    <a:pt x="1542" y="25"/>
                  </a:lnTo>
                  <a:lnTo>
                    <a:pt x="1543" y="23"/>
                  </a:lnTo>
                  <a:lnTo>
                    <a:pt x="1545" y="21"/>
                  </a:lnTo>
                  <a:lnTo>
                    <a:pt x="1547" y="21"/>
                  </a:lnTo>
                  <a:lnTo>
                    <a:pt x="1548" y="19"/>
                  </a:lnTo>
                  <a:lnTo>
                    <a:pt x="1550" y="17"/>
                  </a:lnTo>
                  <a:lnTo>
                    <a:pt x="1551" y="15"/>
                  </a:lnTo>
                  <a:lnTo>
                    <a:pt x="1553" y="15"/>
                  </a:lnTo>
                  <a:lnTo>
                    <a:pt x="1554" y="13"/>
                  </a:lnTo>
                  <a:lnTo>
                    <a:pt x="1556" y="12"/>
                  </a:lnTo>
                  <a:lnTo>
                    <a:pt x="1558" y="12"/>
                  </a:lnTo>
                  <a:lnTo>
                    <a:pt x="1559" y="10"/>
                  </a:lnTo>
                  <a:lnTo>
                    <a:pt x="1561" y="8"/>
                  </a:lnTo>
                  <a:lnTo>
                    <a:pt x="1562" y="8"/>
                  </a:lnTo>
                  <a:lnTo>
                    <a:pt x="1564" y="6"/>
                  </a:lnTo>
                  <a:lnTo>
                    <a:pt x="1566" y="4"/>
                  </a:lnTo>
                  <a:lnTo>
                    <a:pt x="1567" y="4"/>
                  </a:lnTo>
                  <a:lnTo>
                    <a:pt x="1569" y="2"/>
                  </a:lnTo>
                  <a:lnTo>
                    <a:pt x="1570" y="0"/>
                  </a:lnTo>
                </a:path>
              </a:pathLst>
            </a:custGeom>
            <a:noFill/>
            <a:ln w="33338">
              <a:solidFill>
                <a:srgbClr val="C0C0C0"/>
              </a:solidFill>
              <a:prstDash val="solid"/>
              <a:round/>
              <a:headEnd/>
              <a:tailEnd/>
            </a:ln>
          </p:spPr>
          <p:txBody>
            <a:bodyPr/>
            <a:lstStyle/>
            <a:p>
              <a:endParaRPr lang="ru-RU"/>
            </a:p>
          </p:txBody>
        </p:sp>
        <p:sp>
          <p:nvSpPr>
            <p:cNvPr id="934124" name="Freeform 236"/>
            <p:cNvSpPr>
              <a:spLocks/>
            </p:cNvSpPr>
            <p:nvPr/>
          </p:nvSpPr>
          <p:spPr bwMode="auto">
            <a:xfrm>
              <a:off x="3819" y="2574"/>
              <a:ext cx="92" cy="39"/>
            </a:xfrm>
            <a:custGeom>
              <a:avLst/>
              <a:gdLst/>
              <a:ahLst/>
              <a:cxnLst>
                <a:cxn ang="0">
                  <a:pos x="0" y="79"/>
                </a:cxn>
                <a:cxn ang="0">
                  <a:pos x="2" y="79"/>
                </a:cxn>
                <a:cxn ang="0">
                  <a:pos x="3" y="78"/>
                </a:cxn>
                <a:cxn ang="0">
                  <a:pos x="5" y="76"/>
                </a:cxn>
                <a:cxn ang="0">
                  <a:pos x="6" y="76"/>
                </a:cxn>
                <a:cxn ang="0">
                  <a:pos x="8" y="74"/>
                </a:cxn>
                <a:cxn ang="0">
                  <a:pos x="9" y="72"/>
                </a:cxn>
                <a:cxn ang="0">
                  <a:pos x="11" y="72"/>
                </a:cxn>
                <a:cxn ang="0">
                  <a:pos x="13" y="70"/>
                </a:cxn>
                <a:cxn ang="0">
                  <a:pos x="14" y="68"/>
                </a:cxn>
                <a:cxn ang="0">
                  <a:pos x="16" y="66"/>
                </a:cxn>
                <a:cxn ang="0">
                  <a:pos x="17" y="66"/>
                </a:cxn>
                <a:cxn ang="0">
                  <a:pos x="19" y="64"/>
                </a:cxn>
                <a:cxn ang="0">
                  <a:pos x="21" y="62"/>
                </a:cxn>
                <a:cxn ang="0">
                  <a:pos x="21" y="62"/>
                </a:cxn>
                <a:cxn ang="0">
                  <a:pos x="22" y="61"/>
                </a:cxn>
                <a:cxn ang="0">
                  <a:pos x="24" y="59"/>
                </a:cxn>
                <a:cxn ang="0">
                  <a:pos x="25" y="57"/>
                </a:cxn>
                <a:cxn ang="0">
                  <a:pos x="27" y="57"/>
                </a:cxn>
                <a:cxn ang="0">
                  <a:pos x="28" y="55"/>
                </a:cxn>
                <a:cxn ang="0">
                  <a:pos x="30" y="53"/>
                </a:cxn>
                <a:cxn ang="0">
                  <a:pos x="32" y="53"/>
                </a:cxn>
                <a:cxn ang="0">
                  <a:pos x="33" y="51"/>
                </a:cxn>
                <a:cxn ang="0">
                  <a:pos x="35" y="49"/>
                </a:cxn>
                <a:cxn ang="0">
                  <a:pos x="36" y="47"/>
                </a:cxn>
                <a:cxn ang="0">
                  <a:pos x="38" y="47"/>
                </a:cxn>
                <a:cxn ang="0">
                  <a:pos x="40" y="45"/>
                </a:cxn>
                <a:cxn ang="0">
                  <a:pos x="41" y="44"/>
                </a:cxn>
                <a:cxn ang="0">
                  <a:pos x="43" y="44"/>
                </a:cxn>
                <a:cxn ang="0">
                  <a:pos x="44" y="42"/>
                </a:cxn>
                <a:cxn ang="0">
                  <a:pos x="46" y="40"/>
                </a:cxn>
                <a:cxn ang="0">
                  <a:pos x="48" y="38"/>
                </a:cxn>
                <a:cxn ang="0">
                  <a:pos x="49" y="38"/>
                </a:cxn>
                <a:cxn ang="0">
                  <a:pos x="51" y="36"/>
                </a:cxn>
                <a:cxn ang="0">
                  <a:pos x="52" y="34"/>
                </a:cxn>
                <a:cxn ang="0">
                  <a:pos x="54" y="34"/>
                </a:cxn>
                <a:cxn ang="0">
                  <a:pos x="55" y="32"/>
                </a:cxn>
                <a:cxn ang="0">
                  <a:pos x="57" y="30"/>
                </a:cxn>
                <a:cxn ang="0">
                  <a:pos x="59" y="29"/>
                </a:cxn>
                <a:cxn ang="0">
                  <a:pos x="60" y="29"/>
                </a:cxn>
                <a:cxn ang="0">
                  <a:pos x="62" y="27"/>
                </a:cxn>
                <a:cxn ang="0">
                  <a:pos x="63" y="25"/>
                </a:cxn>
                <a:cxn ang="0">
                  <a:pos x="65" y="23"/>
                </a:cxn>
                <a:cxn ang="0">
                  <a:pos x="67" y="23"/>
                </a:cxn>
                <a:cxn ang="0">
                  <a:pos x="68" y="21"/>
                </a:cxn>
                <a:cxn ang="0">
                  <a:pos x="70" y="19"/>
                </a:cxn>
                <a:cxn ang="0">
                  <a:pos x="71" y="19"/>
                </a:cxn>
                <a:cxn ang="0">
                  <a:pos x="73" y="17"/>
                </a:cxn>
                <a:cxn ang="0">
                  <a:pos x="74" y="15"/>
                </a:cxn>
                <a:cxn ang="0">
                  <a:pos x="76" y="13"/>
                </a:cxn>
                <a:cxn ang="0">
                  <a:pos x="78" y="13"/>
                </a:cxn>
                <a:cxn ang="0">
                  <a:pos x="79" y="12"/>
                </a:cxn>
                <a:cxn ang="0">
                  <a:pos x="81" y="10"/>
                </a:cxn>
                <a:cxn ang="0">
                  <a:pos x="82" y="8"/>
                </a:cxn>
                <a:cxn ang="0">
                  <a:pos x="84" y="8"/>
                </a:cxn>
                <a:cxn ang="0">
                  <a:pos x="86" y="6"/>
                </a:cxn>
                <a:cxn ang="0">
                  <a:pos x="87" y="4"/>
                </a:cxn>
                <a:cxn ang="0">
                  <a:pos x="89" y="2"/>
                </a:cxn>
                <a:cxn ang="0">
                  <a:pos x="90" y="2"/>
                </a:cxn>
                <a:cxn ang="0">
                  <a:pos x="92" y="0"/>
                </a:cxn>
              </a:cxnLst>
              <a:rect l="0" t="0" r="r" b="b"/>
              <a:pathLst>
                <a:path w="92" h="79">
                  <a:moveTo>
                    <a:pt x="0" y="79"/>
                  </a:moveTo>
                  <a:lnTo>
                    <a:pt x="2" y="79"/>
                  </a:lnTo>
                  <a:lnTo>
                    <a:pt x="3" y="78"/>
                  </a:lnTo>
                  <a:lnTo>
                    <a:pt x="5" y="76"/>
                  </a:lnTo>
                  <a:lnTo>
                    <a:pt x="6" y="76"/>
                  </a:lnTo>
                  <a:lnTo>
                    <a:pt x="8" y="74"/>
                  </a:lnTo>
                  <a:lnTo>
                    <a:pt x="9" y="72"/>
                  </a:lnTo>
                  <a:lnTo>
                    <a:pt x="11" y="72"/>
                  </a:lnTo>
                  <a:lnTo>
                    <a:pt x="13" y="70"/>
                  </a:lnTo>
                  <a:lnTo>
                    <a:pt x="14" y="68"/>
                  </a:lnTo>
                  <a:lnTo>
                    <a:pt x="16" y="66"/>
                  </a:lnTo>
                  <a:lnTo>
                    <a:pt x="17" y="66"/>
                  </a:lnTo>
                  <a:lnTo>
                    <a:pt x="19" y="64"/>
                  </a:lnTo>
                  <a:lnTo>
                    <a:pt x="21" y="62"/>
                  </a:lnTo>
                  <a:lnTo>
                    <a:pt x="21" y="62"/>
                  </a:lnTo>
                  <a:lnTo>
                    <a:pt x="22" y="61"/>
                  </a:lnTo>
                  <a:lnTo>
                    <a:pt x="24" y="59"/>
                  </a:lnTo>
                  <a:lnTo>
                    <a:pt x="25" y="57"/>
                  </a:lnTo>
                  <a:lnTo>
                    <a:pt x="27" y="57"/>
                  </a:lnTo>
                  <a:lnTo>
                    <a:pt x="28" y="55"/>
                  </a:lnTo>
                  <a:lnTo>
                    <a:pt x="30" y="53"/>
                  </a:lnTo>
                  <a:lnTo>
                    <a:pt x="32" y="53"/>
                  </a:lnTo>
                  <a:lnTo>
                    <a:pt x="33" y="51"/>
                  </a:lnTo>
                  <a:lnTo>
                    <a:pt x="35" y="49"/>
                  </a:lnTo>
                  <a:lnTo>
                    <a:pt x="36" y="47"/>
                  </a:lnTo>
                  <a:lnTo>
                    <a:pt x="38" y="47"/>
                  </a:lnTo>
                  <a:lnTo>
                    <a:pt x="40" y="45"/>
                  </a:lnTo>
                  <a:lnTo>
                    <a:pt x="41" y="44"/>
                  </a:lnTo>
                  <a:lnTo>
                    <a:pt x="43" y="44"/>
                  </a:lnTo>
                  <a:lnTo>
                    <a:pt x="44" y="42"/>
                  </a:lnTo>
                  <a:lnTo>
                    <a:pt x="46" y="40"/>
                  </a:lnTo>
                  <a:lnTo>
                    <a:pt x="48" y="38"/>
                  </a:lnTo>
                  <a:lnTo>
                    <a:pt x="49" y="38"/>
                  </a:lnTo>
                  <a:lnTo>
                    <a:pt x="51" y="36"/>
                  </a:lnTo>
                  <a:lnTo>
                    <a:pt x="52" y="34"/>
                  </a:lnTo>
                  <a:lnTo>
                    <a:pt x="54" y="34"/>
                  </a:lnTo>
                  <a:lnTo>
                    <a:pt x="55" y="32"/>
                  </a:lnTo>
                  <a:lnTo>
                    <a:pt x="57" y="30"/>
                  </a:lnTo>
                  <a:lnTo>
                    <a:pt x="59" y="29"/>
                  </a:lnTo>
                  <a:lnTo>
                    <a:pt x="60" y="29"/>
                  </a:lnTo>
                  <a:lnTo>
                    <a:pt x="62" y="27"/>
                  </a:lnTo>
                  <a:lnTo>
                    <a:pt x="63" y="25"/>
                  </a:lnTo>
                  <a:lnTo>
                    <a:pt x="65" y="23"/>
                  </a:lnTo>
                  <a:lnTo>
                    <a:pt x="67" y="23"/>
                  </a:lnTo>
                  <a:lnTo>
                    <a:pt x="68" y="21"/>
                  </a:lnTo>
                  <a:lnTo>
                    <a:pt x="70" y="19"/>
                  </a:lnTo>
                  <a:lnTo>
                    <a:pt x="71" y="19"/>
                  </a:lnTo>
                  <a:lnTo>
                    <a:pt x="73" y="17"/>
                  </a:lnTo>
                  <a:lnTo>
                    <a:pt x="74" y="15"/>
                  </a:lnTo>
                  <a:lnTo>
                    <a:pt x="76" y="13"/>
                  </a:lnTo>
                  <a:lnTo>
                    <a:pt x="78" y="13"/>
                  </a:lnTo>
                  <a:lnTo>
                    <a:pt x="79" y="12"/>
                  </a:lnTo>
                  <a:lnTo>
                    <a:pt x="81" y="10"/>
                  </a:lnTo>
                  <a:lnTo>
                    <a:pt x="82" y="8"/>
                  </a:lnTo>
                  <a:lnTo>
                    <a:pt x="84" y="8"/>
                  </a:lnTo>
                  <a:lnTo>
                    <a:pt x="86" y="6"/>
                  </a:lnTo>
                  <a:lnTo>
                    <a:pt x="87" y="4"/>
                  </a:lnTo>
                  <a:lnTo>
                    <a:pt x="89" y="2"/>
                  </a:lnTo>
                  <a:lnTo>
                    <a:pt x="90" y="2"/>
                  </a:lnTo>
                  <a:lnTo>
                    <a:pt x="92" y="0"/>
                  </a:lnTo>
                </a:path>
              </a:pathLst>
            </a:custGeom>
            <a:noFill/>
            <a:ln w="33338">
              <a:solidFill>
                <a:srgbClr val="C0C0C0"/>
              </a:solidFill>
              <a:prstDash val="solid"/>
              <a:round/>
              <a:headEnd/>
              <a:tailEnd/>
            </a:ln>
          </p:spPr>
          <p:txBody>
            <a:bodyPr/>
            <a:lstStyle/>
            <a:p>
              <a:endParaRPr lang="ru-RU"/>
            </a:p>
          </p:txBody>
        </p:sp>
        <p:sp>
          <p:nvSpPr>
            <p:cNvPr id="934125" name="Rectangle 237"/>
            <p:cNvSpPr>
              <a:spLocks noChangeArrowheads="1"/>
            </p:cNvSpPr>
            <p:nvPr/>
          </p:nvSpPr>
          <p:spPr bwMode="auto">
            <a:xfrm>
              <a:off x="3935" y="2573"/>
              <a:ext cx="558" cy="86"/>
            </a:xfrm>
            <a:prstGeom prst="rect">
              <a:avLst/>
            </a:prstGeom>
            <a:noFill/>
            <a:ln w="9525">
              <a:noFill/>
              <a:miter lim="800000"/>
              <a:headEnd/>
              <a:tailEnd/>
            </a:ln>
          </p:spPr>
          <p:txBody>
            <a:bodyPr wrap="none" lIns="0" tIns="0" rIns="0" bIns="0">
              <a:spAutoFit/>
            </a:bodyPr>
            <a:lstStyle/>
            <a:p>
              <a:r>
                <a:rPr lang="ru-RU" sz="900">
                  <a:solidFill>
                    <a:srgbClr val="C0C0C0"/>
                  </a:solidFill>
                </a:rPr>
                <a:t>Venezuela</a:t>
              </a:r>
              <a:endParaRPr lang="ru-RU"/>
            </a:p>
          </p:txBody>
        </p:sp>
        <p:sp>
          <p:nvSpPr>
            <p:cNvPr id="934126" name="Rectangle 238"/>
            <p:cNvSpPr>
              <a:spLocks noChangeArrowheads="1"/>
            </p:cNvSpPr>
            <p:nvPr/>
          </p:nvSpPr>
          <p:spPr bwMode="auto">
            <a:xfrm>
              <a:off x="1293" y="751"/>
              <a:ext cx="660" cy="96"/>
            </a:xfrm>
            <a:prstGeom prst="rect">
              <a:avLst/>
            </a:prstGeom>
            <a:noFill/>
            <a:ln w="9525">
              <a:noFill/>
              <a:miter lim="800000"/>
              <a:headEnd/>
              <a:tailEnd/>
            </a:ln>
          </p:spPr>
          <p:txBody>
            <a:bodyPr wrap="none" lIns="0" tIns="0" rIns="0" bIns="0">
              <a:spAutoFit/>
            </a:bodyPr>
            <a:lstStyle/>
            <a:p>
              <a:r>
                <a:rPr lang="ru-RU" sz="1000" b="1">
                  <a:solidFill>
                    <a:srgbClr val="000000"/>
                  </a:solidFill>
                </a:rPr>
                <a:t>                              </a:t>
              </a:r>
              <a:endParaRPr lang="ru-RU"/>
            </a:p>
          </p:txBody>
        </p:sp>
        <p:sp>
          <p:nvSpPr>
            <p:cNvPr id="934127" name="Rectangle 239"/>
            <p:cNvSpPr>
              <a:spLocks noChangeArrowheads="1"/>
            </p:cNvSpPr>
            <p:nvPr/>
          </p:nvSpPr>
          <p:spPr bwMode="auto">
            <a:xfrm>
              <a:off x="1293" y="877"/>
              <a:ext cx="3537" cy="136"/>
            </a:xfrm>
            <a:prstGeom prst="rect">
              <a:avLst/>
            </a:prstGeom>
            <a:noFill/>
            <a:ln w="9525">
              <a:noFill/>
              <a:miter lim="800000"/>
              <a:headEnd/>
              <a:tailEnd/>
            </a:ln>
          </p:spPr>
          <p:txBody>
            <a:bodyPr wrap="square" lIns="0" tIns="0" rIns="0" bIns="0">
              <a:spAutoFit/>
            </a:bodyPr>
            <a:lstStyle/>
            <a:p>
              <a:r>
                <a:rPr lang="ru-RU" sz="1400" b="1" dirty="0" err="1">
                  <a:solidFill>
                    <a:srgbClr val="000000"/>
                  </a:solidFill>
                </a:rPr>
                <a:t>Социо-культурные</a:t>
              </a:r>
              <a:r>
                <a:rPr lang="ru-RU" sz="1400" b="1" dirty="0">
                  <a:solidFill>
                    <a:srgbClr val="000000"/>
                  </a:solidFill>
                </a:rPr>
                <a:t> векторы  по языковым баллам по странам</a:t>
              </a:r>
              <a:endParaRPr lang="ru-RU" sz="1400" dirty="0"/>
            </a:p>
          </p:txBody>
        </p:sp>
        <p:sp>
          <p:nvSpPr>
            <p:cNvPr id="934128" name="Rectangle 240"/>
            <p:cNvSpPr>
              <a:spLocks noChangeArrowheads="1"/>
            </p:cNvSpPr>
            <p:nvPr/>
          </p:nvSpPr>
          <p:spPr bwMode="auto">
            <a:xfrm>
              <a:off x="1293" y="1002"/>
              <a:ext cx="660" cy="96"/>
            </a:xfrm>
            <a:prstGeom prst="rect">
              <a:avLst/>
            </a:prstGeom>
            <a:noFill/>
            <a:ln w="9525">
              <a:noFill/>
              <a:miter lim="800000"/>
              <a:headEnd/>
              <a:tailEnd/>
            </a:ln>
          </p:spPr>
          <p:txBody>
            <a:bodyPr wrap="none" lIns="0" tIns="0" rIns="0" bIns="0">
              <a:spAutoFit/>
            </a:bodyPr>
            <a:lstStyle/>
            <a:p>
              <a:r>
                <a:rPr lang="ru-RU" sz="1000" b="1">
                  <a:solidFill>
                    <a:srgbClr val="000000"/>
                  </a:solidFill>
                </a:rPr>
                <a:t>                              </a:t>
              </a:r>
              <a:endParaRPr lang="ru-RU"/>
            </a:p>
          </p:txBody>
        </p:sp>
      </p:grpSp>
    </p:spTree>
  </p:cSld>
  <p:clrMapOvr>
    <a:masterClrMapping/>
  </p:clrMapOvr>
  <p:transition spd="med">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Дата 2"/>
          <p:cNvSpPr>
            <a:spLocks noGrp="1"/>
          </p:cNvSpPr>
          <p:nvPr>
            <p:ph type="dt" sz="half" idx="10"/>
          </p:nvPr>
        </p:nvSpPr>
        <p:spPr/>
        <p:txBody>
          <a:bodyPr/>
          <a:lstStyle/>
          <a:p>
            <a:fld id="{2A8EE48D-CDF6-452B-A922-22FF5C56FB10}" type="datetime1">
              <a:rPr lang="en-US"/>
              <a:pPr/>
              <a:t>9/20/2011</a:t>
            </a:fld>
            <a:endParaRPr lang="en-US"/>
          </a:p>
        </p:txBody>
      </p:sp>
      <p:sp>
        <p:nvSpPr>
          <p:cNvPr id="186" name="Номер слайда 4"/>
          <p:cNvSpPr>
            <a:spLocks noGrp="1"/>
          </p:cNvSpPr>
          <p:nvPr>
            <p:ph type="sldNum" sz="quarter" idx="12"/>
          </p:nvPr>
        </p:nvSpPr>
        <p:spPr/>
        <p:txBody>
          <a:bodyPr/>
          <a:lstStyle/>
          <a:p>
            <a:fld id="{E1C3BB5B-FD4E-42C6-B76F-86C499309FBD}" type="slidenum">
              <a:rPr lang="en-US"/>
              <a:pPr/>
              <a:t>34</a:t>
            </a:fld>
            <a:endParaRPr lang="en-US"/>
          </a:p>
        </p:txBody>
      </p:sp>
      <p:sp>
        <p:nvSpPr>
          <p:cNvPr id="935938" name="Rectangle 2"/>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935943" name="Rectangle 7"/>
          <p:cNvSpPr>
            <a:spLocks noChangeArrowheads="1"/>
          </p:cNvSpPr>
          <p:nvPr/>
        </p:nvSpPr>
        <p:spPr bwMode="auto">
          <a:xfrm>
            <a:off x="611188" y="347504"/>
            <a:ext cx="8209284" cy="492443"/>
          </a:xfrm>
          <a:prstGeom prst="rect">
            <a:avLst/>
          </a:prstGeom>
          <a:noFill/>
          <a:ln w="9525">
            <a:noFill/>
            <a:miter lim="800000"/>
            <a:headEnd/>
            <a:tailEnd/>
          </a:ln>
          <a:effectLst/>
        </p:spPr>
        <p:txBody>
          <a:bodyPr wrap="square" anchor="ctr">
            <a:spAutoFit/>
          </a:bodyPr>
          <a:lstStyle/>
          <a:p>
            <a:pPr eaLnBrk="0" hangingPunct="0"/>
            <a:r>
              <a:rPr lang="ru-RU" sz="2600" b="1" dirty="0"/>
              <a:t>Множественные</a:t>
            </a:r>
            <a:r>
              <a:rPr lang="en-GB" sz="2600" b="1" dirty="0"/>
              <a:t>/</a:t>
            </a:r>
            <a:r>
              <a:rPr lang="ru-RU" sz="2600" b="1" dirty="0"/>
              <a:t>многоуровневые </a:t>
            </a:r>
            <a:r>
              <a:rPr lang="ru-RU" sz="2600" b="1" dirty="0" smtClean="0"/>
              <a:t>зависимости</a:t>
            </a:r>
            <a:endParaRPr lang="en-GB" sz="2600" b="1" dirty="0"/>
          </a:p>
        </p:txBody>
      </p:sp>
      <p:sp>
        <p:nvSpPr>
          <p:cNvPr id="935944" name="Text Box 8"/>
          <p:cNvSpPr txBox="1">
            <a:spLocks noChangeArrowheads="1"/>
          </p:cNvSpPr>
          <p:nvPr/>
        </p:nvSpPr>
        <p:spPr bwMode="auto">
          <a:xfrm>
            <a:off x="3471863" y="5681663"/>
            <a:ext cx="4443412" cy="366712"/>
          </a:xfrm>
          <a:prstGeom prst="rect">
            <a:avLst/>
          </a:prstGeom>
          <a:noFill/>
          <a:ln w="9525">
            <a:noFill/>
            <a:miter lim="800000"/>
            <a:headEnd/>
            <a:tailEnd/>
          </a:ln>
          <a:effectLst/>
        </p:spPr>
        <p:txBody>
          <a:bodyPr wrap="none">
            <a:spAutoFit/>
          </a:bodyPr>
          <a:lstStyle/>
          <a:p>
            <a:r>
              <a:rPr lang="ru-RU" b="1"/>
              <a:t>Ближайший</a:t>
            </a:r>
            <a:r>
              <a:rPr lang="en-US" b="1"/>
              <a:t>-----------------------</a:t>
            </a:r>
            <a:r>
              <a:rPr lang="ru-RU" b="1"/>
              <a:t>Конечный</a:t>
            </a:r>
            <a:endParaRPr lang="en-US" b="1"/>
          </a:p>
        </p:txBody>
      </p:sp>
      <p:sp>
        <p:nvSpPr>
          <p:cNvPr id="935945" name="AutoShape 9"/>
          <p:cNvSpPr>
            <a:spLocks noChangeAspect="1" noChangeArrowheads="1" noTextEdit="1"/>
          </p:cNvSpPr>
          <p:nvPr/>
        </p:nvSpPr>
        <p:spPr bwMode="auto">
          <a:xfrm>
            <a:off x="755650" y="1341438"/>
            <a:ext cx="7416800" cy="4603750"/>
          </a:xfrm>
          <a:prstGeom prst="rect">
            <a:avLst/>
          </a:prstGeom>
          <a:noFill/>
          <a:ln w="9525">
            <a:noFill/>
            <a:miter lim="800000"/>
            <a:headEnd/>
            <a:tailEnd/>
          </a:ln>
        </p:spPr>
        <p:txBody>
          <a:bodyPr/>
          <a:lstStyle/>
          <a:p>
            <a:endParaRPr lang="ru-RU"/>
          </a:p>
        </p:txBody>
      </p:sp>
      <p:sp>
        <p:nvSpPr>
          <p:cNvPr id="935947" name="Rectangle 11"/>
          <p:cNvSpPr>
            <a:spLocks noChangeArrowheads="1"/>
          </p:cNvSpPr>
          <p:nvPr/>
        </p:nvSpPr>
        <p:spPr bwMode="auto">
          <a:xfrm>
            <a:off x="774700" y="5759450"/>
            <a:ext cx="47625" cy="228600"/>
          </a:xfrm>
          <a:prstGeom prst="rect">
            <a:avLst/>
          </a:prstGeom>
          <a:noFill/>
          <a:ln w="9525">
            <a:noFill/>
            <a:miter lim="800000"/>
            <a:headEnd/>
            <a:tailEnd/>
          </a:ln>
        </p:spPr>
        <p:txBody>
          <a:bodyPr wrap="none" lIns="0" tIns="0" rIns="0" bIns="0">
            <a:spAutoFit/>
          </a:bodyPr>
          <a:lstStyle/>
          <a:p>
            <a:r>
              <a:rPr lang="ru-RU" sz="1500">
                <a:solidFill>
                  <a:srgbClr val="242729"/>
                </a:solidFill>
                <a:latin typeface="Times New Roman" pitchFamily="18" charset="0"/>
              </a:rPr>
              <a:t> </a:t>
            </a:r>
            <a:endParaRPr lang="ru-RU"/>
          </a:p>
        </p:txBody>
      </p:sp>
      <p:sp>
        <p:nvSpPr>
          <p:cNvPr id="935948" name="Rectangle 12"/>
          <p:cNvSpPr>
            <a:spLocks noChangeArrowheads="1"/>
          </p:cNvSpPr>
          <p:nvPr/>
        </p:nvSpPr>
        <p:spPr bwMode="auto">
          <a:xfrm>
            <a:off x="1938338" y="5021263"/>
            <a:ext cx="6184900" cy="9525"/>
          </a:xfrm>
          <a:prstGeom prst="rect">
            <a:avLst/>
          </a:prstGeom>
          <a:solidFill>
            <a:srgbClr val="242729"/>
          </a:solidFill>
          <a:ln w="0">
            <a:solidFill>
              <a:srgbClr val="242729"/>
            </a:solidFill>
            <a:miter lim="800000"/>
            <a:headEnd/>
            <a:tailEnd/>
          </a:ln>
        </p:spPr>
        <p:txBody>
          <a:bodyPr/>
          <a:lstStyle/>
          <a:p>
            <a:endParaRPr lang="ru-RU"/>
          </a:p>
        </p:txBody>
      </p:sp>
      <p:sp>
        <p:nvSpPr>
          <p:cNvPr id="935949" name="Rectangle 13"/>
          <p:cNvSpPr>
            <a:spLocks noChangeArrowheads="1"/>
          </p:cNvSpPr>
          <p:nvPr/>
        </p:nvSpPr>
        <p:spPr bwMode="auto">
          <a:xfrm>
            <a:off x="2452688" y="5021263"/>
            <a:ext cx="12700" cy="30162"/>
          </a:xfrm>
          <a:prstGeom prst="rect">
            <a:avLst/>
          </a:prstGeom>
          <a:solidFill>
            <a:srgbClr val="242729"/>
          </a:solidFill>
          <a:ln w="0">
            <a:solidFill>
              <a:srgbClr val="242729"/>
            </a:solidFill>
            <a:miter lim="800000"/>
            <a:headEnd/>
            <a:tailEnd/>
          </a:ln>
        </p:spPr>
        <p:txBody>
          <a:bodyPr/>
          <a:lstStyle/>
          <a:p>
            <a:endParaRPr lang="ru-RU"/>
          </a:p>
        </p:txBody>
      </p:sp>
      <p:sp>
        <p:nvSpPr>
          <p:cNvPr id="935950" name="Rectangle 14"/>
          <p:cNvSpPr>
            <a:spLocks noChangeArrowheads="1"/>
          </p:cNvSpPr>
          <p:nvPr/>
        </p:nvSpPr>
        <p:spPr bwMode="auto">
          <a:xfrm>
            <a:off x="4162425" y="5021263"/>
            <a:ext cx="25400" cy="30162"/>
          </a:xfrm>
          <a:prstGeom prst="rect">
            <a:avLst/>
          </a:prstGeom>
          <a:solidFill>
            <a:srgbClr val="242729"/>
          </a:solidFill>
          <a:ln w="0">
            <a:solidFill>
              <a:srgbClr val="242729"/>
            </a:solidFill>
            <a:miter lim="800000"/>
            <a:headEnd/>
            <a:tailEnd/>
          </a:ln>
        </p:spPr>
        <p:txBody>
          <a:bodyPr/>
          <a:lstStyle/>
          <a:p>
            <a:endParaRPr lang="ru-RU"/>
          </a:p>
        </p:txBody>
      </p:sp>
      <p:sp>
        <p:nvSpPr>
          <p:cNvPr id="935951" name="Rectangle 15"/>
          <p:cNvSpPr>
            <a:spLocks noChangeArrowheads="1"/>
          </p:cNvSpPr>
          <p:nvPr/>
        </p:nvSpPr>
        <p:spPr bwMode="auto">
          <a:xfrm>
            <a:off x="5884863" y="5021263"/>
            <a:ext cx="12700" cy="30162"/>
          </a:xfrm>
          <a:prstGeom prst="rect">
            <a:avLst/>
          </a:prstGeom>
          <a:solidFill>
            <a:srgbClr val="242729"/>
          </a:solidFill>
          <a:ln w="0">
            <a:solidFill>
              <a:srgbClr val="242729"/>
            </a:solidFill>
            <a:miter lim="800000"/>
            <a:headEnd/>
            <a:tailEnd/>
          </a:ln>
        </p:spPr>
        <p:txBody>
          <a:bodyPr/>
          <a:lstStyle/>
          <a:p>
            <a:endParaRPr lang="ru-RU"/>
          </a:p>
        </p:txBody>
      </p:sp>
      <p:sp>
        <p:nvSpPr>
          <p:cNvPr id="935952" name="Rectangle 16"/>
          <p:cNvSpPr>
            <a:spLocks noChangeArrowheads="1"/>
          </p:cNvSpPr>
          <p:nvPr/>
        </p:nvSpPr>
        <p:spPr bwMode="auto">
          <a:xfrm>
            <a:off x="7596188" y="5021263"/>
            <a:ext cx="25400" cy="30162"/>
          </a:xfrm>
          <a:prstGeom prst="rect">
            <a:avLst/>
          </a:prstGeom>
          <a:solidFill>
            <a:srgbClr val="242729"/>
          </a:solidFill>
          <a:ln w="0">
            <a:solidFill>
              <a:srgbClr val="242729"/>
            </a:solidFill>
            <a:miter lim="800000"/>
            <a:headEnd/>
            <a:tailEnd/>
          </a:ln>
        </p:spPr>
        <p:txBody>
          <a:bodyPr/>
          <a:lstStyle/>
          <a:p>
            <a:endParaRPr lang="ru-RU"/>
          </a:p>
        </p:txBody>
      </p:sp>
      <p:sp>
        <p:nvSpPr>
          <p:cNvPr id="935953" name="Rectangle 17"/>
          <p:cNvSpPr>
            <a:spLocks noChangeArrowheads="1"/>
          </p:cNvSpPr>
          <p:nvPr/>
        </p:nvSpPr>
        <p:spPr bwMode="auto">
          <a:xfrm>
            <a:off x="1938338" y="1362075"/>
            <a:ext cx="12700" cy="3659188"/>
          </a:xfrm>
          <a:prstGeom prst="rect">
            <a:avLst/>
          </a:prstGeom>
          <a:solidFill>
            <a:srgbClr val="242729"/>
          </a:solidFill>
          <a:ln w="0">
            <a:solidFill>
              <a:srgbClr val="242729"/>
            </a:solidFill>
            <a:miter lim="800000"/>
            <a:headEnd/>
            <a:tailEnd/>
          </a:ln>
        </p:spPr>
        <p:txBody>
          <a:bodyPr/>
          <a:lstStyle/>
          <a:p>
            <a:endParaRPr lang="ru-RU"/>
          </a:p>
        </p:txBody>
      </p:sp>
      <p:sp>
        <p:nvSpPr>
          <p:cNvPr id="935954" name="Rectangle 18"/>
          <p:cNvSpPr>
            <a:spLocks noChangeArrowheads="1"/>
          </p:cNvSpPr>
          <p:nvPr/>
        </p:nvSpPr>
        <p:spPr bwMode="auto">
          <a:xfrm>
            <a:off x="1938338" y="4648200"/>
            <a:ext cx="65087" cy="9525"/>
          </a:xfrm>
          <a:prstGeom prst="rect">
            <a:avLst/>
          </a:prstGeom>
          <a:solidFill>
            <a:srgbClr val="242729"/>
          </a:solidFill>
          <a:ln w="0">
            <a:solidFill>
              <a:srgbClr val="242729"/>
            </a:solidFill>
            <a:miter lim="800000"/>
            <a:headEnd/>
            <a:tailEnd/>
          </a:ln>
        </p:spPr>
        <p:txBody>
          <a:bodyPr/>
          <a:lstStyle/>
          <a:p>
            <a:endParaRPr lang="ru-RU"/>
          </a:p>
        </p:txBody>
      </p:sp>
      <p:sp>
        <p:nvSpPr>
          <p:cNvPr id="935955" name="Rectangle 19"/>
          <p:cNvSpPr>
            <a:spLocks noChangeArrowheads="1"/>
          </p:cNvSpPr>
          <p:nvPr/>
        </p:nvSpPr>
        <p:spPr bwMode="auto">
          <a:xfrm>
            <a:off x="1938338" y="4284663"/>
            <a:ext cx="65087" cy="11112"/>
          </a:xfrm>
          <a:prstGeom prst="rect">
            <a:avLst/>
          </a:prstGeom>
          <a:solidFill>
            <a:srgbClr val="242729"/>
          </a:solidFill>
          <a:ln w="0">
            <a:solidFill>
              <a:srgbClr val="242729"/>
            </a:solidFill>
            <a:miter lim="800000"/>
            <a:headEnd/>
            <a:tailEnd/>
          </a:ln>
        </p:spPr>
        <p:txBody>
          <a:bodyPr/>
          <a:lstStyle/>
          <a:p>
            <a:endParaRPr lang="ru-RU"/>
          </a:p>
        </p:txBody>
      </p:sp>
      <p:sp>
        <p:nvSpPr>
          <p:cNvPr id="935956" name="Rectangle 20"/>
          <p:cNvSpPr>
            <a:spLocks noChangeArrowheads="1"/>
          </p:cNvSpPr>
          <p:nvPr/>
        </p:nvSpPr>
        <p:spPr bwMode="auto">
          <a:xfrm>
            <a:off x="1938338" y="3922713"/>
            <a:ext cx="65087" cy="1587"/>
          </a:xfrm>
          <a:prstGeom prst="rect">
            <a:avLst/>
          </a:prstGeom>
          <a:solidFill>
            <a:srgbClr val="242729"/>
          </a:solidFill>
          <a:ln w="0">
            <a:solidFill>
              <a:srgbClr val="242729"/>
            </a:solidFill>
            <a:miter lim="800000"/>
            <a:headEnd/>
            <a:tailEnd/>
          </a:ln>
        </p:spPr>
        <p:txBody>
          <a:bodyPr/>
          <a:lstStyle/>
          <a:p>
            <a:endParaRPr lang="ru-RU"/>
          </a:p>
        </p:txBody>
      </p:sp>
      <p:sp>
        <p:nvSpPr>
          <p:cNvPr id="935957" name="Rectangle 21"/>
          <p:cNvSpPr>
            <a:spLocks noChangeArrowheads="1"/>
          </p:cNvSpPr>
          <p:nvPr/>
        </p:nvSpPr>
        <p:spPr bwMode="auto">
          <a:xfrm>
            <a:off x="1938338" y="3559175"/>
            <a:ext cx="65087" cy="1588"/>
          </a:xfrm>
          <a:prstGeom prst="rect">
            <a:avLst/>
          </a:prstGeom>
          <a:solidFill>
            <a:srgbClr val="242729"/>
          </a:solidFill>
          <a:ln w="0">
            <a:solidFill>
              <a:srgbClr val="242729"/>
            </a:solidFill>
            <a:miter lim="800000"/>
            <a:headEnd/>
            <a:tailEnd/>
          </a:ln>
        </p:spPr>
        <p:txBody>
          <a:bodyPr/>
          <a:lstStyle/>
          <a:p>
            <a:endParaRPr lang="ru-RU"/>
          </a:p>
        </p:txBody>
      </p:sp>
      <p:sp>
        <p:nvSpPr>
          <p:cNvPr id="935958" name="Rectangle 22"/>
          <p:cNvSpPr>
            <a:spLocks noChangeArrowheads="1"/>
          </p:cNvSpPr>
          <p:nvPr/>
        </p:nvSpPr>
        <p:spPr bwMode="auto">
          <a:xfrm>
            <a:off x="1938338" y="3186113"/>
            <a:ext cx="65087" cy="11112"/>
          </a:xfrm>
          <a:prstGeom prst="rect">
            <a:avLst/>
          </a:prstGeom>
          <a:solidFill>
            <a:srgbClr val="242729"/>
          </a:solidFill>
          <a:ln w="0">
            <a:solidFill>
              <a:srgbClr val="242729"/>
            </a:solidFill>
            <a:miter lim="800000"/>
            <a:headEnd/>
            <a:tailEnd/>
          </a:ln>
        </p:spPr>
        <p:txBody>
          <a:bodyPr/>
          <a:lstStyle/>
          <a:p>
            <a:endParaRPr lang="ru-RU"/>
          </a:p>
        </p:txBody>
      </p:sp>
      <p:sp>
        <p:nvSpPr>
          <p:cNvPr id="935959" name="Rectangle 23"/>
          <p:cNvSpPr>
            <a:spLocks noChangeArrowheads="1"/>
          </p:cNvSpPr>
          <p:nvPr/>
        </p:nvSpPr>
        <p:spPr bwMode="auto">
          <a:xfrm>
            <a:off x="1938338" y="2824163"/>
            <a:ext cx="65087" cy="1587"/>
          </a:xfrm>
          <a:prstGeom prst="rect">
            <a:avLst/>
          </a:prstGeom>
          <a:solidFill>
            <a:srgbClr val="242729"/>
          </a:solidFill>
          <a:ln w="0">
            <a:solidFill>
              <a:srgbClr val="242729"/>
            </a:solidFill>
            <a:miter lim="800000"/>
            <a:headEnd/>
            <a:tailEnd/>
          </a:ln>
        </p:spPr>
        <p:txBody>
          <a:bodyPr/>
          <a:lstStyle/>
          <a:p>
            <a:endParaRPr lang="ru-RU"/>
          </a:p>
        </p:txBody>
      </p:sp>
      <p:sp>
        <p:nvSpPr>
          <p:cNvPr id="935960" name="Rectangle 24"/>
          <p:cNvSpPr>
            <a:spLocks noChangeArrowheads="1"/>
          </p:cNvSpPr>
          <p:nvPr/>
        </p:nvSpPr>
        <p:spPr bwMode="auto">
          <a:xfrm>
            <a:off x="1938338" y="2460625"/>
            <a:ext cx="65087" cy="1588"/>
          </a:xfrm>
          <a:prstGeom prst="rect">
            <a:avLst/>
          </a:prstGeom>
          <a:solidFill>
            <a:srgbClr val="242729"/>
          </a:solidFill>
          <a:ln w="0">
            <a:solidFill>
              <a:srgbClr val="242729"/>
            </a:solidFill>
            <a:miter lim="800000"/>
            <a:headEnd/>
            <a:tailEnd/>
          </a:ln>
        </p:spPr>
        <p:txBody>
          <a:bodyPr/>
          <a:lstStyle/>
          <a:p>
            <a:endParaRPr lang="ru-RU"/>
          </a:p>
        </p:txBody>
      </p:sp>
      <p:sp>
        <p:nvSpPr>
          <p:cNvPr id="935961" name="Rectangle 25"/>
          <p:cNvSpPr>
            <a:spLocks noChangeArrowheads="1"/>
          </p:cNvSpPr>
          <p:nvPr/>
        </p:nvSpPr>
        <p:spPr bwMode="auto">
          <a:xfrm>
            <a:off x="1938338" y="2087563"/>
            <a:ext cx="65087" cy="11112"/>
          </a:xfrm>
          <a:prstGeom prst="rect">
            <a:avLst/>
          </a:prstGeom>
          <a:solidFill>
            <a:srgbClr val="242729"/>
          </a:solidFill>
          <a:ln w="0">
            <a:solidFill>
              <a:srgbClr val="242729"/>
            </a:solidFill>
            <a:miter lim="800000"/>
            <a:headEnd/>
            <a:tailEnd/>
          </a:ln>
        </p:spPr>
        <p:txBody>
          <a:bodyPr/>
          <a:lstStyle/>
          <a:p>
            <a:endParaRPr lang="ru-RU"/>
          </a:p>
        </p:txBody>
      </p:sp>
      <p:sp>
        <p:nvSpPr>
          <p:cNvPr id="935962" name="Rectangle 26"/>
          <p:cNvSpPr>
            <a:spLocks noChangeArrowheads="1"/>
          </p:cNvSpPr>
          <p:nvPr/>
        </p:nvSpPr>
        <p:spPr bwMode="auto">
          <a:xfrm>
            <a:off x="1938338" y="1725613"/>
            <a:ext cx="65087" cy="1587"/>
          </a:xfrm>
          <a:prstGeom prst="rect">
            <a:avLst/>
          </a:prstGeom>
          <a:solidFill>
            <a:srgbClr val="242729"/>
          </a:solidFill>
          <a:ln w="0">
            <a:solidFill>
              <a:srgbClr val="242729"/>
            </a:solidFill>
            <a:miter lim="800000"/>
            <a:headEnd/>
            <a:tailEnd/>
          </a:ln>
        </p:spPr>
        <p:txBody>
          <a:bodyPr/>
          <a:lstStyle/>
          <a:p>
            <a:endParaRPr lang="ru-RU"/>
          </a:p>
        </p:txBody>
      </p:sp>
      <p:sp>
        <p:nvSpPr>
          <p:cNvPr id="935963" name="Line 27"/>
          <p:cNvSpPr>
            <a:spLocks noChangeShapeType="1"/>
          </p:cNvSpPr>
          <p:nvPr/>
        </p:nvSpPr>
        <p:spPr bwMode="auto">
          <a:xfrm flipH="1">
            <a:off x="1938338" y="4471988"/>
            <a:ext cx="38100" cy="0"/>
          </a:xfrm>
          <a:prstGeom prst="line">
            <a:avLst/>
          </a:prstGeom>
          <a:noFill/>
          <a:ln w="0">
            <a:solidFill>
              <a:srgbClr val="242729"/>
            </a:solidFill>
            <a:round/>
            <a:headEnd/>
            <a:tailEnd/>
          </a:ln>
        </p:spPr>
        <p:txBody>
          <a:bodyPr/>
          <a:lstStyle/>
          <a:p>
            <a:endParaRPr lang="ru-RU"/>
          </a:p>
        </p:txBody>
      </p:sp>
      <p:sp>
        <p:nvSpPr>
          <p:cNvPr id="935964" name="Line 28"/>
          <p:cNvSpPr>
            <a:spLocks noChangeShapeType="1"/>
          </p:cNvSpPr>
          <p:nvPr/>
        </p:nvSpPr>
        <p:spPr bwMode="auto">
          <a:xfrm flipH="1">
            <a:off x="1938338" y="4108450"/>
            <a:ext cx="38100" cy="0"/>
          </a:xfrm>
          <a:prstGeom prst="line">
            <a:avLst/>
          </a:prstGeom>
          <a:noFill/>
          <a:ln w="0">
            <a:solidFill>
              <a:srgbClr val="242729"/>
            </a:solidFill>
            <a:round/>
            <a:headEnd/>
            <a:tailEnd/>
          </a:ln>
        </p:spPr>
        <p:txBody>
          <a:bodyPr/>
          <a:lstStyle/>
          <a:p>
            <a:endParaRPr lang="ru-RU"/>
          </a:p>
        </p:txBody>
      </p:sp>
      <p:sp>
        <p:nvSpPr>
          <p:cNvPr id="935965" name="Line 29"/>
          <p:cNvSpPr>
            <a:spLocks noChangeShapeType="1"/>
          </p:cNvSpPr>
          <p:nvPr/>
        </p:nvSpPr>
        <p:spPr bwMode="auto">
          <a:xfrm flipH="1">
            <a:off x="1938338" y="3746500"/>
            <a:ext cx="38100" cy="0"/>
          </a:xfrm>
          <a:prstGeom prst="line">
            <a:avLst/>
          </a:prstGeom>
          <a:noFill/>
          <a:ln w="0">
            <a:solidFill>
              <a:srgbClr val="242729"/>
            </a:solidFill>
            <a:round/>
            <a:headEnd/>
            <a:tailEnd/>
          </a:ln>
        </p:spPr>
        <p:txBody>
          <a:bodyPr/>
          <a:lstStyle/>
          <a:p>
            <a:endParaRPr lang="ru-RU"/>
          </a:p>
        </p:txBody>
      </p:sp>
      <p:sp>
        <p:nvSpPr>
          <p:cNvPr id="935966" name="Line 30"/>
          <p:cNvSpPr>
            <a:spLocks noChangeShapeType="1"/>
          </p:cNvSpPr>
          <p:nvPr/>
        </p:nvSpPr>
        <p:spPr bwMode="auto">
          <a:xfrm flipH="1">
            <a:off x="1938338" y="3373438"/>
            <a:ext cx="38100" cy="0"/>
          </a:xfrm>
          <a:prstGeom prst="line">
            <a:avLst/>
          </a:prstGeom>
          <a:noFill/>
          <a:ln w="0">
            <a:solidFill>
              <a:srgbClr val="242729"/>
            </a:solidFill>
            <a:round/>
            <a:headEnd/>
            <a:tailEnd/>
          </a:ln>
        </p:spPr>
        <p:txBody>
          <a:bodyPr/>
          <a:lstStyle/>
          <a:p>
            <a:endParaRPr lang="ru-RU"/>
          </a:p>
        </p:txBody>
      </p:sp>
      <p:sp>
        <p:nvSpPr>
          <p:cNvPr id="935967" name="Line 31"/>
          <p:cNvSpPr>
            <a:spLocks noChangeShapeType="1"/>
          </p:cNvSpPr>
          <p:nvPr/>
        </p:nvSpPr>
        <p:spPr bwMode="auto">
          <a:xfrm flipH="1">
            <a:off x="1938338" y="3009900"/>
            <a:ext cx="38100" cy="0"/>
          </a:xfrm>
          <a:prstGeom prst="line">
            <a:avLst/>
          </a:prstGeom>
          <a:noFill/>
          <a:ln w="0">
            <a:solidFill>
              <a:srgbClr val="242729"/>
            </a:solidFill>
            <a:round/>
            <a:headEnd/>
            <a:tailEnd/>
          </a:ln>
        </p:spPr>
        <p:txBody>
          <a:bodyPr/>
          <a:lstStyle/>
          <a:p>
            <a:endParaRPr lang="ru-RU"/>
          </a:p>
        </p:txBody>
      </p:sp>
      <p:sp>
        <p:nvSpPr>
          <p:cNvPr id="935968" name="Line 32"/>
          <p:cNvSpPr>
            <a:spLocks noChangeShapeType="1"/>
          </p:cNvSpPr>
          <p:nvPr/>
        </p:nvSpPr>
        <p:spPr bwMode="auto">
          <a:xfrm flipH="1">
            <a:off x="1938338" y="2647950"/>
            <a:ext cx="38100" cy="0"/>
          </a:xfrm>
          <a:prstGeom prst="line">
            <a:avLst/>
          </a:prstGeom>
          <a:noFill/>
          <a:ln w="0">
            <a:solidFill>
              <a:srgbClr val="242729"/>
            </a:solidFill>
            <a:round/>
            <a:headEnd/>
            <a:tailEnd/>
          </a:ln>
        </p:spPr>
        <p:txBody>
          <a:bodyPr/>
          <a:lstStyle/>
          <a:p>
            <a:endParaRPr lang="ru-RU"/>
          </a:p>
        </p:txBody>
      </p:sp>
      <p:sp>
        <p:nvSpPr>
          <p:cNvPr id="935969" name="Line 33"/>
          <p:cNvSpPr>
            <a:spLocks noChangeShapeType="1"/>
          </p:cNvSpPr>
          <p:nvPr/>
        </p:nvSpPr>
        <p:spPr bwMode="auto">
          <a:xfrm flipH="1">
            <a:off x="1938338" y="2274888"/>
            <a:ext cx="38100" cy="0"/>
          </a:xfrm>
          <a:prstGeom prst="line">
            <a:avLst/>
          </a:prstGeom>
          <a:noFill/>
          <a:ln w="0">
            <a:solidFill>
              <a:srgbClr val="242729"/>
            </a:solidFill>
            <a:round/>
            <a:headEnd/>
            <a:tailEnd/>
          </a:ln>
        </p:spPr>
        <p:txBody>
          <a:bodyPr/>
          <a:lstStyle/>
          <a:p>
            <a:endParaRPr lang="ru-RU"/>
          </a:p>
        </p:txBody>
      </p:sp>
      <p:sp>
        <p:nvSpPr>
          <p:cNvPr id="935970" name="Line 34"/>
          <p:cNvSpPr>
            <a:spLocks noChangeShapeType="1"/>
          </p:cNvSpPr>
          <p:nvPr/>
        </p:nvSpPr>
        <p:spPr bwMode="auto">
          <a:xfrm flipH="1">
            <a:off x="1938338" y="1911350"/>
            <a:ext cx="38100" cy="0"/>
          </a:xfrm>
          <a:prstGeom prst="line">
            <a:avLst/>
          </a:prstGeom>
          <a:noFill/>
          <a:ln w="0">
            <a:solidFill>
              <a:srgbClr val="242729"/>
            </a:solidFill>
            <a:round/>
            <a:headEnd/>
            <a:tailEnd/>
          </a:ln>
        </p:spPr>
        <p:txBody>
          <a:bodyPr/>
          <a:lstStyle/>
          <a:p>
            <a:endParaRPr lang="ru-RU"/>
          </a:p>
        </p:txBody>
      </p:sp>
      <p:sp>
        <p:nvSpPr>
          <p:cNvPr id="935971" name="Rectangle 35"/>
          <p:cNvSpPr>
            <a:spLocks noChangeArrowheads="1"/>
          </p:cNvSpPr>
          <p:nvPr/>
        </p:nvSpPr>
        <p:spPr bwMode="auto">
          <a:xfrm>
            <a:off x="1638300" y="4605338"/>
            <a:ext cx="182563" cy="152400"/>
          </a:xfrm>
          <a:prstGeom prst="rect">
            <a:avLst/>
          </a:prstGeom>
          <a:noFill/>
          <a:ln w="9525">
            <a:noFill/>
            <a:miter lim="800000"/>
            <a:headEnd/>
            <a:tailEnd/>
          </a:ln>
        </p:spPr>
        <p:txBody>
          <a:bodyPr wrap="none" lIns="0" tIns="0" rIns="0" bIns="0">
            <a:spAutoFit/>
          </a:bodyPr>
          <a:lstStyle/>
          <a:p>
            <a:r>
              <a:rPr lang="ru-RU" sz="1000">
                <a:solidFill>
                  <a:srgbClr val="242729"/>
                </a:solidFill>
              </a:rPr>
              <a:t>-20</a:t>
            </a:r>
            <a:endParaRPr lang="ru-RU"/>
          </a:p>
        </p:txBody>
      </p:sp>
      <p:sp>
        <p:nvSpPr>
          <p:cNvPr id="935972" name="Rectangle 36"/>
          <p:cNvSpPr>
            <a:spLocks noChangeArrowheads="1"/>
          </p:cNvSpPr>
          <p:nvPr/>
        </p:nvSpPr>
        <p:spPr bwMode="auto">
          <a:xfrm>
            <a:off x="1638300" y="4240213"/>
            <a:ext cx="182563" cy="152400"/>
          </a:xfrm>
          <a:prstGeom prst="rect">
            <a:avLst/>
          </a:prstGeom>
          <a:noFill/>
          <a:ln w="9525">
            <a:noFill/>
            <a:miter lim="800000"/>
            <a:headEnd/>
            <a:tailEnd/>
          </a:ln>
        </p:spPr>
        <p:txBody>
          <a:bodyPr wrap="none" lIns="0" tIns="0" rIns="0" bIns="0">
            <a:spAutoFit/>
          </a:bodyPr>
          <a:lstStyle/>
          <a:p>
            <a:r>
              <a:rPr lang="ru-RU" sz="1000">
                <a:solidFill>
                  <a:srgbClr val="242729"/>
                </a:solidFill>
              </a:rPr>
              <a:t>-15</a:t>
            </a:r>
            <a:endParaRPr lang="ru-RU"/>
          </a:p>
        </p:txBody>
      </p:sp>
      <p:sp>
        <p:nvSpPr>
          <p:cNvPr id="935973" name="Rectangle 37"/>
          <p:cNvSpPr>
            <a:spLocks noChangeArrowheads="1"/>
          </p:cNvSpPr>
          <p:nvPr/>
        </p:nvSpPr>
        <p:spPr bwMode="auto">
          <a:xfrm>
            <a:off x="1638300" y="3873500"/>
            <a:ext cx="182563" cy="152400"/>
          </a:xfrm>
          <a:prstGeom prst="rect">
            <a:avLst/>
          </a:prstGeom>
          <a:noFill/>
          <a:ln w="9525">
            <a:noFill/>
            <a:miter lim="800000"/>
            <a:headEnd/>
            <a:tailEnd/>
          </a:ln>
        </p:spPr>
        <p:txBody>
          <a:bodyPr wrap="none" lIns="0" tIns="0" rIns="0" bIns="0">
            <a:spAutoFit/>
          </a:bodyPr>
          <a:lstStyle/>
          <a:p>
            <a:r>
              <a:rPr lang="ru-RU" sz="1000">
                <a:solidFill>
                  <a:srgbClr val="242729"/>
                </a:solidFill>
              </a:rPr>
              <a:t>-10</a:t>
            </a:r>
            <a:endParaRPr lang="ru-RU"/>
          </a:p>
        </p:txBody>
      </p:sp>
      <p:sp>
        <p:nvSpPr>
          <p:cNvPr id="935974" name="Rectangle 38"/>
          <p:cNvSpPr>
            <a:spLocks noChangeArrowheads="1"/>
          </p:cNvSpPr>
          <p:nvPr/>
        </p:nvSpPr>
        <p:spPr bwMode="auto">
          <a:xfrm>
            <a:off x="1724025" y="3509963"/>
            <a:ext cx="112713" cy="152400"/>
          </a:xfrm>
          <a:prstGeom prst="rect">
            <a:avLst/>
          </a:prstGeom>
          <a:noFill/>
          <a:ln w="9525">
            <a:noFill/>
            <a:miter lim="800000"/>
            <a:headEnd/>
            <a:tailEnd/>
          </a:ln>
        </p:spPr>
        <p:txBody>
          <a:bodyPr wrap="none" lIns="0" tIns="0" rIns="0" bIns="0">
            <a:spAutoFit/>
          </a:bodyPr>
          <a:lstStyle/>
          <a:p>
            <a:r>
              <a:rPr lang="ru-RU" sz="1000">
                <a:solidFill>
                  <a:srgbClr val="242729"/>
                </a:solidFill>
              </a:rPr>
              <a:t>-5</a:t>
            </a:r>
            <a:endParaRPr lang="ru-RU"/>
          </a:p>
        </p:txBody>
      </p:sp>
      <p:sp>
        <p:nvSpPr>
          <p:cNvPr id="935975" name="Rectangle 39"/>
          <p:cNvSpPr>
            <a:spLocks noChangeArrowheads="1"/>
          </p:cNvSpPr>
          <p:nvPr/>
        </p:nvSpPr>
        <p:spPr bwMode="auto">
          <a:xfrm>
            <a:off x="1778000" y="3141663"/>
            <a:ext cx="69850" cy="152400"/>
          </a:xfrm>
          <a:prstGeom prst="rect">
            <a:avLst/>
          </a:prstGeom>
          <a:noFill/>
          <a:ln w="9525">
            <a:noFill/>
            <a:miter lim="800000"/>
            <a:headEnd/>
            <a:tailEnd/>
          </a:ln>
        </p:spPr>
        <p:txBody>
          <a:bodyPr wrap="none" lIns="0" tIns="0" rIns="0" bIns="0">
            <a:spAutoFit/>
          </a:bodyPr>
          <a:lstStyle/>
          <a:p>
            <a:r>
              <a:rPr lang="ru-RU" sz="1000">
                <a:solidFill>
                  <a:srgbClr val="242729"/>
                </a:solidFill>
              </a:rPr>
              <a:t>0</a:t>
            </a:r>
            <a:endParaRPr lang="ru-RU"/>
          </a:p>
        </p:txBody>
      </p:sp>
      <p:sp>
        <p:nvSpPr>
          <p:cNvPr id="935976" name="Rectangle 40"/>
          <p:cNvSpPr>
            <a:spLocks noChangeArrowheads="1"/>
          </p:cNvSpPr>
          <p:nvPr/>
        </p:nvSpPr>
        <p:spPr bwMode="auto">
          <a:xfrm>
            <a:off x="1778000" y="2774950"/>
            <a:ext cx="69850" cy="152400"/>
          </a:xfrm>
          <a:prstGeom prst="rect">
            <a:avLst/>
          </a:prstGeom>
          <a:noFill/>
          <a:ln w="9525">
            <a:noFill/>
            <a:miter lim="800000"/>
            <a:headEnd/>
            <a:tailEnd/>
          </a:ln>
        </p:spPr>
        <p:txBody>
          <a:bodyPr wrap="none" lIns="0" tIns="0" rIns="0" bIns="0">
            <a:spAutoFit/>
          </a:bodyPr>
          <a:lstStyle/>
          <a:p>
            <a:r>
              <a:rPr lang="ru-RU" sz="1000">
                <a:solidFill>
                  <a:srgbClr val="242729"/>
                </a:solidFill>
              </a:rPr>
              <a:t>5</a:t>
            </a:r>
            <a:endParaRPr lang="ru-RU"/>
          </a:p>
        </p:txBody>
      </p:sp>
      <p:sp>
        <p:nvSpPr>
          <p:cNvPr id="935977" name="Rectangle 41"/>
          <p:cNvSpPr>
            <a:spLocks noChangeArrowheads="1"/>
          </p:cNvSpPr>
          <p:nvPr/>
        </p:nvSpPr>
        <p:spPr bwMode="auto">
          <a:xfrm>
            <a:off x="1692275" y="2411413"/>
            <a:ext cx="139700" cy="152400"/>
          </a:xfrm>
          <a:prstGeom prst="rect">
            <a:avLst/>
          </a:prstGeom>
          <a:noFill/>
          <a:ln w="9525">
            <a:noFill/>
            <a:miter lim="800000"/>
            <a:headEnd/>
            <a:tailEnd/>
          </a:ln>
        </p:spPr>
        <p:txBody>
          <a:bodyPr wrap="none" lIns="0" tIns="0" rIns="0" bIns="0">
            <a:spAutoFit/>
          </a:bodyPr>
          <a:lstStyle/>
          <a:p>
            <a:r>
              <a:rPr lang="ru-RU" sz="1000">
                <a:solidFill>
                  <a:srgbClr val="242729"/>
                </a:solidFill>
              </a:rPr>
              <a:t>10</a:t>
            </a:r>
            <a:endParaRPr lang="ru-RU"/>
          </a:p>
        </p:txBody>
      </p:sp>
      <p:sp>
        <p:nvSpPr>
          <p:cNvPr id="935978" name="Rectangle 42"/>
          <p:cNvSpPr>
            <a:spLocks noChangeArrowheads="1"/>
          </p:cNvSpPr>
          <p:nvPr/>
        </p:nvSpPr>
        <p:spPr bwMode="auto">
          <a:xfrm>
            <a:off x="1692275" y="2043113"/>
            <a:ext cx="139700" cy="152400"/>
          </a:xfrm>
          <a:prstGeom prst="rect">
            <a:avLst/>
          </a:prstGeom>
          <a:noFill/>
          <a:ln w="9525">
            <a:noFill/>
            <a:miter lim="800000"/>
            <a:headEnd/>
            <a:tailEnd/>
          </a:ln>
        </p:spPr>
        <p:txBody>
          <a:bodyPr wrap="none" lIns="0" tIns="0" rIns="0" bIns="0">
            <a:spAutoFit/>
          </a:bodyPr>
          <a:lstStyle/>
          <a:p>
            <a:r>
              <a:rPr lang="ru-RU" sz="1000">
                <a:solidFill>
                  <a:srgbClr val="242729"/>
                </a:solidFill>
              </a:rPr>
              <a:t>15</a:t>
            </a:r>
            <a:endParaRPr lang="ru-RU"/>
          </a:p>
        </p:txBody>
      </p:sp>
      <p:sp>
        <p:nvSpPr>
          <p:cNvPr id="935979" name="Rectangle 43"/>
          <p:cNvSpPr>
            <a:spLocks noChangeArrowheads="1"/>
          </p:cNvSpPr>
          <p:nvPr/>
        </p:nvSpPr>
        <p:spPr bwMode="auto">
          <a:xfrm>
            <a:off x="1692275" y="1677988"/>
            <a:ext cx="139700" cy="152400"/>
          </a:xfrm>
          <a:prstGeom prst="rect">
            <a:avLst/>
          </a:prstGeom>
          <a:noFill/>
          <a:ln w="9525">
            <a:noFill/>
            <a:miter lim="800000"/>
            <a:headEnd/>
            <a:tailEnd/>
          </a:ln>
        </p:spPr>
        <p:txBody>
          <a:bodyPr wrap="none" lIns="0" tIns="0" rIns="0" bIns="0">
            <a:spAutoFit/>
          </a:bodyPr>
          <a:lstStyle/>
          <a:p>
            <a:r>
              <a:rPr lang="ru-RU" sz="1000">
                <a:solidFill>
                  <a:srgbClr val="242729"/>
                </a:solidFill>
              </a:rPr>
              <a:t>20</a:t>
            </a:r>
            <a:endParaRPr lang="ru-RU"/>
          </a:p>
        </p:txBody>
      </p:sp>
      <p:sp>
        <p:nvSpPr>
          <p:cNvPr id="935980" name="Rectangle 44"/>
          <p:cNvSpPr>
            <a:spLocks noChangeArrowheads="1"/>
          </p:cNvSpPr>
          <p:nvPr/>
        </p:nvSpPr>
        <p:spPr bwMode="auto">
          <a:xfrm rot="16200000">
            <a:off x="1318419" y="4696619"/>
            <a:ext cx="274638" cy="0"/>
          </a:xfrm>
          <a:prstGeom prst="rect">
            <a:avLst/>
          </a:prstGeom>
          <a:noFill/>
          <a:ln w="9525">
            <a:noFill/>
            <a:miter lim="800000"/>
            <a:headEnd/>
            <a:tailEnd/>
          </a:ln>
        </p:spPr>
        <p:txBody>
          <a:bodyPr vert="eaVert" wrap="none" lIns="0" tIns="0" rIns="0" bIns="0">
            <a:spAutoFit/>
          </a:bodyPr>
          <a:lstStyle/>
          <a:p>
            <a:endParaRPr lang="ru-RU"/>
          </a:p>
        </p:txBody>
      </p:sp>
      <p:sp>
        <p:nvSpPr>
          <p:cNvPr id="935981" name="Rectangle 45"/>
          <p:cNvSpPr>
            <a:spLocks noChangeArrowheads="1"/>
          </p:cNvSpPr>
          <p:nvPr/>
        </p:nvSpPr>
        <p:spPr bwMode="auto">
          <a:xfrm rot="16200000">
            <a:off x="1316831" y="4618832"/>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5982" name="Rectangle 46"/>
          <p:cNvSpPr>
            <a:spLocks noChangeArrowheads="1"/>
          </p:cNvSpPr>
          <p:nvPr/>
        </p:nvSpPr>
        <p:spPr bwMode="auto">
          <a:xfrm rot="16200000">
            <a:off x="1316831" y="4561682"/>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5983" name="Rectangle 47"/>
          <p:cNvSpPr>
            <a:spLocks noChangeArrowheads="1"/>
          </p:cNvSpPr>
          <p:nvPr/>
        </p:nvSpPr>
        <p:spPr bwMode="auto">
          <a:xfrm rot="16200000">
            <a:off x="1316831" y="4498182"/>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5984" name="Rectangle 48"/>
          <p:cNvSpPr>
            <a:spLocks noChangeArrowheads="1"/>
          </p:cNvSpPr>
          <p:nvPr/>
        </p:nvSpPr>
        <p:spPr bwMode="auto">
          <a:xfrm rot="16200000">
            <a:off x="1316831" y="4431507"/>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5985" name="Rectangle 49"/>
          <p:cNvSpPr>
            <a:spLocks noChangeArrowheads="1"/>
          </p:cNvSpPr>
          <p:nvPr/>
        </p:nvSpPr>
        <p:spPr bwMode="auto">
          <a:xfrm rot="16200000">
            <a:off x="1316831" y="4398169"/>
            <a:ext cx="274638" cy="0"/>
          </a:xfrm>
          <a:prstGeom prst="rect">
            <a:avLst/>
          </a:prstGeom>
          <a:noFill/>
          <a:ln w="9525">
            <a:noFill/>
            <a:miter lim="800000"/>
            <a:headEnd/>
            <a:tailEnd/>
          </a:ln>
        </p:spPr>
        <p:txBody>
          <a:bodyPr vert="eaVert" wrap="none" lIns="0" tIns="0" rIns="0" bIns="0">
            <a:spAutoFit/>
          </a:bodyPr>
          <a:lstStyle/>
          <a:p>
            <a:endParaRPr lang="ru-RU"/>
          </a:p>
        </p:txBody>
      </p:sp>
      <p:sp>
        <p:nvSpPr>
          <p:cNvPr id="935986" name="Rectangle 50"/>
          <p:cNvSpPr>
            <a:spLocks noChangeArrowheads="1"/>
          </p:cNvSpPr>
          <p:nvPr/>
        </p:nvSpPr>
        <p:spPr bwMode="auto">
          <a:xfrm rot="16200000">
            <a:off x="1316831" y="4325144"/>
            <a:ext cx="274638" cy="0"/>
          </a:xfrm>
          <a:prstGeom prst="rect">
            <a:avLst/>
          </a:prstGeom>
          <a:noFill/>
          <a:ln w="9525">
            <a:noFill/>
            <a:miter lim="800000"/>
            <a:headEnd/>
            <a:tailEnd/>
          </a:ln>
        </p:spPr>
        <p:txBody>
          <a:bodyPr vert="eaVert" wrap="none" lIns="0" tIns="0" rIns="0" bIns="0">
            <a:spAutoFit/>
          </a:bodyPr>
          <a:lstStyle/>
          <a:p>
            <a:endParaRPr lang="ru-RU"/>
          </a:p>
        </p:txBody>
      </p:sp>
      <p:sp>
        <p:nvSpPr>
          <p:cNvPr id="935987" name="Rectangle 51"/>
          <p:cNvSpPr>
            <a:spLocks noChangeArrowheads="1"/>
          </p:cNvSpPr>
          <p:nvPr/>
        </p:nvSpPr>
        <p:spPr bwMode="auto">
          <a:xfrm rot="16200000">
            <a:off x="1316831" y="4269582"/>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5988" name="Rectangle 52"/>
          <p:cNvSpPr>
            <a:spLocks noChangeArrowheads="1"/>
          </p:cNvSpPr>
          <p:nvPr/>
        </p:nvSpPr>
        <p:spPr bwMode="auto">
          <a:xfrm rot="16200000">
            <a:off x="1318419" y="4234657"/>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5989" name="Rectangle 53"/>
          <p:cNvSpPr>
            <a:spLocks noChangeArrowheads="1"/>
          </p:cNvSpPr>
          <p:nvPr/>
        </p:nvSpPr>
        <p:spPr bwMode="auto">
          <a:xfrm rot="16200000">
            <a:off x="1318419" y="4171157"/>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5990" name="Rectangle 54"/>
          <p:cNvSpPr>
            <a:spLocks noChangeArrowheads="1"/>
          </p:cNvSpPr>
          <p:nvPr/>
        </p:nvSpPr>
        <p:spPr bwMode="auto">
          <a:xfrm rot="5400000">
            <a:off x="-12700" y="2500313"/>
            <a:ext cx="3163887" cy="274638"/>
          </a:xfrm>
          <a:prstGeom prst="rect">
            <a:avLst/>
          </a:prstGeom>
          <a:noFill/>
          <a:ln w="9525">
            <a:noFill/>
            <a:miter lim="800000"/>
            <a:headEnd/>
            <a:tailEnd/>
          </a:ln>
        </p:spPr>
        <p:txBody>
          <a:bodyPr rot="10800000" wrap="none" lIns="0" tIns="0" rIns="0" bIns="0"/>
          <a:lstStyle/>
          <a:p>
            <a:r>
              <a:rPr lang="ru-RU" sz="1000"/>
              <a:t>Расхождение в успеваемости по чтению по провинциям</a:t>
            </a:r>
          </a:p>
        </p:txBody>
      </p:sp>
      <p:sp>
        <p:nvSpPr>
          <p:cNvPr id="935991" name="Rectangle 55"/>
          <p:cNvSpPr>
            <a:spLocks noChangeArrowheads="1"/>
          </p:cNvSpPr>
          <p:nvPr/>
        </p:nvSpPr>
        <p:spPr bwMode="auto">
          <a:xfrm rot="16200000">
            <a:off x="1316831" y="4007644"/>
            <a:ext cx="274638" cy="0"/>
          </a:xfrm>
          <a:prstGeom prst="rect">
            <a:avLst/>
          </a:prstGeom>
          <a:noFill/>
          <a:ln w="9525">
            <a:noFill/>
            <a:miter lim="800000"/>
            <a:headEnd/>
            <a:tailEnd/>
          </a:ln>
        </p:spPr>
        <p:txBody>
          <a:bodyPr vert="eaVert" wrap="none" lIns="0" tIns="0" rIns="0" bIns="0">
            <a:spAutoFit/>
          </a:bodyPr>
          <a:lstStyle/>
          <a:p>
            <a:endParaRPr lang="ru-RU"/>
          </a:p>
        </p:txBody>
      </p:sp>
      <p:sp>
        <p:nvSpPr>
          <p:cNvPr id="935992" name="Rectangle 56"/>
          <p:cNvSpPr>
            <a:spLocks noChangeArrowheads="1"/>
          </p:cNvSpPr>
          <p:nvPr/>
        </p:nvSpPr>
        <p:spPr bwMode="auto">
          <a:xfrm rot="16200000">
            <a:off x="1316831" y="3974307"/>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5993" name="Rectangle 57"/>
          <p:cNvSpPr>
            <a:spLocks noChangeArrowheads="1"/>
          </p:cNvSpPr>
          <p:nvPr/>
        </p:nvSpPr>
        <p:spPr bwMode="auto">
          <a:xfrm rot="16200000">
            <a:off x="1316831" y="3931444"/>
            <a:ext cx="274638" cy="0"/>
          </a:xfrm>
          <a:prstGeom prst="rect">
            <a:avLst/>
          </a:prstGeom>
          <a:noFill/>
          <a:ln w="9525">
            <a:noFill/>
            <a:miter lim="800000"/>
            <a:headEnd/>
            <a:tailEnd/>
          </a:ln>
        </p:spPr>
        <p:txBody>
          <a:bodyPr vert="eaVert" wrap="none" lIns="0" tIns="0" rIns="0" bIns="0">
            <a:spAutoFit/>
          </a:bodyPr>
          <a:lstStyle/>
          <a:p>
            <a:endParaRPr lang="ru-RU"/>
          </a:p>
        </p:txBody>
      </p:sp>
      <p:sp>
        <p:nvSpPr>
          <p:cNvPr id="935994" name="Rectangle 58"/>
          <p:cNvSpPr>
            <a:spLocks noChangeArrowheads="1"/>
          </p:cNvSpPr>
          <p:nvPr/>
        </p:nvSpPr>
        <p:spPr bwMode="auto">
          <a:xfrm rot="16200000">
            <a:off x="1316831" y="3888582"/>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5995" name="Rectangle 59"/>
          <p:cNvSpPr>
            <a:spLocks noChangeArrowheads="1"/>
          </p:cNvSpPr>
          <p:nvPr/>
        </p:nvSpPr>
        <p:spPr bwMode="auto">
          <a:xfrm rot="16200000">
            <a:off x="1316831" y="3833019"/>
            <a:ext cx="274638" cy="0"/>
          </a:xfrm>
          <a:prstGeom prst="rect">
            <a:avLst/>
          </a:prstGeom>
          <a:noFill/>
          <a:ln w="9525">
            <a:noFill/>
            <a:miter lim="800000"/>
            <a:headEnd/>
            <a:tailEnd/>
          </a:ln>
        </p:spPr>
        <p:txBody>
          <a:bodyPr vert="eaVert" wrap="none" lIns="0" tIns="0" rIns="0" bIns="0">
            <a:spAutoFit/>
          </a:bodyPr>
          <a:lstStyle/>
          <a:p>
            <a:endParaRPr lang="ru-RU"/>
          </a:p>
        </p:txBody>
      </p:sp>
      <p:sp>
        <p:nvSpPr>
          <p:cNvPr id="935996" name="Rectangle 60"/>
          <p:cNvSpPr>
            <a:spLocks noChangeArrowheads="1"/>
          </p:cNvSpPr>
          <p:nvPr/>
        </p:nvSpPr>
        <p:spPr bwMode="auto">
          <a:xfrm rot="16200000">
            <a:off x="1316831" y="3774282"/>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5997" name="Rectangle 61"/>
          <p:cNvSpPr>
            <a:spLocks noChangeArrowheads="1"/>
          </p:cNvSpPr>
          <p:nvPr/>
        </p:nvSpPr>
        <p:spPr bwMode="auto">
          <a:xfrm rot="16200000">
            <a:off x="1316831" y="3718719"/>
            <a:ext cx="274638" cy="0"/>
          </a:xfrm>
          <a:prstGeom prst="rect">
            <a:avLst/>
          </a:prstGeom>
          <a:noFill/>
          <a:ln w="9525">
            <a:noFill/>
            <a:miter lim="800000"/>
            <a:headEnd/>
            <a:tailEnd/>
          </a:ln>
        </p:spPr>
        <p:txBody>
          <a:bodyPr vert="eaVert" wrap="none" lIns="0" tIns="0" rIns="0" bIns="0">
            <a:spAutoFit/>
          </a:bodyPr>
          <a:lstStyle/>
          <a:p>
            <a:endParaRPr lang="ru-RU"/>
          </a:p>
        </p:txBody>
      </p:sp>
      <p:sp>
        <p:nvSpPr>
          <p:cNvPr id="935998" name="Rectangle 62"/>
          <p:cNvSpPr>
            <a:spLocks noChangeArrowheads="1"/>
          </p:cNvSpPr>
          <p:nvPr/>
        </p:nvSpPr>
        <p:spPr bwMode="auto">
          <a:xfrm rot="16200000">
            <a:off x="1316831" y="3645694"/>
            <a:ext cx="274638" cy="0"/>
          </a:xfrm>
          <a:prstGeom prst="rect">
            <a:avLst/>
          </a:prstGeom>
          <a:noFill/>
          <a:ln w="9525">
            <a:noFill/>
            <a:miter lim="800000"/>
            <a:headEnd/>
            <a:tailEnd/>
          </a:ln>
        </p:spPr>
        <p:txBody>
          <a:bodyPr vert="eaVert" wrap="none" lIns="0" tIns="0" rIns="0" bIns="0">
            <a:spAutoFit/>
          </a:bodyPr>
          <a:lstStyle/>
          <a:p>
            <a:endParaRPr lang="ru-RU"/>
          </a:p>
        </p:txBody>
      </p:sp>
      <p:sp>
        <p:nvSpPr>
          <p:cNvPr id="935999" name="Rectangle 63"/>
          <p:cNvSpPr>
            <a:spLocks noChangeArrowheads="1"/>
          </p:cNvSpPr>
          <p:nvPr/>
        </p:nvSpPr>
        <p:spPr bwMode="auto">
          <a:xfrm rot="16200000">
            <a:off x="1316831" y="3590132"/>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6000" name="Rectangle 64"/>
          <p:cNvSpPr>
            <a:spLocks noChangeArrowheads="1"/>
          </p:cNvSpPr>
          <p:nvPr/>
        </p:nvSpPr>
        <p:spPr bwMode="auto">
          <a:xfrm rot="16200000">
            <a:off x="1318419" y="3531394"/>
            <a:ext cx="274638" cy="0"/>
          </a:xfrm>
          <a:prstGeom prst="rect">
            <a:avLst/>
          </a:prstGeom>
          <a:noFill/>
          <a:ln w="9525">
            <a:noFill/>
            <a:miter lim="800000"/>
            <a:headEnd/>
            <a:tailEnd/>
          </a:ln>
        </p:spPr>
        <p:txBody>
          <a:bodyPr vert="eaVert" wrap="none" lIns="0" tIns="0" rIns="0" bIns="0">
            <a:spAutoFit/>
          </a:bodyPr>
          <a:lstStyle/>
          <a:p>
            <a:endParaRPr lang="ru-RU"/>
          </a:p>
        </p:txBody>
      </p:sp>
      <p:sp>
        <p:nvSpPr>
          <p:cNvPr id="936001" name="Rectangle 65"/>
          <p:cNvSpPr>
            <a:spLocks noChangeArrowheads="1"/>
          </p:cNvSpPr>
          <p:nvPr/>
        </p:nvSpPr>
        <p:spPr bwMode="auto">
          <a:xfrm rot="16200000">
            <a:off x="1320006" y="3452019"/>
            <a:ext cx="274638" cy="0"/>
          </a:xfrm>
          <a:prstGeom prst="rect">
            <a:avLst/>
          </a:prstGeom>
          <a:noFill/>
          <a:ln w="9525">
            <a:noFill/>
            <a:miter lim="800000"/>
            <a:headEnd/>
            <a:tailEnd/>
          </a:ln>
        </p:spPr>
        <p:txBody>
          <a:bodyPr vert="eaVert" wrap="none" lIns="0" tIns="0" rIns="0" bIns="0">
            <a:spAutoFit/>
          </a:bodyPr>
          <a:lstStyle/>
          <a:p>
            <a:endParaRPr lang="ru-RU"/>
          </a:p>
        </p:txBody>
      </p:sp>
      <p:sp>
        <p:nvSpPr>
          <p:cNvPr id="936002" name="Rectangle 66"/>
          <p:cNvSpPr>
            <a:spLocks noChangeArrowheads="1"/>
          </p:cNvSpPr>
          <p:nvPr/>
        </p:nvSpPr>
        <p:spPr bwMode="auto">
          <a:xfrm rot="16200000">
            <a:off x="1321594" y="3415507"/>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6003" name="Rectangle 67"/>
          <p:cNvSpPr>
            <a:spLocks noChangeArrowheads="1"/>
          </p:cNvSpPr>
          <p:nvPr/>
        </p:nvSpPr>
        <p:spPr bwMode="auto">
          <a:xfrm rot="16200000">
            <a:off x="1323181" y="3310732"/>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6004" name="Rectangle 68"/>
          <p:cNvSpPr>
            <a:spLocks noChangeArrowheads="1"/>
          </p:cNvSpPr>
          <p:nvPr/>
        </p:nvSpPr>
        <p:spPr bwMode="auto">
          <a:xfrm rot="16200000">
            <a:off x="1324769" y="3218657"/>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6005" name="Rectangle 69"/>
          <p:cNvSpPr>
            <a:spLocks noChangeArrowheads="1"/>
          </p:cNvSpPr>
          <p:nvPr/>
        </p:nvSpPr>
        <p:spPr bwMode="auto">
          <a:xfrm rot="16200000">
            <a:off x="1323181" y="3161507"/>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6006" name="Rectangle 70"/>
          <p:cNvSpPr>
            <a:spLocks noChangeArrowheads="1"/>
          </p:cNvSpPr>
          <p:nvPr/>
        </p:nvSpPr>
        <p:spPr bwMode="auto">
          <a:xfrm rot="16200000">
            <a:off x="1323181" y="3096419"/>
            <a:ext cx="274638" cy="0"/>
          </a:xfrm>
          <a:prstGeom prst="rect">
            <a:avLst/>
          </a:prstGeom>
          <a:noFill/>
          <a:ln w="9525">
            <a:noFill/>
            <a:miter lim="800000"/>
            <a:headEnd/>
            <a:tailEnd/>
          </a:ln>
        </p:spPr>
        <p:txBody>
          <a:bodyPr vert="eaVert" wrap="none" lIns="0" tIns="0" rIns="0" bIns="0">
            <a:spAutoFit/>
          </a:bodyPr>
          <a:lstStyle/>
          <a:p>
            <a:endParaRPr lang="ru-RU"/>
          </a:p>
        </p:txBody>
      </p:sp>
      <p:sp>
        <p:nvSpPr>
          <p:cNvPr id="936007" name="Rectangle 71"/>
          <p:cNvSpPr>
            <a:spLocks noChangeArrowheads="1"/>
          </p:cNvSpPr>
          <p:nvPr/>
        </p:nvSpPr>
        <p:spPr bwMode="auto">
          <a:xfrm rot="16200000">
            <a:off x="1323181" y="3024982"/>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6008" name="Rectangle 72"/>
          <p:cNvSpPr>
            <a:spLocks noChangeArrowheads="1"/>
          </p:cNvSpPr>
          <p:nvPr/>
        </p:nvSpPr>
        <p:spPr bwMode="auto">
          <a:xfrm rot="16200000">
            <a:off x="1323181" y="2990057"/>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6009" name="Rectangle 73"/>
          <p:cNvSpPr>
            <a:spLocks noChangeArrowheads="1"/>
          </p:cNvSpPr>
          <p:nvPr/>
        </p:nvSpPr>
        <p:spPr bwMode="auto">
          <a:xfrm rot="16200000">
            <a:off x="1323181" y="2918619"/>
            <a:ext cx="274638" cy="0"/>
          </a:xfrm>
          <a:prstGeom prst="rect">
            <a:avLst/>
          </a:prstGeom>
          <a:noFill/>
          <a:ln w="9525">
            <a:noFill/>
            <a:miter lim="800000"/>
            <a:headEnd/>
            <a:tailEnd/>
          </a:ln>
        </p:spPr>
        <p:txBody>
          <a:bodyPr vert="eaVert" wrap="none" lIns="0" tIns="0" rIns="0" bIns="0">
            <a:spAutoFit/>
          </a:bodyPr>
          <a:lstStyle/>
          <a:p>
            <a:endParaRPr lang="ru-RU"/>
          </a:p>
        </p:txBody>
      </p:sp>
      <p:sp>
        <p:nvSpPr>
          <p:cNvPr id="936010" name="Rectangle 74"/>
          <p:cNvSpPr>
            <a:spLocks noChangeArrowheads="1"/>
          </p:cNvSpPr>
          <p:nvPr/>
        </p:nvSpPr>
        <p:spPr bwMode="auto">
          <a:xfrm rot="16200000">
            <a:off x="1323181" y="2821782"/>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6011" name="Rectangle 75"/>
          <p:cNvSpPr>
            <a:spLocks noChangeArrowheads="1"/>
          </p:cNvSpPr>
          <p:nvPr/>
        </p:nvSpPr>
        <p:spPr bwMode="auto">
          <a:xfrm rot="16200000">
            <a:off x="1323975" y="2741613"/>
            <a:ext cx="274637" cy="1588"/>
          </a:xfrm>
          <a:prstGeom prst="rect">
            <a:avLst/>
          </a:prstGeom>
          <a:noFill/>
          <a:ln w="9525">
            <a:noFill/>
            <a:miter lim="800000"/>
            <a:headEnd/>
            <a:tailEnd/>
          </a:ln>
        </p:spPr>
        <p:txBody>
          <a:bodyPr vert="eaVert" wrap="none" lIns="0" tIns="0" rIns="0" bIns="0">
            <a:spAutoFit/>
          </a:bodyPr>
          <a:lstStyle/>
          <a:p>
            <a:endParaRPr lang="ru-RU"/>
          </a:p>
        </p:txBody>
      </p:sp>
      <p:sp>
        <p:nvSpPr>
          <p:cNvPr id="936012" name="Rectangle 76"/>
          <p:cNvSpPr>
            <a:spLocks noChangeArrowheads="1"/>
          </p:cNvSpPr>
          <p:nvPr/>
        </p:nvSpPr>
        <p:spPr bwMode="auto">
          <a:xfrm rot="16200000">
            <a:off x="1323181" y="2682082"/>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6013" name="Rectangle 77"/>
          <p:cNvSpPr>
            <a:spLocks noChangeArrowheads="1"/>
          </p:cNvSpPr>
          <p:nvPr/>
        </p:nvSpPr>
        <p:spPr bwMode="auto">
          <a:xfrm rot="16200000">
            <a:off x="1323181" y="2626519"/>
            <a:ext cx="274638" cy="0"/>
          </a:xfrm>
          <a:prstGeom prst="rect">
            <a:avLst/>
          </a:prstGeom>
          <a:noFill/>
          <a:ln w="9525">
            <a:noFill/>
            <a:miter lim="800000"/>
            <a:headEnd/>
            <a:tailEnd/>
          </a:ln>
        </p:spPr>
        <p:txBody>
          <a:bodyPr vert="eaVert" wrap="none" lIns="0" tIns="0" rIns="0" bIns="0">
            <a:spAutoFit/>
          </a:bodyPr>
          <a:lstStyle/>
          <a:p>
            <a:endParaRPr lang="ru-RU"/>
          </a:p>
        </p:txBody>
      </p:sp>
      <p:sp>
        <p:nvSpPr>
          <p:cNvPr id="936014" name="Rectangle 78"/>
          <p:cNvSpPr>
            <a:spLocks noChangeArrowheads="1"/>
          </p:cNvSpPr>
          <p:nvPr/>
        </p:nvSpPr>
        <p:spPr bwMode="auto">
          <a:xfrm rot="16200000">
            <a:off x="1323975" y="2579688"/>
            <a:ext cx="274637" cy="1588"/>
          </a:xfrm>
          <a:prstGeom prst="rect">
            <a:avLst/>
          </a:prstGeom>
          <a:noFill/>
          <a:ln w="9525">
            <a:noFill/>
            <a:miter lim="800000"/>
            <a:headEnd/>
            <a:tailEnd/>
          </a:ln>
        </p:spPr>
        <p:txBody>
          <a:bodyPr vert="eaVert" wrap="none" lIns="0" tIns="0" rIns="0" bIns="0">
            <a:spAutoFit/>
          </a:bodyPr>
          <a:lstStyle/>
          <a:p>
            <a:endParaRPr lang="ru-RU"/>
          </a:p>
        </p:txBody>
      </p:sp>
      <p:sp>
        <p:nvSpPr>
          <p:cNvPr id="936015" name="Rectangle 79"/>
          <p:cNvSpPr>
            <a:spLocks noChangeArrowheads="1"/>
          </p:cNvSpPr>
          <p:nvPr/>
        </p:nvSpPr>
        <p:spPr bwMode="auto">
          <a:xfrm rot="16200000">
            <a:off x="1323181" y="2516982"/>
            <a:ext cx="274637" cy="0"/>
          </a:xfrm>
          <a:prstGeom prst="rect">
            <a:avLst/>
          </a:prstGeom>
          <a:noFill/>
          <a:ln w="9525">
            <a:noFill/>
            <a:miter lim="800000"/>
            <a:headEnd/>
            <a:tailEnd/>
          </a:ln>
        </p:spPr>
        <p:txBody>
          <a:bodyPr vert="eaVert" wrap="none" lIns="0" tIns="0" rIns="0" bIns="0">
            <a:spAutoFit/>
          </a:bodyPr>
          <a:lstStyle/>
          <a:p>
            <a:endParaRPr lang="ru-RU"/>
          </a:p>
        </p:txBody>
      </p:sp>
      <p:sp>
        <p:nvSpPr>
          <p:cNvPr id="936016" name="Rectangle 80"/>
          <p:cNvSpPr>
            <a:spLocks noChangeArrowheads="1"/>
          </p:cNvSpPr>
          <p:nvPr/>
        </p:nvSpPr>
        <p:spPr bwMode="auto">
          <a:xfrm rot="16200000">
            <a:off x="1325563" y="2459038"/>
            <a:ext cx="274637" cy="1587"/>
          </a:xfrm>
          <a:prstGeom prst="rect">
            <a:avLst/>
          </a:prstGeom>
          <a:noFill/>
          <a:ln w="9525">
            <a:noFill/>
            <a:miter lim="800000"/>
            <a:headEnd/>
            <a:tailEnd/>
          </a:ln>
        </p:spPr>
        <p:txBody>
          <a:bodyPr vert="eaVert" wrap="none" lIns="0" tIns="0" rIns="0" bIns="0">
            <a:spAutoFit/>
          </a:bodyPr>
          <a:lstStyle/>
          <a:p>
            <a:endParaRPr lang="ru-RU"/>
          </a:p>
        </p:txBody>
      </p:sp>
      <p:sp>
        <p:nvSpPr>
          <p:cNvPr id="936017" name="Rectangle 81"/>
          <p:cNvSpPr>
            <a:spLocks noChangeArrowheads="1"/>
          </p:cNvSpPr>
          <p:nvPr/>
        </p:nvSpPr>
        <p:spPr bwMode="auto">
          <a:xfrm rot="16200000">
            <a:off x="1323181" y="2353469"/>
            <a:ext cx="274638" cy="0"/>
          </a:xfrm>
          <a:prstGeom prst="rect">
            <a:avLst/>
          </a:prstGeom>
          <a:noFill/>
          <a:ln w="9525">
            <a:noFill/>
            <a:miter lim="800000"/>
            <a:headEnd/>
            <a:tailEnd/>
          </a:ln>
        </p:spPr>
        <p:txBody>
          <a:bodyPr vert="eaVert" wrap="none" lIns="0" tIns="0" rIns="0" bIns="0">
            <a:spAutoFit/>
          </a:bodyPr>
          <a:lstStyle/>
          <a:p>
            <a:endParaRPr lang="ru-RU"/>
          </a:p>
        </p:txBody>
      </p:sp>
      <p:sp>
        <p:nvSpPr>
          <p:cNvPr id="936018" name="Rectangle 82"/>
          <p:cNvSpPr>
            <a:spLocks noChangeArrowheads="1"/>
          </p:cNvSpPr>
          <p:nvPr/>
        </p:nvSpPr>
        <p:spPr bwMode="auto">
          <a:xfrm rot="16200000">
            <a:off x="1323975" y="2289175"/>
            <a:ext cx="274638" cy="1588"/>
          </a:xfrm>
          <a:prstGeom prst="rect">
            <a:avLst/>
          </a:prstGeom>
          <a:noFill/>
          <a:ln w="9525">
            <a:noFill/>
            <a:miter lim="800000"/>
            <a:headEnd/>
            <a:tailEnd/>
          </a:ln>
        </p:spPr>
        <p:txBody>
          <a:bodyPr vert="eaVert" wrap="none" lIns="0" tIns="0" rIns="0" bIns="0">
            <a:spAutoFit/>
          </a:bodyPr>
          <a:lstStyle/>
          <a:p>
            <a:endParaRPr lang="ru-RU"/>
          </a:p>
        </p:txBody>
      </p:sp>
      <p:sp>
        <p:nvSpPr>
          <p:cNvPr id="936019" name="Rectangle 83"/>
          <p:cNvSpPr>
            <a:spLocks noChangeArrowheads="1"/>
          </p:cNvSpPr>
          <p:nvPr/>
        </p:nvSpPr>
        <p:spPr bwMode="auto">
          <a:xfrm rot="16200000">
            <a:off x="1325563" y="2216150"/>
            <a:ext cx="274638" cy="1587"/>
          </a:xfrm>
          <a:prstGeom prst="rect">
            <a:avLst/>
          </a:prstGeom>
          <a:noFill/>
          <a:ln w="9525">
            <a:noFill/>
            <a:miter lim="800000"/>
            <a:headEnd/>
            <a:tailEnd/>
          </a:ln>
        </p:spPr>
        <p:txBody>
          <a:bodyPr vert="eaVert" wrap="none" lIns="0" tIns="0" rIns="0" bIns="0">
            <a:spAutoFit/>
          </a:bodyPr>
          <a:lstStyle/>
          <a:p>
            <a:endParaRPr lang="ru-RU"/>
          </a:p>
        </p:txBody>
      </p:sp>
      <p:sp>
        <p:nvSpPr>
          <p:cNvPr id="936020" name="Rectangle 84"/>
          <p:cNvSpPr>
            <a:spLocks noChangeArrowheads="1"/>
          </p:cNvSpPr>
          <p:nvPr/>
        </p:nvSpPr>
        <p:spPr bwMode="auto">
          <a:xfrm rot="16200000">
            <a:off x="1323975" y="2159000"/>
            <a:ext cx="274638" cy="1588"/>
          </a:xfrm>
          <a:prstGeom prst="rect">
            <a:avLst/>
          </a:prstGeom>
          <a:noFill/>
          <a:ln w="9525">
            <a:noFill/>
            <a:miter lim="800000"/>
            <a:headEnd/>
            <a:tailEnd/>
          </a:ln>
        </p:spPr>
        <p:txBody>
          <a:bodyPr vert="eaVert" wrap="none" lIns="0" tIns="0" rIns="0" bIns="0">
            <a:spAutoFit/>
          </a:bodyPr>
          <a:lstStyle/>
          <a:p>
            <a:endParaRPr lang="ru-RU"/>
          </a:p>
        </p:txBody>
      </p:sp>
      <p:sp>
        <p:nvSpPr>
          <p:cNvPr id="936021" name="Freeform 85"/>
          <p:cNvSpPr>
            <a:spLocks/>
          </p:cNvSpPr>
          <p:nvPr/>
        </p:nvSpPr>
        <p:spPr bwMode="auto">
          <a:xfrm>
            <a:off x="2568575" y="4192588"/>
            <a:ext cx="1490663" cy="309562"/>
          </a:xfrm>
          <a:custGeom>
            <a:avLst/>
            <a:gdLst/>
            <a:ahLst/>
            <a:cxnLst>
              <a:cxn ang="0">
                <a:pos x="0" y="28"/>
              </a:cxn>
              <a:cxn ang="0">
                <a:pos x="0" y="30"/>
              </a:cxn>
              <a:cxn ang="0">
                <a:pos x="116" y="2"/>
              </a:cxn>
              <a:cxn ang="0">
                <a:pos x="116" y="0"/>
              </a:cxn>
              <a:cxn ang="0">
                <a:pos x="0" y="28"/>
              </a:cxn>
            </a:cxnLst>
            <a:rect l="0" t="0" r="r" b="b"/>
            <a:pathLst>
              <a:path w="116" h="30">
                <a:moveTo>
                  <a:pt x="0" y="28"/>
                </a:moveTo>
                <a:lnTo>
                  <a:pt x="0" y="30"/>
                </a:lnTo>
                <a:lnTo>
                  <a:pt x="116" y="2"/>
                </a:lnTo>
                <a:lnTo>
                  <a:pt x="116" y="0"/>
                </a:lnTo>
                <a:lnTo>
                  <a:pt x="0" y="28"/>
                </a:lnTo>
                <a:close/>
              </a:path>
            </a:pathLst>
          </a:custGeom>
          <a:solidFill>
            <a:srgbClr val="3B1E75"/>
          </a:solidFill>
          <a:ln w="0">
            <a:solidFill>
              <a:srgbClr val="3B1E75"/>
            </a:solidFill>
            <a:prstDash val="solid"/>
            <a:round/>
            <a:headEnd/>
            <a:tailEnd/>
          </a:ln>
        </p:spPr>
        <p:txBody>
          <a:bodyPr/>
          <a:lstStyle/>
          <a:p>
            <a:endParaRPr lang="ru-RU"/>
          </a:p>
        </p:txBody>
      </p:sp>
      <p:sp>
        <p:nvSpPr>
          <p:cNvPr id="936022" name="Freeform 86"/>
          <p:cNvSpPr>
            <a:spLocks/>
          </p:cNvSpPr>
          <p:nvPr/>
        </p:nvSpPr>
        <p:spPr bwMode="auto">
          <a:xfrm>
            <a:off x="4278313" y="3632200"/>
            <a:ext cx="1504950" cy="528638"/>
          </a:xfrm>
          <a:custGeom>
            <a:avLst/>
            <a:gdLst/>
            <a:ahLst/>
            <a:cxnLst>
              <a:cxn ang="0">
                <a:pos x="0" y="48"/>
              </a:cxn>
              <a:cxn ang="0">
                <a:pos x="1" y="51"/>
              </a:cxn>
              <a:cxn ang="0">
                <a:pos x="117" y="2"/>
              </a:cxn>
              <a:cxn ang="0">
                <a:pos x="117" y="0"/>
              </a:cxn>
              <a:cxn ang="0">
                <a:pos x="0" y="48"/>
              </a:cxn>
            </a:cxnLst>
            <a:rect l="0" t="0" r="r" b="b"/>
            <a:pathLst>
              <a:path w="117" h="51">
                <a:moveTo>
                  <a:pt x="0" y="48"/>
                </a:moveTo>
                <a:lnTo>
                  <a:pt x="1" y="51"/>
                </a:lnTo>
                <a:lnTo>
                  <a:pt x="117" y="2"/>
                </a:lnTo>
                <a:lnTo>
                  <a:pt x="117" y="0"/>
                </a:lnTo>
                <a:lnTo>
                  <a:pt x="0" y="48"/>
                </a:lnTo>
                <a:close/>
              </a:path>
            </a:pathLst>
          </a:custGeom>
          <a:solidFill>
            <a:srgbClr val="3B1E75"/>
          </a:solidFill>
          <a:ln w="0">
            <a:solidFill>
              <a:srgbClr val="3B1E75"/>
            </a:solidFill>
            <a:prstDash val="solid"/>
            <a:round/>
            <a:headEnd/>
            <a:tailEnd/>
          </a:ln>
        </p:spPr>
        <p:txBody>
          <a:bodyPr/>
          <a:lstStyle/>
          <a:p>
            <a:endParaRPr lang="ru-RU"/>
          </a:p>
        </p:txBody>
      </p:sp>
      <p:sp>
        <p:nvSpPr>
          <p:cNvPr id="936023" name="Freeform 87"/>
          <p:cNvSpPr>
            <a:spLocks/>
          </p:cNvSpPr>
          <p:nvPr/>
        </p:nvSpPr>
        <p:spPr bwMode="auto">
          <a:xfrm>
            <a:off x="6000750" y="3517900"/>
            <a:ext cx="1492250" cy="103188"/>
          </a:xfrm>
          <a:custGeom>
            <a:avLst/>
            <a:gdLst/>
            <a:ahLst/>
            <a:cxnLst>
              <a:cxn ang="0">
                <a:pos x="0" y="7"/>
              </a:cxn>
              <a:cxn ang="0">
                <a:pos x="0" y="10"/>
              </a:cxn>
              <a:cxn ang="0">
                <a:pos x="116" y="3"/>
              </a:cxn>
              <a:cxn ang="0">
                <a:pos x="116" y="0"/>
              </a:cxn>
              <a:cxn ang="0">
                <a:pos x="0" y="7"/>
              </a:cxn>
            </a:cxnLst>
            <a:rect l="0" t="0" r="r" b="b"/>
            <a:pathLst>
              <a:path w="116" h="10">
                <a:moveTo>
                  <a:pt x="0" y="7"/>
                </a:moveTo>
                <a:lnTo>
                  <a:pt x="0" y="10"/>
                </a:lnTo>
                <a:lnTo>
                  <a:pt x="116" y="3"/>
                </a:lnTo>
                <a:lnTo>
                  <a:pt x="116" y="0"/>
                </a:lnTo>
                <a:lnTo>
                  <a:pt x="0" y="7"/>
                </a:lnTo>
                <a:close/>
              </a:path>
            </a:pathLst>
          </a:custGeom>
          <a:solidFill>
            <a:srgbClr val="3B1E75"/>
          </a:solidFill>
          <a:ln w="0">
            <a:solidFill>
              <a:srgbClr val="3B1E75"/>
            </a:solidFill>
            <a:prstDash val="solid"/>
            <a:round/>
            <a:headEnd/>
            <a:tailEnd/>
          </a:ln>
        </p:spPr>
        <p:txBody>
          <a:bodyPr/>
          <a:lstStyle/>
          <a:p>
            <a:endParaRPr lang="ru-RU"/>
          </a:p>
        </p:txBody>
      </p:sp>
      <p:sp>
        <p:nvSpPr>
          <p:cNvPr id="936024" name="Oval 88"/>
          <p:cNvSpPr>
            <a:spLocks noChangeArrowheads="1"/>
          </p:cNvSpPr>
          <p:nvPr/>
        </p:nvSpPr>
        <p:spPr bwMode="auto">
          <a:xfrm>
            <a:off x="2427288" y="4481513"/>
            <a:ext cx="63500" cy="52387"/>
          </a:xfrm>
          <a:prstGeom prst="ellipse">
            <a:avLst/>
          </a:prstGeom>
          <a:solidFill>
            <a:srgbClr val="3B1E75"/>
          </a:solidFill>
          <a:ln w="0">
            <a:solidFill>
              <a:srgbClr val="3B1E75"/>
            </a:solidFill>
            <a:round/>
            <a:headEnd/>
            <a:tailEnd/>
          </a:ln>
        </p:spPr>
        <p:txBody>
          <a:bodyPr/>
          <a:lstStyle/>
          <a:p>
            <a:endParaRPr lang="ru-RU"/>
          </a:p>
        </p:txBody>
      </p:sp>
      <p:sp>
        <p:nvSpPr>
          <p:cNvPr id="936025" name="Oval 89"/>
          <p:cNvSpPr>
            <a:spLocks noChangeArrowheads="1"/>
          </p:cNvSpPr>
          <p:nvPr/>
        </p:nvSpPr>
        <p:spPr bwMode="auto">
          <a:xfrm>
            <a:off x="4137025" y="4149725"/>
            <a:ext cx="63500" cy="63500"/>
          </a:xfrm>
          <a:prstGeom prst="ellipse">
            <a:avLst/>
          </a:prstGeom>
          <a:solidFill>
            <a:srgbClr val="3B1E75"/>
          </a:solidFill>
          <a:ln w="0">
            <a:solidFill>
              <a:srgbClr val="3B1E75"/>
            </a:solidFill>
            <a:round/>
            <a:headEnd/>
            <a:tailEnd/>
          </a:ln>
        </p:spPr>
        <p:txBody>
          <a:bodyPr/>
          <a:lstStyle/>
          <a:p>
            <a:endParaRPr lang="ru-RU"/>
          </a:p>
        </p:txBody>
      </p:sp>
      <p:sp>
        <p:nvSpPr>
          <p:cNvPr id="936026" name="Oval 90"/>
          <p:cNvSpPr>
            <a:spLocks noChangeArrowheads="1"/>
          </p:cNvSpPr>
          <p:nvPr/>
        </p:nvSpPr>
        <p:spPr bwMode="auto">
          <a:xfrm>
            <a:off x="5859463" y="3579813"/>
            <a:ext cx="65087" cy="52387"/>
          </a:xfrm>
          <a:prstGeom prst="ellipse">
            <a:avLst/>
          </a:prstGeom>
          <a:solidFill>
            <a:srgbClr val="3B1E75"/>
          </a:solidFill>
          <a:ln w="0">
            <a:solidFill>
              <a:srgbClr val="3B1E75"/>
            </a:solidFill>
            <a:round/>
            <a:headEnd/>
            <a:tailEnd/>
          </a:ln>
        </p:spPr>
        <p:txBody>
          <a:bodyPr/>
          <a:lstStyle/>
          <a:p>
            <a:endParaRPr lang="ru-RU"/>
          </a:p>
        </p:txBody>
      </p:sp>
      <p:sp>
        <p:nvSpPr>
          <p:cNvPr id="936027" name="Oval 91"/>
          <p:cNvSpPr>
            <a:spLocks noChangeArrowheads="1"/>
          </p:cNvSpPr>
          <p:nvPr/>
        </p:nvSpPr>
        <p:spPr bwMode="auto">
          <a:xfrm>
            <a:off x="7569200" y="3508375"/>
            <a:ext cx="65088" cy="50800"/>
          </a:xfrm>
          <a:prstGeom prst="ellipse">
            <a:avLst/>
          </a:prstGeom>
          <a:solidFill>
            <a:srgbClr val="3B1E75"/>
          </a:solidFill>
          <a:ln w="0">
            <a:solidFill>
              <a:srgbClr val="3B1E75"/>
            </a:solidFill>
            <a:round/>
            <a:headEnd/>
            <a:tailEnd/>
          </a:ln>
        </p:spPr>
        <p:txBody>
          <a:bodyPr/>
          <a:lstStyle/>
          <a:p>
            <a:endParaRPr lang="ru-RU"/>
          </a:p>
        </p:txBody>
      </p:sp>
      <p:sp>
        <p:nvSpPr>
          <p:cNvPr id="936028" name="Freeform 92"/>
          <p:cNvSpPr>
            <a:spLocks/>
          </p:cNvSpPr>
          <p:nvPr/>
        </p:nvSpPr>
        <p:spPr bwMode="auto">
          <a:xfrm>
            <a:off x="2568575" y="4087813"/>
            <a:ext cx="1503363" cy="477837"/>
          </a:xfrm>
          <a:custGeom>
            <a:avLst/>
            <a:gdLst/>
            <a:ahLst/>
            <a:cxnLst>
              <a:cxn ang="0">
                <a:pos x="0" y="43"/>
              </a:cxn>
              <a:cxn ang="0">
                <a:pos x="0" y="46"/>
              </a:cxn>
              <a:cxn ang="0">
                <a:pos x="117" y="2"/>
              </a:cxn>
              <a:cxn ang="0">
                <a:pos x="116" y="0"/>
              </a:cxn>
              <a:cxn ang="0">
                <a:pos x="0" y="43"/>
              </a:cxn>
            </a:cxnLst>
            <a:rect l="0" t="0" r="r" b="b"/>
            <a:pathLst>
              <a:path w="117" h="46">
                <a:moveTo>
                  <a:pt x="0" y="43"/>
                </a:moveTo>
                <a:lnTo>
                  <a:pt x="0" y="46"/>
                </a:lnTo>
                <a:lnTo>
                  <a:pt x="117" y="2"/>
                </a:lnTo>
                <a:lnTo>
                  <a:pt x="116" y="0"/>
                </a:lnTo>
                <a:lnTo>
                  <a:pt x="0" y="43"/>
                </a:lnTo>
                <a:close/>
              </a:path>
            </a:pathLst>
          </a:custGeom>
          <a:solidFill>
            <a:srgbClr val="3B1E75"/>
          </a:solidFill>
          <a:ln w="0">
            <a:solidFill>
              <a:srgbClr val="3B1E75"/>
            </a:solidFill>
            <a:prstDash val="solid"/>
            <a:round/>
            <a:headEnd/>
            <a:tailEnd/>
          </a:ln>
        </p:spPr>
        <p:txBody>
          <a:bodyPr/>
          <a:lstStyle/>
          <a:p>
            <a:endParaRPr lang="ru-RU"/>
          </a:p>
        </p:txBody>
      </p:sp>
      <p:sp>
        <p:nvSpPr>
          <p:cNvPr id="936029" name="Freeform 93"/>
          <p:cNvSpPr>
            <a:spLocks/>
          </p:cNvSpPr>
          <p:nvPr/>
        </p:nvSpPr>
        <p:spPr bwMode="auto">
          <a:xfrm>
            <a:off x="4278313" y="3538538"/>
            <a:ext cx="1504950" cy="508000"/>
          </a:xfrm>
          <a:custGeom>
            <a:avLst/>
            <a:gdLst/>
            <a:ahLst/>
            <a:cxnLst>
              <a:cxn ang="0">
                <a:pos x="0" y="47"/>
              </a:cxn>
              <a:cxn ang="0">
                <a:pos x="1" y="49"/>
              </a:cxn>
              <a:cxn ang="0">
                <a:pos x="117" y="2"/>
              </a:cxn>
              <a:cxn ang="0">
                <a:pos x="117" y="0"/>
              </a:cxn>
              <a:cxn ang="0">
                <a:pos x="0" y="47"/>
              </a:cxn>
            </a:cxnLst>
            <a:rect l="0" t="0" r="r" b="b"/>
            <a:pathLst>
              <a:path w="117" h="49">
                <a:moveTo>
                  <a:pt x="0" y="47"/>
                </a:moveTo>
                <a:lnTo>
                  <a:pt x="1" y="49"/>
                </a:lnTo>
                <a:lnTo>
                  <a:pt x="117" y="2"/>
                </a:lnTo>
                <a:lnTo>
                  <a:pt x="117" y="0"/>
                </a:lnTo>
                <a:lnTo>
                  <a:pt x="0" y="47"/>
                </a:lnTo>
                <a:close/>
              </a:path>
            </a:pathLst>
          </a:custGeom>
          <a:solidFill>
            <a:srgbClr val="3B1E75"/>
          </a:solidFill>
          <a:ln w="0">
            <a:solidFill>
              <a:srgbClr val="3B1E75"/>
            </a:solidFill>
            <a:prstDash val="solid"/>
            <a:round/>
            <a:headEnd/>
            <a:tailEnd/>
          </a:ln>
        </p:spPr>
        <p:txBody>
          <a:bodyPr/>
          <a:lstStyle/>
          <a:p>
            <a:endParaRPr lang="ru-RU"/>
          </a:p>
        </p:txBody>
      </p:sp>
      <p:sp>
        <p:nvSpPr>
          <p:cNvPr id="936030" name="Freeform 94"/>
          <p:cNvSpPr>
            <a:spLocks/>
          </p:cNvSpPr>
          <p:nvPr/>
        </p:nvSpPr>
        <p:spPr bwMode="auto">
          <a:xfrm>
            <a:off x="6000750" y="3197225"/>
            <a:ext cx="1492250" cy="311150"/>
          </a:xfrm>
          <a:custGeom>
            <a:avLst/>
            <a:gdLst/>
            <a:ahLst/>
            <a:cxnLst>
              <a:cxn ang="0">
                <a:pos x="0" y="27"/>
              </a:cxn>
              <a:cxn ang="0">
                <a:pos x="0" y="30"/>
              </a:cxn>
              <a:cxn ang="0">
                <a:pos x="116" y="2"/>
              </a:cxn>
              <a:cxn ang="0">
                <a:pos x="116" y="0"/>
              </a:cxn>
              <a:cxn ang="0">
                <a:pos x="0" y="27"/>
              </a:cxn>
            </a:cxnLst>
            <a:rect l="0" t="0" r="r" b="b"/>
            <a:pathLst>
              <a:path w="116" h="30">
                <a:moveTo>
                  <a:pt x="0" y="27"/>
                </a:moveTo>
                <a:lnTo>
                  <a:pt x="0" y="30"/>
                </a:lnTo>
                <a:lnTo>
                  <a:pt x="116" y="2"/>
                </a:lnTo>
                <a:lnTo>
                  <a:pt x="116" y="0"/>
                </a:lnTo>
                <a:lnTo>
                  <a:pt x="0" y="27"/>
                </a:lnTo>
                <a:close/>
              </a:path>
            </a:pathLst>
          </a:custGeom>
          <a:solidFill>
            <a:srgbClr val="3B1E75"/>
          </a:solidFill>
          <a:ln w="0">
            <a:solidFill>
              <a:srgbClr val="3B1E75"/>
            </a:solidFill>
            <a:prstDash val="solid"/>
            <a:round/>
            <a:headEnd/>
            <a:tailEnd/>
          </a:ln>
        </p:spPr>
        <p:txBody>
          <a:bodyPr/>
          <a:lstStyle/>
          <a:p>
            <a:endParaRPr lang="ru-RU"/>
          </a:p>
        </p:txBody>
      </p:sp>
      <p:sp>
        <p:nvSpPr>
          <p:cNvPr id="936031" name="Rectangle 95"/>
          <p:cNvSpPr>
            <a:spLocks noChangeArrowheads="1"/>
          </p:cNvSpPr>
          <p:nvPr/>
        </p:nvSpPr>
        <p:spPr bwMode="auto">
          <a:xfrm>
            <a:off x="2427288" y="4554538"/>
            <a:ext cx="63500" cy="52387"/>
          </a:xfrm>
          <a:prstGeom prst="rect">
            <a:avLst/>
          </a:prstGeom>
          <a:solidFill>
            <a:srgbClr val="3B1E75"/>
          </a:solidFill>
          <a:ln w="0">
            <a:solidFill>
              <a:srgbClr val="3B1E75"/>
            </a:solidFill>
            <a:miter lim="800000"/>
            <a:headEnd/>
            <a:tailEnd/>
          </a:ln>
        </p:spPr>
        <p:txBody>
          <a:bodyPr/>
          <a:lstStyle/>
          <a:p>
            <a:endParaRPr lang="ru-RU"/>
          </a:p>
        </p:txBody>
      </p:sp>
      <p:sp>
        <p:nvSpPr>
          <p:cNvPr id="936032" name="Rectangle 96"/>
          <p:cNvSpPr>
            <a:spLocks noChangeArrowheads="1"/>
          </p:cNvSpPr>
          <p:nvPr/>
        </p:nvSpPr>
        <p:spPr bwMode="auto">
          <a:xfrm>
            <a:off x="4137025" y="4037013"/>
            <a:ext cx="63500" cy="61912"/>
          </a:xfrm>
          <a:prstGeom prst="rect">
            <a:avLst/>
          </a:prstGeom>
          <a:solidFill>
            <a:srgbClr val="3B1E75"/>
          </a:solidFill>
          <a:ln w="0">
            <a:solidFill>
              <a:srgbClr val="3B1E75"/>
            </a:solidFill>
            <a:miter lim="800000"/>
            <a:headEnd/>
            <a:tailEnd/>
          </a:ln>
        </p:spPr>
        <p:txBody>
          <a:bodyPr/>
          <a:lstStyle/>
          <a:p>
            <a:endParaRPr lang="ru-RU"/>
          </a:p>
        </p:txBody>
      </p:sp>
      <p:sp>
        <p:nvSpPr>
          <p:cNvPr id="936033" name="Rectangle 97"/>
          <p:cNvSpPr>
            <a:spLocks noChangeArrowheads="1"/>
          </p:cNvSpPr>
          <p:nvPr/>
        </p:nvSpPr>
        <p:spPr bwMode="auto">
          <a:xfrm>
            <a:off x="5859463" y="3487738"/>
            <a:ext cx="65087" cy="50800"/>
          </a:xfrm>
          <a:prstGeom prst="rect">
            <a:avLst/>
          </a:prstGeom>
          <a:solidFill>
            <a:srgbClr val="3B1E75"/>
          </a:solidFill>
          <a:ln w="0">
            <a:solidFill>
              <a:srgbClr val="3B1E75"/>
            </a:solidFill>
            <a:miter lim="800000"/>
            <a:headEnd/>
            <a:tailEnd/>
          </a:ln>
        </p:spPr>
        <p:txBody>
          <a:bodyPr/>
          <a:lstStyle/>
          <a:p>
            <a:endParaRPr lang="ru-RU"/>
          </a:p>
        </p:txBody>
      </p:sp>
      <p:sp>
        <p:nvSpPr>
          <p:cNvPr id="936034" name="Rectangle 98"/>
          <p:cNvSpPr>
            <a:spLocks noChangeArrowheads="1"/>
          </p:cNvSpPr>
          <p:nvPr/>
        </p:nvSpPr>
        <p:spPr bwMode="auto">
          <a:xfrm>
            <a:off x="7569200" y="3165475"/>
            <a:ext cx="65088" cy="52388"/>
          </a:xfrm>
          <a:prstGeom prst="rect">
            <a:avLst/>
          </a:prstGeom>
          <a:solidFill>
            <a:srgbClr val="3B1E75"/>
          </a:solidFill>
          <a:ln w="0">
            <a:solidFill>
              <a:srgbClr val="3B1E75"/>
            </a:solidFill>
            <a:miter lim="800000"/>
            <a:headEnd/>
            <a:tailEnd/>
          </a:ln>
        </p:spPr>
        <p:txBody>
          <a:bodyPr/>
          <a:lstStyle/>
          <a:p>
            <a:endParaRPr lang="ru-RU"/>
          </a:p>
        </p:txBody>
      </p:sp>
      <p:sp>
        <p:nvSpPr>
          <p:cNvPr id="936035" name="Freeform 99"/>
          <p:cNvSpPr>
            <a:spLocks/>
          </p:cNvSpPr>
          <p:nvPr/>
        </p:nvSpPr>
        <p:spPr bwMode="auto">
          <a:xfrm>
            <a:off x="2568575" y="3641725"/>
            <a:ext cx="1490663" cy="84138"/>
          </a:xfrm>
          <a:custGeom>
            <a:avLst/>
            <a:gdLst/>
            <a:ahLst/>
            <a:cxnLst>
              <a:cxn ang="0">
                <a:pos x="0" y="0"/>
              </a:cxn>
              <a:cxn ang="0">
                <a:pos x="0" y="3"/>
              </a:cxn>
              <a:cxn ang="0">
                <a:pos x="116" y="8"/>
              </a:cxn>
              <a:cxn ang="0">
                <a:pos x="116" y="5"/>
              </a:cxn>
              <a:cxn ang="0">
                <a:pos x="0" y="0"/>
              </a:cxn>
            </a:cxnLst>
            <a:rect l="0" t="0" r="r" b="b"/>
            <a:pathLst>
              <a:path w="116" h="8">
                <a:moveTo>
                  <a:pt x="0" y="0"/>
                </a:moveTo>
                <a:lnTo>
                  <a:pt x="0" y="3"/>
                </a:lnTo>
                <a:lnTo>
                  <a:pt x="116" y="8"/>
                </a:lnTo>
                <a:lnTo>
                  <a:pt x="116" y="5"/>
                </a:lnTo>
                <a:lnTo>
                  <a:pt x="0" y="0"/>
                </a:lnTo>
                <a:close/>
              </a:path>
            </a:pathLst>
          </a:custGeom>
          <a:solidFill>
            <a:srgbClr val="3B1E75"/>
          </a:solidFill>
          <a:ln w="0">
            <a:solidFill>
              <a:srgbClr val="3B1E75"/>
            </a:solidFill>
            <a:prstDash val="solid"/>
            <a:round/>
            <a:headEnd/>
            <a:tailEnd/>
          </a:ln>
        </p:spPr>
        <p:txBody>
          <a:bodyPr/>
          <a:lstStyle/>
          <a:p>
            <a:endParaRPr lang="ru-RU"/>
          </a:p>
        </p:txBody>
      </p:sp>
      <p:sp>
        <p:nvSpPr>
          <p:cNvPr id="936036" name="Freeform 100"/>
          <p:cNvSpPr>
            <a:spLocks/>
          </p:cNvSpPr>
          <p:nvPr/>
        </p:nvSpPr>
        <p:spPr bwMode="auto">
          <a:xfrm>
            <a:off x="4291013" y="3632200"/>
            <a:ext cx="1492250" cy="93663"/>
          </a:xfrm>
          <a:custGeom>
            <a:avLst/>
            <a:gdLst/>
            <a:ahLst/>
            <a:cxnLst>
              <a:cxn ang="0">
                <a:pos x="0" y="6"/>
              </a:cxn>
              <a:cxn ang="0">
                <a:pos x="0" y="9"/>
              </a:cxn>
              <a:cxn ang="0">
                <a:pos x="115" y="3"/>
              </a:cxn>
              <a:cxn ang="0">
                <a:pos x="116" y="0"/>
              </a:cxn>
              <a:cxn ang="0">
                <a:pos x="0" y="6"/>
              </a:cxn>
            </a:cxnLst>
            <a:rect l="0" t="0" r="r" b="b"/>
            <a:pathLst>
              <a:path w="116" h="9">
                <a:moveTo>
                  <a:pt x="0" y="6"/>
                </a:moveTo>
                <a:lnTo>
                  <a:pt x="0" y="9"/>
                </a:lnTo>
                <a:lnTo>
                  <a:pt x="115" y="3"/>
                </a:lnTo>
                <a:lnTo>
                  <a:pt x="116" y="0"/>
                </a:lnTo>
                <a:lnTo>
                  <a:pt x="0" y="6"/>
                </a:lnTo>
                <a:close/>
              </a:path>
            </a:pathLst>
          </a:custGeom>
          <a:solidFill>
            <a:srgbClr val="3B1E75"/>
          </a:solidFill>
          <a:ln w="0">
            <a:solidFill>
              <a:srgbClr val="3B1E75"/>
            </a:solidFill>
            <a:prstDash val="solid"/>
            <a:round/>
            <a:headEnd/>
            <a:tailEnd/>
          </a:ln>
        </p:spPr>
        <p:txBody>
          <a:bodyPr/>
          <a:lstStyle/>
          <a:p>
            <a:endParaRPr lang="ru-RU"/>
          </a:p>
        </p:txBody>
      </p:sp>
      <p:sp>
        <p:nvSpPr>
          <p:cNvPr id="936037" name="Freeform 101"/>
          <p:cNvSpPr>
            <a:spLocks/>
          </p:cNvSpPr>
          <p:nvPr/>
        </p:nvSpPr>
        <p:spPr bwMode="auto">
          <a:xfrm>
            <a:off x="6000750" y="3382963"/>
            <a:ext cx="1492250" cy="258762"/>
          </a:xfrm>
          <a:custGeom>
            <a:avLst/>
            <a:gdLst/>
            <a:ahLst/>
            <a:cxnLst>
              <a:cxn ang="0">
                <a:pos x="0" y="22"/>
              </a:cxn>
              <a:cxn ang="0">
                <a:pos x="0" y="25"/>
              </a:cxn>
              <a:cxn ang="0">
                <a:pos x="116" y="2"/>
              </a:cxn>
              <a:cxn ang="0">
                <a:pos x="116" y="0"/>
              </a:cxn>
              <a:cxn ang="0">
                <a:pos x="0" y="22"/>
              </a:cxn>
            </a:cxnLst>
            <a:rect l="0" t="0" r="r" b="b"/>
            <a:pathLst>
              <a:path w="116" h="25">
                <a:moveTo>
                  <a:pt x="0" y="22"/>
                </a:moveTo>
                <a:lnTo>
                  <a:pt x="0" y="25"/>
                </a:lnTo>
                <a:lnTo>
                  <a:pt x="116" y="2"/>
                </a:lnTo>
                <a:lnTo>
                  <a:pt x="116" y="0"/>
                </a:lnTo>
                <a:lnTo>
                  <a:pt x="0" y="22"/>
                </a:lnTo>
                <a:close/>
              </a:path>
            </a:pathLst>
          </a:custGeom>
          <a:solidFill>
            <a:srgbClr val="3B1E75"/>
          </a:solidFill>
          <a:ln w="0">
            <a:solidFill>
              <a:srgbClr val="3B1E75"/>
            </a:solidFill>
            <a:prstDash val="solid"/>
            <a:round/>
            <a:headEnd/>
            <a:tailEnd/>
          </a:ln>
        </p:spPr>
        <p:txBody>
          <a:bodyPr/>
          <a:lstStyle/>
          <a:p>
            <a:endParaRPr lang="ru-RU"/>
          </a:p>
        </p:txBody>
      </p:sp>
      <p:sp>
        <p:nvSpPr>
          <p:cNvPr id="936038" name="Freeform 102"/>
          <p:cNvSpPr>
            <a:spLocks/>
          </p:cNvSpPr>
          <p:nvPr/>
        </p:nvSpPr>
        <p:spPr bwMode="auto">
          <a:xfrm>
            <a:off x="2427288" y="3621088"/>
            <a:ext cx="63500" cy="42862"/>
          </a:xfrm>
          <a:custGeom>
            <a:avLst/>
            <a:gdLst/>
            <a:ahLst/>
            <a:cxnLst>
              <a:cxn ang="0">
                <a:pos x="2" y="0"/>
              </a:cxn>
              <a:cxn ang="0">
                <a:pos x="0" y="4"/>
              </a:cxn>
              <a:cxn ang="0">
                <a:pos x="5" y="4"/>
              </a:cxn>
              <a:cxn ang="0">
                <a:pos x="2" y="0"/>
              </a:cxn>
            </a:cxnLst>
            <a:rect l="0" t="0" r="r" b="b"/>
            <a:pathLst>
              <a:path w="5" h="4">
                <a:moveTo>
                  <a:pt x="2" y="0"/>
                </a:moveTo>
                <a:lnTo>
                  <a:pt x="0" y="4"/>
                </a:lnTo>
                <a:lnTo>
                  <a:pt x="5" y="4"/>
                </a:lnTo>
                <a:lnTo>
                  <a:pt x="2" y="0"/>
                </a:lnTo>
                <a:close/>
              </a:path>
            </a:pathLst>
          </a:custGeom>
          <a:solidFill>
            <a:srgbClr val="3B1E75"/>
          </a:solidFill>
          <a:ln w="0">
            <a:solidFill>
              <a:srgbClr val="3B1E75"/>
            </a:solidFill>
            <a:prstDash val="solid"/>
            <a:round/>
            <a:headEnd/>
            <a:tailEnd/>
          </a:ln>
        </p:spPr>
        <p:txBody>
          <a:bodyPr/>
          <a:lstStyle/>
          <a:p>
            <a:endParaRPr lang="ru-RU"/>
          </a:p>
        </p:txBody>
      </p:sp>
      <p:sp>
        <p:nvSpPr>
          <p:cNvPr id="936039" name="Freeform 103"/>
          <p:cNvSpPr>
            <a:spLocks/>
          </p:cNvSpPr>
          <p:nvPr/>
        </p:nvSpPr>
        <p:spPr bwMode="auto">
          <a:xfrm>
            <a:off x="4137025" y="3694113"/>
            <a:ext cx="63500" cy="31750"/>
          </a:xfrm>
          <a:custGeom>
            <a:avLst/>
            <a:gdLst/>
            <a:ahLst/>
            <a:cxnLst>
              <a:cxn ang="0">
                <a:pos x="3" y="0"/>
              </a:cxn>
              <a:cxn ang="0">
                <a:pos x="0" y="3"/>
              </a:cxn>
              <a:cxn ang="0">
                <a:pos x="5" y="3"/>
              </a:cxn>
              <a:cxn ang="0">
                <a:pos x="3" y="0"/>
              </a:cxn>
            </a:cxnLst>
            <a:rect l="0" t="0" r="r" b="b"/>
            <a:pathLst>
              <a:path w="5" h="3">
                <a:moveTo>
                  <a:pt x="3" y="0"/>
                </a:moveTo>
                <a:lnTo>
                  <a:pt x="0" y="3"/>
                </a:lnTo>
                <a:lnTo>
                  <a:pt x="5" y="3"/>
                </a:lnTo>
                <a:lnTo>
                  <a:pt x="3" y="0"/>
                </a:lnTo>
                <a:close/>
              </a:path>
            </a:pathLst>
          </a:custGeom>
          <a:solidFill>
            <a:srgbClr val="3B1E75"/>
          </a:solidFill>
          <a:ln w="0">
            <a:solidFill>
              <a:srgbClr val="3B1E75"/>
            </a:solidFill>
            <a:prstDash val="solid"/>
            <a:round/>
            <a:headEnd/>
            <a:tailEnd/>
          </a:ln>
        </p:spPr>
        <p:txBody>
          <a:bodyPr/>
          <a:lstStyle/>
          <a:p>
            <a:endParaRPr lang="ru-RU"/>
          </a:p>
        </p:txBody>
      </p:sp>
      <p:sp>
        <p:nvSpPr>
          <p:cNvPr id="936040" name="Freeform 104"/>
          <p:cNvSpPr>
            <a:spLocks/>
          </p:cNvSpPr>
          <p:nvPr/>
        </p:nvSpPr>
        <p:spPr bwMode="auto">
          <a:xfrm>
            <a:off x="5859463" y="3611563"/>
            <a:ext cx="65087" cy="41275"/>
          </a:xfrm>
          <a:custGeom>
            <a:avLst/>
            <a:gdLst/>
            <a:ahLst/>
            <a:cxnLst>
              <a:cxn ang="0">
                <a:pos x="2" y="0"/>
              </a:cxn>
              <a:cxn ang="0">
                <a:pos x="0" y="4"/>
              </a:cxn>
              <a:cxn ang="0">
                <a:pos x="5" y="4"/>
              </a:cxn>
              <a:cxn ang="0">
                <a:pos x="2" y="0"/>
              </a:cxn>
            </a:cxnLst>
            <a:rect l="0" t="0" r="r" b="b"/>
            <a:pathLst>
              <a:path w="5" h="4">
                <a:moveTo>
                  <a:pt x="2" y="0"/>
                </a:moveTo>
                <a:lnTo>
                  <a:pt x="0" y="4"/>
                </a:lnTo>
                <a:lnTo>
                  <a:pt x="5" y="4"/>
                </a:lnTo>
                <a:lnTo>
                  <a:pt x="2" y="0"/>
                </a:lnTo>
                <a:close/>
              </a:path>
            </a:pathLst>
          </a:custGeom>
          <a:solidFill>
            <a:srgbClr val="3B1E75"/>
          </a:solidFill>
          <a:ln w="0">
            <a:solidFill>
              <a:srgbClr val="3B1E75"/>
            </a:solidFill>
            <a:prstDash val="solid"/>
            <a:round/>
            <a:headEnd/>
            <a:tailEnd/>
          </a:ln>
        </p:spPr>
        <p:txBody>
          <a:bodyPr/>
          <a:lstStyle/>
          <a:p>
            <a:endParaRPr lang="ru-RU"/>
          </a:p>
        </p:txBody>
      </p:sp>
      <p:sp>
        <p:nvSpPr>
          <p:cNvPr id="936041" name="Freeform 105"/>
          <p:cNvSpPr>
            <a:spLocks/>
          </p:cNvSpPr>
          <p:nvPr/>
        </p:nvSpPr>
        <p:spPr bwMode="auto">
          <a:xfrm>
            <a:off x="7569200" y="3352800"/>
            <a:ext cx="65088" cy="41275"/>
          </a:xfrm>
          <a:custGeom>
            <a:avLst/>
            <a:gdLst/>
            <a:ahLst/>
            <a:cxnLst>
              <a:cxn ang="0">
                <a:pos x="3" y="0"/>
              </a:cxn>
              <a:cxn ang="0">
                <a:pos x="0" y="4"/>
              </a:cxn>
              <a:cxn ang="0">
                <a:pos x="5" y="4"/>
              </a:cxn>
              <a:cxn ang="0">
                <a:pos x="3" y="0"/>
              </a:cxn>
            </a:cxnLst>
            <a:rect l="0" t="0" r="r" b="b"/>
            <a:pathLst>
              <a:path w="5" h="4">
                <a:moveTo>
                  <a:pt x="3" y="0"/>
                </a:moveTo>
                <a:lnTo>
                  <a:pt x="0" y="4"/>
                </a:lnTo>
                <a:lnTo>
                  <a:pt x="5" y="4"/>
                </a:lnTo>
                <a:lnTo>
                  <a:pt x="3" y="0"/>
                </a:lnTo>
                <a:close/>
              </a:path>
            </a:pathLst>
          </a:custGeom>
          <a:solidFill>
            <a:srgbClr val="3B1E75"/>
          </a:solidFill>
          <a:ln w="0">
            <a:solidFill>
              <a:srgbClr val="3B1E75"/>
            </a:solidFill>
            <a:prstDash val="solid"/>
            <a:round/>
            <a:headEnd/>
            <a:tailEnd/>
          </a:ln>
        </p:spPr>
        <p:txBody>
          <a:bodyPr/>
          <a:lstStyle/>
          <a:p>
            <a:endParaRPr lang="ru-RU"/>
          </a:p>
        </p:txBody>
      </p:sp>
      <p:sp>
        <p:nvSpPr>
          <p:cNvPr id="936042" name="Freeform 106"/>
          <p:cNvSpPr>
            <a:spLocks/>
          </p:cNvSpPr>
          <p:nvPr/>
        </p:nvSpPr>
        <p:spPr bwMode="auto">
          <a:xfrm>
            <a:off x="2568575" y="4513263"/>
            <a:ext cx="1490663" cy="300037"/>
          </a:xfrm>
          <a:custGeom>
            <a:avLst/>
            <a:gdLst/>
            <a:ahLst/>
            <a:cxnLst>
              <a:cxn ang="0">
                <a:pos x="0" y="26"/>
              </a:cxn>
              <a:cxn ang="0">
                <a:pos x="0" y="29"/>
              </a:cxn>
              <a:cxn ang="0">
                <a:pos x="116" y="3"/>
              </a:cxn>
              <a:cxn ang="0">
                <a:pos x="116" y="0"/>
              </a:cxn>
              <a:cxn ang="0">
                <a:pos x="0" y="26"/>
              </a:cxn>
            </a:cxnLst>
            <a:rect l="0" t="0" r="r" b="b"/>
            <a:pathLst>
              <a:path w="116" h="29">
                <a:moveTo>
                  <a:pt x="0" y="26"/>
                </a:moveTo>
                <a:lnTo>
                  <a:pt x="0" y="29"/>
                </a:lnTo>
                <a:lnTo>
                  <a:pt x="116" y="3"/>
                </a:lnTo>
                <a:lnTo>
                  <a:pt x="116" y="0"/>
                </a:lnTo>
                <a:lnTo>
                  <a:pt x="0" y="26"/>
                </a:lnTo>
                <a:close/>
              </a:path>
            </a:pathLst>
          </a:custGeom>
          <a:solidFill>
            <a:srgbClr val="3B1E75"/>
          </a:solidFill>
          <a:ln w="0">
            <a:solidFill>
              <a:srgbClr val="3B1E75"/>
            </a:solidFill>
            <a:prstDash val="solid"/>
            <a:round/>
            <a:headEnd/>
            <a:tailEnd/>
          </a:ln>
        </p:spPr>
        <p:txBody>
          <a:bodyPr/>
          <a:lstStyle/>
          <a:p>
            <a:endParaRPr lang="ru-RU"/>
          </a:p>
        </p:txBody>
      </p:sp>
      <p:sp>
        <p:nvSpPr>
          <p:cNvPr id="936043" name="Freeform 107"/>
          <p:cNvSpPr>
            <a:spLocks/>
          </p:cNvSpPr>
          <p:nvPr/>
        </p:nvSpPr>
        <p:spPr bwMode="auto">
          <a:xfrm>
            <a:off x="4278313" y="3881438"/>
            <a:ext cx="1517650" cy="600075"/>
          </a:xfrm>
          <a:custGeom>
            <a:avLst/>
            <a:gdLst/>
            <a:ahLst/>
            <a:cxnLst>
              <a:cxn ang="0">
                <a:pos x="0" y="55"/>
              </a:cxn>
              <a:cxn ang="0">
                <a:pos x="1" y="58"/>
              </a:cxn>
              <a:cxn ang="0">
                <a:pos x="118" y="2"/>
              </a:cxn>
              <a:cxn ang="0">
                <a:pos x="117" y="0"/>
              </a:cxn>
              <a:cxn ang="0">
                <a:pos x="0" y="55"/>
              </a:cxn>
            </a:cxnLst>
            <a:rect l="0" t="0" r="r" b="b"/>
            <a:pathLst>
              <a:path w="118" h="58">
                <a:moveTo>
                  <a:pt x="0" y="55"/>
                </a:moveTo>
                <a:lnTo>
                  <a:pt x="1" y="58"/>
                </a:lnTo>
                <a:lnTo>
                  <a:pt x="118" y="2"/>
                </a:lnTo>
                <a:lnTo>
                  <a:pt x="117" y="0"/>
                </a:lnTo>
                <a:lnTo>
                  <a:pt x="0" y="55"/>
                </a:lnTo>
                <a:close/>
              </a:path>
            </a:pathLst>
          </a:custGeom>
          <a:solidFill>
            <a:srgbClr val="3B1E75"/>
          </a:solidFill>
          <a:ln w="0">
            <a:solidFill>
              <a:srgbClr val="3B1E75"/>
            </a:solidFill>
            <a:prstDash val="solid"/>
            <a:round/>
            <a:headEnd/>
            <a:tailEnd/>
          </a:ln>
        </p:spPr>
        <p:txBody>
          <a:bodyPr/>
          <a:lstStyle/>
          <a:p>
            <a:endParaRPr lang="ru-RU"/>
          </a:p>
        </p:txBody>
      </p:sp>
      <p:sp>
        <p:nvSpPr>
          <p:cNvPr id="936044" name="Freeform 108"/>
          <p:cNvSpPr>
            <a:spLocks/>
          </p:cNvSpPr>
          <p:nvPr/>
        </p:nvSpPr>
        <p:spPr bwMode="auto">
          <a:xfrm>
            <a:off x="5988050" y="3144838"/>
            <a:ext cx="1517650" cy="673100"/>
          </a:xfrm>
          <a:custGeom>
            <a:avLst/>
            <a:gdLst/>
            <a:ahLst/>
            <a:cxnLst>
              <a:cxn ang="0">
                <a:pos x="0" y="62"/>
              </a:cxn>
              <a:cxn ang="0">
                <a:pos x="1" y="65"/>
              </a:cxn>
              <a:cxn ang="0">
                <a:pos x="118" y="2"/>
              </a:cxn>
              <a:cxn ang="0">
                <a:pos x="117" y="0"/>
              </a:cxn>
              <a:cxn ang="0">
                <a:pos x="0" y="62"/>
              </a:cxn>
            </a:cxnLst>
            <a:rect l="0" t="0" r="r" b="b"/>
            <a:pathLst>
              <a:path w="118" h="65">
                <a:moveTo>
                  <a:pt x="0" y="62"/>
                </a:moveTo>
                <a:lnTo>
                  <a:pt x="1" y="65"/>
                </a:lnTo>
                <a:lnTo>
                  <a:pt x="118" y="2"/>
                </a:lnTo>
                <a:lnTo>
                  <a:pt x="117" y="0"/>
                </a:lnTo>
                <a:lnTo>
                  <a:pt x="0" y="62"/>
                </a:lnTo>
                <a:close/>
              </a:path>
            </a:pathLst>
          </a:custGeom>
          <a:solidFill>
            <a:srgbClr val="3B1E75"/>
          </a:solidFill>
          <a:ln w="0">
            <a:solidFill>
              <a:srgbClr val="3B1E75"/>
            </a:solidFill>
            <a:prstDash val="solid"/>
            <a:round/>
            <a:headEnd/>
            <a:tailEnd/>
          </a:ln>
        </p:spPr>
        <p:txBody>
          <a:bodyPr/>
          <a:lstStyle/>
          <a:p>
            <a:endParaRPr lang="ru-RU"/>
          </a:p>
        </p:txBody>
      </p:sp>
      <p:sp>
        <p:nvSpPr>
          <p:cNvPr id="936045" name="Freeform 109"/>
          <p:cNvSpPr>
            <a:spLocks/>
          </p:cNvSpPr>
          <p:nvPr/>
        </p:nvSpPr>
        <p:spPr bwMode="auto">
          <a:xfrm>
            <a:off x="2427288" y="4792663"/>
            <a:ext cx="63500" cy="52387"/>
          </a:xfrm>
          <a:custGeom>
            <a:avLst/>
            <a:gdLst/>
            <a:ahLst/>
            <a:cxnLst>
              <a:cxn ang="0">
                <a:pos x="2" y="0"/>
              </a:cxn>
              <a:cxn ang="0">
                <a:pos x="5" y="2"/>
              </a:cxn>
              <a:cxn ang="0">
                <a:pos x="2" y="5"/>
              </a:cxn>
              <a:cxn ang="0">
                <a:pos x="0" y="2"/>
              </a:cxn>
              <a:cxn ang="0">
                <a:pos x="2" y="0"/>
              </a:cxn>
            </a:cxnLst>
            <a:rect l="0" t="0" r="r" b="b"/>
            <a:pathLst>
              <a:path w="5" h="5">
                <a:moveTo>
                  <a:pt x="2" y="0"/>
                </a:moveTo>
                <a:lnTo>
                  <a:pt x="5" y="2"/>
                </a:lnTo>
                <a:lnTo>
                  <a:pt x="2" y="5"/>
                </a:lnTo>
                <a:lnTo>
                  <a:pt x="0" y="2"/>
                </a:lnTo>
                <a:lnTo>
                  <a:pt x="2" y="0"/>
                </a:lnTo>
                <a:close/>
              </a:path>
            </a:pathLst>
          </a:custGeom>
          <a:solidFill>
            <a:srgbClr val="3B1E75"/>
          </a:solidFill>
          <a:ln w="0">
            <a:solidFill>
              <a:srgbClr val="3B1E75"/>
            </a:solidFill>
            <a:prstDash val="solid"/>
            <a:round/>
            <a:headEnd/>
            <a:tailEnd/>
          </a:ln>
        </p:spPr>
        <p:txBody>
          <a:bodyPr/>
          <a:lstStyle/>
          <a:p>
            <a:endParaRPr lang="ru-RU"/>
          </a:p>
        </p:txBody>
      </p:sp>
      <p:sp>
        <p:nvSpPr>
          <p:cNvPr id="936046" name="Freeform 110"/>
          <p:cNvSpPr>
            <a:spLocks/>
          </p:cNvSpPr>
          <p:nvPr/>
        </p:nvSpPr>
        <p:spPr bwMode="auto">
          <a:xfrm>
            <a:off x="4137025" y="4481513"/>
            <a:ext cx="63500" cy="52387"/>
          </a:xfrm>
          <a:custGeom>
            <a:avLst/>
            <a:gdLst/>
            <a:ahLst/>
            <a:cxnLst>
              <a:cxn ang="0">
                <a:pos x="3" y="0"/>
              </a:cxn>
              <a:cxn ang="0">
                <a:pos x="5" y="2"/>
              </a:cxn>
              <a:cxn ang="0">
                <a:pos x="3" y="5"/>
              </a:cxn>
              <a:cxn ang="0">
                <a:pos x="0" y="2"/>
              </a:cxn>
              <a:cxn ang="0">
                <a:pos x="3" y="0"/>
              </a:cxn>
            </a:cxnLst>
            <a:rect l="0" t="0" r="r" b="b"/>
            <a:pathLst>
              <a:path w="5" h="5">
                <a:moveTo>
                  <a:pt x="3" y="0"/>
                </a:moveTo>
                <a:lnTo>
                  <a:pt x="5" y="2"/>
                </a:lnTo>
                <a:lnTo>
                  <a:pt x="3" y="5"/>
                </a:lnTo>
                <a:lnTo>
                  <a:pt x="0" y="2"/>
                </a:lnTo>
                <a:lnTo>
                  <a:pt x="3" y="0"/>
                </a:lnTo>
                <a:close/>
              </a:path>
            </a:pathLst>
          </a:custGeom>
          <a:solidFill>
            <a:srgbClr val="3B1E75"/>
          </a:solidFill>
          <a:ln w="0">
            <a:solidFill>
              <a:srgbClr val="3B1E75"/>
            </a:solidFill>
            <a:prstDash val="solid"/>
            <a:round/>
            <a:headEnd/>
            <a:tailEnd/>
          </a:ln>
        </p:spPr>
        <p:txBody>
          <a:bodyPr/>
          <a:lstStyle/>
          <a:p>
            <a:endParaRPr lang="ru-RU"/>
          </a:p>
        </p:txBody>
      </p:sp>
      <p:sp>
        <p:nvSpPr>
          <p:cNvPr id="936047" name="Freeform 111"/>
          <p:cNvSpPr>
            <a:spLocks/>
          </p:cNvSpPr>
          <p:nvPr/>
        </p:nvSpPr>
        <p:spPr bwMode="auto">
          <a:xfrm>
            <a:off x="5859463" y="3817938"/>
            <a:ext cx="65087" cy="63500"/>
          </a:xfrm>
          <a:custGeom>
            <a:avLst/>
            <a:gdLst/>
            <a:ahLst/>
            <a:cxnLst>
              <a:cxn ang="0">
                <a:pos x="2" y="0"/>
              </a:cxn>
              <a:cxn ang="0">
                <a:pos x="5" y="3"/>
              </a:cxn>
              <a:cxn ang="0">
                <a:pos x="2" y="6"/>
              </a:cxn>
              <a:cxn ang="0">
                <a:pos x="0" y="3"/>
              </a:cxn>
              <a:cxn ang="0">
                <a:pos x="2" y="0"/>
              </a:cxn>
            </a:cxnLst>
            <a:rect l="0" t="0" r="r" b="b"/>
            <a:pathLst>
              <a:path w="5" h="6">
                <a:moveTo>
                  <a:pt x="2" y="0"/>
                </a:moveTo>
                <a:lnTo>
                  <a:pt x="5" y="3"/>
                </a:lnTo>
                <a:lnTo>
                  <a:pt x="2" y="6"/>
                </a:lnTo>
                <a:lnTo>
                  <a:pt x="0" y="3"/>
                </a:lnTo>
                <a:lnTo>
                  <a:pt x="2" y="0"/>
                </a:lnTo>
                <a:close/>
              </a:path>
            </a:pathLst>
          </a:custGeom>
          <a:solidFill>
            <a:srgbClr val="3B1E75"/>
          </a:solidFill>
          <a:ln w="0">
            <a:solidFill>
              <a:srgbClr val="3B1E75"/>
            </a:solidFill>
            <a:prstDash val="solid"/>
            <a:round/>
            <a:headEnd/>
            <a:tailEnd/>
          </a:ln>
        </p:spPr>
        <p:txBody>
          <a:bodyPr/>
          <a:lstStyle/>
          <a:p>
            <a:endParaRPr lang="ru-RU"/>
          </a:p>
        </p:txBody>
      </p:sp>
      <p:sp>
        <p:nvSpPr>
          <p:cNvPr id="936048" name="Freeform 112"/>
          <p:cNvSpPr>
            <a:spLocks/>
          </p:cNvSpPr>
          <p:nvPr/>
        </p:nvSpPr>
        <p:spPr bwMode="auto">
          <a:xfrm>
            <a:off x="7569200" y="3082925"/>
            <a:ext cx="65088" cy="52388"/>
          </a:xfrm>
          <a:custGeom>
            <a:avLst/>
            <a:gdLst/>
            <a:ahLst/>
            <a:cxnLst>
              <a:cxn ang="0">
                <a:pos x="3" y="0"/>
              </a:cxn>
              <a:cxn ang="0">
                <a:pos x="5" y="3"/>
              </a:cxn>
              <a:cxn ang="0">
                <a:pos x="3" y="5"/>
              </a:cxn>
              <a:cxn ang="0">
                <a:pos x="0" y="3"/>
              </a:cxn>
              <a:cxn ang="0">
                <a:pos x="3" y="0"/>
              </a:cxn>
            </a:cxnLst>
            <a:rect l="0" t="0" r="r" b="b"/>
            <a:pathLst>
              <a:path w="5" h="5">
                <a:moveTo>
                  <a:pt x="3" y="0"/>
                </a:moveTo>
                <a:lnTo>
                  <a:pt x="5" y="3"/>
                </a:lnTo>
                <a:lnTo>
                  <a:pt x="3" y="5"/>
                </a:lnTo>
                <a:lnTo>
                  <a:pt x="0" y="3"/>
                </a:lnTo>
                <a:lnTo>
                  <a:pt x="3" y="0"/>
                </a:lnTo>
                <a:close/>
              </a:path>
            </a:pathLst>
          </a:custGeom>
          <a:solidFill>
            <a:srgbClr val="3B1E75"/>
          </a:solidFill>
          <a:ln w="0">
            <a:solidFill>
              <a:srgbClr val="3B1E75"/>
            </a:solidFill>
            <a:prstDash val="solid"/>
            <a:round/>
            <a:headEnd/>
            <a:tailEnd/>
          </a:ln>
        </p:spPr>
        <p:txBody>
          <a:bodyPr/>
          <a:lstStyle/>
          <a:p>
            <a:endParaRPr lang="ru-RU"/>
          </a:p>
        </p:txBody>
      </p:sp>
      <p:sp>
        <p:nvSpPr>
          <p:cNvPr id="936049" name="Oval 113"/>
          <p:cNvSpPr>
            <a:spLocks noChangeArrowheads="1"/>
          </p:cNvSpPr>
          <p:nvPr/>
        </p:nvSpPr>
        <p:spPr bwMode="auto">
          <a:xfrm>
            <a:off x="2427288" y="2190750"/>
            <a:ext cx="63500" cy="42863"/>
          </a:xfrm>
          <a:prstGeom prst="ellipse">
            <a:avLst/>
          </a:prstGeom>
          <a:solidFill>
            <a:srgbClr val="A73C25"/>
          </a:solidFill>
          <a:ln w="0">
            <a:solidFill>
              <a:srgbClr val="A73C25"/>
            </a:solidFill>
            <a:round/>
            <a:headEnd/>
            <a:tailEnd/>
          </a:ln>
        </p:spPr>
        <p:txBody>
          <a:bodyPr/>
          <a:lstStyle/>
          <a:p>
            <a:endParaRPr lang="ru-RU"/>
          </a:p>
        </p:txBody>
      </p:sp>
      <p:sp>
        <p:nvSpPr>
          <p:cNvPr id="936050" name="Oval 114"/>
          <p:cNvSpPr>
            <a:spLocks noChangeArrowheads="1"/>
          </p:cNvSpPr>
          <p:nvPr/>
        </p:nvSpPr>
        <p:spPr bwMode="auto">
          <a:xfrm>
            <a:off x="4149725" y="2046288"/>
            <a:ext cx="50800" cy="41275"/>
          </a:xfrm>
          <a:prstGeom prst="ellipse">
            <a:avLst/>
          </a:prstGeom>
          <a:solidFill>
            <a:srgbClr val="A73C25"/>
          </a:solidFill>
          <a:ln w="0">
            <a:solidFill>
              <a:srgbClr val="A73C25"/>
            </a:solidFill>
            <a:round/>
            <a:headEnd/>
            <a:tailEnd/>
          </a:ln>
        </p:spPr>
        <p:txBody>
          <a:bodyPr/>
          <a:lstStyle/>
          <a:p>
            <a:endParaRPr lang="ru-RU"/>
          </a:p>
        </p:txBody>
      </p:sp>
      <p:sp>
        <p:nvSpPr>
          <p:cNvPr id="936051" name="Oval 115"/>
          <p:cNvSpPr>
            <a:spLocks noChangeArrowheads="1"/>
          </p:cNvSpPr>
          <p:nvPr/>
        </p:nvSpPr>
        <p:spPr bwMode="auto">
          <a:xfrm>
            <a:off x="5859463" y="1787525"/>
            <a:ext cx="65087" cy="50800"/>
          </a:xfrm>
          <a:prstGeom prst="ellipse">
            <a:avLst/>
          </a:prstGeom>
          <a:solidFill>
            <a:srgbClr val="A73C25"/>
          </a:solidFill>
          <a:ln w="0">
            <a:solidFill>
              <a:srgbClr val="A73C25"/>
            </a:solidFill>
            <a:round/>
            <a:headEnd/>
            <a:tailEnd/>
          </a:ln>
        </p:spPr>
        <p:txBody>
          <a:bodyPr/>
          <a:lstStyle/>
          <a:p>
            <a:endParaRPr lang="ru-RU"/>
          </a:p>
        </p:txBody>
      </p:sp>
      <p:sp>
        <p:nvSpPr>
          <p:cNvPr id="936052" name="Oval 116"/>
          <p:cNvSpPr>
            <a:spLocks noChangeArrowheads="1"/>
          </p:cNvSpPr>
          <p:nvPr/>
        </p:nvSpPr>
        <p:spPr bwMode="auto">
          <a:xfrm>
            <a:off x="7569200" y="2295525"/>
            <a:ext cx="65088" cy="41275"/>
          </a:xfrm>
          <a:prstGeom prst="ellipse">
            <a:avLst/>
          </a:prstGeom>
          <a:solidFill>
            <a:srgbClr val="A73C25"/>
          </a:solidFill>
          <a:ln w="0">
            <a:solidFill>
              <a:srgbClr val="A73C25"/>
            </a:solidFill>
            <a:round/>
            <a:headEnd/>
            <a:tailEnd/>
          </a:ln>
        </p:spPr>
        <p:txBody>
          <a:bodyPr/>
          <a:lstStyle/>
          <a:p>
            <a:endParaRPr lang="ru-RU"/>
          </a:p>
        </p:txBody>
      </p:sp>
      <p:sp>
        <p:nvSpPr>
          <p:cNvPr id="936053" name="Freeform 117"/>
          <p:cNvSpPr>
            <a:spLocks/>
          </p:cNvSpPr>
          <p:nvPr/>
        </p:nvSpPr>
        <p:spPr bwMode="auto">
          <a:xfrm>
            <a:off x="2568575" y="2066925"/>
            <a:ext cx="1490663" cy="144463"/>
          </a:xfrm>
          <a:custGeom>
            <a:avLst/>
            <a:gdLst/>
            <a:ahLst/>
            <a:cxnLst>
              <a:cxn ang="0">
                <a:pos x="0" y="12"/>
              </a:cxn>
              <a:cxn ang="0">
                <a:pos x="0" y="14"/>
              </a:cxn>
              <a:cxn ang="0">
                <a:pos x="116" y="2"/>
              </a:cxn>
              <a:cxn ang="0">
                <a:pos x="116" y="0"/>
              </a:cxn>
              <a:cxn ang="0">
                <a:pos x="0" y="12"/>
              </a:cxn>
            </a:cxnLst>
            <a:rect l="0" t="0" r="r" b="b"/>
            <a:pathLst>
              <a:path w="116" h="14">
                <a:moveTo>
                  <a:pt x="0" y="12"/>
                </a:moveTo>
                <a:lnTo>
                  <a:pt x="0" y="14"/>
                </a:lnTo>
                <a:lnTo>
                  <a:pt x="116" y="2"/>
                </a:lnTo>
                <a:lnTo>
                  <a:pt x="116" y="0"/>
                </a:lnTo>
                <a:lnTo>
                  <a:pt x="0" y="12"/>
                </a:lnTo>
                <a:close/>
              </a:path>
            </a:pathLst>
          </a:custGeom>
          <a:solidFill>
            <a:srgbClr val="A73C25"/>
          </a:solidFill>
          <a:ln w="0">
            <a:solidFill>
              <a:srgbClr val="A73C25"/>
            </a:solidFill>
            <a:prstDash val="solid"/>
            <a:round/>
            <a:headEnd/>
            <a:tailEnd/>
          </a:ln>
        </p:spPr>
        <p:txBody>
          <a:bodyPr/>
          <a:lstStyle/>
          <a:p>
            <a:endParaRPr lang="ru-RU"/>
          </a:p>
        </p:txBody>
      </p:sp>
      <p:sp>
        <p:nvSpPr>
          <p:cNvPr id="936054" name="Freeform 118"/>
          <p:cNvSpPr>
            <a:spLocks/>
          </p:cNvSpPr>
          <p:nvPr/>
        </p:nvSpPr>
        <p:spPr bwMode="auto">
          <a:xfrm>
            <a:off x="4291013" y="1817688"/>
            <a:ext cx="1492250" cy="249237"/>
          </a:xfrm>
          <a:custGeom>
            <a:avLst/>
            <a:gdLst/>
            <a:ahLst/>
            <a:cxnLst>
              <a:cxn ang="0">
                <a:pos x="0" y="21"/>
              </a:cxn>
              <a:cxn ang="0">
                <a:pos x="0" y="24"/>
              </a:cxn>
              <a:cxn ang="0">
                <a:pos x="116" y="3"/>
              </a:cxn>
              <a:cxn ang="0">
                <a:pos x="115" y="0"/>
              </a:cxn>
              <a:cxn ang="0">
                <a:pos x="0" y="21"/>
              </a:cxn>
            </a:cxnLst>
            <a:rect l="0" t="0" r="r" b="b"/>
            <a:pathLst>
              <a:path w="116" h="24">
                <a:moveTo>
                  <a:pt x="0" y="21"/>
                </a:moveTo>
                <a:lnTo>
                  <a:pt x="0" y="24"/>
                </a:lnTo>
                <a:lnTo>
                  <a:pt x="116" y="3"/>
                </a:lnTo>
                <a:lnTo>
                  <a:pt x="115" y="0"/>
                </a:lnTo>
                <a:lnTo>
                  <a:pt x="0" y="21"/>
                </a:lnTo>
                <a:close/>
              </a:path>
            </a:pathLst>
          </a:custGeom>
          <a:solidFill>
            <a:srgbClr val="A73C25"/>
          </a:solidFill>
          <a:ln w="0">
            <a:solidFill>
              <a:srgbClr val="A73C25"/>
            </a:solidFill>
            <a:prstDash val="solid"/>
            <a:round/>
            <a:headEnd/>
            <a:tailEnd/>
          </a:ln>
        </p:spPr>
        <p:txBody>
          <a:bodyPr/>
          <a:lstStyle/>
          <a:p>
            <a:endParaRPr lang="ru-RU"/>
          </a:p>
        </p:txBody>
      </p:sp>
      <p:sp>
        <p:nvSpPr>
          <p:cNvPr id="936055" name="Freeform 119"/>
          <p:cNvSpPr>
            <a:spLocks/>
          </p:cNvSpPr>
          <p:nvPr/>
        </p:nvSpPr>
        <p:spPr bwMode="auto">
          <a:xfrm>
            <a:off x="5988050" y="1838325"/>
            <a:ext cx="1517650" cy="457200"/>
          </a:xfrm>
          <a:custGeom>
            <a:avLst/>
            <a:gdLst/>
            <a:ahLst/>
            <a:cxnLst>
              <a:cxn ang="0">
                <a:pos x="1" y="0"/>
              </a:cxn>
              <a:cxn ang="0">
                <a:pos x="0" y="2"/>
              </a:cxn>
              <a:cxn ang="0">
                <a:pos x="117" y="44"/>
              </a:cxn>
              <a:cxn ang="0">
                <a:pos x="118" y="42"/>
              </a:cxn>
              <a:cxn ang="0">
                <a:pos x="1" y="0"/>
              </a:cxn>
            </a:cxnLst>
            <a:rect l="0" t="0" r="r" b="b"/>
            <a:pathLst>
              <a:path w="118" h="44">
                <a:moveTo>
                  <a:pt x="1" y="0"/>
                </a:moveTo>
                <a:lnTo>
                  <a:pt x="0" y="2"/>
                </a:lnTo>
                <a:lnTo>
                  <a:pt x="117" y="44"/>
                </a:lnTo>
                <a:lnTo>
                  <a:pt x="118" y="42"/>
                </a:lnTo>
                <a:lnTo>
                  <a:pt x="1" y="0"/>
                </a:lnTo>
                <a:close/>
              </a:path>
            </a:pathLst>
          </a:custGeom>
          <a:solidFill>
            <a:srgbClr val="A73C25"/>
          </a:solidFill>
          <a:ln w="0">
            <a:solidFill>
              <a:srgbClr val="A73C25"/>
            </a:solidFill>
            <a:prstDash val="solid"/>
            <a:round/>
            <a:headEnd/>
            <a:tailEnd/>
          </a:ln>
        </p:spPr>
        <p:txBody>
          <a:bodyPr/>
          <a:lstStyle/>
          <a:p>
            <a:endParaRPr lang="ru-RU"/>
          </a:p>
        </p:txBody>
      </p:sp>
      <p:sp>
        <p:nvSpPr>
          <p:cNvPr id="936056" name="Freeform 120"/>
          <p:cNvSpPr>
            <a:spLocks/>
          </p:cNvSpPr>
          <p:nvPr/>
        </p:nvSpPr>
        <p:spPr bwMode="auto">
          <a:xfrm>
            <a:off x="2555875" y="2730500"/>
            <a:ext cx="1516063" cy="455613"/>
          </a:xfrm>
          <a:custGeom>
            <a:avLst/>
            <a:gdLst/>
            <a:ahLst/>
            <a:cxnLst>
              <a:cxn ang="0">
                <a:pos x="1" y="0"/>
              </a:cxn>
              <a:cxn ang="0">
                <a:pos x="0" y="3"/>
              </a:cxn>
              <a:cxn ang="0">
                <a:pos x="117" y="44"/>
              </a:cxn>
              <a:cxn ang="0">
                <a:pos x="118" y="42"/>
              </a:cxn>
              <a:cxn ang="0">
                <a:pos x="1" y="0"/>
              </a:cxn>
            </a:cxnLst>
            <a:rect l="0" t="0" r="r" b="b"/>
            <a:pathLst>
              <a:path w="118" h="44">
                <a:moveTo>
                  <a:pt x="1" y="0"/>
                </a:moveTo>
                <a:lnTo>
                  <a:pt x="0" y="3"/>
                </a:lnTo>
                <a:lnTo>
                  <a:pt x="117" y="44"/>
                </a:lnTo>
                <a:lnTo>
                  <a:pt x="118" y="42"/>
                </a:lnTo>
                <a:lnTo>
                  <a:pt x="1" y="0"/>
                </a:lnTo>
                <a:close/>
              </a:path>
            </a:pathLst>
          </a:custGeom>
          <a:solidFill>
            <a:srgbClr val="242729"/>
          </a:solidFill>
          <a:ln w="0">
            <a:solidFill>
              <a:srgbClr val="242729"/>
            </a:solidFill>
            <a:prstDash val="solid"/>
            <a:round/>
            <a:headEnd/>
            <a:tailEnd/>
          </a:ln>
        </p:spPr>
        <p:txBody>
          <a:bodyPr/>
          <a:lstStyle/>
          <a:p>
            <a:endParaRPr lang="ru-RU"/>
          </a:p>
        </p:txBody>
      </p:sp>
      <p:sp>
        <p:nvSpPr>
          <p:cNvPr id="936057" name="Freeform 121"/>
          <p:cNvSpPr>
            <a:spLocks/>
          </p:cNvSpPr>
          <p:nvPr/>
        </p:nvSpPr>
        <p:spPr bwMode="auto">
          <a:xfrm>
            <a:off x="4265613" y="3248025"/>
            <a:ext cx="1530350" cy="830263"/>
          </a:xfrm>
          <a:custGeom>
            <a:avLst/>
            <a:gdLst/>
            <a:ahLst/>
            <a:cxnLst>
              <a:cxn ang="0">
                <a:pos x="1" y="0"/>
              </a:cxn>
              <a:cxn ang="0">
                <a:pos x="0" y="2"/>
              </a:cxn>
              <a:cxn ang="0">
                <a:pos x="118" y="80"/>
              </a:cxn>
              <a:cxn ang="0">
                <a:pos x="119" y="78"/>
              </a:cxn>
              <a:cxn ang="0">
                <a:pos x="1" y="0"/>
              </a:cxn>
            </a:cxnLst>
            <a:rect l="0" t="0" r="r" b="b"/>
            <a:pathLst>
              <a:path w="119" h="80">
                <a:moveTo>
                  <a:pt x="1" y="0"/>
                </a:moveTo>
                <a:lnTo>
                  <a:pt x="0" y="2"/>
                </a:lnTo>
                <a:lnTo>
                  <a:pt x="118" y="80"/>
                </a:lnTo>
                <a:lnTo>
                  <a:pt x="119" y="78"/>
                </a:lnTo>
                <a:lnTo>
                  <a:pt x="1" y="0"/>
                </a:lnTo>
                <a:close/>
              </a:path>
            </a:pathLst>
          </a:custGeom>
          <a:solidFill>
            <a:srgbClr val="242729"/>
          </a:solidFill>
          <a:ln w="0">
            <a:solidFill>
              <a:srgbClr val="242729"/>
            </a:solidFill>
            <a:prstDash val="solid"/>
            <a:round/>
            <a:headEnd/>
            <a:tailEnd/>
          </a:ln>
        </p:spPr>
        <p:txBody>
          <a:bodyPr/>
          <a:lstStyle/>
          <a:p>
            <a:endParaRPr lang="ru-RU"/>
          </a:p>
        </p:txBody>
      </p:sp>
      <p:sp>
        <p:nvSpPr>
          <p:cNvPr id="936058" name="Freeform 122"/>
          <p:cNvSpPr>
            <a:spLocks/>
          </p:cNvSpPr>
          <p:nvPr/>
        </p:nvSpPr>
        <p:spPr bwMode="auto">
          <a:xfrm>
            <a:off x="5988050" y="4140200"/>
            <a:ext cx="1517650" cy="425450"/>
          </a:xfrm>
          <a:custGeom>
            <a:avLst/>
            <a:gdLst/>
            <a:ahLst/>
            <a:cxnLst>
              <a:cxn ang="0">
                <a:pos x="1" y="0"/>
              </a:cxn>
              <a:cxn ang="0">
                <a:pos x="0" y="2"/>
              </a:cxn>
              <a:cxn ang="0">
                <a:pos x="117" y="41"/>
              </a:cxn>
              <a:cxn ang="0">
                <a:pos x="118" y="38"/>
              </a:cxn>
              <a:cxn ang="0">
                <a:pos x="1" y="0"/>
              </a:cxn>
            </a:cxnLst>
            <a:rect l="0" t="0" r="r" b="b"/>
            <a:pathLst>
              <a:path w="118" h="41">
                <a:moveTo>
                  <a:pt x="1" y="0"/>
                </a:moveTo>
                <a:lnTo>
                  <a:pt x="0" y="2"/>
                </a:lnTo>
                <a:lnTo>
                  <a:pt x="117" y="41"/>
                </a:lnTo>
                <a:lnTo>
                  <a:pt x="118" y="38"/>
                </a:lnTo>
                <a:lnTo>
                  <a:pt x="1" y="0"/>
                </a:lnTo>
                <a:close/>
              </a:path>
            </a:pathLst>
          </a:custGeom>
          <a:solidFill>
            <a:srgbClr val="242729"/>
          </a:solidFill>
          <a:ln w="0">
            <a:solidFill>
              <a:srgbClr val="242729"/>
            </a:solidFill>
            <a:prstDash val="solid"/>
            <a:round/>
            <a:headEnd/>
            <a:tailEnd/>
          </a:ln>
        </p:spPr>
        <p:txBody>
          <a:bodyPr/>
          <a:lstStyle/>
          <a:p>
            <a:endParaRPr lang="ru-RU"/>
          </a:p>
        </p:txBody>
      </p:sp>
      <p:sp>
        <p:nvSpPr>
          <p:cNvPr id="936059" name="Oval 123"/>
          <p:cNvSpPr>
            <a:spLocks noChangeArrowheads="1"/>
          </p:cNvSpPr>
          <p:nvPr/>
        </p:nvSpPr>
        <p:spPr bwMode="auto">
          <a:xfrm>
            <a:off x="2427288" y="2689225"/>
            <a:ext cx="63500" cy="50800"/>
          </a:xfrm>
          <a:prstGeom prst="ellipse">
            <a:avLst/>
          </a:prstGeom>
          <a:solidFill>
            <a:srgbClr val="242729"/>
          </a:solidFill>
          <a:ln w="0">
            <a:solidFill>
              <a:srgbClr val="242729"/>
            </a:solidFill>
            <a:round/>
            <a:headEnd/>
            <a:tailEnd/>
          </a:ln>
        </p:spPr>
        <p:txBody>
          <a:bodyPr/>
          <a:lstStyle/>
          <a:p>
            <a:endParaRPr lang="ru-RU"/>
          </a:p>
        </p:txBody>
      </p:sp>
      <p:sp>
        <p:nvSpPr>
          <p:cNvPr id="936060" name="Oval 124"/>
          <p:cNvSpPr>
            <a:spLocks noChangeArrowheads="1"/>
          </p:cNvSpPr>
          <p:nvPr/>
        </p:nvSpPr>
        <p:spPr bwMode="auto">
          <a:xfrm>
            <a:off x="4137025" y="3176588"/>
            <a:ext cx="63500" cy="50800"/>
          </a:xfrm>
          <a:prstGeom prst="ellipse">
            <a:avLst/>
          </a:prstGeom>
          <a:solidFill>
            <a:srgbClr val="242729"/>
          </a:solidFill>
          <a:ln w="0">
            <a:solidFill>
              <a:srgbClr val="242729"/>
            </a:solidFill>
            <a:round/>
            <a:headEnd/>
            <a:tailEnd/>
          </a:ln>
        </p:spPr>
        <p:txBody>
          <a:bodyPr/>
          <a:lstStyle/>
          <a:p>
            <a:endParaRPr lang="ru-RU"/>
          </a:p>
        </p:txBody>
      </p:sp>
      <p:sp>
        <p:nvSpPr>
          <p:cNvPr id="936061" name="Oval 125"/>
          <p:cNvSpPr>
            <a:spLocks noChangeArrowheads="1"/>
          </p:cNvSpPr>
          <p:nvPr/>
        </p:nvSpPr>
        <p:spPr bwMode="auto">
          <a:xfrm>
            <a:off x="5859463" y="4098925"/>
            <a:ext cx="65087" cy="50800"/>
          </a:xfrm>
          <a:prstGeom prst="ellipse">
            <a:avLst/>
          </a:prstGeom>
          <a:solidFill>
            <a:srgbClr val="242729"/>
          </a:solidFill>
          <a:ln w="0">
            <a:solidFill>
              <a:srgbClr val="242729"/>
            </a:solidFill>
            <a:round/>
            <a:headEnd/>
            <a:tailEnd/>
          </a:ln>
        </p:spPr>
        <p:txBody>
          <a:bodyPr/>
          <a:lstStyle/>
          <a:p>
            <a:endParaRPr lang="ru-RU"/>
          </a:p>
        </p:txBody>
      </p:sp>
      <p:sp>
        <p:nvSpPr>
          <p:cNvPr id="936062" name="Oval 126"/>
          <p:cNvSpPr>
            <a:spLocks noChangeArrowheads="1"/>
          </p:cNvSpPr>
          <p:nvPr/>
        </p:nvSpPr>
        <p:spPr bwMode="auto">
          <a:xfrm>
            <a:off x="7569200" y="4545013"/>
            <a:ext cx="65088" cy="61912"/>
          </a:xfrm>
          <a:prstGeom prst="ellipse">
            <a:avLst/>
          </a:prstGeom>
          <a:solidFill>
            <a:srgbClr val="242729"/>
          </a:solidFill>
          <a:ln w="0">
            <a:solidFill>
              <a:srgbClr val="242729"/>
            </a:solidFill>
            <a:round/>
            <a:headEnd/>
            <a:tailEnd/>
          </a:ln>
        </p:spPr>
        <p:txBody>
          <a:bodyPr/>
          <a:lstStyle/>
          <a:p>
            <a:endParaRPr lang="ru-RU"/>
          </a:p>
        </p:txBody>
      </p:sp>
      <p:sp>
        <p:nvSpPr>
          <p:cNvPr id="936063" name="Freeform 127"/>
          <p:cNvSpPr>
            <a:spLocks/>
          </p:cNvSpPr>
          <p:nvPr/>
        </p:nvSpPr>
        <p:spPr bwMode="auto">
          <a:xfrm>
            <a:off x="2568575" y="2782888"/>
            <a:ext cx="1490663" cy="238125"/>
          </a:xfrm>
          <a:custGeom>
            <a:avLst/>
            <a:gdLst/>
            <a:ahLst/>
            <a:cxnLst>
              <a:cxn ang="0">
                <a:pos x="0" y="20"/>
              </a:cxn>
              <a:cxn ang="0">
                <a:pos x="0" y="23"/>
              </a:cxn>
              <a:cxn ang="0">
                <a:pos x="116" y="3"/>
              </a:cxn>
              <a:cxn ang="0">
                <a:pos x="116" y="0"/>
              </a:cxn>
              <a:cxn ang="0">
                <a:pos x="0" y="20"/>
              </a:cxn>
            </a:cxnLst>
            <a:rect l="0" t="0" r="r" b="b"/>
            <a:pathLst>
              <a:path w="116" h="23">
                <a:moveTo>
                  <a:pt x="0" y="20"/>
                </a:moveTo>
                <a:lnTo>
                  <a:pt x="0" y="23"/>
                </a:lnTo>
                <a:lnTo>
                  <a:pt x="116" y="3"/>
                </a:lnTo>
                <a:lnTo>
                  <a:pt x="116" y="0"/>
                </a:lnTo>
                <a:lnTo>
                  <a:pt x="0" y="20"/>
                </a:lnTo>
                <a:close/>
              </a:path>
            </a:pathLst>
          </a:custGeom>
          <a:solidFill>
            <a:srgbClr val="E9E400"/>
          </a:solidFill>
          <a:ln w="0">
            <a:solidFill>
              <a:srgbClr val="E9E400"/>
            </a:solidFill>
            <a:prstDash val="solid"/>
            <a:round/>
            <a:headEnd/>
            <a:tailEnd/>
          </a:ln>
        </p:spPr>
        <p:txBody>
          <a:bodyPr/>
          <a:lstStyle/>
          <a:p>
            <a:endParaRPr lang="ru-RU"/>
          </a:p>
        </p:txBody>
      </p:sp>
      <p:sp>
        <p:nvSpPr>
          <p:cNvPr id="936064" name="Freeform 128"/>
          <p:cNvSpPr>
            <a:spLocks/>
          </p:cNvSpPr>
          <p:nvPr/>
        </p:nvSpPr>
        <p:spPr bwMode="auto">
          <a:xfrm>
            <a:off x="4291013" y="2522538"/>
            <a:ext cx="1492250" cy="260350"/>
          </a:xfrm>
          <a:custGeom>
            <a:avLst/>
            <a:gdLst/>
            <a:ahLst/>
            <a:cxnLst>
              <a:cxn ang="0">
                <a:pos x="0" y="22"/>
              </a:cxn>
              <a:cxn ang="0">
                <a:pos x="0" y="25"/>
              </a:cxn>
              <a:cxn ang="0">
                <a:pos x="116" y="3"/>
              </a:cxn>
              <a:cxn ang="0">
                <a:pos x="116" y="0"/>
              </a:cxn>
              <a:cxn ang="0">
                <a:pos x="0" y="22"/>
              </a:cxn>
            </a:cxnLst>
            <a:rect l="0" t="0" r="r" b="b"/>
            <a:pathLst>
              <a:path w="116" h="25">
                <a:moveTo>
                  <a:pt x="0" y="22"/>
                </a:moveTo>
                <a:lnTo>
                  <a:pt x="0" y="25"/>
                </a:lnTo>
                <a:lnTo>
                  <a:pt x="116" y="3"/>
                </a:lnTo>
                <a:lnTo>
                  <a:pt x="116" y="0"/>
                </a:lnTo>
                <a:lnTo>
                  <a:pt x="0" y="22"/>
                </a:lnTo>
                <a:close/>
              </a:path>
            </a:pathLst>
          </a:custGeom>
          <a:solidFill>
            <a:srgbClr val="E9E400"/>
          </a:solidFill>
          <a:ln w="0">
            <a:solidFill>
              <a:srgbClr val="E9E400"/>
            </a:solidFill>
            <a:prstDash val="solid"/>
            <a:round/>
            <a:headEnd/>
            <a:tailEnd/>
          </a:ln>
        </p:spPr>
        <p:txBody>
          <a:bodyPr/>
          <a:lstStyle/>
          <a:p>
            <a:endParaRPr lang="ru-RU"/>
          </a:p>
        </p:txBody>
      </p:sp>
      <p:sp>
        <p:nvSpPr>
          <p:cNvPr id="936065" name="Freeform 129"/>
          <p:cNvSpPr>
            <a:spLocks/>
          </p:cNvSpPr>
          <p:nvPr/>
        </p:nvSpPr>
        <p:spPr bwMode="auto">
          <a:xfrm>
            <a:off x="6000750" y="2366963"/>
            <a:ext cx="1492250" cy="155575"/>
          </a:xfrm>
          <a:custGeom>
            <a:avLst/>
            <a:gdLst/>
            <a:ahLst/>
            <a:cxnLst>
              <a:cxn ang="0">
                <a:pos x="0" y="12"/>
              </a:cxn>
              <a:cxn ang="0">
                <a:pos x="0" y="15"/>
              </a:cxn>
              <a:cxn ang="0">
                <a:pos x="116" y="3"/>
              </a:cxn>
              <a:cxn ang="0">
                <a:pos x="116" y="0"/>
              </a:cxn>
              <a:cxn ang="0">
                <a:pos x="0" y="12"/>
              </a:cxn>
            </a:cxnLst>
            <a:rect l="0" t="0" r="r" b="b"/>
            <a:pathLst>
              <a:path w="116" h="15">
                <a:moveTo>
                  <a:pt x="0" y="12"/>
                </a:moveTo>
                <a:lnTo>
                  <a:pt x="0" y="15"/>
                </a:lnTo>
                <a:lnTo>
                  <a:pt x="116" y="3"/>
                </a:lnTo>
                <a:lnTo>
                  <a:pt x="116" y="0"/>
                </a:lnTo>
                <a:lnTo>
                  <a:pt x="0" y="12"/>
                </a:lnTo>
                <a:close/>
              </a:path>
            </a:pathLst>
          </a:custGeom>
          <a:solidFill>
            <a:srgbClr val="E9E400"/>
          </a:solidFill>
          <a:ln w="0">
            <a:solidFill>
              <a:srgbClr val="E9E400"/>
            </a:solidFill>
            <a:prstDash val="solid"/>
            <a:round/>
            <a:headEnd/>
            <a:tailEnd/>
          </a:ln>
        </p:spPr>
        <p:txBody>
          <a:bodyPr/>
          <a:lstStyle/>
          <a:p>
            <a:endParaRPr lang="ru-RU"/>
          </a:p>
        </p:txBody>
      </p:sp>
      <p:sp>
        <p:nvSpPr>
          <p:cNvPr id="936066" name="Oval 130"/>
          <p:cNvSpPr>
            <a:spLocks noChangeArrowheads="1"/>
          </p:cNvSpPr>
          <p:nvPr/>
        </p:nvSpPr>
        <p:spPr bwMode="auto">
          <a:xfrm>
            <a:off x="2427288" y="2989263"/>
            <a:ext cx="63500" cy="61912"/>
          </a:xfrm>
          <a:prstGeom prst="ellipse">
            <a:avLst/>
          </a:prstGeom>
          <a:solidFill>
            <a:srgbClr val="E9E400"/>
          </a:solidFill>
          <a:ln w="0">
            <a:solidFill>
              <a:srgbClr val="E9E400"/>
            </a:solidFill>
            <a:round/>
            <a:headEnd/>
            <a:tailEnd/>
          </a:ln>
        </p:spPr>
        <p:txBody>
          <a:bodyPr/>
          <a:lstStyle/>
          <a:p>
            <a:endParaRPr lang="ru-RU"/>
          </a:p>
        </p:txBody>
      </p:sp>
      <p:sp>
        <p:nvSpPr>
          <p:cNvPr id="936067" name="Oval 131"/>
          <p:cNvSpPr>
            <a:spLocks noChangeArrowheads="1"/>
          </p:cNvSpPr>
          <p:nvPr/>
        </p:nvSpPr>
        <p:spPr bwMode="auto">
          <a:xfrm>
            <a:off x="4137025" y="2760663"/>
            <a:ext cx="63500" cy="52387"/>
          </a:xfrm>
          <a:prstGeom prst="ellipse">
            <a:avLst/>
          </a:prstGeom>
          <a:solidFill>
            <a:srgbClr val="E9E400"/>
          </a:solidFill>
          <a:ln w="0">
            <a:solidFill>
              <a:srgbClr val="E9E400"/>
            </a:solidFill>
            <a:round/>
            <a:headEnd/>
            <a:tailEnd/>
          </a:ln>
        </p:spPr>
        <p:txBody>
          <a:bodyPr/>
          <a:lstStyle/>
          <a:p>
            <a:endParaRPr lang="ru-RU"/>
          </a:p>
        </p:txBody>
      </p:sp>
      <p:sp>
        <p:nvSpPr>
          <p:cNvPr id="936068" name="Oval 132"/>
          <p:cNvSpPr>
            <a:spLocks noChangeArrowheads="1"/>
          </p:cNvSpPr>
          <p:nvPr/>
        </p:nvSpPr>
        <p:spPr bwMode="auto">
          <a:xfrm>
            <a:off x="5859463" y="2492375"/>
            <a:ext cx="65087" cy="50800"/>
          </a:xfrm>
          <a:prstGeom prst="ellipse">
            <a:avLst/>
          </a:prstGeom>
          <a:solidFill>
            <a:srgbClr val="E9E400"/>
          </a:solidFill>
          <a:ln w="0">
            <a:solidFill>
              <a:srgbClr val="E9E400"/>
            </a:solidFill>
            <a:round/>
            <a:headEnd/>
            <a:tailEnd/>
          </a:ln>
        </p:spPr>
        <p:txBody>
          <a:bodyPr/>
          <a:lstStyle/>
          <a:p>
            <a:endParaRPr lang="ru-RU"/>
          </a:p>
        </p:txBody>
      </p:sp>
      <p:sp>
        <p:nvSpPr>
          <p:cNvPr id="936069" name="Oval 133"/>
          <p:cNvSpPr>
            <a:spLocks noChangeArrowheads="1"/>
          </p:cNvSpPr>
          <p:nvPr/>
        </p:nvSpPr>
        <p:spPr bwMode="auto">
          <a:xfrm>
            <a:off x="7569200" y="2346325"/>
            <a:ext cx="65088" cy="63500"/>
          </a:xfrm>
          <a:prstGeom prst="ellipse">
            <a:avLst/>
          </a:prstGeom>
          <a:solidFill>
            <a:srgbClr val="E9E400"/>
          </a:solidFill>
          <a:ln w="0">
            <a:solidFill>
              <a:srgbClr val="E9E400"/>
            </a:solidFill>
            <a:round/>
            <a:headEnd/>
            <a:tailEnd/>
          </a:ln>
        </p:spPr>
        <p:txBody>
          <a:bodyPr/>
          <a:lstStyle/>
          <a:p>
            <a:endParaRPr lang="ru-RU"/>
          </a:p>
        </p:txBody>
      </p:sp>
      <p:sp>
        <p:nvSpPr>
          <p:cNvPr id="936070" name="Freeform 134"/>
          <p:cNvSpPr>
            <a:spLocks/>
          </p:cNvSpPr>
          <p:nvPr/>
        </p:nvSpPr>
        <p:spPr bwMode="auto">
          <a:xfrm>
            <a:off x="2568575" y="2647950"/>
            <a:ext cx="1490663" cy="134938"/>
          </a:xfrm>
          <a:custGeom>
            <a:avLst/>
            <a:gdLst/>
            <a:ahLst/>
            <a:cxnLst>
              <a:cxn ang="0">
                <a:pos x="0" y="0"/>
              </a:cxn>
              <a:cxn ang="0">
                <a:pos x="0" y="2"/>
              </a:cxn>
              <a:cxn ang="0">
                <a:pos x="116" y="13"/>
              </a:cxn>
              <a:cxn ang="0">
                <a:pos x="116" y="10"/>
              </a:cxn>
              <a:cxn ang="0">
                <a:pos x="0" y="0"/>
              </a:cxn>
            </a:cxnLst>
            <a:rect l="0" t="0" r="r" b="b"/>
            <a:pathLst>
              <a:path w="116" h="13">
                <a:moveTo>
                  <a:pt x="0" y="0"/>
                </a:moveTo>
                <a:lnTo>
                  <a:pt x="0" y="2"/>
                </a:lnTo>
                <a:lnTo>
                  <a:pt x="116" y="13"/>
                </a:lnTo>
                <a:lnTo>
                  <a:pt x="116" y="10"/>
                </a:lnTo>
                <a:lnTo>
                  <a:pt x="0" y="0"/>
                </a:lnTo>
                <a:close/>
              </a:path>
            </a:pathLst>
          </a:custGeom>
          <a:solidFill>
            <a:srgbClr val="E9E400"/>
          </a:solidFill>
          <a:ln w="0">
            <a:solidFill>
              <a:srgbClr val="E9E400"/>
            </a:solidFill>
            <a:prstDash val="solid"/>
            <a:round/>
            <a:headEnd/>
            <a:tailEnd/>
          </a:ln>
        </p:spPr>
        <p:txBody>
          <a:bodyPr/>
          <a:lstStyle/>
          <a:p>
            <a:endParaRPr lang="ru-RU"/>
          </a:p>
        </p:txBody>
      </p:sp>
      <p:sp>
        <p:nvSpPr>
          <p:cNvPr id="936071" name="Freeform 135"/>
          <p:cNvSpPr>
            <a:spLocks/>
          </p:cNvSpPr>
          <p:nvPr/>
        </p:nvSpPr>
        <p:spPr bwMode="auto">
          <a:xfrm>
            <a:off x="4291013" y="2751138"/>
            <a:ext cx="1492250" cy="31750"/>
          </a:xfrm>
          <a:custGeom>
            <a:avLst/>
            <a:gdLst/>
            <a:ahLst/>
            <a:cxnLst>
              <a:cxn ang="0">
                <a:pos x="0" y="1"/>
              </a:cxn>
              <a:cxn ang="0">
                <a:pos x="0" y="3"/>
              </a:cxn>
              <a:cxn ang="0">
                <a:pos x="115" y="2"/>
              </a:cxn>
              <a:cxn ang="0">
                <a:pos x="116" y="0"/>
              </a:cxn>
              <a:cxn ang="0">
                <a:pos x="0" y="1"/>
              </a:cxn>
            </a:cxnLst>
            <a:rect l="0" t="0" r="r" b="b"/>
            <a:pathLst>
              <a:path w="116" h="3">
                <a:moveTo>
                  <a:pt x="0" y="1"/>
                </a:moveTo>
                <a:lnTo>
                  <a:pt x="0" y="3"/>
                </a:lnTo>
                <a:lnTo>
                  <a:pt x="115" y="2"/>
                </a:lnTo>
                <a:lnTo>
                  <a:pt x="116" y="0"/>
                </a:lnTo>
                <a:lnTo>
                  <a:pt x="0" y="1"/>
                </a:lnTo>
                <a:close/>
              </a:path>
            </a:pathLst>
          </a:custGeom>
          <a:solidFill>
            <a:srgbClr val="E9E400"/>
          </a:solidFill>
          <a:ln w="0">
            <a:solidFill>
              <a:srgbClr val="E9E400"/>
            </a:solidFill>
            <a:prstDash val="solid"/>
            <a:round/>
            <a:headEnd/>
            <a:tailEnd/>
          </a:ln>
        </p:spPr>
        <p:txBody>
          <a:bodyPr/>
          <a:lstStyle/>
          <a:p>
            <a:endParaRPr lang="ru-RU"/>
          </a:p>
        </p:txBody>
      </p:sp>
      <p:sp>
        <p:nvSpPr>
          <p:cNvPr id="936072" name="Freeform 136"/>
          <p:cNvSpPr>
            <a:spLocks/>
          </p:cNvSpPr>
          <p:nvPr/>
        </p:nvSpPr>
        <p:spPr bwMode="auto">
          <a:xfrm>
            <a:off x="6000750" y="2522538"/>
            <a:ext cx="1492250" cy="238125"/>
          </a:xfrm>
          <a:custGeom>
            <a:avLst/>
            <a:gdLst/>
            <a:ahLst/>
            <a:cxnLst>
              <a:cxn ang="0">
                <a:pos x="0" y="20"/>
              </a:cxn>
              <a:cxn ang="0">
                <a:pos x="0" y="23"/>
              </a:cxn>
              <a:cxn ang="0">
                <a:pos x="116" y="3"/>
              </a:cxn>
              <a:cxn ang="0">
                <a:pos x="116" y="0"/>
              </a:cxn>
              <a:cxn ang="0">
                <a:pos x="0" y="20"/>
              </a:cxn>
            </a:cxnLst>
            <a:rect l="0" t="0" r="r" b="b"/>
            <a:pathLst>
              <a:path w="116" h="23">
                <a:moveTo>
                  <a:pt x="0" y="20"/>
                </a:moveTo>
                <a:lnTo>
                  <a:pt x="0" y="23"/>
                </a:lnTo>
                <a:lnTo>
                  <a:pt x="116" y="3"/>
                </a:lnTo>
                <a:lnTo>
                  <a:pt x="116" y="0"/>
                </a:lnTo>
                <a:lnTo>
                  <a:pt x="0" y="20"/>
                </a:lnTo>
                <a:close/>
              </a:path>
            </a:pathLst>
          </a:custGeom>
          <a:solidFill>
            <a:srgbClr val="E9E400"/>
          </a:solidFill>
          <a:ln w="0">
            <a:solidFill>
              <a:srgbClr val="E9E400"/>
            </a:solidFill>
            <a:prstDash val="solid"/>
            <a:round/>
            <a:headEnd/>
            <a:tailEnd/>
          </a:ln>
        </p:spPr>
        <p:txBody>
          <a:bodyPr/>
          <a:lstStyle/>
          <a:p>
            <a:endParaRPr lang="ru-RU"/>
          </a:p>
        </p:txBody>
      </p:sp>
      <p:sp>
        <p:nvSpPr>
          <p:cNvPr id="936073" name="Rectangle 137"/>
          <p:cNvSpPr>
            <a:spLocks noChangeArrowheads="1"/>
          </p:cNvSpPr>
          <p:nvPr/>
        </p:nvSpPr>
        <p:spPr bwMode="auto">
          <a:xfrm>
            <a:off x="2427288" y="2627313"/>
            <a:ext cx="63500" cy="50800"/>
          </a:xfrm>
          <a:prstGeom prst="rect">
            <a:avLst/>
          </a:prstGeom>
          <a:solidFill>
            <a:srgbClr val="E9E400"/>
          </a:solidFill>
          <a:ln w="0">
            <a:solidFill>
              <a:srgbClr val="E9E400"/>
            </a:solidFill>
            <a:miter lim="800000"/>
            <a:headEnd/>
            <a:tailEnd/>
          </a:ln>
        </p:spPr>
        <p:txBody>
          <a:bodyPr/>
          <a:lstStyle/>
          <a:p>
            <a:endParaRPr lang="ru-RU"/>
          </a:p>
        </p:txBody>
      </p:sp>
      <p:sp>
        <p:nvSpPr>
          <p:cNvPr id="936074" name="Rectangle 138"/>
          <p:cNvSpPr>
            <a:spLocks noChangeArrowheads="1"/>
          </p:cNvSpPr>
          <p:nvPr/>
        </p:nvSpPr>
        <p:spPr bwMode="auto">
          <a:xfrm>
            <a:off x="4137025" y="2751138"/>
            <a:ext cx="63500" cy="52387"/>
          </a:xfrm>
          <a:prstGeom prst="rect">
            <a:avLst/>
          </a:prstGeom>
          <a:solidFill>
            <a:srgbClr val="E9E400"/>
          </a:solidFill>
          <a:ln w="0">
            <a:solidFill>
              <a:srgbClr val="E9E400"/>
            </a:solidFill>
            <a:miter lim="800000"/>
            <a:headEnd/>
            <a:tailEnd/>
          </a:ln>
        </p:spPr>
        <p:txBody>
          <a:bodyPr/>
          <a:lstStyle/>
          <a:p>
            <a:endParaRPr lang="ru-RU"/>
          </a:p>
        </p:txBody>
      </p:sp>
      <p:sp>
        <p:nvSpPr>
          <p:cNvPr id="936075" name="Rectangle 139"/>
          <p:cNvSpPr>
            <a:spLocks noChangeArrowheads="1"/>
          </p:cNvSpPr>
          <p:nvPr/>
        </p:nvSpPr>
        <p:spPr bwMode="auto">
          <a:xfrm>
            <a:off x="5859463" y="2730500"/>
            <a:ext cx="65087" cy="52388"/>
          </a:xfrm>
          <a:prstGeom prst="rect">
            <a:avLst/>
          </a:prstGeom>
          <a:solidFill>
            <a:srgbClr val="E9E400"/>
          </a:solidFill>
          <a:ln w="0">
            <a:solidFill>
              <a:srgbClr val="E9E400"/>
            </a:solidFill>
            <a:miter lim="800000"/>
            <a:headEnd/>
            <a:tailEnd/>
          </a:ln>
        </p:spPr>
        <p:txBody>
          <a:bodyPr/>
          <a:lstStyle/>
          <a:p>
            <a:endParaRPr lang="ru-RU"/>
          </a:p>
        </p:txBody>
      </p:sp>
      <p:sp>
        <p:nvSpPr>
          <p:cNvPr id="936076" name="Rectangle 140"/>
          <p:cNvSpPr>
            <a:spLocks noChangeArrowheads="1"/>
          </p:cNvSpPr>
          <p:nvPr/>
        </p:nvSpPr>
        <p:spPr bwMode="auto">
          <a:xfrm>
            <a:off x="7569200" y="2501900"/>
            <a:ext cx="65088" cy="52388"/>
          </a:xfrm>
          <a:prstGeom prst="rect">
            <a:avLst/>
          </a:prstGeom>
          <a:solidFill>
            <a:srgbClr val="E9E400"/>
          </a:solidFill>
          <a:ln w="0">
            <a:solidFill>
              <a:srgbClr val="E9E400"/>
            </a:solidFill>
            <a:miter lim="800000"/>
            <a:headEnd/>
            <a:tailEnd/>
          </a:ln>
        </p:spPr>
        <p:txBody>
          <a:bodyPr/>
          <a:lstStyle/>
          <a:p>
            <a:endParaRPr lang="ru-RU"/>
          </a:p>
        </p:txBody>
      </p:sp>
      <p:sp>
        <p:nvSpPr>
          <p:cNvPr id="936077" name="Freeform 141"/>
          <p:cNvSpPr>
            <a:spLocks/>
          </p:cNvSpPr>
          <p:nvPr/>
        </p:nvSpPr>
        <p:spPr bwMode="auto">
          <a:xfrm>
            <a:off x="2555875" y="1725613"/>
            <a:ext cx="1516063" cy="549275"/>
          </a:xfrm>
          <a:custGeom>
            <a:avLst/>
            <a:gdLst/>
            <a:ahLst/>
            <a:cxnLst>
              <a:cxn ang="0">
                <a:pos x="1" y="0"/>
              </a:cxn>
              <a:cxn ang="0">
                <a:pos x="0" y="2"/>
              </a:cxn>
              <a:cxn ang="0">
                <a:pos x="117" y="53"/>
              </a:cxn>
              <a:cxn ang="0">
                <a:pos x="118" y="51"/>
              </a:cxn>
              <a:cxn ang="0">
                <a:pos x="1" y="0"/>
              </a:cxn>
            </a:cxnLst>
            <a:rect l="0" t="0" r="r" b="b"/>
            <a:pathLst>
              <a:path w="118" h="53">
                <a:moveTo>
                  <a:pt x="1" y="0"/>
                </a:moveTo>
                <a:lnTo>
                  <a:pt x="0" y="2"/>
                </a:lnTo>
                <a:lnTo>
                  <a:pt x="117" y="53"/>
                </a:lnTo>
                <a:lnTo>
                  <a:pt x="118" y="51"/>
                </a:lnTo>
                <a:lnTo>
                  <a:pt x="1" y="0"/>
                </a:lnTo>
                <a:close/>
              </a:path>
            </a:pathLst>
          </a:custGeom>
          <a:solidFill>
            <a:srgbClr val="E9E400"/>
          </a:solidFill>
          <a:ln w="0">
            <a:solidFill>
              <a:srgbClr val="E9E400"/>
            </a:solidFill>
            <a:prstDash val="solid"/>
            <a:round/>
            <a:headEnd/>
            <a:tailEnd/>
          </a:ln>
        </p:spPr>
        <p:txBody>
          <a:bodyPr/>
          <a:lstStyle/>
          <a:p>
            <a:endParaRPr lang="ru-RU"/>
          </a:p>
        </p:txBody>
      </p:sp>
      <p:sp>
        <p:nvSpPr>
          <p:cNvPr id="936078" name="Freeform 142"/>
          <p:cNvSpPr>
            <a:spLocks/>
          </p:cNvSpPr>
          <p:nvPr/>
        </p:nvSpPr>
        <p:spPr bwMode="auto">
          <a:xfrm>
            <a:off x="4265613" y="2336800"/>
            <a:ext cx="1530350" cy="746125"/>
          </a:xfrm>
          <a:custGeom>
            <a:avLst/>
            <a:gdLst/>
            <a:ahLst/>
            <a:cxnLst>
              <a:cxn ang="0">
                <a:pos x="1" y="0"/>
              </a:cxn>
              <a:cxn ang="0">
                <a:pos x="0" y="2"/>
              </a:cxn>
              <a:cxn ang="0">
                <a:pos x="118" y="72"/>
              </a:cxn>
              <a:cxn ang="0">
                <a:pos x="119" y="70"/>
              </a:cxn>
              <a:cxn ang="0">
                <a:pos x="1" y="0"/>
              </a:cxn>
            </a:cxnLst>
            <a:rect l="0" t="0" r="r" b="b"/>
            <a:pathLst>
              <a:path w="119" h="72">
                <a:moveTo>
                  <a:pt x="1" y="0"/>
                </a:moveTo>
                <a:lnTo>
                  <a:pt x="0" y="2"/>
                </a:lnTo>
                <a:lnTo>
                  <a:pt x="118" y="72"/>
                </a:lnTo>
                <a:lnTo>
                  <a:pt x="119" y="70"/>
                </a:lnTo>
                <a:lnTo>
                  <a:pt x="1" y="0"/>
                </a:lnTo>
                <a:close/>
              </a:path>
            </a:pathLst>
          </a:custGeom>
          <a:solidFill>
            <a:srgbClr val="E9E400"/>
          </a:solidFill>
          <a:ln w="0">
            <a:solidFill>
              <a:srgbClr val="E9E400"/>
            </a:solidFill>
            <a:prstDash val="solid"/>
            <a:round/>
            <a:headEnd/>
            <a:tailEnd/>
          </a:ln>
        </p:spPr>
        <p:txBody>
          <a:bodyPr/>
          <a:lstStyle/>
          <a:p>
            <a:endParaRPr lang="ru-RU"/>
          </a:p>
        </p:txBody>
      </p:sp>
      <p:sp>
        <p:nvSpPr>
          <p:cNvPr id="936079" name="Freeform 143"/>
          <p:cNvSpPr>
            <a:spLocks/>
          </p:cNvSpPr>
          <p:nvPr/>
        </p:nvSpPr>
        <p:spPr bwMode="auto">
          <a:xfrm>
            <a:off x="5988050" y="3155950"/>
            <a:ext cx="1530350" cy="766763"/>
          </a:xfrm>
          <a:custGeom>
            <a:avLst/>
            <a:gdLst/>
            <a:ahLst/>
            <a:cxnLst>
              <a:cxn ang="0">
                <a:pos x="1" y="0"/>
              </a:cxn>
              <a:cxn ang="0">
                <a:pos x="0" y="2"/>
              </a:cxn>
              <a:cxn ang="0">
                <a:pos x="117" y="74"/>
              </a:cxn>
              <a:cxn ang="0">
                <a:pos x="119" y="72"/>
              </a:cxn>
              <a:cxn ang="0">
                <a:pos x="1" y="0"/>
              </a:cxn>
            </a:cxnLst>
            <a:rect l="0" t="0" r="r" b="b"/>
            <a:pathLst>
              <a:path w="119" h="74">
                <a:moveTo>
                  <a:pt x="1" y="0"/>
                </a:moveTo>
                <a:lnTo>
                  <a:pt x="0" y="2"/>
                </a:lnTo>
                <a:lnTo>
                  <a:pt x="117" y="74"/>
                </a:lnTo>
                <a:lnTo>
                  <a:pt x="119" y="72"/>
                </a:lnTo>
                <a:lnTo>
                  <a:pt x="1" y="0"/>
                </a:lnTo>
                <a:close/>
              </a:path>
            </a:pathLst>
          </a:custGeom>
          <a:solidFill>
            <a:srgbClr val="E9E400"/>
          </a:solidFill>
          <a:ln w="0">
            <a:solidFill>
              <a:srgbClr val="E9E400"/>
            </a:solidFill>
            <a:prstDash val="solid"/>
            <a:round/>
            <a:headEnd/>
            <a:tailEnd/>
          </a:ln>
        </p:spPr>
        <p:txBody>
          <a:bodyPr/>
          <a:lstStyle/>
          <a:p>
            <a:endParaRPr lang="ru-RU"/>
          </a:p>
        </p:txBody>
      </p:sp>
      <p:sp>
        <p:nvSpPr>
          <p:cNvPr id="936080" name="Freeform 144"/>
          <p:cNvSpPr>
            <a:spLocks/>
          </p:cNvSpPr>
          <p:nvPr/>
        </p:nvSpPr>
        <p:spPr bwMode="auto">
          <a:xfrm>
            <a:off x="2427288" y="1673225"/>
            <a:ext cx="63500" cy="52388"/>
          </a:xfrm>
          <a:custGeom>
            <a:avLst/>
            <a:gdLst/>
            <a:ahLst/>
            <a:cxnLst>
              <a:cxn ang="0">
                <a:pos x="2" y="0"/>
              </a:cxn>
              <a:cxn ang="0">
                <a:pos x="5" y="3"/>
              </a:cxn>
              <a:cxn ang="0">
                <a:pos x="2" y="5"/>
              </a:cxn>
              <a:cxn ang="0">
                <a:pos x="0" y="3"/>
              </a:cxn>
              <a:cxn ang="0">
                <a:pos x="2" y="0"/>
              </a:cxn>
            </a:cxnLst>
            <a:rect l="0" t="0" r="r" b="b"/>
            <a:pathLst>
              <a:path w="5" h="5">
                <a:moveTo>
                  <a:pt x="2" y="0"/>
                </a:moveTo>
                <a:lnTo>
                  <a:pt x="5" y="3"/>
                </a:lnTo>
                <a:lnTo>
                  <a:pt x="2" y="5"/>
                </a:lnTo>
                <a:lnTo>
                  <a:pt x="0" y="3"/>
                </a:lnTo>
                <a:lnTo>
                  <a:pt x="2" y="0"/>
                </a:lnTo>
                <a:close/>
              </a:path>
            </a:pathLst>
          </a:custGeom>
          <a:solidFill>
            <a:srgbClr val="E9E400"/>
          </a:solidFill>
          <a:ln w="0">
            <a:solidFill>
              <a:srgbClr val="E9E400"/>
            </a:solidFill>
            <a:prstDash val="solid"/>
            <a:round/>
            <a:headEnd/>
            <a:tailEnd/>
          </a:ln>
        </p:spPr>
        <p:txBody>
          <a:bodyPr/>
          <a:lstStyle/>
          <a:p>
            <a:endParaRPr lang="ru-RU"/>
          </a:p>
        </p:txBody>
      </p:sp>
      <p:sp>
        <p:nvSpPr>
          <p:cNvPr id="936081" name="Freeform 145"/>
          <p:cNvSpPr>
            <a:spLocks/>
          </p:cNvSpPr>
          <p:nvPr/>
        </p:nvSpPr>
        <p:spPr bwMode="auto">
          <a:xfrm>
            <a:off x="4137025" y="2274888"/>
            <a:ext cx="63500" cy="50800"/>
          </a:xfrm>
          <a:custGeom>
            <a:avLst/>
            <a:gdLst/>
            <a:ahLst/>
            <a:cxnLst>
              <a:cxn ang="0">
                <a:pos x="3" y="0"/>
              </a:cxn>
              <a:cxn ang="0">
                <a:pos x="5" y="3"/>
              </a:cxn>
              <a:cxn ang="0">
                <a:pos x="3" y="5"/>
              </a:cxn>
              <a:cxn ang="0">
                <a:pos x="0" y="3"/>
              </a:cxn>
              <a:cxn ang="0">
                <a:pos x="3" y="0"/>
              </a:cxn>
            </a:cxnLst>
            <a:rect l="0" t="0" r="r" b="b"/>
            <a:pathLst>
              <a:path w="5" h="5">
                <a:moveTo>
                  <a:pt x="3" y="0"/>
                </a:moveTo>
                <a:lnTo>
                  <a:pt x="5" y="3"/>
                </a:lnTo>
                <a:lnTo>
                  <a:pt x="3" y="5"/>
                </a:lnTo>
                <a:lnTo>
                  <a:pt x="0" y="3"/>
                </a:lnTo>
                <a:lnTo>
                  <a:pt x="3" y="0"/>
                </a:lnTo>
                <a:close/>
              </a:path>
            </a:pathLst>
          </a:custGeom>
          <a:solidFill>
            <a:srgbClr val="E9E400"/>
          </a:solidFill>
          <a:ln w="0">
            <a:solidFill>
              <a:srgbClr val="E9E400"/>
            </a:solidFill>
            <a:prstDash val="solid"/>
            <a:round/>
            <a:headEnd/>
            <a:tailEnd/>
          </a:ln>
        </p:spPr>
        <p:txBody>
          <a:bodyPr/>
          <a:lstStyle/>
          <a:p>
            <a:endParaRPr lang="ru-RU"/>
          </a:p>
        </p:txBody>
      </p:sp>
      <p:sp>
        <p:nvSpPr>
          <p:cNvPr id="936082" name="Freeform 146"/>
          <p:cNvSpPr>
            <a:spLocks/>
          </p:cNvSpPr>
          <p:nvPr/>
        </p:nvSpPr>
        <p:spPr bwMode="auto">
          <a:xfrm>
            <a:off x="5859463" y="3092450"/>
            <a:ext cx="65087" cy="52388"/>
          </a:xfrm>
          <a:custGeom>
            <a:avLst/>
            <a:gdLst/>
            <a:ahLst/>
            <a:cxnLst>
              <a:cxn ang="0">
                <a:pos x="2" y="0"/>
              </a:cxn>
              <a:cxn ang="0">
                <a:pos x="5" y="2"/>
              </a:cxn>
              <a:cxn ang="0">
                <a:pos x="2" y="5"/>
              </a:cxn>
              <a:cxn ang="0">
                <a:pos x="0" y="2"/>
              </a:cxn>
              <a:cxn ang="0">
                <a:pos x="2" y="0"/>
              </a:cxn>
            </a:cxnLst>
            <a:rect l="0" t="0" r="r" b="b"/>
            <a:pathLst>
              <a:path w="5" h="5">
                <a:moveTo>
                  <a:pt x="2" y="0"/>
                </a:moveTo>
                <a:lnTo>
                  <a:pt x="5" y="2"/>
                </a:lnTo>
                <a:lnTo>
                  <a:pt x="2" y="5"/>
                </a:lnTo>
                <a:lnTo>
                  <a:pt x="0" y="2"/>
                </a:lnTo>
                <a:lnTo>
                  <a:pt x="2" y="0"/>
                </a:lnTo>
                <a:close/>
              </a:path>
            </a:pathLst>
          </a:custGeom>
          <a:solidFill>
            <a:srgbClr val="E9E400"/>
          </a:solidFill>
          <a:ln w="0">
            <a:solidFill>
              <a:srgbClr val="E9E400"/>
            </a:solidFill>
            <a:prstDash val="solid"/>
            <a:round/>
            <a:headEnd/>
            <a:tailEnd/>
          </a:ln>
        </p:spPr>
        <p:txBody>
          <a:bodyPr/>
          <a:lstStyle/>
          <a:p>
            <a:endParaRPr lang="ru-RU"/>
          </a:p>
        </p:txBody>
      </p:sp>
      <p:sp>
        <p:nvSpPr>
          <p:cNvPr id="936083" name="Freeform 147"/>
          <p:cNvSpPr>
            <a:spLocks/>
          </p:cNvSpPr>
          <p:nvPr/>
        </p:nvSpPr>
        <p:spPr bwMode="auto">
          <a:xfrm>
            <a:off x="7569200" y="3932238"/>
            <a:ext cx="65088" cy="52387"/>
          </a:xfrm>
          <a:custGeom>
            <a:avLst/>
            <a:gdLst/>
            <a:ahLst/>
            <a:cxnLst>
              <a:cxn ang="0">
                <a:pos x="3" y="0"/>
              </a:cxn>
              <a:cxn ang="0">
                <a:pos x="5" y="3"/>
              </a:cxn>
              <a:cxn ang="0">
                <a:pos x="3" y="5"/>
              </a:cxn>
              <a:cxn ang="0">
                <a:pos x="0" y="3"/>
              </a:cxn>
              <a:cxn ang="0">
                <a:pos x="3" y="0"/>
              </a:cxn>
            </a:cxnLst>
            <a:rect l="0" t="0" r="r" b="b"/>
            <a:pathLst>
              <a:path w="5" h="5">
                <a:moveTo>
                  <a:pt x="3" y="0"/>
                </a:moveTo>
                <a:lnTo>
                  <a:pt x="5" y="3"/>
                </a:lnTo>
                <a:lnTo>
                  <a:pt x="3" y="5"/>
                </a:lnTo>
                <a:lnTo>
                  <a:pt x="0" y="3"/>
                </a:lnTo>
                <a:lnTo>
                  <a:pt x="3" y="0"/>
                </a:lnTo>
                <a:close/>
              </a:path>
            </a:pathLst>
          </a:custGeom>
          <a:solidFill>
            <a:srgbClr val="E9E400"/>
          </a:solidFill>
          <a:ln w="0">
            <a:solidFill>
              <a:srgbClr val="E9E400"/>
            </a:solidFill>
            <a:prstDash val="solid"/>
            <a:round/>
            <a:headEnd/>
            <a:tailEnd/>
          </a:ln>
        </p:spPr>
        <p:txBody>
          <a:bodyPr/>
          <a:lstStyle/>
          <a:p>
            <a:endParaRPr lang="ru-RU"/>
          </a:p>
        </p:txBody>
      </p:sp>
      <p:sp>
        <p:nvSpPr>
          <p:cNvPr id="936084" name="Freeform 148"/>
          <p:cNvSpPr>
            <a:spLocks/>
          </p:cNvSpPr>
          <p:nvPr/>
        </p:nvSpPr>
        <p:spPr bwMode="auto">
          <a:xfrm>
            <a:off x="2568575" y="2057400"/>
            <a:ext cx="1490663" cy="247650"/>
          </a:xfrm>
          <a:custGeom>
            <a:avLst/>
            <a:gdLst/>
            <a:ahLst/>
            <a:cxnLst>
              <a:cxn ang="0">
                <a:pos x="0" y="0"/>
              </a:cxn>
              <a:cxn ang="0">
                <a:pos x="0" y="2"/>
              </a:cxn>
              <a:cxn ang="0">
                <a:pos x="116" y="24"/>
              </a:cxn>
              <a:cxn ang="0">
                <a:pos x="116" y="22"/>
              </a:cxn>
              <a:cxn ang="0">
                <a:pos x="0" y="0"/>
              </a:cxn>
            </a:cxnLst>
            <a:rect l="0" t="0" r="r" b="b"/>
            <a:pathLst>
              <a:path w="116" h="24">
                <a:moveTo>
                  <a:pt x="0" y="0"/>
                </a:moveTo>
                <a:lnTo>
                  <a:pt x="0" y="2"/>
                </a:lnTo>
                <a:lnTo>
                  <a:pt x="116" y="24"/>
                </a:lnTo>
                <a:lnTo>
                  <a:pt x="116" y="22"/>
                </a:lnTo>
                <a:lnTo>
                  <a:pt x="0" y="0"/>
                </a:lnTo>
                <a:close/>
              </a:path>
            </a:pathLst>
          </a:custGeom>
          <a:solidFill>
            <a:srgbClr val="008B4A"/>
          </a:solidFill>
          <a:ln w="0">
            <a:solidFill>
              <a:srgbClr val="008B4A"/>
            </a:solidFill>
            <a:prstDash val="solid"/>
            <a:round/>
            <a:headEnd/>
            <a:tailEnd/>
          </a:ln>
        </p:spPr>
        <p:txBody>
          <a:bodyPr/>
          <a:lstStyle/>
          <a:p>
            <a:endParaRPr lang="ru-RU"/>
          </a:p>
        </p:txBody>
      </p:sp>
      <p:sp>
        <p:nvSpPr>
          <p:cNvPr id="936085" name="Freeform 149"/>
          <p:cNvSpPr>
            <a:spLocks/>
          </p:cNvSpPr>
          <p:nvPr/>
        </p:nvSpPr>
        <p:spPr bwMode="auto">
          <a:xfrm>
            <a:off x="4278313" y="2336800"/>
            <a:ext cx="1517650" cy="600075"/>
          </a:xfrm>
          <a:custGeom>
            <a:avLst/>
            <a:gdLst/>
            <a:ahLst/>
            <a:cxnLst>
              <a:cxn ang="0">
                <a:pos x="1" y="0"/>
              </a:cxn>
              <a:cxn ang="0">
                <a:pos x="0" y="3"/>
              </a:cxn>
              <a:cxn ang="0">
                <a:pos x="117" y="58"/>
              </a:cxn>
              <a:cxn ang="0">
                <a:pos x="118" y="56"/>
              </a:cxn>
              <a:cxn ang="0">
                <a:pos x="1" y="0"/>
              </a:cxn>
            </a:cxnLst>
            <a:rect l="0" t="0" r="r" b="b"/>
            <a:pathLst>
              <a:path w="118" h="58">
                <a:moveTo>
                  <a:pt x="1" y="0"/>
                </a:moveTo>
                <a:lnTo>
                  <a:pt x="0" y="3"/>
                </a:lnTo>
                <a:lnTo>
                  <a:pt x="117" y="58"/>
                </a:lnTo>
                <a:lnTo>
                  <a:pt x="118" y="56"/>
                </a:lnTo>
                <a:lnTo>
                  <a:pt x="1" y="0"/>
                </a:lnTo>
                <a:close/>
              </a:path>
            </a:pathLst>
          </a:custGeom>
          <a:solidFill>
            <a:srgbClr val="008B4A"/>
          </a:solidFill>
          <a:ln w="0">
            <a:solidFill>
              <a:srgbClr val="008B4A"/>
            </a:solidFill>
            <a:prstDash val="solid"/>
            <a:round/>
            <a:headEnd/>
            <a:tailEnd/>
          </a:ln>
        </p:spPr>
        <p:txBody>
          <a:bodyPr/>
          <a:lstStyle/>
          <a:p>
            <a:endParaRPr lang="ru-RU"/>
          </a:p>
        </p:txBody>
      </p:sp>
      <p:sp>
        <p:nvSpPr>
          <p:cNvPr id="936086" name="Freeform 150"/>
          <p:cNvSpPr>
            <a:spLocks/>
          </p:cNvSpPr>
          <p:nvPr/>
        </p:nvSpPr>
        <p:spPr bwMode="auto">
          <a:xfrm>
            <a:off x="6000750" y="2936875"/>
            <a:ext cx="1492250" cy="42863"/>
          </a:xfrm>
          <a:custGeom>
            <a:avLst/>
            <a:gdLst/>
            <a:ahLst/>
            <a:cxnLst>
              <a:cxn ang="0">
                <a:pos x="0" y="1"/>
              </a:cxn>
              <a:cxn ang="0">
                <a:pos x="0" y="4"/>
              </a:cxn>
              <a:cxn ang="0">
                <a:pos x="116" y="3"/>
              </a:cxn>
              <a:cxn ang="0">
                <a:pos x="116" y="0"/>
              </a:cxn>
              <a:cxn ang="0">
                <a:pos x="0" y="1"/>
              </a:cxn>
            </a:cxnLst>
            <a:rect l="0" t="0" r="r" b="b"/>
            <a:pathLst>
              <a:path w="116" h="4">
                <a:moveTo>
                  <a:pt x="0" y="1"/>
                </a:moveTo>
                <a:lnTo>
                  <a:pt x="0" y="4"/>
                </a:lnTo>
                <a:lnTo>
                  <a:pt x="116" y="3"/>
                </a:lnTo>
                <a:lnTo>
                  <a:pt x="116" y="0"/>
                </a:lnTo>
                <a:lnTo>
                  <a:pt x="0" y="1"/>
                </a:lnTo>
                <a:close/>
              </a:path>
            </a:pathLst>
          </a:custGeom>
          <a:solidFill>
            <a:srgbClr val="008B4A"/>
          </a:solidFill>
          <a:ln w="0">
            <a:solidFill>
              <a:srgbClr val="008B4A"/>
            </a:solidFill>
            <a:prstDash val="solid"/>
            <a:round/>
            <a:headEnd/>
            <a:tailEnd/>
          </a:ln>
        </p:spPr>
        <p:txBody>
          <a:bodyPr/>
          <a:lstStyle/>
          <a:p>
            <a:endParaRPr lang="ru-RU"/>
          </a:p>
        </p:txBody>
      </p:sp>
      <p:sp>
        <p:nvSpPr>
          <p:cNvPr id="936087" name="Oval 151"/>
          <p:cNvSpPr>
            <a:spLocks noChangeArrowheads="1"/>
          </p:cNvSpPr>
          <p:nvPr/>
        </p:nvSpPr>
        <p:spPr bwMode="auto">
          <a:xfrm>
            <a:off x="2414588" y="2014538"/>
            <a:ext cx="76200" cy="73025"/>
          </a:xfrm>
          <a:prstGeom prst="ellipse">
            <a:avLst/>
          </a:prstGeom>
          <a:solidFill>
            <a:srgbClr val="008B4A"/>
          </a:solidFill>
          <a:ln w="0">
            <a:solidFill>
              <a:srgbClr val="008B4A"/>
            </a:solidFill>
            <a:round/>
            <a:headEnd/>
            <a:tailEnd/>
          </a:ln>
        </p:spPr>
        <p:txBody>
          <a:bodyPr/>
          <a:lstStyle/>
          <a:p>
            <a:endParaRPr lang="ru-RU"/>
          </a:p>
        </p:txBody>
      </p:sp>
      <p:sp>
        <p:nvSpPr>
          <p:cNvPr id="936088" name="Oval 152"/>
          <p:cNvSpPr>
            <a:spLocks noChangeArrowheads="1"/>
          </p:cNvSpPr>
          <p:nvPr/>
        </p:nvSpPr>
        <p:spPr bwMode="auto">
          <a:xfrm>
            <a:off x="4137025" y="2274888"/>
            <a:ext cx="77788" cy="71437"/>
          </a:xfrm>
          <a:prstGeom prst="ellipse">
            <a:avLst/>
          </a:prstGeom>
          <a:solidFill>
            <a:srgbClr val="008B4A"/>
          </a:solidFill>
          <a:ln w="0">
            <a:solidFill>
              <a:srgbClr val="008B4A"/>
            </a:solidFill>
            <a:round/>
            <a:headEnd/>
            <a:tailEnd/>
          </a:ln>
        </p:spPr>
        <p:txBody>
          <a:bodyPr/>
          <a:lstStyle/>
          <a:p>
            <a:endParaRPr lang="ru-RU"/>
          </a:p>
        </p:txBody>
      </p:sp>
      <p:sp>
        <p:nvSpPr>
          <p:cNvPr id="936089" name="Oval 153"/>
          <p:cNvSpPr>
            <a:spLocks noChangeArrowheads="1"/>
          </p:cNvSpPr>
          <p:nvPr/>
        </p:nvSpPr>
        <p:spPr bwMode="auto">
          <a:xfrm>
            <a:off x="5846763" y="2927350"/>
            <a:ext cx="90487" cy="73025"/>
          </a:xfrm>
          <a:prstGeom prst="ellipse">
            <a:avLst/>
          </a:prstGeom>
          <a:solidFill>
            <a:srgbClr val="008B4A"/>
          </a:solidFill>
          <a:ln w="0">
            <a:solidFill>
              <a:srgbClr val="008B4A"/>
            </a:solidFill>
            <a:round/>
            <a:headEnd/>
            <a:tailEnd/>
          </a:ln>
        </p:spPr>
        <p:txBody>
          <a:bodyPr/>
          <a:lstStyle/>
          <a:p>
            <a:endParaRPr lang="ru-RU"/>
          </a:p>
        </p:txBody>
      </p:sp>
      <p:sp>
        <p:nvSpPr>
          <p:cNvPr id="936090" name="Oval 154"/>
          <p:cNvSpPr>
            <a:spLocks noChangeArrowheads="1"/>
          </p:cNvSpPr>
          <p:nvPr/>
        </p:nvSpPr>
        <p:spPr bwMode="auto">
          <a:xfrm>
            <a:off x="7569200" y="2916238"/>
            <a:ext cx="77788" cy="73025"/>
          </a:xfrm>
          <a:prstGeom prst="ellipse">
            <a:avLst/>
          </a:prstGeom>
          <a:solidFill>
            <a:srgbClr val="008B4A"/>
          </a:solidFill>
          <a:ln w="0">
            <a:solidFill>
              <a:srgbClr val="008B4A"/>
            </a:solidFill>
            <a:round/>
            <a:headEnd/>
            <a:tailEnd/>
          </a:ln>
        </p:spPr>
        <p:txBody>
          <a:bodyPr/>
          <a:lstStyle/>
          <a:p>
            <a:endParaRPr lang="ru-RU"/>
          </a:p>
        </p:txBody>
      </p:sp>
      <p:sp>
        <p:nvSpPr>
          <p:cNvPr id="936091" name="Rectangle 155"/>
          <p:cNvSpPr>
            <a:spLocks noChangeArrowheads="1"/>
          </p:cNvSpPr>
          <p:nvPr/>
        </p:nvSpPr>
        <p:spPr bwMode="auto">
          <a:xfrm>
            <a:off x="7691438" y="3470275"/>
            <a:ext cx="152400" cy="136525"/>
          </a:xfrm>
          <a:prstGeom prst="rect">
            <a:avLst/>
          </a:prstGeom>
          <a:noFill/>
          <a:ln w="9525">
            <a:noFill/>
            <a:miter lim="800000"/>
            <a:headEnd/>
            <a:tailEnd/>
          </a:ln>
        </p:spPr>
        <p:txBody>
          <a:bodyPr wrap="none" lIns="0" tIns="0" rIns="0" bIns="0">
            <a:spAutoFit/>
          </a:bodyPr>
          <a:lstStyle/>
          <a:p>
            <a:r>
              <a:rPr lang="ru-RU" sz="900" b="1">
                <a:solidFill>
                  <a:srgbClr val="242729"/>
                </a:solidFill>
              </a:rPr>
              <a:t>NF</a:t>
            </a:r>
            <a:endParaRPr lang="ru-RU"/>
          </a:p>
        </p:txBody>
      </p:sp>
      <p:sp>
        <p:nvSpPr>
          <p:cNvPr id="936092" name="Rectangle 156"/>
          <p:cNvSpPr>
            <a:spLocks noChangeArrowheads="1"/>
          </p:cNvSpPr>
          <p:nvPr/>
        </p:nvSpPr>
        <p:spPr bwMode="auto">
          <a:xfrm>
            <a:off x="7691438" y="3025775"/>
            <a:ext cx="165100" cy="136525"/>
          </a:xfrm>
          <a:prstGeom prst="rect">
            <a:avLst/>
          </a:prstGeom>
          <a:noFill/>
          <a:ln w="9525">
            <a:noFill/>
            <a:miter lim="800000"/>
            <a:headEnd/>
            <a:tailEnd/>
          </a:ln>
        </p:spPr>
        <p:txBody>
          <a:bodyPr wrap="none" lIns="0" tIns="0" rIns="0" bIns="0">
            <a:spAutoFit/>
          </a:bodyPr>
          <a:lstStyle/>
          <a:p>
            <a:r>
              <a:rPr lang="ru-RU" sz="900" b="1">
                <a:solidFill>
                  <a:srgbClr val="242729"/>
                </a:solidFill>
              </a:rPr>
              <a:t>NB</a:t>
            </a:r>
            <a:endParaRPr lang="ru-RU"/>
          </a:p>
        </p:txBody>
      </p:sp>
      <p:sp>
        <p:nvSpPr>
          <p:cNvPr id="936093" name="Rectangle 157"/>
          <p:cNvSpPr>
            <a:spLocks noChangeArrowheads="1"/>
          </p:cNvSpPr>
          <p:nvPr/>
        </p:nvSpPr>
        <p:spPr bwMode="auto">
          <a:xfrm>
            <a:off x="7691438" y="3279775"/>
            <a:ext cx="158750" cy="136525"/>
          </a:xfrm>
          <a:prstGeom prst="rect">
            <a:avLst/>
          </a:prstGeom>
          <a:noFill/>
          <a:ln w="9525">
            <a:noFill/>
            <a:miter lim="800000"/>
            <a:headEnd/>
            <a:tailEnd/>
          </a:ln>
        </p:spPr>
        <p:txBody>
          <a:bodyPr wrap="none" lIns="0" tIns="0" rIns="0" bIns="0">
            <a:spAutoFit/>
          </a:bodyPr>
          <a:lstStyle/>
          <a:p>
            <a:r>
              <a:rPr lang="ru-RU" sz="900" b="1">
                <a:solidFill>
                  <a:srgbClr val="242729"/>
                </a:solidFill>
              </a:rPr>
              <a:t>NS</a:t>
            </a:r>
            <a:endParaRPr lang="ru-RU"/>
          </a:p>
        </p:txBody>
      </p:sp>
      <p:sp>
        <p:nvSpPr>
          <p:cNvPr id="936094" name="Rectangle 158"/>
          <p:cNvSpPr>
            <a:spLocks noChangeArrowheads="1"/>
          </p:cNvSpPr>
          <p:nvPr/>
        </p:nvSpPr>
        <p:spPr bwMode="auto">
          <a:xfrm>
            <a:off x="7691438" y="4476750"/>
            <a:ext cx="171450" cy="136525"/>
          </a:xfrm>
          <a:prstGeom prst="rect">
            <a:avLst/>
          </a:prstGeom>
          <a:noFill/>
          <a:ln w="9525">
            <a:noFill/>
            <a:miter lim="800000"/>
            <a:headEnd/>
            <a:tailEnd/>
          </a:ln>
        </p:spPr>
        <p:txBody>
          <a:bodyPr wrap="none" lIns="0" tIns="0" rIns="0" bIns="0">
            <a:spAutoFit/>
          </a:bodyPr>
          <a:lstStyle/>
          <a:p>
            <a:r>
              <a:rPr lang="ru-RU" sz="900" b="1">
                <a:solidFill>
                  <a:srgbClr val="242729"/>
                </a:solidFill>
              </a:rPr>
              <a:t>ON</a:t>
            </a:r>
            <a:endParaRPr lang="ru-RU"/>
          </a:p>
        </p:txBody>
      </p:sp>
      <p:sp>
        <p:nvSpPr>
          <p:cNvPr id="936095" name="Rectangle 159"/>
          <p:cNvSpPr>
            <a:spLocks noChangeArrowheads="1"/>
          </p:cNvSpPr>
          <p:nvPr/>
        </p:nvSpPr>
        <p:spPr bwMode="auto">
          <a:xfrm>
            <a:off x="7691438" y="2163763"/>
            <a:ext cx="171450" cy="136525"/>
          </a:xfrm>
          <a:prstGeom prst="rect">
            <a:avLst/>
          </a:prstGeom>
          <a:noFill/>
          <a:ln w="9525">
            <a:noFill/>
            <a:miter lim="800000"/>
            <a:headEnd/>
            <a:tailEnd/>
          </a:ln>
        </p:spPr>
        <p:txBody>
          <a:bodyPr wrap="none" lIns="0" tIns="0" rIns="0" bIns="0">
            <a:spAutoFit/>
          </a:bodyPr>
          <a:lstStyle/>
          <a:p>
            <a:r>
              <a:rPr lang="ru-RU" sz="900" b="1">
                <a:solidFill>
                  <a:srgbClr val="242729"/>
                </a:solidFill>
              </a:rPr>
              <a:t>QU</a:t>
            </a:r>
            <a:endParaRPr lang="ru-RU"/>
          </a:p>
        </p:txBody>
      </p:sp>
      <p:sp>
        <p:nvSpPr>
          <p:cNvPr id="936096" name="Rectangle 160"/>
          <p:cNvSpPr>
            <a:spLocks noChangeArrowheads="1"/>
          </p:cNvSpPr>
          <p:nvPr/>
        </p:nvSpPr>
        <p:spPr bwMode="auto">
          <a:xfrm>
            <a:off x="7691438" y="3884613"/>
            <a:ext cx="165100" cy="136525"/>
          </a:xfrm>
          <a:prstGeom prst="rect">
            <a:avLst/>
          </a:prstGeom>
          <a:noFill/>
          <a:ln w="9525">
            <a:noFill/>
            <a:miter lim="800000"/>
            <a:headEnd/>
            <a:tailEnd/>
          </a:ln>
        </p:spPr>
        <p:txBody>
          <a:bodyPr wrap="none" lIns="0" tIns="0" rIns="0" bIns="0">
            <a:spAutoFit/>
          </a:bodyPr>
          <a:lstStyle/>
          <a:p>
            <a:r>
              <a:rPr lang="ru-RU" sz="900" b="1">
                <a:solidFill>
                  <a:srgbClr val="242729"/>
                </a:solidFill>
              </a:rPr>
              <a:t>AB</a:t>
            </a:r>
            <a:endParaRPr lang="ru-RU"/>
          </a:p>
        </p:txBody>
      </p:sp>
      <p:sp>
        <p:nvSpPr>
          <p:cNvPr id="936097" name="Rectangle 161"/>
          <p:cNvSpPr>
            <a:spLocks noChangeArrowheads="1"/>
          </p:cNvSpPr>
          <p:nvPr/>
        </p:nvSpPr>
        <p:spPr bwMode="auto">
          <a:xfrm>
            <a:off x="7691438" y="2867025"/>
            <a:ext cx="165100" cy="136525"/>
          </a:xfrm>
          <a:prstGeom prst="rect">
            <a:avLst/>
          </a:prstGeom>
          <a:noFill/>
          <a:ln w="9525">
            <a:noFill/>
            <a:miter lim="800000"/>
            <a:headEnd/>
            <a:tailEnd/>
          </a:ln>
        </p:spPr>
        <p:txBody>
          <a:bodyPr wrap="none" lIns="0" tIns="0" rIns="0" bIns="0">
            <a:spAutoFit/>
          </a:bodyPr>
          <a:lstStyle/>
          <a:p>
            <a:r>
              <a:rPr lang="ru-RU" sz="900" b="1">
                <a:solidFill>
                  <a:srgbClr val="242729"/>
                </a:solidFill>
              </a:rPr>
              <a:t>BC</a:t>
            </a:r>
            <a:endParaRPr lang="ru-RU"/>
          </a:p>
        </p:txBody>
      </p:sp>
      <p:sp>
        <p:nvSpPr>
          <p:cNvPr id="936098" name="Rectangle 162"/>
          <p:cNvSpPr>
            <a:spLocks noChangeArrowheads="1"/>
          </p:cNvSpPr>
          <p:nvPr/>
        </p:nvSpPr>
        <p:spPr bwMode="auto">
          <a:xfrm>
            <a:off x="7691438" y="2316163"/>
            <a:ext cx="177800" cy="136525"/>
          </a:xfrm>
          <a:prstGeom prst="rect">
            <a:avLst/>
          </a:prstGeom>
          <a:noFill/>
          <a:ln w="9525">
            <a:noFill/>
            <a:miter lim="800000"/>
            <a:headEnd/>
            <a:tailEnd/>
          </a:ln>
        </p:spPr>
        <p:txBody>
          <a:bodyPr wrap="none" lIns="0" tIns="0" rIns="0" bIns="0">
            <a:spAutoFit/>
          </a:bodyPr>
          <a:lstStyle/>
          <a:p>
            <a:r>
              <a:rPr lang="ru-RU" sz="900" b="1">
                <a:solidFill>
                  <a:srgbClr val="242729"/>
                </a:solidFill>
              </a:rPr>
              <a:t>MB</a:t>
            </a:r>
            <a:endParaRPr lang="ru-RU"/>
          </a:p>
        </p:txBody>
      </p:sp>
      <p:sp>
        <p:nvSpPr>
          <p:cNvPr id="936099" name="Rectangle 163"/>
          <p:cNvSpPr>
            <a:spLocks noChangeArrowheads="1"/>
          </p:cNvSpPr>
          <p:nvPr/>
        </p:nvSpPr>
        <p:spPr bwMode="auto">
          <a:xfrm>
            <a:off x="7691438" y="2514600"/>
            <a:ext cx="158750" cy="136525"/>
          </a:xfrm>
          <a:prstGeom prst="rect">
            <a:avLst/>
          </a:prstGeom>
          <a:noFill/>
          <a:ln w="9525">
            <a:noFill/>
            <a:miter lim="800000"/>
            <a:headEnd/>
            <a:tailEnd/>
          </a:ln>
        </p:spPr>
        <p:txBody>
          <a:bodyPr wrap="none" lIns="0" tIns="0" rIns="0" bIns="0">
            <a:spAutoFit/>
          </a:bodyPr>
          <a:lstStyle/>
          <a:p>
            <a:r>
              <a:rPr lang="ru-RU" sz="900" b="1">
                <a:solidFill>
                  <a:srgbClr val="242729"/>
                </a:solidFill>
              </a:rPr>
              <a:t>SK</a:t>
            </a:r>
            <a:endParaRPr lang="ru-RU"/>
          </a:p>
        </p:txBody>
      </p:sp>
      <p:sp>
        <p:nvSpPr>
          <p:cNvPr id="936100" name="Rectangle 164"/>
          <p:cNvSpPr>
            <a:spLocks noChangeArrowheads="1"/>
          </p:cNvSpPr>
          <p:nvPr/>
        </p:nvSpPr>
        <p:spPr bwMode="auto">
          <a:xfrm>
            <a:off x="2200275" y="1595438"/>
            <a:ext cx="165100" cy="136525"/>
          </a:xfrm>
          <a:prstGeom prst="rect">
            <a:avLst/>
          </a:prstGeom>
          <a:noFill/>
          <a:ln w="9525">
            <a:noFill/>
            <a:miter lim="800000"/>
            <a:headEnd/>
            <a:tailEnd/>
          </a:ln>
        </p:spPr>
        <p:txBody>
          <a:bodyPr wrap="none" lIns="0" tIns="0" rIns="0" bIns="0">
            <a:spAutoFit/>
          </a:bodyPr>
          <a:lstStyle/>
          <a:p>
            <a:r>
              <a:rPr lang="ru-RU" sz="900" b="1">
                <a:solidFill>
                  <a:srgbClr val="242729"/>
                </a:solidFill>
              </a:rPr>
              <a:t>AB</a:t>
            </a:r>
            <a:endParaRPr lang="ru-RU"/>
          </a:p>
        </p:txBody>
      </p:sp>
      <p:sp>
        <p:nvSpPr>
          <p:cNvPr id="936101" name="Rectangle 165"/>
          <p:cNvSpPr>
            <a:spLocks noChangeArrowheads="1"/>
          </p:cNvSpPr>
          <p:nvPr/>
        </p:nvSpPr>
        <p:spPr bwMode="auto">
          <a:xfrm>
            <a:off x="2200275" y="1957388"/>
            <a:ext cx="165100" cy="136525"/>
          </a:xfrm>
          <a:prstGeom prst="rect">
            <a:avLst/>
          </a:prstGeom>
          <a:noFill/>
          <a:ln w="9525">
            <a:noFill/>
            <a:miter lim="800000"/>
            <a:headEnd/>
            <a:tailEnd/>
          </a:ln>
        </p:spPr>
        <p:txBody>
          <a:bodyPr wrap="none" lIns="0" tIns="0" rIns="0" bIns="0">
            <a:spAutoFit/>
          </a:bodyPr>
          <a:lstStyle/>
          <a:p>
            <a:r>
              <a:rPr lang="ru-RU" sz="900" b="1">
                <a:solidFill>
                  <a:srgbClr val="242729"/>
                </a:solidFill>
              </a:rPr>
              <a:t>BC</a:t>
            </a:r>
            <a:endParaRPr lang="ru-RU"/>
          </a:p>
        </p:txBody>
      </p:sp>
      <p:sp>
        <p:nvSpPr>
          <p:cNvPr id="936102" name="Rectangle 166"/>
          <p:cNvSpPr>
            <a:spLocks noChangeArrowheads="1"/>
          </p:cNvSpPr>
          <p:nvPr/>
        </p:nvSpPr>
        <p:spPr bwMode="auto">
          <a:xfrm>
            <a:off x="2200275" y="2152650"/>
            <a:ext cx="171450" cy="136525"/>
          </a:xfrm>
          <a:prstGeom prst="rect">
            <a:avLst/>
          </a:prstGeom>
          <a:noFill/>
          <a:ln w="9525">
            <a:noFill/>
            <a:miter lim="800000"/>
            <a:headEnd/>
            <a:tailEnd/>
          </a:ln>
        </p:spPr>
        <p:txBody>
          <a:bodyPr wrap="none" lIns="0" tIns="0" rIns="0" bIns="0">
            <a:spAutoFit/>
          </a:bodyPr>
          <a:lstStyle/>
          <a:p>
            <a:r>
              <a:rPr lang="ru-RU" sz="900" b="1">
                <a:solidFill>
                  <a:srgbClr val="242729"/>
                </a:solidFill>
              </a:rPr>
              <a:t>QU</a:t>
            </a:r>
            <a:endParaRPr lang="ru-RU"/>
          </a:p>
        </p:txBody>
      </p:sp>
      <p:sp>
        <p:nvSpPr>
          <p:cNvPr id="936103" name="Rectangle 167"/>
          <p:cNvSpPr>
            <a:spLocks noChangeArrowheads="1"/>
          </p:cNvSpPr>
          <p:nvPr/>
        </p:nvSpPr>
        <p:spPr bwMode="auto">
          <a:xfrm>
            <a:off x="2200275" y="2514600"/>
            <a:ext cx="158750" cy="136525"/>
          </a:xfrm>
          <a:prstGeom prst="rect">
            <a:avLst/>
          </a:prstGeom>
          <a:noFill/>
          <a:ln w="9525">
            <a:noFill/>
            <a:miter lim="800000"/>
            <a:headEnd/>
            <a:tailEnd/>
          </a:ln>
        </p:spPr>
        <p:txBody>
          <a:bodyPr wrap="none" lIns="0" tIns="0" rIns="0" bIns="0">
            <a:spAutoFit/>
          </a:bodyPr>
          <a:lstStyle/>
          <a:p>
            <a:r>
              <a:rPr lang="ru-RU" sz="900" b="1">
                <a:solidFill>
                  <a:srgbClr val="242729"/>
                </a:solidFill>
              </a:rPr>
              <a:t>SK</a:t>
            </a:r>
            <a:endParaRPr lang="ru-RU"/>
          </a:p>
        </p:txBody>
      </p:sp>
      <p:sp>
        <p:nvSpPr>
          <p:cNvPr id="936104" name="Rectangle 168"/>
          <p:cNvSpPr>
            <a:spLocks noChangeArrowheads="1"/>
          </p:cNvSpPr>
          <p:nvPr/>
        </p:nvSpPr>
        <p:spPr bwMode="auto">
          <a:xfrm>
            <a:off x="2200275" y="2717800"/>
            <a:ext cx="171450" cy="136525"/>
          </a:xfrm>
          <a:prstGeom prst="rect">
            <a:avLst/>
          </a:prstGeom>
          <a:noFill/>
          <a:ln w="9525">
            <a:noFill/>
            <a:miter lim="800000"/>
            <a:headEnd/>
            <a:tailEnd/>
          </a:ln>
        </p:spPr>
        <p:txBody>
          <a:bodyPr wrap="none" lIns="0" tIns="0" rIns="0" bIns="0">
            <a:spAutoFit/>
          </a:bodyPr>
          <a:lstStyle/>
          <a:p>
            <a:r>
              <a:rPr lang="ru-RU" sz="900" b="1">
                <a:solidFill>
                  <a:srgbClr val="242729"/>
                </a:solidFill>
              </a:rPr>
              <a:t>ON</a:t>
            </a:r>
            <a:endParaRPr lang="ru-RU"/>
          </a:p>
        </p:txBody>
      </p:sp>
      <p:sp>
        <p:nvSpPr>
          <p:cNvPr id="936105" name="Rectangle 169"/>
          <p:cNvSpPr>
            <a:spLocks noChangeArrowheads="1"/>
          </p:cNvSpPr>
          <p:nvPr/>
        </p:nvSpPr>
        <p:spPr bwMode="auto">
          <a:xfrm>
            <a:off x="2200275" y="2949575"/>
            <a:ext cx="177800" cy="136525"/>
          </a:xfrm>
          <a:prstGeom prst="rect">
            <a:avLst/>
          </a:prstGeom>
          <a:noFill/>
          <a:ln w="9525">
            <a:noFill/>
            <a:miter lim="800000"/>
            <a:headEnd/>
            <a:tailEnd/>
          </a:ln>
        </p:spPr>
        <p:txBody>
          <a:bodyPr wrap="none" lIns="0" tIns="0" rIns="0" bIns="0">
            <a:spAutoFit/>
          </a:bodyPr>
          <a:lstStyle/>
          <a:p>
            <a:r>
              <a:rPr lang="ru-RU" sz="900" b="1">
                <a:solidFill>
                  <a:srgbClr val="242729"/>
                </a:solidFill>
              </a:rPr>
              <a:t>MB</a:t>
            </a:r>
            <a:endParaRPr lang="ru-RU"/>
          </a:p>
        </p:txBody>
      </p:sp>
      <p:sp>
        <p:nvSpPr>
          <p:cNvPr id="936106" name="Rectangle 170"/>
          <p:cNvSpPr>
            <a:spLocks noChangeArrowheads="1"/>
          </p:cNvSpPr>
          <p:nvPr/>
        </p:nvSpPr>
        <p:spPr bwMode="auto">
          <a:xfrm>
            <a:off x="2200275" y="3578225"/>
            <a:ext cx="158750" cy="136525"/>
          </a:xfrm>
          <a:prstGeom prst="rect">
            <a:avLst/>
          </a:prstGeom>
          <a:noFill/>
          <a:ln w="9525">
            <a:noFill/>
            <a:miter lim="800000"/>
            <a:headEnd/>
            <a:tailEnd/>
          </a:ln>
        </p:spPr>
        <p:txBody>
          <a:bodyPr wrap="none" lIns="0" tIns="0" rIns="0" bIns="0">
            <a:spAutoFit/>
          </a:bodyPr>
          <a:lstStyle/>
          <a:p>
            <a:r>
              <a:rPr lang="ru-RU" sz="900" b="1">
                <a:solidFill>
                  <a:srgbClr val="242729"/>
                </a:solidFill>
              </a:rPr>
              <a:t>NS</a:t>
            </a:r>
            <a:endParaRPr lang="ru-RU"/>
          </a:p>
        </p:txBody>
      </p:sp>
      <p:sp>
        <p:nvSpPr>
          <p:cNvPr id="936107" name="Rectangle 171"/>
          <p:cNvSpPr>
            <a:spLocks noChangeArrowheads="1"/>
          </p:cNvSpPr>
          <p:nvPr/>
        </p:nvSpPr>
        <p:spPr bwMode="auto">
          <a:xfrm>
            <a:off x="2200275" y="4378325"/>
            <a:ext cx="152400" cy="136525"/>
          </a:xfrm>
          <a:prstGeom prst="rect">
            <a:avLst/>
          </a:prstGeom>
          <a:noFill/>
          <a:ln w="9525">
            <a:noFill/>
            <a:miter lim="800000"/>
            <a:headEnd/>
            <a:tailEnd/>
          </a:ln>
        </p:spPr>
        <p:txBody>
          <a:bodyPr wrap="none" lIns="0" tIns="0" rIns="0" bIns="0">
            <a:spAutoFit/>
          </a:bodyPr>
          <a:lstStyle/>
          <a:p>
            <a:r>
              <a:rPr lang="ru-RU" sz="900" b="1">
                <a:solidFill>
                  <a:srgbClr val="242729"/>
                </a:solidFill>
              </a:rPr>
              <a:t>NF</a:t>
            </a:r>
            <a:endParaRPr lang="ru-RU"/>
          </a:p>
        </p:txBody>
      </p:sp>
      <p:sp>
        <p:nvSpPr>
          <p:cNvPr id="936108" name="Rectangle 172"/>
          <p:cNvSpPr>
            <a:spLocks noChangeArrowheads="1"/>
          </p:cNvSpPr>
          <p:nvPr/>
        </p:nvSpPr>
        <p:spPr bwMode="auto">
          <a:xfrm>
            <a:off x="7691438" y="3133725"/>
            <a:ext cx="152400" cy="136525"/>
          </a:xfrm>
          <a:prstGeom prst="rect">
            <a:avLst/>
          </a:prstGeom>
          <a:noFill/>
          <a:ln w="9525">
            <a:noFill/>
            <a:miter lim="800000"/>
            <a:headEnd/>
            <a:tailEnd/>
          </a:ln>
        </p:spPr>
        <p:txBody>
          <a:bodyPr wrap="none" lIns="0" tIns="0" rIns="0" bIns="0">
            <a:spAutoFit/>
          </a:bodyPr>
          <a:lstStyle/>
          <a:p>
            <a:r>
              <a:rPr lang="ru-RU" sz="900" b="1">
                <a:solidFill>
                  <a:srgbClr val="242729"/>
                </a:solidFill>
              </a:rPr>
              <a:t>PE</a:t>
            </a:r>
            <a:endParaRPr lang="ru-RU"/>
          </a:p>
        </p:txBody>
      </p:sp>
      <p:sp>
        <p:nvSpPr>
          <p:cNvPr id="936109" name="Rectangle 173"/>
          <p:cNvSpPr>
            <a:spLocks noChangeArrowheads="1"/>
          </p:cNvSpPr>
          <p:nvPr/>
        </p:nvSpPr>
        <p:spPr bwMode="auto">
          <a:xfrm>
            <a:off x="2200275" y="4560888"/>
            <a:ext cx="152400" cy="136525"/>
          </a:xfrm>
          <a:prstGeom prst="rect">
            <a:avLst/>
          </a:prstGeom>
          <a:noFill/>
          <a:ln w="9525">
            <a:noFill/>
            <a:miter lim="800000"/>
            <a:headEnd/>
            <a:tailEnd/>
          </a:ln>
        </p:spPr>
        <p:txBody>
          <a:bodyPr wrap="none" lIns="0" tIns="0" rIns="0" bIns="0">
            <a:spAutoFit/>
          </a:bodyPr>
          <a:lstStyle/>
          <a:p>
            <a:r>
              <a:rPr lang="ru-RU" sz="900" b="1">
                <a:solidFill>
                  <a:srgbClr val="242729"/>
                </a:solidFill>
              </a:rPr>
              <a:t>PE</a:t>
            </a:r>
            <a:endParaRPr lang="ru-RU"/>
          </a:p>
        </p:txBody>
      </p:sp>
      <p:sp>
        <p:nvSpPr>
          <p:cNvPr id="936110" name="Rectangle 174"/>
          <p:cNvSpPr>
            <a:spLocks noChangeArrowheads="1"/>
          </p:cNvSpPr>
          <p:nvPr/>
        </p:nvSpPr>
        <p:spPr bwMode="auto">
          <a:xfrm>
            <a:off x="3673475" y="5097463"/>
            <a:ext cx="1038225" cy="136525"/>
          </a:xfrm>
          <a:prstGeom prst="rect">
            <a:avLst/>
          </a:prstGeom>
          <a:noFill/>
          <a:ln w="9525">
            <a:noFill/>
            <a:miter lim="800000"/>
            <a:headEnd/>
            <a:tailEnd/>
          </a:ln>
        </p:spPr>
        <p:txBody>
          <a:bodyPr wrap="none" lIns="0" tIns="0" rIns="0" bIns="0">
            <a:spAutoFit/>
          </a:bodyPr>
          <a:lstStyle/>
          <a:p>
            <a:r>
              <a:rPr lang="ru-RU" sz="900" b="1">
                <a:solidFill>
                  <a:srgbClr val="242729"/>
                </a:solidFill>
              </a:rPr>
              <a:t>Скорректировано </a:t>
            </a:r>
            <a:endParaRPr lang="ru-RU"/>
          </a:p>
        </p:txBody>
      </p:sp>
      <p:sp>
        <p:nvSpPr>
          <p:cNvPr id="936111" name="Rectangle 175"/>
          <p:cNvSpPr>
            <a:spLocks noChangeArrowheads="1"/>
          </p:cNvSpPr>
          <p:nvPr/>
        </p:nvSpPr>
        <p:spPr bwMode="auto">
          <a:xfrm>
            <a:off x="3673475" y="5235575"/>
            <a:ext cx="1250950" cy="136525"/>
          </a:xfrm>
          <a:prstGeom prst="rect">
            <a:avLst/>
          </a:prstGeom>
          <a:noFill/>
          <a:ln w="9525">
            <a:noFill/>
            <a:miter lim="800000"/>
            <a:headEnd/>
            <a:tailEnd/>
          </a:ln>
        </p:spPr>
        <p:txBody>
          <a:bodyPr wrap="none" lIns="0" tIns="0" rIns="0" bIns="0">
            <a:spAutoFit/>
          </a:bodyPr>
          <a:lstStyle/>
          <a:p>
            <a:r>
              <a:rPr lang="ru-RU" sz="900" b="1">
                <a:solidFill>
                  <a:srgbClr val="242729"/>
                </a:solidFill>
              </a:rPr>
              <a:t>для ОИВ и Семейного</a:t>
            </a:r>
            <a:endParaRPr lang="ru-RU"/>
          </a:p>
        </p:txBody>
      </p:sp>
      <p:sp>
        <p:nvSpPr>
          <p:cNvPr id="936112" name="Rectangle 176"/>
          <p:cNvSpPr>
            <a:spLocks noChangeArrowheads="1"/>
          </p:cNvSpPr>
          <p:nvPr/>
        </p:nvSpPr>
        <p:spPr bwMode="auto">
          <a:xfrm>
            <a:off x="3673475" y="5373688"/>
            <a:ext cx="908050" cy="136525"/>
          </a:xfrm>
          <a:prstGeom prst="rect">
            <a:avLst/>
          </a:prstGeom>
          <a:noFill/>
          <a:ln w="9525">
            <a:noFill/>
            <a:miter lim="800000"/>
            <a:headEnd/>
            <a:tailEnd/>
          </a:ln>
        </p:spPr>
        <p:txBody>
          <a:bodyPr wrap="none" lIns="0" tIns="0" rIns="0" bIns="0">
            <a:spAutoFit/>
          </a:bodyPr>
          <a:lstStyle/>
          <a:p>
            <a:r>
              <a:rPr lang="ru-RU" sz="900" b="1">
                <a:solidFill>
                  <a:srgbClr val="242729"/>
                </a:solidFill>
              </a:rPr>
              <a:t>Окружения (СО)</a:t>
            </a:r>
            <a:endParaRPr lang="ru-RU"/>
          </a:p>
        </p:txBody>
      </p:sp>
      <p:sp>
        <p:nvSpPr>
          <p:cNvPr id="936113" name="Rectangle 177"/>
          <p:cNvSpPr>
            <a:spLocks noChangeArrowheads="1"/>
          </p:cNvSpPr>
          <p:nvPr/>
        </p:nvSpPr>
        <p:spPr bwMode="auto">
          <a:xfrm>
            <a:off x="2200275" y="4757738"/>
            <a:ext cx="165100" cy="136525"/>
          </a:xfrm>
          <a:prstGeom prst="rect">
            <a:avLst/>
          </a:prstGeom>
          <a:noFill/>
          <a:ln w="9525">
            <a:noFill/>
            <a:miter lim="800000"/>
            <a:headEnd/>
            <a:tailEnd/>
          </a:ln>
        </p:spPr>
        <p:txBody>
          <a:bodyPr wrap="none" lIns="0" tIns="0" rIns="0" bIns="0">
            <a:spAutoFit/>
          </a:bodyPr>
          <a:lstStyle/>
          <a:p>
            <a:r>
              <a:rPr lang="ru-RU" sz="900" b="1">
                <a:solidFill>
                  <a:srgbClr val="242729"/>
                </a:solidFill>
              </a:rPr>
              <a:t>NB</a:t>
            </a:r>
            <a:endParaRPr lang="ru-RU"/>
          </a:p>
        </p:txBody>
      </p:sp>
      <p:sp>
        <p:nvSpPr>
          <p:cNvPr id="936114" name="Rectangle 178"/>
          <p:cNvSpPr>
            <a:spLocks noChangeArrowheads="1"/>
          </p:cNvSpPr>
          <p:nvPr/>
        </p:nvSpPr>
        <p:spPr bwMode="auto">
          <a:xfrm>
            <a:off x="5319713" y="5108575"/>
            <a:ext cx="1228725" cy="136525"/>
          </a:xfrm>
          <a:prstGeom prst="rect">
            <a:avLst/>
          </a:prstGeom>
          <a:noFill/>
          <a:ln w="9525">
            <a:noFill/>
            <a:miter lim="800000"/>
            <a:headEnd/>
            <a:tailEnd/>
          </a:ln>
        </p:spPr>
        <p:txBody>
          <a:bodyPr wrap="none" lIns="0" tIns="0" rIns="0" bIns="0">
            <a:spAutoFit/>
          </a:bodyPr>
          <a:lstStyle/>
          <a:p>
            <a:r>
              <a:rPr lang="ru-RU" sz="900" b="1">
                <a:solidFill>
                  <a:srgbClr val="242729"/>
                </a:solidFill>
              </a:rPr>
              <a:t>       Скорректировано</a:t>
            </a:r>
            <a:endParaRPr lang="ru-RU"/>
          </a:p>
        </p:txBody>
      </p:sp>
      <p:sp>
        <p:nvSpPr>
          <p:cNvPr id="936115" name="Rectangle 179"/>
          <p:cNvSpPr>
            <a:spLocks noChangeArrowheads="1"/>
          </p:cNvSpPr>
          <p:nvPr/>
        </p:nvSpPr>
        <p:spPr bwMode="auto">
          <a:xfrm>
            <a:off x="5319713" y="5246688"/>
            <a:ext cx="835025" cy="136525"/>
          </a:xfrm>
          <a:prstGeom prst="rect">
            <a:avLst/>
          </a:prstGeom>
          <a:noFill/>
          <a:ln w="9525">
            <a:noFill/>
            <a:miter lim="800000"/>
            <a:headEnd/>
            <a:tailEnd/>
          </a:ln>
        </p:spPr>
        <p:txBody>
          <a:bodyPr wrap="none" lIns="0" tIns="0" rIns="0" bIns="0">
            <a:spAutoFit/>
          </a:bodyPr>
          <a:lstStyle/>
          <a:p>
            <a:r>
              <a:rPr lang="ru-RU" sz="900" b="1">
                <a:solidFill>
                  <a:srgbClr val="242729"/>
                </a:solidFill>
              </a:rPr>
              <a:t>для ОИВ, СО и</a:t>
            </a:r>
            <a:endParaRPr lang="ru-RU"/>
          </a:p>
        </p:txBody>
      </p:sp>
      <p:sp>
        <p:nvSpPr>
          <p:cNvPr id="936116" name="Rectangle 180"/>
          <p:cNvSpPr>
            <a:spLocks noChangeArrowheads="1"/>
          </p:cNvSpPr>
          <p:nvPr/>
        </p:nvSpPr>
        <p:spPr bwMode="auto">
          <a:xfrm>
            <a:off x="5319713" y="5383213"/>
            <a:ext cx="1530350" cy="136525"/>
          </a:xfrm>
          <a:prstGeom prst="rect">
            <a:avLst/>
          </a:prstGeom>
          <a:noFill/>
          <a:ln w="9525">
            <a:noFill/>
            <a:miter lim="800000"/>
            <a:headEnd/>
            <a:tailEnd/>
          </a:ln>
        </p:spPr>
        <p:txBody>
          <a:bodyPr wrap="none" lIns="0" tIns="0" rIns="0" bIns="0">
            <a:spAutoFit/>
          </a:bodyPr>
          <a:lstStyle/>
          <a:p>
            <a:r>
              <a:rPr lang="ru-RU" sz="900" b="1">
                <a:solidFill>
                  <a:srgbClr val="242729"/>
                </a:solidFill>
              </a:rPr>
              <a:t>Школьного Контекста (ШК)</a:t>
            </a:r>
            <a:endParaRPr lang="ru-RU"/>
          </a:p>
        </p:txBody>
      </p:sp>
      <p:sp>
        <p:nvSpPr>
          <p:cNvPr id="936117" name="Rectangle 181"/>
          <p:cNvSpPr>
            <a:spLocks noChangeArrowheads="1"/>
          </p:cNvSpPr>
          <p:nvPr/>
        </p:nvSpPr>
        <p:spPr bwMode="auto">
          <a:xfrm>
            <a:off x="7200900" y="5110163"/>
            <a:ext cx="1346200" cy="136525"/>
          </a:xfrm>
          <a:prstGeom prst="rect">
            <a:avLst/>
          </a:prstGeom>
          <a:noFill/>
          <a:ln w="9525">
            <a:noFill/>
            <a:miter lim="800000"/>
            <a:headEnd/>
            <a:tailEnd/>
          </a:ln>
        </p:spPr>
        <p:txBody>
          <a:bodyPr wrap="none" lIns="0" tIns="0" rIns="0" bIns="0">
            <a:spAutoFit/>
          </a:bodyPr>
          <a:lstStyle/>
          <a:p>
            <a:r>
              <a:rPr lang="ru-RU" sz="900" b="1">
                <a:solidFill>
                  <a:srgbClr val="242729"/>
                </a:solidFill>
              </a:rPr>
              <a:t>   Скорректировано для</a:t>
            </a:r>
            <a:endParaRPr lang="ru-RU"/>
          </a:p>
        </p:txBody>
      </p:sp>
      <p:sp>
        <p:nvSpPr>
          <p:cNvPr id="936118" name="Rectangle 182"/>
          <p:cNvSpPr>
            <a:spLocks noChangeArrowheads="1"/>
          </p:cNvSpPr>
          <p:nvPr/>
        </p:nvSpPr>
        <p:spPr bwMode="auto">
          <a:xfrm>
            <a:off x="7200900" y="5246688"/>
            <a:ext cx="800100" cy="136525"/>
          </a:xfrm>
          <a:prstGeom prst="rect">
            <a:avLst/>
          </a:prstGeom>
          <a:noFill/>
          <a:ln w="9525">
            <a:noFill/>
            <a:miter lim="800000"/>
            <a:headEnd/>
            <a:tailEnd/>
          </a:ln>
        </p:spPr>
        <p:txBody>
          <a:bodyPr wrap="none" lIns="0" tIns="0" rIns="0" bIns="0">
            <a:spAutoFit/>
          </a:bodyPr>
          <a:lstStyle/>
          <a:p>
            <a:r>
              <a:rPr lang="ru-RU" sz="900" b="1">
                <a:solidFill>
                  <a:srgbClr val="242729"/>
                </a:solidFill>
              </a:rPr>
              <a:t> ОИВ, СО, ШК,</a:t>
            </a:r>
            <a:endParaRPr lang="ru-RU"/>
          </a:p>
        </p:txBody>
      </p:sp>
      <p:sp>
        <p:nvSpPr>
          <p:cNvPr id="936119" name="Rectangle 183"/>
          <p:cNvSpPr>
            <a:spLocks noChangeArrowheads="1"/>
          </p:cNvSpPr>
          <p:nvPr/>
        </p:nvSpPr>
        <p:spPr bwMode="auto">
          <a:xfrm>
            <a:off x="7200900" y="5384800"/>
            <a:ext cx="1268413" cy="136525"/>
          </a:xfrm>
          <a:prstGeom prst="rect">
            <a:avLst/>
          </a:prstGeom>
          <a:noFill/>
          <a:ln w="9525">
            <a:noFill/>
            <a:miter lim="800000"/>
            <a:headEnd/>
            <a:tailEnd/>
          </a:ln>
        </p:spPr>
        <p:txBody>
          <a:bodyPr wrap="none" lIns="0" tIns="0" rIns="0" bIns="0">
            <a:spAutoFit/>
          </a:bodyPr>
          <a:lstStyle/>
          <a:p>
            <a:r>
              <a:rPr lang="ru-RU" sz="900" b="1">
                <a:solidFill>
                  <a:srgbClr val="242729"/>
                </a:solidFill>
              </a:rPr>
              <a:t> и Процесса Обучения</a:t>
            </a:r>
            <a:endParaRPr lang="ru-RU"/>
          </a:p>
        </p:txBody>
      </p:sp>
      <p:sp>
        <p:nvSpPr>
          <p:cNvPr id="936120" name="Rectangle 184"/>
          <p:cNvSpPr>
            <a:spLocks noChangeArrowheads="1"/>
          </p:cNvSpPr>
          <p:nvPr/>
        </p:nvSpPr>
        <p:spPr bwMode="auto">
          <a:xfrm>
            <a:off x="7200900" y="5522913"/>
            <a:ext cx="279400" cy="136525"/>
          </a:xfrm>
          <a:prstGeom prst="rect">
            <a:avLst/>
          </a:prstGeom>
          <a:noFill/>
          <a:ln w="9525">
            <a:noFill/>
            <a:miter lim="800000"/>
            <a:headEnd/>
            <a:tailEnd/>
          </a:ln>
        </p:spPr>
        <p:txBody>
          <a:bodyPr wrap="none" lIns="0" tIns="0" rIns="0" bIns="0">
            <a:spAutoFit/>
          </a:bodyPr>
          <a:lstStyle/>
          <a:p>
            <a:r>
              <a:rPr lang="ru-RU" sz="900" b="1">
                <a:solidFill>
                  <a:srgbClr val="242729"/>
                </a:solidFill>
              </a:rPr>
              <a:t> (ПО)</a:t>
            </a:r>
            <a:endParaRPr lang="ru-RU"/>
          </a:p>
        </p:txBody>
      </p:sp>
      <p:sp>
        <p:nvSpPr>
          <p:cNvPr id="936121" name="Rectangle 185"/>
          <p:cNvSpPr>
            <a:spLocks noChangeArrowheads="1"/>
          </p:cNvSpPr>
          <p:nvPr/>
        </p:nvSpPr>
        <p:spPr bwMode="auto">
          <a:xfrm>
            <a:off x="2081213" y="5110163"/>
            <a:ext cx="1038225" cy="136525"/>
          </a:xfrm>
          <a:prstGeom prst="rect">
            <a:avLst/>
          </a:prstGeom>
          <a:noFill/>
          <a:ln w="9525">
            <a:noFill/>
            <a:miter lim="800000"/>
            <a:headEnd/>
            <a:tailEnd/>
          </a:ln>
        </p:spPr>
        <p:txBody>
          <a:bodyPr wrap="none" lIns="0" tIns="0" rIns="0" bIns="0">
            <a:spAutoFit/>
          </a:bodyPr>
          <a:lstStyle/>
          <a:p>
            <a:r>
              <a:rPr lang="ru-RU" sz="900" b="1">
                <a:solidFill>
                  <a:srgbClr val="242729"/>
                </a:solidFill>
              </a:rPr>
              <a:t> Скорректировано</a:t>
            </a:r>
            <a:endParaRPr lang="ru-RU"/>
          </a:p>
        </p:txBody>
      </p:sp>
      <p:sp>
        <p:nvSpPr>
          <p:cNvPr id="936122" name="Rectangle 186"/>
          <p:cNvSpPr>
            <a:spLocks noChangeArrowheads="1"/>
          </p:cNvSpPr>
          <p:nvPr/>
        </p:nvSpPr>
        <p:spPr bwMode="auto">
          <a:xfrm>
            <a:off x="2081213" y="5246688"/>
            <a:ext cx="1352550" cy="136525"/>
          </a:xfrm>
          <a:prstGeom prst="rect">
            <a:avLst/>
          </a:prstGeom>
          <a:noFill/>
          <a:ln w="9525">
            <a:noFill/>
            <a:miter lim="800000"/>
            <a:headEnd/>
            <a:tailEnd/>
          </a:ln>
        </p:spPr>
        <p:txBody>
          <a:bodyPr wrap="none" lIns="0" tIns="0" rIns="0" bIns="0">
            <a:spAutoFit/>
          </a:bodyPr>
          <a:lstStyle/>
          <a:p>
            <a:r>
              <a:rPr lang="ru-RU" sz="900" b="1">
                <a:solidFill>
                  <a:srgbClr val="242729"/>
                </a:solidFill>
              </a:rPr>
              <a:t>для Ошибки Измерения</a:t>
            </a:r>
            <a:endParaRPr lang="ru-RU"/>
          </a:p>
        </p:txBody>
      </p:sp>
      <p:sp>
        <p:nvSpPr>
          <p:cNvPr id="936123" name="Rectangle 187"/>
          <p:cNvSpPr>
            <a:spLocks noChangeArrowheads="1"/>
          </p:cNvSpPr>
          <p:nvPr/>
        </p:nvSpPr>
        <p:spPr bwMode="auto">
          <a:xfrm>
            <a:off x="2081213" y="5384800"/>
            <a:ext cx="979487" cy="136525"/>
          </a:xfrm>
          <a:prstGeom prst="rect">
            <a:avLst/>
          </a:prstGeom>
          <a:noFill/>
          <a:ln w="9525">
            <a:noFill/>
            <a:miter lim="800000"/>
            <a:headEnd/>
            <a:tailEnd/>
          </a:ln>
        </p:spPr>
        <p:txBody>
          <a:bodyPr wrap="none" lIns="0" tIns="0" rIns="0" bIns="0">
            <a:spAutoFit/>
          </a:bodyPr>
          <a:lstStyle/>
          <a:p>
            <a:r>
              <a:rPr lang="ru-RU" sz="900" b="1">
                <a:solidFill>
                  <a:srgbClr val="242729"/>
                </a:solidFill>
              </a:rPr>
              <a:t>и Выборки (ОИВ)</a:t>
            </a:r>
            <a:endParaRPr lang="ru-RU"/>
          </a:p>
        </p:txBody>
      </p:sp>
      <p:sp>
        <p:nvSpPr>
          <p:cNvPr id="936124" name="Rectangle 188"/>
          <p:cNvSpPr>
            <a:spLocks noChangeArrowheads="1"/>
          </p:cNvSpPr>
          <p:nvPr/>
        </p:nvSpPr>
        <p:spPr bwMode="auto">
          <a:xfrm>
            <a:off x="2081213" y="5522913"/>
            <a:ext cx="1587" cy="274637"/>
          </a:xfrm>
          <a:prstGeom prst="rect">
            <a:avLst/>
          </a:prstGeom>
          <a:noFill/>
          <a:ln w="9525">
            <a:noFill/>
            <a:miter lim="800000"/>
            <a:headEnd/>
            <a:tailEnd/>
          </a:ln>
        </p:spPr>
        <p:txBody>
          <a:bodyPr wrap="none" lIns="0" tIns="0" rIns="0" bIns="0">
            <a:spAutoFit/>
          </a:bodyPr>
          <a:lstStyle/>
          <a:p>
            <a:endParaRPr lang="ru-RU"/>
          </a:p>
        </p:txBody>
      </p:sp>
    </p:spTree>
  </p:cSld>
  <p:clrMapOvr>
    <a:masterClrMapping/>
  </p:clrMapOvr>
  <p:transition spd="med">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half" idx="10"/>
          </p:nvPr>
        </p:nvSpPr>
        <p:spPr/>
        <p:txBody>
          <a:bodyPr/>
          <a:lstStyle/>
          <a:p>
            <a:fld id="{40DB9B42-93A8-40A1-BD60-BA8CDACFB8CB}" type="datetime1">
              <a:rPr lang="en-US"/>
              <a:pPr/>
              <a:t>9/20/2011</a:t>
            </a:fld>
            <a:endParaRPr lang="en-US"/>
          </a:p>
        </p:txBody>
      </p:sp>
      <p:sp>
        <p:nvSpPr>
          <p:cNvPr id="7" name="Номер слайда 5"/>
          <p:cNvSpPr>
            <a:spLocks noGrp="1"/>
          </p:cNvSpPr>
          <p:nvPr>
            <p:ph type="sldNum" sz="quarter" idx="12"/>
          </p:nvPr>
        </p:nvSpPr>
        <p:spPr/>
        <p:txBody>
          <a:bodyPr/>
          <a:lstStyle/>
          <a:p>
            <a:fld id="{F5F4424C-273E-4178-89DF-33163CAF49D0}" type="slidenum">
              <a:rPr lang="en-US"/>
              <a:pPr/>
              <a:t>35</a:t>
            </a:fld>
            <a:endParaRPr lang="en-US"/>
          </a:p>
        </p:txBody>
      </p:sp>
      <p:sp>
        <p:nvSpPr>
          <p:cNvPr id="937986" name="Rectangle 2"/>
          <p:cNvSpPr>
            <a:spLocks noGrp="1" noChangeArrowheads="1"/>
          </p:cNvSpPr>
          <p:nvPr>
            <p:ph type="title"/>
          </p:nvPr>
        </p:nvSpPr>
        <p:spPr>
          <a:xfrm>
            <a:off x="539750" y="411163"/>
            <a:ext cx="7707313" cy="823912"/>
          </a:xfrm>
        </p:spPr>
        <p:txBody>
          <a:bodyPr/>
          <a:lstStyle/>
          <a:p>
            <a:pPr algn="l"/>
            <a:r>
              <a:rPr lang="ru-RU" sz="3200" b="1" dirty="0"/>
              <a:t>Примеры ошибок в </a:t>
            </a:r>
            <a:r>
              <a:rPr lang="ru-RU" sz="3200" b="1" dirty="0" smtClean="0"/>
              <a:t>заданиях тестов</a:t>
            </a:r>
            <a:r>
              <a:rPr lang="en-US" sz="3200" b="1" dirty="0" smtClean="0"/>
              <a:t>:</a:t>
            </a:r>
            <a:endParaRPr lang="en-US" sz="3200" b="1" dirty="0"/>
          </a:p>
        </p:txBody>
      </p:sp>
      <p:sp>
        <p:nvSpPr>
          <p:cNvPr id="937987"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937988" name="Rectangle 4"/>
          <p:cNvSpPr>
            <a:spLocks noChangeArrowheads="1"/>
          </p:cNvSpPr>
          <p:nvPr/>
        </p:nvSpPr>
        <p:spPr bwMode="auto">
          <a:xfrm>
            <a:off x="1331641" y="1484313"/>
            <a:ext cx="6264548" cy="1439862"/>
          </a:xfrm>
          <a:prstGeom prst="rect">
            <a:avLst/>
          </a:prstGeom>
          <a:noFill/>
          <a:ln w="9525">
            <a:noFill/>
            <a:miter lim="800000"/>
            <a:headEnd/>
            <a:tailEnd/>
          </a:ln>
          <a:effectLst/>
        </p:spPr>
        <p:txBody>
          <a:bodyPr/>
          <a:lstStyle/>
          <a:p>
            <a:pPr marL="342900" indent="-342900">
              <a:spcBef>
                <a:spcPct val="50000"/>
              </a:spcBef>
              <a:buClr>
                <a:srgbClr val="000099"/>
              </a:buClr>
              <a:buSzPct val="110000"/>
              <a:buFontTx/>
              <a:buChar char="•"/>
            </a:pPr>
            <a:r>
              <a:rPr lang="ru-RU" sz="3200" b="1" dirty="0"/>
              <a:t>Сравнения с учебным планом и </a:t>
            </a:r>
            <a:r>
              <a:rPr lang="ru-RU" sz="3200" b="1" dirty="0" smtClean="0"/>
              <a:t>спецификацией</a:t>
            </a:r>
            <a:endParaRPr lang="en-US" sz="3200" b="1" dirty="0"/>
          </a:p>
        </p:txBody>
      </p:sp>
    </p:spTree>
  </p:cSld>
  <p:clrMapOvr>
    <a:masterClrMapping/>
  </p:clrMapOvr>
  <p:transition spd="med">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half" idx="10"/>
          </p:nvPr>
        </p:nvSpPr>
        <p:spPr/>
        <p:txBody>
          <a:bodyPr/>
          <a:lstStyle/>
          <a:p>
            <a:fld id="{90EF7786-AA63-4120-986D-1009FA397E44}" type="datetime1">
              <a:rPr lang="en-US"/>
              <a:pPr/>
              <a:t>9/20/2011</a:t>
            </a:fld>
            <a:endParaRPr lang="en-US"/>
          </a:p>
        </p:txBody>
      </p:sp>
      <p:sp>
        <p:nvSpPr>
          <p:cNvPr id="7" name="Номер слайда 5"/>
          <p:cNvSpPr>
            <a:spLocks noGrp="1"/>
          </p:cNvSpPr>
          <p:nvPr>
            <p:ph type="sldNum" sz="quarter" idx="12"/>
          </p:nvPr>
        </p:nvSpPr>
        <p:spPr/>
        <p:txBody>
          <a:bodyPr/>
          <a:lstStyle/>
          <a:p>
            <a:fld id="{D2BE1A1C-0584-4F41-822A-97498F2570F3}" type="slidenum">
              <a:rPr lang="en-US"/>
              <a:pPr/>
              <a:t>36</a:t>
            </a:fld>
            <a:endParaRPr lang="en-US"/>
          </a:p>
        </p:txBody>
      </p:sp>
      <p:sp>
        <p:nvSpPr>
          <p:cNvPr id="940034" name="Rectangle 2"/>
          <p:cNvSpPr>
            <a:spLocks noGrp="1" noChangeArrowheads="1"/>
          </p:cNvSpPr>
          <p:nvPr>
            <p:ph type="title"/>
          </p:nvPr>
        </p:nvSpPr>
        <p:spPr>
          <a:xfrm>
            <a:off x="1592263" y="411163"/>
            <a:ext cx="6654800" cy="823912"/>
          </a:xfrm>
        </p:spPr>
        <p:txBody>
          <a:bodyPr/>
          <a:lstStyle/>
          <a:p>
            <a:pPr algn="l"/>
            <a:r>
              <a:rPr lang="ru-RU" sz="3200" b="1" dirty="0"/>
              <a:t>Стандарты </a:t>
            </a:r>
            <a:r>
              <a:rPr lang="ru-RU" sz="3200" b="1" dirty="0" smtClean="0"/>
              <a:t>достижений</a:t>
            </a:r>
            <a:r>
              <a:rPr lang="en-US" sz="3200" b="1" dirty="0" smtClean="0"/>
              <a:t>:</a:t>
            </a:r>
            <a:endParaRPr lang="en-US" sz="3200" b="1" dirty="0"/>
          </a:p>
        </p:txBody>
      </p:sp>
      <p:sp>
        <p:nvSpPr>
          <p:cNvPr id="940035"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940036" name="Rectangle 4"/>
          <p:cNvSpPr>
            <a:spLocks noChangeArrowheads="1"/>
          </p:cNvSpPr>
          <p:nvPr/>
        </p:nvSpPr>
        <p:spPr bwMode="auto">
          <a:xfrm>
            <a:off x="899592" y="1484312"/>
            <a:ext cx="7632847" cy="2448743"/>
          </a:xfrm>
          <a:prstGeom prst="rect">
            <a:avLst/>
          </a:prstGeom>
          <a:noFill/>
          <a:ln w="9525">
            <a:noFill/>
            <a:miter lim="800000"/>
            <a:headEnd/>
            <a:tailEnd/>
          </a:ln>
          <a:effectLst/>
        </p:spPr>
        <p:txBody>
          <a:bodyPr/>
          <a:lstStyle/>
          <a:p>
            <a:pPr marL="342900" indent="-342900">
              <a:spcBef>
                <a:spcPct val="50000"/>
              </a:spcBef>
              <a:buClr>
                <a:srgbClr val="000099"/>
              </a:buClr>
              <a:buSzPct val="110000"/>
              <a:buFontTx/>
              <a:buChar char="•"/>
            </a:pPr>
            <a:r>
              <a:rPr lang="ru-RU" sz="3200" b="1" dirty="0"/>
              <a:t>Четко сформулированные стандарты</a:t>
            </a:r>
            <a:endParaRPr lang="en-US" sz="3200" b="1" dirty="0"/>
          </a:p>
          <a:p>
            <a:pPr marL="342900" indent="-342900">
              <a:spcBef>
                <a:spcPct val="50000"/>
              </a:spcBef>
              <a:buClr>
                <a:srgbClr val="000099"/>
              </a:buClr>
              <a:buSzPct val="110000"/>
              <a:buFontTx/>
              <a:buChar char="•"/>
            </a:pPr>
            <a:r>
              <a:rPr lang="ru-RU" sz="3200" b="1" dirty="0"/>
              <a:t>Предполагаемые стандарты</a:t>
            </a:r>
            <a:endParaRPr lang="en-US" sz="3200" b="1" dirty="0"/>
          </a:p>
        </p:txBody>
      </p:sp>
    </p:spTree>
  </p:cSld>
  <p:clrMapOvr>
    <a:masterClrMapping/>
  </p:clrMapOvr>
  <p:transition spd="med">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7957A6F-74BF-4A70-AC12-C35F2BB6E7B9}" type="datetime1">
              <a:rPr lang="en-US"/>
              <a:pPr/>
              <a:t>9/20/2011</a:t>
            </a:fld>
            <a:endParaRPr lang="en-US"/>
          </a:p>
        </p:txBody>
      </p:sp>
      <p:sp>
        <p:nvSpPr>
          <p:cNvPr id="6" name="Номер слайда 5"/>
          <p:cNvSpPr>
            <a:spLocks noGrp="1"/>
          </p:cNvSpPr>
          <p:nvPr>
            <p:ph type="sldNum" sz="quarter" idx="12"/>
          </p:nvPr>
        </p:nvSpPr>
        <p:spPr/>
        <p:txBody>
          <a:bodyPr/>
          <a:lstStyle/>
          <a:p>
            <a:fld id="{038AB44E-5133-48AE-8D57-1334A1149797}" type="slidenum">
              <a:rPr lang="en-US"/>
              <a:pPr/>
              <a:t>37</a:t>
            </a:fld>
            <a:endParaRPr lang="en-US"/>
          </a:p>
        </p:txBody>
      </p:sp>
      <p:sp>
        <p:nvSpPr>
          <p:cNvPr id="942082" name="Rectangle 2"/>
          <p:cNvSpPr>
            <a:spLocks noGrp="1" noChangeArrowheads="1"/>
          </p:cNvSpPr>
          <p:nvPr>
            <p:ph type="title"/>
          </p:nvPr>
        </p:nvSpPr>
        <p:spPr>
          <a:xfrm>
            <a:off x="1403350" y="1381125"/>
            <a:ext cx="6911975" cy="1111250"/>
          </a:xfrm>
        </p:spPr>
        <p:txBody>
          <a:bodyPr/>
          <a:lstStyle/>
          <a:p>
            <a:pPr algn="l"/>
            <a:r>
              <a:rPr lang="ru-RU" sz="3200" b="1"/>
              <a:t>Продукты для родителей, учителей, директоров школ, школьных округов</a:t>
            </a:r>
            <a:r>
              <a:rPr lang="en-US" sz="3200" b="1"/>
              <a:t>:</a:t>
            </a:r>
          </a:p>
        </p:txBody>
      </p:sp>
      <p:sp>
        <p:nvSpPr>
          <p:cNvPr id="942083"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Tree>
  </p:cSld>
  <p:clrMapOvr>
    <a:masterClrMapping/>
  </p:clrMapOvr>
  <p:transition spd="med">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26F3F694-42DC-44D9-B2FD-3476CC2015EB}" type="datetime1">
              <a:rPr lang="en-US"/>
              <a:pPr/>
              <a:t>9/20/2011</a:t>
            </a:fld>
            <a:endParaRPr lang="en-US"/>
          </a:p>
        </p:txBody>
      </p:sp>
      <p:sp>
        <p:nvSpPr>
          <p:cNvPr id="6" name="Номер слайда 5"/>
          <p:cNvSpPr>
            <a:spLocks noGrp="1"/>
          </p:cNvSpPr>
          <p:nvPr>
            <p:ph type="sldNum" sz="quarter" idx="12"/>
          </p:nvPr>
        </p:nvSpPr>
        <p:spPr/>
        <p:txBody>
          <a:bodyPr/>
          <a:lstStyle/>
          <a:p>
            <a:fld id="{4C336614-F6D0-4204-87A2-6FD9211CAC28}" type="slidenum">
              <a:rPr lang="en-US"/>
              <a:pPr/>
              <a:t>38</a:t>
            </a:fld>
            <a:endParaRPr lang="en-US"/>
          </a:p>
        </p:txBody>
      </p:sp>
      <p:sp>
        <p:nvSpPr>
          <p:cNvPr id="1004546" name="Rectangle 2"/>
          <p:cNvSpPr>
            <a:spLocks noGrp="1" noChangeArrowheads="1"/>
          </p:cNvSpPr>
          <p:nvPr>
            <p:ph type="title"/>
          </p:nvPr>
        </p:nvSpPr>
        <p:spPr/>
        <p:txBody>
          <a:bodyPr/>
          <a:lstStyle/>
          <a:p>
            <a:r>
              <a:rPr lang="ru-RU" sz="3600" b="1" dirty="0" smtClean="0"/>
              <a:t>Отчеты об учебной успеваемости в Катаре</a:t>
            </a:r>
            <a:r>
              <a:rPr lang="en-US" sz="3600" b="1" dirty="0" smtClean="0"/>
              <a:t>:</a:t>
            </a:r>
            <a:endParaRPr lang="en-US" sz="3600" dirty="0"/>
          </a:p>
        </p:txBody>
      </p:sp>
      <p:pic>
        <p:nvPicPr>
          <p:cNvPr id="1004548" name="Picture 4"/>
          <p:cNvPicPr>
            <a:picLocks noGrp="1" noChangeAspect="1" noChangeArrowheads="1"/>
          </p:cNvPicPr>
          <p:nvPr>
            <p:ph type="body" idx="1"/>
          </p:nvPr>
        </p:nvPicPr>
        <p:blipFill>
          <a:blip r:embed="rId2" cstate="print"/>
          <a:srcRect/>
          <a:stretch>
            <a:fillRect/>
          </a:stretch>
        </p:blipFill>
        <p:spPr>
          <a:xfrm>
            <a:off x="928688" y="1600200"/>
            <a:ext cx="7286625" cy="4525963"/>
          </a:xfrm>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DDC330E-FB50-4B22-8A3E-5A409F463AD9}" type="datetime1">
              <a:rPr lang="en-US"/>
              <a:pPr/>
              <a:t>9/20/2011</a:t>
            </a:fld>
            <a:endParaRPr lang="en-US"/>
          </a:p>
        </p:txBody>
      </p:sp>
      <p:sp>
        <p:nvSpPr>
          <p:cNvPr id="6" name="Номер слайда 5"/>
          <p:cNvSpPr>
            <a:spLocks noGrp="1"/>
          </p:cNvSpPr>
          <p:nvPr>
            <p:ph type="sldNum" sz="quarter" idx="12"/>
          </p:nvPr>
        </p:nvSpPr>
        <p:spPr/>
        <p:txBody>
          <a:bodyPr/>
          <a:lstStyle/>
          <a:p>
            <a:fld id="{A2C2C72E-74FC-4390-9FD3-874D31860EB6}" type="slidenum">
              <a:rPr lang="en-US"/>
              <a:pPr/>
              <a:t>39</a:t>
            </a:fld>
            <a:endParaRPr lang="en-US"/>
          </a:p>
        </p:txBody>
      </p:sp>
      <p:sp>
        <p:nvSpPr>
          <p:cNvPr id="1005570" name="Rectangle 2"/>
          <p:cNvSpPr>
            <a:spLocks noGrp="1" noChangeArrowheads="1"/>
          </p:cNvSpPr>
          <p:nvPr>
            <p:ph type="title"/>
          </p:nvPr>
        </p:nvSpPr>
        <p:spPr/>
        <p:txBody>
          <a:bodyPr/>
          <a:lstStyle/>
          <a:p>
            <a:endParaRPr lang="en-US"/>
          </a:p>
        </p:txBody>
      </p:sp>
      <p:pic>
        <p:nvPicPr>
          <p:cNvPr id="1005572" name="Picture 4"/>
          <p:cNvPicPr>
            <a:picLocks noGrp="1" noChangeAspect="1" noChangeArrowheads="1"/>
          </p:cNvPicPr>
          <p:nvPr>
            <p:ph type="body" idx="1"/>
          </p:nvPr>
        </p:nvPicPr>
        <p:blipFill>
          <a:blip r:embed="rId2" cstate="print"/>
          <a:srcRect/>
          <a:stretch>
            <a:fillRect/>
          </a:stretch>
        </p:blipFill>
        <p:spPr>
          <a:xfrm>
            <a:off x="1042988" y="476250"/>
            <a:ext cx="6408737" cy="6048375"/>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CD7B8AA-15AF-4485-8BC7-9711D49F6C0B}" type="datetime1">
              <a:rPr lang="en-US"/>
              <a:pPr/>
              <a:t>9/20/2011</a:t>
            </a:fld>
            <a:endParaRPr lang="en-US"/>
          </a:p>
        </p:txBody>
      </p:sp>
      <p:sp>
        <p:nvSpPr>
          <p:cNvPr id="6" name="Номер слайда 5"/>
          <p:cNvSpPr>
            <a:spLocks noGrp="1"/>
          </p:cNvSpPr>
          <p:nvPr>
            <p:ph type="sldNum" sz="quarter" idx="12"/>
          </p:nvPr>
        </p:nvSpPr>
        <p:spPr/>
        <p:txBody>
          <a:bodyPr/>
          <a:lstStyle/>
          <a:p>
            <a:fld id="{3B5B0FC4-23BB-44A2-873D-4F9D2DDF0327}" type="slidenum">
              <a:rPr lang="en-US"/>
              <a:pPr/>
              <a:t>4</a:t>
            </a:fld>
            <a:endParaRPr lang="en-US"/>
          </a:p>
        </p:txBody>
      </p:sp>
      <p:sp>
        <p:nvSpPr>
          <p:cNvPr id="884739"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884740" name="Rectangle 4"/>
          <p:cNvSpPr>
            <a:spLocks noChangeArrowheads="1"/>
          </p:cNvSpPr>
          <p:nvPr/>
        </p:nvSpPr>
        <p:spPr bwMode="auto">
          <a:xfrm>
            <a:off x="1547813" y="1773238"/>
            <a:ext cx="7056437" cy="1727200"/>
          </a:xfrm>
          <a:prstGeom prst="rect">
            <a:avLst/>
          </a:prstGeom>
          <a:noFill/>
          <a:ln w="9525">
            <a:noFill/>
            <a:miter lim="800000"/>
            <a:headEnd/>
            <a:tailEnd/>
          </a:ln>
          <a:effectLst/>
        </p:spPr>
        <p:txBody>
          <a:bodyPr/>
          <a:lstStyle/>
          <a:p>
            <a:pPr marL="342900" indent="-342900">
              <a:spcBef>
                <a:spcPct val="50000"/>
              </a:spcBef>
              <a:buClr>
                <a:srgbClr val="000099"/>
              </a:buClr>
              <a:buSzPct val="110000"/>
              <a:buFontTx/>
              <a:buChar char="•"/>
            </a:pPr>
            <a:r>
              <a:rPr lang="ru-RU" sz="3200" b="1" dirty="0"/>
              <a:t>Учет ваших информационных </a:t>
            </a:r>
            <a:r>
              <a:rPr lang="ru-RU" sz="3200" b="1" dirty="0" smtClean="0"/>
              <a:t>активов (ресурсов)</a:t>
            </a:r>
            <a:endParaRPr lang="en-US" sz="3200" b="1" dirty="0"/>
          </a:p>
          <a:p>
            <a:pPr marL="342900" indent="-342900">
              <a:spcBef>
                <a:spcPct val="50000"/>
              </a:spcBef>
              <a:buClr>
                <a:srgbClr val="000099"/>
              </a:buClr>
              <a:buSzPct val="110000"/>
              <a:buFontTx/>
              <a:buChar char="•"/>
            </a:pPr>
            <a:r>
              <a:rPr lang="ru-RU" sz="3200" b="1" dirty="0"/>
              <a:t>Планирование набора продуктов и услуг, которые отвечают широкому спектру пользователей и </a:t>
            </a:r>
            <a:r>
              <a:rPr lang="ru-RU" sz="3200" b="1" dirty="0" smtClean="0"/>
              <a:t>вариантов </a:t>
            </a:r>
            <a:r>
              <a:rPr lang="ru-RU" sz="3200" b="1" dirty="0" smtClean="0"/>
              <a:t>использования</a:t>
            </a:r>
            <a:endParaRPr lang="en-US" sz="3200" b="1" dirty="0"/>
          </a:p>
        </p:txBody>
      </p:sp>
    </p:spTree>
  </p:cSld>
  <p:clrMapOvr>
    <a:masterClrMapping/>
  </p:clrMapOvr>
  <p:transition spd="med">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84956EF9-6656-4044-BA71-2174CB644E87}" type="datetime1">
              <a:rPr lang="en-US"/>
              <a:pPr/>
              <a:t>9/20/2011</a:t>
            </a:fld>
            <a:endParaRPr lang="en-US"/>
          </a:p>
        </p:txBody>
      </p:sp>
      <p:sp>
        <p:nvSpPr>
          <p:cNvPr id="6" name="Номер слайда 5"/>
          <p:cNvSpPr>
            <a:spLocks noGrp="1"/>
          </p:cNvSpPr>
          <p:nvPr>
            <p:ph type="sldNum" sz="quarter" idx="12"/>
          </p:nvPr>
        </p:nvSpPr>
        <p:spPr/>
        <p:txBody>
          <a:bodyPr/>
          <a:lstStyle/>
          <a:p>
            <a:fld id="{975AD3C1-1862-47F9-9287-B312CFC152B7}" type="slidenum">
              <a:rPr lang="en-US"/>
              <a:pPr/>
              <a:t>40</a:t>
            </a:fld>
            <a:endParaRPr lang="en-US"/>
          </a:p>
        </p:txBody>
      </p:sp>
      <p:sp>
        <p:nvSpPr>
          <p:cNvPr id="1006594" name="Rectangle 2"/>
          <p:cNvSpPr>
            <a:spLocks noGrp="1" noChangeArrowheads="1"/>
          </p:cNvSpPr>
          <p:nvPr>
            <p:ph type="title"/>
          </p:nvPr>
        </p:nvSpPr>
        <p:spPr>
          <a:xfrm>
            <a:off x="457200" y="188640"/>
            <a:ext cx="8229600" cy="724942"/>
          </a:xfrm>
        </p:spPr>
        <p:txBody>
          <a:bodyPr/>
          <a:lstStyle/>
          <a:p>
            <a:r>
              <a:rPr lang="ru-RU" sz="3200" b="1" dirty="0"/>
              <a:t>Примеры ошибок в заданиях</a:t>
            </a:r>
            <a:r>
              <a:rPr lang="en-US" sz="3200" b="1" dirty="0"/>
              <a:t>:</a:t>
            </a:r>
          </a:p>
        </p:txBody>
      </p:sp>
      <p:graphicFrame>
        <p:nvGraphicFramePr>
          <p:cNvPr id="8" name="Таблица 7"/>
          <p:cNvGraphicFramePr>
            <a:graphicFrameLocks noGrp="1"/>
          </p:cNvGraphicFramePr>
          <p:nvPr/>
        </p:nvGraphicFramePr>
        <p:xfrm>
          <a:off x="323529" y="980728"/>
          <a:ext cx="8424935" cy="4975502"/>
        </p:xfrm>
        <a:graphic>
          <a:graphicData uri="http://schemas.openxmlformats.org/drawingml/2006/table">
            <a:tbl>
              <a:tblPr/>
              <a:tblGrid>
                <a:gridCol w="870360"/>
                <a:gridCol w="1257587"/>
                <a:gridCol w="978325"/>
                <a:gridCol w="541638"/>
                <a:gridCol w="651412"/>
                <a:gridCol w="542843"/>
                <a:gridCol w="651412"/>
                <a:gridCol w="434276"/>
                <a:gridCol w="2497082"/>
              </a:tblGrid>
              <a:tr h="801481">
                <a:tc>
                  <a:txBody>
                    <a:bodyPr/>
                    <a:lstStyle/>
                    <a:p>
                      <a:pPr>
                        <a:spcAft>
                          <a:spcPts val="0"/>
                        </a:spcAft>
                      </a:pPr>
                      <a:r>
                        <a:rPr lang="ru-RU" sz="1200" dirty="0">
                          <a:latin typeface="Times New Roman"/>
                          <a:ea typeface="Times New Roman"/>
                        </a:rPr>
                        <a:t>Область учебного плана</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Когнитивный уровень (компетентность)</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rPr>
                        <a:t>Количество (%) респондентов</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latin typeface="Times New Roman"/>
                          <a:ea typeface="Times New Roman"/>
                        </a:rPr>
                        <a:t>#</a:t>
                      </a:r>
                      <a:r>
                        <a:rPr lang="ru-RU" sz="1100">
                          <a:latin typeface="Times New Roman"/>
                          <a:ea typeface="Times New Roman"/>
                        </a:rPr>
                        <a:t> (%)</a:t>
                      </a:r>
                    </a:p>
                    <a:p>
                      <a:pPr>
                        <a:spcAft>
                          <a:spcPts val="0"/>
                        </a:spcAft>
                      </a:pPr>
                      <a:r>
                        <a:rPr lang="ru-RU" sz="1100">
                          <a:latin typeface="Times New Roman"/>
                          <a:ea typeface="Times New Roman"/>
                        </a:rPr>
                        <a:t>Балл</a:t>
                      </a:r>
                    </a:p>
                    <a:p>
                      <a:pPr>
                        <a:spcAft>
                          <a:spcPts val="0"/>
                        </a:spcAft>
                      </a:pPr>
                      <a:r>
                        <a:rPr lang="ru-RU" sz="1100">
                          <a:latin typeface="Times New Roman"/>
                          <a:ea typeface="Times New Roman"/>
                        </a:rPr>
                        <a:t>0</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latin typeface="Times New Roman"/>
                          <a:ea typeface="Times New Roman"/>
                        </a:rPr>
                        <a:t>#</a:t>
                      </a:r>
                      <a:r>
                        <a:rPr lang="ru-RU" sz="1100">
                          <a:latin typeface="Times New Roman"/>
                          <a:ea typeface="Times New Roman"/>
                        </a:rPr>
                        <a:t> (%)</a:t>
                      </a:r>
                    </a:p>
                    <a:p>
                      <a:pPr>
                        <a:spcAft>
                          <a:spcPts val="0"/>
                        </a:spcAft>
                      </a:pPr>
                      <a:r>
                        <a:rPr lang="ru-RU" sz="1100">
                          <a:latin typeface="Times New Roman"/>
                          <a:ea typeface="Times New Roman"/>
                        </a:rPr>
                        <a:t>Балл</a:t>
                      </a:r>
                    </a:p>
                    <a:p>
                      <a:pPr>
                        <a:spcAft>
                          <a:spcPts val="0"/>
                        </a:spcAft>
                      </a:pPr>
                      <a:r>
                        <a:rPr lang="ru-RU" sz="1100">
                          <a:latin typeface="Times New Roman"/>
                          <a:ea typeface="Times New Roman"/>
                        </a:rPr>
                        <a:t>1</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latin typeface="Times New Roman"/>
                          <a:ea typeface="Times New Roman"/>
                        </a:rPr>
                        <a:t>#</a:t>
                      </a:r>
                      <a:r>
                        <a:rPr lang="ru-RU" sz="1100">
                          <a:latin typeface="Times New Roman"/>
                          <a:ea typeface="Times New Roman"/>
                        </a:rPr>
                        <a:t> (%)</a:t>
                      </a:r>
                    </a:p>
                    <a:p>
                      <a:pPr>
                        <a:spcAft>
                          <a:spcPts val="0"/>
                        </a:spcAft>
                      </a:pPr>
                      <a:r>
                        <a:rPr lang="ru-RU" sz="1100">
                          <a:latin typeface="Times New Roman"/>
                          <a:ea typeface="Times New Roman"/>
                        </a:rPr>
                        <a:t>Балл</a:t>
                      </a:r>
                    </a:p>
                    <a:p>
                      <a:pPr>
                        <a:spcAft>
                          <a:spcPts val="0"/>
                        </a:spcAft>
                      </a:pPr>
                      <a:r>
                        <a:rPr lang="ru-RU" sz="1100">
                          <a:latin typeface="Times New Roman"/>
                          <a:ea typeface="Times New Roman"/>
                        </a:rPr>
                        <a:t>2</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latin typeface="Times New Roman"/>
                          <a:ea typeface="Times New Roman"/>
                        </a:rPr>
                        <a:t>#</a:t>
                      </a:r>
                      <a:r>
                        <a:rPr lang="ru-RU" sz="1100">
                          <a:latin typeface="Times New Roman"/>
                          <a:ea typeface="Times New Roman"/>
                        </a:rPr>
                        <a:t> (%)</a:t>
                      </a:r>
                    </a:p>
                    <a:p>
                      <a:pPr>
                        <a:spcAft>
                          <a:spcPts val="0"/>
                        </a:spcAft>
                      </a:pPr>
                      <a:r>
                        <a:rPr lang="ru-RU" sz="1100">
                          <a:latin typeface="Times New Roman"/>
                          <a:ea typeface="Times New Roman"/>
                        </a:rPr>
                        <a:t>Балл</a:t>
                      </a:r>
                    </a:p>
                    <a:p>
                      <a:pPr>
                        <a:spcAft>
                          <a:spcPts val="0"/>
                        </a:spcAft>
                      </a:pPr>
                      <a:r>
                        <a:rPr lang="ru-RU" sz="1100">
                          <a:latin typeface="Times New Roman"/>
                          <a:ea typeface="Times New Roman"/>
                        </a:rPr>
                        <a:t>3</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Times New Roman"/>
                          <a:ea typeface="Times New Roman"/>
                        </a:rPr>
                        <a:t>#</a:t>
                      </a:r>
                      <a:r>
                        <a:rPr lang="ru-RU" sz="1100" dirty="0">
                          <a:latin typeface="Times New Roman"/>
                          <a:ea typeface="Times New Roman"/>
                        </a:rPr>
                        <a:t> (%)</a:t>
                      </a:r>
                    </a:p>
                    <a:p>
                      <a:pPr>
                        <a:spcAft>
                          <a:spcPts val="0"/>
                        </a:spcAft>
                      </a:pPr>
                      <a:r>
                        <a:rPr lang="ru-RU" sz="1100" dirty="0">
                          <a:latin typeface="Times New Roman"/>
                          <a:ea typeface="Times New Roman"/>
                        </a:rPr>
                        <a:t>Балл</a:t>
                      </a:r>
                    </a:p>
                    <a:p>
                      <a:pPr>
                        <a:spcAft>
                          <a:spcPts val="0"/>
                        </a:spcAft>
                      </a:pPr>
                      <a:r>
                        <a:rPr lang="ru-RU" sz="1100" dirty="0">
                          <a:latin typeface="Times New Roman"/>
                          <a:ea typeface="Times New Roman"/>
                        </a:rPr>
                        <a:t>4</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rPr>
                        <a:t>Особенные аспекты учебного планы, которые требуют внимания</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2221">
                <a:tc>
                  <a:txBody>
                    <a:bodyPr/>
                    <a:lstStyle/>
                    <a:p>
                      <a:pPr>
                        <a:spcAft>
                          <a:spcPts val="0"/>
                        </a:spcAft>
                      </a:pPr>
                      <a:r>
                        <a:rPr lang="ru-RU" sz="1200">
                          <a:latin typeface="Times New Roman"/>
                          <a:ea typeface="Times New Roman"/>
                        </a:rPr>
                        <a:t>Физические системы</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Научное объяснение явлений</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rPr>
                        <a:t>187</a:t>
                      </a:r>
                    </a:p>
                    <a:p>
                      <a:pPr>
                        <a:spcAft>
                          <a:spcPts val="0"/>
                        </a:spcAft>
                      </a:pPr>
                      <a:r>
                        <a:rPr lang="ru-RU" sz="1200" dirty="0">
                          <a:latin typeface="Times New Roman"/>
                          <a:ea typeface="Times New Roman"/>
                        </a:rPr>
                        <a:t>(100%)</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128</a:t>
                      </a:r>
                    </a:p>
                    <a:p>
                      <a:pPr>
                        <a:spcAft>
                          <a:spcPts val="0"/>
                        </a:spcAft>
                      </a:pPr>
                      <a:r>
                        <a:rPr lang="ru-RU" sz="1200">
                          <a:latin typeface="Times New Roman"/>
                          <a:ea typeface="Times New Roman"/>
                        </a:rPr>
                        <a:t>(7%)</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rPr>
                        <a:t>425</a:t>
                      </a:r>
                    </a:p>
                    <a:p>
                      <a:pPr>
                        <a:spcAft>
                          <a:spcPts val="0"/>
                        </a:spcAft>
                      </a:pPr>
                      <a:r>
                        <a:rPr lang="ru-RU" sz="1200" dirty="0">
                          <a:latin typeface="Times New Roman"/>
                          <a:ea typeface="Times New Roman"/>
                        </a:rPr>
                        <a:t>(23 %)</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503</a:t>
                      </a:r>
                    </a:p>
                    <a:p>
                      <a:pPr>
                        <a:spcAft>
                          <a:spcPts val="0"/>
                        </a:spcAft>
                      </a:pPr>
                      <a:r>
                        <a:rPr lang="ru-RU" sz="1200">
                          <a:latin typeface="Times New Roman"/>
                          <a:ea typeface="Times New Roman"/>
                        </a:rPr>
                        <a:t>(27%)</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815</a:t>
                      </a:r>
                    </a:p>
                    <a:p>
                      <a:pPr>
                        <a:spcAft>
                          <a:spcPts val="0"/>
                        </a:spcAft>
                      </a:pPr>
                      <a:r>
                        <a:rPr lang="ru-RU" sz="1200">
                          <a:latin typeface="Times New Roman"/>
                          <a:ea typeface="Times New Roman"/>
                        </a:rPr>
                        <a:t>(44%)</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0</a:t>
                      </a:r>
                    </a:p>
                    <a:p>
                      <a:pPr>
                        <a:spcAft>
                          <a:spcPts val="0"/>
                        </a:spcAft>
                      </a:pPr>
                      <a:r>
                        <a:rPr lang="ru-RU" sz="1200">
                          <a:latin typeface="Times New Roman"/>
                          <a:ea typeface="Times New Roman"/>
                        </a:rPr>
                        <a:t>(0%)</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300" dirty="0">
                          <a:latin typeface="Times New Roman"/>
                          <a:ea typeface="Times New Roman"/>
                        </a:rPr>
                        <a:t>Учащиеся не поняли, что Интернет или библиотека могут быть источником информации о том, как сохранить траву пышной и зеленой, в то время, как вечерние новости не могут </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4811">
                <a:tc>
                  <a:txBody>
                    <a:bodyPr/>
                    <a:lstStyle/>
                    <a:p>
                      <a:pPr>
                        <a:spcAft>
                          <a:spcPts val="0"/>
                        </a:spcAft>
                      </a:pPr>
                      <a:r>
                        <a:rPr lang="ru-RU" sz="1200">
                          <a:latin typeface="Times New Roman"/>
                          <a:ea typeface="Times New Roman"/>
                        </a:rPr>
                        <a:t>Научный запрос</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Определение научных вопросов </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1866</a:t>
                      </a:r>
                    </a:p>
                    <a:p>
                      <a:pPr>
                        <a:spcAft>
                          <a:spcPts val="0"/>
                        </a:spcAft>
                      </a:pPr>
                      <a:r>
                        <a:rPr lang="ru-RU" sz="1200">
                          <a:latin typeface="Times New Roman"/>
                          <a:ea typeface="Times New Roman"/>
                        </a:rPr>
                        <a:t>(100%)</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rPr>
                        <a:t>217</a:t>
                      </a:r>
                    </a:p>
                    <a:p>
                      <a:pPr>
                        <a:spcAft>
                          <a:spcPts val="0"/>
                        </a:spcAft>
                      </a:pPr>
                      <a:r>
                        <a:rPr lang="ru-RU" sz="1200" dirty="0">
                          <a:latin typeface="Times New Roman"/>
                          <a:ea typeface="Times New Roman"/>
                        </a:rPr>
                        <a:t>(12%)</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371</a:t>
                      </a:r>
                    </a:p>
                    <a:p>
                      <a:pPr>
                        <a:spcAft>
                          <a:spcPts val="0"/>
                        </a:spcAft>
                      </a:pPr>
                      <a:r>
                        <a:rPr lang="ru-RU" sz="1200">
                          <a:latin typeface="Times New Roman"/>
                          <a:ea typeface="Times New Roman"/>
                        </a:rPr>
                        <a:t>(29%)</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rPr>
                        <a:t>557</a:t>
                      </a:r>
                    </a:p>
                    <a:p>
                      <a:pPr>
                        <a:spcAft>
                          <a:spcPts val="0"/>
                        </a:spcAft>
                      </a:pPr>
                      <a:r>
                        <a:rPr lang="ru-RU" sz="1200">
                          <a:latin typeface="Times New Roman"/>
                          <a:ea typeface="Times New Roman"/>
                        </a:rPr>
                        <a:t>(30%)</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rPr>
                        <a:t>721</a:t>
                      </a:r>
                    </a:p>
                    <a:p>
                      <a:pPr>
                        <a:spcAft>
                          <a:spcPts val="0"/>
                        </a:spcAft>
                      </a:pPr>
                      <a:r>
                        <a:rPr lang="ru-RU" sz="1200" dirty="0">
                          <a:latin typeface="Times New Roman"/>
                          <a:ea typeface="Times New Roman"/>
                        </a:rPr>
                        <a:t>(39%)</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rPr>
                        <a:t>0</a:t>
                      </a:r>
                    </a:p>
                    <a:p>
                      <a:pPr>
                        <a:spcAft>
                          <a:spcPts val="0"/>
                        </a:spcAft>
                      </a:pPr>
                      <a:r>
                        <a:rPr lang="ru-RU" sz="1200" dirty="0">
                          <a:latin typeface="Times New Roman"/>
                          <a:ea typeface="Times New Roman"/>
                        </a:rPr>
                        <a:t>(0%)</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mj-lt"/>
                        <a:buAutoNum type="arabicParenR"/>
                      </a:pPr>
                      <a:r>
                        <a:rPr lang="ru-RU" sz="1300" dirty="0">
                          <a:latin typeface="Times New Roman"/>
                          <a:ea typeface="Times New Roman"/>
                        </a:rPr>
                        <a:t>Учащиеся не поняли дизайн научного эксперимента и не осознали, что бумага относится к категории леса; или</a:t>
                      </a:r>
                    </a:p>
                    <a:p>
                      <a:pPr marL="342900" lvl="0" indent="-342900">
                        <a:spcAft>
                          <a:spcPts val="0"/>
                        </a:spcAft>
                        <a:buFont typeface="+mj-lt"/>
                        <a:buAutoNum type="arabicParenR"/>
                      </a:pPr>
                      <a:r>
                        <a:rPr lang="ru-RU" sz="1300" dirty="0">
                          <a:latin typeface="Times New Roman"/>
                          <a:ea typeface="Times New Roman"/>
                        </a:rPr>
                        <a:t>Учащиеся не поняли дизайн научного эксперимента и не осознали, что выставленная земля не относится к почве, где деревья никогда не росли; или</a:t>
                      </a:r>
                    </a:p>
                    <a:p>
                      <a:pPr marL="342900" lvl="0" indent="-342900">
                        <a:spcAft>
                          <a:spcPts val="0"/>
                        </a:spcAft>
                        <a:buFont typeface="+mj-lt"/>
                        <a:buAutoNum type="arabicParenR"/>
                      </a:pPr>
                      <a:r>
                        <a:rPr lang="ru-RU" sz="1300" dirty="0">
                          <a:latin typeface="Times New Roman"/>
                          <a:ea typeface="Times New Roman"/>
                        </a:rPr>
                        <a:t>Учащиеся не поняли дизайн научного эксперимента и не осознали, что порывы воздуха являются ветром</a:t>
                      </a:r>
                    </a:p>
                  </a:txBody>
                  <a:tcPr marL="47134" marR="4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half" idx="10"/>
          </p:nvPr>
        </p:nvSpPr>
        <p:spPr/>
        <p:txBody>
          <a:bodyPr/>
          <a:lstStyle/>
          <a:p>
            <a:fld id="{2A77A30A-AC9D-4EB3-8130-362645F431F9}" type="datetime1">
              <a:rPr lang="en-US"/>
              <a:pPr/>
              <a:t>9/20/2011</a:t>
            </a:fld>
            <a:endParaRPr lang="en-US"/>
          </a:p>
        </p:txBody>
      </p:sp>
      <p:sp>
        <p:nvSpPr>
          <p:cNvPr id="7" name="Номер слайда 5"/>
          <p:cNvSpPr>
            <a:spLocks noGrp="1"/>
          </p:cNvSpPr>
          <p:nvPr>
            <p:ph type="sldNum" sz="quarter" idx="12"/>
          </p:nvPr>
        </p:nvSpPr>
        <p:spPr/>
        <p:txBody>
          <a:bodyPr/>
          <a:lstStyle/>
          <a:p>
            <a:fld id="{5EF2A3F1-0102-4537-AF59-99CEC90515EC}" type="slidenum">
              <a:rPr lang="en-US"/>
              <a:pPr/>
              <a:t>41</a:t>
            </a:fld>
            <a:endParaRPr lang="en-US"/>
          </a:p>
        </p:txBody>
      </p:sp>
      <p:sp>
        <p:nvSpPr>
          <p:cNvPr id="944130" name="Rectangle 2"/>
          <p:cNvSpPr>
            <a:spLocks noGrp="1" noChangeArrowheads="1"/>
          </p:cNvSpPr>
          <p:nvPr>
            <p:ph type="title"/>
          </p:nvPr>
        </p:nvSpPr>
        <p:spPr>
          <a:xfrm>
            <a:off x="2051050" y="1020763"/>
            <a:ext cx="6337374" cy="823912"/>
          </a:xfrm>
        </p:spPr>
        <p:txBody>
          <a:bodyPr/>
          <a:lstStyle/>
          <a:p>
            <a:pPr algn="l"/>
            <a:r>
              <a:rPr lang="ru-RU" sz="3200" b="1" dirty="0"/>
              <a:t>Данные оценивания</a:t>
            </a:r>
            <a:r>
              <a:rPr lang="en-US" sz="3200" b="1" dirty="0"/>
              <a:t>:</a:t>
            </a:r>
          </a:p>
        </p:txBody>
      </p:sp>
      <p:sp>
        <p:nvSpPr>
          <p:cNvPr id="944131"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944132" name="Rectangle 4"/>
          <p:cNvSpPr>
            <a:spLocks noChangeArrowheads="1"/>
          </p:cNvSpPr>
          <p:nvPr/>
        </p:nvSpPr>
        <p:spPr bwMode="auto">
          <a:xfrm>
            <a:off x="2411413" y="2060575"/>
            <a:ext cx="6337051" cy="2376537"/>
          </a:xfrm>
          <a:prstGeom prst="rect">
            <a:avLst/>
          </a:prstGeom>
          <a:noFill/>
          <a:ln w="9525">
            <a:noFill/>
            <a:miter lim="800000"/>
            <a:headEnd/>
            <a:tailEnd/>
          </a:ln>
          <a:effectLst/>
        </p:spPr>
        <p:txBody>
          <a:bodyPr/>
          <a:lstStyle/>
          <a:p>
            <a:pPr marL="342900" indent="-342900">
              <a:spcBef>
                <a:spcPct val="50000"/>
              </a:spcBef>
              <a:buClr>
                <a:srgbClr val="000099"/>
              </a:buClr>
              <a:buSzPct val="110000"/>
              <a:buFontTx/>
              <a:buChar char="•"/>
            </a:pPr>
            <a:r>
              <a:rPr lang="ru-RU" sz="3200" b="1" dirty="0"/>
              <a:t>Микро-данные</a:t>
            </a:r>
            <a:endParaRPr lang="en-US" sz="3200" b="1" dirty="0"/>
          </a:p>
          <a:p>
            <a:pPr marL="342900" indent="-342900">
              <a:spcBef>
                <a:spcPct val="50000"/>
              </a:spcBef>
              <a:buClr>
                <a:srgbClr val="000099"/>
              </a:buClr>
              <a:buSzPct val="110000"/>
              <a:buFontTx/>
              <a:buChar char="•"/>
            </a:pPr>
            <a:r>
              <a:rPr lang="ru-RU" sz="3200" b="1" dirty="0" smtClean="0"/>
              <a:t>Инструменты составления таблиц</a:t>
            </a:r>
            <a:endParaRPr lang="en-US" sz="3200" b="1" dirty="0"/>
          </a:p>
        </p:txBody>
      </p:sp>
    </p:spTree>
  </p:cSld>
  <p:clrMapOvr>
    <a:masterClrMapping/>
  </p:clrMapOvr>
  <p:transition spd="med">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FCD7A2A-CEAC-45F3-BF24-53172EDA395A}" type="datetime1">
              <a:rPr lang="en-US"/>
              <a:pPr/>
              <a:t>9/20/2011</a:t>
            </a:fld>
            <a:endParaRPr lang="en-US"/>
          </a:p>
        </p:txBody>
      </p:sp>
      <p:sp>
        <p:nvSpPr>
          <p:cNvPr id="6" name="Номер слайда 5"/>
          <p:cNvSpPr>
            <a:spLocks noGrp="1"/>
          </p:cNvSpPr>
          <p:nvPr>
            <p:ph type="sldNum" sz="quarter" idx="12"/>
          </p:nvPr>
        </p:nvSpPr>
        <p:spPr/>
        <p:txBody>
          <a:bodyPr/>
          <a:lstStyle/>
          <a:p>
            <a:fld id="{44D43C0B-8E46-47F3-B59B-299771252959}" type="slidenum">
              <a:rPr lang="en-US"/>
              <a:pPr/>
              <a:t>42</a:t>
            </a:fld>
            <a:endParaRPr lang="en-US"/>
          </a:p>
        </p:txBody>
      </p:sp>
      <p:sp>
        <p:nvSpPr>
          <p:cNvPr id="991234" name="Rectangle 2"/>
          <p:cNvSpPr>
            <a:spLocks noGrp="1" noChangeArrowheads="1"/>
          </p:cNvSpPr>
          <p:nvPr>
            <p:ph type="title"/>
          </p:nvPr>
        </p:nvSpPr>
        <p:spPr>
          <a:xfrm>
            <a:off x="251520" y="274638"/>
            <a:ext cx="8686800" cy="1143000"/>
          </a:xfrm>
        </p:spPr>
        <p:txBody>
          <a:bodyPr/>
          <a:lstStyle/>
          <a:p>
            <a:r>
              <a:rPr lang="ru-RU" sz="3200" b="1" dirty="0" smtClean="0"/>
              <a:t>Задание</a:t>
            </a:r>
            <a:r>
              <a:rPr lang="fr-CA" sz="3200" b="1" dirty="0" smtClean="0"/>
              <a:t> </a:t>
            </a:r>
            <a:r>
              <a:rPr lang="fr-CA" sz="3200" b="1" dirty="0"/>
              <a:t>3: </a:t>
            </a:r>
            <a:r>
              <a:rPr lang="ru-RU" sz="3200" b="1" dirty="0"/>
              <a:t>Основные продукты и услуги</a:t>
            </a:r>
            <a:endParaRPr lang="en-GB" sz="3200" b="1" dirty="0"/>
          </a:p>
        </p:txBody>
      </p:sp>
      <p:sp>
        <p:nvSpPr>
          <p:cNvPr id="991235" name="Rectangle 3"/>
          <p:cNvSpPr>
            <a:spLocks noGrp="1" noChangeArrowheads="1"/>
          </p:cNvSpPr>
          <p:nvPr>
            <p:ph type="body" idx="1"/>
          </p:nvPr>
        </p:nvSpPr>
        <p:spPr>
          <a:xfrm>
            <a:off x="1259632" y="1556792"/>
            <a:ext cx="7920880" cy="4525963"/>
          </a:xfrm>
        </p:spPr>
        <p:txBody>
          <a:bodyPr/>
          <a:lstStyle/>
          <a:p>
            <a:pPr>
              <a:lnSpc>
                <a:spcPct val="90000"/>
              </a:lnSpc>
            </a:pPr>
            <a:r>
              <a:rPr lang="ru-RU" b="1" dirty="0"/>
              <a:t>Участникам дается </a:t>
            </a:r>
            <a:r>
              <a:rPr lang="fr-CA" b="1" dirty="0"/>
              <a:t> 60 </a:t>
            </a:r>
            <a:r>
              <a:rPr lang="ru-RU" b="1" dirty="0"/>
              <a:t>минут на то, чтобы добавить в их развернутую таблицу перечень продуктов и услуг</a:t>
            </a:r>
            <a:endParaRPr lang="fr-CA" b="1" dirty="0"/>
          </a:p>
          <a:p>
            <a:pPr>
              <a:lnSpc>
                <a:spcPct val="90000"/>
              </a:lnSpc>
            </a:pPr>
            <a:r>
              <a:rPr lang="ru-RU" b="1" dirty="0"/>
              <a:t>Для каждого продукта  они должны создать новую закладку со спецификацией данного продукта, используя шаблон</a:t>
            </a:r>
            <a:endParaRPr lang="fr-CA" b="1" dirty="0"/>
          </a:p>
          <a:p>
            <a:pPr>
              <a:lnSpc>
                <a:spcPct val="90000"/>
              </a:lnSpc>
            </a:pPr>
            <a:r>
              <a:rPr lang="ru-RU" b="1" dirty="0"/>
              <a:t>Каждой команде предоставляется</a:t>
            </a:r>
            <a:r>
              <a:rPr lang="fr-CA" b="1" dirty="0"/>
              <a:t> 10 </a:t>
            </a:r>
            <a:r>
              <a:rPr lang="ru-RU" b="1" dirty="0"/>
              <a:t>минут для презентации своего плана</a:t>
            </a:r>
            <a:endParaRPr lang="en-GB" b="1"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half" idx="10"/>
          </p:nvPr>
        </p:nvSpPr>
        <p:spPr/>
        <p:txBody>
          <a:bodyPr/>
          <a:lstStyle/>
          <a:p>
            <a:fld id="{28FD337B-5F98-4314-AE91-52C83EA18555}" type="datetime1">
              <a:rPr lang="en-US"/>
              <a:pPr/>
              <a:t>9/20/2011</a:t>
            </a:fld>
            <a:endParaRPr lang="en-US"/>
          </a:p>
        </p:txBody>
      </p:sp>
      <p:sp>
        <p:nvSpPr>
          <p:cNvPr id="7" name="Номер слайда 5"/>
          <p:cNvSpPr>
            <a:spLocks noGrp="1"/>
          </p:cNvSpPr>
          <p:nvPr>
            <p:ph type="sldNum" sz="quarter" idx="12"/>
          </p:nvPr>
        </p:nvSpPr>
        <p:spPr/>
        <p:txBody>
          <a:bodyPr/>
          <a:lstStyle/>
          <a:p>
            <a:fld id="{AA54344F-9F9B-4657-9DDE-F05177439E30}" type="slidenum">
              <a:rPr lang="en-US"/>
              <a:pPr/>
              <a:t>43</a:t>
            </a:fld>
            <a:endParaRPr lang="en-US"/>
          </a:p>
        </p:txBody>
      </p:sp>
      <p:sp>
        <p:nvSpPr>
          <p:cNvPr id="946178" name="Rectangle 2"/>
          <p:cNvSpPr>
            <a:spLocks noGrp="1" noChangeArrowheads="1"/>
          </p:cNvSpPr>
          <p:nvPr>
            <p:ph type="title"/>
          </p:nvPr>
        </p:nvSpPr>
        <p:spPr>
          <a:xfrm>
            <a:off x="611560" y="411163"/>
            <a:ext cx="7776790" cy="823912"/>
          </a:xfrm>
        </p:spPr>
        <p:txBody>
          <a:bodyPr/>
          <a:lstStyle/>
          <a:p>
            <a:pPr algn="l"/>
            <a:r>
              <a:rPr lang="ru-RU" sz="3200" b="1" dirty="0"/>
              <a:t>Ошибки</a:t>
            </a:r>
            <a:r>
              <a:rPr lang="en-US" sz="3200" b="1" dirty="0"/>
              <a:t> </a:t>
            </a:r>
            <a:r>
              <a:rPr lang="ru-RU" sz="3200" b="1" dirty="0" smtClean="0"/>
              <a:t>и </a:t>
            </a:r>
            <a:r>
              <a:rPr lang="ru-RU" sz="3200" b="1" dirty="0"/>
              <a:t>погрешности в системах оценивания</a:t>
            </a:r>
            <a:r>
              <a:rPr lang="en-US" sz="3200" b="1" dirty="0"/>
              <a:t>:</a:t>
            </a:r>
          </a:p>
        </p:txBody>
      </p:sp>
      <p:sp>
        <p:nvSpPr>
          <p:cNvPr id="946179"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946180" name="Rectangle 4"/>
          <p:cNvSpPr>
            <a:spLocks noChangeArrowheads="1"/>
          </p:cNvSpPr>
          <p:nvPr/>
        </p:nvSpPr>
        <p:spPr bwMode="auto">
          <a:xfrm>
            <a:off x="2411413" y="1484312"/>
            <a:ext cx="6265043" cy="4969023"/>
          </a:xfrm>
          <a:prstGeom prst="rect">
            <a:avLst/>
          </a:prstGeom>
          <a:noFill/>
          <a:ln w="9525">
            <a:noFill/>
            <a:miter lim="800000"/>
            <a:headEnd/>
            <a:tailEnd/>
          </a:ln>
          <a:effectLst/>
        </p:spPr>
        <p:txBody>
          <a:bodyPr/>
          <a:lstStyle/>
          <a:p>
            <a:pPr marL="342900" indent="-342900">
              <a:spcBef>
                <a:spcPct val="50000"/>
              </a:spcBef>
              <a:buClr>
                <a:srgbClr val="000099"/>
              </a:buClr>
              <a:buSzPct val="110000"/>
              <a:buFontTx/>
              <a:buChar char="•"/>
            </a:pPr>
            <a:r>
              <a:rPr lang="ru-RU" sz="2800" b="1" dirty="0"/>
              <a:t>Несовершенная теория</a:t>
            </a:r>
            <a:endParaRPr lang="en-US" sz="2800" b="1" dirty="0"/>
          </a:p>
          <a:p>
            <a:pPr marL="342900" indent="-342900">
              <a:spcBef>
                <a:spcPct val="50000"/>
              </a:spcBef>
              <a:buClr>
                <a:srgbClr val="000099"/>
              </a:buClr>
              <a:buSzPct val="110000"/>
              <a:buFontTx/>
              <a:buChar char="•"/>
            </a:pPr>
            <a:r>
              <a:rPr lang="ru-RU" sz="2800" b="1" dirty="0"/>
              <a:t>Несовершенное измерение</a:t>
            </a:r>
            <a:endParaRPr lang="en-US" sz="2800" b="1" dirty="0"/>
          </a:p>
          <a:p>
            <a:pPr marL="342900" indent="-342900">
              <a:spcBef>
                <a:spcPct val="50000"/>
              </a:spcBef>
              <a:buClr>
                <a:srgbClr val="000099"/>
              </a:buClr>
              <a:buSzPct val="110000"/>
              <a:buFontTx/>
              <a:buChar char="•"/>
            </a:pPr>
            <a:r>
              <a:rPr lang="ru-RU" sz="2800" b="1" dirty="0"/>
              <a:t>Выборка</a:t>
            </a:r>
            <a:endParaRPr lang="en-US" sz="2800" b="1" dirty="0"/>
          </a:p>
          <a:p>
            <a:pPr marL="342900" indent="-342900">
              <a:spcBef>
                <a:spcPct val="50000"/>
              </a:spcBef>
              <a:buClr>
                <a:srgbClr val="000099"/>
              </a:buClr>
              <a:buSzPct val="110000"/>
              <a:buFontTx/>
              <a:buChar char="•"/>
            </a:pPr>
            <a:r>
              <a:rPr lang="ru-RU" sz="2800" b="1" dirty="0" smtClean="0"/>
              <a:t>Подсчёт баллов</a:t>
            </a:r>
            <a:endParaRPr lang="en-US" sz="2800" b="1" dirty="0"/>
          </a:p>
          <a:p>
            <a:pPr marL="342900" indent="-342900">
              <a:spcBef>
                <a:spcPct val="50000"/>
              </a:spcBef>
              <a:buClr>
                <a:srgbClr val="000099"/>
              </a:buClr>
              <a:buSzPct val="110000"/>
              <a:buFontTx/>
              <a:buChar char="•"/>
            </a:pPr>
            <a:r>
              <a:rPr lang="ru-RU" sz="2800" b="1" dirty="0"/>
              <a:t>Проведение</a:t>
            </a:r>
            <a:endParaRPr lang="en-US" sz="2800" b="1" dirty="0"/>
          </a:p>
          <a:p>
            <a:pPr marL="342900" indent="-342900">
              <a:spcBef>
                <a:spcPct val="50000"/>
              </a:spcBef>
              <a:buClr>
                <a:srgbClr val="000099"/>
              </a:buClr>
              <a:buSzPct val="110000"/>
              <a:buFontTx/>
              <a:buChar char="•"/>
            </a:pPr>
            <a:r>
              <a:rPr lang="ru-RU" sz="2800" b="1" dirty="0"/>
              <a:t>Оценка </a:t>
            </a:r>
            <a:r>
              <a:rPr lang="ru-RU" sz="2800" b="1" dirty="0" smtClean="0"/>
              <a:t>достижений</a:t>
            </a:r>
            <a:r>
              <a:rPr lang="en-US" sz="2800" b="1" dirty="0" smtClean="0"/>
              <a:t> </a:t>
            </a:r>
            <a:endParaRPr lang="en-US" sz="2800" b="1" dirty="0"/>
          </a:p>
          <a:p>
            <a:pPr marL="342900" indent="-342900">
              <a:spcBef>
                <a:spcPct val="50000"/>
              </a:spcBef>
              <a:buClr>
                <a:srgbClr val="000099"/>
              </a:buClr>
              <a:buSzPct val="110000"/>
              <a:buFontTx/>
              <a:buChar char="•"/>
            </a:pPr>
            <a:r>
              <a:rPr lang="ru-RU" sz="2800" b="1" dirty="0"/>
              <a:t>Анализ</a:t>
            </a:r>
            <a:endParaRPr lang="en-US" sz="2800" b="1" dirty="0"/>
          </a:p>
          <a:p>
            <a:pPr marL="342900" indent="-342900">
              <a:spcBef>
                <a:spcPct val="50000"/>
              </a:spcBef>
              <a:buClr>
                <a:srgbClr val="000099"/>
              </a:buClr>
              <a:buSzPct val="110000"/>
              <a:buFontTx/>
              <a:buChar char="•"/>
            </a:pPr>
            <a:r>
              <a:rPr lang="ru-RU" sz="2800" b="1" dirty="0"/>
              <a:t>Отчетность</a:t>
            </a:r>
            <a:endParaRPr lang="en-US" sz="2800" b="1" dirty="0"/>
          </a:p>
        </p:txBody>
      </p:sp>
    </p:spTree>
  </p:cSld>
  <p:clrMapOvr>
    <a:masterClrMapping/>
  </p:clrMapOvr>
  <p:transition spd="med">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half" idx="10"/>
          </p:nvPr>
        </p:nvSpPr>
        <p:spPr/>
        <p:txBody>
          <a:bodyPr/>
          <a:lstStyle/>
          <a:p>
            <a:fld id="{7428CFB5-C1FA-463F-99E1-F43FEF1A9A30}" type="datetime1">
              <a:rPr lang="en-US"/>
              <a:pPr/>
              <a:t>9/20/2011</a:t>
            </a:fld>
            <a:endParaRPr lang="en-US"/>
          </a:p>
        </p:txBody>
      </p:sp>
      <p:sp>
        <p:nvSpPr>
          <p:cNvPr id="7" name="Номер слайда 5"/>
          <p:cNvSpPr>
            <a:spLocks noGrp="1"/>
          </p:cNvSpPr>
          <p:nvPr>
            <p:ph type="sldNum" sz="quarter" idx="12"/>
          </p:nvPr>
        </p:nvSpPr>
        <p:spPr/>
        <p:txBody>
          <a:bodyPr/>
          <a:lstStyle/>
          <a:p>
            <a:fld id="{DD4DFE52-605F-4237-B591-EC7C65A883BD}" type="slidenum">
              <a:rPr lang="en-US"/>
              <a:pPr/>
              <a:t>44</a:t>
            </a:fld>
            <a:endParaRPr lang="en-US"/>
          </a:p>
        </p:txBody>
      </p:sp>
      <p:sp>
        <p:nvSpPr>
          <p:cNvPr id="948227"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pic>
        <p:nvPicPr>
          <p:cNvPr id="948230" name="Picture 6"/>
          <p:cNvPicPr>
            <a:picLocks noChangeAspect="1" noChangeArrowheads="1"/>
          </p:cNvPicPr>
          <p:nvPr/>
        </p:nvPicPr>
        <p:blipFill>
          <a:blip r:embed="rId3" cstate="print"/>
          <a:srcRect/>
          <a:stretch>
            <a:fillRect/>
          </a:stretch>
        </p:blipFill>
        <p:spPr bwMode="auto">
          <a:xfrm>
            <a:off x="1116013" y="333375"/>
            <a:ext cx="6624637" cy="6048375"/>
          </a:xfrm>
          <a:prstGeom prst="rect">
            <a:avLst/>
          </a:prstGeom>
          <a:noFill/>
        </p:spPr>
      </p:pic>
      <p:sp>
        <p:nvSpPr>
          <p:cNvPr id="948233" name="Text Box 9"/>
          <p:cNvSpPr txBox="1">
            <a:spLocks noChangeArrowheads="1"/>
          </p:cNvSpPr>
          <p:nvPr/>
        </p:nvSpPr>
        <p:spPr bwMode="auto">
          <a:xfrm>
            <a:off x="395288" y="583853"/>
            <a:ext cx="2592387" cy="396875"/>
          </a:xfrm>
          <a:prstGeom prst="rect">
            <a:avLst/>
          </a:prstGeom>
          <a:noFill/>
          <a:ln w="9525">
            <a:noFill/>
            <a:miter lim="800000"/>
            <a:headEnd/>
            <a:tailEnd/>
          </a:ln>
          <a:effectLst/>
        </p:spPr>
        <p:txBody>
          <a:bodyPr>
            <a:spAutoFit/>
          </a:bodyPr>
          <a:lstStyle/>
          <a:p>
            <a:pPr>
              <a:spcBef>
                <a:spcPct val="50000"/>
              </a:spcBef>
            </a:pPr>
            <a:r>
              <a:rPr lang="ru-RU" sz="1000" dirty="0"/>
              <a:t>Множественные сравнения профессионального уровня грамотности</a:t>
            </a:r>
          </a:p>
        </p:txBody>
      </p:sp>
    </p:spTree>
  </p:cSld>
  <p:clrMapOvr>
    <a:masterClrMapping/>
  </p:clrMapOvr>
  <p:transition spd="med">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AD1ABD9-AAE4-4C26-ADA7-B2D89F709EDF}" type="datetime1">
              <a:rPr lang="en-US"/>
              <a:pPr/>
              <a:t>9/20/2011</a:t>
            </a:fld>
            <a:endParaRPr lang="en-US"/>
          </a:p>
        </p:txBody>
      </p:sp>
      <p:sp>
        <p:nvSpPr>
          <p:cNvPr id="6" name="Номер слайда 5"/>
          <p:cNvSpPr>
            <a:spLocks noGrp="1"/>
          </p:cNvSpPr>
          <p:nvPr>
            <p:ph type="sldNum" sz="quarter" idx="12"/>
          </p:nvPr>
        </p:nvSpPr>
        <p:spPr/>
        <p:txBody>
          <a:bodyPr/>
          <a:lstStyle/>
          <a:p>
            <a:fld id="{44E07837-C64C-41D8-9DF6-16480152CDE8}" type="slidenum">
              <a:rPr lang="en-US"/>
              <a:pPr/>
              <a:t>45</a:t>
            </a:fld>
            <a:endParaRPr lang="en-US"/>
          </a:p>
        </p:txBody>
      </p:sp>
      <p:sp>
        <p:nvSpPr>
          <p:cNvPr id="992258" name="Rectangle 2"/>
          <p:cNvSpPr>
            <a:spLocks noGrp="1" noChangeArrowheads="1"/>
          </p:cNvSpPr>
          <p:nvPr>
            <p:ph type="title"/>
          </p:nvPr>
        </p:nvSpPr>
        <p:spPr/>
        <p:txBody>
          <a:bodyPr/>
          <a:lstStyle/>
          <a:p>
            <a:r>
              <a:rPr lang="ru-RU" sz="3200" b="1" dirty="0" smtClean="0"/>
              <a:t>Задание</a:t>
            </a:r>
            <a:r>
              <a:rPr lang="fr-CA" sz="3200" b="1" dirty="0" smtClean="0"/>
              <a:t> </a:t>
            </a:r>
            <a:r>
              <a:rPr lang="fr-CA" sz="3200" b="1" dirty="0"/>
              <a:t>4: </a:t>
            </a:r>
            <a:r>
              <a:rPr lang="ru-RU" sz="3200" b="1" dirty="0"/>
              <a:t>Ошибки и погрешности</a:t>
            </a:r>
            <a:endParaRPr lang="en-GB" sz="3200" b="1" dirty="0"/>
          </a:p>
        </p:txBody>
      </p:sp>
      <p:sp>
        <p:nvSpPr>
          <p:cNvPr id="992259" name="Rectangle 3"/>
          <p:cNvSpPr>
            <a:spLocks noGrp="1" noChangeArrowheads="1"/>
          </p:cNvSpPr>
          <p:nvPr>
            <p:ph type="body" idx="1"/>
          </p:nvPr>
        </p:nvSpPr>
        <p:spPr>
          <a:xfrm>
            <a:off x="1403350" y="908050"/>
            <a:ext cx="7740650" cy="5473278"/>
          </a:xfrm>
        </p:spPr>
        <p:txBody>
          <a:bodyPr/>
          <a:lstStyle/>
          <a:p>
            <a:pPr>
              <a:lnSpc>
                <a:spcPct val="80000"/>
              </a:lnSpc>
            </a:pPr>
            <a:endParaRPr lang="en-GB" sz="1800" dirty="0"/>
          </a:p>
          <a:p>
            <a:pPr>
              <a:lnSpc>
                <a:spcPct val="80000"/>
              </a:lnSpc>
              <a:buFontTx/>
              <a:buNone/>
            </a:pPr>
            <a:r>
              <a:rPr lang="ru-RU" sz="1800" dirty="0"/>
              <a:t>Участникам дается 30 минут для того, чтобы представить процедуры, которые они использовали для определения ошибок и погрешностей в</a:t>
            </a:r>
            <a:r>
              <a:rPr lang="fr-CA" sz="1800" dirty="0"/>
              <a:t>:</a:t>
            </a:r>
            <a:endParaRPr lang="en-GB" sz="1800" dirty="0"/>
          </a:p>
          <a:p>
            <a:pPr>
              <a:lnSpc>
                <a:spcPct val="80000"/>
              </a:lnSpc>
            </a:pPr>
            <a:r>
              <a:rPr lang="ru-RU" sz="1800" dirty="0" smtClean="0"/>
              <a:t>Несовершенном </a:t>
            </a:r>
            <a:r>
              <a:rPr lang="ru-RU" sz="1800" dirty="0"/>
              <a:t>измерении</a:t>
            </a:r>
            <a:endParaRPr lang="en-GB" sz="1800" dirty="0"/>
          </a:p>
          <a:p>
            <a:pPr>
              <a:lnSpc>
                <a:spcPct val="80000"/>
              </a:lnSpc>
            </a:pPr>
            <a:r>
              <a:rPr lang="ru-RU" sz="1800" dirty="0"/>
              <a:t>Ошибках в выборке</a:t>
            </a:r>
            <a:endParaRPr lang="en-GB" sz="1800" dirty="0"/>
          </a:p>
          <a:p>
            <a:pPr>
              <a:lnSpc>
                <a:spcPct val="80000"/>
              </a:lnSpc>
            </a:pPr>
            <a:r>
              <a:rPr lang="ru-RU" sz="1800" dirty="0"/>
              <a:t>Ошибках в выставлении баллов</a:t>
            </a:r>
            <a:endParaRPr lang="en-GB" sz="1800" dirty="0"/>
          </a:p>
          <a:p>
            <a:pPr>
              <a:lnSpc>
                <a:spcPct val="80000"/>
              </a:lnSpc>
            </a:pPr>
            <a:r>
              <a:rPr lang="ru-RU" sz="1800" dirty="0"/>
              <a:t>Ошибках в проведении</a:t>
            </a:r>
            <a:endParaRPr lang="en-GB" sz="1800" dirty="0"/>
          </a:p>
          <a:p>
            <a:pPr>
              <a:lnSpc>
                <a:spcPct val="80000"/>
              </a:lnSpc>
            </a:pPr>
            <a:r>
              <a:rPr lang="ru-RU" sz="1800" dirty="0"/>
              <a:t>Ошибках в оценке </a:t>
            </a:r>
            <a:r>
              <a:rPr lang="ru-RU" sz="1800" dirty="0" smtClean="0"/>
              <a:t>достижений</a:t>
            </a:r>
            <a:endParaRPr lang="en-GB" sz="1800" dirty="0"/>
          </a:p>
          <a:p>
            <a:pPr>
              <a:lnSpc>
                <a:spcPct val="80000"/>
              </a:lnSpc>
            </a:pPr>
            <a:r>
              <a:rPr lang="ru-RU" sz="1800" dirty="0"/>
              <a:t>Ошибках в анализе</a:t>
            </a:r>
            <a:endParaRPr lang="en-GB" sz="1800" dirty="0"/>
          </a:p>
          <a:p>
            <a:pPr>
              <a:lnSpc>
                <a:spcPct val="80000"/>
              </a:lnSpc>
            </a:pPr>
            <a:r>
              <a:rPr lang="ru-RU" sz="1800" dirty="0"/>
              <a:t>Ошибках в отчетности</a:t>
            </a:r>
            <a:endParaRPr lang="en-GB" sz="1800" dirty="0"/>
          </a:p>
          <a:p>
            <a:pPr>
              <a:lnSpc>
                <a:spcPct val="80000"/>
              </a:lnSpc>
              <a:buFontTx/>
              <a:buNone/>
            </a:pPr>
            <a:endParaRPr lang="en-GB" sz="1800" dirty="0"/>
          </a:p>
          <a:p>
            <a:pPr>
              <a:lnSpc>
                <a:spcPct val="80000"/>
              </a:lnSpc>
              <a:buFontTx/>
              <a:buNone/>
            </a:pPr>
            <a:r>
              <a:rPr lang="ru-RU" sz="1800" dirty="0"/>
              <a:t>Участники также должны классифицировать каждую ошибку по одной из следующих категорий</a:t>
            </a:r>
            <a:r>
              <a:rPr lang="en-GB" sz="1800" dirty="0"/>
              <a:t>:</a:t>
            </a:r>
          </a:p>
          <a:p>
            <a:pPr>
              <a:lnSpc>
                <a:spcPct val="80000"/>
              </a:lnSpc>
            </a:pPr>
            <a:r>
              <a:rPr lang="ru-RU" sz="1800" dirty="0"/>
              <a:t>Важный источник ошибки</a:t>
            </a:r>
            <a:r>
              <a:rPr lang="en-GB" sz="1800" dirty="0"/>
              <a:t>, </a:t>
            </a:r>
            <a:r>
              <a:rPr lang="ru-RU" sz="1800" dirty="0"/>
              <a:t>важная погрешность</a:t>
            </a:r>
            <a:endParaRPr lang="en-GB" sz="1800" dirty="0"/>
          </a:p>
          <a:p>
            <a:pPr>
              <a:lnSpc>
                <a:spcPct val="80000"/>
              </a:lnSpc>
            </a:pPr>
            <a:r>
              <a:rPr lang="ru-RU" sz="1800" dirty="0"/>
              <a:t>Важный источник ошибки</a:t>
            </a:r>
            <a:r>
              <a:rPr lang="en-GB" sz="1800" dirty="0"/>
              <a:t>, </a:t>
            </a:r>
            <a:r>
              <a:rPr lang="ru-RU" sz="1800" dirty="0"/>
              <a:t>незначительная погрешность</a:t>
            </a:r>
            <a:endParaRPr lang="en-GB" sz="1800" dirty="0"/>
          </a:p>
          <a:p>
            <a:pPr>
              <a:lnSpc>
                <a:spcPct val="80000"/>
              </a:lnSpc>
            </a:pPr>
            <a:r>
              <a:rPr lang="ru-RU" sz="1800" dirty="0"/>
              <a:t>Важный источник ошибки</a:t>
            </a:r>
            <a:r>
              <a:rPr lang="en-GB" sz="1800" dirty="0"/>
              <a:t>, </a:t>
            </a:r>
            <a:r>
              <a:rPr lang="ru-RU" sz="1800" dirty="0"/>
              <a:t>неискаженный результат</a:t>
            </a:r>
            <a:r>
              <a:rPr lang="en-GB" sz="1800" dirty="0"/>
              <a:t> </a:t>
            </a:r>
          </a:p>
          <a:p>
            <a:pPr>
              <a:lnSpc>
                <a:spcPct val="80000"/>
              </a:lnSpc>
            </a:pPr>
            <a:r>
              <a:rPr lang="ru-RU" sz="1800" dirty="0"/>
              <a:t>Незначительный источник ошибки</a:t>
            </a:r>
            <a:r>
              <a:rPr lang="en-GB" sz="1800" dirty="0"/>
              <a:t>, </a:t>
            </a:r>
            <a:r>
              <a:rPr lang="ru-RU" sz="1800" dirty="0"/>
              <a:t>незначительная погрешность</a:t>
            </a:r>
            <a:endParaRPr lang="en-GB" sz="1800" dirty="0"/>
          </a:p>
          <a:p>
            <a:pPr>
              <a:lnSpc>
                <a:spcPct val="80000"/>
              </a:lnSpc>
            </a:pPr>
            <a:r>
              <a:rPr lang="ru-RU" sz="1800" dirty="0"/>
              <a:t>Незначительный источник ошибки</a:t>
            </a:r>
            <a:r>
              <a:rPr lang="en-GB" sz="1800" dirty="0"/>
              <a:t>, </a:t>
            </a:r>
            <a:r>
              <a:rPr lang="ru-RU" sz="1800" dirty="0"/>
              <a:t>неискаженный результат</a:t>
            </a:r>
            <a:r>
              <a:rPr lang="en-GB" sz="1800" dirty="0"/>
              <a:t> </a:t>
            </a:r>
          </a:p>
          <a:p>
            <a:pPr>
              <a:lnSpc>
                <a:spcPct val="80000"/>
              </a:lnSpc>
            </a:pPr>
            <a:r>
              <a:rPr lang="ru-RU" sz="1800" dirty="0"/>
              <a:t>Не источник ошибки</a:t>
            </a:r>
            <a:endParaRPr lang="en-GB" sz="1800" dirty="0"/>
          </a:p>
          <a:p>
            <a:pPr>
              <a:lnSpc>
                <a:spcPct val="80000"/>
              </a:lnSpc>
            </a:pPr>
            <a:endParaRPr lang="en-GB" sz="1800"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half" idx="10"/>
          </p:nvPr>
        </p:nvSpPr>
        <p:spPr/>
        <p:txBody>
          <a:bodyPr/>
          <a:lstStyle/>
          <a:p>
            <a:fld id="{4C777D2F-C714-42AD-940C-8848702EDE54}" type="datetime1">
              <a:rPr lang="en-US"/>
              <a:pPr/>
              <a:t>9/20/2011</a:t>
            </a:fld>
            <a:endParaRPr lang="en-US"/>
          </a:p>
        </p:txBody>
      </p:sp>
      <p:sp>
        <p:nvSpPr>
          <p:cNvPr id="7" name="Номер слайда 5"/>
          <p:cNvSpPr>
            <a:spLocks noGrp="1"/>
          </p:cNvSpPr>
          <p:nvPr>
            <p:ph type="sldNum" sz="quarter" idx="12"/>
          </p:nvPr>
        </p:nvSpPr>
        <p:spPr/>
        <p:txBody>
          <a:bodyPr/>
          <a:lstStyle/>
          <a:p>
            <a:fld id="{FACAA50B-A98A-4501-87DF-B441CAE138E7}" type="slidenum">
              <a:rPr lang="en-US"/>
              <a:pPr/>
              <a:t>46</a:t>
            </a:fld>
            <a:endParaRPr lang="en-US"/>
          </a:p>
        </p:txBody>
      </p:sp>
      <p:sp>
        <p:nvSpPr>
          <p:cNvPr id="950274" name="Rectangle 2"/>
          <p:cNvSpPr>
            <a:spLocks noGrp="1" noChangeArrowheads="1"/>
          </p:cNvSpPr>
          <p:nvPr>
            <p:ph type="title"/>
          </p:nvPr>
        </p:nvSpPr>
        <p:spPr>
          <a:xfrm>
            <a:off x="1908175" y="-99392"/>
            <a:ext cx="5472113" cy="823913"/>
          </a:xfrm>
        </p:spPr>
        <p:txBody>
          <a:bodyPr/>
          <a:lstStyle/>
          <a:p>
            <a:pPr algn="l"/>
            <a:r>
              <a:rPr lang="ru-RU" sz="3200" b="1" dirty="0"/>
              <a:t>Национальные доклады</a:t>
            </a:r>
            <a:endParaRPr lang="en-US" sz="3200" b="1" dirty="0"/>
          </a:p>
        </p:txBody>
      </p:sp>
      <p:sp>
        <p:nvSpPr>
          <p:cNvPr id="950275"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950276" name="Rectangle 4"/>
          <p:cNvSpPr>
            <a:spLocks noChangeArrowheads="1"/>
          </p:cNvSpPr>
          <p:nvPr/>
        </p:nvSpPr>
        <p:spPr bwMode="auto">
          <a:xfrm>
            <a:off x="2051050" y="692696"/>
            <a:ext cx="6769422" cy="5976664"/>
          </a:xfrm>
          <a:prstGeom prst="rect">
            <a:avLst/>
          </a:prstGeom>
          <a:noFill/>
          <a:ln w="9525">
            <a:noFill/>
            <a:miter lim="800000"/>
            <a:headEnd/>
            <a:tailEnd/>
          </a:ln>
          <a:effectLst/>
        </p:spPr>
        <p:txBody>
          <a:bodyPr/>
          <a:lstStyle/>
          <a:p>
            <a:pPr marL="342900" indent="-342900">
              <a:lnSpc>
                <a:spcPct val="80000"/>
              </a:lnSpc>
              <a:spcBef>
                <a:spcPct val="50000"/>
              </a:spcBef>
              <a:buClr>
                <a:srgbClr val="000099"/>
              </a:buClr>
              <a:buSzPct val="110000"/>
              <a:buFontTx/>
              <a:buChar char="•"/>
            </a:pPr>
            <a:r>
              <a:rPr lang="ru-RU" sz="2400" b="1" dirty="0"/>
              <a:t>Цели</a:t>
            </a:r>
            <a:endParaRPr lang="en-US" sz="2400" b="1" dirty="0"/>
          </a:p>
          <a:p>
            <a:pPr marL="342900" indent="-342900">
              <a:lnSpc>
                <a:spcPct val="80000"/>
              </a:lnSpc>
              <a:spcBef>
                <a:spcPct val="50000"/>
              </a:spcBef>
              <a:buClr>
                <a:srgbClr val="000099"/>
              </a:buClr>
              <a:buSzPct val="110000"/>
              <a:buFontTx/>
              <a:buChar char="•"/>
            </a:pPr>
            <a:r>
              <a:rPr lang="ru-RU" sz="2400" b="1" dirty="0"/>
              <a:t>Что измерялось</a:t>
            </a:r>
            <a:endParaRPr lang="en-US" sz="2400" b="1" dirty="0"/>
          </a:p>
          <a:p>
            <a:pPr marL="342900" indent="-342900">
              <a:lnSpc>
                <a:spcPct val="80000"/>
              </a:lnSpc>
              <a:spcBef>
                <a:spcPct val="50000"/>
              </a:spcBef>
              <a:buClr>
                <a:srgbClr val="000099"/>
              </a:buClr>
              <a:buSzPct val="110000"/>
              <a:buFontTx/>
              <a:buChar char="•"/>
            </a:pPr>
            <a:r>
              <a:rPr lang="ru-RU" sz="2400" b="1" dirty="0"/>
              <a:t>Процесс разработки</a:t>
            </a:r>
            <a:endParaRPr lang="en-US" sz="2400" b="1" dirty="0"/>
          </a:p>
          <a:p>
            <a:pPr marL="342900" indent="-342900">
              <a:lnSpc>
                <a:spcPct val="80000"/>
              </a:lnSpc>
              <a:spcBef>
                <a:spcPct val="50000"/>
              </a:spcBef>
              <a:buClr>
                <a:srgbClr val="000099"/>
              </a:buClr>
              <a:buSzPct val="110000"/>
              <a:buFontTx/>
              <a:buChar char="•"/>
            </a:pPr>
            <a:r>
              <a:rPr lang="ru-RU" sz="2400" b="1" dirty="0"/>
              <a:t>Почему это важно</a:t>
            </a:r>
            <a:endParaRPr lang="en-US" sz="2400" b="1" dirty="0"/>
          </a:p>
          <a:p>
            <a:pPr marL="342900" indent="-342900">
              <a:lnSpc>
                <a:spcPct val="80000"/>
              </a:lnSpc>
              <a:spcBef>
                <a:spcPct val="50000"/>
              </a:spcBef>
              <a:buClr>
                <a:srgbClr val="000099"/>
              </a:buClr>
              <a:buSzPct val="110000"/>
              <a:buFontTx/>
              <a:buChar char="•"/>
            </a:pPr>
            <a:r>
              <a:rPr lang="ru-RU" sz="2400" b="1" dirty="0"/>
              <a:t>Как и когда собирались данные</a:t>
            </a:r>
            <a:endParaRPr lang="en-US" sz="2400" b="1" dirty="0"/>
          </a:p>
          <a:p>
            <a:pPr marL="342900" indent="-342900">
              <a:lnSpc>
                <a:spcPct val="80000"/>
              </a:lnSpc>
              <a:spcBef>
                <a:spcPct val="50000"/>
              </a:spcBef>
              <a:buClr>
                <a:srgbClr val="000099"/>
              </a:buClr>
              <a:buSzPct val="110000"/>
              <a:buFontTx/>
              <a:buChar char="•"/>
            </a:pPr>
            <a:r>
              <a:rPr lang="ru-RU" sz="2400" b="1" dirty="0"/>
              <a:t>Как </a:t>
            </a:r>
            <a:r>
              <a:rPr lang="ru-RU" sz="2400" b="1" dirty="0" smtClean="0"/>
              <a:t>описывались достижения</a:t>
            </a:r>
            <a:endParaRPr lang="en-US" sz="2400" b="1" dirty="0"/>
          </a:p>
          <a:p>
            <a:pPr marL="342900" indent="-342900">
              <a:lnSpc>
                <a:spcPct val="80000"/>
              </a:lnSpc>
              <a:spcBef>
                <a:spcPct val="50000"/>
              </a:spcBef>
              <a:buClr>
                <a:srgbClr val="000099"/>
              </a:buClr>
              <a:buSzPct val="110000"/>
              <a:buFontTx/>
              <a:buChar char="•"/>
            </a:pPr>
            <a:r>
              <a:rPr lang="ru-RU" sz="2400" b="1" dirty="0"/>
              <a:t>Источники ошибок</a:t>
            </a:r>
            <a:endParaRPr lang="en-US" sz="2400" b="1" dirty="0"/>
          </a:p>
          <a:p>
            <a:pPr marL="342900" indent="-342900">
              <a:lnSpc>
                <a:spcPct val="80000"/>
              </a:lnSpc>
              <a:spcBef>
                <a:spcPct val="50000"/>
              </a:spcBef>
              <a:buClr>
                <a:srgbClr val="000099"/>
              </a:buClr>
              <a:buSzPct val="110000"/>
              <a:buFontTx/>
              <a:buChar char="•"/>
            </a:pPr>
            <a:r>
              <a:rPr lang="ru-RU" sz="2400" b="1" dirty="0"/>
              <a:t>Основное распределение по ключевым группам</a:t>
            </a:r>
            <a:endParaRPr lang="en-US" sz="2400" b="1" dirty="0"/>
          </a:p>
          <a:p>
            <a:pPr marL="342900" indent="-342900">
              <a:lnSpc>
                <a:spcPct val="80000"/>
              </a:lnSpc>
              <a:spcBef>
                <a:spcPct val="50000"/>
              </a:spcBef>
              <a:buClr>
                <a:srgbClr val="000099"/>
              </a:buClr>
              <a:buSzPct val="110000"/>
              <a:buFontTx/>
              <a:buChar char="•"/>
            </a:pPr>
            <a:r>
              <a:rPr lang="ru-RU" sz="2400" b="1" dirty="0"/>
              <a:t>Факторы</a:t>
            </a:r>
            <a:endParaRPr lang="en-US" sz="2400" b="1" dirty="0"/>
          </a:p>
          <a:p>
            <a:pPr marL="342900" indent="-342900">
              <a:lnSpc>
                <a:spcPct val="80000"/>
              </a:lnSpc>
              <a:spcBef>
                <a:spcPct val="50000"/>
              </a:spcBef>
              <a:buClr>
                <a:srgbClr val="000099"/>
              </a:buClr>
              <a:buSzPct val="110000"/>
              <a:buFontTx/>
              <a:buChar char="•"/>
            </a:pPr>
            <a:r>
              <a:rPr lang="ru-RU" sz="2400" b="1" dirty="0"/>
              <a:t>Тренды</a:t>
            </a:r>
            <a:endParaRPr lang="en-US" sz="2400" b="1" dirty="0"/>
          </a:p>
          <a:p>
            <a:pPr marL="342900" indent="-342900">
              <a:lnSpc>
                <a:spcPct val="80000"/>
              </a:lnSpc>
              <a:spcBef>
                <a:spcPct val="50000"/>
              </a:spcBef>
              <a:buClr>
                <a:srgbClr val="000099"/>
              </a:buClr>
              <a:buSzPct val="110000"/>
              <a:buFontTx/>
              <a:buChar char="•"/>
            </a:pPr>
            <a:r>
              <a:rPr lang="ru-RU" sz="2400" b="1" dirty="0" smtClean="0"/>
              <a:t>Последствия для политики</a:t>
            </a:r>
            <a:endParaRPr lang="en-US" sz="2400" b="1" dirty="0"/>
          </a:p>
          <a:p>
            <a:pPr marL="342900" indent="-342900">
              <a:lnSpc>
                <a:spcPct val="80000"/>
              </a:lnSpc>
              <a:spcBef>
                <a:spcPct val="50000"/>
              </a:spcBef>
              <a:buClr>
                <a:srgbClr val="000099"/>
              </a:buClr>
              <a:buSzPct val="110000"/>
              <a:buFontTx/>
              <a:buChar char="•"/>
            </a:pPr>
            <a:r>
              <a:rPr lang="ru-RU" sz="2400" b="1" dirty="0" smtClean="0"/>
              <a:t>Подробные таблицы данных</a:t>
            </a:r>
            <a:endParaRPr lang="en-US" sz="2400" b="1" dirty="0"/>
          </a:p>
        </p:txBody>
      </p:sp>
    </p:spTree>
  </p:cSld>
  <p:clrMapOvr>
    <a:masterClrMapping/>
  </p:clrMapOvr>
  <p:transition spd="med">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0EED013-08EC-4583-AB34-F7110EBDB124}" type="datetime1">
              <a:rPr lang="en-US"/>
              <a:pPr/>
              <a:t>9/20/2011</a:t>
            </a:fld>
            <a:endParaRPr lang="en-US"/>
          </a:p>
        </p:txBody>
      </p:sp>
      <p:sp>
        <p:nvSpPr>
          <p:cNvPr id="6" name="Номер слайда 5"/>
          <p:cNvSpPr>
            <a:spLocks noGrp="1"/>
          </p:cNvSpPr>
          <p:nvPr>
            <p:ph type="sldNum" sz="quarter" idx="12"/>
          </p:nvPr>
        </p:nvSpPr>
        <p:spPr/>
        <p:txBody>
          <a:bodyPr/>
          <a:lstStyle/>
          <a:p>
            <a:fld id="{FE49932D-65A7-4A61-A751-5F0117A5E48D}" type="slidenum">
              <a:rPr lang="en-US"/>
              <a:pPr/>
              <a:t>47</a:t>
            </a:fld>
            <a:endParaRPr lang="en-US"/>
          </a:p>
        </p:txBody>
      </p:sp>
      <p:sp>
        <p:nvSpPr>
          <p:cNvPr id="952322" name="Rectangle 2"/>
          <p:cNvSpPr>
            <a:spLocks noGrp="1" noChangeArrowheads="1"/>
          </p:cNvSpPr>
          <p:nvPr>
            <p:ph type="title"/>
          </p:nvPr>
        </p:nvSpPr>
        <p:spPr>
          <a:xfrm>
            <a:off x="1692275" y="476250"/>
            <a:ext cx="7200900" cy="5977086"/>
          </a:xfrm>
        </p:spPr>
        <p:txBody>
          <a:bodyPr/>
          <a:lstStyle/>
          <a:p>
            <a:pPr algn="l"/>
            <a:r>
              <a:rPr lang="ru-RU" sz="2800" b="1" dirty="0" smtClean="0"/>
              <a:t>Сюжетные линии национального </a:t>
            </a:r>
            <a:r>
              <a:rPr lang="ru-RU" sz="2800" b="1" dirty="0"/>
              <a:t>доклада </a:t>
            </a:r>
            <a:r>
              <a:rPr lang="en-US" sz="2800" b="1" dirty="0" smtClean="0"/>
              <a:t>:</a:t>
            </a:r>
            <a:r>
              <a:rPr lang="en-US" sz="2800" b="1" dirty="0"/>
              <a:t/>
            </a:r>
            <a:br>
              <a:rPr lang="en-US" sz="2800" b="1" dirty="0"/>
            </a:br>
            <a:r>
              <a:rPr lang="ru-RU" sz="2400" dirty="0">
                <a:cs typeface="Times New Roman" pitchFamily="18" charset="0"/>
              </a:rPr>
              <a:t>Предполагаемая аудитория</a:t>
            </a:r>
            <a:r>
              <a:rPr lang="en-US" sz="2400" dirty="0">
                <a:cs typeface="Times New Roman" pitchFamily="18" charset="0"/>
              </a:rPr>
              <a:t/>
            </a:r>
            <a:br>
              <a:rPr lang="en-US" sz="2400" dirty="0">
                <a:cs typeface="Times New Roman" pitchFamily="18" charset="0"/>
              </a:rPr>
            </a:br>
            <a:r>
              <a:rPr lang="en-US" sz="2400" dirty="0">
                <a:cs typeface="Times New Roman" pitchFamily="18" charset="0"/>
              </a:rPr>
              <a:t/>
            </a:r>
            <a:br>
              <a:rPr lang="en-US" sz="2400" dirty="0">
                <a:cs typeface="Times New Roman" pitchFamily="18" charset="0"/>
              </a:rPr>
            </a:br>
            <a:r>
              <a:rPr lang="ru-RU" sz="2400" dirty="0">
                <a:cs typeface="Times New Roman" pitchFamily="18" charset="0"/>
              </a:rPr>
              <a:t>Ключевые </a:t>
            </a:r>
            <a:r>
              <a:rPr lang="ru-RU" sz="2400" dirty="0" smtClean="0">
                <a:cs typeface="Times New Roman" pitchFamily="18" charset="0"/>
              </a:rPr>
              <a:t>сообщения</a:t>
            </a:r>
            <a:r>
              <a:rPr lang="en-US" sz="2400" dirty="0">
                <a:cs typeface="Times New Roman" pitchFamily="18" charset="0"/>
              </a:rPr>
              <a:t/>
            </a:r>
            <a:br>
              <a:rPr lang="en-US" sz="2400" dirty="0">
                <a:cs typeface="Times New Roman" pitchFamily="18" charset="0"/>
              </a:rPr>
            </a:br>
            <a:r>
              <a:rPr lang="en-US" sz="2400" dirty="0">
                <a:cs typeface="Times New Roman" pitchFamily="18" charset="0"/>
              </a:rPr>
              <a:t/>
            </a:r>
            <a:br>
              <a:rPr lang="en-US" sz="2400" dirty="0">
                <a:cs typeface="Times New Roman" pitchFamily="18" charset="0"/>
              </a:rPr>
            </a:br>
            <a:r>
              <a:rPr lang="en-US" sz="2400" dirty="0">
                <a:cs typeface="Times New Roman" pitchFamily="18" charset="0"/>
              </a:rPr>
              <a:t> </a:t>
            </a:r>
            <a:r>
              <a:rPr lang="ru-RU" sz="2400" dirty="0" smtClean="0">
                <a:cs typeface="Times New Roman" pitchFamily="18" charset="0"/>
              </a:rPr>
              <a:t>Виды воздействий</a:t>
            </a:r>
            <a:r>
              <a:rPr lang="en-US" sz="2400" dirty="0" smtClean="0">
                <a:cs typeface="Times New Roman" pitchFamily="18" charset="0"/>
              </a:rPr>
              <a:t>:</a:t>
            </a:r>
            <a:r>
              <a:rPr lang="en-US" sz="2000" dirty="0">
                <a:cs typeface="Times New Roman" pitchFamily="18" charset="0"/>
              </a:rPr>
              <a:t/>
            </a:r>
            <a:br>
              <a:rPr lang="en-US" sz="2000" dirty="0">
                <a:cs typeface="Times New Roman" pitchFamily="18" charset="0"/>
              </a:rPr>
            </a:br>
            <a:r>
              <a:rPr lang="en-US" sz="2000" dirty="0" smtClean="0">
                <a:cs typeface="Times New Roman" pitchFamily="18" charset="0"/>
              </a:rPr>
              <a:t>• </a:t>
            </a:r>
            <a:r>
              <a:rPr lang="ru-RU" sz="2000" dirty="0" smtClean="0">
                <a:cs typeface="Times New Roman" pitchFamily="18" charset="0"/>
              </a:rPr>
              <a:t>Универсальные</a:t>
            </a:r>
            <a:r>
              <a:rPr lang="en-US" sz="2000" dirty="0">
                <a:cs typeface="Times New Roman" pitchFamily="18" charset="0"/>
              </a:rPr>
              <a:t/>
            </a:r>
            <a:br>
              <a:rPr lang="en-US" sz="2000" dirty="0">
                <a:cs typeface="Times New Roman" pitchFamily="18" charset="0"/>
              </a:rPr>
            </a:br>
            <a:r>
              <a:rPr lang="en-US" sz="2000" dirty="0" smtClean="0">
                <a:cs typeface="Times New Roman" pitchFamily="18" charset="0"/>
              </a:rPr>
              <a:t>• </a:t>
            </a:r>
            <a:r>
              <a:rPr lang="ru-RU" sz="2000" dirty="0" smtClean="0">
                <a:cs typeface="Times New Roman" pitchFamily="18" charset="0"/>
              </a:rPr>
              <a:t>Целевые</a:t>
            </a:r>
            <a:br>
              <a:rPr lang="ru-RU" sz="2000" dirty="0" smtClean="0">
                <a:cs typeface="Times New Roman" pitchFamily="18" charset="0"/>
              </a:rPr>
            </a:br>
            <a:r>
              <a:rPr lang="ru-RU" sz="2000" dirty="0" smtClean="0">
                <a:cs typeface="Times New Roman" pitchFamily="18" charset="0"/>
              </a:rPr>
              <a:t>	</a:t>
            </a:r>
            <a:r>
              <a:rPr lang="en-US" sz="2000" i="1" dirty="0" smtClean="0">
                <a:cs typeface="Times New Roman" pitchFamily="18" charset="0"/>
              </a:rPr>
              <a:t>• </a:t>
            </a:r>
            <a:r>
              <a:rPr lang="ru-RU" sz="2000" i="1" dirty="0" smtClean="0"/>
              <a:t>направленные на учебные достижения </a:t>
            </a:r>
            <a:r>
              <a:rPr lang="en-US" sz="2000" i="1" dirty="0" smtClean="0">
                <a:cs typeface="Times New Roman" pitchFamily="18" charset="0"/>
              </a:rPr>
              <a:t/>
            </a:r>
            <a:br>
              <a:rPr lang="en-US" sz="2000" i="1" dirty="0" smtClean="0">
                <a:cs typeface="Times New Roman" pitchFamily="18" charset="0"/>
              </a:rPr>
            </a:br>
            <a:r>
              <a:rPr lang="ru-RU" sz="2000" i="1" dirty="0" smtClean="0">
                <a:cs typeface="Times New Roman" pitchFamily="18" charset="0"/>
              </a:rPr>
              <a:t>	</a:t>
            </a:r>
            <a:r>
              <a:rPr lang="en-US" sz="2000" i="1" dirty="0" smtClean="0">
                <a:cs typeface="Times New Roman" pitchFamily="18" charset="0"/>
              </a:rPr>
              <a:t>• </a:t>
            </a:r>
            <a:r>
              <a:rPr lang="ru-RU" sz="2000" i="1" dirty="0" smtClean="0"/>
              <a:t>вязанные с социально-экономическим статусом (СЭС) учащихся </a:t>
            </a:r>
            <a:r>
              <a:rPr lang="en-US" sz="2000" i="1" dirty="0" smtClean="0">
                <a:cs typeface="Times New Roman" pitchFamily="18" charset="0"/>
              </a:rPr>
              <a:t/>
            </a:r>
            <a:br>
              <a:rPr lang="en-US" sz="2000" i="1" dirty="0" smtClean="0">
                <a:cs typeface="Times New Roman" pitchFamily="18" charset="0"/>
              </a:rPr>
            </a:br>
            <a:r>
              <a:rPr lang="en-US" sz="2000" i="1" dirty="0" smtClean="0">
                <a:cs typeface="Times New Roman" pitchFamily="18" charset="0"/>
              </a:rPr>
              <a:t>	• </a:t>
            </a:r>
            <a:r>
              <a:rPr lang="ru-RU" sz="2000" i="1" dirty="0" smtClean="0"/>
              <a:t>компенсирующие или уравнивающие вмешательства </a:t>
            </a:r>
            <a:r>
              <a:rPr lang="en-US" sz="2000" i="1" dirty="0" smtClean="0">
                <a:cs typeface="Times New Roman" pitchFamily="18" charset="0"/>
              </a:rPr>
              <a:t/>
            </a:r>
            <a:br>
              <a:rPr lang="en-US" sz="2000" i="1" dirty="0" smtClean="0">
                <a:cs typeface="Times New Roman" pitchFamily="18" charset="0"/>
              </a:rPr>
            </a:br>
            <a:r>
              <a:rPr lang="en-US" sz="2000" i="1" dirty="0" smtClean="0">
                <a:cs typeface="Times New Roman" pitchFamily="18" charset="0"/>
              </a:rPr>
              <a:t>	• </a:t>
            </a:r>
            <a:r>
              <a:rPr lang="ru-RU" sz="2000" i="1" dirty="0" err="1" smtClean="0"/>
              <a:t>ковлекающие</a:t>
            </a:r>
            <a:r>
              <a:rPr lang="ru-RU" sz="2000" i="1" dirty="0" smtClean="0"/>
              <a:t> вмешательства </a:t>
            </a:r>
            <a:r>
              <a:rPr lang="en-US" sz="2000" dirty="0"/>
              <a:t/>
            </a:r>
            <a:br>
              <a:rPr lang="en-US" sz="2000" dirty="0"/>
            </a:br>
            <a:r>
              <a:rPr lang="en-US" sz="2000" dirty="0"/>
              <a:t>		</a:t>
            </a:r>
            <a:br>
              <a:rPr lang="en-US" sz="2000" dirty="0"/>
            </a:br>
            <a:endParaRPr lang="en-US" sz="2000" dirty="0"/>
          </a:p>
        </p:txBody>
      </p:sp>
      <p:sp>
        <p:nvSpPr>
          <p:cNvPr id="952323"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Tree>
  </p:cSld>
  <p:clrMapOvr>
    <a:masterClrMapping/>
  </p:clrMapOvr>
  <p:transition spd="med">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half" idx="10"/>
          </p:nvPr>
        </p:nvSpPr>
        <p:spPr/>
        <p:txBody>
          <a:bodyPr/>
          <a:lstStyle/>
          <a:p>
            <a:fld id="{1E9AB0CB-BB0E-4801-B64E-8466C122802B}" type="datetime1">
              <a:rPr lang="en-US"/>
              <a:pPr/>
              <a:t>9/20/2011</a:t>
            </a:fld>
            <a:endParaRPr lang="en-US"/>
          </a:p>
        </p:txBody>
      </p:sp>
      <p:sp>
        <p:nvSpPr>
          <p:cNvPr id="7" name="Номер слайда 5"/>
          <p:cNvSpPr>
            <a:spLocks noGrp="1"/>
          </p:cNvSpPr>
          <p:nvPr>
            <p:ph type="sldNum" sz="quarter" idx="12"/>
          </p:nvPr>
        </p:nvSpPr>
        <p:spPr/>
        <p:txBody>
          <a:bodyPr/>
          <a:lstStyle/>
          <a:p>
            <a:fld id="{648452C9-99E3-4696-BAD5-B418A5F6306F}" type="slidenum">
              <a:rPr lang="en-US"/>
              <a:pPr/>
              <a:t>48</a:t>
            </a:fld>
            <a:endParaRPr lang="en-US"/>
          </a:p>
        </p:txBody>
      </p:sp>
      <p:sp>
        <p:nvSpPr>
          <p:cNvPr id="958466" name="Rectangle 2"/>
          <p:cNvSpPr>
            <a:spLocks noGrp="1" noChangeArrowheads="1"/>
          </p:cNvSpPr>
          <p:nvPr>
            <p:ph type="title"/>
          </p:nvPr>
        </p:nvSpPr>
        <p:spPr>
          <a:xfrm>
            <a:off x="251520" y="404664"/>
            <a:ext cx="8424936" cy="823912"/>
          </a:xfrm>
        </p:spPr>
        <p:txBody>
          <a:bodyPr/>
          <a:lstStyle/>
          <a:p>
            <a:pPr algn="l"/>
            <a:r>
              <a:rPr lang="ru-RU" sz="3600" b="1" dirty="0" smtClean="0"/>
              <a:t>Практическое осуществление: </a:t>
            </a:r>
            <a:r>
              <a:rPr lang="ru-RU" sz="3600" b="1" dirty="0"/>
              <a:t>роли</a:t>
            </a:r>
            <a:endParaRPr lang="en-US" sz="3600" b="1" dirty="0"/>
          </a:p>
        </p:txBody>
      </p:sp>
      <p:sp>
        <p:nvSpPr>
          <p:cNvPr id="958467"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958468" name="Rectangle 4"/>
          <p:cNvSpPr>
            <a:spLocks noChangeArrowheads="1"/>
          </p:cNvSpPr>
          <p:nvPr/>
        </p:nvSpPr>
        <p:spPr bwMode="auto">
          <a:xfrm>
            <a:off x="1475656" y="1555750"/>
            <a:ext cx="7272808" cy="4897586"/>
          </a:xfrm>
          <a:prstGeom prst="rect">
            <a:avLst/>
          </a:prstGeom>
          <a:noFill/>
          <a:ln w="9525">
            <a:noFill/>
            <a:miter lim="800000"/>
            <a:headEnd/>
            <a:tailEnd/>
          </a:ln>
          <a:effectLst/>
        </p:spPr>
        <p:txBody>
          <a:bodyPr/>
          <a:lstStyle/>
          <a:p>
            <a:pPr marL="342900" indent="-342900">
              <a:spcBef>
                <a:spcPct val="50000"/>
              </a:spcBef>
              <a:buClr>
                <a:srgbClr val="000099"/>
              </a:buClr>
              <a:buSzPct val="110000"/>
              <a:buFontTx/>
              <a:buChar char="•"/>
            </a:pPr>
            <a:r>
              <a:rPr lang="ru-RU" sz="3200" dirty="0"/>
              <a:t>Менеджер проекта</a:t>
            </a:r>
            <a:endParaRPr lang="en-US" sz="3200" dirty="0"/>
          </a:p>
          <a:p>
            <a:pPr marL="342900" indent="-342900">
              <a:spcBef>
                <a:spcPct val="50000"/>
              </a:spcBef>
              <a:buClr>
                <a:srgbClr val="000099"/>
              </a:buClr>
              <a:buSzPct val="110000"/>
              <a:buFontTx/>
              <a:buChar char="•"/>
            </a:pPr>
            <a:r>
              <a:rPr lang="ru-RU" sz="3200" dirty="0"/>
              <a:t>Аналитик </a:t>
            </a:r>
            <a:r>
              <a:rPr lang="ru-RU" sz="3200" dirty="0" smtClean="0"/>
              <a:t>по работе с данными</a:t>
            </a:r>
            <a:endParaRPr lang="en-US" sz="3200" dirty="0"/>
          </a:p>
          <a:p>
            <a:pPr marL="342900" indent="-342900">
              <a:spcBef>
                <a:spcPct val="50000"/>
              </a:spcBef>
              <a:buClr>
                <a:srgbClr val="000099"/>
              </a:buClr>
              <a:buSzPct val="110000"/>
              <a:buFontTx/>
              <a:buChar char="•"/>
            </a:pPr>
            <a:r>
              <a:rPr lang="ru-RU" sz="3200" dirty="0"/>
              <a:t>Научный ассистент</a:t>
            </a:r>
            <a:endParaRPr lang="en-US" sz="3200" dirty="0"/>
          </a:p>
          <a:p>
            <a:pPr marL="342900" indent="-342900">
              <a:spcBef>
                <a:spcPct val="50000"/>
              </a:spcBef>
              <a:buClr>
                <a:srgbClr val="000099"/>
              </a:buClr>
              <a:buSzPct val="110000"/>
              <a:buFontTx/>
              <a:buChar char="•"/>
            </a:pPr>
            <a:r>
              <a:rPr lang="ru-RU" sz="3200" dirty="0"/>
              <a:t>Редактор</a:t>
            </a:r>
            <a:endParaRPr lang="en-US" sz="3200" dirty="0"/>
          </a:p>
          <a:p>
            <a:pPr marL="342900" indent="-342900">
              <a:spcBef>
                <a:spcPct val="50000"/>
              </a:spcBef>
              <a:buClr>
                <a:srgbClr val="000099"/>
              </a:buClr>
              <a:buSzPct val="110000"/>
              <a:buFontTx/>
              <a:buChar char="•"/>
            </a:pPr>
            <a:r>
              <a:rPr lang="ru-RU" sz="3200" dirty="0"/>
              <a:t>Литературный редактор</a:t>
            </a:r>
            <a:endParaRPr lang="en-US" sz="3200" dirty="0"/>
          </a:p>
          <a:p>
            <a:pPr marL="342900" indent="-342900">
              <a:spcBef>
                <a:spcPct val="50000"/>
              </a:spcBef>
              <a:buClr>
                <a:srgbClr val="000099"/>
              </a:buClr>
              <a:buSzPct val="110000"/>
              <a:buFontTx/>
              <a:buChar char="•"/>
            </a:pPr>
            <a:r>
              <a:rPr lang="ru-RU" sz="3200" dirty="0"/>
              <a:t>Специалист по производству</a:t>
            </a:r>
            <a:endParaRPr lang="en-US" sz="3600" dirty="0"/>
          </a:p>
        </p:txBody>
      </p:sp>
    </p:spTree>
  </p:cSld>
  <p:clrMapOvr>
    <a:masterClrMapping/>
  </p:clrMapOvr>
  <p:transition spd="med">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23A2DDA-ACE1-4DA4-94F2-4389B96FC491}" type="datetime1">
              <a:rPr lang="en-US"/>
              <a:pPr/>
              <a:t>9/20/2011</a:t>
            </a:fld>
            <a:endParaRPr lang="en-US"/>
          </a:p>
        </p:txBody>
      </p:sp>
      <p:sp>
        <p:nvSpPr>
          <p:cNvPr id="6" name="Номер слайда 5"/>
          <p:cNvSpPr>
            <a:spLocks noGrp="1"/>
          </p:cNvSpPr>
          <p:nvPr>
            <p:ph type="sldNum" sz="quarter" idx="12"/>
          </p:nvPr>
        </p:nvSpPr>
        <p:spPr/>
        <p:txBody>
          <a:bodyPr/>
          <a:lstStyle/>
          <a:p>
            <a:fld id="{C5DC7746-3F94-4CE2-B0DF-878548DF4F1A}" type="slidenum">
              <a:rPr lang="en-US"/>
              <a:pPr/>
              <a:t>49</a:t>
            </a:fld>
            <a:endParaRPr lang="en-US"/>
          </a:p>
        </p:txBody>
      </p:sp>
      <p:sp>
        <p:nvSpPr>
          <p:cNvPr id="982018" name="Rectangle 2"/>
          <p:cNvSpPr>
            <a:spLocks noGrp="1" noChangeArrowheads="1"/>
          </p:cNvSpPr>
          <p:nvPr>
            <p:ph type="title"/>
          </p:nvPr>
        </p:nvSpPr>
        <p:spPr/>
        <p:txBody>
          <a:bodyPr/>
          <a:lstStyle/>
          <a:p>
            <a:r>
              <a:rPr lang="ru-RU"/>
              <a:t>Тематические отчеты</a:t>
            </a:r>
            <a:r>
              <a:rPr lang="fr-CA"/>
              <a:t>:</a:t>
            </a:r>
            <a:endParaRPr lang="en-GB"/>
          </a:p>
        </p:txBody>
      </p:sp>
      <p:sp>
        <p:nvSpPr>
          <p:cNvPr id="982019" name="Rectangle 3"/>
          <p:cNvSpPr>
            <a:spLocks noGrp="1" noChangeArrowheads="1"/>
          </p:cNvSpPr>
          <p:nvPr>
            <p:ph type="body" idx="1"/>
          </p:nvPr>
        </p:nvSpPr>
        <p:spPr>
          <a:xfrm>
            <a:off x="1258888" y="1628775"/>
            <a:ext cx="7439025" cy="4525963"/>
          </a:xfrm>
        </p:spPr>
        <p:txBody>
          <a:bodyPr/>
          <a:lstStyle/>
          <a:p>
            <a:r>
              <a:rPr lang="ru-RU" dirty="0"/>
              <a:t>По проблематике</a:t>
            </a:r>
            <a:r>
              <a:rPr lang="fr-CA" dirty="0"/>
              <a:t>:</a:t>
            </a:r>
          </a:p>
          <a:p>
            <a:pPr lvl="1"/>
            <a:r>
              <a:rPr lang="ru-RU" dirty="0"/>
              <a:t>Справедливость</a:t>
            </a:r>
            <a:endParaRPr lang="fr-CA" dirty="0"/>
          </a:p>
          <a:p>
            <a:pPr lvl="1"/>
            <a:r>
              <a:rPr lang="ru-RU" dirty="0"/>
              <a:t>Эффективность</a:t>
            </a:r>
            <a:r>
              <a:rPr lang="fr-CA" dirty="0"/>
              <a:t> </a:t>
            </a:r>
          </a:p>
          <a:p>
            <a:r>
              <a:rPr lang="ru-RU" dirty="0"/>
              <a:t>По отдельным </a:t>
            </a:r>
            <a:r>
              <a:rPr lang="ru-RU" dirty="0" smtClean="0"/>
              <a:t>подгруппам выборки</a:t>
            </a:r>
            <a:r>
              <a:rPr lang="fr-CA" dirty="0" smtClean="0"/>
              <a:t>:</a:t>
            </a:r>
            <a:endParaRPr lang="fr-CA" dirty="0"/>
          </a:p>
          <a:p>
            <a:pPr lvl="1"/>
            <a:r>
              <a:rPr lang="ru-RU" dirty="0"/>
              <a:t>Со специальными потребностями</a:t>
            </a:r>
            <a:endParaRPr lang="fr-CA" dirty="0"/>
          </a:p>
          <a:p>
            <a:pPr lvl="1"/>
            <a:r>
              <a:rPr lang="ru-RU" dirty="0"/>
              <a:t>Языковые меньшинства</a:t>
            </a:r>
            <a:endParaRPr lang="fr-CA" dirty="0"/>
          </a:p>
          <a:p>
            <a:pPr lvl="1"/>
            <a:r>
              <a:rPr lang="ru-RU" dirty="0"/>
              <a:t>Иммигранты</a:t>
            </a:r>
            <a:endParaRPr lang="fr-CA" dirty="0"/>
          </a:p>
          <a:p>
            <a:pPr lvl="1"/>
            <a:r>
              <a:rPr lang="ru-RU" dirty="0"/>
              <a:t>Учащиеся из сельской местности</a:t>
            </a:r>
            <a:endParaRPr lang="fr-CA" dirty="0"/>
          </a:p>
          <a:p>
            <a:pPr lvl="1"/>
            <a:r>
              <a:rPr lang="ru-RU" dirty="0"/>
              <a:t>Школы с хорошими показателями</a:t>
            </a:r>
            <a:endParaRPr lang="fr-CA" dirty="0"/>
          </a:p>
          <a:p>
            <a:pPr lvl="1">
              <a:buFontTx/>
              <a:buNone/>
            </a:pPr>
            <a:r>
              <a:rPr lang="fr-CA" dirty="0"/>
              <a:t> </a:t>
            </a:r>
          </a:p>
          <a:p>
            <a:pPr lvl="1">
              <a:buFontTx/>
              <a:buNone/>
            </a:pP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1"/>
          <p:cNvSpPr>
            <a:spLocks noGrp="1"/>
          </p:cNvSpPr>
          <p:nvPr>
            <p:ph type="dt" sz="half" idx="10"/>
          </p:nvPr>
        </p:nvSpPr>
        <p:spPr/>
        <p:txBody>
          <a:bodyPr/>
          <a:lstStyle/>
          <a:p>
            <a:fld id="{3314B90E-7E7C-451A-9202-B4CB8F050E22}" type="datetime1">
              <a:rPr lang="en-US"/>
              <a:pPr/>
              <a:t>9/20/2011</a:t>
            </a:fld>
            <a:endParaRPr lang="en-US"/>
          </a:p>
        </p:txBody>
      </p:sp>
      <p:sp>
        <p:nvSpPr>
          <p:cNvPr id="5" name="Номер слайда 3"/>
          <p:cNvSpPr>
            <a:spLocks noGrp="1"/>
          </p:cNvSpPr>
          <p:nvPr>
            <p:ph type="sldNum" sz="quarter" idx="12"/>
          </p:nvPr>
        </p:nvSpPr>
        <p:spPr/>
        <p:txBody>
          <a:bodyPr/>
          <a:lstStyle/>
          <a:p>
            <a:fld id="{CAB78F9D-52C4-40C6-9724-35C76FB5F83D}" type="slidenum">
              <a:rPr lang="en-US"/>
              <a:pPr/>
              <a:t>5</a:t>
            </a:fld>
            <a:endParaRPr lang="en-US"/>
          </a:p>
        </p:txBody>
      </p:sp>
      <p:sp>
        <p:nvSpPr>
          <p:cNvPr id="886786" name="Text Box 2"/>
          <p:cNvSpPr txBox="1">
            <a:spLocks noChangeArrowheads="1"/>
          </p:cNvSpPr>
          <p:nvPr/>
        </p:nvSpPr>
        <p:spPr bwMode="auto">
          <a:xfrm>
            <a:off x="1332235" y="260648"/>
            <a:ext cx="7488237" cy="6740307"/>
          </a:xfrm>
          <a:prstGeom prst="rect">
            <a:avLst/>
          </a:prstGeom>
          <a:noFill/>
          <a:ln w="9525">
            <a:noFill/>
            <a:miter lim="800000"/>
            <a:headEnd/>
            <a:tailEnd/>
          </a:ln>
          <a:effectLst/>
        </p:spPr>
        <p:txBody>
          <a:bodyPr>
            <a:spAutoFit/>
          </a:bodyPr>
          <a:lstStyle/>
          <a:p>
            <a:pPr marL="2786063" indent="-2786063" eaLnBrk="0" hangingPunct="0">
              <a:spcBef>
                <a:spcPct val="50000"/>
              </a:spcBef>
            </a:pPr>
            <a:r>
              <a:rPr lang="ru-RU" sz="3200" b="1" dirty="0"/>
              <a:t>Стратегические цели</a:t>
            </a:r>
            <a:r>
              <a:rPr lang="en-GB" sz="3200" b="1" dirty="0"/>
              <a:t>:  </a:t>
            </a:r>
            <a:endParaRPr lang="ru-RU" sz="3200" b="1" dirty="0" smtClean="0"/>
          </a:p>
          <a:p>
            <a:pPr marL="2786063" indent="-2786063" eaLnBrk="0" hangingPunct="0">
              <a:spcBef>
                <a:spcPct val="50000"/>
              </a:spcBef>
            </a:pPr>
            <a:r>
              <a:rPr lang="ru-RU" sz="3200" b="1" dirty="0" smtClean="0"/>
              <a:t>Достижение максимального</a:t>
            </a:r>
          </a:p>
          <a:p>
            <a:pPr marL="2786063" indent="-2786063" eaLnBrk="0" hangingPunct="0">
              <a:spcBef>
                <a:spcPct val="50000"/>
              </a:spcBef>
            </a:pPr>
            <a:r>
              <a:rPr lang="ru-RU" sz="3200" b="1" dirty="0" smtClean="0"/>
              <a:t>влияния </a:t>
            </a:r>
            <a:r>
              <a:rPr lang="ru-RU" sz="3200" b="1" dirty="0"/>
              <a:t>включает в </a:t>
            </a:r>
            <a:r>
              <a:rPr lang="ru-RU" sz="3200" b="1" dirty="0" smtClean="0"/>
              <a:t>себя</a:t>
            </a:r>
          </a:p>
          <a:p>
            <a:pPr marL="2786063" indent="-2786063" eaLnBrk="0" hangingPunct="0">
              <a:spcBef>
                <a:spcPct val="50000"/>
              </a:spcBef>
            </a:pPr>
            <a:r>
              <a:rPr lang="ru-RU" sz="3200" b="1" dirty="0" smtClean="0"/>
              <a:t>максимальную социальную отдачу</a:t>
            </a:r>
          </a:p>
          <a:p>
            <a:pPr marL="2786063" indent="-2786063" eaLnBrk="0" hangingPunct="0">
              <a:spcBef>
                <a:spcPct val="50000"/>
              </a:spcBef>
            </a:pPr>
            <a:r>
              <a:rPr lang="ru-RU" sz="3200" b="1" dirty="0" smtClean="0"/>
              <a:t>от государственных,</a:t>
            </a:r>
          </a:p>
          <a:p>
            <a:pPr marL="2786063" indent="-2786063" eaLnBrk="0" hangingPunct="0">
              <a:spcBef>
                <a:spcPct val="50000"/>
              </a:spcBef>
            </a:pPr>
            <a:r>
              <a:rPr lang="ru-RU" sz="3200" b="1" dirty="0" smtClean="0"/>
              <a:t>бюрократических </a:t>
            </a:r>
            <a:r>
              <a:rPr lang="ru-RU" sz="3200" b="1" dirty="0"/>
              <a:t>и </a:t>
            </a:r>
            <a:r>
              <a:rPr lang="ru-RU" sz="3200" b="1" dirty="0" smtClean="0"/>
              <a:t>политических</a:t>
            </a:r>
          </a:p>
          <a:p>
            <a:pPr marL="2786063" indent="-2786063" eaLnBrk="0" hangingPunct="0">
              <a:spcBef>
                <a:spcPct val="50000"/>
              </a:spcBef>
            </a:pPr>
            <a:r>
              <a:rPr lang="ru-RU" sz="3200" b="1" dirty="0" smtClean="0"/>
              <a:t>вложений</a:t>
            </a:r>
            <a:r>
              <a:rPr lang="ru-RU" sz="3200" b="1" dirty="0"/>
              <a:t>, которые </a:t>
            </a:r>
            <a:r>
              <a:rPr lang="ru-RU" sz="3200" b="1" dirty="0" smtClean="0"/>
              <a:t>были</a:t>
            </a:r>
          </a:p>
          <a:p>
            <a:pPr marL="2786063" indent="-2786063" eaLnBrk="0" hangingPunct="0">
              <a:spcBef>
                <a:spcPct val="50000"/>
              </a:spcBef>
            </a:pPr>
            <a:r>
              <a:rPr lang="ru-RU" sz="3200" b="1" dirty="0" smtClean="0"/>
              <a:t>осуществлены </a:t>
            </a:r>
            <a:r>
              <a:rPr lang="ru-RU" sz="3200" b="1" dirty="0"/>
              <a:t>для </a:t>
            </a:r>
            <a:r>
              <a:rPr lang="ru-RU" sz="3200" b="1" dirty="0" smtClean="0"/>
              <a:t>проведения</a:t>
            </a:r>
          </a:p>
          <a:p>
            <a:pPr marL="2786063" indent="-2786063" eaLnBrk="0" hangingPunct="0">
              <a:spcBef>
                <a:spcPct val="50000"/>
              </a:spcBef>
            </a:pPr>
            <a:r>
              <a:rPr lang="ru-RU" sz="3200" b="1" dirty="0" smtClean="0"/>
              <a:t>оценивания</a:t>
            </a:r>
            <a:endParaRPr lang="en-GB" sz="3200"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62DC846-D691-42E1-86FC-10A85513D450}" type="datetime1">
              <a:rPr lang="en-US"/>
              <a:pPr/>
              <a:t>9/20/2011</a:t>
            </a:fld>
            <a:endParaRPr lang="en-US"/>
          </a:p>
        </p:txBody>
      </p:sp>
      <p:sp>
        <p:nvSpPr>
          <p:cNvPr id="6" name="Номер слайда 5"/>
          <p:cNvSpPr>
            <a:spLocks noGrp="1"/>
          </p:cNvSpPr>
          <p:nvPr>
            <p:ph type="sldNum" sz="quarter" idx="12"/>
          </p:nvPr>
        </p:nvSpPr>
        <p:spPr/>
        <p:txBody>
          <a:bodyPr/>
          <a:lstStyle/>
          <a:p>
            <a:fld id="{E77EC21D-14CA-4C23-B9D5-41B10904513D}" type="slidenum">
              <a:rPr lang="en-US"/>
              <a:pPr/>
              <a:t>50</a:t>
            </a:fld>
            <a:endParaRPr lang="en-US"/>
          </a:p>
        </p:txBody>
      </p:sp>
      <p:sp>
        <p:nvSpPr>
          <p:cNvPr id="993282" name="Rectangle 2"/>
          <p:cNvSpPr>
            <a:spLocks noGrp="1" noChangeArrowheads="1"/>
          </p:cNvSpPr>
          <p:nvPr>
            <p:ph type="title"/>
          </p:nvPr>
        </p:nvSpPr>
        <p:spPr>
          <a:xfrm>
            <a:off x="468313" y="0"/>
            <a:ext cx="8229600" cy="548680"/>
          </a:xfrm>
        </p:spPr>
        <p:txBody>
          <a:bodyPr/>
          <a:lstStyle/>
          <a:p>
            <a:r>
              <a:rPr lang="ru-RU" sz="3200" b="1" dirty="0" smtClean="0"/>
              <a:t>Задание</a:t>
            </a:r>
            <a:r>
              <a:rPr lang="fr-CA" sz="3200" b="1" dirty="0" smtClean="0"/>
              <a:t> </a:t>
            </a:r>
            <a:r>
              <a:rPr lang="fr-CA" sz="3200" b="1" dirty="0"/>
              <a:t>5: </a:t>
            </a:r>
            <a:r>
              <a:rPr lang="ru-RU" sz="3200" b="1" dirty="0"/>
              <a:t>Национальные доклады</a:t>
            </a:r>
            <a:endParaRPr lang="en-GB" sz="3200" b="1" dirty="0"/>
          </a:p>
        </p:txBody>
      </p:sp>
      <p:sp>
        <p:nvSpPr>
          <p:cNvPr id="993283" name="Rectangle 3"/>
          <p:cNvSpPr>
            <a:spLocks noGrp="1" noChangeArrowheads="1"/>
          </p:cNvSpPr>
          <p:nvPr>
            <p:ph type="body" idx="1"/>
          </p:nvPr>
        </p:nvSpPr>
        <p:spPr>
          <a:xfrm>
            <a:off x="1238572" y="548680"/>
            <a:ext cx="7905428" cy="6309320"/>
          </a:xfrm>
        </p:spPr>
        <p:txBody>
          <a:bodyPr/>
          <a:lstStyle/>
          <a:p>
            <a:pPr>
              <a:lnSpc>
                <a:spcPct val="90000"/>
              </a:lnSpc>
              <a:buFontTx/>
              <a:buNone/>
            </a:pPr>
            <a:r>
              <a:rPr lang="ru-RU" sz="2200" dirty="0"/>
              <a:t>Участники должны определить следующее</a:t>
            </a:r>
            <a:r>
              <a:rPr lang="en-GB" sz="2200" dirty="0"/>
              <a:t>:</a:t>
            </a:r>
          </a:p>
          <a:p>
            <a:pPr algn="just">
              <a:lnSpc>
                <a:spcPct val="90000"/>
              </a:lnSpc>
            </a:pPr>
            <a:r>
              <a:rPr lang="ru-RU" sz="2200" dirty="0"/>
              <a:t>Кто является предполагаемой аудиторией </a:t>
            </a:r>
            <a:r>
              <a:rPr lang="ru-RU" sz="2200" dirty="0" smtClean="0"/>
              <a:t>для </a:t>
            </a:r>
            <a:r>
              <a:rPr lang="ru-RU" sz="2200" dirty="0"/>
              <a:t>национального доклада</a:t>
            </a:r>
            <a:endParaRPr lang="en-GB" sz="2200" dirty="0"/>
          </a:p>
          <a:p>
            <a:pPr algn="just">
              <a:lnSpc>
                <a:spcPct val="90000"/>
              </a:lnSpc>
            </a:pPr>
            <a:r>
              <a:rPr lang="ru-RU" sz="2200" dirty="0"/>
              <a:t>Каковы ключевые мысли, которые они хотят донести в национальном докладе</a:t>
            </a:r>
            <a:endParaRPr lang="en-GB" sz="2200" dirty="0"/>
          </a:p>
          <a:p>
            <a:pPr algn="just">
              <a:lnSpc>
                <a:spcPct val="90000"/>
              </a:lnSpc>
            </a:pPr>
            <a:r>
              <a:rPr lang="ru-RU" sz="2200" dirty="0"/>
              <a:t>Подробная схема национального доклада включает в себя</a:t>
            </a:r>
            <a:r>
              <a:rPr lang="en-GB" sz="2200" dirty="0"/>
              <a:t>:</a:t>
            </a:r>
          </a:p>
          <a:p>
            <a:pPr lvl="1">
              <a:lnSpc>
                <a:spcPct val="90000"/>
              </a:lnSpc>
            </a:pPr>
            <a:r>
              <a:rPr lang="ru-RU" sz="2200" dirty="0"/>
              <a:t>Краткое изложение стиля, который будет использоваться</a:t>
            </a:r>
            <a:r>
              <a:rPr lang="en-GB" sz="2200" dirty="0"/>
              <a:t> </a:t>
            </a:r>
          </a:p>
          <a:p>
            <a:pPr lvl="1">
              <a:lnSpc>
                <a:spcPct val="90000"/>
              </a:lnSpc>
            </a:pPr>
            <a:r>
              <a:rPr lang="ru-RU" sz="2200" dirty="0"/>
              <a:t>Размер всех  разделов доклада и коммуникативная цель для каждого раздела</a:t>
            </a:r>
            <a:endParaRPr lang="en-GB" sz="2200" dirty="0"/>
          </a:p>
          <a:p>
            <a:pPr algn="just">
              <a:lnSpc>
                <a:spcPct val="90000"/>
              </a:lnSpc>
            </a:pPr>
            <a:r>
              <a:rPr lang="ru-RU" sz="2200" dirty="0"/>
              <a:t>Три позиции доклада, которые скорее всего будут подвергнуты критике, вероятная природа данной критики и как структура и содержание национального доклада попытаются ответить на данную критику</a:t>
            </a:r>
            <a:endParaRPr lang="en-GB" sz="2200" dirty="0"/>
          </a:p>
          <a:p>
            <a:pPr algn="just">
              <a:lnSpc>
                <a:spcPct val="90000"/>
              </a:lnSpc>
            </a:pPr>
            <a:r>
              <a:rPr lang="ru-RU" sz="2200" dirty="0"/>
              <a:t>Участники затем выступят перед группой с 15-ти минутной презентацией своего плана, уделяя особое внимание главной линии доклада, типам данных  и форме представления данных</a:t>
            </a:r>
            <a:r>
              <a:rPr lang="en-GB" sz="2200" dirty="0"/>
              <a:t>.</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half" idx="10"/>
          </p:nvPr>
        </p:nvSpPr>
        <p:spPr/>
        <p:txBody>
          <a:bodyPr/>
          <a:lstStyle/>
          <a:p>
            <a:fld id="{A15A3A34-1A72-4C31-A986-DE0014DC32B2}" type="datetime1">
              <a:rPr lang="en-US"/>
              <a:pPr/>
              <a:t>9/20/2011</a:t>
            </a:fld>
            <a:endParaRPr lang="en-US"/>
          </a:p>
        </p:txBody>
      </p:sp>
      <p:sp>
        <p:nvSpPr>
          <p:cNvPr id="7" name="Номер слайда 5"/>
          <p:cNvSpPr>
            <a:spLocks noGrp="1"/>
          </p:cNvSpPr>
          <p:nvPr>
            <p:ph type="sldNum" sz="quarter" idx="12"/>
          </p:nvPr>
        </p:nvSpPr>
        <p:spPr/>
        <p:txBody>
          <a:bodyPr/>
          <a:lstStyle/>
          <a:p>
            <a:fld id="{88E90A55-1BD6-4EE7-8ED3-F6F2466E76AF}" type="slidenum">
              <a:rPr lang="en-US"/>
              <a:pPr/>
              <a:t>51</a:t>
            </a:fld>
            <a:endParaRPr lang="en-US"/>
          </a:p>
        </p:txBody>
      </p:sp>
      <p:sp>
        <p:nvSpPr>
          <p:cNvPr id="960514" name="Rectangle 2"/>
          <p:cNvSpPr>
            <a:spLocks noGrp="1" noChangeArrowheads="1"/>
          </p:cNvSpPr>
          <p:nvPr>
            <p:ph type="title"/>
          </p:nvPr>
        </p:nvSpPr>
        <p:spPr>
          <a:xfrm>
            <a:off x="323528" y="411163"/>
            <a:ext cx="8568951" cy="823912"/>
          </a:xfrm>
        </p:spPr>
        <p:txBody>
          <a:bodyPr/>
          <a:lstStyle/>
          <a:p>
            <a:pPr algn="l"/>
            <a:r>
              <a:rPr lang="ru-RU" sz="2800" b="1" dirty="0" smtClean="0"/>
              <a:t>Практическое осуществление </a:t>
            </a:r>
            <a:r>
              <a:rPr lang="en-US" sz="2800" b="1" dirty="0" smtClean="0"/>
              <a:t>: </a:t>
            </a:r>
            <a:r>
              <a:rPr lang="ru-RU" sz="2800" b="1" dirty="0"/>
              <a:t>Инструменты</a:t>
            </a:r>
            <a:endParaRPr lang="en-US" sz="2800" b="1" dirty="0"/>
          </a:p>
        </p:txBody>
      </p:sp>
      <p:sp>
        <p:nvSpPr>
          <p:cNvPr id="960515"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960516" name="Rectangle 4"/>
          <p:cNvSpPr>
            <a:spLocks noChangeArrowheads="1"/>
          </p:cNvSpPr>
          <p:nvPr/>
        </p:nvSpPr>
        <p:spPr bwMode="auto">
          <a:xfrm>
            <a:off x="1619672" y="1196752"/>
            <a:ext cx="7344816" cy="5473650"/>
          </a:xfrm>
          <a:prstGeom prst="rect">
            <a:avLst/>
          </a:prstGeom>
          <a:noFill/>
          <a:ln w="9525">
            <a:noFill/>
            <a:miter lim="800000"/>
            <a:headEnd/>
            <a:tailEnd/>
          </a:ln>
          <a:effectLst/>
        </p:spPr>
        <p:txBody>
          <a:bodyPr/>
          <a:lstStyle/>
          <a:p>
            <a:pPr marL="342900" indent="-342900">
              <a:spcBef>
                <a:spcPct val="50000"/>
              </a:spcBef>
              <a:buSzPct val="110000"/>
              <a:buFontTx/>
              <a:buChar char="•"/>
            </a:pPr>
            <a:r>
              <a:rPr lang="ru-RU" sz="2400" b="1" dirty="0" smtClean="0"/>
              <a:t>Программное обеспечение для базового анализа</a:t>
            </a:r>
            <a:endParaRPr lang="en-US" sz="2400" b="1" dirty="0" smtClean="0"/>
          </a:p>
          <a:p>
            <a:pPr marL="342900" indent="-342900">
              <a:spcBef>
                <a:spcPct val="50000"/>
              </a:spcBef>
              <a:buSzPct val="110000"/>
              <a:buFontTx/>
              <a:buChar char="•"/>
            </a:pPr>
            <a:r>
              <a:rPr lang="ru-RU" sz="2400" b="1" dirty="0" smtClean="0"/>
              <a:t>Программное обеспечение для комплексного анализа</a:t>
            </a:r>
            <a:endParaRPr lang="en-US" sz="2400" b="1" dirty="0" smtClean="0"/>
          </a:p>
          <a:p>
            <a:pPr marL="342900" indent="-342900">
              <a:spcBef>
                <a:spcPct val="50000"/>
              </a:spcBef>
              <a:buSzPct val="110000"/>
              <a:buFontTx/>
              <a:buChar char="•"/>
            </a:pPr>
            <a:r>
              <a:rPr lang="ru-RU" sz="2400" b="1" dirty="0" smtClean="0"/>
              <a:t>Программное обеспечение для набора текста</a:t>
            </a:r>
            <a:endParaRPr lang="en-US" sz="2400" b="1" dirty="0" smtClean="0"/>
          </a:p>
          <a:p>
            <a:pPr marL="342900" indent="-342900">
              <a:spcBef>
                <a:spcPct val="50000"/>
              </a:spcBef>
              <a:buSzPct val="110000"/>
              <a:buFontTx/>
              <a:buChar char="•"/>
            </a:pPr>
            <a:r>
              <a:rPr lang="ru-RU" sz="2400" b="1" dirty="0" smtClean="0"/>
              <a:t>Программное обеспечение для подготовки оригинал-макета</a:t>
            </a:r>
            <a:endParaRPr lang="en-US" sz="2400" b="1" dirty="0" smtClean="0"/>
          </a:p>
          <a:p>
            <a:pPr marL="342900" indent="-342900">
              <a:spcBef>
                <a:spcPct val="50000"/>
              </a:spcBef>
              <a:buSzPct val="110000"/>
              <a:buFontTx/>
              <a:buChar char="•"/>
            </a:pPr>
            <a:r>
              <a:rPr lang="ru-RU" sz="2400" b="1" dirty="0" smtClean="0"/>
              <a:t>Оценка изменений</a:t>
            </a:r>
            <a:endParaRPr lang="en-US" sz="2400" b="1" dirty="0" smtClean="0"/>
          </a:p>
          <a:p>
            <a:pPr marL="342900" indent="-342900">
              <a:spcBef>
                <a:spcPct val="50000"/>
              </a:spcBef>
              <a:buSzPct val="110000"/>
              <a:buFontTx/>
              <a:buChar char="•"/>
            </a:pPr>
            <a:r>
              <a:rPr lang="ru-RU" sz="2400" b="1" dirty="0" smtClean="0"/>
              <a:t>Программное обеспечение для составления таблиц</a:t>
            </a:r>
            <a:endParaRPr lang="en-US" sz="2400" b="1" dirty="0"/>
          </a:p>
        </p:txBody>
      </p:sp>
    </p:spTree>
  </p:cSld>
  <p:clrMapOvr>
    <a:masterClrMapping/>
  </p:clrMapOvr>
  <p:transition spd="med">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ADB2DF1-D769-4FA5-98B2-4B01DE0254C5}" type="datetime1">
              <a:rPr lang="en-US"/>
              <a:pPr/>
              <a:t>9/20/2011</a:t>
            </a:fld>
            <a:endParaRPr lang="en-US"/>
          </a:p>
        </p:txBody>
      </p:sp>
      <p:sp>
        <p:nvSpPr>
          <p:cNvPr id="6" name="Номер слайда 5"/>
          <p:cNvSpPr>
            <a:spLocks noGrp="1"/>
          </p:cNvSpPr>
          <p:nvPr>
            <p:ph type="sldNum" sz="quarter" idx="12"/>
          </p:nvPr>
        </p:nvSpPr>
        <p:spPr/>
        <p:txBody>
          <a:bodyPr/>
          <a:lstStyle/>
          <a:p>
            <a:fld id="{A3AA8188-0B84-4219-B8E3-0F49F0AE898F}" type="slidenum">
              <a:rPr lang="en-US"/>
              <a:pPr/>
              <a:t>52</a:t>
            </a:fld>
            <a:endParaRPr lang="en-US"/>
          </a:p>
        </p:txBody>
      </p:sp>
      <p:sp>
        <p:nvSpPr>
          <p:cNvPr id="994306" name="Rectangle 2"/>
          <p:cNvSpPr>
            <a:spLocks noGrp="1" noChangeArrowheads="1"/>
          </p:cNvSpPr>
          <p:nvPr>
            <p:ph type="title"/>
          </p:nvPr>
        </p:nvSpPr>
        <p:spPr>
          <a:xfrm>
            <a:off x="457200" y="274638"/>
            <a:ext cx="8507288" cy="1143000"/>
          </a:xfrm>
        </p:spPr>
        <p:txBody>
          <a:bodyPr/>
          <a:lstStyle/>
          <a:p>
            <a:r>
              <a:rPr lang="ru-RU" sz="3200" b="1" dirty="0" smtClean="0"/>
              <a:t>Задание </a:t>
            </a:r>
            <a:r>
              <a:rPr lang="ru-RU" sz="3200" b="1" dirty="0"/>
              <a:t>6</a:t>
            </a:r>
            <a:r>
              <a:rPr lang="fr-CA" sz="3200" b="1" dirty="0"/>
              <a:t>: </a:t>
            </a:r>
            <a:r>
              <a:rPr lang="ru-RU" sz="3200" b="1" dirty="0" smtClean="0"/>
              <a:t>График </a:t>
            </a:r>
            <a:r>
              <a:rPr lang="ru-RU" sz="3200" b="1" dirty="0"/>
              <a:t>создания, ресурсы и бюджет</a:t>
            </a:r>
            <a:endParaRPr lang="en-GB" sz="3200" b="1" dirty="0"/>
          </a:p>
        </p:txBody>
      </p:sp>
      <p:sp>
        <p:nvSpPr>
          <p:cNvPr id="994307" name="Rectangle 3"/>
          <p:cNvSpPr>
            <a:spLocks noGrp="1" noChangeArrowheads="1"/>
          </p:cNvSpPr>
          <p:nvPr>
            <p:ph type="body" idx="1"/>
          </p:nvPr>
        </p:nvSpPr>
        <p:spPr>
          <a:xfrm>
            <a:off x="1403648" y="1484784"/>
            <a:ext cx="7740352" cy="5257800"/>
          </a:xfrm>
        </p:spPr>
        <p:txBody>
          <a:bodyPr/>
          <a:lstStyle/>
          <a:p>
            <a:pPr>
              <a:lnSpc>
                <a:spcPct val="80000"/>
              </a:lnSpc>
              <a:buFontTx/>
              <a:buNone/>
            </a:pPr>
            <a:r>
              <a:rPr lang="ru-RU" sz="2400" dirty="0"/>
              <a:t>Участникам будет дано примерно 30 минут для написания проекта детального графика создания своего национального доклада и его оценочной стоимости, а также любых иных запланированных докладов. Там, где возможно, они определят конкретных людей, которые будут ответственны за каждый вид деятельности.</a:t>
            </a:r>
            <a:r>
              <a:rPr lang="en-GB" sz="2400" dirty="0"/>
              <a:t>  </a:t>
            </a:r>
          </a:p>
          <a:p>
            <a:pPr>
              <a:lnSpc>
                <a:spcPct val="80000"/>
              </a:lnSpc>
            </a:pPr>
            <a:r>
              <a:rPr lang="ru-RU" sz="2400" dirty="0"/>
              <a:t>Затем участники представят свой план, уделяя особое внимание определению следующих позиций</a:t>
            </a:r>
            <a:r>
              <a:rPr lang="en-GB" sz="2400" dirty="0"/>
              <a:t>:</a:t>
            </a:r>
          </a:p>
          <a:p>
            <a:pPr lvl="1" algn="just">
              <a:lnSpc>
                <a:spcPct val="80000"/>
              </a:lnSpc>
            </a:pPr>
            <a:r>
              <a:rPr lang="ru-RU" sz="2400" dirty="0"/>
              <a:t>Предположения, которые они сделали относительно временных и стоимостных затрат, связанных с ключевыми действиями</a:t>
            </a:r>
            <a:endParaRPr lang="en-GB" sz="2400" dirty="0"/>
          </a:p>
          <a:p>
            <a:pPr lvl="1" algn="just">
              <a:lnSpc>
                <a:spcPct val="80000"/>
              </a:lnSpc>
            </a:pPr>
            <a:r>
              <a:rPr lang="ru-RU" sz="2400" dirty="0"/>
              <a:t>Любые пробелы, которые у них имеются в специальных знаниях,  и как они намерены их устранять</a:t>
            </a:r>
            <a:endParaRPr lang="en-GB" sz="2400" dirty="0"/>
          </a:p>
          <a:p>
            <a:pPr>
              <a:lnSpc>
                <a:spcPct val="80000"/>
              </a:lnSpc>
              <a:buFontTx/>
              <a:buNone/>
            </a:pPr>
            <a:r>
              <a:rPr lang="en-GB" sz="2400" dirty="0"/>
              <a:t/>
            </a:r>
            <a:br>
              <a:rPr lang="en-GB" sz="2400" dirty="0"/>
            </a:br>
            <a:endParaRPr lang="en-GB" sz="2400"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165102C-BD32-4721-BA90-07A37A1E98C3}" type="datetime1">
              <a:rPr lang="en-US"/>
              <a:pPr/>
              <a:t>9/20/2011</a:t>
            </a:fld>
            <a:endParaRPr lang="en-US" dirty="0"/>
          </a:p>
        </p:txBody>
      </p:sp>
      <p:sp>
        <p:nvSpPr>
          <p:cNvPr id="6" name="Номер слайда 5"/>
          <p:cNvSpPr>
            <a:spLocks noGrp="1"/>
          </p:cNvSpPr>
          <p:nvPr>
            <p:ph type="sldNum" sz="quarter" idx="12"/>
          </p:nvPr>
        </p:nvSpPr>
        <p:spPr/>
        <p:txBody>
          <a:bodyPr/>
          <a:lstStyle/>
          <a:p>
            <a:fld id="{43473B2E-997E-44A3-B7B1-DA3093A4792B}" type="slidenum">
              <a:rPr lang="en-US"/>
              <a:pPr/>
              <a:t>53</a:t>
            </a:fld>
            <a:endParaRPr lang="en-US"/>
          </a:p>
        </p:txBody>
      </p:sp>
      <p:sp>
        <p:nvSpPr>
          <p:cNvPr id="984066" name="Rectangle 2"/>
          <p:cNvSpPr>
            <a:spLocks noGrp="1" noChangeArrowheads="1"/>
          </p:cNvSpPr>
          <p:nvPr>
            <p:ph type="title"/>
          </p:nvPr>
        </p:nvSpPr>
        <p:spPr/>
        <p:txBody>
          <a:bodyPr/>
          <a:lstStyle/>
          <a:p>
            <a:r>
              <a:rPr lang="ru-RU" sz="3200" b="1"/>
              <a:t>Стратегии диссеминации</a:t>
            </a:r>
            <a:r>
              <a:rPr lang="fr-CA" sz="3200" b="1"/>
              <a:t>:</a:t>
            </a:r>
            <a:endParaRPr lang="en-GB" sz="3200" b="1"/>
          </a:p>
        </p:txBody>
      </p:sp>
      <p:sp>
        <p:nvSpPr>
          <p:cNvPr id="984067" name="Rectangle 3"/>
          <p:cNvSpPr>
            <a:spLocks noGrp="1" noChangeArrowheads="1"/>
          </p:cNvSpPr>
          <p:nvPr>
            <p:ph type="body" idx="1"/>
          </p:nvPr>
        </p:nvSpPr>
        <p:spPr>
          <a:xfrm>
            <a:off x="1619672" y="1600200"/>
            <a:ext cx="7067128" cy="4525963"/>
          </a:xfrm>
        </p:spPr>
        <p:txBody>
          <a:bodyPr/>
          <a:lstStyle/>
          <a:p>
            <a:r>
              <a:rPr lang="ru-RU" b="1" dirty="0" smtClean="0"/>
              <a:t>Первичные </a:t>
            </a:r>
            <a:r>
              <a:rPr lang="ru-RU" b="1" dirty="0"/>
              <a:t>и </a:t>
            </a:r>
            <a:r>
              <a:rPr lang="ru-RU" b="1" dirty="0" smtClean="0"/>
              <a:t>вторичные способы распространения</a:t>
            </a:r>
            <a:endParaRPr lang="fr-CA" b="1" dirty="0"/>
          </a:p>
          <a:p>
            <a:endParaRPr lang="fr-CA" b="1" dirty="0"/>
          </a:p>
          <a:p>
            <a:r>
              <a:rPr lang="ru-RU" b="1" dirty="0"/>
              <a:t>Ценообразование</a:t>
            </a:r>
            <a:endParaRPr lang="fr-CA" b="1" dirty="0"/>
          </a:p>
          <a:p>
            <a:endParaRPr lang="fr-CA" b="1" dirty="0"/>
          </a:p>
          <a:p>
            <a:r>
              <a:rPr lang="ru-RU" b="1" dirty="0"/>
              <a:t>Маркетинг</a:t>
            </a:r>
            <a:r>
              <a:rPr lang="fr-CA" dirty="0"/>
              <a:t> </a:t>
            </a:r>
            <a:endParaRPr lang="en-GB"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6527760-31C4-4187-A0F7-F533721B28DD}" type="datetime1">
              <a:rPr lang="en-US"/>
              <a:pPr/>
              <a:t>9/20/2011</a:t>
            </a:fld>
            <a:endParaRPr lang="en-US" dirty="0"/>
          </a:p>
        </p:txBody>
      </p:sp>
      <p:sp>
        <p:nvSpPr>
          <p:cNvPr id="6" name="Номер слайда 5"/>
          <p:cNvSpPr>
            <a:spLocks noGrp="1"/>
          </p:cNvSpPr>
          <p:nvPr>
            <p:ph type="sldNum" sz="quarter" idx="12"/>
          </p:nvPr>
        </p:nvSpPr>
        <p:spPr/>
        <p:txBody>
          <a:bodyPr/>
          <a:lstStyle/>
          <a:p>
            <a:fld id="{CD338384-6303-491B-B745-8EE095CE86D8}" type="slidenum">
              <a:rPr lang="en-US"/>
              <a:pPr/>
              <a:t>54</a:t>
            </a:fld>
            <a:endParaRPr lang="en-US"/>
          </a:p>
        </p:txBody>
      </p:sp>
      <p:sp>
        <p:nvSpPr>
          <p:cNvPr id="985090" name="Rectangle 2"/>
          <p:cNvSpPr>
            <a:spLocks noGrp="1" noChangeArrowheads="1"/>
          </p:cNvSpPr>
          <p:nvPr>
            <p:ph type="title"/>
          </p:nvPr>
        </p:nvSpPr>
        <p:spPr/>
        <p:txBody>
          <a:bodyPr/>
          <a:lstStyle/>
          <a:p>
            <a:r>
              <a:rPr lang="ru-RU" sz="3200" b="1" dirty="0" smtClean="0"/>
              <a:t>Первичные способы </a:t>
            </a:r>
            <a:r>
              <a:rPr lang="ru-RU" sz="3200" b="1" dirty="0"/>
              <a:t>распространения</a:t>
            </a:r>
            <a:r>
              <a:rPr lang="fr-CA" sz="3200" b="1" dirty="0"/>
              <a:t>:</a:t>
            </a:r>
            <a:endParaRPr lang="en-GB" sz="3200" b="1" dirty="0"/>
          </a:p>
        </p:txBody>
      </p:sp>
      <p:sp>
        <p:nvSpPr>
          <p:cNvPr id="985091" name="Rectangle 3"/>
          <p:cNvSpPr>
            <a:spLocks noGrp="1" noChangeArrowheads="1"/>
          </p:cNvSpPr>
          <p:nvPr>
            <p:ph type="body" idx="1"/>
          </p:nvPr>
        </p:nvSpPr>
        <p:spPr>
          <a:xfrm>
            <a:off x="1475656" y="1600200"/>
            <a:ext cx="7211144" cy="4525963"/>
          </a:xfrm>
        </p:spPr>
        <p:txBody>
          <a:bodyPr/>
          <a:lstStyle/>
          <a:p>
            <a:pPr eaLnBrk="1" hangingPunct="1"/>
            <a:r>
              <a:rPr lang="ru-RU" b="1" dirty="0" smtClean="0"/>
              <a:t>Печатный вариант</a:t>
            </a:r>
            <a:r>
              <a:rPr lang="fr-CA" b="1" dirty="0" smtClean="0"/>
              <a:t>	</a:t>
            </a:r>
          </a:p>
          <a:p>
            <a:pPr eaLnBrk="1" hangingPunct="1"/>
            <a:r>
              <a:rPr lang="ru-RU" b="1" dirty="0" smtClean="0"/>
              <a:t>Электронный документ (доступный для скачивания)</a:t>
            </a:r>
            <a:endParaRPr lang="fr-CA" b="1" dirty="0" smtClean="0"/>
          </a:p>
          <a:p>
            <a:pPr eaLnBrk="1" hangingPunct="1"/>
            <a:r>
              <a:rPr lang="ru-RU" b="1" dirty="0" smtClean="0"/>
              <a:t>Электронный документ (на носителе)</a:t>
            </a:r>
            <a:endParaRPr lang="fr-CA" b="1" dirty="0" smtClean="0"/>
          </a:p>
          <a:p>
            <a:pPr eaLnBrk="1" hangingPunct="1"/>
            <a:r>
              <a:rPr lang="ru-RU" b="1" dirty="0" smtClean="0"/>
              <a:t>Телевидение </a:t>
            </a:r>
            <a:endParaRPr lang="fr-CA" b="1" dirty="0" smtClean="0"/>
          </a:p>
          <a:p>
            <a:pPr eaLnBrk="1" hangingPunct="1"/>
            <a:r>
              <a:rPr lang="ru-RU" b="1" dirty="0" smtClean="0"/>
              <a:t>Радио </a:t>
            </a:r>
            <a:endParaRPr lang="fr-CA" b="1" dirty="0" smtClean="0"/>
          </a:p>
          <a:p>
            <a:pPr eaLnBrk="1" hangingPunct="1"/>
            <a:r>
              <a:rPr lang="ru-RU" b="1" dirty="0" err="1" smtClean="0"/>
              <a:t>Мультимедийные</a:t>
            </a:r>
            <a:r>
              <a:rPr lang="ru-RU" b="1" dirty="0" smtClean="0"/>
              <a:t> </a:t>
            </a:r>
            <a:r>
              <a:rPr lang="ru-RU" b="1" dirty="0" smtClean="0"/>
              <a:t>средства</a:t>
            </a:r>
            <a:endParaRPr lang="en-GB" b="1" dirty="0" smtClean="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BA6674B-E94E-40A4-9885-C28CCB38591B}" type="datetime1">
              <a:rPr lang="en-US"/>
              <a:pPr/>
              <a:t>9/20/2011</a:t>
            </a:fld>
            <a:endParaRPr lang="en-US"/>
          </a:p>
        </p:txBody>
      </p:sp>
      <p:sp>
        <p:nvSpPr>
          <p:cNvPr id="6" name="Номер слайда 5"/>
          <p:cNvSpPr>
            <a:spLocks noGrp="1"/>
          </p:cNvSpPr>
          <p:nvPr>
            <p:ph type="sldNum" sz="quarter" idx="12"/>
          </p:nvPr>
        </p:nvSpPr>
        <p:spPr/>
        <p:txBody>
          <a:bodyPr/>
          <a:lstStyle/>
          <a:p>
            <a:fld id="{F3B79487-AB2A-41E0-8216-835A1572A419}" type="slidenum">
              <a:rPr lang="en-US"/>
              <a:pPr/>
              <a:t>55</a:t>
            </a:fld>
            <a:endParaRPr lang="en-US"/>
          </a:p>
        </p:txBody>
      </p:sp>
      <p:sp>
        <p:nvSpPr>
          <p:cNvPr id="986114" name="Rectangle 2"/>
          <p:cNvSpPr>
            <a:spLocks noGrp="1" noChangeArrowheads="1"/>
          </p:cNvSpPr>
          <p:nvPr>
            <p:ph type="title"/>
          </p:nvPr>
        </p:nvSpPr>
        <p:spPr>
          <a:xfrm>
            <a:off x="72008" y="274638"/>
            <a:ext cx="8964488" cy="1143000"/>
          </a:xfrm>
        </p:spPr>
        <p:txBody>
          <a:bodyPr/>
          <a:lstStyle/>
          <a:p>
            <a:r>
              <a:rPr lang="ru-RU" sz="3600" b="1" dirty="0"/>
              <a:t>Вторичные </a:t>
            </a:r>
            <a:r>
              <a:rPr lang="ru-RU" sz="3600" b="1" dirty="0" smtClean="0"/>
              <a:t>способы распространения</a:t>
            </a:r>
            <a:r>
              <a:rPr lang="fr-CA" sz="3600" b="1" dirty="0"/>
              <a:t>:</a:t>
            </a:r>
            <a:endParaRPr lang="en-GB" sz="3600" b="1" dirty="0"/>
          </a:p>
        </p:txBody>
      </p:sp>
      <p:sp>
        <p:nvSpPr>
          <p:cNvPr id="986115" name="Rectangle 3"/>
          <p:cNvSpPr>
            <a:spLocks noGrp="1" noChangeArrowheads="1"/>
          </p:cNvSpPr>
          <p:nvPr>
            <p:ph type="body" idx="1"/>
          </p:nvPr>
        </p:nvSpPr>
        <p:spPr>
          <a:xfrm>
            <a:off x="1835150" y="1412875"/>
            <a:ext cx="7308850" cy="5184477"/>
          </a:xfrm>
        </p:spPr>
        <p:txBody>
          <a:bodyPr/>
          <a:lstStyle/>
          <a:p>
            <a:r>
              <a:rPr lang="ru-RU" dirty="0"/>
              <a:t>Реклама</a:t>
            </a:r>
            <a:endParaRPr lang="fr-CA" dirty="0"/>
          </a:p>
          <a:p>
            <a:r>
              <a:rPr lang="ru-RU" dirty="0"/>
              <a:t>Внутренние брифинги</a:t>
            </a:r>
            <a:endParaRPr lang="fr-CA" dirty="0"/>
          </a:p>
          <a:p>
            <a:r>
              <a:rPr lang="ru-RU" dirty="0"/>
              <a:t>Внешние брифинги</a:t>
            </a:r>
            <a:r>
              <a:rPr lang="fr-CA" dirty="0"/>
              <a:t> </a:t>
            </a:r>
          </a:p>
          <a:p>
            <a:r>
              <a:rPr lang="ru-RU" dirty="0"/>
              <a:t>Пресс релизы, конференции, наборы материалов для прессы</a:t>
            </a:r>
            <a:endParaRPr lang="fr-CA" dirty="0"/>
          </a:p>
          <a:p>
            <a:r>
              <a:rPr lang="ru-RU" dirty="0"/>
              <a:t>Интервью</a:t>
            </a:r>
            <a:endParaRPr lang="fr-CA" dirty="0"/>
          </a:p>
          <a:p>
            <a:r>
              <a:rPr lang="ru-RU" dirty="0"/>
              <a:t>Публицистические статьи</a:t>
            </a:r>
            <a:endParaRPr lang="fr-CA" dirty="0"/>
          </a:p>
          <a:p>
            <a:r>
              <a:rPr lang="ru-RU" dirty="0"/>
              <a:t>Новостные письма</a:t>
            </a:r>
            <a:endParaRPr lang="fr-CA" dirty="0"/>
          </a:p>
          <a:p>
            <a:r>
              <a:rPr lang="ru-RU" dirty="0"/>
              <a:t>Конференции и симпозиумы</a:t>
            </a:r>
            <a:r>
              <a:rPr lang="fr-CA" dirty="0"/>
              <a:t> </a:t>
            </a:r>
          </a:p>
          <a:p>
            <a:endParaRPr lang="en-GB"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D64D6C6-9B0B-4B19-8B5E-AD7F439E89CD}" type="datetime1">
              <a:rPr lang="en-US"/>
              <a:pPr/>
              <a:t>9/20/2011</a:t>
            </a:fld>
            <a:endParaRPr lang="en-US"/>
          </a:p>
        </p:txBody>
      </p:sp>
      <p:sp>
        <p:nvSpPr>
          <p:cNvPr id="6" name="Номер слайда 5"/>
          <p:cNvSpPr>
            <a:spLocks noGrp="1"/>
          </p:cNvSpPr>
          <p:nvPr>
            <p:ph type="sldNum" sz="quarter" idx="12"/>
          </p:nvPr>
        </p:nvSpPr>
        <p:spPr/>
        <p:txBody>
          <a:bodyPr/>
          <a:lstStyle/>
          <a:p>
            <a:fld id="{50079234-DB7B-4482-99DE-08B92E105D87}" type="slidenum">
              <a:rPr lang="en-US"/>
              <a:pPr/>
              <a:t>56</a:t>
            </a:fld>
            <a:endParaRPr lang="en-US"/>
          </a:p>
        </p:txBody>
      </p:sp>
      <p:sp>
        <p:nvSpPr>
          <p:cNvPr id="987138" name="Rectangle 2"/>
          <p:cNvSpPr>
            <a:spLocks noGrp="1" noChangeArrowheads="1"/>
          </p:cNvSpPr>
          <p:nvPr>
            <p:ph type="title"/>
          </p:nvPr>
        </p:nvSpPr>
        <p:spPr/>
        <p:txBody>
          <a:bodyPr/>
          <a:lstStyle/>
          <a:p>
            <a:r>
              <a:rPr lang="ru-RU"/>
              <a:t>Ценообразование</a:t>
            </a:r>
            <a:r>
              <a:rPr lang="fr-CA"/>
              <a:t>:</a:t>
            </a:r>
            <a:endParaRPr lang="en-GB"/>
          </a:p>
        </p:txBody>
      </p:sp>
      <p:sp>
        <p:nvSpPr>
          <p:cNvPr id="987139" name="Rectangle 3"/>
          <p:cNvSpPr>
            <a:spLocks noGrp="1" noChangeArrowheads="1"/>
          </p:cNvSpPr>
          <p:nvPr>
            <p:ph type="body" idx="1"/>
          </p:nvPr>
        </p:nvSpPr>
        <p:spPr/>
        <p:txBody>
          <a:bodyPr/>
          <a:lstStyle/>
          <a:p>
            <a:r>
              <a:rPr lang="ru-RU" sz="6000"/>
              <a:t>Низкие цены или бесплатно</a:t>
            </a:r>
            <a:r>
              <a:rPr lang="fr-CA" sz="6000"/>
              <a:t>!!!</a:t>
            </a:r>
            <a:endParaRPr lang="en-GB" sz="600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1B59F8B4-D24B-42C6-9558-DD7300435347}" type="datetime1">
              <a:rPr lang="en-US"/>
              <a:pPr/>
              <a:t>9/20/2011</a:t>
            </a:fld>
            <a:endParaRPr lang="en-US"/>
          </a:p>
        </p:txBody>
      </p:sp>
      <p:sp>
        <p:nvSpPr>
          <p:cNvPr id="6" name="Номер слайда 5"/>
          <p:cNvSpPr>
            <a:spLocks noGrp="1"/>
          </p:cNvSpPr>
          <p:nvPr>
            <p:ph type="sldNum" sz="quarter" idx="12"/>
          </p:nvPr>
        </p:nvSpPr>
        <p:spPr/>
        <p:txBody>
          <a:bodyPr/>
          <a:lstStyle/>
          <a:p>
            <a:fld id="{FDADA864-3103-4404-BCFD-49EAEAF4A252}" type="slidenum">
              <a:rPr lang="en-US"/>
              <a:pPr/>
              <a:t>57</a:t>
            </a:fld>
            <a:endParaRPr lang="en-US"/>
          </a:p>
        </p:txBody>
      </p:sp>
      <p:sp>
        <p:nvSpPr>
          <p:cNvPr id="995330" name="Rectangle 2"/>
          <p:cNvSpPr>
            <a:spLocks noGrp="1" noChangeArrowheads="1"/>
          </p:cNvSpPr>
          <p:nvPr>
            <p:ph type="title"/>
          </p:nvPr>
        </p:nvSpPr>
        <p:spPr/>
        <p:txBody>
          <a:bodyPr/>
          <a:lstStyle/>
          <a:p>
            <a:r>
              <a:rPr lang="ru-RU" sz="4000" dirty="0" smtClean="0"/>
              <a:t>Задание</a:t>
            </a:r>
            <a:r>
              <a:rPr lang="fr-CA" sz="4000" dirty="0" smtClean="0"/>
              <a:t> </a:t>
            </a:r>
            <a:r>
              <a:rPr lang="fr-CA" sz="4000" dirty="0"/>
              <a:t>7: </a:t>
            </a:r>
            <a:r>
              <a:rPr lang="ru-RU" sz="4000" dirty="0"/>
              <a:t>Способы распространения и маркетинг</a:t>
            </a:r>
            <a:r>
              <a:rPr lang="fr-CA" sz="4000" dirty="0"/>
              <a:t> </a:t>
            </a:r>
            <a:endParaRPr lang="en-GB" sz="4000" dirty="0"/>
          </a:p>
        </p:txBody>
      </p:sp>
      <p:sp>
        <p:nvSpPr>
          <p:cNvPr id="995331" name="Rectangle 3"/>
          <p:cNvSpPr>
            <a:spLocks noGrp="1" noChangeArrowheads="1"/>
          </p:cNvSpPr>
          <p:nvPr>
            <p:ph type="body" idx="1"/>
          </p:nvPr>
        </p:nvSpPr>
        <p:spPr>
          <a:xfrm>
            <a:off x="1403648" y="1600200"/>
            <a:ext cx="7560840" cy="4997152"/>
          </a:xfrm>
        </p:spPr>
        <p:txBody>
          <a:bodyPr/>
          <a:lstStyle/>
          <a:p>
            <a:pPr>
              <a:buFontTx/>
              <a:buNone/>
            </a:pPr>
            <a:r>
              <a:rPr lang="ru-RU" dirty="0"/>
              <a:t>Участникам дается 30 минут на то, чтобы</a:t>
            </a:r>
            <a:r>
              <a:rPr lang="en-GB" dirty="0" smtClean="0"/>
              <a:t>:</a:t>
            </a:r>
            <a:endParaRPr lang="en-GB" dirty="0"/>
          </a:p>
          <a:p>
            <a:pPr>
              <a:buFontTx/>
              <a:buNone/>
            </a:pPr>
            <a:r>
              <a:rPr lang="en-GB" dirty="0"/>
              <a:t>	 </a:t>
            </a:r>
            <a:r>
              <a:rPr lang="ru-RU" dirty="0"/>
              <a:t>составить перечень и описать основные каналы, по которым они будут распространять доклад и</a:t>
            </a:r>
            <a:r>
              <a:rPr lang="en-GB" dirty="0"/>
              <a:t> </a:t>
            </a:r>
          </a:p>
          <a:p>
            <a:pPr>
              <a:buFontTx/>
              <a:buNone/>
            </a:pPr>
            <a:r>
              <a:rPr lang="en-GB" dirty="0"/>
              <a:t>	</a:t>
            </a:r>
            <a:r>
              <a:rPr lang="ru-RU" dirty="0"/>
              <a:t>каким образом они обеспечат на рынке наличие своего продукта для ключевой аудитории.</a:t>
            </a:r>
            <a:r>
              <a:rPr lang="en-GB" dirty="0"/>
              <a:t>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8D8E2764-D8EC-4909-A3A2-F63247E80581}" type="datetime1">
              <a:rPr lang="en-US"/>
              <a:pPr/>
              <a:t>9/20/2011</a:t>
            </a:fld>
            <a:endParaRPr lang="en-US"/>
          </a:p>
        </p:txBody>
      </p:sp>
      <p:sp>
        <p:nvSpPr>
          <p:cNvPr id="6" name="Номер слайда 5"/>
          <p:cNvSpPr>
            <a:spLocks noGrp="1"/>
          </p:cNvSpPr>
          <p:nvPr>
            <p:ph type="sldNum" sz="quarter" idx="12"/>
          </p:nvPr>
        </p:nvSpPr>
        <p:spPr/>
        <p:txBody>
          <a:bodyPr/>
          <a:lstStyle/>
          <a:p>
            <a:fld id="{5FD334A2-17CC-4A2E-9F45-556A463E7F18}" type="slidenum">
              <a:rPr lang="en-US"/>
              <a:pPr/>
              <a:t>58</a:t>
            </a:fld>
            <a:endParaRPr lang="en-US"/>
          </a:p>
        </p:txBody>
      </p:sp>
      <p:sp>
        <p:nvSpPr>
          <p:cNvPr id="988162" name="Rectangle 2"/>
          <p:cNvSpPr>
            <a:spLocks noGrp="1" noChangeArrowheads="1"/>
          </p:cNvSpPr>
          <p:nvPr>
            <p:ph type="title"/>
          </p:nvPr>
        </p:nvSpPr>
        <p:spPr/>
        <p:txBody>
          <a:bodyPr/>
          <a:lstStyle/>
          <a:p>
            <a:r>
              <a:rPr lang="ru-RU" sz="3200" b="1"/>
              <a:t>Коммуникационные стратегии</a:t>
            </a:r>
            <a:r>
              <a:rPr lang="fr-CA" sz="3200" b="1"/>
              <a:t>:</a:t>
            </a:r>
            <a:endParaRPr lang="en-GB" sz="3200" b="1"/>
          </a:p>
        </p:txBody>
      </p:sp>
      <p:sp>
        <p:nvSpPr>
          <p:cNvPr id="988163" name="Rectangle 3"/>
          <p:cNvSpPr>
            <a:spLocks noGrp="1" noChangeArrowheads="1"/>
          </p:cNvSpPr>
          <p:nvPr>
            <p:ph type="body" idx="1"/>
          </p:nvPr>
        </p:nvSpPr>
        <p:spPr>
          <a:xfrm>
            <a:off x="1547664" y="1600200"/>
            <a:ext cx="7139136" cy="4525963"/>
          </a:xfrm>
        </p:spPr>
        <p:txBody>
          <a:bodyPr/>
          <a:lstStyle/>
          <a:p>
            <a:pPr>
              <a:lnSpc>
                <a:spcPct val="80000"/>
              </a:lnSpc>
            </a:pPr>
            <a:r>
              <a:rPr lang="ru-RU" sz="2800" dirty="0"/>
              <a:t>Ключевые </a:t>
            </a:r>
            <a:r>
              <a:rPr lang="ru-RU" sz="2800" dirty="0" smtClean="0"/>
              <a:t>сообщения</a:t>
            </a:r>
            <a:endParaRPr lang="fr-CA" sz="2800" dirty="0"/>
          </a:p>
          <a:p>
            <a:pPr>
              <a:lnSpc>
                <a:spcPct val="80000"/>
              </a:lnSpc>
            </a:pPr>
            <a:endParaRPr lang="fr-CA" sz="2800" dirty="0"/>
          </a:p>
          <a:p>
            <a:pPr>
              <a:lnSpc>
                <a:spcPct val="80000"/>
              </a:lnSpc>
            </a:pPr>
            <a:r>
              <a:rPr lang="ru-RU" sz="2800" dirty="0"/>
              <a:t>Вопросы и ответы</a:t>
            </a:r>
            <a:endParaRPr lang="fr-CA" sz="2800" dirty="0"/>
          </a:p>
          <a:p>
            <a:pPr>
              <a:lnSpc>
                <a:spcPct val="80000"/>
              </a:lnSpc>
            </a:pPr>
            <a:endParaRPr lang="fr-CA" sz="2800" dirty="0"/>
          </a:p>
          <a:p>
            <a:pPr>
              <a:lnSpc>
                <a:spcPct val="80000"/>
              </a:lnSpc>
            </a:pPr>
            <a:r>
              <a:rPr lang="ru-RU" sz="2800" dirty="0"/>
              <a:t>Журналисты и заинтересованные группы</a:t>
            </a:r>
            <a:endParaRPr lang="fr-CA" sz="2800" dirty="0"/>
          </a:p>
          <a:p>
            <a:pPr>
              <a:lnSpc>
                <a:spcPct val="80000"/>
              </a:lnSpc>
            </a:pPr>
            <a:endParaRPr lang="fr-CA" sz="2800" dirty="0"/>
          </a:p>
          <a:p>
            <a:pPr>
              <a:lnSpc>
                <a:spcPct val="80000"/>
              </a:lnSpc>
            </a:pPr>
            <a:r>
              <a:rPr lang="ru-RU" sz="2800" dirty="0"/>
              <a:t>Мониторинг</a:t>
            </a:r>
            <a:r>
              <a:rPr lang="fr-CA" sz="2800" dirty="0"/>
              <a:t>, </a:t>
            </a:r>
            <a:r>
              <a:rPr lang="ru-RU" sz="2800" dirty="0"/>
              <a:t>корректировка и</a:t>
            </a:r>
            <a:r>
              <a:rPr lang="fr-CA" sz="2800" dirty="0"/>
              <a:t> </a:t>
            </a:r>
            <a:r>
              <a:rPr lang="ru-RU" sz="2800" dirty="0"/>
              <a:t>отклики</a:t>
            </a:r>
            <a:r>
              <a:rPr lang="fr-CA" sz="2800" dirty="0"/>
              <a:t>:</a:t>
            </a:r>
          </a:p>
          <a:p>
            <a:pPr>
              <a:lnSpc>
                <a:spcPct val="80000"/>
              </a:lnSpc>
            </a:pPr>
            <a:endParaRPr lang="fr-CA" sz="2800" dirty="0"/>
          </a:p>
          <a:p>
            <a:pPr lvl="1">
              <a:lnSpc>
                <a:spcPct val="80000"/>
              </a:lnSpc>
            </a:pPr>
            <a:r>
              <a:rPr lang="ru-RU" dirty="0"/>
              <a:t>Общественность</a:t>
            </a:r>
            <a:endParaRPr lang="fr-CA" dirty="0"/>
          </a:p>
          <a:p>
            <a:pPr lvl="1">
              <a:lnSpc>
                <a:spcPct val="80000"/>
              </a:lnSpc>
            </a:pPr>
            <a:r>
              <a:rPr lang="ru-RU" dirty="0"/>
              <a:t>Частные лица </a:t>
            </a:r>
            <a:endParaRPr lang="en-GB"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4812A9F-5CA8-4B9B-A3DC-142CFEEB50F9}" type="datetime1">
              <a:rPr lang="en-US"/>
              <a:pPr/>
              <a:t>9/20/2011</a:t>
            </a:fld>
            <a:endParaRPr lang="en-US"/>
          </a:p>
        </p:txBody>
      </p:sp>
      <p:sp>
        <p:nvSpPr>
          <p:cNvPr id="6" name="Номер слайда 5"/>
          <p:cNvSpPr>
            <a:spLocks noGrp="1"/>
          </p:cNvSpPr>
          <p:nvPr>
            <p:ph type="sldNum" sz="quarter" idx="12"/>
          </p:nvPr>
        </p:nvSpPr>
        <p:spPr/>
        <p:txBody>
          <a:bodyPr/>
          <a:lstStyle/>
          <a:p>
            <a:fld id="{8D378BF6-99DD-401F-AFF6-709684BE6D0F}" type="slidenum">
              <a:rPr lang="en-US"/>
              <a:pPr/>
              <a:t>59</a:t>
            </a:fld>
            <a:endParaRPr lang="en-US"/>
          </a:p>
        </p:txBody>
      </p:sp>
      <p:sp>
        <p:nvSpPr>
          <p:cNvPr id="996354" name="Rectangle 2"/>
          <p:cNvSpPr>
            <a:spLocks noGrp="1" noChangeArrowheads="1"/>
          </p:cNvSpPr>
          <p:nvPr>
            <p:ph type="title"/>
          </p:nvPr>
        </p:nvSpPr>
        <p:spPr/>
        <p:txBody>
          <a:bodyPr/>
          <a:lstStyle/>
          <a:p>
            <a:r>
              <a:rPr lang="ru-RU" sz="3200" b="1" dirty="0" smtClean="0"/>
              <a:t>Задание</a:t>
            </a:r>
            <a:r>
              <a:rPr lang="fr-CA" sz="3200" b="1" dirty="0" smtClean="0"/>
              <a:t> </a:t>
            </a:r>
            <a:r>
              <a:rPr lang="fr-CA" sz="3200" b="1" dirty="0"/>
              <a:t>8: </a:t>
            </a:r>
            <a:r>
              <a:rPr lang="ru-RU" sz="3200" b="1" dirty="0"/>
              <a:t>Коммуникативный план</a:t>
            </a:r>
            <a:endParaRPr lang="en-GB" sz="3200" b="1" dirty="0"/>
          </a:p>
        </p:txBody>
      </p:sp>
      <p:sp>
        <p:nvSpPr>
          <p:cNvPr id="996355" name="Rectangle 3"/>
          <p:cNvSpPr>
            <a:spLocks noGrp="1" noChangeArrowheads="1"/>
          </p:cNvSpPr>
          <p:nvPr>
            <p:ph type="body" idx="1"/>
          </p:nvPr>
        </p:nvSpPr>
        <p:spPr>
          <a:xfrm>
            <a:off x="1403648" y="1196752"/>
            <a:ext cx="7632848" cy="5661248"/>
          </a:xfrm>
        </p:spPr>
        <p:txBody>
          <a:bodyPr/>
          <a:lstStyle/>
          <a:p>
            <a:pPr>
              <a:lnSpc>
                <a:spcPct val="90000"/>
              </a:lnSpc>
              <a:buFontTx/>
              <a:buNone/>
            </a:pPr>
            <a:r>
              <a:rPr lang="ru-RU" sz="2400" dirty="0"/>
              <a:t>На эту работу участникам будет выделено 60 минут</a:t>
            </a:r>
            <a:r>
              <a:rPr lang="en-GB" sz="2400" dirty="0"/>
              <a:t>.  </a:t>
            </a:r>
            <a:r>
              <a:rPr lang="ru-RU" sz="2400" dirty="0"/>
              <a:t>Коммуникационный план должен содержать</a:t>
            </a:r>
            <a:r>
              <a:rPr lang="en-GB" sz="2400" dirty="0" smtClean="0"/>
              <a:t>:</a:t>
            </a:r>
            <a:endParaRPr lang="en-GB" sz="2400" dirty="0"/>
          </a:p>
          <a:p>
            <a:pPr lvl="1">
              <a:lnSpc>
                <a:spcPct val="90000"/>
              </a:lnSpc>
            </a:pPr>
            <a:r>
              <a:rPr lang="ru-RU" sz="1800" dirty="0"/>
              <a:t>Ключевые мысли, которые будут постоянно озвучиваться официальными представителями организаций </a:t>
            </a:r>
            <a:endParaRPr lang="en-GB" sz="1800" dirty="0"/>
          </a:p>
          <a:p>
            <a:pPr lvl="1">
              <a:lnSpc>
                <a:spcPct val="90000"/>
              </a:lnSpc>
            </a:pPr>
            <a:r>
              <a:rPr lang="ru-RU" sz="1800" dirty="0"/>
              <a:t>Общие вопросы и стандартные ответы на </a:t>
            </a:r>
            <a:r>
              <a:rPr lang="ru-RU" sz="1800" dirty="0" smtClean="0"/>
              <a:t>них</a:t>
            </a:r>
            <a:endParaRPr lang="en-GB" sz="1800" dirty="0"/>
          </a:p>
          <a:p>
            <a:pPr lvl="1">
              <a:lnSpc>
                <a:spcPct val="90000"/>
              </a:lnSpc>
            </a:pPr>
            <a:r>
              <a:rPr lang="ru-RU" sz="1800" dirty="0"/>
              <a:t>Как журналисты и заинтересованные группы попытаются исказить ключевые </a:t>
            </a:r>
            <a:r>
              <a:rPr lang="ru-RU" sz="1800" dirty="0" smtClean="0"/>
              <a:t>мысли</a:t>
            </a:r>
            <a:endParaRPr lang="en-GB" sz="1800" dirty="0"/>
          </a:p>
          <a:p>
            <a:pPr lvl="1">
              <a:lnSpc>
                <a:spcPct val="90000"/>
              </a:lnSpc>
            </a:pPr>
            <a:r>
              <a:rPr lang="ru-RU" sz="1800" dirty="0"/>
              <a:t>Стратегия того, как иметь дело с </a:t>
            </a:r>
            <a:r>
              <a:rPr lang="ru-RU" sz="1800" dirty="0" smtClean="0"/>
              <a:t>искажениями</a:t>
            </a:r>
            <a:endParaRPr lang="en-GB" sz="1800" dirty="0"/>
          </a:p>
          <a:p>
            <a:pPr lvl="1">
              <a:lnSpc>
                <a:spcPct val="90000"/>
              </a:lnSpc>
            </a:pPr>
            <a:r>
              <a:rPr lang="ru-RU" sz="1800" dirty="0"/>
              <a:t>Механизмы мониторинга освещения результатов в государственных и частных средствах печати и радио, корректировка основных посылов, где необходимо, и ответ на неправильное использование результатов, где необходимо, в реальном времени</a:t>
            </a:r>
            <a:r>
              <a:rPr lang="ru-RU" sz="2000" dirty="0"/>
              <a:t> </a:t>
            </a:r>
            <a:r>
              <a:rPr lang="en-GB" sz="2000" dirty="0"/>
              <a:t>    </a:t>
            </a:r>
          </a:p>
          <a:p>
            <a:pPr>
              <a:lnSpc>
                <a:spcPct val="90000"/>
              </a:lnSpc>
            </a:pPr>
            <a:r>
              <a:rPr lang="ru-RU" sz="2400" dirty="0"/>
              <a:t>Каждой команде будет дано</a:t>
            </a:r>
            <a:r>
              <a:rPr lang="en-GB" sz="2400" dirty="0"/>
              <a:t> 15 </a:t>
            </a:r>
            <a:r>
              <a:rPr lang="ru-RU" sz="2400" dirty="0"/>
              <a:t>минут для презентации плана и ответа на вопросы</a:t>
            </a:r>
            <a:r>
              <a:rPr lang="en-GB" sz="2400" dirty="0"/>
              <a:t>. </a:t>
            </a:r>
          </a:p>
          <a:p>
            <a:pPr>
              <a:lnSpc>
                <a:spcPct val="90000"/>
              </a:lnSpc>
              <a:buFontTx/>
              <a:buNone/>
            </a:pPr>
            <a:r>
              <a:rPr lang="en-GB" sz="2400" dirty="0"/>
              <a:t/>
            </a:r>
            <a:br>
              <a:rPr lang="en-GB" sz="2400" dirty="0"/>
            </a:br>
            <a:endParaRPr lang="en-GB" sz="24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half" idx="10"/>
          </p:nvPr>
        </p:nvSpPr>
        <p:spPr/>
        <p:txBody>
          <a:bodyPr/>
          <a:lstStyle/>
          <a:p>
            <a:fld id="{BECC7A05-5820-4758-B599-39C04FC7FB57}" type="datetime1">
              <a:rPr lang="en-US"/>
              <a:pPr/>
              <a:t>9/20/2011</a:t>
            </a:fld>
            <a:endParaRPr lang="en-US"/>
          </a:p>
        </p:txBody>
      </p:sp>
      <p:sp>
        <p:nvSpPr>
          <p:cNvPr id="7" name="Номер слайда 5"/>
          <p:cNvSpPr>
            <a:spLocks noGrp="1"/>
          </p:cNvSpPr>
          <p:nvPr>
            <p:ph type="sldNum" sz="quarter" idx="12"/>
          </p:nvPr>
        </p:nvSpPr>
        <p:spPr/>
        <p:txBody>
          <a:bodyPr/>
          <a:lstStyle/>
          <a:p>
            <a:fld id="{62653FAB-33B4-49B8-9E5F-8D929635B24E}" type="slidenum">
              <a:rPr lang="en-US"/>
              <a:pPr/>
              <a:t>6</a:t>
            </a:fld>
            <a:endParaRPr lang="en-US"/>
          </a:p>
        </p:txBody>
      </p:sp>
      <p:sp>
        <p:nvSpPr>
          <p:cNvPr id="888834" name="Rectangle 2"/>
          <p:cNvSpPr>
            <a:spLocks noGrp="1" noChangeArrowheads="1"/>
          </p:cNvSpPr>
          <p:nvPr>
            <p:ph type="title"/>
          </p:nvPr>
        </p:nvSpPr>
        <p:spPr>
          <a:xfrm>
            <a:off x="1731963" y="188640"/>
            <a:ext cx="4484687" cy="823912"/>
          </a:xfrm>
        </p:spPr>
        <p:txBody>
          <a:bodyPr/>
          <a:lstStyle/>
          <a:p>
            <a:pPr algn="l"/>
            <a:r>
              <a:rPr lang="ru-RU" sz="3200" b="1"/>
              <a:t>Тактические цели</a:t>
            </a:r>
            <a:r>
              <a:rPr lang="en-US" sz="3200" b="1"/>
              <a:t>:</a:t>
            </a:r>
          </a:p>
        </p:txBody>
      </p:sp>
      <p:sp>
        <p:nvSpPr>
          <p:cNvPr id="888835"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888836" name="Rectangle 4"/>
          <p:cNvSpPr>
            <a:spLocks noChangeArrowheads="1"/>
          </p:cNvSpPr>
          <p:nvPr/>
        </p:nvSpPr>
        <p:spPr bwMode="auto">
          <a:xfrm>
            <a:off x="1763713" y="980728"/>
            <a:ext cx="7056759" cy="5688632"/>
          </a:xfrm>
          <a:prstGeom prst="rect">
            <a:avLst/>
          </a:prstGeom>
          <a:noFill/>
          <a:ln w="9525">
            <a:noFill/>
            <a:miter lim="800000"/>
            <a:headEnd/>
            <a:tailEnd/>
          </a:ln>
          <a:effectLst/>
        </p:spPr>
        <p:txBody>
          <a:bodyPr/>
          <a:lstStyle/>
          <a:p>
            <a:pPr marL="342900" indent="-342900">
              <a:spcBef>
                <a:spcPct val="50000"/>
              </a:spcBef>
              <a:buSzPct val="110000"/>
              <a:buFontTx/>
              <a:buChar char="•"/>
            </a:pPr>
            <a:r>
              <a:rPr lang="ru-RU" sz="3200" b="1" dirty="0" smtClean="0"/>
              <a:t>Предоставление полезных продуктов и услуг в распоряжение ваших сторонников</a:t>
            </a:r>
            <a:endParaRPr lang="en-US" sz="3200" b="1" dirty="0" smtClean="0"/>
          </a:p>
          <a:p>
            <a:pPr marL="342900" indent="-342900">
              <a:spcBef>
                <a:spcPct val="50000"/>
              </a:spcBef>
              <a:buSzPct val="110000"/>
              <a:buFontTx/>
              <a:buChar char="•"/>
            </a:pPr>
            <a:r>
              <a:rPr lang="ru-RU" sz="3200" b="1" dirty="0" smtClean="0"/>
              <a:t>Предвидение и учет вопросов, поднятых вашими критиками</a:t>
            </a:r>
            <a:endParaRPr lang="en-US" sz="3200" b="1" dirty="0" smtClean="0"/>
          </a:p>
          <a:p>
            <a:pPr marL="342900" indent="-342900">
              <a:spcBef>
                <a:spcPct val="50000"/>
              </a:spcBef>
              <a:buSzPct val="110000"/>
              <a:buFontTx/>
              <a:buChar char="•"/>
            </a:pPr>
            <a:r>
              <a:rPr lang="ru-RU" sz="3200" b="1" dirty="0" smtClean="0"/>
              <a:t>Проведение не менее трех (3) циклов оценки с тем, чтобы обеспечить возможность оценки</a:t>
            </a:r>
            <a:endParaRPr lang="en-US" sz="3200" b="1" dirty="0"/>
          </a:p>
        </p:txBody>
      </p:sp>
    </p:spTree>
  </p:cSld>
  <p:clrMapOvr>
    <a:masterClrMapping/>
  </p:clrMapOvr>
  <p:transition spd="med">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EB6F571-26D2-4A68-A37C-61C83C8FF8A7}" type="datetime1">
              <a:rPr lang="en-US"/>
              <a:pPr/>
              <a:t>9/20/2011</a:t>
            </a:fld>
            <a:endParaRPr lang="en-US"/>
          </a:p>
        </p:txBody>
      </p:sp>
      <p:sp>
        <p:nvSpPr>
          <p:cNvPr id="6" name="Номер слайда 5"/>
          <p:cNvSpPr>
            <a:spLocks noGrp="1"/>
          </p:cNvSpPr>
          <p:nvPr>
            <p:ph type="sldNum" sz="quarter" idx="12"/>
          </p:nvPr>
        </p:nvSpPr>
        <p:spPr/>
        <p:txBody>
          <a:bodyPr/>
          <a:lstStyle/>
          <a:p>
            <a:fld id="{39DA80C8-C34F-4C2D-989C-7C37979D85EE}" type="slidenum">
              <a:rPr lang="en-US"/>
              <a:pPr/>
              <a:t>60</a:t>
            </a:fld>
            <a:endParaRPr lang="en-US"/>
          </a:p>
        </p:txBody>
      </p:sp>
      <p:sp>
        <p:nvSpPr>
          <p:cNvPr id="997378" name="Rectangle 2"/>
          <p:cNvSpPr>
            <a:spLocks noGrp="1" noChangeArrowheads="1"/>
          </p:cNvSpPr>
          <p:nvPr>
            <p:ph type="title"/>
          </p:nvPr>
        </p:nvSpPr>
        <p:spPr/>
        <p:txBody>
          <a:bodyPr/>
          <a:lstStyle/>
          <a:p>
            <a:r>
              <a:rPr lang="ru-RU" sz="3200" b="1" dirty="0" smtClean="0"/>
              <a:t>Задание </a:t>
            </a:r>
            <a:r>
              <a:rPr lang="fr-CA" sz="3200" b="1" dirty="0"/>
              <a:t>9:</a:t>
            </a:r>
            <a:r>
              <a:rPr lang="ru-RU" sz="3200" b="1" dirty="0"/>
              <a:t> написание проекта пресс релиза</a:t>
            </a:r>
            <a:endParaRPr lang="en-GB" sz="3200" b="1" dirty="0"/>
          </a:p>
        </p:txBody>
      </p:sp>
      <p:sp>
        <p:nvSpPr>
          <p:cNvPr id="997379" name="Rectangle 3"/>
          <p:cNvSpPr>
            <a:spLocks noGrp="1" noChangeArrowheads="1"/>
          </p:cNvSpPr>
          <p:nvPr>
            <p:ph type="body" idx="1"/>
          </p:nvPr>
        </p:nvSpPr>
        <p:spPr>
          <a:xfrm>
            <a:off x="1187624" y="1484784"/>
            <a:ext cx="7956376" cy="4997152"/>
          </a:xfrm>
        </p:spPr>
        <p:txBody>
          <a:bodyPr/>
          <a:lstStyle/>
          <a:p>
            <a:pPr>
              <a:buFontTx/>
              <a:buNone/>
            </a:pPr>
            <a:r>
              <a:rPr lang="ru-RU" dirty="0"/>
              <a:t>Участники напишу проект </a:t>
            </a:r>
            <a:r>
              <a:rPr lang="ru-RU" dirty="0" smtClean="0"/>
              <a:t>пресс-релиза</a:t>
            </a:r>
            <a:r>
              <a:rPr lang="ru-RU" dirty="0"/>
              <a:t>, который будет сопровождать  их национальный доклад</a:t>
            </a:r>
            <a:r>
              <a:rPr lang="en-GB" dirty="0"/>
              <a:t>. </a:t>
            </a:r>
            <a:r>
              <a:rPr lang="ru-RU" dirty="0"/>
              <a:t>Каждой команде дается </a:t>
            </a:r>
            <a:r>
              <a:rPr lang="en-GB" dirty="0"/>
              <a:t> 60 </a:t>
            </a:r>
            <a:r>
              <a:rPr lang="ru-RU" dirty="0"/>
              <a:t>минут для подготовки проекта</a:t>
            </a:r>
            <a:r>
              <a:rPr lang="en-GB" dirty="0"/>
              <a:t>.</a:t>
            </a:r>
          </a:p>
          <a:p>
            <a:pPr>
              <a:buNone/>
            </a:pPr>
            <a:r>
              <a:rPr lang="ru-RU" dirty="0" smtClean="0"/>
              <a:t>	Каждая </a:t>
            </a:r>
            <a:r>
              <a:rPr lang="ru-RU" dirty="0"/>
              <a:t>команда должна зачитать свой </a:t>
            </a:r>
            <a:r>
              <a:rPr lang="ru-RU" dirty="0" smtClean="0"/>
              <a:t>пресс-релиз и </a:t>
            </a:r>
            <a:r>
              <a:rPr lang="ru-RU" dirty="0"/>
              <a:t>ответить на вопросы и предложения. На это каждой команде дается 15 минут.</a:t>
            </a:r>
            <a:r>
              <a:rPr lang="en-GB" dirty="0"/>
              <a:t>  </a:t>
            </a:r>
          </a:p>
          <a:p>
            <a:pPr>
              <a:buFontTx/>
              <a:buNone/>
            </a:pPr>
            <a:r>
              <a:rPr lang="en-GB" dirty="0"/>
              <a:t/>
            </a:r>
            <a:br>
              <a:rPr lang="en-GB" dirty="0"/>
            </a:br>
            <a:endParaRPr lang="en-GB"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84B372A-9327-4749-AB34-86321170B5D0}" type="datetime1">
              <a:rPr lang="en-US"/>
              <a:pPr/>
              <a:t>9/20/2011</a:t>
            </a:fld>
            <a:endParaRPr lang="en-US"/>
          </a:p>
        </p:txBody>
      </p:sp>
      <p:sp>
        <p:nvSpPr>
          <p:cNvPr id="6" name="Номер слайда 5"/>
          <p:cNvSpPr>
            <a:spLocks noGrp="1"/>
          </p:cNvSpPr>
          <p:nvPr>
            <p:ph type="sldNum" sz="quarter" idx="12"/>
          </p:nvPr>
        </p:nvSpPr>
        <p:spPr/>
        <p:txBody>
          <a:bodyPr/>
          <a:lstStyle/>
          <a:p>
            <a:fld id="{128760E8-4A2D-4AB7-94DC-3494B3184F13}" type="slidenum">
              <a:rPr lang="en-US"/>
              <a:pPr/>
              <a:t>61</a:t>
            </a:fld>
            <a:endParaRPr lang="en-US"/>
          </a:p>
        </p:txBody>
      </p:sp>
      <p:sp>
        <p:nvSpPr>
          <p:cNvPr id="998402" name="Rectangle 2"/>
          <p:cNvSpPr>
            <a:spLocks noGrp="1" noChangeArrowheads="1"/>
          </p:cNvSpPr>
          <p:nvPr>
            <p:ph type="title"/>
          </p:nvPr>
        </p:nvSpPr>
        <p:spPr/>
        <p:txBody>
          <a:bodyPr/>
          <a:lstStyle/>
          <a:p>
            <a:r>
              <a:rPr lang="ru-RU" sz="3200" b="1" dirty="0" smtClean="0"/>
              <a:t>Задание</a:t>
            </a:r>
            <a:r>
              <a:rPr lang="fr-CA" sz="3200" b="1" dirty="0" smtClean="0"/>
              <a:t> </a:t>
            </a:r>
            <a:r>
              <a:rPr lang="fr-CA" sz="3200" b="1" dirty="0"/>
              <a:t>10: </a:t>
            </a:r>
            <a:r>
              <a:rPr lang="ru-RU" sz="3200" b="1" dirty="0"/>
              <a:t>Мониторинг откликов</a:t>
            </a:r>
            <a:endParaRPr lang="en-GB" sz="3200" b="1" dirty="0"/>
          </a:p>
        </p:txBody>
      </p:sp>
      <p:sp>
        <p:nvSpPr>
          <p:cNvPr id="998403" name="Rectangle 3"/>
          <p:cNvSpPr>
            <a:spLocks noGrp="1" noChangeArrowheads="1"/>
          </p:cNvSpPr>
          <p:nvPr>
            <p:ph type="body" idx="1"/>
          </p:nvPr>
        </p:nvSpPr>
        <p:spPr>
          <a:xfrm>
            <a:off x="1475656" y="1340768"/>
            <a:ext cx="7668344" cy="4896544"/>
          </a:xfrm>
        </p:spPr>
        <p:txBody>
          <a:bodyPr/>
          <a:lstStyle/>
          <a:p>
            <a:pPr>
              <a:lnSpc>
                <a:spcPct val="80000"/>
              </a:lnSpc>
              <a:buFontTx/>
              <a:buNone/>
            </a:pPr>
            <a:r>
              <a:rPr lang="ru-RU" sz="2800" dirty="0"/>
              <a:t>Участники должны выработать механизм для мониторинга освещения результатов в государственных средствах информации и соответствующей корректировки коммуникационной стратегии</a:t>
            </a:r>
            <a:r>
              <a:rPr lang="en-GB" sz="2800" dirty="0"/>
              <a:t>.</a:t>
            </a:r>
          </a:p>
          <a:p>
            <a:pPr>
              <a:lnSpc>
                <a:spcPct val="80000"/>
              </a:lnSpc>
            </a:pPr>
            <a:r>
              <a:rPr lang="ru-RU" sz="2800" dirty="0"/>
              <a:t>Команды также составят перечь лиц или организаций, мониторинг которых необходимо проводить неофициально</a:t>
            </a:r>
            <a:r>
              <a:rPr lang="en-GB" sz="2800" dirty="0"/>
              <a:t>.</a:t>
            </a:r>
          </a:p>
          <a:p>
            <a:pPr>
              <a:lnSpc>
                <a:spcPct val="80000"/>
              </a:lnSpc>
            </a:pPr>
            <a:r>
              <a:rPr lang="ru-RU" sz="2800" dirty="0"/>
              <a:t>На этот вид деятельности дается </a:t>
            </a:r>
            <a:r>
              <a:rPr lang="en-GB" sz="2800" dirty="0"/>
              <a:t>15 </a:t>
            </a:r>
            <a:r>
              <a:rPr lang="ru-RU" sz="2800" dirty="0"/>
              <a:t>минут</a:t>
            </a:r>
            <a:r>
              <a:rPr lang="en-GB" sz="2800" dirty="0"/>
              <a:t>.</a:t>
            </a:r>
          </a:p>
          <a:p>
            <a:pPr>
              <a:lnSpc>
                <a:spcPct val="80000"/>
              </a:lnSpc>
            </a:pPr>
            <a:r>
              <a:rPr lang="ru-RU" sz="2800" dirty="0"/>
              <a:t>Каждой команде затем выделяется </a:t>
            </a:r>
            <a:r>
              <a:rPr lang="en-GB" sz="2800" dirty="0"/>
              <a:t>15 </a:t>
            </a:r>
            <a:r>
              <a:rPr lang="ru-RU" sz="2800" dirty="0"/>
              <a:t>минут на презентацию своего плана и ответа на вопросы и предложения.</a:t>
            </a:r>
            <a:r>
              <a:rPr lang="en-GB" sz="2800" dirty="0"/>
              <a:t> </a:t>
            </a:r>
          </a:p>
          <a:p>
            <a:pPr>
              <a:lnSpc>
                <a:spcPct val="80000"/>
              </a:lnSpc>
              <a:buNone/>
            </a:pPr>
            <a:endParaRPr lang="en-GB" sz="28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3"/>
          <p:cNvSpPr>
            <a:spLocks noGrp="1"/>
          </p:cNvSpPr>
          <p:nvPr>
            <p:ph type="dt" sz="half" idx="10"/>
          </p:nvPr>
        </p:nvSpPr>
        <p:spPr/>
        <p:txBody>
          <a:bodyPr/>
          <a:lstStyle/>
          <a:p>
            <a:fld id="{C2D4C494-0B97-4A73-BE0C-96BCB24472C7}" type="datetime1">
              <a:rPr lang="en-US"/>
              <a:pPr/>
              <a:t>9/20/2011</a:t>
            </a:fld>
            <a:endParaRPr lang="en-US"/>
          </a:p>
        </p:txBody>
      </p:sp>
      <p:sp>
        <p:nvSpPr>
          <p:cNvPr id="7" name="Номер слайда 5"/>
          <p:cNvSpPr>
            <a:spLocks noGrp="1"/>
          </p:cNvSpPr>
          <p:nvPr>
            <p:ph type="sldNum" sz="quarter" idx="12"/>
          </p:nvPr>
        </p:nvSpPr>
        <p:spPr/>
        <p:txBody>
          <a:bodyPr/>
          <a:lstStyle/>
          <a:p>
            <a:fld id="{1621B96A-C777-4BDE-B8E0-6EA0F5915335}" type="slidenum">
              <a:rPr lang="en-US"/>
              <a:pPr/>
              <a:t>7</a:t>
            </a:fld>
            <a:endParaRPr lang="en-US"/>
          </a:p>
        </p:txBody>
      </p:sp>
      <p:sp>
        <p:nvSpPr>
          <p:cNvPr id="890882" name="Rectangle 2"/>
          <p:cNvSpPr>
            <a:spLocks noGrp="1" noChangeArrowheads="1"/>
          </p:cNvSpPr>
          <p:nvPr>
            <p:ph type="title"/>
          </p:nvPr>
        </p:nvSpPr>
        <p:spPr>
          <a:xfrm>
            <a:off x="1403350" y="733425"/>
            <a:ext cx="7056438" cy="823913"/>
          </a:xfrm>
        </p:spPr>
        <p:txBody>
          <a:bodyPr/>
          <a:lstStyle/>
          <a:p>
            <a:pPr algn="l"/>
            <a:r>
              <a:rPr lang="ru-RU" sz="3200" b="1"/>
              <a:t>Пользователи и их технические компетенции</a:t>
            </a:r>
            <a:r>
              <a:rPr lang="en-US" sz="3200" b="1"/>
              <a:t>:</a:t>
            </a:r>
          </a:p>
        </p:txBody>
      </p:sp>
      <p:sp>
        <p:nvSpPr>
          <p:cNvPr id="890883"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890884" name="Rectangle 4"/>
          <p:cNvSpPr>
            <a:spLocks noChangeArrowheads="1"/>
          </p:cNvSpPr>
          <p:nvPr/>
        </p:nvSpPr>
        <p:spPr bwMode="auto">
          <a:xfrm>
            <a:off x="2411413" y="1916113"/>
            <a:ext cx="5545137" cy="1800225"/>
          </a:xfrm>
          <a:prstGeom prst="rect">
            <a:avLst/>
          </a:prstGeom>
          <a:noFill/>
          <a:ln w="9525">
            <a:noFill/>
            <a:miter lim="800000"/>
            <a:headEnd/>
            <a:tailEnd/>
          </a:ln>
          <a:effectLst/>
        </p:spPr>
        <p:txBody>
          <a:bodyPr/>
          <a:lstStyle/>
          <a:p>
            <a:pPr marL="342900" indent="-342900">
              <a:spcBef>
                <a:spcPct val="50000"/>
              </a:spcBef>
              <a:buClr>
                <a:srgbClr val="000099"/>
              </a:buClr>
              <a:buSzPct val="110000"/>
              <a:buFontTx/>
              <a:buChar char="•"/>
            </a:pPr>
            <a:r>
              <a:rPr lang="ru-RU" sz="3200" b="1"/>
              <a:t>Отдельные учащиеся</a:t>
            </a:r>
            <a:endParaRPr lang="en-US" sz="3200" b="1"/>
          </a:p>
          <a:p>
            <a:pPr marL="342900" indent="-342900">
              <a:spcBef>
                <a:spcPct val="50000"/>
              </a:spcBef>
              <a:buClr>
                <a:srgbClr val="000099"/>
              </a:buClr>
              <a:buSzPct val="110000"/>
              <a:buFontTx/>
              <a:buChar char="•"/>
            </a:pPr>
            <a:r>
              <a:rPr lang="ru-RU" sz="3200" b="1"/>
              <a:t>Учителя</a:t>
            </a:r>
            <a:endParaRPr lang="en-US" sz="3200" b="1"/>
          </a:p>
          <a:p>
            <a:pPr marL="342900" indent="-342900">
              <a:spcBef>
                <a:spcPct val="50000"/>
              </a:spcBef>
              <a:buClr>
                <a:srgbClr val="000099"/>
              </a:buClr>
              <a:buSzPct val="110000"/>
              <a:buFontTx/>
              <a:buChar char="•"/>
            </a:pPr>
            <a:r>
              <a:rPr lang="ru-RU" sz="3200" b="1"/>
              <a:t>Родители</a:t>
            </a:r>
            <a:endParaRPr lang="en-US" sz="3200" b="1"/>
          </a:p>
        </p:txBody>
      </p:sp>
    </p:spTree>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D7EED031-FB67-46D2-8A94-398BC4D0B5F1}" type="datetime1">
              <a:rPr lang="en-US"/>
              <a:pPr/>
              <a:t>9/20/2011</a:t>
            </a:fld>
            <a:endParaRPr lang="en-US"/>
          </a:p>
        </p:txBody>
      </p:sp>
      <p:sp>
        <p:nvSpPr>
          <p:cNvPr id="6" name="Номер слайда 5"/>
          <p:cNvSpPr>
            <a:spLocks noGrp="1"/>
          </p:cNvSpPr>
          <p:nvPr>
            <p:ph type="sldNum" sz="quarter" idx="12"/>
          </p:nvPr>
        </p:nvSpPr>
        <p:spPr/>
        <p:txBody>
          <a:bodyPr/>
          <a:lstStyle/>
          <a:p>
            <a:fld id="{A61516C0-68F7-445D-85A4-BB23C560C5F0}" type="slidenum">
              <a:rPr lang="en-US"/>
              <a:pPr/>
              <a:t>8</a:t>
            </a:fld>
            <a:endParaRPr lang="en-US"/>
          </a:p>
        </p:txBody>
      </p:sp>
      <p:sp>
        <p:nvSpPr>
          <p:cNvPr id="892930" name="Rectangle 2"/>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892931" name="Rectangle 3"/>
          <p:cNvSpPr>
            <a:spLocks noChangeArrowheads="1"/>
          </p:cNvSpPr>
          <p:nvPr/>
        </p:nvSpPr>
        <p:spPr bwMode="auto">
          <a:xfrm>
            <a:off x="1619250" y="476672"/>
            <a:ext cx="7200900" cy="5904656"/>
          </a:xfrm>
          <a:prstGeom prst="rect">
            <a:avLst/>
          </a:prstGeom>
          <a:noFill/>
          <a:ln w="9525">
            <a:noFill/>
            <a:miter lim="800000"/>
            <a:headEnd/>
            <a:tailEnd/>
          </a:ln>
          <a:effectLst/>
        </p:spPr>
        <p:txBody>
          <a:bodyPr/>
          <a:lstStyle/>
          <a:p>
            <a:pPr marL="342900" indent="-342900">
              <a:spcBef>
                <a:spcPct val="50000"/>
              </a:spcBef>
              <a:buSzPct val="110000"/>
              <a:buFontTx/>
              <a:buChar char="•"/>
            </a:pPr>
            <a:r>
              <a:rPr lang="ru-RU" sz="3200" b="1" dirty="0" smtClean="0"/>
              <a:t>Руководители системы образования</a:t>
            </a:r>
            <a:endParaRPr lang="en-US" sz="3200" b="1" dirty="0" smtClean="0"/>
          </a:p>
          <a:p>
            <a:pPr marL="742950" lvl="1" indent="-285750">
              <a:spcBef>
                <a:spcPct val="50000"/>
              </a:spcBef>
              <a:buSzPct val="110000"/>
              <a:buFontTx/>
              <a:buChar char="–"/>
            </a:pPr>
            <a:r>
              <a:rPr lang="ru-RU" sz="2800" b="1" dirty="0" smtClean="0"/>
              <a:t>Руководители отделов образования и директора школ</a:t>
            </a:r>
            <a:endParaRPr lang="en-US" sz="2800" b="1" dirty="0" smtClean="0"/>
          </a:p>
          <a:p>
            <a:pPr marL="742950" lvl="1" indent="-285750">
              <a:spcBef>
                <a:spcPct val="50000"/>
              </a:spcBef>
              <a:buSzPct val="110000"/>
              <a:buFontTx/>
              <a:buChar char="–"/>
            </a:pPr>
            <a:r>
              <a:rPr lang="ru-RU" sz="2800" b="1" dirty="0" smtClean="0"/>
              <a:t>Руководители и специалисты школьных советов</a:t>
            </a:r>
            <a:endParaRPr lang="en-US" sz="2800" b="1" dirty="0" smtClean="0"/>
          </a:p>
          <a:p>
            <a:pPr marL="742950" lvl="1" indent="-285750">
              <a:spcBef>
                <a:spcPct val="50000"/>
              </a:spcBef>
              <a:buSzPct val="110000"/>
              <a:buFontTx/>
              <a:buChar char="–"/>
            </a:pPr>
            <a:r>
              <a:rPr lang="ru-RU" sz="2800" b="1" dirty="0" smtClean="0"/>
              <a:t>Старшие администраторы</a:t>
            </a:r>
            <a:endParaRPr lang="en-US" sz="2800" b="1" dirty="0" smtClean="0"/>
          </a:p>
          <a:p>
            <a:pPr marL="342900" indent="-342900">
              <a:spcBef>
                <a:spcPct val="50000"/>
              </a:spcBef>
              <a:buSzPct val="110000"/>
              <a:buFontTx/>
              <a:buChar char="•"/>
            </a:pPr>
            <a:r>
              <a:rPr lang="ru-RU" sz="3200" b="1" dirty="0" smtClean="0"/>
              <a:t>Профессиональные объединения (учителей, директоров школ)</a:t>
            </a:r>
            <a:endParaRPr lang="en-US" sz="3200" b="1" dirty="0"/>
          </a:p>
        </p:txBody>
      </p:sp>
    </p:spTree>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D5BC6EA-1A3A-4F6E-B3F6-DF52748456D5}" type="datetime1">
              <a:rPr lang="en-US"/>
              <a:pPr/>
              <a:t>9/20/2011</a:t>
            </a:fld>
            <a:endParaRPr lang="en-US"/>
          </a:p>
        </p:txBody>
      </p:sp>
      <p:sp>
        <p:nvSpPr>
          <p:cNvPr id="6" name="Номер слайда 5"/>
          <p:cNvSpPr>
            <a:spLocks noGrp="1"/>
          </p:cNvSpPr>
          <p:nvPr>
            <p:ph type="sldNum" sz="quarter" idx="12"/>
          </p:nvPr>
        </p:nvSpPr>
        <p:spPr/>
        <p:txBody>
          <a:bodyPr/>
          <a:lstStyle/>
          <a:p>
            <a:fld id="{76E8AB23-53C6-45A0-B07C-82F475AE3FF6}" type="slidenum">
              <a:rPr lang="en-US"/>
              <a:pPr/>
              <a:t>9</a:t>
            </a:fld>
            <a:endParaRPr lang="en-US"/>
          </a:p>
        </p:txBody>
      </p:sp>
      <p:sp>
        <p:nvSpPr>
          <p:cNvPr id="844803" name="Rectangle 3"/>
          <p:cNvSpPr>
            <a:spLocks noChangeArrowheads="1"/>
          </p:cNvSpPr>
          <p:nvPr/>
        </p:nvSpPr>
        <p:spPr bwMode="auto">
          <a:xfrm>
            <a:off x="1676400" y="2514600"/>
            <a:ext cx="7086600" cy="990600"/>
          </a:xfrm>
          <a:prstGeom prst="rect">
            <a:avLst/>
          </a:prstGeom>
          <a:noFill/>
          <a:ln w="9525">
            <a:noFill/>
            <a:miter lim="800000"/>
            <a:headEnd/>
            <a:tailEnd/>
          </a:ln>
          <a:effectLst/>
        </p:spPr>
        <p:txBody>
          <a:bodyPr anchor="ctr"/>
          <a:lstStyle/>
          <a:p>
            <a:endParaRPr lang="en-US" sz="2800" b="1">
              <a:solidFill>
                <a:schemeClr val="tx2"/>
              </a:solidFill>
              <a:latin typeface="Times New Roman" pitchFamily="18" charset="0"/>
            </a:endParaRPr>
          </a:p>
        </p:txBody>
      </p:sp>
      <p:sp>
        <p:nvSpPr>
          <p:cNvPr id="844804" name="Rectangle 4"/>
          <p:cNvSpPr>
            <a:spLocks noChangeArrowheads="1"/>
          </p:cNvSpPr>
          <p:nvPr/>
        </p:nvSpPr>
        <p:spPr bwMode="auto">
          <a:xfrm>
            <a:off x="1403350" y="1268412"/>
            <a:ext cx="7056438" cy="4536851"/>
          </a:xfrm>
          <a:prstGeom prst="rect">
            <a:avLst/>
          </a:prstGeom>
          <a:noFill/>
          <a:ln w="9525">
            <a:noFill/>
            <a:miter lim="800000"/>
            <a:headEnd/>
            <a:tailEnd/>
          </a:ln>
          <a:effectLst/>
        </p:spPr>
        <p:txBody>
          <a:bodyPr/>
          <a:lstStyle/>
          <a:p>
            <a:pPr marL="342900" indent="-342900">
              <a:spcBef>
                <a:spcPct val="50000"/>
              </a:spcBef>
              <a:buSzPct val="110000"/>
              <a:buFontTx/>
              <a:buChar char="•"/>
            </a:pPr>
            <a:r>
              <a:rPr lang="ru-RU" sz="3200" b="1" dirty="0" smtClean="0"/>
              <a:t>Представители общественности</a:t>
            </a:r>
            <a:endParaRPr lang="en-US" sz="3200" b="1" dirty="0" smtClean="0"/>
          </a:p>
          <a:p>
            <a:pPr marL="342900" indent="-342900">
              <a:spcBef>
                <a:spcPct val="50000"/>
              </a:spcBef>
              <a:buSzPct val="110000"/>
              <a:buFontTx/>
              <a:buChar char="•"/>
            </a:pPr>
            <a:r>
              <a:rPr lang="ru-RU" sz="3200" b="1" dirty="0" smtClean="0"/>
              <a:t>Преподаватели системы образования</a:t>
            </a:r>
            <a:endParaRPr lang="en-US" sz="3200" b="1" dirty="0" smtClean="0"/>
          </a:p>
          <a:p>
            <a:pPr marL="342900" indent="-342900">
              <a:spcBef>
                <a:spcPct val="50000"/>
              </a:spcBef>
              <a:buSzPct val="110000"/>
              <a:buFontTx/>
              <a:buChar char="•"/>
            </a:pPr>
            <a:r>
              <a:rPr lang="ru-RU" sz="3200" b="1" dirty="0" smtClean="0"/>
              <a:t>Общественные организации, научно-исследовательские институты и общественные деятели</a:t>
            </a:r>
            <a:endParaRPr lang="en-US" sz="3200" b="1" dirty="0"/>
          </a:p>
        </p:txBody>
      </p:sp>
    </p:spTree>
  </p:cSld>
  <p:clrMapOvr>
    <a:masterClrMapping/>
  </p:clrMapOvr>
  <p:transition spd="med">
    <p:wip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12084</TotalTime>
  <Words>2474</Words>
  <Application>Microsoft Office PowerPoint</Application>
  <PresentationFormat>Экран (4:3)</PresentationFormat>
  <Paragraphs>666</Paragraphs>
  <Slides>61</Slides>
  <Notes>40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61</vt:i4>
      </vt:variant>
    </vt:vector>
  </HeadingPairs>
  <TitlesOfParts>
    <vt:vector size="63" baseType="lpstr">
      <vt:lpstr>Default Design</vt:lpstr>
      <vt:lpstr>Chart</vt:lpstr>
      <vt:lpstr>Слайд 1</vt:lpstr>
      <vt:lpstr>Слайд 2</vt:lpstr>
      <vt:lpstr>Методология включает в себя:</vt:lpstr>
      <vt:lpstr>Слайд 4</vt:lpstr>
      <vt:lpstr>Слайд 5</vt:lpstr>
      <vt:lpstr>Тактические цели:</vt:lpstr>
      <vt:lpstr>Пользователи и их технические компетенции:</vt:lpstr>
      <vt:lpstr>Слайд 8</vt:lpstr>
      <vt:lpstr>Слайд 9</vt:lpstr>
      <vt:lpstr>Политические деятели и лица, определяющие политику:</vt:lpstr>
      <vt:lpstr>Слайд 11</vt:lpstr>
      <vt:lpstr>Задание 1: Пользователи</vt:lpstr>
      <vt:lpstr>Виды использования:  Административного характера  • развитие/образование  • сертификация  Неадминистративного характера  • формирование знаний  • разработка стратегий и программ  • мониторинг  • оценка  </vt:lpstr>
      <vt:lpstr>Выработка политики – комплексный процесс :</vt:lpstr>
      <vt:lpstr>Контекст имеет значение:</vt:lpstr>
      <vt:lpstr>Привлечение к работе ваших критиков:</vt:lpstr>
      <vt:lpstr>Количественные аспекты:   • Получение численных данных   • Взаимозависимости на данном    отрезке времени   • Взаимозависимости в динамике по времени   • причинно-следственные связи   • обусловленные вероятности</vt:lpstr>
      <vt:lpstr> Неколичественные аспекты:   • стилизация фактической информации  • субъективные интерпретации</vt:lpstr>
      <vt:lpstr>Задание 2: Пользователи</vt:lpstr>
      <vt:lpstr>Информационные активы:</vt:lpstr>
      <vt:lpstr>Слайд 21</vt:lpstr>
      <vt:lpstr>Спецификации:</vt:lpstr>
      <vt:lpstr>Банки заданий:</vt:lpstr>
      <vt:lpstr>Слайд 24</vt:lpstr>
      <vt:lpstr>Слайд 25</vt:lpstr>
      <vt:lpstr>Слайд 26</vt:lpstr>
      <vt:lpstr>Слайд 27</vt:lpstr>
      <vt:lpstr>Слайд 28</vt:lpstr>
      <vt:lpstr>Слайд 29</vt:lpstr>
      <vt:lpstr>Слайд 30</vt:lpstr>
      <vt:lpstr>Слайд 31</vt:lpstr>
      <vt:lpstr>Различия в уровне успеваемости по чтению больше внутри школ, чем между школами</vt:lpstr>
      <vt:lpstr>Слайд 33</vt:lpstr>
      <vt:lpstr>Слайд 34</vt:lpstr>
      <vt:lpstr>Примеры ошибок в заданиях тестов:</vt:lpstr>
      <vt:lpstr>Стандарты достижений:</vt:lpstr>
      <vt:lpstr>Продукты для родителей, учителей, директоров школ, школьных округов:</vt:lpstr>
      <vt:lpstr>Отчеты об учебной успеваемости в Катаре:</vt:lpstr>
      <vt:lpstr>Слайд 39</vt:lpstr>
      <vt:lpstr>Примеры ошибок в заданиях:</vt:lpstr>
      <vt:lpstr>Данные оценивания:</vt:lpstr>
      <vt:lpstr>Задание 3: Основные продукты и услуги</vt:lpstr>
      <vt:lpstr>Ошибки и погрешности в системах оценивания:</vt:lpstr>
      <vt:lpstr>Слайд 44</vt:lpstr>
      <vt:lpstr>Задание 4: Ошибки и погрешности</vt:lpstr>
      <vt:lpstr>Национальные доклады</vt:lpstr>
      <vt:lpstr>Сюжетные линии национального доклада : Предполагаемая аудитория  Ключевые сообщения   Виды воздействий: • Универсальные • Целевые  • направленные на учебные достижения   • вязанные с социально-экономическим статусом (СЭС) учащихся   • компенсирующие или уравнивающие вмешательства   • ковлекающие вмешательства     </vt:lpstr>
      <vt:lpstr>Практическое осуществление: роли</vt:lpstr>
      <vt:lpstr>Тематические отчеты:</vt:lpstr>
      <vt:lpstr>Задание 5: Национальные доклады</vt:lpstr>
      <vt:lpstr>Практическое осуществление : Инструменты</vt:lpstr>
      <vt:lpstr>Задание 6: График создания, ресурсы и бюджет</vt:lpstr>
      <vt:lpstr>Стратегии диссеминации:</vt:lpstr>
      <vt:lpstr>Первичные способы распространения:</vt:lpstr>
      <vt:lpstr>Вторичные способы распространения:</vt:lpstr>
      <vt:lpstr>Ценообразование:</vt:lpstr>
      <vt:lpstr>Задание 7: Способы распространения и маркетинг </vt:lpstr>
      <vt:lpstr>Коммуникационные стратегии:</vt:lpstr>
      <vt:lpstr>Задание 8: Коммуникативный план</vt:lpstr>
      <vt:lpstr>Задание 9: написание проекта пресс релиза</vt:lpstr>
      <vt:lpstr>Задание 10: Мониторинг откликов</vt:lpstr>
    </vt:vector>
  </TitlesOfParts>
  <Company>CTCES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SMS Installer</dc:creator>
  <cp:lastModifiedBy>Вальдман</cp:lastModifiedBy>
  <cp:revision>463</cp:revision>
  <cp:lastPrinted>2002-11-21T18:01:45Z</cp:lastPrinted>
  <dcterms:created xsi:type="dcterms:W3CDTF">2002-02-27T13:29:46Z</dcterms:created>
  <dcterms:modified xsi:type="dcterms:W3CDTF">2011-09-20T17:53:26Z</dcterms:modified>
</cp:coreProperties>
</file>