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xls" ContentType="application/vnd.ms-exce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10" r:id="rId2"/>
    <p:sldId id="421" r:id="rId3"/>
    <p:sldId id="417" r:id="rId4"/>
    <p:sldId id="440" r:id="rId5"/>
    <p:sldId id="381" r:id="rId6"/>
    <p:sldId id="395" r:id="rId7"/>
    <p:sldId id="383" r:id="rId8"/>
    <p:sldId id="384" r:id="rId9"/>
    <p:sldId id="353" r:id="rId10"/>
    <p:sldId id="441" r:id="rId11"/>
    <p:sldId id="393" r:id="rId12"/>
    <p:sldId id="423" r:id="rId13"/>
    <p:sldId id="424" r:id="rId14"/>
    <p:sldId id="428" r:id="rId15"/>
    <p:sldId id="432" r:id="rId16"/>
    <p:sldId id="429" r:id="rId17"/>
    <p:sldId id="433" r:id="rId18"/>
    <p:sldId id="434" r:id="rId19"/>
    <p:sldId id="426" r:id="rId20"/>
    <p:sldId id="355" r:id="rId21"/>
    <p:sldId id="435" r:id="rId22"/>
    <p:sldId id="436" r:id="rId23"/>
    <p:sldId id="437" r:id="rId24"/>
    <p:sldId id="396" r:id="rId25"/>
    <p:sldId id="397" r:id="rId26"/>
    <p:sldId id="418" r:id="rId27"/>
    <p:sldId id="438" r:id="rId28"/>
    <p:sldId id="439" r:id="rId29"/>
    <p:sldId id="401" r:id="rId30"/>
    <p:sldId id="407" r:id="rId31"/>
    <p:sldId id="403" r:id="rId32"/>
    <p:sldId id="402" r:id="rId33"/>
    <p:sldId id="404" r:id="rId34"/>
    <p:sldId id="405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354" r:id="rId43"/>
    <p:sldId id="415" r:id="rId44"/>
    <p:sldId id="358" r:id="rId45"/>
    <p:sldId id="352" r:id="rId46"/>
    <p:sldId id="416" r:id="rId47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FB38"/>
    <a:srgbClr val="1663A5"/>
    <a:srgbClr val="90B0CA"/>
    <a:srgbClr val="D0DDE8"/>
    <a:srgbClr val="B3C9DB"/>
    <a:srgbClr val="C0C0C0"/>
    <a:srgbClr val="D2DAE0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8" autoAdjust="0"/>
    <p:restoredTop sz="85397" autoAdjust="0"/>
  </p:normalViewPr>
  <p:slideViewPr>
    <p:cSldViewPr>
      <p:cViewPr varScale="1">
        <p:scale>
          <a:sx n="72" d="100"/>
          <a:sy n="72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A4AEF-353E-4D84-A8BC-F1CC78F68D6D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0E46D-BFD6-46BB-96EF-631A514EE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C7990A-65A0-43B2-8020-C9AB9EA4056F}" type="datetimeFigureOut">
              <a:rPr lang="ru-RU"/>
              <a:pPr>
                <a:defRPr/>
              </a:pPr>
              <a:t>28.06.2011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70B9A2-E6C2-4811-91A8-60807F19A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45DF6-3553-4BD1-9714-DD4C94743227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921D1-3591-442B-982E-515A7DF0AFF6}" type="slidenum">
              <a:rPr lang="ru-RU"/>
              <a:pPr/>
              <a:t>29</a:t>
            </a:fld>
            <a:endParaRPr lang="ru-RU"/>
          </a:p>
        </p:txBody>
      </p:sp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57B2581D-D470-4F3D-BAFD-9B252BC00DAC}" type="slidenum">
              <a:rPr lang="ru-RU" sz="1200">
                <a:latin typeface="Arial" charset="0"/>
              </a:rPr>
              <a:pPr algn="r">
                <a:defRPr/>
              </a:pPr>
              <a:t>29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A2831D-819B-4038-9CF9-3AC50796C35D}" type="slidenum">
              <a:rPr lang="ru-RU" smtClean="0">
                <a:latin typeface="Arial" pitchFamily="34" charset="0"/>
              </a:rPr>
              <a:pPr/>
              <a:t>30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Два последних измерения: ПИРЛС 2006 и ПИЗА 2009.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5E69D-1517-4CD6-ABD5-04E3B99A70C7}" type="slidenum">
              <a:rPr lang="ru-RU"/>
              <a:pPr/>
              <a:t>35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20857-6542-44D8-AE49-0A38B7A0256B}" type="slidenum">
              <a:rPr lang="ru-RU"/>
              <a:pPr/>
              <a:t>36</a:t>
            </a:fld>
            <a:endParaRPr lang="ru-RU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EE685-95E8-449F-97D2-A62CA28A20CF}" type="slidenum">
              <a:rPr lang="ru-RU"/>
              <a:pPr/>
              <a:t>37</a:t>
            </a:fld>
            <a:endParaRPr 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C0FEF-7A4B-4806-BFD0-B35261477199}" type="slidenum">
              <a:rPr lang="ru-RU"/>
              <a:pPr/>
              <a:t>38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1DF38-5269-499F-90E3-B3010FC1E806}" type="slidenum">
              <a:rPr lang="ru-RU"/>
              <a:pPr/>
              <a:t>39</a:t>
            </a:fld>
            <a:endParaRPr 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64A00-10A7-491D-95ED-6593327881B4}" type="slidenum">
              <a:rPr lang="ru-RU"/>
              <a:pPr/>
              <a:t>4</a:t>
            </a:fld>
            <a:endParaRPr lang="ru-RU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0EDD8-E821-4369-99EE-4D1C24AEE28B}" type="slidenum">
              <a:rPr lang="ru-RU"/>
              <a:pPr/>
              <a:t>7</a:t>
            </a:fld>
            <a:endParaRPr lang="ru-RU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B709C-8079-4051-8CF7-BC277F02288E}" type="slidenum">
              <a:rPr lang="ru-RU"/>
              <a:pPr/>
              <a:t>8</a:t>
            </a:fld>
            <a:endParaRPr 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4" name="Picture 3" descr="D:\работа\презы\новая\шапка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 userDrawn="1"/>
        </p:nvSpPr>
        <p:spPr>
          <a:xfrm>
            <a:off x="214313" y="214313"/>
            <a:ext cx="8715375" cy="714375"/>
          </a:xfrm>
          <a:prstGeom prst="roundRect">
            <a:avLst>
              <a:gd name="adj" fmla="val 11855"/>
            </a:avLst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940425" y="900113"/>
            <a:ext cx="3065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chemeClr val="bg1"/>
                </a:solidFill>
              </a:rPr>
              <a:t>Институт управления образованием РАО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/>
          <a:lstStyle>
            <a:lvl1pPr algn="l">
              <a:defRPr sz="2000" b="1">
                <a:solidFill>
                  <a:srgbClr val="1663A5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724650" y="6245225"/>
            <a:ext cx="2133600" cy="476250"/>
          </a:xfrm>
        </p:spPr>
        <p:txBody>
          <a:bodyPr/>
          <a:lstStyle>
            <a:lvl1pPr>
              <a:defRPr b="1">
                <a:solidFill>
                  <a:srgbClr val="1663A5"/>
                </a:solidFill>
              </a:defRPr>
            </a:lvl1pPr>
          </a:lstStyle>
          <a:p>
            <a:pPr>
              <a:defRPr/>
            </a:pPr>
            <a:fld id="{B5ED526B-7B6F-4D26-922A-0DE39DB32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0A325-834A-484F-87A6-D7CCF44353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D9818BC-DAB2-41F9-8EC4-45F90A34EC4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125" y="1066800"/>
            <a:ext cx="3862388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6913" y="1066800"/>
            <a:ext cx="38639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A2918-20DF-4361-8803-CB6C7039A0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фрэшборд\тема сиреневая\обл4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CCE3-994F-43D9-B4B8-802480C9C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09B9-52F3-4181-9A15-672CB41AA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A734C-E8EE-46EE-B41E-F189037CE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032B4-DDB9-4346-98DB-CA28BE3D2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1E86-F74B-44CB-BA2C-1DEC0B8D0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94686-FDCD-4FFD-BE71-2CD61824B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E0F085-8F46-4EC0-AE23-B1B57FB46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28" r:id="rId3"/>
    <p:sldLayoutId id="2147483827" r:id="rId4"/>
    <p:sldLayoutId id="2147483826" r:id="rId5"/>
    <p:sldLayoutId id="2147483825" r:id="rId6"/>
    <p:sldLayoutId id="2147483824" r:id="rId7"/>
    <p:sldLayoutId id="2147483823" r:id="rId8"/>
    <p:sldLayoutId id="2147483831" r:id="rId9"/>
    <p:sldLayoutId id="2147483832" r:id="rId10"/>
    <p:sldLayoutId id="2147483833" r:id="rId11"/>
    <p:sldLayoutId id="214748383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_____Microsoft_Office_Excel_97-20031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centeroko@mail.ru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notesSlide" Target="../notesSlides/notesSlide6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1.xml"/><Relationship Id="rId9" Type="http://schemas.openxmlformats.org/officeDocument/2006/relationships/slide" Target="slide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4714884"/>
            <a:ext cx="6192838" cy="1594436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ru-RU" sz="2000" b="1" dirty="0" smtClean="0"/>
              <a:t>Г.С. Ковалева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ru-RU" sz="2000" dirty="0" smtClean="0"/>
              <a:t>Руководитель Центра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ru-RU" sz="2000" dirty="0" smtClean="0"/>
              <a:t> оценки качества образования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ru-RU" sz="2000" dirty="0" smtClean="0"/>
              <a:t>Института содержания и методов обучения РАО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ru-RU" sz="2000" dirty="0" smtClean="0"/>
              <a:t>к.п.н.</a:t>
            </a:r>
          </a:p>
        </p:txBody>
      </p:sp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500063" y="5857875"/>
            <a:ext cx="184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ru-RU" sz="2400" b="1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2357430"/>
            <a:ext cx="8640068" cy="164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dirty="0" smtClean="0"/>
              <a:t>СЕССИЯ 5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dirty="0" smtClean="0"/>
              <a:t>Крупномасштабные исследования: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i="1" dirty="0" smtClean="0"/>
              <a:t>национальные и региональные мониторинги</a:t>
            </a:r>
            <a:endParaRPr lang="ru-RU" sz="3200" b="1" i="1" kern="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88913"/>
            <a:ext cx="79930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 eaLnBrk="0" hangingPunct="0">
              <a:spcBef>
                <a:spcPct val="20000"/>
              </a:spcBef>
              <a:defRPr/>
            </a:pPr>
            <a:r>
              <a:rPr lang="ru-RU" sz="1600" i="1" kern="0" dirty="0" err="1" smtClean="0">
                <a:latin typeface="+mn-lt"/>
              </a:rPr>
              <a:t>Тренинговый</a:t>
            </a:r>
            <a:r>
              <a:rPr lang="ru-RU" sz="1600" i="1" kern="0" dirty="0" smtClean="0">
                <a:latin typeface="+mn-lt"/>
              </a:rPr>
              <a:t> центр</a:t>
            </a:r>
          </a:p>
          <a:p>
            <a:pPr marL="457200" indent="-457200" algn="ctr" eaLnBrk="0" hangingPunct="0">
              <a:spcBef>
                <a:spcPct val="20000"/>
              </a:spcBef>
              <a:defRPr/>
            </a:pPr>
            <a:r>
              <a:rPr lang="ru-RU" sz="1600" i="1" kern="0" dirty="0" smtClean="0">
                <a:latin typeface="+mn-lt"/>
              </a:rPr>
              <a:t>Института </a:t>
            </a:r>
            <a:r>
              <a:rPr lang="ru-RU" sz="1600" i="1" kern="0" dirty="0">
                <a:latin typeface="+mn-lt"/>
              </a:rPr>
              <a:t>управления образованием РАО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980728"/>
            <a:ext cx="8712968" cy="208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1800" b="1" dirty="0" smtClean="0"/>
              <a:t>Проектирование национальных и территориальных систем оценки качества образования: организационные, технологические и содержательные аспекты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»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Учимся у лучших! (</a:t>
            </a:r>
            <a:r>
              <a:rPr lang="ru-RU" sz="2400" b="1" dirty="0" smtClean="0">
                <a:solidFill>
                  <a:srgbClr val="1663A5"/>
                </a:solidFill>
              </a:rPr>
              <a:t>по результатам исследований </a:t>
            </a:r>
            <a:r>
              <a:rPr lang="en-US" sz="2400" b="1" dirty="0" smtClean="0">
                <a:solidFill>
                  <a:srgbClr val="1663A5"/>
                </a:solidFill>
              </a:rPr>
              <a:t>PISA 2000-2009)</a:t>
            </a:r>
            <a:endParaRPr lang="ru-RU" sz="2400" b="1" dirty="0" smtClean="0">
              <a:solidFill>
                <a:srgbClr val="1663A5"/>
              </a:solidFill>
            </a:endParaRP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10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785926"/>
            <a:ext cx="8893175" cy="4667262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 sz="2400" dirty="0" smtClean="0"/>
              <a:t>Албания</a:t>
            </a:r>
            <a:r>
              <a:rPr lang="en-US" sz="2400" dirty="0" smtClean="0"/>
              <a:t>			</a:t>
            </a:r>
            <a:r>
              <a:rPr lang="ru-RU" sz="2400" dirty="0" smtClean="0"/>
              <a:t>Бразилия</a:t>
            </a:r>
          </a:p>
          <a:p>
            <a:pPr marL="609600" indent="-609600" algn="ctr">
              <a:buFontTx/>
              <a:buNone/>
            </a:pPr>
            <a:r>
              <a:rPr lang="ru-RU" sz="2400" dirty="0" smtClean="0"/>
              <a:t>Венгрия</a:t>
            </a:r>
            <a:r>
              <a:rPr lang="en-US" sz="2400" dirty="0" smtClean="0"/>
              <a:t>			</a:t>
            </a:r>
            <a:r>
              <a:rPr lang="ru-RU" sz="2400" dirty="0" smtClean="0"/>
              <a:t>Германия</a:t>
            </a:r>
          </a:p>
          <a:p>
            <a:pPr marL="609600" indent="-609600" algn="ctr">
              <a:buFontTx/>
              <a:buNone/>
            </a:pPr>
            <a:r>
              <a:rPr lang="ru-RU" sz="2400" dirty="0" smtClean="0"/>
              <a:t>Израиль</a:t>
            </a:r>
            <a:r>
              <a:rPr lang="en-US" sz="2400" dirty="0" smtClean="0"/>
              <a:t>			</a:t>
            </a:r>
            <a:r>
              <a:rPr lang="ru-RU" sz="2400" dirty="0" smtClean="0"/>
              <a:t>Индонезия</a:t>
            </a:r>
            <a:endParaRPr lang="en-US" sz="2400" dirty="0" smtClean="0"/>
          </a:p>
          <a:p>
            <a:pPr marL="609600" indent="-609600" algn="ctr"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Республика Корея</a:t>
            </a:r>
            <a:r>
              <a:rPr lang="en-US" sz="2400" dirty="0" smtClean="0">
                <a:solidFill>
                  <a:srgbClr val="FF0000"/>
                </a:solidFill>
              </a:rPr>
              <a:t>		</a:t>
            </a:r>
            <a:r>
              <a:rPr lang="ru-RU" sz="2400" dirty="0" smtClean="0"/>
              <a:t>Латвия</a:t>
            </a:r>
          </a:p>
          <a:p>
            <a:pPr marL="609600" indent="-609600" algn="ctr">
              <a:buFontTx/>
              <a:buNone/>
            </a:pPr>
            <a:r>
              <a:rPr lang="ru-RU" sz="2400" dirty="0" smtClean="0"/>
              <a:t>Лихтенштейн</a:t>
            </a:r>
            <a:r>
              <a:rPr lang="en-US" sz="2400" dirty="0" smtClean="0"/>
              <a:t>		</a:t>
            </a:r>
            <a:r>
              <a:rPr lang="ru-RU" sz="2400" dirty="0" smtClean="0">
                <a:solidFill>
                  <a:srgbClr val="FF0000"/>
                </a:solidFill>
              </a:rPr>
              <a:t>Польша</a:t>
            </a:r>
          </a:p>
          <a:p>
            <a:pPr marL="609600" indent="-609600" algn="ctr">
              <a:buFontTx/>
              <a:buNone/>
            </a:pPr>
            <a:r>
              <a:rPr lang="ru-RU" sz="2400" dirty="0" smtClean="0"/>
              <a:t>Перу</a:t>
            </a:r>
            <a:r>
              <a:rPr lang="en-US" sz="2400" dirty="0" smtClean="0"/>
              <a:t>				</a:t>
            </a:r>
            <a:r>
              <a:rPr lang="ru-RU" sz="2400" dirty="0" smtClean="0">
                <a:solidFill>
                  <a:srgbClr val="FF0000"/>
                </a:solidFill>
              </a:rPr>
              <a:t>Чили</a:t>
            </a:r>
          </a:p>
          <a:p>
            <a:pPr marL="609600" indent="-609600" algn="ctr">
              <a:buFontTx/>
              <a:buNone/>
            </a:pPr>
            <a:endParaRPr lang="ru-RU" sz="2400" dirty="0" smtClean="0"/>
          </a:p>
          <a:p>
            <a:pPr marL="609600" indent="-609600" algn="ctr">
              <a:buFontTx/>
              <a:buNone/>
            </a:pPr>
            <a:endParaRPr lang="ru-RU" sz="2400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Мониторинговые исследования качества образования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11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ru-RU" sz="2400" u="sng" dirty="0" smtClean="0"/>
              <a:t>Мониторинговые исследования качества образования</a:t>
            </a:r>
            <a:r>
              <a:rPr lang="ru-RU" sz="2400" dirty="0" smtClean="0"/>
              <a:t> являются механизмом контроля и слежения за качеством образования</a:t>
            </a:r>
            <a:r>
              <a:rPr lang="en-US" sz="2400" dirty="0" smtClean="0"/>
              <a:t> </a:t>
            </a:r>
            <a:r>
              <a:rPr lang="ru-RU" sz="2400" dirty="0" smtClean="0"/>
              <a:t>на различных уровнях.  Мониторинг позволяет выявить тенденции в развитии системы образования, соотнесенные во времени, а также последствия принятых решений в области образования.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	</a:t>
            </a:r>
            <a:r>
              <a:rPr lang="ru-RU" sz="2400" u="sng" dirty="0" smtClean="0"/>
              <a:t>Целью мониторинговых исследований</a:t>
            </a:r>
            <a:r>
              <a:rPr lang="ru-RU" sz="2400" dirty="0" smtClean="0"/>
              <a:t> качества образования является определение качества и доступности образования на определенных этапах обучения, тенденций в их изменении, а также выявление факторов, позволяющих интерпретировать полученные результаты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Основания для определения направлений мониторинговых исследований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12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Целевые установки</a:t>
            </a:r>
            <a:r>
              <a:rPr lang="ru-RU" sz="2400" dirty="0" smtClean="0"/>
              <a:t>: оценка качества и доступности образования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Что понимается под качеством образования (Под качеством образования понимается интегральная характеристика системы образования, отражающая степень соответствия реальных достигаемых результатов нормативным требованиям, социальным и личностным ожиданиям).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Объекты оценки</a:t>
            </a:r>
            <a:r>
              <a:rPr lang="ru-RU" sz="2400" dirty="0" smtClean="0"/>
              <a:t> (образовательные программы, результаты образования, условия обучения)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Модель измерения</a:t>
            </a:r>
            <a:r>
              <a:rPr lang="ru-RU" sz="2400" dirty="0" smtClean="0"/>
              <a:t> (</a:t>
            </a:r>
            <a:r>
              <a:rPr lang="ru-RU" sz="2400" dirty="0" err="1" smtClean="0"/>
              <a:t>срезовый</a:t>
            </a:r>
            <a:r>
              <a:rPr lang="ru-RU" sz="2400" dirty="0" smtClean="0"/>
              <a:t> и </a:t>
            </a:r>
            <a:r>
              <a:rPr lang="ru-RU" sz="2400" dirty="0" err="1" smtClean="0"/>
              <a:t>лонгитьюдный</a:t>
            </a:r>
            <a:r>
              <a:rPr lang="ru-RU" sz="2400" dirty="0" smtClean="0"/>
              <a:t> мониторинг).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Уровни организации</a:t>
            </a:r>
            <a:r>
              <a:rPr lang="ru-RU" sz="2400" dirty="0" smtClean="0"/>
              <a:t> исследования (международный, федеральный, региональный, муниципальный и мониторинг образовательного учреждения) </a:t>
            </a:r>
            <a:endParaRPr lang="ru-RU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Основные направления мониторинговых исследований качества общего образования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13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Мониторинговые исследования образовательных достижений учащихся по отдельным предметам (мониторинг достижения образовательных стандартов) и мониторинг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межпредметных</a:t>
            </a:r>
            <a:r>
              <a:rPr lang="ru-RU" sz="2400" dirty="0" smtClean="0"/>
              <a:t> компетенций (например, включающих </a:t>
            </a:r>
            <a:r>
              <a:rPr lang="ru-RU" sz="2400" dirty="0" err="1" smtClean="0"/>
              <a:t>метапредметные</a:t>
            </a:r>
            <a:r>
              <a:rPr lang="ru-RU" sz="2400" dirty="0" smtClean="0"/>
              <a:t> или </a:t>
            </a:r>
            <a:r>
              <a:rPr lang="ru-RU" sz="2400" dirty="0" err="1" smtClean="0"/>
              <a:t>общеучебные</a:t>
            </a:r>
            <a:r>
              <a:rPr lang="ru-RU" sz="2400" dirty="0" smtClean="0"/>
              <a:t> умения) ;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Мониторинг динамики образовательных достижений;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Мониторинговые исследования качества общего образования на разных уровнях (международные сравнительные исследования, мониторинговые исследования федерального и регионального уровней). </a:t>
            </a:r>
          </a:p>
          <a:p>
            <a:pPr marL="609600" indent="-609600">
              <a:buNone/>
            </a:pPr>
            <a:endParaRPr lang="ru-RU" sz="2800" b="1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Основные задачи мониторинговых исследований качества образования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14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 marL="609600" indent="-609600">
              <a:buFontTx/>
              <a:buNone/>
            </a:pPr>
            <a:r>
              <a:rPr lang="ru-RU" sz="2800" dirty="0" smtClean="0"/>
              <a:t>1. </a:t>
            </a:r>
            <a:r>
              <a:rPr lang="ru-RU" sz="2400" dirty="0" smtClean="0"/>
              <a:t>Создание организационной схемы взаимодействия федеральных и региональных структур при организации и проведении исследований в отобранных регионах страны.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2. Формирование представительных выборок учащихся образовательных учреждений России (для федерального мониторинга) или региона (для регионального мониторинга).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3. Подготовка инструментария исследования.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4. Проведение инструктивно-методических совещаний и семинаров.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5. Проведение обследований в отобранных образовательных учреждениях.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 </a:t>
            </a:r>
            <a:endParaRPr lang="ru-RU" sz="2800" b="1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Основные задачи мониторинговых исследований качества образования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15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6. Осуществление независимого контроля качества проведения обследований в регионах.</a:t>
            </a:r>
          </a:p>
          <a:p>
            <a:pPr>
              <a:lnSpc>
                <a:spcPct val="80000"/>
              </a:lnSpc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7. Сбор, обработка и анализ полученных данных.</a:t>
            </a:r>
          </a:p>
          <a:p>
            <a:pPr>
              <a:lnSpc>
                <a:spcPct val="80000"/>
              </a:lnSpc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8. Подготовка отчета, аналитических материалов и баз данных по результатам исследования.</a:t>
            </a:r>
          </a:p>
          <a:p>
            <a:pPr>
              <a:lnSpc>
                <a:spcPct val="80000"/>
              </a:lnSpc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9. Проведение научно-практической конференции по обсуждению полученных результатов</a:t>
            </a:r>
          </a:p>
          <a:p>
            <a:pPr marL="609600" indent="-609600">
              <a:buNone/>
            </a:pPr>
            <a:endParaRPr lang="ru-RU" sz="2800" b="1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Планирование мониторинговых исследований качества образования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16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Определение цели и задач исследования.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Обоснование концептуальной модели исследования.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Определение типа мониторингового исследования (</a:t>
            </a:r>
            <a:r>
              <a:rPr lang="ru-RU" sz="2800" dirty="0" err="1" smtClean="0"/>
              <a:t>срезовое</a:t>
            </a:r>
            <a:r>
              <a:rPr lang="ru-RU" sz="2800" dirty="0" smtClean="0"/>
              <a:t>, </a:t>
            </a:r>
            <a:r>
              <a:rPr lang="ru-RU" sz="2800" dirty="0" err="1" smtClean="0"/>
              <a:t>лонгитьюдное</a:t>
            </a:r>
            <a:r>
              <a:rPr lang="ru-RU" sz="2800" dirty="0" smtClean="0"/>
              <a:t> или их сочетание).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Определение генеральной совокупности обследуемых учащихся и размера выборки.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Определение оснований для стратификации выборки учащихся и процедуры формирования выборки.</a:t>
            </a:r>
          </a:p>
          <a:p>
            <a:pPr marL="609600" indent="-609600">
              <a:buNone/>
            </a:pPr>
            <a:endParaRPr lang="ru-RU" sz="2800" b="1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Планирование мониторинговых исследований качества образования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17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800" dirty="0" smtClean="0"/>
              <a:t>6. Определение состава инструментария и организаций–разработчиков.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800" dirty="0" smtClean="0"/>
              <a:t>7. Определение показателей, для сбора информации по которым разрабатывается инструментарий.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800" dirty="0" smtClean="0"/>
              <a:t>8.  Определение области проверяемого содержания и видов учебно-познавательной деятельности.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800" dirty="0" smtClean="0"/>
              <a:t>9.  Обоснование математических моделей и шкал, которые будут использоваться при разработке инструментария и обработке результатов исследования.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800" dirty="0" smtClean="0"/>
              <a:t>10. Описание процедуры предварительной отработки инструментария и его экспериментальной проверки.</a:t>
            </a:r>
            <a:endParaRPr lang="ru-RU" sz="2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Планирование мониторинговых исследований качества образования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18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ru-RU" sz="2800" dirty="0" smtClean="0"/>
          </a:p>
          <a:p>
            <a:pPr marL="533400" indent="-533400">
              <a:lnSpc>
                <a:spcPct val="90000"/>
              </a:lnSpc>
              <a:buNone/>
            </a:pPr>
            <a:r>
              <a:rPr lang="ru-RU" sz="2800" dirty="0" smtClean="0"/>
              <a:t>11. </a:t>
            </a:r>
            <a:r>
              <a:rPr lang="ru-RU" sz="2400" dirty="0" smtClean="0"/>
              <a:t>Определение графика и сроков проведения исследования.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12. Определение факторов, которые будут анализироваться в исследовании в соответствии с его задачами.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13. Формулирование гипотез о взаимосвязи между факторами и результатами тестирования учащихся. Анализ, на сколько инструментарий позволяет получить данные по  всем отобранным факторам.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14. Отбор и обоснование используемых статистических методов анализа результатов исследования.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15. Форма и регламенты представления результатов исследования для обсуждения и последующего их распространения.</a:t>
            </a:r>
          </a:p>
          <a:p>
            <a:pPr marL="609600" indent="-609600">
              <a:buNone/>
            </a:pPr>
            <a:endParaRPr lang="ru-RU" sz="2800" b="1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Ключевые вопросы, определяющие модель мониторинговых исследований образовательных достижений учащихся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19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/>
              <a:t>1. </a:t>
            </a:r>
            <a:r>
              <a:rPr lang="ru-RU" sz="2400" dirty="0" smtClean="0"/>
              <a:t>С какой целью проводится оценка образовательных достижений? Как будут интерпретироваться и использоваться результаты?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2. Что понимается под образовательными  достижениями? Структура образовательных достижений, приоритеты при оценке.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3. Форма проверки и формат инструментария.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4. Степень стандартизации на этапах разработки инструментария, проведения оценочной процедуры, обработки и представления результатов.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5. Реальные возможности (кадры, финансирование и др.) </a:t>
            </a:r>
            <a:endParaRPr lang="ru-RU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ОСНОВНОЕ СОДЕРЖАНИЕ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2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 marL="57150" indent="-57150">
              <a:lnSpc>
                <a:spcPct val="80000"/>
              </a:lnSpc>
              <a:buFontTx/>
              <a:buNone/>
            </a:pPr>
            <a:r>
              <a:rPr lang="ru-RU" sz="2800" dirty="0" smtClean="0"/>
              <a:t>1. Что должны обеспечивать мониторинговые исследования качества образования и как этого достичь</a:t>
            </a:r>
          </a:p>
          <a:p>
            <a:pPr marL="57150" indent="-57150">
              <a:lnSpc>
                <a:spcPct val="80000"/>
              </a:lnSpc>
              <a:buFontTx/>
              <a:buNone/>
            </a:pPr>
            <a:r>
              <a:rPr lang="ru-RU" sz="2800" dirty="0" smtClean="0"/>
              <a:t>	2. Основные показатели качества и эффективности мониторинговых исследований</a:t>
            </a:r>
          </a:p>
          <a:p>
            <a:pPr marL="57150" indent="-57150">
              <a:lnSpc>
                <a:spcPct val="80000"/>
              </a:lnSpc>
              <a:buFontTx/>
              <a:buNone/>
            </a:pPr>
            <a:r>
              <a:rPr lang="ru-RU" sz="2800" dirty="0" smtClean="0"/>
              <a:t>3. Примеры использования результатов мониторинговых исследований</a:t>
            </a:r>
          </a:p>
          <a:p>
            <a:pPr marL="57150" indent="-57150">
              <a:lnSpc>
                <a:spcPct val="80000"/>
              </a:lnSpc>
              <a:buFontTx/>
              <a:buNone/>
            </a:pPr>
            <a:r>
              <a:rPr lang="ru-RU" sz="2800" dirty="0" smtClean="0"/>
              <a:t>4. Повышение эффективности  мониторинговых исследований за счет дополнительных целевых программ по отдельным проблемам</a:t>
            </a:r>
          </a:p>
          <a:p>
            <a:pPr marL="57150" indent="-57150">
              <a:lnSpc>
                <a:spcPct val="80000"/>
              </a:lnSpc>
              <a:buFontTx/>
              <a:buNone/>
            </a:pPr>
            <a:r>
              <a:rPr lang="ru-RU" sz="2800" dirty="0" smtClean="0"/>
              <a:t>5. Проблемные области в мониторинговых исследованиях (на примере международных исследований)</a:t>
            </a:r>
          </a:p>
          <a:p>
            <a:pPr marL="57150" indent="-57150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marL="57150" indent="-57150">
              <a:lnSpc>
                <a:spcPct val="80000"/>
              </a:lnSpc>
              <a:buFontTx/>
              <a:buNone/>
            </a:pPr>
            <a:r>
              <a:rPr lang="ru-RU" sz="2800" dirty="0" smtClean="0"/>
              <a:t>	</a:t>
            </a:r>
            <a:endParaRPr lang="ru-RU" sz="2800" b="1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Эффективность мониторинговых исследований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20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 marL="609600" indent="-609600">
              <a:buNone/>
            </a:pPr>
            <a:r>
              <a:rPr lang="ru-RU" sz="2800" b="1" dirty="0" smtClean="0"/>
              <a:t>Эффективность проведения (техническая)</a:t>
            </a:r>
          </a:p>
          <a:p>
            <a:pPr marL="609600" indent="-60960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Эффективность экономическая</a:t>
            </a:r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Эффективность использования результатов (практическая)</a:t>
            </a:r>
          </a:p>
          <a:p>
            <a:pPr marL="609600" indent="-609600">
              <a:buNone/>
            </a:pPr>
            <a:endParaRPr lang="ru-RU" sz="2800" b="1" dirty="0" smtClean="0"/>
          </a:p>
          <a:p>
            <a:pPr marL="609600" indent="-609600">
              <a:buNone/>
            </a:pPr>
            <a:r>
              <a:rPr lang="ru-RU" sz="2800" b="1" dirty="0" smtClean="0"/>
              <a:t>Эффективность прогностическая (учет рисков)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Критерии качества проведения мониторинговых исследований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21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85860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643050"/>
            <a:ext cx="8501122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1. </a:t>
            </a:r>
            <a:r>
              <a:rPr lang="ru-RU" sz="2400" dirty="0" smtClean="0"/>
              <a:t>Полнота охвата в сочетании с относительной простотой используемого инструментария.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2. Необходимость и достаточность (система показателей должна быть построена таким образом, чтобы они не дублировали друг друга и в целом обеспечивали получение полной информации по всем блокам системы оценки образовательных достижений и факторов, определяющих полученные результаты).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3. Оперативность (используемые технологии проведения мониторинга должны обеспечивать достаточно быстрый сбор и обработку информации в целях принятия управленческих решений).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Критерии качества (продолжение)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22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14423"/>
            <a:ext cx="8893175" cy="5238766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  <a:r>
              <a:rPr lang="ru-RU" sz="2800" dirty="0" smtClean="0"/>
              <a:t>4</a:t>
            </a:r>
            <a:r>
              <a:rPr lang="ru-RU" sz="2400" dirty="0" smtClean="0"/>
              <a:t>. Экономическая целесообразность (процесс проведения мониторинга  должен быть экономически обоснован по используемым ресурсам).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5. Универсальность (система показателей и инструментарий должны быть инвариантными относительно социально-экономических и других особенностей субъектов РФ в целях технологического обеспечения сравнительного анализа мониторинговой информации на федеральном уровне).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6. Надежность интерпретации значений показателей (информация, получение которой обеспечивают показатели и разработанный инструментарий, не должна допускать возможности противоречивого ее толкования для эффективного принятия стратегических и оперативных управленческих решений</a:t>
            </a:r>
            <a:r>
              <a:rPr lang="ru-RU" sz="2800" dirty="0" smtClean="0"/>
              <a:t>). </a:t>
            </a:r>
            <a:endParaRPr lang="ru-RU" sz="2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Критерии качества (продолжение)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23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7. </a:t>
            </a:r>
            <a:r>
              <a:rPr lang="ru-RU" sz="2400" dirty="0" smtClean="0"/>
              <a:t>Открытость концептуальных разработок, методик и технологий проведения исследования до начала проведения мониторинга в образовательных учреждениях.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8. Сопоставимость основных показателей мониторинга образовательных достижений, обеспечивающая сопоставимость и сводимость получаемой на его основе статистической информации.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9. Цикличность исследований (обеспечение возможности оценки динамики изменений, происходящих в системе образования, с целью создания системы стратегического и оперативного планирования, системы прогнозирования развития отрасли).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Как определить и обосновать качество и эффективность мониторинговых исследований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24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Состав итоговых документов (технических отчетов):</a:t>
            </a:r>
          </a:p>
          <a:p>
            <a:pPr marL="609600" indent="-609600">
              <a:buFontTx/>
              <a:buNone/>
            </a:pPr>
            <a:endParaRPr lang="ru-RU" sz="2000" dirty="0" smtClean="0">
              <a:latin typeface="Arial" pitchFamily="34" charset="0"/>
            </a:endParaRPr>
          </a:p>
          <a:p>
            <a:pPr marL="0" lvl="0" indent="457200">
              <a:spcBef>
                <a:spcPct val="0"/>
              </a:spcBef>
              <a:buAutoNum type="arabicPeriod"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Цели и задачи исследования. Обоснование  необходимости проведения исследования, его теоретическая и практическая значимость. Показатели, по которым будут представляться полученные результаты.</a:t>
            </a:r>
          </a:p>
          <a:p>
            <a:pPr marL="0" lvl="0" indent="457200">
              <a:spcBef>
                <a:spcPct val="0"/>
              </a:spcBef>
              <a:buAutoNum type="arabicPeriod"/>
            </a:pPr>
            <a:endParaRPr lang="ru-RU" sz="2000" dirty="0" smtClean="0">
              <a:latin typeface="Arial" pitchFamily="34" charset="0"/>
            </a:endParaRPr>
          </a:p>
          <a:p>
            <a:pPr marL="0" lvl="0" indent="457200">
              <a:spcBef>
                <a:spcPct val="0"/>
              </a:spcBef>
              <a:buAutoNum type="arabicPeriod" startAt="2"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Анализ предыдущих исследований в данной области.</a:t>
            </a:r>
          </a:p>
          <a:p>
            <a:pPr marL="0" lvl="0" indent="457200">
              <a:spcBef>
                <a:spcPct val="0"/>
              </a:spcBef>
              <a:buAutoNum type="arabicPeriod" startAt="2"/>
            </a:pPr>
            <a:endParaRPr lang="ru-RU" sz="2000" dirty="0" smtClean="0">
              <a:latin typeface="Arial" pitchFamily="34" charset="0"/>
            </a:endParaRPr>
          </a:p>
          <a:p>
            <a:pPr marL="0" lvl="0" indent="457200">
              <a:spcBef>
                <a:spcPct val="0"/>
              </a:spcBef>
              <a:buAutoNum type="arabicPeriod" startAt="3"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Вопросы, на которые должны быть даны ответы в исследовании.</a:t>
            </a:r>
          </a:p>
          <a:p>
            <a:pPr marL="0" lvl="0" indent="457200">
              <a:spcBef>
                <a:spcPct val="0"/>
              </a:spcBef>
              <a:buAutoNum type="arabicPeriod" startAt="3"/>
            </a:pPr>
            <a:endParaRPr lang="ru-RU" sz="2000" dirty="0" smtClean="0">
              <a:latin typeface="Arial" pitchFamily="34" charset="0"/>
            </a:endParaRPr>
          </a:p>
          <a:p>
            <a:pPr marL="0" lvl="0" indent="457200">
              <a:spcBef>
                <a:spcPct val="0"/>
              </a:spcBef>
              <a:buAutoNum type="arabicPeriod" startAt="4"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Планирование исследования и используемые методы. Доказательство обеспечения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</a:rPr>
              <a:t>валидности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исследования.</a:t>
            </a:r>
          </a:p>
          <a:p>
            <a:pPr marL="0" lvl="0" indent="457200">
              <a:spcBef>
                <a:spcPct val="0"/>
              </a:spcBef>
              <a:buAutoNum type="arabicPeriod" startAt="4"/>
            </a:pPr>
            <a:endParaRPr lang="ru-RU" sz="2000" dirty="0" smtClean="0">
              <a:latin typeface="Arial" pitchFamily="34" charset="0"/>
            </a:endParaRPr>
          </a:p>
          <a:p>
            <a:pPr marL="0" lvl="0" indent="457200">
              <a:spcBef>
                <a:spcPct val="0"/>
              </a:spcBef>
              <a:buAutoNum type="arabicPeriod" startAt="5"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Описание планируемой генеральной совокупности. Определение размеров выборки в соответствии с планируемой ошибкой измерения.</a:t>
            </a:r>
          </a:p>
          <a:p>
            <a:pPr marL="0" lvl="0" indent="457200">
              <a:spcBef>
                <a:spcPct val="0"/>
              </a:spcBef>
              <a:buAutoNum type="arabicPeriod" startAt="5"/>
            </a:pP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Как определить и обосновать качество и эффективность мониторинговых исследований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25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Состав итоговых документов (технических отчетов):</a:t>
            </a:r>
          </a:p>
          <a:p>
            <a:pPr marL="609600" lvl="0" indent="-609600">
              <a:buNone/>
            </a:pP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marL="609600" lvl="0" indent="-609600"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6.	Доказательство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</a:rPr>
              <a:t>валидности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и надежности  проведенных  измерений. Описание процедуры измерений.</a:t>
            </a:r>
            <a:endParaRPr lang="ru-RU" sz="2000" dirty="0" smtClean="0">
              <a:latin typeface="Arial" pitchFamily="34" charset="0"/>
            </a:endParaRPr>
          </a:p>
          <a:p>
            <a:pPr marL="609600" indent="-609600">
              <a:buFontTx/>
              <a:buNone/>
            </a:pPr>
            <a:endParaRPr lang="ru-RU" sz="2000" dirty="0" smtClean="0">
              <a:latin typeface="Arial" pitchFamily="34" charset="0"/>
            </a:endParaRPr>
          </a:p>
          <a:p>
            <a:pPr marL="0" lvl="0" indent="457200">
              <a:spcBef>
                <a:spcPct val="0"/>
              </a:spcBef>
              <a:buAutoNum type="arabicPeriod" startAt="7"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Соответствие используемой статистики целям исследования.</a:t>
            </a:r>
          </a:p>
          <a:p>
            <a:pPr marL="0" lvl="0" indent="457200">
              <a:spcBef>
                <a:spcPct val="0"/>
              </a:spcBef>
              <a:buAutoNum type="arabicPeriod" startAt="7"/>
            </a:pPr>
            <a:endParaRPr lang="ru-RU" sz="2000" dirty="0" smtClean="0">
              <a:latin typeface="Arial" pitchFamily="34" charset="0"/>
            </a:endParaRPr>
          </a:p>
          <a:p>
            <a:pPr marL="0" lvl="0" indent="457200">
              <a:spcBef>
                <a:spcPct val="0"/>
              </a:spcBef>
              <a:buAutoNum type="arabicPeriod" startAt="7"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Ясное представление полученных результатов. Указания на возможности их использования для совершенствования системы образования.</a:t>
            </a:r>
          </a:p>
          <a:p>
            <a:pPr marL="0" lvl="0" indent="457200">
              <a:spcBef>
                <a:spcPct val="0"/>
              </a:spcBef>
              <a:buAutoNum type="arabicPeriod" startAt="7"/>
            </a:pPr>
            <a:endParaRPr lang="ru-RU" sz="2000" dirty="0" smtClean="0">
              <a:latin typeface="Arial" pitchFamily="34" charset="0"/>
            </a:endParaRPr>
          </a:p>
          <a:p>
            <a:pPr marL="0" lvl="0" indent="457200">
              <a:spcBef>
                <a:spcPct val="0"/>
              </a:spcBef>
              <a:buAutoNum type="arabicPeriod" startAt="9"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Наличие выводов и интерпретации полученных результатов.</a:t>
            </a:r>
          </a:p>
          <a:p>
            <a:pPr marL="0" lvl="0" indent="457200">
              <a:spcBef>
                <a:spcPct val="0"/>
              </a:spcBef>
              <a:buAutoNum type="arabicPeriod" startAt="9"/>
            </a:pPr>
            <a:endParaRPr lang="ru-RU" sz="2000" dirty="0" smtClean="0">
              <a:latin typeface="Arial" pitchFamily="34" charset="0"/>
            </a:endParaRPr>
          </a:p>
          <a:p>
            <a:pPr marL="0" lvl="0" indent="457200">
              <a:spcBef>
                <a:spcPct val="0"/>
              </a:spcBef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Самые главное – открытость материалов для обсуждения и использования. Это является одним из доказательств соблюдения требований к исследованиям данного типа и исключит повторение ошибок .</a:t>
            </a:r>
            <a:endParaRPr lang="ru-RU" sz="2000" b="1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Актуальные требования к организации мониторинга образовательных достижений в России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26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r>
              <a:rPr lang="ru-RU" sz="2800" dirty="0" smtClean="0"/>
              <a:t>Связь инструментария, используемого на различных этапах мониторинга</a:t>
            </a:r>
          </a:p>
          <a:p>
            <a:r>
              <a:rPr lang="ru-RU" sz="2800" dirty="0" smtClean="0"/>
              <a:t>Представительность выборки обследуемых учащихся</a:t>
            </a:r>
          </a:p>
          <a:p>
            <a:r>
              <a:rPr lang="ru-RU" sz="2800" dirty="0" smtClean="0"/>
              <a:t>Связь измерительных шкал</a:t>
            </a:r>
          </a:p>
          <a:p>
            <a:r>
              <a:rPr lang="ru-RU" sz="2800" dirty="0" smtClean="0"/>
              <a:t>Стандартизация процедуры проведения, обработки и анализа результатов и др.</a:t>
            </a:r>
            <a:endParaRPr lang="ru-RU" sz="2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С какой целью могут быть использоваться результаты мониторинга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27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Информирование всех заинтересованных лиц (вертикальное и горизонтальное) 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Принятие решений на различных уровнях (тактическое и стратегическое планирование)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Изменение акцентов в учебном процессе (переориентация системы)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Повышение квалификации педагогических кадров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Инициирование новых исследований</a:t>
            </a:r>
            <a:endParaRPr lang="ru-RU" sz="2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Кто может использовать результаты мониторинга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28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9144000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Система управления качеством образования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Разработчики стандартов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Авторы учебников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Система повышения квалификации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Методические службы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Аттестационные службы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Разработчики ЕГЭ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Специалисты по педагогическим измерениям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Научные кадры     …   ! ! ! ? ? ? 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  <a:p>
            <a:pPr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(родители, политики, общественные деятели и др.)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713788" cy="739775"/>
          </a:xfrm>
        </p:spPr>
        <p:txBody>
          <a:bodyPr/>
          <a:lstStyle/>
          <a:p>
            <a:r>
              <a:rPr lang="ru-RU" sz="2800" dirty="0" smtClean="0"/>
              <a:t>Для информирования:</a:t>
            </a:r>
            <a:br>
              <a:rPr lang="ru-RU" sz="2800" dirty="0" smtClean="0"/>
            </a:br>
            <a:endParaRPr lang="ru-RU" sz="3400" dirty="0"/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52700"/>
            <a:ext cx="882015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187450" y="1268413"/>
            <a:ext cx="6913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</a:rPr>
              <a:t>Результаты России в международных сравнительных исследованиях качества общего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Ожидания от мониторинговых исследований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3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  <a:r>
              <a:rPr lang="ru-RU" sz="2800" dirty="0" smtClean="0"/>
              <a:t>	</a:t>
            </a:r>
            <a:r>
              <a:rPr lang="ru-RU" sz="2800" b="1" i="1" dirty="0" smtClean="0"/>
              <a:t>Проведение мониторинговых исследований качества образования в рамках ОСОКО будет способствовать:</a:t>
            </a:r>
          </a:p>
          <a:p>
            <a:r>
              <a:rPr lang="ru-RU" sz="2400" dirty="0" smtClean="0"/>
              <a:t>Качественному образованию и защищенности граждан;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Повышению уровня информированности населения при принятии жизненно важных решений о продолжении образования;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Обеспечению единства образовательного пространства;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Принятию обоснованных управленческих решений по проблемам повышения качества образования и развития системы образования;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Развитию и совершенствованию структур и механизмов контроля, управления и обеспечения качества образования.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marL="609600" indent="-609600">
              <a:buNone/>
            </a:pPr>
            <a:endParaRPr lang="ru-RU" sz="2800" b="1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981075"/>
            <a:ext cx="5770563" cy="1139825"/>
          </a:xfrm>
        </p:spPr>
        <p:txBody>
          <a:bodyPr/>
          <a:lstStyle/>
          <a:p>
            <a:pPr eaLnBrk="1" hangingPunct="1"/>
            <a:r>
              <a:rPr lang="ru-RU" sz="4000" smtClean="0"/>
              <a:t>…почувствуйте разницу…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95288" y="2792413"/>
          <a:ext cx="8461375" cy="3522662"/>
        </p:xfrm>
        <a:graphic>
          <a:graphicData uri="http://schemas.openxmlformats.org/presentationml/2006/ole">
            <p:oleObj spid="_x0000_s1026" name="Chart" r:id="rId4" imgW="8763160" imgH="3648172" progId="Excel.Sheet.8">
              <p:embed/>
            </p:oleObj>
          </a:graphicData>
        </a:graphic>
      </p:graphicFrame>
      <p:pic>
        <p:nvPicPr>
          <p:cNvPr id="14340" name="Picture 9" descr="книга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4213" y="476250"/>
            <a:ext cx="1800225" cy="1800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3975"/>
            <a:ext cx="8736012" cy="1935163"/>
          </a:xfrm>
        </p:spPr>
        <p:txBody>
          <a:bodyPr/>
          <a:lstStyle/>
          <a:p>
            <a:r>
              <a:rPr lang="ru-RU" sz="3200" b="1" smtClean="0"/>
              <a:t>Распределение обследуемых первоклассников по результатам выполнения методики </a:t>
            </a:r>
            <a:br>
              <a:rPr lang="ru-RU" sz="3200" b="1" smtClean="0"/>
            </a:br>
            <a:r>
              <a:rPr lang="ru-RU" sz="3200" b="1" smtClean="0"/>
              <a:t>«Графический диктант»</a:t>
            </a:r>
            <a:endParaRPr lang="ru-RU" sz="3200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2667000"/>
            <a:ext cx="3051175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09800"/>
            <a:ext cx="3036888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7113" y="2209800"/>
            <a:ext cx="3036887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5313" y="4114800"/>
            <a:ext cx="30368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7113" y="4114800"/>
            <a:ext cx="30368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54112"/>
          </a:xfrm>
        </p:spPr>
        <p:txBody>
          <a:bodyPr/>
          <a:lstStyle/>
          <a:p>
            <a:pPr algn="ctr"/>
            <a:r>
              <a:rPr lang="ru-RU" sz="2800" dirty="0" smtClean="0"/>
              <a:t>Для принятия решений:</a:t>
            </a:r>
            <a:br>
              <a:rPr lang="ru-RU" sz="2800" dirty="0" smtClean="0"/>
            </a:br>
            <a:r>
              <a:rPr lang="ru-RU" sz="2800" dirty="0" smtClean="0"/>
              <a:t>Использование </a:t>
            </a:r>
            <a:r>
              <a:rPr lang="ru-RU" sz="2800" dirty="0"/>
              <a:t>результатов международных </a:t>
            </a:r>
            <a:r>
              <a:rPr lang="ru-RU" sz="2800" dirty="0" smtClean="0"/>
              <a:t>исследований  </a:t>
            </a:r>
            <a:r>
              <a:rPr lang="ru-RU" sz="2800" dirty="0"/>
              <a:t>(</a:t>
            </a:r>
            <a:r>
              <a:rPr lang="en-US" sz="2800" dirty="0"/>
              <a:t>PISA-2009)</a:t>
            </a:r>
            <a:endParaRPr lang="ru-RU" sz="2800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12875"/>
            <a:ext cx="684053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8" y="4076700"/>
            <a:ext cx="632936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7700" y="0"/>
            <a:ext cx="78105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smtClean="0"/>
              <a:t>Профили готовности первоклассников к обучению в школе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219200"/>
            <a:ext cx="84613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Овал 4"/>
          <p:cNvSpPr>
            <a:spLocks noChangeArrowheads="1"/>
          </p:cNvSpPr>
          <p:nvPr/>
        </p:nvSpPr>
        <p:spPr bwMode="auto">
          <a:xfrm>
            <a:off x="4495800" y="3048000"/>
            <a:ext cx="12954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100">
                <a:solidFill>
                  <a:schemeClr val="bg2"/>
                </a:solidFill>
                <a:latin typeface="Arial Narrow" pitchFamily="34" charset="0"/>
              </a:rPr>
              <a:t>Семья как ресурс адаптации первоклассника</a:t>
            </a:r>
          </a:p>
        </p:txBody>
      </p:sp>
      <p:sp>
        <p:nvSpPr>
          <p:cNvPr id="54277" name="Овал 5"/>
          <p:cNvSpPr>
            <a:spLocks noChangeArrowheads="1"/>
          </p:cNvSpPr>
          <p:nvPr/>
        </p:nvSpPr>
        <p:spPr bwMode="auto">
          <a:xfrm>
            <a:off x="1143000" y="2514600"/>
            <a:ext cx="16002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400">
                <a:solidFill>
                  <a:schemeClr val="bg2"/>
                </a:solidFill>
                <a:latin typeface="Arial Narrow" pitchFamily="34" charset="0"/>
              </a:rPr>
              <a:t>Познавательная сфера</a:t>
            </a:r>
          </a:p>
        </p:txBody>
      </p:sp>
      <p:sp>
        <p:nvSpPr>
          <p:cNvPr id="54278" name="Овал 6"/>
          <p:cNvSpPr>
            <a:spLocks noChangeArrowheads="1"/>
          </p:cNvSpPr>
          <p:nvPr/>
        </p:nvSpPr>
        <p:spPr bwMode="auto">
          <a:xfrm>
            <a:off x="2819400" y="2667000"/>
            <a:ext cx="1828800" cy="762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solidFill>
                  <a:schemeClr val="bg2"/>
                </a:solidFill>
                <a:latin typeface="Arial Narrow" pitchFamily="34" charset="0"/>
              </a:rPr>
              <a:t>Индивидуально-личностные особенности ребёнка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z="4000" b="1" smtClean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33525"/>
            <a:ext cx="5583238" cy="4525963"/>
          </a:xfrm>
          <a:noFill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33525"/>
            <a:ext cx="27622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" y="6029325"/>
            <a:ext cx="90582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96888"/>
            <a:ext cx="864870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762000"/>
          </a:xfrm>
        </p:spPr>
        <p:txBody>
          <a:bodyPr/>
          <a:lstStyle/>
          <a:p>
            <a:r>
              <a:rPr lang="ru-RU" sz="2400" dirty="0" smtClean="0"/>
              <a:t>Для повышения квалификации</a:t>
            </a:r>
            <a:br>
              <a:rPr lang="ru-RU" sz="2400" dirty="0" smtClean="0"/>
            </a:br>
            <a:r>
              <a:rPr lang="en-US" sz="2400" dirty="0" smtClean="0"/>
              <a:t>TIMSS </a:t>
            </a:r>
            <a:r>
              <a:rPr lang="en-US" sz="2400" dirty="0"/>
              <a:t>1995</a:t>
            </a:r>
            <a:r>
              <a:rPr lang="ru-RU" sz="2400" dirty="0"/>
              <a:t>, естествознание 8 класс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113" y="1484313"/>
            <a:ext cx="7488237" cy="4841875"/>
            <a:chOff x="567" y="890"/>
            <a:chExt cx="4717" cy="3050"/>
          </a:xfrm>
        </p:grpSpPr>
        <p:sp>
          <p:nvSpPr>
            <p:cNvPr id="101380" name="Text Box 4"/>
            <p:cNvSpPr txBox="1">
              <a:spLocks noChangeArrowheads="1"/>
            </p:cNvSpPr>
            <p:nvPr/>
          </p:nvSpPr>
          <p:spPr bwMode="auto">
            <a:xfrm>
              <a:off x="567" y="890"/>
              <a:ext cx="4717" cy="3050"/>
            </a:xfrm>
            <a:prstGeom prst="rect">
              <a:avLst/>
            </a:prstGeom>
            <a:solidFill>
              <a:srgbClr val="FFCC99"/>
            </a:solidFill>
            <a:ln w="5715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993300"/>
                  </a:solidFill>
                  <a:latin typeface="Arial Narrow" pitchFamily="34" charset="0"/>
                </a:rPr>
                <a:t>     На рисунке показано яблоко, падающее на землю. </a:t>
              </a:r>
              <a:br>
                <a:rPr lang="ru-RU" sz="2400" b="1">
                  <a:solidFill>
                    <a:srgbClr val="993300"/>
                  </a:solidFill>
                  <a:latin typeface="Arial Narrow" pitchFamily="34" charset="0"/>
                </a:rPr>
              </a:br>
              <a:r>
                <a:rPr lang="ru-RU" sz="2400" b="1">
                  <a:solidFill>
                    <a:srgbClr val="993300"/>
                  </a:solidFill>
                  <a:latin typeface="Arial Narrow" pitchFamily="34" charset="0"/>
                </a:rPr>
                <a:t>В каких из трех положений на яблоко действует сила тяжести?</a:t>
              </a:r>
              <a:br>
                <a:rPr lang="ru-RU" sz="2400" b="1">
                  <a:solidFill>
                    <a:srgbClr val="993300"/>
                  </a:solidFill>
                  <a:latin typeface="Arial Narrow" pitchFamily="34" charset="0"/>
                </a:rPr>
              </a:br>
              <a:endParaRPr lang="ru-RU" sz="2400" b="1">
                <a:solidFill>
                  <a:srgbClr val="993300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ru-RU" sz="2200" b="1">
                  <a:solidFill>
                    <a:srgbClr val="993300"/>
                  </a:solidFill>
                  <a:latin typeface="Arial Narrow" pitchFamily="34" charset="0"/>
                </a:rPr>
                <a:t>    А.   только в положении 2.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ru-RU" sz="2200" b="1">
                  <a:solidFill>
                    <a:srgbClr val="993300"/>
                  </a:solidFill>
                  <a:latin typeface="Arial Narrow" pitchFamily="34" charset="0"/>
                </a:rPr>
                <a:t>    В.   только в положениях 1 и 2.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ru-RU" sz="2200" b="1">
                  <a:solidFill>
                    <a:srgbClr val="993300"/>
                  </a:solidFill>
                  <a:latin typeface="Arial Narrow" pitchFamily="34" charset="0"/>
                </a:rPr>
                <a:t>    С.   только в положениях 1 и 3.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rgbClr val="993300"/>
                  </a:solidFill>
                  <a:latin typeface="Arial Narrow" pitchFamily="34" charset="0"/>
                  <a:sym typeface="Wingdings" pitchFamily="2" charset="2"/>
                </a:rPr>
                <a:t></a:t>
              </a:r>
              <a:r>
                <a:rPr lang="en-US" sz="2200" b="1">
                  <a:solidFill>
                    <a:srgbClr val="993300"/>
                  </a:solidFill>
                  <a:latin typeface="Arial Narrow" pitchFamily="34" charset="0"/>
                </a:rPr>
                <a:t>D</a:t>
              </a:r>
              <a:r>
                <a:rPr lang="ru-RU" sz="2200" b="1">
                  <a:solidFill>
                    <a:srgbClr val="993300"/>
                  </a:solidFill>
                  <a:latin typeface="Arial Narrow" pitchFamily="34" charset="0"/>
                </a:rPr>
                <a:t>.   в положениях 1, 2 и 3.</a:t>
              </a:r>
            </a:p>
            <a:p>
              <a:pPr>
                <a:spcBef>
                  <a:spcPct val="50000"/>
                </a:spcBef>
              </a:pPr>
              <a:endParaRPr lang="ru-RU" sz="800" b="1">
                <a:solidFill>
                  <a:srgbClr val="993300"/>
                </a:solidFill>
                <a:latin typeface="Arial Narrow" pitchFamily="34" charset="0"/>
              </a:endParaRPr>
            </a:p>
          </p:txBody>
        </p:sp>
        <p:pic>
          <p:nvPicPr>
            <p:cNvPr id="101381" name="Picture 5" descr="дерево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5" y="1458"/>
              <a:ext cx="1272" cy="2253"/>
            </a:xfrm>
            <a:prstGeom prst="rect">
              <a:avLst/>
            </a:prstGeom>
            <a:noFill/>
          </p:spPr>
        </p:pic>
        <p:sp>
          <p:nvSpPr>
            <p:cNvPr id="101382" name="Text Box 6"/>
            <p:cNvSpPr txBox="1">
              <a:spLocks noChangeArrowheads="1"/>
            </p:cNvSpPr>
            <p:nvPr/>
          </p:nvSpPr>
          <p:spPr bwMode="auto">
            <a:xfrm>
              <a:off x="4105" y="2591"/>
              <a:ext cx="11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Положение 1</a:t>
              </a:r>
            </a:p>
          </p:txBody>
        </p:sp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4105" y="3044"/>
              <a:ext cx="11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Положение 2</a:t>
              </a:r>
            </a:p>
          </p:txBody>
        </p:sp>
        <p:sp>
          <p:nvSpPr>
            <p:cNvPr id="101384" name="Text Box 8"/>
            <p:cNvSpPr txBox="1">
              <a:spLocks noChangeArrowheads="1"/>
            </p:cNvSpPr>
            <p:nvPr/>
          </p:nvSpPr>
          <p:spPr bwMode="auto">
            <a:xfrm>
              <a:off x="4105" y="3475"/>
              <a:ext cx="11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Положение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556500" cy="762000"/>
          </a:xfrm>
        </p:spPr>
        <p:txBody>
          <a:bodyPr/>
          <a:lstStyle/>
          <a:p>
            <a:r>
              <a:rPr lang="en-US" sz="2400"/>
              <a:t>TIMSS 1999</a:t>
            </a:r>
            <a:r>
              <a:rPr lang="ru-RU" sz="2400"/>
              <a:t>, естествознание 8 класс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113" y="981075"/>
            <a:ext cx="7488237" cy="5621338"/>
            <a:chOff x="567" y="674"/>
            <a:chExt cx="4717" cy="3541"/>
          </a:xfrm>
        </p:grpSpPr>
        <p:sp>
          <p:nvSpPr>
            <p:cNvPr id="104452" name="Text Box 4"/>
            <p:cNvSpPr txBox="1">
              <a:spLocks noChangeArrowheads="1"/>
            </p:cNvSpPr>
            <p:nvPr/>
          </p:nvSpPr>
          <p:spPr bwMode="auto">
            <a:xfrm>
              <a:off x="567" y="674"/>
              <a:ext cx="4717" cy="3541"/>
            </a:xfrm>
            <a:prstGeom prst="rect">
              <a:avLst/>
            </a:prstGeom>
            <a:solidFill>
              <a:srgbClr val="FFCC99"/>
            </a:solidFill>
            <a:ln w="5715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993300"/>
                  </a:solidFill>
                  <a:latin typeface="Arial Narrow" pitchFamily="34" charset="0"/>
                </a:rPr>
                <a:t>     На рисунке изображена ракета до запуска, сразу после запуска и в момент ее возвращения на Землю. </a:t>
              </a: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ct val="10000"/>
                </a:lnSpc>
                <a:spcBef>
                  <a:spcPct val="50000"/>
                </a:spcBef>
              </a:pPr>
              <a:r>
                <a:rPr lang="ru-RU" sz="2000" b="1">
                  <a:solidFill>
                    <a:srgbClr val="993300"/>
                  </a:solidFill>
                  <a:latin typeface="Arial Narrow" pitchFamily="34" charset="0"/>
                </a:rPr>
                <a:t> </a:t>
              </a:r>
              <a:r>
                <a:rPr lang="ru-RU" sz="400" b="1">
                  <a:solidFill>
                    <a:srgbClr val="993300"/>
                  </a:solidFill>
                  <a:latin typeface="Arial Narrow" pitchFamily="34" charset="0"/>
                </a:rPr>
                <a:t>   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ru-RU" sz="2000" b="1">
                  <a:solidFill>
                    <a:srgbClr val="993300"/>
                  </a:solidFill>
                  <a:latin typeface="Arial Narrow" pitchFamily="34" charset="0"/>
                </a:rPr>
                <a:t>    В каких из трех положений на ракету действует сила тяжести?</a:t>
              </a:r>
              <a:br>
                <a:rPr lang="ru-RU" sz="2000" b="1">
                  <a:solidFill>
                    <a:srgbClr val="993300"/>
                  </a:solidFill>
                  <a:latin typeface="Arial Narrow" pitchFamily="34" charset="0"/>
                </a:rPr>
              </a:br>
              <a:r>
                <a:rPr lang="ru-RU" sz="1600" b="1">
                  <a:solidFill>
                    <a:srgbClr val="993300"/>
                  </a:solidFill>
                  <a:latin typeface="Arial Narrow" pitchFamily="34" charset="0"/>
                </a:rPr>
                <a:t/>
              </a:r>
              <a:br>
                <a:rPr lang="ru-RU" sz="1600" b="1">
                  <a:solidFill>
                    <a:srgbClr val="993300"/>
                  </a:solidFill>
                  <a:latin typeface="Arial Narrow" pitchFamily="34" charset="0"/>
                </a:rPr>
              </a:br>
              <a:r>
                <a:rPr lang="ru-RU" sz="2000" b="1">
                  <a:solidFill>
                    <a:srgbClr val="993300"/>
                  </a:solidFill>
                  <a:latin typeface="Arial Narrow" pitchFamily="34" charset="0"/>
                </a:rPr>
                <a:t>    А.   Только в положении 3.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ru-RU" sz="2000" b="1">
                  <a:solidFill>
                    <a:srgbClr val="993300"/>
                  </a:solidFill>
                  <a:latin typeface="Arial Narrow" pitchFamily="34" charset="0"/>
                </a:rPr>
                <a:t>    В.   Только в положениях 1 и 2.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ru-RU" sz="2000" b="1">
                  <a:solidFill>
                    <a:srgbClr val="993300"/>
                  </a:solidFill>
                  <a:latin typeface="Arial Narrow" pitchFamily="34" charset="0"/>
                </a:rPr>
                <a:t>    С.   Только в положениях 2 и 3.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993300"/>
                  </a:solidFill>
                  <a:latin typeface="Arial Narrow" pitchFamily="34" charset="0"/>
                  <a:sym typeface="Wingdings" pitchFamily="2" charset="2"/>
                </a:rPr>
                <a:t></a:t>
              </a:r>
              <a:r>
                <a:rPr lang="en-US" sz="2000" b="1">
                  <a:solidFill>
                    <a:srgbClr val="993300"/>
                  </a:solidFill>
                  <a:latin typeface="Arial Narrow" pitchFamily="34" charset="0"/>
                </a:rPr>
                <a:t>D</a:t>
              </a:r>
              <a:r>
                <a:rPr lang="ru-RU" sz="2000" b="1">
                  <a:solidFill>
                    <a:srgbClr val="993300"/>
                  </a:solidFill>
                  <a:latin typeface="Arial Narrow" pitchFamily="34" charset="0"/>
                </a:rPr>
                <a:t>.   В положениях 1, 2 и 3.</a:t>
              </a:r>
            </a:p>
          </p:txBody>
        </p:sp>
        <p:sp>
          <p:nvSpPr>
            <p:cNvPr id="104453" name="Text Box 5"/>
            <p:cNvSpPr txBox="1">
              <a:spLocks noChangeArrowheads="1"/>
            </p:cNvSpPr>
            <p:nvPr/>
          </p:nvSpPr>
          <p:spPr bwMode="auto">
            <a:xfrm>
              <a:off x="1383" y="2032"/>
              <a:ext cx="9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Положение 1</a:t>
              </a:r>
            </a:p>
          </p:txBody>
        </p:sp>
        <p:sp>
          <p:nvSpPr>
            <p:cNvPr id="104454" name="Text Box 6"/>
            <p:cNvSpPr txBox="1">
              <a:spLocks noChangeArrowheads="1"/>
            </p:cNvSpPr>
            <p:nvPr/>
          </p:nvSpPr>
          <p:spPr bwMode="auto">
            <a:xfrm>
              <a:off x="2789" y="1695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Положение 2</a:t>
              </a:r>
            </a:p>
          </p:txBody>
        </p:sp>
        <p:sp>
          <p:nvSpPr>
            <p:cNvPr id="104455" name="Text Box 7"/>
            <p:cNvSpPr txBox="1">
              <a:spLocks noChangeArrowheads="1"/>
            </p:cNvSpPr>
            <p:nvPr/>
          </p:nvSpPr>
          <p:spPr bwMode="auto">
            <a:xfrm>
              <a:off x="4150" y="1490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Положение 3</a:t>
              </a:r>
            </a:p>
          </p:txBody>
        </p:sp>
        <p:pic>
          <p:nvPicPr>
            <p:cNvPr id="104456" name="Picture 8" descr="ракета вверх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8" y="1568"/>
              <a:ext cx="249" cy="1001"/>
            </a:xfrm>
            <a:prstGeom prst="rect">
              <a:avLst/>
            </a:prstGeom>
            <a:noFill/>
          </p:spPr>
        </p:pic>
        <p:pic>
          <p:nvPicPr>
            <p:cNvPr id="104457" name="Picture 9" descr="ракета стоит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" y="1805"/>
              <a:ext cx="759" cy="1143"/>
            </a:xfrm>
            <a:prstGeom prst="rect">
              <a:avLst/>
            </a:prstGeom>
            <a:noFill/>
          </p:spPr>
        </p:pic>
        <p:pic>
          <p:nvPicPr>
            <p:cNvPr id="104458" name="Picture 10" descr="ракета спуск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7" y="991"/>
              <a:ext cx="526" cy="12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62000"/>
          </a:xfrm>
        </p:spPr>
        <p:txBody>
          <a:bodyPr/>
          <a:lstStyle/>
          <a:p>
            <a:r>
              <a:rPr lang="en-US" sz="2400"/>
              <a:t>TIMSS 2003, 2007</a:t>
            </a:r>
            <a:r>
              <a:rPr lang="ru-RU" sz="2400"/>
              <a:t>, естествознание 8 класс</a:t>
            </a:r>
            <a:r>
              <a:rPr lang="en-US" sz="3600"/>
              <a:t> </a:t>
            </a:r>
            <a:endParaRPr lang="ru-RU" sz="36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4213" y="908050"/>
            <a:ext cx="7704137" cy="5846763"/>
            <a:chOff x="431" y="572"/>
            <a:chExt cx="4853" cy="3683"/>
          </a:xfrm>
        </p:grpSpPr>
        <p:sp>
          <p:nvSpPr>
            <p:cNvPr id="106500" name="Text Box 4"/>
            <p:cNvSpPr txBox="1">
              <a:spLocks noChangeArrowheads="1"/>
            </p:cNvSpPr>
            <p:nvPr/>
          </p:nvSpPr>
          <p:spPr bwMode="auto">
            <a:xfrm>
              <a:off x="431" y="572"/>
              <a:ext cx="4853" cy="3683"/>
            </a:xfrm>
            <a:prstGeom prst="rect">
              <a:avLst/>
            </a:prstGeom>
            <a:solidFill>
              <a:srgbClr val="FFCC99"/>
            </a:solidFill>
            <a:ln w="5715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sz="2000" b="1">
                  <a:solidFill>
                    <a:srgbClr val="993300"/>
                  </a:solidFill>
                  <a:latin typeface="Arial Narrow" pitchFamily="34" charset="0"/>
                </a:rPr>
                <a:t>     </a:t>
              </a:r>
              <a:r>
                <a:rPr lang="ru-RU" b="1">
                  <a:solidFill>
                    <a:srgbClr val="993300"/>
                  </a:solidFill>
                  <a:latin typeface="Arial Narrow" pitchFamily="34" charset="0"/>
                </a:rPr>
                <a:t>На рисунке показаны четыре положения парашютиста. </a:t>
              </a:r>
            </a:p>
            <a:p>
              <a:pPr>
                <a:spcBef>
                  <a:spcPct val="50000"/>
                </a:spcBef>
              </a:pPr>
              <a:endParaRPr lang="ru-RU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endParaRPr lang="ru-RU" sz="20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sz="2000" b="1">
                  <a:solidFill>
                    <a:srgbClr val="993300"/>
                  </a:solidFill>
                  <a:latin typeface="Arial Narrow" pitchFamily="34" charset="0"/>
                </a:rPr>
                <a:t>    В каких из этих положений на парашютиста действует сила тяжести?</a:t>
              </a:r>
              <a:br>
                <a:rPr lang="ru-RU" sz="2000" b="1">
                  <a:solidFill>
                    <a:srgbClr val="993300"/>
                  </a:solidFill>
                  <a:latin typeface="Arial Narrow" pitchFamily="34" charset="0"/>
                </a:rPr>
              </a:br>
              <a:r>
                <a:rPr lang="ru-RU" sz="1000" b="1">
                  <a:solidFill>
                    <a:srgbClr val="993300"/>
                  </a:solidFill>
                  <a:latin typeface="Arial Narrow" pitchFamily="34" charset="0"/>
                </a:rPr>
                <a:t/>
              </a:r>
              <a:br>
                <a:rPr lang="ru-RU" sz="1000" b="1">
                  <a:solidFill>
                    <a:srgbClr val="993300"/>
                  </a:solidFill>
                  <a:latin typeface="Arial Narrow" pitchFamily="34" charset="0"/>
                </a:rPr>
              </a:br>
              <a:r>
                <a:rPr lang="ru-RU" sz="2000" b="1">
                  <a:solidFill>
                    <a:srgbClr val="993300"/>
                  </a:solidFill>
                  <a:latin typeface="Arial Narrow" pitchFamily="34" charset="0"/>
                </a:rPr>
                <a:t>    </a:t>
              </a:r>
              <a:r>
                <a:rPr lang="ru-RU" b="1">
                  <a:solidFill>
                    <a:srgbClr val="993300"/>
                  </a:solidFill>
                  <a:latin typeface="Arial Narrow" pitchFamily="34" charset="0"/>
                </a:rPr>
                <a:t>А.   Только в положении 2.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ru-RU" b="1">
                  <a:solidFill>
                    <a:srgbClr val="993300"/>
                  </a:solidFill>
                  <a:latin typeface="Arial Narrow" pitchFamily="34" charset="0"/>
                </a:rPr>
                <a:t>     В.   Только в положениях 2 и 3.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ru-RU" b="1">
                  <a:solidFill>
                    <a:srgbClr val="993300"/>
                  </a:solidFill>
                  <a:latin typeface="Arial Narrow" pitchFamily="34" charset="0"/>
                </a:rPr>
                <a:t>     С.   Только в положениях 1, 2 и 3.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993300"/>
                  </a:solidFill>
                  <a:latin typeface="Arial Narrow" pitchFamily="34" charset="0"/>
                  <a:sym typeface="Wingdings" pitchFamily="2" charset="2"/>
                </a:rPr>
                <a:t></a:t>
              </a:r>
              <a:r>
                <a:rPr lang="ru-RU" b="1">
                  <a:solidFill>
                    <a:srgbClr val="993300"/>
                  </a:solidFill>
                  <a:latin typeface="Arial Narrow" pitchFamily="34" charset="0"/>
                  <a:sym typeface="Wingdings" pitchFamily="2" charset="2"/>
                </a:rPr>
                <a:t> </a:t>
              </a:r>
              <a:r>
                <a:rPr lang="en-US" b="1">
                  <a:solidFill>
                    <a:srgbClr val="993300"/>
                  </a:solidFill>
                  <a:latin typeface="Arial Narrow" pitchFamily="34" charset="0"/>
                </a:rPr>
                <a:t>D</a:t>
              </a:r>
              <a:r>
                <a:rPr lang="ru-RU" b="1">
                  <a:solidFill>
                    <a:srgbClr val="993300"/>
                  </a:solidFill>
                  <a:latin typeface="Arial Narrow" pitchFamily="34" charset="0"/>
                </a:rPr>
                <a:t>.   В положениях 1, 2, 3 и 4.</a:t>
              </a:r>
            </a:p>
          </p:txBody>
        </p:sp>
        <p:sp>
          <p:nvSpPr>
            <p:cNvPr id="106501" name="Text Box 5"/>
            <p:cNvSpPr txBox="1">
              <a:spLocks noChangeArrowheads="1"/>
            </p:cNvSpPr>
            <p:nvPr/>
          </p:nvSpPr>
          <p:spPr bwMode="auto">
            <a:xfrm>
              <a:off x="2002" y="888"/>
              <a:ext cx="24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1. В самолете перед прыжком</a:t>
              </a:r>
            </a:p>
          </p:txBody>
        </p:sp>
        <p:sp>
          <p:nvSpPr>
            <p:cNvPr id="106502" name="Text Box 6"/>
            <p:cNvSpPr txBox="1">
              <a:spLocks noChangeArrowheads="1"/>
            </p:cNvSpPr>
            <p:nvPr/>
          </p:nvSpPr>
          <p:spPr bwMode="auto">
            <a:xfrm>
              <a:off x="2387" y="1205"/>
              <a:ext cx="231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2. В свободном полете перед</a:t>
              </a:r>
              <a:br>
                <a:rPr lang="ru-RU" b="1">
                  <a:latin typeface="Times New Roman" pitchFamily="18" charset="0"/>
                </a:rPr>
              </a:br>
              <a:r>
                <a:rPr lang="ru-RU" b="1">
                  <a:latin typeface="Times New Roman" pitchFamily="18" charset="0"/>
                </a:rPr>
                <a:t>    раскрытием парашюта</a:t>
              </a:r>
            </a:p>
          </p:txBody>
        </p:sp>
        <p:sp>
          <p:nvSpPr>
            <p:cNvPr id="106503" name="Text Box 7"/>
            <p:cNvSpPr txBox="1">
              <a:spLocks noChangeArrowheads="1"/>
            </p:cNvSpPr>
            <p:nvPr/>
          </p:nvSpPr>
          <p:spPr bwMode="auto">
            <a:xfrm>
              <a:off x="2568" y="1698"/>
              <a:ext cx="226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3. В полете после раскрытия</a:t>
              </a:r>
              <a:br>
                <a:rPr lang="ru-RU" b="1">
                  <a:latin typeface="Times New Roman" pitchFamily="18" charset="0"/>
                </a:rPr>
              </a:br>
              <a:r>
                <a:rPr lang="ru-RU" b="1">
                  <a:latin typeface="Times New Roman" pitchFamily="18" charset="0"/>
                </a:rPr>
                <a:t>    парашюта</a:t>
              </a:r>
            </a:p>
          </p:txBody>
        </p:sp>
        <p:pic>
          <p:nvPicPr>
            <p:cNvPr id="106504" name="Picture 8" descr="1парашют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1" y="849"/>
              <a:ext cx="1256" cy="392"/>
            </a:xfrm>
            <a:prstGeom prst="rect">
              <a:avLst/>
            </a:prstGeom>
            <a:noFill/>
          </p:spPr>
        </p:pic>
        <p:pic>
          <p:nvPicPr>
            <p:cNvPr id="106505" name="Picture 9" descr="2парашют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29" y="1296"/>
              <a:ext cx="336" cy="104"/>
            </a:xfrm>
            <a:prstGeom prst="rect">
              <a:avLst/>
            </a:prstGeom>
            <a:noFill/>
          </p:spPr>
        </p:pic>
        <p:pic>
          <p:nvPicPr>
            <p:cNvPr id="106506" name="Picture 10" descr="3парашют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7" y="1528"/>
              <a:ext cx="720" cy="1320"/>
            </a:xfrm>
            <a:prstGeom prst="rect">
              <a:avLst/>
            </a:prstGeom>
            <a:noFill/>
          </p:spPr>
        </p:pic>
        <p:pic>
          <p:nvPicPr>
            <p:cNvPr id="106507" name="Picture 11" descr="4парашют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8" y="3067"/>
              <a:ext cx="1376" cy="256"/>
            </a:xfrm>
            <a:prstGeom prst="rect">
              <a:avLst/>
            </a:prstGeom>
            <a:noFill/>
          </p:spPr>
        </p:pic>
        <p:sp>
          <p:nvSpPr>
            <p:cNvPr id="106508" name="Text Box 12"/>
            <p:cNvSpPr txBox="1">
              <a:spLocks noChangeArrowheads="1"/>
            </p:cNvSpPr>
            <p:nvPr/>
          </p:nvSpPr>
          <p:spPr bwMode="auto">
            <a:xfrm>
              <a:off x="3057" y="2931"/>
              <a:ext cx="1815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4. На земле сразу после</a:t>
              </a:r>
              <a:br>
                <a:rPr lang="ru-RU" b="1">
                  <a:latin typeface="Times New Roman" pitchFamily="18" charset="0"/>
                </a:rPr>
              </a:br>
              <a:r>
                <a:rPr lang="ru-RU" b="1">
                  <a:latin typeface="Times New Roman" pitchFamily="18" charset="0"/>
                </a:rPr>
                <a:t>    приземления</a:t>
              </a:r>
            </a:p>
          </p:txBody>
        </p:sp>
        <p:sp>
          <p:nvSpPr>
            <p:cNvPr id="106509" name="Freeform 13"/>
            <p:cNvSpPr>
              <a:spLocks/>
            </p:cNvSpPr>
            <p:nvPr/>
          </p:nvSpPr>
          <p:spPr bwMode="auto">
            <a:xfrm>
              <a:off x="1430" y="2976"/>
              <a:ext cx="1624" cy="4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56" y="0"/>
                </a:cxn>
                <a:cxn ang="0">
                  <a:pos x="528" y="24"/>
                </a:cxn>
                <a:cxn ang="0">
                  <a:pos x="904" y="8"/>
                </a:cxn>
                <a:cxn ang="0">
                  <a:pos x="1056" y="40"/>
                </a:cxn>
                <a:cxn ang="0">
                  <a:pos x="1624" y="32"/>
                </a:cxn>
              </a:cxnLst>
              <a:rect l="0" t="0" r="r" b="b"/>
              <a:pathLst>
                <a:path w="1624" h="44">
                  <a:moveTo>
                    <a:pt x="0" y="24"/>
                  </a:moveTo>
                  <a:cubicBezTo>
                    <a:pt x="43" y="20"/>
                    <a:pt x="168" y="0"/>
                    <a:pt x="256" y="0"/>
                  </a:cubicBezTo>
                  <a:cubicBezTo>
                    <a:pt x="344" y="0"/>
                    <a:pt x="420" y="23"/>
                    <a:pt x="528" y="24"/>
                  </a:cubicBezTo>
                  <a:cubicBezTo>
                    <a:pt x="636" y="25"/>
                    <a:pt x="816" y="5"/>
                    <a:pt x="904" y="8"/>
                  </a:cubicBezTo>
                  <a:cubicBezTo>
                    <a:pt x="992" y="11"/>
                    <a:pt x="936" y="36"/>
                    <a:pt x="1056" y="40"/>
                  </a:cubicBezTo>
                  <a:cubicBezTo>
                    <a:pt x="1176" y="44"/>
                    <a:pt x="1506" y="34"/>
                    <a:pt x="1624" y="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5" y="404813"/>
            <a:ext cx="7596188" cy="1439862"/>
          </a:xfrm>
        </p:spPr>
        <p:txBody>
          <a:bodyPr/>
          <a:lstStyle/>
          <a:p>
            <a:pPr algn="ctr"/>
            <a:r>
              <a:rPr lang="en-US" sz="3600"/>
              <a:t>TIMSS </a:t>
            </a:r>
            <a:r>
              <a:rPr lang="ru-RU" sz="3600"/>
              <a:t>1995, 1999, </a:t>
            </a:r>
            <a:r>
              <a:rPr lang="en-US" sz="3600"/>
              <a:t>2003, 2007</a:t>
            </a:r>
            <a:br>
              <a:rPr lang="en-US" sz="3600"/>
            </a:br>
            <a:r>
              <a:rPr lang="ru-RU" sz="3600"/>
              <a:t>естествознание 8 класс</a:t>
            </a:r>
            <a:endParaRPr lang="ru-RU" sz="3200"/>
          </a:p>
        </p:txBody>
      </p:sp>
      <p:graphicFrame>
        <p:nvGraphicFramePr>
          <p:cNvPr id="108547" name="Group 3"/>
          <p:cNvGraphicFramePr>
            <a:graphicFrameLocks noGrp="1"/>
          </p:cNvGraphicFramePr>
          <p:nvPr>
            <p:ph sz="half" idx="1"/>
          </p:nvPr>
        </p:nvGraphicFramePr>
        <p:xfrm>
          <a:off x="684213" y="2060575"/>
          <a:ext cx="8208962" cy="4126992"/>
        </p:xfrm>
        <a:graphic>
          <a:graphicData uri="http://schemas.openxmlformats.org/drawingml/2006/table">
            <a:tbl>
              <a:tblPr/>
              <a:tblGrid>
                <a:gridCol w="3432175"/>
                <a:gridCol w="971550"/>
                <a:gridCol w="1008062"/>
                <a:gridCol w="1355725"/>
                <a:gridCol w="144145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В каком из положений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«на тело» действует сила тяжести?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1995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1999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2003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2007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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 всех положениях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44,5%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46,0%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32,6%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35,3%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 падении (или движении тела вниз)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36,6%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29,7%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108573" name="Rectangle 29"/>
          <p:cNvSpPr>
            <a:spLocks noChangeArrowheads="1"/>
          </p:cNvSpPr>
          <p:nvPr/>
        </p:nvSpPr>
        <p:spPr bwMode="auto">
          <a:xfrm>
            <a:off x="2257425" y="1081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8574" name="Rectangle 30"/>
          <p:cNvSpPr>
            <a:spLocks noChangeArrowheads="1"/>
          </p:cNvSpPr>
          <p:nvPr/>
        </p:nvSpPr>
        <p:spPr bwMode="auto">
          <a:xfrm>
            <a:off x="2233613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08575" name="Group 31"/>
          <p:cNvGraphicFramePr>
            <a:graphicFrameLocks noGrp="1"/>
          </p:cNvGraphicFramePr>
          <p:nvPr/>
        </p:nvGraphicFramePr>
        <p:xfrm>
          <a:off x="762000" y="1235075"/>
          <a:ext cx="7620000" cy="518160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8584" name="Object 40"/>
          <p:cNvGraphicFramePr>
            <a:graphicFrameLocks noChangeAspect="1"/>
          </p:cNvGraphicFramePr>
          <p:nvPr>
            <p:ph sz="half" idx="2"/>
          </p:nvPr>
        </p:nvGraphicFramePr>
        <p:xfrm>
          <a:off x="6156325" y="5157788"/>
          <a:ext cx="1447800" cy="544512"/>
        </p:xfrm>
        <a:graphic>
          <a:graphicData uri="http://schemas.openxmlformats.org/presentationml/2006/ole">
            <p:oleObj spid="_x0000_s2050" name="Формула" r:id="rId4" imgW="863280" imgH="330120" progId="Equation.3">
              <p:embed/>
            </p:oleObj>
          </a:graphicData>
        </a:graphic>
      </p:graphicFrame>
      <p:graphicFrame>
        <p:nvGraphicFramePr>
          <p:cNvPr id="108585" name="Object 41"/>
          <p:cNvGraphicFramePr>
            <a:graphicFrameLocks noChangeAspect="1"/>
          </p:cNvGraphicFramePr>
          <p:nvPr/>
        </p:nvGraphicFramePr>
        <p:xfrm>
          <a:off x="7451725" y="5157788"/>
          <a:ext cx="1398588" cy="554037"/>
        </p:xfrm>
        <a:graphic>
          <a:graphicData uri="http://schemas.openxmlformats.org/presentationml/2006/ole">
            <p:oleObj spid="_x0000_s2051" name="Формула" r:id="rId5" imgW="86328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2124075" y="530066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600" b="1"/>
              <a:t>Спутники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/>
            <a:r>
              <a:rPr lang="ru-RU" sz="2800" b="1"/>
              <a:t>Выявление причин обнаруженных проблем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6165850"/>
            <a:ext cx="8229600" cy="4222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Анализ особенностей обучения</a:t>
            </a:r>
            <a:endParaRPr lang="ru-RU" sz="2400" dirty="0"/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>
            <a:off x="2859088" y="1327150"/>
            <a:ext cx="2808287" cy="588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8000" tIns="216000" rIns="18000" bIns="0" anchor="ctr"/>
          <a:lstStyle/>
          <a:p>
            <a:pPr algn="ctr"/>
            <a:r>
              <a:rPr lang="ru-RU" sz="1700" b="1"/>
              <a:t>Взаимодействие</a:t>
            </a:r>
          </a:p>
          <a:p>
            <a:pPr algn="ctr"/>
            <a:endParaRPr lang="ru-RU"/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2954338" y="2320925"/>
            <a:ext cx="2592387" cy="7207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8000" tIns="216000" rIns="18000" bIns="0" anchor="ctr"/>
          <a:lstStyle/>
          <a:p>
            <a:pPr algn="ctr"/>
            <a:r>
              <a:rPr lang="ru-RU" sz="1500" b="1"/>
              <a:t>Сила – характеристика взаимодействия</a:t>
            </a:r>
          </a:p>
          <a:p>
            <a:pPr algn="ctr"/>
            <a:endParaRPr lang="ru-RU"/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395288" y="4292600"/>
            <a:ext cx="2808287" cy="49847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8000" tIns="216000" rIns="18000" bIns="0" anchor="ctr"/>
          <a:lstStyle/>
          <a:p>
            <a:pPr algn="ctr"/>
            <a:r>
              <a:rPr lang="ru-RU" sz="1500" b="1"/>
              <a:t>Определяет движение тела</a:t>
            </a:r>
          </a:p>
          <a:p>
            <a:pPr algn="ctr"/>
            <a:endParaRPr lang="ru-RU" sz="1500"/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539750" y="530066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600" b="1"/>
              <a:t>Брошенные </a:t>
            </a:r>
            <a:br>
              <a:rPr lang="ru-RU" sz="1600" b="1"/>
            </a:br>
            <a:r>
              <a:rPr lang="ru-RU" sz="1600" b="1"/>
              <a:t>тела</a:t>
            </a:r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rot="3585053">
            <a:off x="4056857" y="2024856"/>
            <a:ext cx="360362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1128713" y="4762500"/>
            <a:ext cx="7937" cy="544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 flipH="1">
            <a:off x="1763713" y="3860800"/>
            <a:ext cx="7207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2484438" y="3357563"/>
            <a:ext cx="3600450" cy="93503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500" b="1"/>
              <a:t>Сила тяжести – характеристика притяжения тела к Земли</a:t>
            </a:r>
            <a:endParaRPr lang="ru-RU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 rot="3585053">
            <a:off x="4095750" y="3135313"/>
            <a:ext cx="279400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flipH="1">
            <a:off x="2700338" y="47244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31" name="Oval 15"/>
          <p:cNvSpPr>
            <a:spLocks noChangeArrowheads="1"/>
          </p:cNvSpPr>
          <p:nvPr/>
        </p:nvSpPr>
        <p:spPr bwMode="auto">
          <a:xfrm>
            <a:off x="5076825" y="4292600"/>
            <a:ext cx="3097213" cy="72072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500" b="1"/>
              <a:t>Определяет воздействие тела на опору/подвес</a:t>
            </a:r>
            <a:endParaRPr lang="ru-RU" sz="1500"/>
          </a:p>
        </p:txBody>
      </p:sp>
      <p:sp>
        <p:nvSpPr>
          <p:cNvPr id="111632" name="AutoShape 16"/>
          <p:cNvSpPr>
            <a:spLocks noChangeArrowheads="1"/>
          </p:cNvSpPr>
          <p:nvPr/>
        </p:nvSpPr>
        <p:spPr bwMode="auto">
          <a:xfrm>
            <a:off x="7380288" y="530066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400" b="1"/>
              <a:t>Плавание или воздухопла-вание</a:t>
            </a:r>
          </a:p>
        </p:txBody>
      </p:sp>
      <p:sp>
        <p:nvSpPr>
          <p:cNvPr id="111633" name="AutoShape 17"/>
          <p:cNvSpPr>
            <a:spLocks noChangeArrowheads="1"/>
          </p:cNvSpPr>
          <p:nvPr/>
        </p:nvSpPr>
        <p:spPr bwMode="auto">
          <a:xfrm>
            <a:off x="5940425" y="530066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/>
              <a:t>Равновесие рычага</a:t>
            </a:r>
          </a:p>
        </p:txBody>
      </p:sp>
      <p:sp>
        <p:nvSpPr>
          <p:cNvPr id="111634" name="AutoShape 18"/>
          <p:cNvSpPr>
            <a:spLocks noChangeArrowheads="1"/>
          </p:cNvSpPr>
          <p:nvPr/>
        </p:nvSpPr>
        <p:spPr bwMode="auto">
          <a:xfrm>
            <a:off x="4498975" y="530066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/>
              <a:t>Кирпич на нити или столе</a:t>
            </a:r>
          </a:p>
        </p:txBody>
      </p:sp>
      <p:sp>
        <p:nvSpPr>
          <p:cNvPr id="111635" name="Line 19"/>
          <p:cNvSpPr>
            <a:spLocks noChangeShapeType="1"/>
          </p:cNvSpPr>
          <p:nvPr/>
        </p:nvSpPr>
        <p:spPr bwMode="auto">
          <a:xfrm flipH="1">
            <a:off x="1763713" y="3860800"/>
            <a:ext cx="7207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36" name="Line 20"/>
          <p:cNvSpPr>
            <a:spLocks noChangeShapeType="1"/>
          </p:cNvSpPr>
          <p:nvPr/>
        </p:nvSpPr>
        <p:spPr bwMode="auto">
          <a:xfrm flipH="1">
            <a:off x="1763713" y="3860800"/>
            <a:ext cx="7207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37" name="Line 21"/>
          <p:cNvSpPr>
            <a:spLocks noChangeShapeType="1"/>
          </p:cNvSpPr>
          <p:nvPr/>
        </p:nvSpPr>
        <p:spPr bwMode="auto">
          <a:xfrm>
            <a:off x="6084888" y="3860800"/>
            <a:ext cx="5746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38" name="Line 22"/>
          <p:cNvSpPr>
            <a:spLocks noChangeShapeType="1"/>
          </p:cNvSpPr>
          <p:nvPr/>
        </p:nvSpPr>
        <p:spPr bwMode="auto">
          <a:xfrm flipH="1">
            <a:off x="2700338" y="47244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 flipH="1">
            <a:off x="6605588" y="5013325"/>
            <a:ext cx="1587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40" name="Line 24"/>
          <p:cNvSpPr>
            <a:spLocks noChangeShapeType="1"/>
          </p:cNvSpPr>
          <p:nvPr/>
        </p:nvSpPr>
        <p:spPr bwMode="auto">
          <a:xfrm>
            <a:off x="7885113" y="4868863"/>
            <a:ext cx="295275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41" name="Line 25"/>
          <p:cNvSpPr>
            <a:spLocks noChangeShapeType="1"/>
          </p:cNvSpPr>
          <p:nvPr/>
        </p:nvSpPr>
        <p:spPr bwMode="auto">
          <a:xfrm flipH="1">
            <a:off x="5076825" y="4838700"/>
            <a:ext cx="225425" cy="450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9"/>
          <p:cNvSpPr>
            <a:spLocks noChangeArrowheads="1"/>
          </p:cNvSpPr>
          <p:nvPr/>
        </p:nvSpPr>
        <p:spPr bwMode="auto">
          <a:xfrm>
            <a:off x="755650" y="1092200"/>
            <a:ext cx="8308975" cy="5432425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755650" y="3873500"/>
            <a:ext cx="82883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2" name="Straight Connector 41"/>
          <p:cNvCxnSpPr/>
          <p:nvPr/>
        </p:nvCxnSpPr>
        <p:spPr bwMode="auto">
          <a:xfrm>
            <a:off x="749300" y="5383213"/>
            <a:ext cx="82883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162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27075" y="188913"/>
            <a:ext cx="8416925" cy="792162"/>
          </a:xfrm>
        </p:spPr>
        <p:txBody>
          <a:bodyPr lIns="90488" tIns="44450" rIns="90488" bIns="44450"/>
          <a:lstStyle/>
          <a:p>
            <a:pPr algn="ctr"/>
            <a:r>
              <a:rPr lang="ru-RU" sz="2800"/>
              <a:t>Оценка образовательных достижений </a:t>
            </a:r>
            <a:br>
              <a:rPr lang="ru-RU" sz="2800"/>
            </a:br>
            <a:r>
              <a:rPr lang="ru-RU" sz="2800"/>
              <a:t>в ОСОКО (внешняя оценка)</a:t>
            </a:r>
            <a:endParaRPr lang="en-GB" sz="2800"/>
          </a:p>
        </p:txBody>
      </p:sp>
      <p:grpSp>
        <p:nvGrpSpPr>
          <p:cNvPr id="2" name="Группа 59"/>
          <p:cNvGrpSpPr>
            <a:grpSpLocks/>
          </p:cNvGrpSpPr>
          <p:nvPr/>
        </p:nvGrpSpPr>
        <p:grpSpPr bwMode="auto">
          <a:xfrm>
            <a:off x="3779838" y="1484313"/>
            <a:ext cx="3240087" cy="5113337"/>
            <a:chOff x="3779912" y="1484313"/>
            <a:chExt cx="3240360" cy="5113337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3779912" y="1484313"/>
              <a:ext cx="3240360" cy="5113337"/>
              <a:chOff x="3780280" y="1484784"/>
              <a:chExt cx="3240409" cy="5112568"/>
            </a:xfrm>
          </p:grpSpPr>
          <p:cxnSp>
            <p:nvCxnSpPr>
              <p:cNvPr id="44" name="Straight Connector 43"/>
              <p:cNvCxnSpPr/>
              <p:nvPr/>
            </p:nvCxnSpPr>
            <p:spPr bwMode="auto">
              <a:xfrm>
                <a:off x="3780280" y="1484784"/>
                <a:ext cx="0" cy="511256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7020689" y="1484784"/>
                <a:ext cx="0" cy="511256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cxnSp>
          <p:nvCxnSpPr>
            <p:cNvPr id="29" name="Straight Connector 28"/>
            <p:cNvCxnSpPr/>
            <p:nvPr/>
          </p:nvCxnSpPr>
          <p:spPr bwMode="auto">
            <a:xfrm rot="16200000" flipH="1">
              <a:off x="2807701" y="4040982"/>
              <a:ext cx="511333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4" name="Группа 57"/>
          <p:cNvGrpSpPr>
            <a:grpSpLocks/>
          </p:cNvGrpSpPr>
          <p:nvPr/>
        </p:nvGrpSpPr>
        <p:grpSpPr bwMode="auto">
          <a:xfrm>
            <a:off x="755650" y="1125538"/>
            <a:ext cx="8280400" cy="5387975"/>
            <a:chOff x="755650" y="1124744"/>
            <a:chExt cx="8280401" cy="5388199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755650" y="2127418"/>
              <a:ext cx="1944142" cy="17397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 sz="1400" b="1" i="1" dirty="0">
                <a:solidFill>
                  <a:srgbClr val="FFFF00"/>
                </a:solidFill>
                <a:latin typeface="Arial"/>
              </a:endParaRPr>
            </a:p>
            <a:p>
              <a:pPr>
                <a:defRPr/>
              </a:pPr>
              <a:endParaRPr lang="ru-RU" sz="1400" b="1" i="1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  <a:p>
              <a:pPr>
                <a:defRPr/>
              </a:pPr>
              <a:endParaRPr lang="ru-RU" sz="800" b="1" i="1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  <a:p>
              <a:pPr>
                <a:defRPr/>
              </a:pPr>
              <a:r>
                <a:rPr lang="ru-RU" sz="1400" b="1" i="1" dirty="0">
                  <a:solidFill>
                    <a:schemeClr val="accent4">
                      <a:lumMod val="10000"/>
                    </a:schemeClr>
                  </a:solidFill>
                  <a:latin typeface="Arial"/>
                </a:rPr>
                <a:t>Старшая школа</a:t>
              </a:r>
              <a:endParaRPr lang="en-US" sz="1400" b="1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  <a:p>
              <a:pPr>
                <a:defRPr/>
              </a:pPr>
              <a:endParaRPr lang="en-US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55650" y="3886201"/>
              <a:ext cx="1944142" cy="14859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 sz="1400" b="1" i="1" dirty="0">
                <a:solidFill>
                  <a:srgbClr val="FFFF00"/>
                </a:solidFill>
                <a:latin typeface="Arial"/>
              </a:endParaRPr>
            </a:p>
            <a:p>
              <a:pPr>
                <a:defRPr/>
              </a:pPr>
              <a:endParaRPr lang="ru-RU" sz="1400" b="1" i="1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  <a:p>
              <a:pPr>
                <a:defRPr/>
              </a:pPr>
              <a:endParaRPr lang="ru-RU" sz="800" b="1" i="1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  <a:p>
              <a:pPr>
                <a:defRPr/>
              </a:pPr>
              <a:r>
                <a:rPr lang="ru-RU" sz="1400" b="1" i="1" dirty="0">
                  <a:solidFill>
                    <a:schemeClr val="accent4">
                      <a:lumMod val="10000"/>
                    </a:schemeClr>
                  </a:solidFill>
                  <a:latin typeface="Arial"/>
                </a:rPr>
                <a:t>Основная школа</a:t>
              </a:r>
              <a:endParaRPr lang="en-US" sz="1400" b="1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  <a:p>
              <a:pPr>
                <a:defRPr/>
              </a:pPr>
              <a:endParaRPr lang="en-US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755650" y="5391150"/>
              <a:ext cx="1944142" cy="1121793"/>
            </a:xfrm>
            <a:prstGeom prst="rect">
              <a:avLst/>
            </a:prstGeom>
            <a:solidFill>
              <a:srgbClr val="66CCFF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 sz="1400" b="1" i="1" dirty="0">
                <a:solidFill>
                  <a:srgbClr val="FFFF00"/>
                </a:solidFill>
                <a:latin typeface="Arial"/>
              </a:endParaRPr>
            </a:p>
            <a:p>
              <a:pPr>
                <a:defRPr/>
              </a:pPr>
              <a:endParaRPr lang="ru-RU" sz="1400" b="1" i="1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  <a:p>
              <a:pPr>
                <a:defRPr/>
              </a:pPr>
              <a:r>
                <a:rPr lang="ru-RU" sz="1400" b="1" i="1" dirty="0">
                  <a:solidFill>
                    <a:schemeClr val="accent4">
                      <a:lumMod val="10000"/>
                    </a:schemeClr>
                  </a:solidFill>
                  <a:latin typeface="Arial"/>
                </a:rPr>
                <a:t>Начальная школа</a:t>
              </a:r>
              <a:endParaRPr lang="en-US" sz="1400" b="1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  <a:p>
              <a:pPr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700338" y="1124744"/>
              <a:ext cx="1439862" cy="1003342"/>
            </a:xfrm>
            <a:prstGeom prst="rect">
              <a:avLst/>
            </a:prstGeom>
            <a:noFill/>
          </p:spPr>
          <p:txBody>
            <a:bodyPr/>
            <a:lstStyle/>
            <a:p>
              <a:pPr algn="ctr" fontAlgn="ctr">
                <a:defRPr/>
              </a:pPr>
              <a:endParaRPr lang="en-US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779912" y="1124744"/>
              <a:ext cx="1584325" cy="10026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algn="ctr" fontAlgn="ctr">
                <a:defRPr/>
              </a:pPr>
              <a:r>
                <a:rPr lang="ru-RU" sz="1400" b="1" i="1" dirty="0">
                  <a:solidFill>
                    <a:schemeClr val="accent4">
                      <a:lumMod val="10000"/>
                    </a:schemeClr>
                  </a:solidFill>
                  <a:latin typeface="Arial"/>
                </a:rPr>
                <a:t>Аттестация </a:t>
              </a:r>
              <a:br>
                <a:rPr lang="ru-RU" sz="1400" b="1" i="1" dirty="0">
                  <a:solidFill>
                    <a:schemeClr val="accent4">
                      <a:lumMod val="10000"/>
                    </a:schemeClr>
                  </a:solidFill>
                  <a:latin typeface="Arial"/>
                </a:rPr>
              </a:br>
              <a:r>
                <a:rPr lang="ru-RU" sz="1400" b="1" i="1" dirty="0">
                  <a:solidFill>
                    <a:schemeClr val="accent4">
                      <a:lumMod val="10000"/>
                    </a:schemeClr>
                  </a:solidFill>
                  <a:latin typeface="Arial"/>
                </a:rPr>
                <a:t>и </a:t>
              </a:r>
              <a:br>
                <a:rPr lang="ru-RU" sz="1400" b="1" i="1" dirty="0">
                  <a:solidFill>
                    <a:schemeClr val="accent4">
                      <a:lumMod val="10000"/>
                    </a:schemeClr>
                  </a:solidFill>
                  <a:latin typeface="Arial"/>
                </a:rPr>
              </a:br>
              <a:r>
                <a:rPr lang="ru-RU" sz="1400" b="1" i="1" dirty="0">
                  <a:solidFill>
                    <a:schemeClr val="accent4">
                      <a:lumMod val="10000"/>
                    </a:schemeClr>
                  </a:solidFill>
                  <a:latin typeface="Arial"/>
                </a:rPr>
                <a:t>диагностика</a:t>
              </a:r>
              <a:endParaRPr lang="en-US" sz="1400" b="1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7020272" y="1124744"/>
              <a:ext cx="2015779" cy="10026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Ins="0"/>
            <a:lstStyle/>
            <a:p>
              <a:pPr algn="ctr" fontAlgn="ctr">
                <a:defRPr/>
              </a:pPr>
              <a:r>
                <a:rPr lang="ru-RU" sz="1400" b="1" i="1" dirty="0">
                  <a:solidFill>
                    <a:schemeClr val="accent4">
                      <a:lumMod val="10000"/>
                    </a:schemeClr>
                  </a:solidFill>
                  <a:latin typeface="Arial"/>
                </a:rPr>
                <a:t>Международные мониторинговые исследования</a:t>
              </a:r>
              <a:endParaRPr lang="en-US" sz="1400" b="1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  <a:p>
              <a:pPr algn="ctr" fontAlgn="ctr">
                <a:defRPr/>
              </a:pPr>
              <a:endParaRPr lang="en-US" sz="1300" b="1" i="1" dirty="0">
                <a:solidFill>
                  <a:srgbClr val="FFFF00"/>
                </a:solidFill>
                <a:latin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5364088" y="1124744"/>
              <a:ext cx="1655787" cy="10026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algn="ctr" fontAlgn="ctr">
                <a:defRPr/>
              </a:pPr>
              <a:r>
                <a:rPr lang="ru-RU" sz="1400" b="1" i="1" dirty="0">
                  <a:solidFill>
                    <a:schemeClr val="accent4">
                      <a:lumMod val="10000"/>
                    </a:schemeClr>
                  </a:solidFill>
                  <a:latin typeface="Arial"/>
                </a:rPr>
                <a:t>Федеральный (региональный) мониторинг</a:t>
              </a:r>
              <a:endParaRPr lang="en-US" sz="1400" b="1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  <a:p>
              <a:pPr algn="ctr" fontAlgn="ctr">
                <a:defRPr/>
              </a:pPr>
              <a:endParaRPr lang="en-US" sz="1400" b="1" i="1" dirty="0">
                <a:solidFill>
                  <a:srgbClr val="FFFF00"/>
                </a:solidFill>
                <a:latin typeface="Arial"/>
              </a:endParaRPr>
            </a:p>
          </p:txBody>
        </p:sp>
      </p:grpSp>
      <p:grpSp>
        <p:nvGrpSpPr>
          <p:cNvPr id="5" name="Группа 60"/>
          <p:cNvGrpSpPr>
            <a:grpSpLocks/>
          </p:cNvGrpSpPr>
          <p:nvPr/>
        </p:nvGrpSpPr>
        <p:grpSpPr bwMode="auto">
          <a:xfrm>
            <a:off x="2700338" y="2133600"/>
            <a:ext cx="6335712" cy="1727200"/>
            <a:chOff x="2699792" y="2132856"/>
            <a:chExt cx="6336704" cy="1728192"/>
          </a:xfrm>
        </p:grpSpPr>
        <p:sp>
          <p:nvSpPr>
            <p:cNvPr id="12311" name="TextBox 12"/>
            <p:cNvSpPr txBox="1">
              <a:spLocks noChangeArrowheads="1"/>
            </p:cNvSpPr>
            <p:nvPr/>
          </p:nvSpPr>
          <p:spPr bwMode="auto">
            <a:xfrm>
              <a:off x="3779912" y="2132856"/>
              <a:ext cx="1584325" cy="93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algn="ctr">
                <a:defRPr/>
              </a:pP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ЕГЭ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3" name="TextBox 14"/>
            <p:cNvSpPr txBox="1">
              <a:spLocks noChangeArrowheads="1"/>
            </p:cNvSpPr>
            <p:nvPr/>
          </p:nvSpPr>
          <p:spPr bwMode="auto">
            <a:xfrm>
              <a:off x="7020272" y="2132906"/>
              <a:ext cx="2016224" cy="93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0" tIns="0" rIns="0" bIns="0"/>
            <a:lstStyle/>
            <a:p>
              <a:pPr algn="ctr"/>
              <a:endParaRPr lang="ru-RU" sz="800" b="1" dirty="0">
                <a:solidFill>
                  <a:srgbClr val="000000"/>
                </a:solidFill>
                <a:cs typeface="Arial" charset="0"/>
              </a:endParaRP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cs typeface="Arial" charset="0"/>
                </a:rPr>
                <a:t>TIMSS</a:t>
              </a:r>
              <a:r>
                <a:rPr lang="ru-RU" sz="1100" b="1" dirty="0">
                  <a:solidFill>
                    <a:srgbClr val="000000"/>
                  </a:solidFill>
                  <a:cs typeface="Arial" charset="0"/>
                </a:rPr>
                <a:t> </a:t>
              </a:r>
              <a:br>
                <a:rPr lang="ru-RU" sz="1100" b="1" dirty="0">
                  <a:solidFill>
                    <a:srgbClr val="000000"/>
                  </a:solidFill>
                  <a:cs typeface="Arial" charset="0"/>
                </a:rPr>
              </a:br>
              <a:r>
                <a:rPr lang="ru-RU" sz="1100" b="1" dirty="0">
                  <a:solidFill>
                    <a:srgbClr val="000000"/>
                  </a:solidFill>
                  <a:cs typeface="Arial" charset="0"/>
                </a:rPr>
                <a:t>(математика и физика углубленного уровня)</a:t>
              </a:r>
              <a:endParaRPr lang="en-US" sz="11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10" name="TextBox 9"/>
            <p:cNvSpPr txBox="1">
              <a:spLocks noChangeArrowheads="1"/>
            </p:cNvSpPr>
            <p:nvPr/>
          </p:nvSpPr>
          <p:spPr bwMode="auto">
            <a:xfrm>
              <a:off x="2699792" y="2132856"/>
              <a:ext cx="1080120" cy="9361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algn="ctr">
                <a:defRPr/>
              </a:pPr>
              <a:endParaRPr lang="ru-RU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11 класс</a:t>
              </a:r>
              <a:endParaRPr lang="en-US" sz="14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2699793" y="3068960"/>
              <a:ext cx="1080120" cy="79208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algn="ctr">
                <a:defRPr/>
              </a:pPr>
              <a:endPara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 класс</a:t>
              </a:r>
              <a:endParaRPr lang="en-US" sz="14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6" name="Группа 62"/>
          <p:cNvGrpSpPr>
            <a:grpSpLocks/>
          </p:cNvGrpSpPr>
          <p:nvPr/>
        </p:nvGrpSpPr>
        <p:grpSpPr bwMode="auto">
          <a:xfrm>
            <a:off x="2700338" y="5373688"/>
            <a:ext cx="6335712" cy="1150937"/>
            <a:chOff x="2699792" y="5373216"/>
            <a:chExt cx="6336704" cy="1152128"/>
          </a:xfrm>
        </p:grpSpPr>
        <p:sp>
          <p:nvSpPr>
            <p:cNvPr id="12321" name="TextBox 19"/>
            <p:cNvSpPr txBox="1">
              <a:spLocks noChangeArrowheads="1"/>
            </p:cNvSpPr>
            <p:nvPr/>
          </p:nvSpPr>
          <p:spPr bwMode="auto">
            <a:xfrm>
              <a:off x="7020272" y="5373688"/>
              <a:ext cx="2016224" cy="60840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TIMSS </a:t>
              </a:r>
              <a:r>
                <a:rPr lang="ru-RU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математика и естествознание)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PIRLS</a:t>
              </a:r>
              <a:r>
                <a:rPr lang="en-US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ru-RU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грамотность чтения)</a:t>
              </a:r>
              <a:endParaRPr lang="en-US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8" name="TextBox 16"/>
            <p:cNvSpPr txBox="1">
              <a:spLocks noChangeArrowheads="1"/>
            </p:cNvSpPr>
            <p:nvPr/>
          </p:nvSpPr>
          <p:spPr bwMode="auto">
            <a:xfrm>
              <a:off x="2699792" y="5373216"/>
              <a:ext cx="1080120" cy="608437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класс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16"/>
            <p:cNvSpPr txBox="1">
              <a:spLocks noChangeArrowheads="1"/>
            </p:cNvSpPr>
            <p:nvPr/>
          </p:nvSpPr>
          <p:spPr bwMode="auto">
            <a:xfrm>
              <a:off x="2699792" y="5978573"/>
              <a:ext cx="1080120" cy="546771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класс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63"/>
          <p:cNvGrpSpPr>
            <a:grpSpLocks/>
          </p:cNvGrpSpPr>
          <p:nvPr/>
        </p:nvGrpSpPr>
        <p:grpSpPr bwMode="auto">
          <a:xfrm>
            <a:off x="3779838" y="2133600"/>
            <a:ext cx="3240087" cy="4391025"/>
            <a:chOff x="3779912" y="2132856"/>
            <a:chExt cx="3240360" cy="4392488"/>
          </a:xfrm>
        </p:grpSpPr>
        <p:sp>
          <p:nvSpPr>
            <p:cNvPr id="12312" name="TextBox 13"/>
            <p:cNvSpPr txBox="1">
              <a:spLocks noChangeArrowheads="1"/>
            </p:cNvSpPr>
            <p:nvPr/>
          </p:nvSpPr>
          <p:spPr bwMode="auto">
            <a:xfrm>
              <a:off x="5364088" y="2132856"/>
              <a:ext cx="1656184" cy="9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lIns="0" tIns="0" rIns="0" bIns="0"/>
            <a:lstStyle/>
            <a:p>
              <a:pPr algn="ctr"/>
              <a:endParaRPr lang="ru-RU" sz="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ru-RU" sz="1100" b="1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Мониторинговые исследования </a:t>
              </a:r>
              <a:br>
                <a:rPr lang="ru-RU" sz="1100" b="1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</a:br>
              <a:endParaRPr lang="it-IT" sz="1100" b="1">
                <a:solidFill>
                  <a:srgbClr val="000000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2316" name="TextBox 14"/>
            <p:cNvSpPr txBox="1">
              <a:spLocks noChangeArrowheads="1"/>
            </p:cNvSpPr>
            <p:nvPr/>
          </p:nvSpPr>
          <p:spPr bwMode="auto">
            <a:xfrm>
              <a:off x="5364370" y="3887628"/>
              <a:ext cx="1655902" cy="54945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/>
              <a:r>
                <a:rPr lang="ru-RU" sz="1100" b="1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Мониторинговые исследования </a:t>
              </a:r>
              <a:endParaRPr lang="en-US" sz="1100" b="1" dirty="0">
                <a:solidFill>
                  <a:srgbClr val="000000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2319" name="TextBox 17"/>
            <p:cNvSpPr txBox="1">
              <a:spLocks noChangeArrowheads="1"/>
            </p:cNvSpPr>
            <p:nvPr/>
          </p:nvSpPr>
          <p:spPr bwMode="auto">
            <a:xfrm>
              <a:off x="3779912" y="5373216"/>
              <a:ext cx="1584325" cy="60840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0" tIns="36000" rIns="0" bIns="0"/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Итоговая</a:t>
              </a:r>
              <a:r>
                <a:rPr lang="ru-RU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оценка</a:t>
              </a:r>
              <a:r>
                <a:rPr lang="ru-RU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диагностика</a:t>
              </a:r>
              <a:r>
                <a:rPr lang="ru-RU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0" name="TextBox 18"/>
            <p:cNvSpPr txBox="1">
              <a:spLocks noChangeArrowheads="1"/>
            </p:cNvSpPr>
            <p:nvPr/>
          </p:nvSpPr>
          <p:spPr bwMode="auto">
            <a:xfrm>
              <a:off x="5364088" y="5373688"/>
              <a:ext cx="1656184" cy="60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algn="ctr">
                <a:defRPr/>
              </a:pPr>
              <a:r>
                <a:rPr lang="ru-RU" sz="13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Мониторинговые исследования</a:t>
              </a:r>
              <a:endParaRPr lang="en-US" sz="1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sz="1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12"/>
            <p:cNvSpPr txBox="1">
              <a:spLocks noChangeArrowheads="1"/>
            </p:cNvSpPr>
            <p:nvPr/>
          </p:nvSpPr>
          <p:spPr bwMode="auto">
            <a:xfrm>
              <a:off x="3779912" y="3068960"/>
              <a:ext cx="1584325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algn="ctr">
                <a:defRPr/>
              </a:pP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Стартовая</a:t>
              </a:r>
              <a:r>
                <a:rPr lang="ru-RU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диагностика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13"/>
            <p:cNvSpPr txBox="1">
              <a:spLocks noChangeArrowheads="1"/>
            </p:cNvSpPr>
            <p:nvPr/>
          </p:nvSpPr>
          <p:spPr bwMode="auto">
            <a:xfrm>
              <a:off x="3779912" y="4908816"/>
              <a:ext cx="1584325" cy="4644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72000" tIns="0" rIns="72000" bIns="0"/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Стартовая диагностика</a:t>
              </a:r>
              <a:endParaRPr lang="it-IT" sz="1400" b="1" dirty="0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TextBox 17"/>
            <p:cNvSpPr txBox="1">
              <a:spLocks noChangeArrowheads="1"/>
            </p:cNvSpPr>
            <p:nvPr/>
          </p:nvSpPr>
          <p:spPr bwMode="auto">
            <a:xfrm>
              <a:off x="3786996" y="5972175"/>
              <a:ext cx="1577242" cy="553169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Стартовая (диагностика)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61"/>
          <p:cNvGrpSpPr>
            <a:grpSpLocks/>
          </p:cNvGrpSpPr>
          <p:nvPr/>
        </p:nvGrpSpPr>
        <p:grpSpPr bwMode="auto">
          <a:xfrm>
            <a:off x="2700338" y="3887788"/>
            <a:ext cx="6329362" cy="1485900"/>
            <a:chOff x="2699791" y="3888188"/>
            <a:chExt cx="6329909" cy="1485028"/>
          </a:xfrm>
        </p:grpSpPr>
        <p:sp>
          <p:nvSpPr>
            <p:cNvPr id="12315" name="TextBox 13"/>
            <p:cNvSpPr txBox="1">
              <a:spLocks noChangeArrowheads="1"/>
            </p:cNvSpPr>
            <p:nvPr/>
          </p:nvSpPr>
          <p:spPr bwMode="auto">
            <a:xfrm>
              <a:off x="3779912" y="3888189"/>
              <a:ext cx="1584325" cy="5489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/>
              <a:endParaRPr lang="ru-RU" sz="600" b="1">
                <a:solidFill>
                  <a:srgbClr val="000000"/>
                </a:solidFill>
                <a:latin typeface="Comic Sans MS" pitchFamily="66" charset="0"/>
                <a:cs typeface="Arial" charset="0"/>
              </a:endParaRPr>
            </a:p>
            <a:p>
              <a:pPr algn="ctr"/>
              <a:r>
                <a:rPr lang="ru-RU" sz="1200" b="1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Государственная итоговая аттестация</a:t>
              </a:r>
              <a:endParaRPr lang="en-US" sz="1000" b="1">
                <a:solidFill>
                  <a:srgbClr val="000000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2317" name="TextBox 15"/>
            <p:cNvSpPr txBox="1">
              <a:spLocks noChangeArrowheads="1"/>
            </p:cNvSpPr>
            <p:nvPr/>
          </p:nvSpPr>
          <p:spPr bwMode="auto">
            <a:xfrm>
              <a:off x="7020272" y="3900712"/>
              <a:ext cx="2009428" cy="536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PISA</a:t>
              </a:r>
              <a:r>
                <a:rPr lang="en-US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функциональная грамотность  (чтение, математика, естествознание)</a:t>
              </a:r>
              <a:endParaRPr lang="en-US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4" name="TextBox 12"/>
            <p:cNvSpPr txBox="1">
              <a:spLocks noChangeArrowheads="1"/>
            </p:cNvSpPr>
            <p:nvPr/>
          </p:nvSpPr>
          <p:spPr bwMode="auto">
            <a:xfrm>
              <a:off x="2699792" y="3888188"/>
              <a:ext cx="1080120" cy="5489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ru-RU" sz="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9 класс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12"/>
            <p:cNvSpPr txBox="1">
              <a:spLocks noChangeArrowheads="1"/>
            </p:cNvSpPr>
            <p:nvPr/>
          </p:nvSpPr>
          <p:spPr bwMode="auto">
            <a:xfrm>
              <a:off x="2699791" y="4910436"/>
              <a:ext cx="1080121" cy="4627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ru-RU" sz="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 класс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12"/>
            <p:cNvSpPr txBox="1">
              <a:spLocks noChangeArrowheads="1"/>
            </p:cNvSpPr>
            <p:nvPr/>
          </p:nvSpPr>
          <p:spPr bwMode="auto">
            <a:xfrm>
              <a:off x="2699791" y="4437112"/>
              <a:ext cx="1080121" cy="4714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ru-RU" sz="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 класс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15"/>
            <p:cNvSpPr txBox="1">
              <a:spLocks noChangeArrowheads="1"/>
            </p:cNvSpPr>
            <p:nvPr/>
          </p:nvSpPr>
          <p:spPr bwMode="auto">
            <a:xfrm>
              <a:off x="7020272" y="4437112"/>
              <a:ext cx="2008800" cy="439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tIns="36000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TIMSS </a:t>
              </a:r>
              <a:r>
                <a:rPr lang="ru-RU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(математика</a:t>
              </a:r>
              <a:r>
                <a:rPr lang="en-US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и естествознание)</a:t>
              </a:r>
              <a:endParaRPr lang="en-US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5" name="Straight Connector 28"/>
          <p:cNvCxnSpPr/>
          <p:nvPr/>
        </p:nvCxnSpPr>
        <p:spPr bwMode="auto">
          <a:xfrm rot="16200000" flipH="1">
            <a:off x="-36512" y="3860800"/>
            <a:ext cx="54737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714500"/>
          </a:xfrm>
        </p:spPr>
        <p:txBody>
          <a:bodyPr/>
          <a:lstStyle/>
          <a:p>
            <a:pPr algn="ctr" eaLnBrk="1" hangingPunct="1"/>
            <a:r>
              <a:rPr lang="ru-RU" sz="2800" dirty="0" smtClean="0"/>
              <a:t>Для инициирования новых исследований:</a:t>
            </a:r>
            <a:br>
              <a:rPr lang="ru-RU" sz="2800" dirty="0" smtClean="0"/>
            </a:br>
            <a:r>
              <a:rPr lang="ru-RU" sz="2800" dirty="0" smtClean="0"/>
              <a:t>«Тяни-толкай» –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измеритель динамики читательской грамотности</a:t>
            </a:r>
          </a:p>
        </p:txBody>
      </p:sp>
      <p:pic>
        <p:nvPicPr>
          <p:cNvPr id="82947" name="Picture 3" descr="тяни-толкай2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59138" y="2398713"/>
            <a:ext cx="2384425" cy="3681412"/>
          </a:xfrm>
          <a:noFill/>
          <a:ln w="38100">
            <a:solidFill>
              <a:schemeClr val="tx2"/>
            </a:solidFill>
          </a:ln>
        </p:spPr>
      </p:pic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468313" y="3644900"/>
            <a:ext cx="21621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PIRLS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+ 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вопросы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PISA-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подобные</a:t>
            </a:r>
          </a:p>
        </p:txBody>
      </p:sp>
      <p:sp>
        <p:nvSpPr>
          <p:cNvPr id="82949" name="WordArt 5"/>
          <p:cNvSpPr>
            <a:spLocks noChangeArrowheads="1" noChangeShapeType="1" noTextEdit="1"/>
          </p:cNvSpPr>
          <p:nvPr/>
        </p:nvSpPr>
        <p:spPr bwMode="auto">
          <a:xfrm>
            <a:off x="6588125" y="3644900"/>
            <a:ext cx="21621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PISA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+ 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вопросы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PIRLS-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подобные</a:t>
            </a:r>
          </a:p>
        </p:txBody>
      </p:sp>
      <p:pic>
        <p:nvPicPr>
          <p:cNvPr id="82950" name="Picture 6" descr="logo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6019800"/>
            <a:ext cx="1952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214290"/>
            <a:ext cx="9366255" cy="1143000"/>
          </a:xfrm>
          <a:noFill/>
        </p:spPr>
        <p:txBody>
          <a:bodyPr lIns="91440" tIns="45720" rIns="91440" bIns="45720" anchor="ctr"/>
          <a:lstStyle/>
          <a:p>
            <a:pPr eaLnBrk="1" hangingPunct="1"/>
            <a:r>
              <a:rPr lang="ru-RU" sz="2800" dirty="0" smtClean="0"/>
              <a:t>Проблема </a:t>
            </a:r>
            <a:r>
              <a:rPr lang="en-US" sz="2800" dirty="0" smtClean="0"/>
              <a:t>PIRLS-PISA</a:t>
            </a:r>
            <a:r>
              <a:rPr lang="ru-RU" sz="2800" dirty="0" smtClean="0"/>
              <a:t>: что делать?</a:t>
            </a:r>
            <a:br>
              <a:rPr lang="ru-RU" sz="2800" dirty="0" smtClean="0"/>
            </a:br>
            <a:r>
              <a:rPr lang="ru-RU" sz="2800" dirty="0" smtClean="0"/>
              <a:t>Искать</a:t>
            </a:r>
            <a:r>
              <a:rPr lang="en-US" sz="2800" dirty="0" smtClean="0"/>
              <a:t> </a:t>
            </a:r>
            <a:r>
              <a:rPr lang="ru-RU" sz="2800" dirty="0" smtClean="0"/>
              <a:t>не там, где светло…</a:t>
            </a:r>
            <a:r>
              <a:rPr lang="ru-RU" dirty="0" smtClean="0">
                <a:solidFill>
                  <a:srgbClr val="968556"/>
                </a:solidFill>
              </a:rPr>
              <a:t> </a:t>
            </a:r>
            <a:r>
              <a:rPr lang="ru-RU" sz="2800" dirty="0" smtClean="0">
                <a:solidFill>
                  <a:schemeClr val="bg2"/>
                </a:solidFill>
              </a:rPr>
              <a:t>искать, где потеряно…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771775" y="1484313"/>
          <a:ext cx="6372225" cy="4927600"/>
        </p:xfrm>
        <a:graphic>
          <a:graphicData uri="http://schemas.openxmlformats.org/presentationml/2006/ole">
            <p:oleObj spid="_x0000_s3074" name="Chart" r:id="rId3" imgW="7562890" imgH="5381711" progId="Excel.Sheet.8">
              <p:embed/>
            </p:oleObj>
          </a:graphicData>
        </a:graphic>
      </p:graphicFrame>
      <p:pic>
        <p:nvPicPr>
          <p:cNvPr id="15364" name="Picture 4" descr="тяни-толка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2819400"/>
            <a:ext cx="1860550" cy="1573213"/>
          </a:xfr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Повышение эффективности мониторинговых исследований за счет дополнительных целевых исследований по отдельным проблемам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42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 marL="609600" indent="-609600">
              <a:buAutoNum type="arabicPeriod"/>
            </a:pPr>
            <a:r>
              <a:rPr lang="ru-RU" sz="2400" dirty="0" smtClean="0"/>
              <a:t>Проведение на выборке мониторинговых исследований  дополнительных исследований (РАО, 2011, начальная школа; ВШЭ, 2011, профессиональная траектория; (Германия, 2003 г., «</a:t>
            </a:r>
            <a:r>
              <a:rPr lang="en-US" sz="2400" dirty="0" smtClean="0"/>
              <a:t>PISA</a:t>
            </a:r>
            <a:r>
              <a:rPr lang="ru-RU" sz="2400" dirty="0" smtClean="0"/>
              <a:t>-</a:t>
            </a:r>
            <a:r>
              <a:rPr lang="en-US" sz="2400" dirty="0" smtClean="0"/>
              <a:t>I</a:t>
            </a:r>
            <a:r>
              <a:rPr lang="ru-RU" sz="2400" dirty="0" smtClean="0"/>
              <a:t>-</a:t>
            </a:r>
            <a:r>
              <a:rPr lang="en-US" sz="2400" dirty="0" smtClean="0"/>
              <a:t>plus</a:t>
            </a:r>
            <a:r>
              <a:rPr lang="ru-RU" sz="2400" dirty="0" smtClean="0"/>
              <a:t>”, включающего следующие основные направления: Оценка математической и естественнонаучной грамотности учащихся 9 классов (2003 год), проведение национального тестирования в дополнительный день, анкетирование родителей, анкетирование учителей, проведение тестирования той же совокупности учащихся через год в 2004 году. </a:t>
            </a:r>
            <a:endParaRPr lang="ru-RU" sz="2400" b="1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Повышение эффективности мониторинговых исследований за счет дополнительных целевых исследований по отдельным проблемам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43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 marL="357188" indent="-357188">
              <a:buNone/>
            </a:pPr>
            <a:r>
              <a:rPr lang="ru-RU" sz="2800" b="1" dirty="0" smtClean="0"/>
              <a:t>2. </a:t>
            </a:r>
            <a:r>
              <a:rPr lang="ru-RU" sz="2800" dirty="0" smtClean="0"/>
              <a:t>Проведение дополнительных исследований параллельно мониторинговым </a:t>
            </a:r>
          </a:p>
          <a:p>
            <a:pPr marL="357188" indent="-357188">
              <a:buNone/>
            </a:pPr>
            <a:r>
              <a:rPr lang="ru-RU" sz="2800" dirty="0" smtClean="0"/>
              <a:t>    Германия:</a:t>
            </a:r>
          </a:p>
          <a:p>
            <a:r>
              <a:rPr lang="ru-RU" sz="2800" dirty="0" smtClean="0"/>
              <a:t>- </a:t>
            </a:r>
            <a:r>
              <a:rPr lang="ru-RU" sz="2000" dirty="0" smtClean="0"/>
              <a:t>Программа </a:t>
            </a:r>
            <a:r>
              <a:rPr lang="en-US" sz="2000" dirty="0" smtClean="0"/>
              <a:t>COACTIV</a:t>
            </a:r>
            <a:r>
              <a:rPr lang="ru-RU" sz="2000" dirty="0" smtClean="0"/>
              <a:t> – оценка математической компетентности учителей математики;</a:t>
            </a:r>
          </a:p>
          <a:p>
            <a:r>
              <a:rPr lang="ru-RU" sz="2000" dirty="0" smtClean="0"/>
              <a:t>- Программа </a:t>
            </a:r>
            <a:r>
              <a:rPr lang="en-US" sz="2000" dirty="0" smtClean="0"/>
              <a:t>PALMA</a:t>
            </a:r>
            <a:r>
              <a:rPr lang="ru-RU" sz="2000" dirty="0" smtClean="0"/>
              <a:t> – </a:t>
            </a:r>
            <a:r>
              <a:rPr lang="ru-RU" sz="2000" dirty="0" err="1" smtClean="0"/>
              <a:t>лонгитьюдная</a:t>
            </a:r>
            <a:r>
              <a:rPr lang="ru-RU" sz="2000" dirty="0" smtClean="0"/>
              <a:t> оценка математической компетентности учащихся 10-15 лет по концепции </a:t>
            </a:r>
            <a:r>
              <a:rPr lang="en-US" sz="2000" dirty="0" smtClean="0"/>
              <a:t>PISA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Оценка математической компетентности родителей, как родители помогают своим детям (участвовавшим в национальной выборке);</a:t>
            </a:r>
          </a:p>
          <a:p>
            <a:r>
              <a:rPr lang="ru-RU" sz="2000" dirty="0" smtClean="0"/>
              <a:t>- Программа </a:t>
            </a:r>
            <a:r>
              <a:rPr lang="en-US" sz="2000" dirty="0" smtClean="0"/>
              <a:t>IPN Video Study</a:t>
            </a:r>
            <a:r>
              <a:rPr lang="ru-RU" sz="2000" dirty="0" smtClean="0"/>
              <a:t> Видео-проекты по изучению учебного процесса в 9 классе на уроках естествознания и др. </a:t>
            </a:r>
          </a:p>
          <a:p>
            <a:pPr marL="609600" indent="-609600">
              <a:buAutoNum type="arabicPeriod"/>
            </a:pPr>
            <a:endParaRPr lang="ru-RU" sz="2800" b="1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Проблемные области в мониторинговых исследованиях (на примере международных исследований)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44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 algn="ctr">
              <a:buNone/>
            </a:pPr>
            <a:r>
              <a:rPr lang="ru-RU" sz="1800" dirty="0" smtClean="0"/>
              <a:t>Проблемные области</a:t>
            </a:r>
            <a:r>
              <a:rPr lang="en-US" sz="1800" dirty="0" smtClean="0"/>
              <a:t> (Tensions on dimensions)</a:t>
            </a: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Политические потребности (</a:t>
            </a:r>
            <a:r>
              <a:rPr lang="en-US" sz="1800" dirty="0" smtClean="0"/>
              <a:t>Political needs</a:t>
            </a:r>
            <a:r>
              <a:rPr lang="ru-RU" sz="1800" dirty="0" smtClean="0"/>
              <a:t>)&lt; ------ &gt;  Научные интересы (</a:t>
            </a:r>
            <a:r>
              <a:rPr lang="en-US" sz="1800" dirty="0" smtClean="0"/>
              <a:t>Scientific </a:t>
            </a:r>
            <a:r>
              <a:rPr lang="ru-RU" sz="1800" dirty="0" smtClean="0"/>
              <a:t>  			         </a:t>
            </a:r>
            <a:r>
              <a:rPr lang="en-US" sz="1800" dirty="0" smtClean="0"/>
              <a:t>interest</a:t>
            </a:r>
            <a:r>
              <a:rPr lang="ru-RU" sz="1800" dirty="0" smtClean="0"/>
              <a:t>)</a:t>
            </a:r>
          </a:p>
          <a:p>
            <a:pPr algn="ctr">
              <a:buNone/>
            </a:pPr>
            <a:r>
              <a:rPr lang="ru-RU" sz="1800" dirty="0" smtClean="0"/>
              <a:t>Недорогое (</a:t>
            </a:r>
            <a:r>
              <a:rPr lang="en-US" sz="1800" dirty="0" smtClean="0"/>
              <a:t>inexpensive</a:t>
            </a:r>
            <a:r>
              <a:rPr lang="ru-RU" sz="1800" dirty="0" smtClean="0"/>
              <a:t>) 		   &lt; ------ &gt;  “навороченное” (</a:t>
            </a:r>
            <a:r>
              <a:rPr lang="en-US" sz="1800" dirty="0" smtClean="0"/>
              <a:t>high</a:t>
            </a:r>
            <a:r>
              <a:rPr lang="ru-RU" sz="1800" dirty="0" smtClean="0"/>
              <a:t>-</a:t>
            </a:r>
            <a:r>
              <a:rPr lang="en-US" sz="1800" dirty="0" smtClean="0"/>
              <a:t>end</a:t>
            </a:r>
            <a:r>
              <a:rPr lang="ru-RU" sz="1800" dirty="0" smtClean="0"/>
              <a:t>) </a:t>
            </a:r>
          </a:p>
          <a:p>
            <a:pPr algn="ctr">
              <a:buNone/>
            </a:pPr>
            <a:r>
              <a:rPr lang="ru-RU" sz="1800" dirty="0" smtClean="0"/>
              <a:t>Программа, стандарты (</a:t>
            </a:r>
            <a:r>
              <a:rPr lang="en-US" sz="1800" dirty="0" smtClean="0"/>
              <a:t>Curriculum</a:t>
            </a:r>
            <a:r>
              <a:rPr lang="ru-RU" sz="1800" dirty="0" smtClean="0"/>
              <a:t>)  &lt; ------ &gt;    Грамотность (</a:t>
            </a:r>
            <a:r>
              <a:rPr lang="en-US" sz="1800" dirty="0" smtClean="0"/>
              <a:t>Literacy</a:t>
            </a:r>
            <a:r>
              <a:rPr lang="ru-RU" sz="1800" dirty="0" smtClean="0"/>
              <a:t>)</a:t>
            </a:r>
          </a:p>
          <a:p>
            <a:pPr algn="ctr">
              <a:buNone/>
            </a:pPr>
            <a:r>
              <a:rPr lang="ru-RU" sz="1800" dirty="0" smtClean="0"/>
              <a:t>Настоящее (</a:t>
            </a:r>
            <a:r>
              <a:rPr lang="en-US" sz="1800" dirty="0" smtClean="0"/>
              <a:t>Present</a:t>
            </a:r>
            <a:r>
              <a:rPr lang="ru-RU" sz="1800" dirty="0" smtClean="0"/>
              <a:t>)	 &lt; ------ &gt;   Будущее (</a:t>
            </a:r>
            <a:r>
              <a:rPr lang="en-US" sz="1800" dirty="0" smtClean="0"/>
              <a:t>Future</a:t>
            </a:r>
            <a:r>
              <a:rPr lang="ru-RU" sz="1800" dirty="0" smtClean="0"/>
              <a:t>)</a:t>
            </a:r>
          </a:p>
          <a:p>
            <a:pPr algn="ctr">
              <a:buNone/>
            </a:pPr>
            <a:r>
              <a:rPr lang="ru-RU" sz="1800" dirty="0" smtClean="0"/>
              <a:t>Регулярность/стабильность (</a:t>
            </a:r>
            <a:r>
              <a:rPr lang="en-US" sz="1800" dirty="0" smtClean="0"/>
              <a:t>stability</a:t>
            </a:r>
            <a:r>
              <a:rPr lang="ru-RU" sz="1800" dirty="0" smtClean="0"/>
              <a:t>) &lt; ------ &gt;  Инновации (</a:t>
            </a:r>
            <a:r>
              <a:rPr lang="en-US" sz="1800" dirty="0" smtClean="0"/>
              <a:t>Innovation</a:t>
            </a:r>
            <a:r>
              <a:rPr lang="ru-RU" sz="1800" dirty="0" smtClean="0"/>
              <a:t>)</a:t>
            </a:r>
          </a:p>
          <a:p>
            <a:pPr algn="ctr">
              <a:buNone/>
            </a:pPr>
            <a:r>
              <a:rPr lang="ru-RU" sz="1800" dirty="0" smtClean="0"/>
              <a:t>Условия</a:t>
            </a:r>
            <a:r>
              <a:rPr lang="en-US" sz="1800" dirty="0" smtClean="0"/>
              <a:t> (Conditions)  	&lt; ------ &gt;  </a:t>
            </a:r>
            <a:r>
              <a:rPr lang="ru-RU" sz="1800" dirty="0" smtClean="0"/>
              <a:t>Контекст</a:t>
            </a:r>
            <a:r>
              <a:rPr lang="en-US" sz="1800" dirty="0" smtClean="0"/>
              <a:t> (Context)</a:t>
            </a:r>
            <a:endParaRPr lang="ru-RU" sz="1800" dirty="0" smtClean="0"/>
          </a:p>
          <a:p>
            <a:r>
              <a:rPr lang="en-US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РИСКИ для России (взгляд эксперта)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45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 marL="609600" indent="-609600">
              <a:buNone/>
            </a:pPr>
            <a:r>
              <a:rPr lang="ru-RU" sz="2800" b="1" dirty="0" smtClean="0"/>
              <a:t>Консервация системы образования</a:t>
            </a:r>
          </a:p>
          <a:p>
            <a:pPr marL="609600" indent="-609600">
              <a:buNone/>
            </a:pPr>
            <a:endParaRPr lang="ru-RU" sz="2800" b="1" dirty="0" smtClean="0"/>
          </a:p>
          <a:p>
            <a:pPr marL="609600" indent="-609600">
              <a:buNone/>
            </a:pPr>
            <a:r>
              <a:rPr lang="ru-RU" sz="2800" b="1" dirty="0" err="1" smtClean="0"/>
              <a:t>Немотивированность</a:t>
            </a:r>
            <a:r>
              <a:rPr lang="ru-RU" sz="2800" b="1" dirty="0" smtClean="0"/>
              <a:t> «игроков»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endParaRPr lang="ru-RU" sz="2400" b="1" dirty="0" smtClean="0">
              <a:solidFill>
                <a:srgbClr val="1663A5"/>
              </a:solidFill>
            </a:endParaRP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46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8" y="908050"/>
            <a:ext cx="8229600" cy="194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Спасибо за внимание! 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Вопросы, комментарии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000370"/>
            <a:ext cx="6786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Галина Сергеевна Ковалева</a:t>
            </a:r>
            <a:endParaRPr lang="ru-RU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Институт содержания и методов обучения, РАО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ahoma" pitchFamily="34" charset="0"/>
              </a:rPr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ahoma" pitchFamily="34" charset="0"/>
              </a:rPr>
              <a:t>    Тел./факс: 8(49</a:t>
            </a:r>
            <a:r>
              <a:rPr lang="en-US" b="1" dirty="0" smtClean="0">
                <a:latin typeface="Tahoma" pitchFamily="34" charset="0"/>
              </a:rPr>
              <a:t>9</a:t>
            </a:r>
            <a:r>
              <a:rPr lang="ru-RU" b="1" dirty="0" smtClean="0">
                <a:latin typeface="Tahoma" pitchFamily="34" charset="0"/>
              </a:rPr>
              <a:t>)-</a:t>
            </a:r>
            <a:r>
              <a:rPr lang="en-US" b="1" dirty="0" smtClean="0">
                <a:latin typeface="Tahoma" pitchFamily="34" charset="0"/>
              </a:rPr>
              <a:t>24</a:t>
            </a:r>
            <a:r>
              <a:rPr lang="ru-RU" b="1" dirty="0" smtClean="0">
                <a:latin typeface="Tahoma" pitchFamily="34" charset="0"/>
              </a:rPr>
              <a:t>6-24-21</a:t>
            </a:r>
            <a:br>
              <a:rPr lang="ru-RU" b="1" dirty="0" smtClean="0">
                <a:latin typeface="Tahoma" pitchFamily="34" charset="0"/>
              </a:rPr>
            </a:br>
            <a:r>
              <a:rPr lang="ru-RU" b="1" dirty="0" smtClean="0">
                <a:latin typeface="Tahoma" pitchFamily="34" charset="0"/>
              </a:rPr>
              <a:t>     </a:t>
            </a:r>
            <a:r>
              <a:rPr lang="en-US" b="1" dirty="0" smtClean="0">
                <a:latin typeface="Tahoma" pitchFamily="34" charset="0"/>
              </a:rPr>
              <a:t>e-mail: </a:t>
            </a:r>
            <a:r>
              <a:rPr lang="en-US" b="1" dirty="0" smtClean="0">
                <a:latin typeface="Tahoma" pitchFamily="34" charset="0"/>
                <a:hlinkClick r:id="rId3"/>
              </a:rPr>
              <a:t>centeroko@mail.ru</a:t>
            </a:r>
            <a:r>
              <a:rPr lang="en-US" b="1" dirty="0" smtClean="0">
                <a:latin typeface="Tahoma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Tahoma" pitchFamily="34" charset="0"/>
              </a:rPr>
              <a:t>     </a:t>
            </a:r>
            <a:r>
              <a:rPr lang="ru-RU" b="1" dirty="0" smtClean="0">
                <a:latin typeface="Tahoma" pitchFamily="34" charset="0"/>
              </a:rPr>
              <a:t>сайт: </a:t>
            </a:r>
            <a:r>
              <a:rPr lang="en-US" b="1" dirty="0" smtClean="0">
                <a:solidFill>
                  <a:srgbClr val="5594AB"/>
                </a:solidFill>
                <a:latin typeface="Tahoma" pitchFamily="34" charset="0"/>
              </a:rPr>
              <a:t>http://www. centeroko.ru</a:t>
            </a:r>
            <a:endParaRPr lang="ru-RU" b="1" dirty="0">
              <a:solidFill>
                <a:srgbClr val="5594AB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820150" cy="1027112"/>
          </a:xfrm>
        </p:spPr>
        <p:txBody>
          <a:bodyPr/>
          <a:lstStyle/>
          <a:p>
            <a:pPr algn="ctr"/>
            <a:r>
              <a:rPr lang="ru-RU" sz="3200"/>
              <a:t>Отличие экзаменов от мониторинга</a:t>
            </a:r>
          </a:p>
        </p:txBody>
      </p:sp>
      <p:graphicFrame>
        <p:nvGraphicFramePr>
          <p:cNvPr id="114975" name="Group 287"/>
          <p:cNvGraphicFramePr>
            <a:graphicFrameLocks noGrp="1"/>
          </p:cNvGraphicFramePr>
          <p:nvPr>
            <p:ph type="tbl" idx="1"/>
          </p:nvPr>
        </p:nvGraphicFramePr>
        <p:xfrm>
          <a:off x="285719" y="1000109"/>
          <a:ext cx="8401081" cy="5784894"/>
        </p:xfrm>
        <a:graphic>
          <a:graphicData uri="http://schemas.openxmlformats.org/drawingml/2006/table">
            <a:tbl>
              <a:tblPr/>
              <a:tblGrid>
                <a:gridCol w="1481209"/>
                <a:gridCol w="2792258"/>
                <a:gridCol w="4127614"/>
              </a:tblGrid>
              <a:tr h="563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Государственные экзамены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Мониторинг образовательных достижений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37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Цель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Аттестация учащихся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Отбор учащихся для продолжения образования на следующей ступени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Оценить состояние образовательных результатов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Выявить динамику изменений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Оценить достижение стандартов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Определить факторы, объясняющие образовательные результаты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Переориентировать работу учителей на новые результаты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Выборка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Генеральная совокупность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Представительная выборка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Инструментарий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«Параллельные» КИМ, включающие то, что изучали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КИМ, максимально охватывающие содержание учебных предметов, или то, что считается важным + Анкеты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6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Использо-вание результа-тов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Для определения образовательных траекторий учащихся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Принятие решений для управления образованием и обеспечения его качества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Требования к национальным и региональным экзаменам для использования их результатов в системе управления качеством образования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6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1800" u="sng" dirty="0" smtClean="0"/>
              <a:t>Сравнимость результатов ЕГЭ по годам</a:t>
            </a:r>
            <a:r>
              <a:rPr lang="ru-RU" sz="1800" dirty="0" smtClean="0"/>
              <a:t> (</a:t>
            </a:r>
            <a:r>
              <a:rPr lang="ru-RU" sz="1800" i="1" dirty="0" smtClean="0"/>
              <a:t>наличие единого банка откалиброванных заданий, разработка моделей КИМ, позволяющих сравнивать результаты по годам на основе единой шкалы и др.) </a:t>
            </a:r>
          </a:p>
          <a:p>
            <a:pPr>
              <a:lnSpc>
                <a:spcPct val="80000"/>
              </a:lnSpc>
            </a:pPr>
            <a:endParaRPr lang="ru-RU" sz="1800" i="1" dirty="0" smtClean="0"/>
          </a:p>
          <a:p>
            <a:pPr>
              <a:lnSpc>
                <a:spcPct val="80000"/>
              </a:lnSpc>
            </a:pPr>
            <a:r>
              <a:rPr lang="ru-RU" sz="1800" u="sng" dirty="0" smtClean="0"/>
              <a:t>Содержательная интерпретация результатов</a:t>
            </a:r>
            <a:r>
              <a:rPr lang="ru-RU" sz="1800" dirty="0" smtClean="0"/>
              <a:t> экзамена(</a:t>
            </a:r>
            <a:r>
              <a:rPr lang="ru-RU" sz="1800" i="1" dirty="0" smtClean="0"/>
              <a:t>выделение отдельных уровней в подготовке учащихся, содержательное описание различных уровней достижения и др.)</a:t>
            </a:r>
          </a:p>
          <a:p>
            <a:pPr>
              <a:lnSpc>
                <a:spcPct val="80000"/>
              </a:lnSpc>
            </a:pPr>
            <a:endParaRPr lang="ru-RU" sz="1800" i="1" dirty="0" smtClean="0"/>
          </a:p>
          <a:p>
            <a:pPr>
              <a:lnSpc>
                <a:spcPct val="80000"/>
              </a:lnSpc>
            </a:pPr>
            <a:r>
              <a:rPr lang="ru-RU" sz="1800" u="sng" dirty="0" smtClean="0"/>
              <a:t>Наличие факторов, позволяющих корректно интерпретировать полученные результаты</a:t>
            </a:r>
            <a:r>
              <a:rPr lang="ru-RU" sz="1800" dirty="0" smtClean="0"/>
              <a:t> (</a:t>
            </a:r>
            <a:r>
              <a:rPr lang="ru-RU" sz="1800" i="1" dirty="0" smtClean="0"/>
              <a:t>характеристики учащихся и их семей, характеристики учителей, учебного процесса и образовательного учреждения и др.</a:t>
            </a:r>
            <a:r>
              <a:rPr lang="ru-RU" sz="1800" dirty="0" smtClean="0"/>
              <a:t>)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1800" u="sng" dirty="0" smtClean="0"/>
              <a:t>Сопоставимость системы ЕГЭ с   региональными, общероссийскими и международными исследованиями качества образования</a:t>
            </a:r>
            <a:r>
              <a:rPr lang="ru-RU" sz="1800" dirty="0" smtClean="0"/>
              <a:t> (</a:t>
            </a:r>
            <a:r>
              <a:rPr lang="ru-RU" sz="1800" i="1" dirty="0" smtClean="0"/>
              <a:t>использование единой системы взаимодополняющих показателей, использование общих подходов к разработке инструментария, сравнимость шкалы ЕГЭ со шкалами международных исследований и др.)</a:t>
            </a:r>
            <a:endParaRPr lang="ru-RU" sz="1800" i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1188" y="4437063"/>
            <a:ext cx="2376487" cy="17287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 type="none" w="lg" len="lg"/>
          </a:ln>
          <a:effectLst>
            <a:prstShdw prst="shdw17" dist="17961" dir="2700000">
              <a:schemeClr val="bg1"/>
            </a:prstShdw>
          </a:effectLst>
        </p:spPr>
        <p:txBody>
          <a:bodyPr lIns="18000" rIns="18000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itchFamily="34" charset="0"/>
              </a:rPr>
              <a:t>Перераспределяется время на изучение предметов</a:t>
            </a:r>
            <a:endParaRPr lang="en-US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6741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1188" y="1484313"/>
            <a:ext cx="2227262" cy="22574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 type="none" w="lg" len="lg"/>
          </a:ln>
          <a:effectLst>
            <a:prstShdw prst="shdw17" dist="17961" dir="2700000">
              <a:schemeClr val="bg1"/>
            </a:prstShdw>
          </a:effectLst>
        </p:spPr>
        <p:txBody>
          <a:bodyPr lIns="18000" rIns="18000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itchFamily="34" charset="0"/>
              </a:rPr>
              <a:t>Изменяются акценты в учебном процессе</a:t>
            </a:r>
            <a:endParaRPr lang="en-US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6742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511550" y="4498975"/>
            <a:ext cx="1981200" cy="16668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 type="none" w="lg" len="lg"/>
          </a:ln>
          <a:effectLst>
            <a:prstShdw prst="shdw17" dist="17961" dir="2700000">
              <a:schemeClr val="bg1"/>
            </a:prstShdw>
          </a:effectLst>
        </p:spPr>
        <p:txBody>
          <a:bodyPr lIns="18000" rIns="18000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itchFamily="34" charset="0"/>
              </a:rPr>
              <a:t>Появляются отстающие</a:t>
            </a:r>
            <a:endParaRPr lang="en-US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6743" name="AutoShap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511550" y="1557338"/>
            <a:ext cx="2057400" cy="21796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 type="none" w="lg" len="lg"/>
          </a:ln>
          <a:effectLst>
            <a:prstShdw prst="shdw17" dist="17961" dir="2700000">
              <a:schemeClr val="bg1"/>
            </a:prstShdw>
          </a:effectLst>
        </p:spPr>
        <p:txBody>
          <a:bodyPr lIns="18000" rIns="18000"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Arial Narrow" pitchFamily="34" charset="0"/>
              </a:rPr>
              <a:t>Обучение на тест</a:t>
            </a:r>
            <a:endParaRPr lang="en-US" sz="20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6744" name="AutoShap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9950" y="1557338"/>
            <a:ext cx="2133600" cy="23320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 type="none" w="lg" len="lg"/>
          </a:ln>
          <a:effectLst>
            <a:prstShdw prst="shdw17" dist="17961" dir="2700000">
              <a:schemeClr val="bg1"/>
            </a:prstShdw>
          </a:effectLst>
        </p:spPr>
        <p:txBody>
          <a:bodyPr lIns="18000" rIns="18000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itchFamily="34" charset="0"/>
              </a:rPr>
              <a:t>Уменьшается объем изучаемого материала</a:t>
            </a:r>
            <a:endParaRPr lang="en-US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6745" name="AutoShap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873750" y="4498975"/>
            <a:ext cx="2514600" cy="15938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 type="none" w="lg" len="lg"/>
          </a:ln>
          <a:effectLst>
            <a:prstShdw prst="shdw17" dist="17961" dir="2700000">
              <a:schemeClr val="bg1"/>
            </a:prstShdw>
          </a:effectLst>
        </p:spPr>
        <p:txBody>
          <a:bodyPr lIns="18000" rIns="18000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itchFamily="34" charset="0"/>
              </a:rPr>
              <a:t>Оценивается только часть изучаемого материала</a:t>
            </a:r>
            <a:endParaRPr lang="en-US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6746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27112"/>
          </a:xfrm>
          <a:noFill/>
          <a:ln/>
        </p:spPr>
        <p:txBody>
          <a:bodyPr/>
          <a:lstStyle/>
          <a:p>
            <a:pPr algn="ctr"/>
            <a:r>
              <a:rPr lang="ru-RU" sz="3200"/>
              <a:t>Негативные последствия внешней оценки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Oval 2"/>
          <p:cNvSpPr>
            <a:spLocks noChangeArrowheads="1"/>
          </p:cNvSpPr>
          <p:nvPr/>
        </p:nvSpPr>
        <p:spPr bwMode="auto">
          <a:xfrm>
            <a:off x="323850" y="1916113"/>
            <a:ext cx="6408738" cy="4681537"/>
          </a:xfrm>
          <a:prstGeom prst="ellipse">
            <a:avLst/>
          </a:prstGeom>
          <a:solidFill>
            <a:srgbClr val="969696">
              <a:alpha val="41000"/>
            </a:srgbClr>
          </a:solidFill>
          <a:ln w="12700" algn="ctr">
            <a:noFill/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vert="eaVert" wrap="none">
            <a:flatTx/>
          </a:bodyPr>
          <a:lstStyle/>
          <a:p>
            <a:pPr algn="ctr" rtl="1"/>
            <a:endParaRPr lang="ru-RU" sz="2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8787" name="Oval 3"/>
          <p:cNvSpPr>
            <a:spLocks noChangeArrowheads="1"/>
          </p:cNvSpPr>
          <p:nvPr/>
        </p:nvSpPr>
        <p:spPr bwMode="auto">
          <a:xfrm>
            <a:off x="323850" y="1917700"/>
            <a:ext cx="6381750" cy="4940300"/>
          </a:xfrm>
          <a:prstGeom prst="ellipse">
            <a:avLst/>
          </a:prstGeom>
          <a:solidFill>
            <a:srgbClr val="C0C0C0"/>
          </a:solidFill>
          <a:ln w="12700" algn="ctr">
            <a:noFill/>
            <a:round/>
            <a:headEnd/>
            <a:tailEnd/>
          </a:ln>
          <a:effectLst/>
        </p:spPr>
        <p:txBody>
          <a:bodyPr wrap="none" anchor="b"/>
          <a:lstStyle/>
          <a:p>
            <a:pPr algn="ctr" rtl="1"/>
            <a:endParaRPr lang="ru-RU" sz="2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8788" name="Oval 4"/>
          <p:cNvSpPr>
            <a:spLocks noChangeArrowheads="1"/>
          </p:cNvSpPr>
          <p:nvPr/>
        </p:nvSpPr>
        <p:spPr bwMode="auto">
          <a:xfrm>
            <a:off x="755650" y="2420938"/>
            <a:ext cx="3095625" cy="2663825"/>
          </a:xfrm>
          <a:prstGeom prst="ellipse">
            <a:avLst/>
          </a:prstGeom>
          <a:solidFill>
            <a:srgbClr val="000080">
              <a:alpha val="45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ru-RU" sz="2000" b="1">
                <a:solidFill>
                  <a:srgbClr val="000000"/>
                </a:solidFill>
              </a:rPr>
              <a:t>Внутренняя </a:t>
            </a:r>
          </a:p>
          <a:p>
            <a:pPr algn="ctr" rtl="1"/>
            <a:r>
              <a:rPr lang="ru-RU" sz="2000" b="1">
                <a:solidFill>
                  <a:srgbClr val="000000"/>
                </a:solidFill>
              </a:rPr>
              <a:t>оценка</a:t>
            </a:r>
            <a:endParaRPr lang="he-IL" sz="2000" b="1">
              <a:solidFill>
                <a:srgbClr val="000000"/>
              </a:solidFill>
              <a:cs typeface="Arial" pitchFamily="34" charset="0"/>
            </a:endParaRPr>
          </a:p>
          <a:p>
            <a:pPr algn="ctr" rtl="1"/>
            <a:endParaRPr lang="en-US" sz="2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2987675" y="2420938"/>
            <a:ext cx="3241675" cy="2663825"/>
          </a:xfrm>
          <a:prstGeom prst="ellipse">
            <a:avLst/>
          </a:prstGeom>
          <a:solidFill>
            <a:srgbClr val="CC0000">
              <a:alpha val="45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ru-RU" sz="2000" b="1">
                <a:solidFill>
                  <a:srgbClr val="000000"/>
                </a:solidFill>
              </a:rPr>
              <a:t>Внешняя</a:t>
            </a:r>
          </a:p>
          <a:p>
            <a:pPr algn="ctr" rtl="1"/>
            <a:r>
              <a:rPr lang="ru-RU" sz="2000" b="1">
                <a:solidFill>
                  <a:srgbClr val="000000"/>
                </a:solidFill>
              </a:rPr>
              <a:t> оценка</a:t>
            </a:r>
            <a:endParaRPr lang="en-US" sz="2000" b="1">
              <a:solidFill>
                <a:srgbClr val="000000"/>
              </a:solidFill>
              <a:cs typeface="Arial" pitchFamily="34" charset="0"/>
            </a:endParaRPr>
          </a:p>
          <a:p>
            <a:pPr algn="ctr" rtl="1"/>
            <a:endParaRPr lang="en-US" sz="2000" b="1">
              <a:cs typeface="Arial" pitchFamily="34" charset="0"/>
            </a:endParaRPr>
          </a:p>
          <a:p>
            <a:pPr algn="ctr" rtl="1"/>
            <a:endParaRPr lang="en-US" sz="2000" b="1">
              <a:cs typeface="Arial" pitchFamily="34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987675" y="3068638"/>
            <a:ext cx="941388" cy="16430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ru-RU" sz="1400" b="1">
                <a:solidFill>
                  <a:srgbClr val="000000"/>
                </a:solidFill>
                <a:latin typeface="Arial Narrow" pitchFamily="34" charset="0"/>
              </a:rPr>
              <a:t>Исполь-зование в школе централи-зованного инстру-ментария</a:t>
            </a:r>
            <a:endParaRPr lang="en-US" sz="14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8791" name="AutoShape 7"/>
          <p:cNvSpPr>
            <a:spLocks noChangeArrowheads="1"/>
          </p:cNvSpPr>
          <p:nvPr/>
        </p:nvSpPr>
        <p:spPr bwMode="auto">
          <a:xfrm rot="8614352">
            <a:off x="7886700" y="114300"/>
            <a:ext cx="1331913" cy="2117725"/>
          </a:xfrm>
          <a:prstGeom prst="moon">
            <a:avLst>
              <a:gd name="adj" fmla="val 0"/>
            </a:avLst>
          </a:prstGeom>
          <a:solidFill>
            <a:schemeClr val="tx1"/>
          </a:solidFill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2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301625"/>
            <a:ext cx="7296150" cy="6794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3200"/>
              <a:t>Использование комплексных измерений</a:t>
            </a:r>
            <a:endParaRPr lang="en-US" sz="3200"/>
          </a:p>
        </p:txBody>
      </p:sp>
      <p:sp>
        <p:nvSpPr>
          <p:cNvPr id="118793" name="WordArt 9"/>
          <p:cNvSpPr>
            <a:spLocks noChangeArrowheads="1" noChangeShapeType="1" noTextEdit="1"/>
          </p:cNvSpPr>
          <p:nvPr/>
        </p:nvSpPr>
        <p:spPr bwMode="auto">
          <a:xfrm rot="-1970615">
            <a:off x="5840413" y="1522413"/>
            <a:ext cx="1944687" cy="6111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8741"/>
              </a:avLst>
            </a:prstTxWarp>
          </a:bodyPr>
          <a:lstStyle/>
          <a:p>
            <a:pPr algn="r"/>
            <a:r>
              <a:rPr lang="ru-RU" sz="1400" b="1" kern="10">
                <a:ln w="9525">
                  <a:noFill/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cs typeface="Arial"/>
              </a:rPr>
              <a:t>Мониторинговые</a:t>
            </a:r>
          </a:p>
          <a:p>
            <a:pPr algn="r"/>
            <a:r>
              <a:rPr lang="ru-RU" sz="1400" b="1" kern="10">
                <a:ln w="9525">
                  <a:noFill/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cs typeface="Arial"/>
              </a:rPr>
              <a:t>исследования </a:t>
            </a:r>
          </a:p>
        </p:txBody>
      </p:sp>
      <p:sp>
        <p:nvSpPr>
          <p:cNvPr id="118794" name="WordArt 10"/>
          <p:cNvSpPr>
            <a:spLocks noChangeArrowheads="1" noChangeShapeType="1" noTextEdit="1"/>
          </p:cNvSpPr>
          <p:nvPr/>
        </p:nvSpPr>
        <p:spPr bwMode="auto">
          <a:xfrm>
            <a:off x="1547813" y="5373688"/>
            <a:ext cx="3960812" cy="7191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000000"/>
                </a:solidFill>
                <a:latin typeface="Arial"/>
                <a:cs typeface="Arial"/>
              </a:rPr>
              <a:t>Оценка учащихся и школ</a:t>
            </a:r>
          </a:p>
        </p:txBody>
      </p:sp>
      <p:sp>
        <p:nvSpPr>
          <p:cNvPr id="118795" name="Oval 11"/>
          <p:cNvSpPr>
            <a:spLocks noChangeArrowheads="1"/>
          </p:cNvSpPr>
          <p:nvPr/>
        </p:nvSpPr>
        <p:spPr bwMode="auto">
          <a:xfrm>
            <a:off x="609600" y="4114800"/>
            <a:ext cx="2519363" cy="1008063"/>
          </a:xfrm>
          <a:prstGeom prst="ellipse">
            <a:avLst/>
          </a:prstGeom>
          <a:solidFill>
            <a:schemeClr val="tx1">
              <a:alpha val="39999"/>
            </a:schemeClr>
          </a:solidFill>
          <a:ln w="38100" algn="ctr">
            <a:noFill/>
            <a:round/>
            <a:headEnd/>
            <a:tailEnd type="none" w="lg" len="lg"/>
          </a:ln>
          <a:effectLst/>
        </p:spPr>
        <p:txBody>
          <a:bodyPr lIns="0" rIns="0" anchor="ctr"/>
          <a:lstStyle/>
          <a:p>
            <a:pPr algn="ctr" rtl="1"/>
            <a:r>
              <a:rPr lang="ru-RU" sz="1600" b="1">
                <a:solidFill>
                  <a:srgbClr val="000000"/>
                </a:solidFill>
              </a:rPr>
              <a:t>Текущий контроль, портфолио и др.</a:t>
            </a:r>
            <a:endParaRPr lang="en-US" sz="16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8796" name="Oval 12"/>
          <p:cNvSpPr>
            <a:spLocks noChangeArrowheads="1"/>
          </p:cNvSpPr>
          <p:nvPr/>
        </p:nvSpPr>
        <p:spPr bwMode="auto">
          <a:xfrm>
            <a:off x="1143000" y="2971800"/>
            <a:ext cx="1981200" cy="1143000"/>
          </a:xfrm>
          <a:prstGeom prst="ellipse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7" name="Oval 13"/>
          <p:cNvSpPr>
            <a:spLocks noChangeArrowheads="1"/>
          </p:cNvSpPr>
          <p:nvPr/>
        </p:nvSpPr>
        <p:spPr bwMode="auto">
          <a:xfrm>
            <a:off x="3048000" y="2514600"/>
            <a:ext cx="863600" cy="2819400"/>
          </a:xfrm>
          <a:prstGeom prst="ellipse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18798" name="Oval 14"/>
          <p:cNvSpPr>
            <a:spLocks noChangeArrowheads="1"/>
          </p:cNvSpPr>
          <p:nvPr/>
        </p:nvSpPr>
        <p:spPr bwMode="auto">
          <a:xfrm>
            <a:off x="3657600" y="2819400"/>
            <a:ext cx="1912938" cy="1020763"/>
          </a:xfrm>
          <a:prstGeom prst="ellipse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9" name="Oval 15"/>
          <p:cNvSpPr>
            <a:spLocks noChangeArrowheads="1"/>
          </p:cNvSpPr>
          <p:nvPr/>
        </p:nvSpPr>
        <p:spPr bwMode="auto">
          <a:xfrm rot="-24250137">
            <a:off x="5588000" y="1176338"/>
            <a:ext cx="2376488" cy="1408112"/>
          </a:xfrm>
          <a:prstGeom prst="ellipse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8800" name="Oval 16"/>
          <p:cNvSpPr>
            <a:spLocks noChangeArrowheads="1"/>
          </p:cNvSpPr>
          <p:nvPr/>
        </p:nvSpPr>
        <p:spPr bwMode="auto">
          <a:xfrm>
            <a:off x="3492500" y="3933825"/>
            <a:ext cx="2519363" cy="1008063"/>
          </a:xfrm>
          <a:prstGeom prst="ellipse">
            <a:avLst/>
          </a:prstGeom>
          <a:solidFill>
            <a:schemeClr val="tx1">
              <a:alpha val="39999"/>
            </a:schemeClr>
          </a:solidFill>
          <a:ln w="38100" algn="ctr">
            <a:noFill/>
            <a:round/>
            <a:headEnd/>
            <a:tailEnd type="none" w="lg" len="lg"/>
          </a:ln>
          <a:effectLst/>
        </p:spPr>
        <p:txBody>
          <a:bodyPr lIns="0" rIns="0" anchor="ctr"/>
          <a:lstStyle/>
          <a:p>
            <a:pPr algn="ctr" rtl="1"/>
            <a:r>
              <a:rPr lang="ru-RU" sz="1600" b="1">
                <a:solidFill>
                  <a:srgbClr val="000000"/>
                </a:solidFill>
              </a:rPr>
              <a:t>ЕГЭ, ГИА-9</a:t>
            </a:r>
            <a:endParaRPr lang="en-US" sz="16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8801" name="Oval 17"/>
          <p:cNvSpPr>
            <a:spLocks noChangeArrowheads="1"/>
          </p:cNvSpPr>
          <p:nvPr/>
        </p:nvSpPr>
        <p:spPr bwMode="auto">
          <a:xfrm>
            <a:off x="9525000" y="-152400"/>
            <a:ext cx="533400" cy="436563"/>
          </a:xfrm>
          <a:prstGeom prst="ellipse">
            <a:avLst/>
          </a:prstGeom>
          <a:solidFill>
            <a:srgbClr val="CC0000"/>
          </a:solidFill>
          <a:ln w="38100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 autoUpdateAnimBg="0"/>
      <p:bldP spid="118787" grpId="0" animBg="1" autoUpdateAnimBg="0"/>
      <p:bldP spid="118788" grpId="0" animBg="1" autoUpdateAnimBg="0"/>
      <p:bldP spid="118789" grpId="0" animBg="1" autoUpdateAnimBg="0"/>
      <p:bldP spid="118790" grpId="0" autoUpdateAnimBg="0"/>
      <p:bldP spid="118795" grpId="0" animBg="1" autoUpdateAnimBg="0"/>
      <p:bldP spid="118796" grpId="0" animBg="1"/>
      <p:bldP spid="118797" grpId="0" animBg="1"/>
      <p:bldP spid="118798" grpId="0" animBg="1"/>
      <p:bldP spid="118799" grpId="0" animBg="1"/>
      <p:bldP spid="11880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214313"/>
            <a:ext cx="7772400" cy="7143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1663A5"/>
                </a:solidFill>
              </a:rPr>
              <a:t>Опыт </a:t>
            </a:r>
            <a:r>
              <a:rPr lang="ru-RU" sz="2400" b="1" dirty="0" smtClean="0">
                <a:solidFill>
                  <a:srgbClr val="1663A5"/>
                </a:solidFill>
              </a:rPr>
              <a:t>некоторых стран </a:t>
            </a:r>
            <a:r>
              <a:rPr lang="ru-RU" sz="2400" b="1" dirty="0" smtClean="0">
                <a:solidFill>
                  <a:srgbClr val="1663A5"/>
                </a:solidFill>
              </a:rPr>
              <a:t>в создании системы мониторинга</a:t>
            </a:r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41626-9778-4F45-8FD4-80A4683B206B}" type="slidenum">
              <a:rPr lang="ru-RU" sz="1400" b="1">
                <a:solidFill>
                  <a:srgbClr val="1663A5"/>
                </a:solidFill>
                <a:latin typeface="Verdana" pitchFamily="34" charset="0"/>
              </a:rPr>
              <a:pPr algn="r"/>
              <a:t>9</a:t>
            </a:fld>
            <a:endParaRPr lang="ru-RU" sz="1400" b="1">
              <a:solidFill>
                <a:srgbClr val="1663A5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8935"/>
            <a:ext cx="8893175" cy="51847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dirty="0" smtClean="0"/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97000"/>
          <a:ext cx="9144001" cy="5599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32"/>
                <a:gridCol w="2464611"/>
                <a:gridCol w="2393158"/>
                <a:gridCol w="2286000"/>
              </a:tblGrid>
              <a:tr h="98993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Страны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Международный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(национальный уровень)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Национальный уровень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Региональный уровень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8480">
                <a:tc>
                  <a:txBody>
                    <a:bodyPr/>
                    <a:lstStyle/>
                    <a:p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PIRLS, TIMSS, PISA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NAEP, NCLB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en-US" dirty="0" smtClean="0"/>
                        <a:t>SAT, ACT</a:t>
                      </a:r>
                      <a:r>
                        <a:rPr lang="ru-RU" dirty="0" smtClean="0"/>
                        <a:t>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Экзамены, готовность к обучению, мониторинги</a:t>
                      </a:r>
                      <a:endParaRPr lang="ru-RU" sz="1600" dirty="0"/>
                    </a:p>
                  </a:txBody>
                  <a:tcPr/>
                </a:tc>
              </a:tr>
              <a:tr h="708480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PIRLS, TIMSS, PISA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708480"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Австралия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PIRLS, TIMSS, PISA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Мониторинги</a:t>
                      </a:r>
                      <a:r>
                        <a:rPr lang="ru-RU" baseline="0" dirty="0" smtClean="0"/>
                        <a:t> (предметные, ИКТ, готовность к обучению)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848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PIRLS, TIMSS, PISA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GCSE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Английский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бакалавриат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err="1" smtClean="0"/>
                        <a:t>Валийский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бакалавриат</a:t>
                      </a:r>
                      <a:endParaRPr lang="ru-RU" sz="1600" dirty="0"/>
                    </a:p>
                  </a:txBody>
                  <a:tcPr/>
                </a:tc>
              </a:tr>
              <a:tr h="708480">
                <a:tc>
                  <a:txBody>
                    <a:bodyPr/>
                    <a:lstStyle/>
                    <a:p>
                      <a:r>
                        <a:rPr lang="ru-RU" dirty="0" smtClean="0"/>
                        <a:t>Канада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PIRLS, TIMSS, PISA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Экзамены, готовность к обучению, мониторинги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1"/>
  <p:tag name="NBP" val="1"/>
  <p:tag name="BSN" val="51"/>
  <p:tag name="SVT" val="TRUE"/>
  <p:tag name="CVB" val="51"/>
  <p:tag name="SPT" val="FALSE"/>
  <p:tag name="CII" val="5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2108</Words>
  <Application>Microsoft Office PowerPoint</Application>
  <PresentationFormat>Экран (4:3)</PresentationFormat>
  <Paragraphs>465</Paragraphs>
  <Slides>46</Slides>
  <Notes>39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Оформление по умолчанию</vt:lpstr>
      <vt:lpstr>Chart</vt:lpstr>
      <vt:lpstr>Формула</vt:lpstr>
      <vt:lpstr>Слайд 1</vt:lpstr>
      <vt:lpstr>ОСНОВНОЕ СОДЕРЖАНИЕ</vt:lpstr>
      <vt:lpstr>Ожидания от мониторинговых исследований</vt:lpstr>
      <vt:lpstr>Оценка образовательных достижений  в ОСОКО (внешняя оценка)</vt:lpstr>
      <vt:lpstr>Отличие экзаменов от мониторинга</vt:lpstr>
      <vt:lpstr>Требования к национальным и региональным экзаменам для использования их результатов в системе управления качеством образования</vt:lpstr>
      <vt:lpstr>Негативные последствия внешней оценки</vt:lpstr>
      <vt:lpstr>Использование комплексных измерений</vt:lpstr>
      <vt:lpstr>Опыт некоторых стран в создании системы мониторинга</vt:lpstr>
      <vt:lpstr>Учимся у лучших! (по результатам исследований PISA 2000-2009)</vt:lpstr>
      <vt:lpstr>Мониторинговые исследования качества образования</vt:lpstr>
      <vt:lpstr>Основания для определения направлений мониторинговых исследований</vt:lpstr>
      <vt:lpstr>Основные направления мониторинговых исследований качества общего образования</vt:lpstr>
      <vt:lpstr>Основные задачи мониторинговых исследований качества образования</vt:lpstr>
      <vt:lpstr>Основные задачи мониторинговых исследований качества образования</vt:lpstr>
      <vt:lpstr>Планирование мониторинговых исследований качества образования</vt:lpstr>
      <vt:lpstr>Планирование мониторинговых исследований качества образования</vt:lpstr>
      <vt:lpstr>Планирование мониторинговых исследований качества образования</vt:lpstr>
      <vt:lpstr>Ключевые вопросы, определяющие модель мониторинговых исследований образовательных достижений учащихся</vt:lpstr>
      <vt:lpstr>Эффективность мониторинговых исследований</vt:lpstr>
      <vt:lpstr>Критерии качества проведения мониторинговых исследований</vt:lpstr>
      <vt:lpstr>Критерии качества (продолжение)</vt:lpstr>
      <vt:lpstr>Критерии качества (продолжение)</vt:lpstr>
      <vt:lpstr>Как определить и обосновать качество и эффективность мониторинговых исследований</vt:lpstr>
      <vt:lpstr>Как определить и обосновать качество и эффективность мониторинговых исследований</vt:lpstr>
      <vt:lpstr>Актуальные требования к организации мониторинга образовательных достижений в России</vt:lpstr>
      <vt:lpstr>С какой целью могут быть использоваться результаты мониторинга</vt:lpstr>
      <vt:lpstr>Кто может использовать результаты мониторинга</vt:lpstr>
      <vt:lpstr>Для информирования: </vt:lpstr>
      <vt:lpstr>…почувствуйте разницу…</vt:lpstr>
      <vt:lpstr>Распределение обследуемых первоклассников по результатам выполнения методики  «Графический диктант»</vt:lpstr>
      <vt:lpstr>Для принятия решений: Использование результатов международных исследований  (PISA-2009)</vt:lpstr>
      <vt:lpstr>Профили готовности первоклассников к обучению в школе</vt:lpstr>
      <vt:lpstr>Слайд 34</vt:lpstr>
      <vt:lpstr>Для повышения квалификации TIMSS 1995, естествознание 8 класс</vt:lpstr>
      <vt:lpstr>TIMSS 1999, естествознание 8 класс</vt:lpstr>
      <vt:lpstr>TIMSS 2003, 2007, естествознание 8 класс </vt:lpstr>
      <vt:lpstr>TIMSS 1995, 1999, 2003, 2007 естествознание 8 класс</vt:lpstr>
      <vt:lpstr>Выявление причин обнаруженных проблем</vt:lpstr>
      <vt:lpstr>Для инициирования новых исследований: «Тяни-толкай» –  измеритель динамики читательской грамотности</vt:lpstr>
      <vt:lpstr>Проблема PIRLS-PISA: что делать? Искать не там, где светло… искать, где потеряно…</vt:lpstr>
      <vt:lpstr>Повышение эффективности мониторинговых исследований за счет дополнительных целевых исследований по отдельным проблемам</vt:lpstr>
      <vt:lpstr>Повышение эффективности мониторинговых исследований за счет дополнительных целевых исследований по отдельным проблемам</vt:lpstr>
      <vt:lpstr>Проблемные области в мониторинговых исследованиях (на примере международных исследований)</vt:lpstr>
      <vt:lpstr>РИСКИ для России (взгляд эксперта)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по реализации мероприятий в сфере информационных технологий в рамках программы развития федерального университета</dc:title>
  <dc:creator>Соник</dc:creator>
  <cp:lastModifiedBy>Admin</cp:lastModifiedBy>
  <cp:revision>309</cp:revision>
  <dcterms:created xsi:type="dcterms:W3CDTF">2010-02-24T22:36:21Z</dcterms:created>
  <dcterms:modified xsi:type="dcterms:W3CDTF">2011-06-28T05:24:03Z</dcterms:modified>
</cp:coreProperties>
</file>