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ags/tag29.xml" ContentType="application/vnd.openxmlformats-officedocument.presentationml.tag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0" r:id="rId2"/>
    <p:sldId id="258" r:id="rId3"/>
    <p:sldId id="276" r:id="rId4"/>
    <p:sldId id="273" r:id="rId5"/>
    <p:sldId id="260" r:id="rId6"/>
    <p:sldId id="270" r:id="rId7"/>
    <p:sldId id="264" r:id="rId8"/>
    <p:sldId id="265" r:id="rId9"/>
    <p:sldId id="257" r:id="rId10"/>
    <p:sldId id="266" r:id="rId11"/>
    <p:sldId id="267" r:id="rId12"/>
    <p:sldId id="279" r:id="rId13"/>
    <p:sldId id="268" r:id="rId14"/>
    <p:sldId id="269" r:id="rId15"/>
    <p:sldId id="277" r:id="rId16"/>
    <p:sldId id="278" r:id="rId17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6742C3-D538-4775-8D62-C76197BFACC9}" type="datetimeFigureOut">
              <a:rPr lang="ru-RU" smtClean="0"/>
              <a:pPr/>
              <a:t>23.06.2011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84C69-B7BB-4DA1-9A47-091B6DAD13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704C6D5-48F1-4D48-8570-2A8C5DD6A22B}" type="datetimeFigureOut">
              <a:rPr lang="en-GB"/>
              <a:pPr>
                <a:defRPr/>
              </a:pPr>
              <a:t>23/06/2011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6BD8946-DFCC-4DCA-B033-2E6E02655B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oc id"/>
          <p:cNvSpPr>
            <a:spLocks noGrp="1" noChangeArrowheads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/>
              <a:t>7thMay2306(fullpack)</a:t>
            </a:r>
          </a:p>
        </p:txBody>
      </p:sp>
      <p:sp>
        <p:nvSpPr>
          <p:cNvPr id="23554" name="pg num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E208F8-C32A-449B-96FF-B6459E87D57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GB"/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31850" y="763588"/>
            <a:ext cx="5010150" cy="3759200"/>
          </a:xfrm>
          <a:noFill/>
          <a:ln>
            <a:solidFill>
              <a:schemeClr val="bg1"/>
            </a:solidFill>
            <a:miter lim="800000"/>
            <a:headEnd/>
            <a:tailEnd/>
          </a:ln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475" y="4680686"/>
            <a:ext cx="4876771" cy="163721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smtClean="0"/>
              <a:t>Ralph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D2D48-60AB-4E6D-B06B-5429EEDE8487}" type="datetimeFigureOut">
              <a:rPr lang="en-GB"/>
              <a:pPr>
                <a:defRPr/>
              </a:pPr>
              <a:t>23/06/2011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EE0AF-F115-4937-B809-D97B461716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FBEC2-01EE-4EF0-B110-261615BCA114}" type="datetimeFigureOut">
              <a:rPr lang="en-GB"/>
              <a:pPr>
                <a:defRPr/>
              </a:pPr>
              <a:t>23/06/2011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D957A-B1FC-41FB-BF42-3C9EB7087D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5EDF2-1E24-4161-BF48-62B1F7842C83}" type="datetimeFigureOut">
              <a:rPr lang="en-GB"/>
              <a:pPr>
                <a:defRPr/>
              </a:pPr>
              <a:t>23/06/2011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A7A5B-75BD-4E3D-9E6B-C074247166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Сравнение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работа\фрэшборд\тема сиреневая\обл44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общ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7000">
                <a:schemeClr val="bg1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/>
          </a:p>
        </p:txBody>
      </p:sp>
      <p:pic>
        <p:nvPicPr>
          <p:cNvPr id="4" name="Picture 3" descr="D:\работа\презы\новая\шапка3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 userDrawn="1"/>
        </p:nvSpPr>
        <p:spPr>
          <a:xfrm>
            <a:off x="214313" y="214313"/>
            <a:ext cx="8715375" cy="714375"/>
          </a:xfrm>
          <a:prstGeom prst="roundRect">
            <a:avLst>
              <a:gd name="adj" fmla="val 11855"/>
            </a:avLst>
          </a:prstGeom>
          <a:noFill/>
          <a:ln w="190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800"/>
          </a:p>
        </p:txBody>
      </p:sp>
      <p:sp>
        <p:nvSpPr>
          <p:cNvPr id="6" name="Text Box 9"/>
          <p:cNvSpPr txBox="1">
            <a:spLocks noChangeArrowheads="1"/>
          </p:cNvSpPr>
          <p:nvPr userDrawn="1"/>
        </p:nvSpPr>
        <p:spPr bwMode="auto">
          <a:xfrm>
            <a:off x="5940425" y="900113"/>
            <a:ext cx="306546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100" b="1">
                <a:solidFill>
                  <a:schemeClr val="bg1"/>
                </a:solidFill>
              </a:rPr>
              <a:t>Институт управления образованием РАО</a:t>
            </a:r>
          </a:p>
        </p:txBody>
      </p:sp>
      <p:sp>
        <p:nvSpPr>
          <p:cNvPr id="10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7772400" cy="714379"/>
          </a:xfrm>
        </p:spPr>
        <p:txBody>
          <a:bodyPr/>
          <a:lstStyle>
            <a:lvl1pPr algn="l">
              <a:defRPr sz="2000" b="1">
                <a:solidFill>
                  <a:srgbClr val="1663A5"/>
                </a:solidFill>
                <a:latin typeface="Verdan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724650" y="6245225"/>
            <a:ext cx="2133600" cy="476250"/>
          </a:xfrm>
        </p:spPr>
        <p:txBody>
          <a:bodyPr/>
          <a:lstStyle>
            <a:lvl1pPr>
              <a:defRPr b="1">
                <a:solidFill>
                  <a:srgbClr val="1663A5"/>
                </a:solidFill>
              </a:defRPr>
            </a:lvl1pPr>
          </a:lstStyle>
          <a:p>
            <a:pPr>
              <a:defRPr/>
            </a:pPr>
            <a:fld id="{ED7502D8-C31A-422D-8FDA-34DAA803AC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4E042-A66B-4560-8A3A-78D5CEC2536E}" type="datetimeFigureOut">
              <a:rPr lang="en-GB"/>
              <a:pPr>
                <a:defRPr/>
              </a:pPr>
              <a:t>23/06/2011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BC091-DE91-48D8-98E7-D57BE7DEF8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6B6F5-7223-468B-BE44-00DC5D9C6329}" type="datetimeFigureOut">
              <a:rPr lang="en-GB"/>
              <a:pPr>
                <a:defRPr/>
              </a:pPr>
              <a:t>23/06/2011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952A7-A2DD-46C0-9946-9D42572EDD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321C1-07FB-4865-A21A-FD8CC5D2B564}" type="datetimeFigureOut">
              <a:rPr lang="en-GB"/>
              <a:pPr>
                <a:defRPr/>
              </a:pPr>
              <a:t>23/06/2011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92AFA-1801-43B1-818C-1EE28BCFC3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72DC7-EB6B-4F2E-A397-20CBE6578235}" type="datetimeFigureOut">
              <a:rPr lang="en-GB"/>
              <a:pPr>
                <a:defRPr/>
              </a:pPr>
              <a:t>23/06/2011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D5935-E65B-4D90-90CC-3AE1CC7884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D8363-761B-4E29-BA7C-B27F2A852D48}" type="datetimeFigureOut">
              <a:rPr lang="en-GB"/>
              <a:pPr>
                <a:defRPr/>
              </a:pPr>
              <a:t>23/06/2011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28E79-4C1F-462D-9150-C42B90F955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A8DF3-DE24-4B32-8102-59C536202FEE}" type="datetimeFigureOut">
              <a:rPr lang="en-GB"/>
              <a:pPr>
                <a:defRPr/>
              </a:pPr>
              <a:t>23/06/2011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5F666-CD24-49F0-AE03-E8E5E9B2C5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5BE31-05B9-4A03-B4E3-3D5B7F83465D}" type="datetimeFigureOut">
              <a:rPr lang="en-GB"/>
              <a:pPr>
                <a:defRPr/>
              </a:pPr>
              <a:t>23/06/2011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55062-EEC6-4A19-B46D-58E865AAA0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D2596-D4B0-4981-8E2D-634B8DF589D3}" type="datetimeFigureOut">
              <a:rPr lang="en-GB"/>
              <a:pPr>
                <a:defRPr/>
              </a:pPr>
              <a:t>23/06/2011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36F96-D361-48CA-A86F-816695B69E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BAC896-5CD0-4F2F-91CC-DA345EB811FF}" type="datetimeFigureOut">
              <a:rPr lang="en-GB"/>
              <a:pPr>
                <a:defRPr/>
              </a:pPr>
              <a:t>23/06/2011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930B508-909D-49AE-BE90-B99B4D3CAD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7.xml"/><Relationship Id="rId13" Type="http://schemas.openxmlformats.org/officeDocument/2006/relationships/tags" Target="../tags/tag12.xml"/><Relationship Id="rId18" Type="http://schemas.openxmlformats.org/officeDocument/2006/relationships/tags" Target="../tags/tag17.xml"/><Relationship Id="rId26" Type="http://schemas.openxmlformats.org/officeDocument/2006/relationships/tags" Target="../tags/tag25.xml"/><Relationship Id="rId39" Type="http://schemas.openxmlformats.org/officeDocument/2006/relationships/oleObject" Target="../embeddings/oleObject3.bin"/><Relationship Id="rId3" Type="http://schemas.openxmlformats.org/officeDocument/2006/relationships/tags" Target="../tags/tag2.xml"/><Relationship Id="rId21" Type="http://schemas.openxmlformats.org/officeDocument/2006/relationships/tags" Target="../tags/tag20.xml"/><Relationship Id="rId34" Type="http://schemas.openxmlformats.org/officeDocument/2006/relationships/tags" Target="../tags/tag33.xml"/><Relationship Id="rId7" Type="http://schemas.openxmlformats.org/officeDocument/2006/relationships/tags" Target="../tags/tag6.xml"/><Relationship Id="rId12" Type="http://schemas.openxmlformats.org/officeDocument/2006/relationships/tags" Target="../tags/tag11.xml"/><Relationship Id="rId17" Type="http://schemas.openxmlformats.org/officeDocument/2006/relationships/tags" Target="../tags/tag16.xml"/><Relationship Id="rId25" Type="http://schemas.openxmlformats.org/officeDocument/2006/relationships/tags" Target="../tags/tag24.xml"/><Relationship Id="rId33" Type="http://schemas.openxmlformats.org/officeDocument/2006/relationships/tags" Target="../tags/tag32.xml"/><Relationship Id="rId38" Type="http://schemas.openxmlformats.org/officeDocument/2006/relationships/oleObject" Target="../embeddings/oleObject2.bin"/><Relationship Id="rId2" Type="http://schemas.openxmlformats.org/officeDocument/2006/relationships/tags" Target="../tags/tag1.xml"/><Relationship Id="rId16" Type="http://schemas.openxmlformats.org/officeDocument/2006/relationships/tags" Target="../tags/tag15.xml"/><Relationship Id="rId20" Type="http://schemas.openxmlformats.org/officeDocument/2006/relationships/tags" Target="../tags/tag19.xml"/><Relationship Id="rId29" Type="http://schemas.openxmlformats.org/officeDocument/2006/relationships/tags" Target="../tags/tag28.xml"/><Relationship Id="rId1" Type="http://schemas.openxmlformats.org/officeDocument/2006/relationships/vmlDrawing" Target="../drawings/vmlDrawing1.vml"/><Relationship Id="rId6" Type="http://schemas.openxmlformats.org/officeDocument/2006/relationships/tags" Target="../tags/tag5.xml"/><Relationship Id="rId11" Type="http://schemas.openxmlformats.org/officeDocument/2006/relationships/tags" Target="../tags/tag10.xml"/><Relationship Id="rId24" Type="http://schemas.openxmlformats.org/officeDocument/2006/relationships/tags" Target="../tags/tag23.xml"/><Relationship Id="rId32" Type="http://schemas.openxmlformats.org/officeDocument/2006/relationships/tags" Target="../tags/tag31.xml"/><Relationship Id="rId37" Type="http://schemas.openxmlformats.org/officeDocument/2006/relationships/oleObject" Target="../embeddings/oleObject1.bin"/><Relationship Id="rId5" Type="http://schemas.openxmlformats.org/officeDocument/2006/relationships/tags" Target="../tags/tag4.xml"/><Relationship Id="rId15" Type="http://schemas.openxmlformats.org/officeDocument/2006/relationships/tags" Target="../tags/tag14.xml"/><Relationship Id="rId23" Type="http://schemas.openxmlformats.org/officeDocument/2006/relationships/tags" Target="../tags/tag22.xml"/><Relationship Id="rId28" Type="http://schemas.openxmlformats.org/officeDocument/2006/relationships/tags" Target="../tags/tag27.xml"/><Relationship Id="rId36" Type="http://schemas.openxmlformats.org/officeDocument/2006/relationships/notesSlide" Target="../notesSlides/notesSlide1.xml"/><Relationship Id="rId10" Type="http://schemas.openxmlformats.org/officeDocument/2006/relationships/tags" Target="../tags/tag9.xml"/><Relationship Id="rId19" Type="http://schemas.openxmlformats.org/officeDocument/2006/relationships/tags" Target="../tags/tag18.xml"/><Relationship Id="rId31" Type="http://schemas.openxmlformats.org/officeDocument/2006/relationships/tags" Target="../tags/tag30.xml"/><Relationship Id="rId4" Type="http://schemas.openxmlformats.org/officeDocument/2006/relationships/tags" Target="../tags/tag3.xml"/><Relationship Id="rId9" Type="http://schemas.openxmlformats.org/officeDocument/2006/relationships/tags" Target="../tags/tag8.xml"/><Relationship Id="rId14" Type="http://schemas.openxmlformats.org/officeDocument/2006/relationships/tags" Target="../tags/tag13.xml"/><Relationship Id="rId22" Type="http://schemas.openxmlformats.org/officeDocument/2006/relationships/tags" Target="../tags/tag21.xml"/><Relationship Id="rId27" Type="http://schemas.openxmlformats.org/officeDocument/2006/relationships/tags" Target="../tags/tag26.xml"/><Relationship Id="rId30" Type="http://schemas.openxmlformats.org/officeDocument/2006/relationships/tags" Target="../tags/tag29.xml"/><Relationship Id="rId35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50825" y="2997200"/>
            <a:ext cx="8569325" cy="11525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800" b="1" i="1" dirty="0" smtClean="0"/>
              <a:t>СЕССИЯ 8</a:t>
            </a:r>
          </a:p>
          <a:p>
            <a:pPr algn="ctr" eaLnBrk="1" hangingPunct="1">
              <a:buFontTx/>
              <a:buNone/>
            </a:pPr>
            <a:r>
              <a:rPr lang="ru-RU" sz="2800" b="1" dirty="0" smtClean="0"/>
              <a:t>Системы оценки в Англии и Уэльсе</a:t>
            </a:r>
            <a:endParaRPr lang="ru-RU" sz="2800" b="1" dirty="0" smtClean="0"/>
          </a:p>
        </p:txBody>
      </p:sp>
      <p:sp>
        <p:nvSpPr>
          <p:cNvPr id="5123" name="Прямоугольник 6"/>
          <p:cNvSpPr>
            <a:spLocks noChangeArrowheads="1"/>
          </p:cNvSpPr>
          <p:nvPr/>
        </p:nvSpPr>
        <p:spPr bwMode="auto">
          <a:xfrm>
            <a:off x="500063" y="5857875"/>
            <a:ext cx="18415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endParaRPr lang="ru-RU" sz="2400" b="1">
              <a:solidFill>
                <a:srgbClr val="7F7F7F"/>
              </a:solidFill>
              <a:latin typeface="Verdana" pitchFamily="34" charset="0"/>
            </a:endParaRPr>
          </a:p>
        </p:txBody>
      </p:sp>
      <p:pic>
        <p:nvPicPr>
          <p:cNvPr id="5124" name="Picture 10" descr="img691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404813"/>
            <a:ext cx="6731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Рисунок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550" y="476250"/>
            <a:ext cx="677863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Прямоугольник 7"/>
          <p:cNvSpPr>
            <a:spLocks noChangeArrowheads="1"/>
          </p:cNvSpPr>
          <p:nvPr/>
        </p:nvSpPr>
        <p:spPr bwMode="auto">
          <a:xfrm>
            <a:off x="395288" y="1484313"/>
            <a:ext cx="8497887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1800">
                <a:solidFill>
                  <a:srgbClr val="002060"/>
                </a:solidFill>
              </a:rPr>
              <a:t>Учебный курс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600" i="1">
                <a:solidFill>
                  <a:srgbClr val="002060"/>
                </a:solidFill>
              </a:rPr>
              <a:t>«</a:t>
            </a:r>
            <a:r>
              <a:rPr lang="ru-RU" sz="1600" i="1"/>
              <a:t>Проектирование национальных и территориальных систем оценки качества образования: организационные, технологические и содержательные аспекты</a:t>
            </a:r>
            <a:r>
              <a:rPr lang="ru-RU" sz="1600" i="1">
                <a:solidFill>
                  <a:srgbClr val="002060"/>
                </a:solidFill>
              </a:rPr>
              <a:t>»</a:t>
            </a:r>
            <a:endParaRPr lang="ru-RU" sz="1600" i="1"/>
          </a:p>
        </p:txBody>
      </p:sp>
      <p:sp>
        <p:nvSpPr>
          <p:cNvPr id="5128" name="Прямоугольник 8"/>
          <p:cNvSpPr>
            <a:spLocks noChangeArrowheads="1"/>
          </p:cNvSpPr>
          <p:nvPr/>
        </p:nvSpPr>
        <p:spPr bwMode="auto">
          <a:xfrm>
            <a:off x="1476375" y="333375"/>
            <a:ext cx="6335713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800"/>
              <a:t>Тренинговый центр</a:t>
            </a:r>
          </a:p>
          <a:p>
            <a:pPr algn="ctr"/>
            <a:r>
              <a:rPr lang="ru-RU" sz="1800"/>
              <a:t>Института управления образованием РАО</a:t>
            </a:r>
          </a:p>
          <a:p>
            <a:endParaRPr lang="ru-RU" sz="1800"/>
          </a:p>
        </p:txBody>
      </p:sp>
      <p:sp>
        <p:nvSpPr>
          <p:cNvPr id="5129" name="Прямоугольник 8"/>
          <p:cNvSpPr>
            <a:spLocks noChangeArrowheads="1"/>
          </p:cNvSpPr>
          <p:nvPr/>
        </p:nvSpPr>
        <p:spPr bwMode="auto">
          <a:xfrm>
            <a:off x="323850" y="5013325"/>
            <a:ext cx="47502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/>
              <a:t>п</a:t>
            </a:r>
            <a:r>
              <a:rPr lang="ru-RU" dirty="0" smtClean="0"/>
              <a:t>рофессор Дэвид </a:t>
            </a:r>
            <a:r>
              <a:rPr lang="ru-RU" dirty="0" err="1" smtClean="0"/>
              <a:t>Хокер</a:t>
            </a:r>
            <a:r>
              <a:rPr lang="ru-RU" dirty="0" smtClean="0"/>
              <a:t>,</a:t>
            </a:r>
            <a:endParaRPr lang="ru-RU" dirty="0"/>
          </a:p>
          <a:p>
            <a:r>
              <a:rPr lang="ru-RU" dirty="0" smtClean="0"/>
              <a:t>Педагогический колледж, Великобритания</a:t>
            </a:r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/>
              <a:t>Улучшило ли национальное тестирование результаты</a:t>
            </a:r>
            <a:r>
              <a:rPr lang="en-GB" sz="2400" b="1" dirty="0" smtClean="0"/>
              <a:t>?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30832" y="1600200"/>
            <a:ext cx="8589640" cy="4781128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Да</a:t>
            </a:r>
            <a:r>
              <a:rPr lang="en-GB" dirty="0" smtClean="0"/>
              <a:t> – </a:t>
            </a:r>
            <a:r>
              <a:rPr lang="ru-RU" dirty="0" smtClean="0"/>
              <a:t>результаты улучшаются год от года</a:t>
            </a:r>
            <a:r>
              <a:rPr lang="en-GB" dirty="0" smtClean="0"/>
              <a:t> (</a:t>
            </a:r>
            <a:r>
              <a:rPr lang="ru-RU" dirty="0" smtClean="0"/>
              <a:t>правда последнее время немного медленнее</a:t>
            </a:r>
            <a:r>
              <a:rPr lang="en-GB" dirty="0" smtClean="0"/>
              <a:t>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Да</a:t>
            </a:r>
            <a:r>
              <a:rPr lang="en-GB" dirty="0" smtClean="0"/>
              <a:t> – </a:t>
            </a:r>
            <a:r>
              <a:rPr lang="ru-RU" dirty="0" smtClean="0"/>
              <a:t>оно заставляет учителей обращать внимание на развитие необходимых, базовых навыков </a:t>
            </a:r>
            <a:endParaRPr lang="en-GB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Нет</a:t>
            </a:r>
            <a:r>
              <a:rPr lang="en-GB" dirty="0" smtClean="0"/>
              <a:t> – </a:t>
            </a:r>
            <a:r>
              <a:rPr lang="ru-RU" dirty="0" smtClean="0"/>
              <a:t>данные </a:t>
            </a:r>
            <a:r>
              <a:rPr lang="en-GB" dirty="0" smtClean="0"/>
              <a:t>PISA </a:t>
            </a:r>
            <a:r>
              <a:rPr lang="ru-RU" dirty="0" smtClean="0"/>
              <a:t>свидетельствуют, что Англия улучшает свои результаты гораздо медленнее, чем ОЭСР в целом</a:t>
            </a:r>
            <a:endParaRPr lang="en-GB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Нет</a:t>
            </a:r>
            <a:r>
              <a:rPr lang="en-GB" dirty="0" smtClean="0"/>
              <a:t> – </a:t>
            </a:r>
            <a:r>
              <a:rPr lang="ru-RU" dirty="0" smtClean="0"/>
              <a:t>школьники получают менее гармоничное образование, чем в прошлом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2400" b="1" dirty="0" smtClean="0"/>
              <a:t>Реформы оценивания</a:t>
            </a:r>
            <a:endParaRPr lang="en-GB" sz="2400" b="1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>
          <a:xfrm>
            <a:off x="0" y="1268413"/>
            <a:ext cx="8964613" cy="5400675"/>
          </a:xfrm>
        </p:spPr>
        <p:txBody>
          <a:bodyPr/>
          <a:lstStyle/>
          <a:p>
            <a:pPr algn="just" eaLnBrk="1" hangingPunct="1"/>
            <a:r>
              <a:rPr lang="ru-RU" sz="3000" dirty="0" smtClean="0"/>
              <a:t>Должны уменьшить влияние оценивания на обучение в классе</a:t>
            </a:r>
            <a:endParaRPr lang="en-GB" sz="3000" dirty="0" smtClean="0"/>
          </a:p>
          <a:p>
            <a:pPr algn="just" eaLnBrk="1" hangingPunct="1"/>
            <a:r>
              <a:rPr lang="ru-RU" sz="3000" dirty="0" smtClean="0"/>
              <a:t>Должны концентрироваться на оценке ограниченного диапазона  ключевых компетенций, и дать школам больше свободы в остальном</a:t>
            </a:r>
            <a:endParaRPr lang="en-GB" sz="3000" dirty="0" smtClean="0"/>
          </a:p>
          <a:p>
            <a:pPr algn="just" eaLnBrk="1" hangingPunct="1"/>
            <a:r>
              <a:rPr lang="ru-RU" sz="3000" dirty="0" smtClean="0"/>
              <a:t>Должны расширить диапазон индикаторов, используемых в публичных отчетах (включая «добавленную стоимость», используемую предыдущим правительством,  и подход «комплекта», используемый нынешним правительством)</a:t>
            </a:r>
            <a:endParaRPr lang="en-GB" sz="3000" dirty="0" smtClean="0"/>
          </a:p>
          <a:p>
            <a:pPr algn="just" eaLnBrk="1" hangingPunct="1"/>
            <a:endParaRPr lang="en-GB" dirty="0" smtClean="0"/>
          </a:p>
          <a:p>
            <a:pPr algn="just" eaLnBrk="1" hangingPunct="1">
              <a:buFont typeface="Arial" pitchFamily="34" charset="0"/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2400" dirty="0" err="1" smtClean="0"/>
              <a:t>Валийский</a:t>
            </a:r>
            <a:r>
              <a:rPr lang="ru-RU" sz="2400" dirty="0" smtClean="0"/>
              <a:t> </a:t>
            </a:r>
            <a:r>
              <a:rPr lang="ru-RU" sz="2400" dirty="0" err="1" smtClean="0"/>
              <a:t>бакалавриат</a:t>
            </a:r>
            <a:endParaRPr lang="en-GB" sz="2400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4294967295"/>
          </p:nvPr>
        </p:nvSpPr>
        <p:spPr>
          <a:xfrm>
            <a:off x="539552" y="1279301"/>
            <a:ext cx="8229600" cy="4525963"/>
          </a:xfrm>
        </p:spPr>
        <p:txBody>
          <a:bodyPr/>
          <a:lstStyle/>
          <a:p>
            <a:pPr eaLnBrk="1" hangingPunct="1"/>
            <a:r>
              <a:rPr lang="ru-RU" sz="2800" dirty="0" smtClean="0"/>
              <a:t>Предлагается на трех уровнях</a:t>
            </a:r>
            <a:r>
              <a:rPr lang="en-GB" sz="2800" dirty="0" smtClean="0"/>
              <a:t> – </a:t>
            </a:r>
            <a:r>
              <a:rPr lang="ru-RU" sz="2800" dirty="0" smtClean="0"/>
              <a:t>базовый</a:t>
            </a:r>
            <a:r>
              <a:rPr lang="en-GB" sz="2800" dirty="0" smtClean="0"/>
              <a:t>, </a:t>
            </a:r>
            <a:r>
              <a:rPr lang="ru-RU" sz="2800" dirty="0" smtClean="0"/>
              <a:t>средний</a:t>
            </a:r>
            <a:r>
              <a:rPr lang="en-GB" sz="2800" dirty="0" smtClean="0"/>
              <a:t>, </a:t>
            </a:r>
            <a:r>
              <a:rPr lang="ru-RU" sz="2800" dirty="0" smtClean="0"/>
              <a:t>продвинутый</a:t>
            </a:r>
            <a:endParaRPr lang="en-GB" sz="2800" dirty="0" smtClean="0"/>
          </a:p>
          <a:p>
            <a:pPr eaLnBrk="1" hangingPunct="1"/>
            <a:r>
              <a:rPr lang="ru-RU" sz="2800" dirty="0" smtClean="0"/>
              <a:t>Продвинутый</a:t>
            </a:r>
            <a:r>
              <a:rPr lang="en-GB" sz="2800" dirty="0" smtClean="0"/>
              <a:t>:</a:t>
            </a:r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</p:txBody>
      </p:sp>
      <p:sp>
        <p:nvSpPr>
          <p:cNvPr id="4" name="Rectangle 3"/>
          <p:cNvSpPr/>
          <p:nvPr/>
        </p:nvSpPr>
        <p:spPr>
          <a:xfrm>
            <a:off x="323850" y="3068638"/>
            <a:ext cx="4176713" cy="3024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Основа</a:t>
            </a:r>
            <a:r>
              <a:rPr lang="en-GB" dirty="0"/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Необходимые навыки</a:t>
            </a:r>
            <a:r>
              <a:rPr lang="en-GB" dirty="0"/>
              <a:t> (</a:t>
            </a:r>
            <a:r>
              <a:rPr lang="ru-RU" dirty="0"/>
              <a:t>коммуникационные, использование чисел, ИКТ</a:t>
            </a:r>
            <a:r>
              <a:rPr lang="en-GB" dirty="0"/>
              <a:t>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Уэльс,</a:t>
            </a:r>
            <a:r>
              <a:rPr lang="en-GB" dirty="0"/>
              <a:t> </a:t>
            </a:r>
            <a:r>
              <a:rPr lang="ru-RU" dirty="0"/>
              <a:t>Европа и мир</a:t>
            </a:r>
            <a:endParaRPr lang="en-GB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Командная предпринимательская деятельность</a:t>
            </a:r>
            <a:endParaRPr lang="en-GB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 Личностное и социальное образование</a:t>
            </a:r>
            <a:endParaRPr lang="en-GB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Профессиональное образование</a:t>
            </a:r>
            <a:endParaRPr lang="en-GB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Индивидуальное исследование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580063" y="3068638"/>
            <a:ext cx="3095625" cy="2808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Предметы по выбору</a:t>
            </a:r>
            <a:r>
              <a:rPr lang="en-GB" dirty="0"/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Минимум три квалификации </a:t>
            </a:r>
            <a:r>
              <a:rPr lang="en-GB" dirty="0"/>
              <a:t> </a:t>
            </a:r>
            <a:r>
              <a:rPr lang="ru-RU" dirty="0"/>
              <a:t>экзамена продвинутого уровня или эквивалент</a:t>
            </a:r>
            <a:endParaRPr lang="en-GB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Выполнение проекта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572000" y="3933825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плюс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285720" y="338357"/>
            <a:ext cx="8390736" cy="714379"/>
          </a:xfrm>
        </p:spPr>
        <p:txBody>
          <a:bodyPr/>
          <a:lstStyle/>
          <a:p>
            <a:pPr eaLnBrk="1" hangingPunct="1"/>
            <a:r>
              <a:rPr lang="ru-RU" sz="2200" b="1" dirty="0" smtClean="0"/>
              <a:t>Как наилучшим образом использовать оценивание для улучшения результатов обучения</a:t>
            </a:r>
            <a:r>
              <a:rPr lang="en-GB" sz="2200" b="1" dirty="0" smtClean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964488" cy="4525963"/>
          </a:xfrm>
        </p:spPr>
        <p:txBody>
          <a:bodyPr rtlCol="0">
            <a:normAutofit fontScale="92500" lnSpcReduction="2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dirty="0" smtClean="0"/>
              <a:t>Формальное тестирование должно быть отделено от оценивания в классе</a:t>
            </a:r>
            <a:endParaRPr lang="en-GB" dirty="0" smtClean="0"/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Оценивание в классе – диалог между учеником и учителем – это часть процесса обучения</a:t>
            </a:r>
            <a:endParaRPr lang="en-GB" dirty="0" smtClean="0"/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dirty="0" smtClean="0"/>
              <a:t>Учащиеся должны быть вовлечены в постановку и мониторинг своих собственных целей обучения</a:t>
            </a:r>
            <a:endParaRPr lang="en-GB" dirty="0" smtClean="0"/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dirty="0" smtClean="0"/>
              <a:t>Тестирование должно использоваться для диагностики слабых сторон</a:t>
            </a:r>
            <a:endParaRPr lang="en-GB" dirty="0" smtClean="0"/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dirty="0" smtClean="0"/>
              <a:t>Национальные тесты могут помочь в оценке школ и учителей – но это надо делать осторожно</a:t>
            </a:r>
            <a:r>
              <a:rPr lang="en-GB" dirty="0" smtClean="0"/>
              <a:t>!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en-GB" dirty="0" smtClean="0"/>
          </a:p>
          <a:p>
            <a:pPr algn="just" eaLnBrk="1" fontAlgn="auto" hangingPunct="1">
              <a:spcAft>
                <a:spcPts val="0"/>
              </a:spcAft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/>
              <a:t>Осмысленное использование данных оценивания</a:t>
            </a:r>
            <a:endParaRPr lang="en-GB" sz="2400" b="1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179512" y="1484784"/>
            <a:ext cx="8713787" cy="4997450"/>
          </a:xfrm>
        </p:spPr>
        <p:txBody>
          <a:bodyPr/>
          <a:lstStyle/>
          <a:p>
            <a:pPr eaLnBrk="1" hangingPunct="1"/>
            <a:r>
              <a:rPr lang="ru-RU" dirty="0" smtClean="0"/>
              <a:t>Ни один индикатор не является надёжным сам по себе</a:t>
            </a:r>
            <a:endParaRPr lang="en-GB" dirty="0" smtClean="0"/>
          </a:p>
          <a:p>
            <a:pPr eaLnBrk="1" hangingPunct="1"/>
            <a:r>
              <a:rPr lang="ru-RU" dirty="0" smtClean="0"/>
              <a:t>Необходимо понимать условия и контекст</a:t>
            </a:r>
            <a:endParaRPr lang="en-GB" dirty="0" smtClean="0"/>
          </a:p>
          <a:p>
            <a:pPr eaLnBrk="1" hangingPunct="1"/>
            <a:r>
              <a:rPr lang="ru-RU" dirty="0" smtClean="0"/>
              <a:t>Необходим разумный </a:t>
            </a:r>
            <a:r>
              <a:rPr lang="ru-RU" dirty="0" err="1" smtClean="0"/>
              <a:t>мультивариативный</a:t>
            </a:r>
            <a:r>
              <a:rPr lang="ru-RU" dirty="0" smtClean="0"/>
              <a:t> анализ</a:t>
            </a:r>
            <a:endParaRPr lang="en-GB" dirty="0" smtClean="0"/>
          </a:p>
          <a:p>
            <a:pPr eaLnBrk="1" hangingPunct="1"/>
            <a:r>
              <a:rPr lang="ru-RU" dirty="0" smtClean="0"/>
              <a:t>Необходимо понимать что скрыто за данными</a:t>
            </a:r>
            <a:endParaRPr lang="en-GB" dirty="0" smtClean="0"/>
          </a:p>
          <a:p>
            <a:pPr eaLnBrk="1" hangingPunct="1"/>
            <a:r>
              <a:rPr lang="ru-RU" dirty="0" smtClean="0"/>
              <a:t>Необходимо наблюдать практику внутри системы для подтверждения данных</a:t>
            </a:r>
            <a:endParaRPr lang="en-GB" dirty="0" smtClean="0"/>
          </a:p>
          <a:p>
            <a:pPr eaLnBrk="1" hangingPunct="1">
              <a:buFont typeface="Arial" pitchFamily="34" charset="0"/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/>
              <a:t>Четыре вопроса для системы оценки в Англии</a:t>
            </a:r>
            <a:endParaRPr lang="en-GB" sz="2400" b="1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251520" y="1772816"/>
            <a:ext cx="8496944" cy="4608512"/>
          </a:xfrm>
        </p:spPr>
        <p:txBody>
          <a:bodyPr/>
          <a:lstStyle/>
          <a:p>
            <a:pPr eaLnBrk="1" hangingPunct="1"/>
            <a:r>
              <a:rPr lang="ru-RU" dirty="0" smtClean="0"/>
              <a:t>Не слишком ли много тестирования</a:t>
            </a:r>
            <a:r>
              <a:rPr lang="en-GB" dirty="0" smtClean="0"/>
              <a:t>?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ru-RU" dirty="0" smtClean="0"/>
              <a:t>Не пытаемся ли мы достичь слишком многих целей при помощи тестирования</a:t>
            </a:r>
            <a:r>
              <a:rPr lang="en-GB" dirty="0" smtClean="0"/>
              <a:t>?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ru-RU" dirty="0" smtClean="0"/>
              <a:t>Достаточно ли хороши тесты</a:t>
            </a:r>
            <a:r>
              <a:rPr lang="en-GB" dirty="0" smtClean="0"/>
              <a:t>?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ru-RU" dirty="0" smtClean="0"/>
              <a:t>Улучшают ли они стандарты</a:t>
            </a:r>
            <a:r>
              <a:rPr lang="en-GB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2400" b="1" dirty="0" smtClean="0"/>
              <a:t>Задачи для руководителей</a:t>
            </a:r>
            <a:endParaRPr lang="en-GB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44016" y="1600200"/>
            <a:ext cx="8676456" cy="45259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Четкость цели</a:t>
            </a:r>
            <a:endParaRPr lang="en-GB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Техническая надежность</a:t>
            </a:r>
            <a:endParaRPr lang="en-GB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Эффективное управление</a:t>
            </a:r>
            <a:endParaRPr lang="en-GB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Связи с системой образования в целом</a:t>
            </a:r>
            <a:endParaRPr lang="en-GB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Ложные стимулы и непредвиденные последствия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2400" b="1" dirty="0" smtClean="0"/>
              <a:t>Мой опыт работы</a:t>
            </a:r>
            <a:endParaRPr lang="en-GB" sz="2400" b="1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4294967295"/>
          </p:nvPr>
        </p:nvSpPr>
        <p:spPr>
          <a:xfrm>
            <a:off x="144016" y="1340768"/>
            <a:ext cx="8892480" cy="49688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600" dirty="0" smtClean="0"/>
              <a:t>Глава национального школьного тестирования</a:t>
            </a:r>
            <a:r>
              <a:rPr lang="en-GB" sz="2600" dirty="0" smtClean="0"/>
              <a:t>, </a:t>
            </a:r>
            <a:r>
              <a:rPr lang="ru-RU" sz="2600" dirty="0" smtClean="0"/>
              <a:t>Англия, </a:t>
            </a:r>
            <a:r>
              <a:rPr lang="en-GB" sz="2600" dirty="0" smtClean="0"/>
              <a:t>1993-</a:t>
            </a:r>
            <a:r>
              <a:rPr lang="ru-RU" sz="2600" dirty="0" smtClean="0"/>
              <a:t>199</a:t>
            </a:r>
            <a:r>
              <a:rPr lang="en-GB" sz="2600" dirty="0" smtClean="0"/>
              <a:t>9</a:t>
            </a:r>
          </a:p>
          <a:p>
            <a:pPr eaLnBrk="1" hangingPunct="1">
              <a:lnSpc>
                <a:spcPct val="90000"/>
              </a:lnSpc>
            </a:pPr>
            <a:r>
              <a:rPr lang="ru-RU" sz="2600" dirty="0" smtClean="0"/>
              <a:t>Директор департамента образования и услуг для детей местного органа власти</a:t>
            </a:r>
            <a:r>
              <a:rPr lang="en-GB" sz="2600" dirty="0" smtClean="0"/>
              <a:t>, 1999-2008</a:t>
            </a:r>
          </a:p>
          <a:p>
            <a:pPr eaLnBrk="1" hangingPunct="1">
              <a:lnSpc>
                <a:spcPct val="90000"/>
              </a:lnSpc>
            </a:pPr>
            <a:r>
              <a:rPr lang="ru-RU" sz="2600" dirty="0" smtClean="0"/>
              <a:t>Генеральный директор по образованию</a:t>
            </a:r>
            <a:r>
              <a:rPr lang="en-GB" sz="2600" dirty="0" smtClean="0"/>
              <a:t>, </a:t>
            </a:r>
            <a:r>
              <a:rPr lang="ru-RU" sz="2600" dirty="0" smtClean="0"/>
              <a:t>Уэльс</a:t>
            </a:r>
            <a:r>
              <a:rPr lang="en-GB" sz="2600" dirty="0" smtClean="0"/>
              <a:t>, 2008-2010</a:t>
            </a:r>
          </a:p>
          <a:p>
            <a:pPr eaLnBrk="1" hangingPunct="1">
              <a:lnSpc>
                <a:spcPct val="90000"/>
              </a:lnSpc>
            </a:pPr>
            <a:r>
              <a:rPr lang="ru-RU" sz="2600" dirty="0" smtClean="0"/>
              <a:t>Генеральный директор, «Реформа организаций, работающих с правительством»</a:t>
            </a:r>
            <a:r>
              <a:rPr lang="en-GB" sz="2600" dirty="0" smtClean="0"/>
              <a:t>, </a:t>
            </a:r>
            <a:r>
              <a:rPr lang="ru-RU" sz="2600" dirty="0" smtClean="0"/>
              <a:t>Министерство образования</a:t>
            </a:r>
            <a:r>
              <a:rPr lang="en-GB" sz="2600" dirty="0" smtClean="0"/>
              <a:t>, 2010-2011</a:t>
            </a:r>
          </a:p>
          <a:p>
            <a:pPr eaLnBrk="1" hangingPunct="1">
              <a:lnSpc>
                <a:spcPct val="90000"/>
              </a:lnSpc>
            </a:pPr>
            <a:r>
              <a:rPr lang="ru-RU" sz="2600" dirty="0" smtClean="0"/>
              <a:t>Консультант в России</a:t>
            </a:r>
            <a:r>
              <a:rPr lang="en-GB" sz="2600" dirty="0" smtClean="0"/>
              <a:t> (</a:t>
            </a:r>
            <a:r>
              <a:rPr lang="ru-RU" sz="2600" dirty="0" smtClean="0"/>
              <a:t>Всемирный банк</a:t>
            </a:r>
            <a:r>
              <a:rPr lang="en-GB" sz="2600" dirty="0" smtClean="0"/>
              <a:t> </a:t>
            </a:r>
            <a:r>
              <a:rPr lang="ru-RU" sz="2600" dirty="0" smtClean="0"/>
              <a:t>и</a:t>
            </a:r>
            <a:r>
              <a:rPr lang="en-GB" sz="2600" dirty="0" smtClean="0"/>
              <a:t> </a:t>
            </a:r>
            <a:r>
              <a:rPr lang="ru-RU" sz="2600" dirty="0" smtClean="0"/>
              <a:t>Британский совет</a:t>
            </a:r>
            <a:r>
              <a:rPr lang="en-GB" sz="2600" dirty="0" smtClean="0"/>
              <a:t>), 1998-2007</a:t>
            </a:r>
          </a:p>
          <a:p>
            <a:pPr eaLnBrk="1" hangingPunct="1">
              <a:lnSpc>
                <a:spcPct val="90000"/>
              </a:lnSpc>
            </a:pPr>
            <a:r>
              <a:rPr lang="ru-RU" sz="2600" dirty="0" smtClean="0"/>
              <a:t>Член подкомитета по общему образованию</a:t>
            </a:r>
            <a:r>
              <a:rPr lang="en-GB" sz="2600" dirty="0" smtClean="0"/>
              <a:t>, </a:t>
            </a:r>
            <a:r>
              <a:rPr lang="ru-RU" sz="2600" dirty="0" smtClean="0"/>
              <a:t>Фонд «Открытое общество»</a:t>
            </a:r>
            <a:r>
              <a:rPr lang="en-GB" sz="2600" dirty="0" smtClean="0"/>
              <a:t>, 2007-2011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endParaRPr lang="en-GB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2400" dirty="0" smtClean="0"/>
              <a:t>Немного истории</a:t>
            </a:r>
            <a:endParaRPr lang="en-GB" sz="2400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0" y="1124744"/>
            <a:ext cx="9144000" cy="5328592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ru-RU" sz="2400" dirty="0" smtClean="0"/>
              <a:t>19</a:t>
            </a:r>
            <a:r>
              <a:rPr lang="en-GB" sz="2400" dirty="0" smtClean="0"/>
              <a:t> </a:t>
            </a:r>
            <a:r>
              <a:rPr lang="ru-RU" sz="2400" dirty="0" smtClean="0"/>
              <a:t>век       </a:t>
            </a:r>
            <a:r>
              <a:rPr lang="en-GB" sz="2400" dirty="0" smtClean="0"/>
              <a:t>	</a:t>
            </a:r>
            <a:r>
              <a:rPr lang="ru-RU" sz="2400" dirty="0" smtClean="0"/>
              <a:t>Первые национальные  экзамены для поступления     </a:t>
            </a:r>
            <a:r>
              <a:rPr lang="en-GB" sz="2400" dirty="0" smtClean="0"/>
              <a:t>		</a:t>
            </a:r>
            <a:r>
              <a:rPr lang="ru-RU" sz="2400" dirty="0" smtClean="0"/>
              <a:t>в университеты и на государственную службу</a:t>
            </a:r>
            <a:endParaRPr lang="en-GB" sz="2400" dirty="0" smtClean="0"/>
          </a:p>
          <a:p>
            <a:pPr eaLnBrk="1" hangingPunct="1">
              <a:buFont typeface="Arial" pitchFamily="34" charset="0"/>
              <a:buNone/>
            </a:pPr>
            <a:r>
              <a:rPr lang="en-GB" sz="2400" dirty="0" smtClean="0"/>
              <a:t>1918 		</a:t>
            </a:r>
            <a:r>
              <a:rPr lang="ru-RU" sz="2400" dirty="0" smtClean="0"/>
              <a:t>Сертификат об окончании школы (в том </a:t>
            </a:r>
            <a:r>
              <a:rPr lang="ru-RU" sz="2400" dirty="0" smtClean="0"/>
              <a:t>числе и        		старшей </a:t>
            </a:r>
            <a:r>
              <a:rPr lang="ru-RU" sz="2400" dirty="0" smtClean="0"/>
              <a:t>школы)</a:t>
            </a:r>
            <a:endParaRPr lang="en-GB" sz="2400" dirty="0" smtClean="0"/>
          </a:p>
          <a:p>
            <a:pPr eaLnBrk="1" hangingPunct="1">
              <a:buFont typeface="Arial" pitchFamily="34" charset="0"/>
              <a:buNone/>
            </a:pPr>
            <a:r>
              <a:rPr lang="en-GB" sz="2400" dirty="0" smtClean="0"/>
              <a:t>1951 		</a:t>
            </a:r>
            <a:r>
              <a:rPr lang="ru-RU" sz="2400" dirty="0" smtClean="0"/>
              <a:t>Сертификат об общем образовании </a:t>
            </a:r>
            <a:r>
              <a:rPr lang="en-GB" sz="2400" dirty="0" smtClean="0"/>
              <a:t>(</a:t>
            </a:r>
            <a:r>
              <a:rPr lang="ru-RU" sz="2400" dirty="0" smtClean="0"/>
              <a:t>уровни </a:t>
            </a:r>
            <a:r>
              <a:rPr lang="en-GB" sz="2400" dirty="0" smtClean="0"/>
              <a:t>‘O’ </a:t>
            </a:r>
            <a:r>
              <a:rPr lang="ru-RU" sz="2400" dirty="0" smtClean="0"/>
              <a:t>и </a:t>
            </a:r>
            <a:r>
              <a:rPr lang="en-GB" sz="2400" dirty="0" smtClean="0"/>
              <a:t>‘</a:t>
            </a:r>
            <a:r>
              <a:rPr lang="ru-RU" sz="2400" dirty="0" smtClean="0"/>
              <a:t>А</a:t>
            </a:r>
            <a:r>
              <a:rPr lang="en-GB" sz="2400" dirty="0" smtClean="0"/>
              <a:t>’</a:t>
            </a:r>
            <a:r>
              <a:rPr lang="ru-RU" sz="2400" dirty="0" smtClean="0"/>
              <a:t>)</a:t>
            </a:r>
            <a:r>
              <a:rPr lang="en-GB" sz="2400" dirty="0" smtClean="0"/>
              <a:t> </a:t>
            </a:r>
            <a:endParaRPr lang="ru-RU" sz="2400" dirty="0" smtClean="0"/>
          </a:p>
          <a:p>
            <a:pPr eaLnBrk="1" hangingPunct="1">
              <a:buFont typeface="Arial" pitchFamily="34" charset="0"/>
              <a:buNone/>
            </a:pPr>
            <a:r>
              <a:rPr lang="en-GB" sz="2400" dirty="0" smtClean="0"/>
              <a:t>1986 	</a:t>
            </a:r>
            <a:r>
              <a:rPr lang="ru-RU" sz="2400" dirty="0" smtClean="0"/>
              <a:t>                Экзамены по отдельным предметам в</a:t>
            </a:r>
            <a:r>
              <a:rPr lang="en-GB" sz="2400" dirty="0" smtClean="0"/>
              <a:t> 16 </a:t>
            </a:r>
            <a:r>
              <a:rPr lang="ru-RU" sz="2400" dirty="0" smtClean="0"/>
              <a:t>лет </a:t>
            </a:r>
            <a:r>
              <a:rPr lang="en-GB" sz="2400" dirty="0" smtClean="0"/>
              <a:t>– GCSE</a:t>
            </a:r>
          </a:p>
          <a:p>
            <a:pPr eaLnBrk="1" hangingPunct="1">
              <a:buFont typeface="Arial" pitchFamily="34" charset="0"/>
              <a:buNone/>
            </a:pPr>
            <a:r>
              <a:rPr lang="en-GB" sz="2400" dirty="0" smtClean="0"/>
              <a:t>1991-</a:t>
            </a:r>
            <a:r>
              <a:rPr lang="ru-RU" sz="2400" dirty="0" smtClean="0"/>
              <a:t>9</a:t>
            </a:r>
            <a:r>
              <a:rPr lang="en-GB" sz="2400" dirty="0" smtClean="0"/>
              <a:t>6 </a:t>
            </a:r>
            <a:r>
              <a:rPr lang="en-GB" sz="2400" dirty="0" smtClean="0"/>
              <a:t>	</a:t>
            </a:r>
            <a:r>
              <a:rPr lang="ru-RU" sz="2400" dirty="0" smtClean="0"/>
              <a:t>  </a:t>
            </a:r>
            <a:r>
              <a:rPr lang="ru-RU" sz="2400" dirty="0" smtClean="0"/>
              <a:t>	 Поэтапное </a:t>
            </a:r>
            <a:r>
              <a:rPr lang="ru-RU" sz="2400" dirty="0" smtClean="0"/>
              <a:t>введение национальных школьных </a:t>
            </a:r>
            <a:r>
              <a:rPr lang="ru-RU" sz="2400" dirty="0" smtClean="0"/>
              <a:t>			тестов</a:t>
            </a:r>
            <a:endParaRPr lang="ru-RU" sz="2400" dirty="0" smtClean="0"/>
          </a:p>
          <a:p>
            <a:pPr eaLnBrk="1" hangingPunct="1">
              <a:buFont typeface="Arial" pitchFamily="34" charset="0"/>
              <a:buNone/>
            </a:pPr>
            <a:r>
              <a:rPr lang="ru-RU" sz="2400" dirty="0" smtClean="0"/>
              <a:t>Конец</a:t>
            </a:r>
            <a:r>
              <a:rPr lang="en-GB" sz="2400" dirty="0" smtClean="0"/>
              <a:t> 1990</a:t>
            </a:r>
            <a:r>
              <a:rPr lang="ru-RU" sz="2400" dirty="0" smtClean="0"/>
              <a:t>-</a:t>
            </a:r>
            <a:r>
              <a:rPr lang="ru-RU" sz="2400" dirty="0" err="1" smtClean="0"/>
              <a:t>ых</a:t>
            </a:r>
            <a:r>
              <a:rPr lang="ru-RU" sz="2400" dirty="0" smtClean="0"/>
              <a:t>  </a:t>
            </a:r>
            <a:r>
              <a:rPr lang="ru-RU" sz="2400" dirty="0" smtClean="0"/>
              <a:t>	Таблицы </a:t>
            </a:r>
            <a:r>
              <a:rPr lang="ru-RU" sz="2400" dirty="0" smtClean="0"/>
              <a:t>достижений школ</a:t>
            </a:r>
            <a:endParaRPr lang="en-GB" sz="2400" dirty="0" smtClean="0"/>
          </a:p>
          <a:p>
            <a:pPr eaLnBrk="1" hangingPunct="1">
              <a:buFont typeface="Arial" pitchFamily="34" charset="0"/>
              <a:buNone/>
            </a:pPr>
            <a:r>
              <a:rPr lang="en-GB" sz="2400" dirty="0" smtClean="0"/>
              <a:t>2000	</a:t>
            </a:r>
            <a:r>
              <a:rPr lang="en-GB" sz="2400" dirty="0" smtClean="0"/>
              <a:t>	</a:t>
            </a:r>
            <a:r>
              <a:rPr lang="ru-RU" sz="2400" dirty="0" smtClean="0"/>
              <a:t>	Передача </a:t>
            </a:r>
            <a:r>
              <a:rPr lang="ru-RU" sz="2400" dirty="0" smtClean="0"/>
              <a:t>полномочий Уэльсу 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None/>
            </a:pPr>
            <a:r>
              <a:rPr lang="ru-RU" sz="2400" dirty="0" smtClean="0"/>
              <a:t>Конец </a:t>
            </a:r>
            <a:r>
              <a:rPr lang="en-GB" sz="2400" dirty="0" smtClean="0"/>
              <a:t>2000</a:t>
            </a:r>
            <a:r>
              <a:rPr lang="ru-RU" sz="2400" dirty="0" smtClean="0"/>
              <a:t>-</a:t>
            </a:r>
            <a:r>
              <a:rPr lang="ru-RU" sz="2400" dirty="0" err="1" smtClean="0"/>
              <a:t>ых</a:t>
            </a:r>
            <a:r>
              <a:rPr lang="en-GB" sz="2400" dirty="0" smtClean="0"/>
              <a:t>	</a:t>
            </a:r>
            <a:r>
              <a:rPr lang="ru-RU" sz="2400" dirty="0" smtClean="0"/>
              <a:t>Уменьшение количества национальных тестов</a:t>
            </a:r>
            <a:endParaRPr lang="en-GB" sz="2400" dirty="0" smtClean="0"/>
          </a:p>
          <a:p>
            <a:pPr eaLnBrk="1" hangingPunct="1">
              <a:buFont typeface="Arial" pitchFamily="34" charset="0"/>
              <a:buNone/>
            </a:pPr>
            <a:r>
              <a:rPr lang="en-GB" sz="2400" dirty="0" smtClean="0"/>
              <a:t>2011		</a:t>
            </a:r>
            <a:r>
              <a:rPr lang="ru-RU" sz="2400" dirty="0" smtClean="0"/>
              <a:t>	Пересмотр </a:t>
            </a:r>
            <a:r>
              <a:rPr lang="ru-RU" sz="2400" dirty="0" smtClean="0"/>
              <a:t>тестирования и стандартов 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2800" b="1" dirty="0" smtClean="0">
                <a:latin typeface="Gill Sans"/>
              </a:rPr>
              <a:t>Современная система тестирования и экзаменов</a:t>
            </a:r>
            <a:endParaRPr lang="en-GB" sz="2800" b="1" dirty="0" smtClean="0">
              <a:latin typeface="Gill Sans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21096" y="1124744"/>
            <a:ext cx="891540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619250" indent="-1619250">
              <a:spcBef>
                <a:spcPts val="1200"/>
              </a:spcBef>
            </a:pPr>
            <a:r>
              <a:rPr lang="ru-RU" b="1" dirty="0">
                <a:latin typeface="Gill Sans"/>
              </a:rPr>
              <a:t>Дошкольник</a:t>
            </a:r>
            <a:r>
              <a:rPr lang="en-GB" dirty="0">
                <a:latin typeface="Gill Sans"/>
              </a:rPr>
              <a:t>	</a:t>
            </a:r>
            <a:r>
              <a:rPr lang="ru-RU" dirty="0">
                <a:latin typeface="Gill Sans"/>
              </a:rPr>
              <a:t>Профиль развития </a:t>
            </a:r>
          </a:p>
          <a:p>
            <a:pPr marL="1619250" indent="-1619250">
              <a:spcBef>
                <a:spcPts val="1200"/>
              </a:spcBef>
            </a:pPr>
            <a:r>
              <a:rPr lang="en-GB" b="1" dirty="0">
                <a:latin typeface="Gill Sans"/>
              </a:rPr>
              <a:t>6</a:t>
            </a:r>
            <a:r>
              <a:rPr lang="ru-RU" b="1" dirty="0">
                <a:latin typeface="Gill Sans"/>
              </a:rPr>
              <a:t> лет</a:t>
            </a:r>
            <a:r>
              <a:rPr lang="en-GB" b="1" dirty="0">
                <a:latin typeface="Gill Sans"/>
              </a:rPr>
              <a:t>	</a:t>
            </a:r>
            <a:r>
              <a:rPr lang="ru-RU" dirty="0">
                <a:latin typeface="Gill Sans"/>
              </a:rPr>
              <a:t>Тест по чтению</a:t>
            </a:r>
            <a:r>
              <a:rPr lang="en-GB" dirty="0">
                <a:latin typeface="Gill Sans"/>
              </a:rPr>
              <a:t> (</a:t>
            </a:r>
            <a:r>
              <a:rPr lang="ru-RU" dirty="0">
                <a:latin typeface="Gill Sans"/>
              </a:rPr>
              <a:t>планируется, только в Англии</a:t>
            </a:r>
            <a:r>
              <a:rPr lang="en-GB" dirty="0">
                <a:latin typeface="Gill Sans"/>
              </a:rPr>
              <a:t>)</a:t>
            </a:r>
            <a:endParaRPr lang="ru-RU" dirty="0">
              <a:latin typeface="Gill Sans"/>
            </a:endParaRPr>
          </a:p>
          <a:p>
            <a:pPr marL="1619250" indent="-1619250">
              <a:spcBef>
                <a:spcPts val="600"/>
              </a:spcBef>
            </a:pPr>
            <a:endParaRPr lang="ru-RU" dirty="0">
              <a:latin typeface="Gill Sans"/>
            </a:endParaRPr>
          </a:p>
          <a:p>
            <a:pPr marL="1619250" indent="-1619250"/>
            <a:r>
              <a:rPr lang="en-GB" b="1" dirty="0">
                <a:latin typeface="Gill Sans"/>
              </a:rPr>
              <a:t>7</a:t>
            </a:r>
            <a:r>
              <a:rPr lang="ru-RU" b="1" dirty="0">
                <a:latin typeface="Gill Sans"/>
              </a:rPr>
              <a:t> лет</a:t>
            </a:r>
            <a:r>
              <a:rPr lang="en-GB" dirty="0">
                <a:latin typeface="Gill Sans"/>
              </a:rPr>
              <a:t>	</a:t>
            </a:r>
            <a:r>
              <a:rPr lang="ru-RU" dirty="0">
                <a:latin typeface="Gill Sans"/>
              </a:rPr>
              <a:t>Оценивание в классе: успеваемость по английскому языку,</a:t>
            </a:r>
          </a:p>
          <a:p>
            <a:pPr marL="1619250" indent="-1619250"/>
            <a:r>
              <a:rPr lang="ru-RU" dirty="0">
                <a:latin typeface="Gill Sans"/>
              </a:rPr>
              <a:t>                             математике, естественным наукам</a:t>
            </a:r>
          </a:p>
          <a:p>
            <a:pPr marL="1619250" indent="-1619250">
              <a:spcBef>
                <a:spcPts val="1200"/>
              </a:spcBef>
            </a:pPr>
            <a:r>
              <a:rPr lang="ru-RU" b="1" dirty="0">
                <a:latin typeface="Gill Sans"/>
              </a:rPr>
              <a:t>1</a:t>
            </a:r>
            <a:r>
              <a:rPr lang="en-GB" b="1" dirty="0">
                <a:latin typeface="Gill Sans"/>
              </a:rPr>
              <a:t>1</a:t>
            </a:r>
            <a:r>
              <a:rPr lang="ru-RU" b="1" dirty="0">
                <a:latin typeface="Gill Sans"/>
              </a:rPr>
              <a:t> лет</a:t>
            </a:r>
            <a:r>
              <a:rPr lang="en-GB" dirty="0">
                <a:latin typeface="Gill Sans"/>
              </a:rPr>
              <a:t> 	</a:t>
            </a:r>
            <a:r>
              <a:rPr lang="ru-RU" dirty="0">
                <a:latin typeface="Gill Sans"/>
              </a:rPr>
              <a:t>Формальные письменные тесты по математике и английскому языку                  (только в Англии)</a:t>
            </a:r>
          </a:p>
          <a:p>
            <a:pPr marL="1619250" indent="-1619250">
              <a:spcBef>
                <a:spcPts val="600"/>
              </a:spcBef>
            </a:pPr>
            <a:r>
              <a:rPr lang="ru-RU" dirty="0">
                <a:latin typeface="Gill Sans"/>
              </a:rPr>
              <a:t>                             Оценивание в классе по всем предметам</a:t>
            </a:r>
            <a:endParaRPr lang="en-GB" dirty="0">
              <a:latin typeface="Gill Sans"/>
            </a:endParaRPr>
          </a:p>
          <a:p>
            <a:pPr marL="1619250" indent="-1619250">
              <a:spcBef>
                <a:spcPts val="1200"/>
              </a:spcBef>
            </a:pPr>
            <a:r>
              <a:rPr lang="en-GB" dirty="0">
                <a:latin typeface="Gill Sans"/>
              </a:rPr>
              <a:t>	</a:t>
            </a:r>
            <a:r>
              <a:rPr lang="ru-RU" dirty="0">
                <a:latin typeface="Gill Sans"/>
              </a:rPr>
              <a:t> Рейтинги школ</a:t>
            </a:r>
            <a:r>
              <a:rPr lang="en-GB" dirty="0">
                <a:latin typeface="Gill Sans"/>
              </a:rPr>
              <a:t> (</a:t>
            </a:r>
            <a:r>
              <a:rPr lang="ru-RU" dirty="0">
                <a:latin typeface="Gill Sans"/>
              </a:rPr>
              <a:t>только в Англии</a:t>
            </a:r>
            <a:r>
              <a:rPr lang="en-GB" dirty="0">
                <a:latin typeface="Gill Sans"/>
              </a:rPr>
              <a:t>)	</a:t>
            </a:r>
            <a:endParaRPr lang="ru-RU" dirty="0">
              <a:latin typeface="Gill Sans"/>
            </a:endParaRPr>
          </a:p>
          <a:p>
            <a:pPr marL="1619250" indent="-1619250">
              <a:spcBef>
                <a:spcPts val="1200"/>
              </a:spcBef>
            </a:pPr>
            <a:r>
              <a:rPr lang="en-GB" b="1" dirty="0">
                <a:latin typeface="Gill Sans"/>
              </a:rPr>
              <a:t>14</a:t>
            </a:r>
            <a:r>
              <a:rPr lang="ru-RU" b="1" dirty="0">
                <a:latin typeface="Gill Sans"/>
              </a:rPr>
              <a:t> лет</a:t>
            </a:r>
            <a:r>
              <a:rPr lang="en-GB" dirty="0">
                <a:latin typeface="Gill Sans"/>
              </a:rPr>
              <a:t>	</a:t>
            </a:r>
            <a:r>
              <a:rPr lang="ru-RU" dirty="0">
                <a:latin typeface="Gill Sans"/>
              </a:rPr>
              <a:t>Оценивание в классе по всем предметам</a:t>
            </a:r>
          </a:p>
          <a:p>
            <a:pPr marL="1619250" indent="-1619250">
              <a:spcBef>
                <a:spcPts val="1200"/>
              </a:spcBef>
            </a:pPr>
            <a:r>
              <a:rPr lang="en-GB" b="1" dirty="0">
                <a:latin typeface="Gill Sans"/>
              </a:rPr>
              <a:t>16 </a:t>
            </a:r>
            <a:r>
              <a:rPr lang="ru-RU" b="1" dirty="0">
                <a:latin typeface="Gill Sans"/>
              </a:rPr>
              <a:t>лет</a:t>
            </a:r>
            <a:r>
              <a:rPr lang="en-GB" b="1" dirty="0">
                <a:latin typeface="Gill Sans"/>
              </a:rPr>
              <a:t>	</a:t>
            </a:r>
            <a:r>
              <a:rPr lang="ru-RU" dirty="0">
                <a:latin typeface="Gill Sans"/>
              </a:rPr>
              <a:t>Экзамены </a:t>
            </a:r>
            <a:r>
              <a:rPr lang="en-GB" dirty="0">
                <a:latin typeface="Gill Sans"/>
              </a:rPr>
              <a:t>GCSE </a:t>
            </a:r>
            <a:r>
              <a:rPr lang="ru-RU" dirty="0">
                <a:latin typeface="Gill Sans"/>
              </a:rPr>
              <a:t>(на сертификат об общем среднем                       </a:t>
            </a:r>
          </a:p>
          <a:p>
            <a:pPr marL="1619250" indent="-1619250">
              <a:spcBef>
                <a:spcPts val="600"/>
              </a:spcBef>
            </a:pPr>
            <a:r>
              <a:rPr lang="ru-RU" dirty="0">
                <a:latin typeface="Gill Sans"/>
              </a:rPr>
              <a:t>                             образовании) – Английский </a:t>
            </a:r>
            <a:r>
              <a:rPr lang="ru-RU" dirty="0" err="1">
                <a:latin typeface="Gill Sans"/>
              </a:rPr>
              <a:t>бакалавриат</a:t>
            </a:r>
            <a:r>
              <a:rPr lang="ru-RU" dirty="0">
                <a:latin typeface="Gill Sans"/>
              </a:rPr>
              <a:t> (только в Англии)</a:t>
            </a:r>
            <a:endParaRPr lang="en-GB" dirty="0">
              <a:latin typeface="Gill Sans"/>
            </a:endParaRPr>
          </a:p>
          <a:p>
            <a:pPr marL="1619250" indent="-1619250">
              <a:spcBef>
                <a:spcPts val="600"/>
              </a:spcBef>
            </a:pPr>
            <a:r>
              <a:rPr lang="en-GB" dirty="0">
                <a:latin typeface="Gill Sans"/>
              </a:rPr>
              <a:t>	</a:t>
            </a:r>
            <a:r>
              <a:rPr lang="ru-RU" dirty="0">
                <a:latin typeface="Gill Sans"/>
              </a:rPr>
              <a:t>Рейтинги школ</a:t>
            </a:r>
            <a:r>
              <a:rPr lang="en-GB" dirty="0">
                <a:latin typeface="Gill Sans"/>
              </a:rPr>
              <a:t> (</a:t>
            </a:r>
            <a:r>
              <a:rPr lang="ru-RU" dirty="0">
                <a:latin typeface="Gill Sans"/>
              </a:rPr>
              <a:t>только Англия</a:t>
            </a:r>
            <a:r>
              <a:rPr lang="en-GB" dirty="0">
                <a:latin typeface="Gill Sans"/>
              </a:rPr>
              <a:t>) </a:t>
            </a:r>
            <a:endParaRPr lang="ru-RU" dirty="0">
              <a:latin typeface="Gill Sans"/>
            </a:endParaRPr>
          </a:p>
          <a:p>
            <a:pPr marL="1619250" indent="-1619250">
              <a:spcBef>
                <a:spcPts val="600"/>
              </a:spcBef>
            </a:pPr>
            <a:r>
              <a:rPr lang="en-GB" b="1" dirty="0">
                <a:latin typeface="Gill Sans"/>
              </a:rPr>
              <a:t>17</a:t>
            </a:r>
            <a:r>
              <a:rPr lang="ru-RU" b="1" dirty="0">
                <a:latin typeface="Gill Sans"/>
              </a:rPr>
              <a:t> лет</a:t>
            </a:r>
            <a:r>
              <a:rPr lang="en-GB" dirty="0">
                <a:latin typeface="Gill Sans"/>
              </a:rPr>
              <a:t>	</a:t>
            </a:r>
            <a:r>
              <a:rPr lang="ru-RU" dirty="0">
                <a:latin typeface="Gill Sans"/>
              </a:rPr>
              <a:t>Дополнительные экзамены продвинутого уровня (</a:t>
            </a:r>
            <a:r>
              <a:rPr lang="en-US" dirty="0">
                <a:latin typeface="Gill Sans"/>
              </a:rPr>
              <a:t>AS)</a:t>
            </a:r>
            <a:r>
              <a:rPr lang="en-GB" dirty="0">
                <a:latin typeface="Gill Sans"/>
              </a:rPr>
              <a:t> </a:t>
            </a:r>
            <a:endParaRPr lang="ru-RU" dirty="0">
              <a:latin typeface="Gill Sans"/>
            </a:endParaRPr>
          </a:p>
          <a:p>
            <a:pPr marL="1619250" indent="-1619250">
              <a:spcBef>
                <a:spcPts val="600"/>
              </a:spcBef>
            </a:pPr>
            <a:r>
              <a:rPr lang="en-GB" b="1" dirty="0">
                <a:latin typeface="Gill Sans"/>
              </a:rPr>
              <a:t>18</a:t>
            </a:r>
            <a:r>
              <a:rPr lang="ru-RU" b="1" dirty="0">
                <a:latin typeface="Gill Sans"/>
              </a:rPr>
              <a:t> лет</a:t>
            </a:r>
            <a:r>
              <a:rPr lang="en-GB" dirty="0">
                <a:latin typeface="Gill Sans"/>
              </a:rPr>
              <a:t>	</a:t>
            </a:r>
            <a:r>
              <a:rPr lang="ru-RU" dirty="0">
                <a:latin typeface="Gill Sans"/>
              </a:rPr>
              <a:t>Экзамены продвинутого уровня</a:t>
            </a:r>
            <a:r>
              <a:rPr lang="en-GB" dirty="0">
                <a:latin typeface="Gill Sans"/>
              </a:rPr>
              <a:t>.  </a:t>
            </a:r>
            <a:r>
              <a:rPr lang="ru-RU" dirty="0" err="1">
                <a:latin typeface="Gill Sans"/>
              </a:rPr>
              <a:t>Валийский</a:t>
            </a:r>
            <a:r>
              <a:rPr lang="ru-RU" dirty="0">
                <a:latin typeface="Gill Sans"/>
              </a:rPr>
              <a:t> </a:t>
            </a:r>
            <a:r>
              <a:rPr lang="ru-RU" dirty="0" err="1">
                <a:latin typeface="Gill Sans"/>
              </a:rPr>
              <a:t>бакалавриат</a:t>
            </a:r>
            <a:r>
              <a:rPr lang="en-GB" dirty="0">
                <a:latin typeface="Gill Sans"/>
              </a:rPr>
              <a:t> (</a:t>
            </a:r>
            <a:r>
              <a:rPr lang="ru-RU" dirty="0">
                <a:latin typeface="Gill Sans"/>
              </a:rPr>
              <a:t>только в Уэльсе</a:t>
            </a:r>
            <a:r>
              <a:rPr lang="en-GB" dirty="0">
                <a:latin typeface="Gill Sans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2400" b="1" dirty="0" smtClean="0"/>
              <a:t>Что мы знаем об улучшении результатов работы системы образования</a:t>
            </a:r>
            <a:r>
              <a:rPr lang="en-GB" sz="2400" b="1" dirty="0" smtClean="0"/>
              <a:t>?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4294967295"/>
          </p:nvPr>
        </p:nvSpPr>
        <p:spPr>
          <a:xfrm>
            <a:off x="251520" y="1557338"/>
            <a:ext cx="8892480" cy="4967287"/>
          </a:xfrm>
        </p:spPr>
        <p:txBody>
          <a:bodyPr/>
          <a:lstStyle/>
          <a:p>
            <a:pPr eaLnBrk="1" hangingPunct="1"/>
            <a:r>
              <a:rPr lang="ru-RU" sz="3000" dirty="0" smtClean="0"/>
              <a:t>Ответственность за результаты, прозрачность и подотчетность</a:t>
            </a:r>
            <a:endParaRPr lang="en-GB" sz="3000" dirty="0" smtClean="0"/>
          </a:p>
          <a:p>
            <a:pPr eaLnBrk="1" hangingPunct="1"/>
            <a:r>
              <a:rPr lang="ru-RU" sz="3000" dirty="0" smtClean="0"/>
              <a:t>Последовательное, поддерживающее, стимулирующее руководство</a:t>
            </a:r>
            <a:endParaRPr lang="en-GB" sz="3000" dirty="0" smtClean="0"/>
          </a:p>
          <a:p>
            <a:pPr eaLnBrk="1" hangingPunct="1"/>
            <a:r>
              <a:rPr lang="ru-RU" sz="3000" dirty="0" smtClean="0"/>
              <a:t>Качество - во главе угла</a:t>
            </a:r>
            <a:endParaRPr lang="en-GB" sz="3000" dirty="0" smtClean="0"/>
          </a:p>
          <a:p>
            <a:pPr eaLnBrk="1" hangingPunct="1"/>
            <a:r>
              <a:rPr lang="ru-RU" sz="3000" dirty="0" smtClean="0"/>
              <a:t>Системный подход при проведении изменений</a:t>
            </a:r>
            <a:endParaRPr lang="en-GB" sz="3000" dirty="0" smtClean="0"/>
          </a:p>
          <a:p>
            <a:pPr eaLnBrk="1" hangingPunct="1"/>
            <a:r>
              <a:rPr lang="ru-RU" sz="3000" dirty="0" smtClean="0"/>
              <a:t>Адаптация универсальных принципов к конкретным обстоятельствам</a:t>
            </a:r>
            <a:endParaRPr lang="en-GB" sz="3000" dirty="0" smtClean="0"/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/>
              <a:t>Использование данных оценивания</a:t>
            </a:r>
            <a:r>
              <a:rPr lang="en-GB" sz="2400" b="1" dirty="0" smtClean="0"/>
              <a:t> </a:t>
            </a:r>
            <a:r>
              <a:rPr lang="ru-RU" sz="2400" b="1" dirty="0" smtClean="0"/>
              <a:t>для улучшения системы</a:t>
            </a:r>
            <a:endParaRPr lang="en-GB" sz="2400" b="1" dirty="0"/>
          </a:p>
        </p:txBody>
      </p:sp>
      <p:sp>
        <p:nvSpPr>
          <p:cNvPr id="8195" name="Content Placeholder 2"/>
          <p:cNvSpPr>
            <a:spLocks noGrp="1"/>
          </p:cNvSpPr>
          <p:nvPr>
            <p:ph idx="4294967295"/>
          </p:nvPr>
        </p:nvSpPr>
        <p:spPr>
          <a:xfrm>
            <a:off x="302840" y="1600200"/>
            <a:ext cx="8589640" cy="4525963"/>
          </a:xfrm>
        </p:spPr>
        <p:txBody>
          <a:bodyPr/>
          <a:lstStyle/>
          <a:p>
            <a:pPr eaLnBrk="1" hangingPunct="1"/>
            <a:r>
              <a:rPr lang="ru-RU" dirty="0" smtClean="0"/>
              <a:t>Оценивание учащихся объединяет тестирование и оценку учителя</a:t>
            </a:r>
            <a:endParaRPr lang="en-GB" dirty="0" smtClean="0"/>
          </a:p>
          <a:p>
            <a:pPr eaLnBrk="1" hangingPunct="1"/>
            <a:r>
              <a:rPr lang="ru-RU" dirty="0" smtClean="0"/>
              <a:t>Результаты обучения отражают мастерство учителя и компетенции учащихся</a:t>
            </a:r>
            <a:endParaRPr lang="en-GB" dirty="0" smtClean="0"/>
          </a:p>
          <a:p>
            <a:pPr eaLnBrk="1" hangingPunct="1"/>
            <a:r>
              <a:rPr lang="ru-RU" dirty="0" smtClean="0"/>
              <a:t>Обратная связь необходима для диагностики  и подведения итогов</a:t>
            </a:r>
            <a:endParaRPr lang="en-GB" dirty="0" smtClean="0"/>
          </a:p>
          <a:p>
            <a:pPr eaLnBrk="1" hangingPunct="1"/>
            <a:r>
              <a:rPr lang="ru-RU" dirty="0" smtClean="0"/>
              <a:t>Это часть подотчетности системы, оценивание не существуют само по себе</a:t>
            </a:r>
            <a:endParaRPr lang="en-GB" dirty="0" smtClean="0"/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2400" b="1" dirty="0" smtClean="0"/>
              <a:t>Что происходило в Англии</a:t>
            </a:r>
            <a:endParaRPr lang="en-GB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Введение тестирования было первым шагом на пути вмешательства в «тайны учительского мастерства»</a:t>
            </a:r>
            <a:r>
              <a:rPr lang="en-GB" dirty="0" smtClean="0"/>
              <a:t>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Объединенное с инспектированием и таблицами достижений, тестирование создавало мощную рамку подотчетности</a:t>
            </a:r>
            <a:r>
              <a:rPr lang="en-GB" dirty="0" smtClean="0"/>
              <a:t> – </a:t>
            </a:r>
            <a:r>
              <a:rPr lang="ru-RU" dirty="0" smtClean="0"/>
              <a:t>возможно слишком мощную</a:t>
            </a:r>
            <a:r>
              <a:rPr lang="en-GB" dirty="0" smtClean="0"/>
              <a:t>…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Оно создавало ложный стимул – обучение для сдачи теста</a:t>
            </a:r>
            <a:r>
              <a:rPr lang="en-GB" dirty="0" smtClean="0"/>
              <a:t>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Было слишком много тестирования</a:t>
            </a:r>
            <a:r>
              <a:rPr lang="en-GB" dirty="0" smtClean="0"/>
              <a:t>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Учителя не видели более масштабных целей</a:t>
            </a:r>
            <a:r>
              <a:rPr lang="en-GB" dirty="0" smtClean="0"/>
              <a:t>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ru-RU" sz="2400" b="1" dirty="0" smtClean="0"/>
              <a:t>Успеваемость повышается, но еще есть место для улучшения</a:t>
            </a:r>
            <a:endParaRPr lang="en-GB" sz="2400" b="1" dirty="0" smtClean="0"/>
          </a:p>
        </p:txBody>
      </p:sp>
      <p:sp>
        <p:nvSpPr>
          <p:cNvPr id="1030" name="McK Footnote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200" y="6272213"/>
            <a:ext cx="8334375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585788" indent="-585788" defTabSz="912813">
              <a:tabLst>
                <a:tab pos="542925" algn="r"/>
              </a:tabLst>
            </a:pPr>
            <a:endParaRPr lang="en-GB" sz="2400">
              <a:latin typeface="Times New Roman" pitchFamily="18" charset="0"/>
            </a:endParaRPr>
          </a:p>
          <a:p>
            <a:pPr marL="585788" indent="-585788" defTabSz="912813">
              <a:spcBef>
                <a:spcPct val="20000"/>
              </a:spcBef>
              <a:tabLst>
                <a:tab pos="542925" algn="r"/>
              </a:tabLst>
            </a:pPr>
            <a:r>
              <a:rPr lang="ru-RU" sz="1000">
                <a:latin typeface="Calibri" pitchFamily="34" charset="0"/>
              </a:rPr>
              <a:t>Источник</a:t>
            </a:r>
            <a:r>
              <a:rPr lang="en-GB" sz="1000">
                <a:latin typeface="Calibri" pitchFamily="34" charset="0"/>
              </a:rPr>
              <a:t>: </a:t>
            </a:r>
            <a:r>
              <a:rPr lang="ru-RU" sz="1000">
                <a:latin typeface="Calibri" pitchFamily="34" charset="0"/>
              </a:rPr>
              <a:t>Департамент по делам детей, школ, и семей </a:t>
            </a:r>
            <a:r>
              <a:rPr lang="en-GB" sz="1000">
                <a:latin typeface="Calibri" pitchFamily="34" charset="0"/>
              </a:rPr>
              <a:t>, </a:t>
            </a:r>
            <a:r>
              <a:rPr lang="ru-RU" sz="1000">
                <a:latin typeface="Calibri" pitchFamily="34" charset="0"/>
              </a:rPr>
              <a:t>2007</a:t>
            </a:r>
            <a:endParaRPr lang="en-GB" sz="1000">
              <a:latin typeface="Calibri" pitchFamily="34" charset="0"/>
            </a:endParaRPr>
          </a:p>
        </p:txBody>
      </p:sp>
      <p:sp>
        <p:nvSpPr>
          <p:cNvPr id="1031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7638" y="1103313"/>
            <a:ext cx="40830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2813"/>
            <a:r>
              <a:rPr lang="ru-RU" sz="1400">
                <a:latin typeface="Calibri" pitchFamily="34" charset="0"/>
              </a:rPr>
              <a:t>Учащиеся, достигшие 4 уровня и выше, Вторая ключевая стадия, </a:t>
            </a:r>
            <a:r>
              <a:rPr lang="en-GB">
                <a:latin typeface="Calibri" pitchFamily="34" charset="0"/>
              </a:rPr>
              <a:t> %</a:t>
            </a:r>
          </a:p>
        </p:txBody>
      </p:sp>
      <p:sp>
        <p:nvSpPr>
          <p:cNvPr id="1032" name="Line 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777875" y="2403475"/>
            <a:ext cx="30432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93296" tIns="46648" rIns="93296" bIns="46648" anchor="ctr"/>
          <a:lstStyle/>
          <a:p>
            <a:endParaRPr lang="ru-RU"/>
          </a:p>
        </p:txBody>
      </p:sp>
      <p:graphicFrame>
        <p:nvGraphicFramePr>
          <p:cNvPr id="1026" name="Object 6"/>
          <p:cNvGraphicFramePr>
            <a:graphicFrameLocks/>
          </p:cNvGraphicFramePr>
          <p:nvPr/>
        </p:nvGraphicFramePr>
        <p:xfrm>
          <a:off x="242888" y="1509713"/>
          <a:ext cx="3681412" cy="4779962"/>
        </p:xfrm>
        <a:graphic>
          <a:graphicData uri="http://schemas.openxmlformats.org/presentationml/2006/ole">
            <p:oleObj spid="_x0000_s1026" name="Chart" r:id="rId37" imgW="3609857" imgH="4686321" progId="MSGraph.Chart.8">
              <p:embed followColorScheme="full"/>
            </p:oleObj>
          </a:graphicData>
        </a:graphic>
      </p:graphicFrame>
      <p:sp>
        <p:nvSpPr>
          <p:cNvPr id="1033" name="Line 64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3316288" y="5976938"/>
            <a:ext cx="0" cy="5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3296" tIns="46648" rIns="93296" bIns="46648" anchor="ctr"/>
          <a:lstStyle/>
          <a:p>
            <a:endParaRPr lang="ru-RU"/>
          </a:p>
        </p:txBody>
      </p:sp>
      <p:sp>
        <p:nvSpPr>
          <p:cNvPr id="1034" name="Line 63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2809875" y="5976938"/>
            <a:ext cx="0" cy="5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3296" tIns="46648" rIns="93296" bIns="46648" anchor="ctr"/>
          <a:lstStyle/>
          <a:p>
            <a:endParaRPr lang="ru-RU"/>
          </a:p>
        </p:txBody>
      </p:sp>
      <p:sp>
        <p:nvSpPr>
          <p:cNvPr id="1035" name="Line 6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1787525" y="5976938"/>
            <a:ext cx="0" cy="5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3296" tIns="46648" rIns="93296" bIns="46648" anchor="ctr"/>
          <a:lstStyle/>
          <a:p>
            <a:endParaRPr lang="ru-RU"/>
          </a:p>
        </p:txBody>
      </p:sp>
      <p:sp>
        <p:nvSpPr>
          <p:cNvPr id="1036" name="Line 5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777875" y="5976938"/>
            <a:ext cx="0" cy="5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3296" tIns="46648" rIns="93296" bIns="46648" anchor="ctr"/>
          <a:lstStyle/>
          <a:p>
            <a:endParaRPr lang="ru-RU"/>
          </a:p>
        </p:txBody>
      </p:sp>
      <p:sp>
        <p:nvSpPr>
          <p:cNvPr id="1037" name="Line 6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305050" y="5976938"/>
            <a:ext cx="0" cy="5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3296" tIns="46648" rIns="93296" bIns="46648" anchor="ctr"/>
          <a:lstStyle/>
          <a:p>
            <a:endParaRPr lang="ru-RU"/>
          </a:p>
        </p:txBody>
      </p:sp>
      <p:sp>
        <p:nvSpPr>
          <p:cNvPr id="1038" name="Line 6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282700" y="5976938"/>
            <a:ext cx="0" cy="5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3296" tIns="46648" rIns="93296" bIns="46648" anchor="ctr"/>
          <a:lstStyle/>
          <a:p>
            <a:endParaRPr lang="ru-RU"/>
          </a:p>
        </p:txBody>
      </p:sp>
      <p:sp>
        <p:nvSpPr>
          <p:cNvPr id="1039" name="Rectangle 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733800" y="2468563"/>
            <a:ext cx="508000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defTabSz="912813"/>
            <a:r>
              <a:rPr lang="ru-RU" sz="1400">
                <a:latin typeface="Calibri" pitchFamily="34" charset="0"/>
              </a:rPr>
              <a:t>Английский</a:t>
            </a:r>
            <a:endParaRPr lang="en-GB" sz="1400">
              <a:latin typeface="Calibri" pitchFamily="34" charset="0"/>
            </a:endParaRPr>
          </a:p>
        </p:txBody>
      </p:sp>
      <p:sp>
        <p:nvSpPr>
          <p:cNvPr id="1040" name="Rectangle 8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733800" y="2705100"/>
            <a:ext cx="87947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defTabSz="912813"/>
            <a:r>
              <a:rPr lang="ru-RU" sz="1400">
                <a:latin typeface="Calibri" pitchFamily="34" charset="0"/>
              </a:rPr>
              <a:t>Математика</a:t>
            </a:r>
            <a:endParaRPr lang="en-GB" sz="1400">
              <a:latin typeface="Calibri" pitchFamily="34" charset="0"/>
            </a:endParaRPr>
          </a:p>
        </p:txBody>
      </p:sp>
      <p:sp>
        <p:nvSpPr>
          <p:cNvPr id="1041" name="Rectangle 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733800" y="2182813"/>
            <a:ext cx="550863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defTabSz="912813"/>
            <a:r>
              <a:rPr lang="ru-RU" sz="1400">
                <a:latin typeface="Calibri" pitchFamily="34" charset="0"/>
              </a:rPr>
              <a:t>Естествознание</a:t>
            </a:r>
            <a:endParaRPr lang="en-GB" sz="1400">
              <a:latin typeface="Calibri" pitchFamily="34" charset="0"/>
            </a:endParaRPr>
          </a:p>
        </p:txBody>
      </p:sp>
      <p:sp>
        <p:nvSpPr>
          <p:cNvPr id="1042" name="Rectangle 1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8013" y="6170613"/>
            <a:ext cx="3429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defTabSz="912813">
              <a:lnSpc>
                <a:spcPct val="90000"/>
              </a:lnSpc>
            </a:pPr>
            <a:fld id="{476B5BEC-273C-4172-811E-BC6AA2205010}" type="datetime'''19''9''''''''''''''6'''''''''''''">
              <a:rPr lang="en-GB" sz="1400">
                <a:latin typeface="Calibri" pitchFamily="34" charset="0"/>
              </a:rPr>
              <a:pPr defTabSz="912813">
                <a:lnSpc>
                  <a:spcPct val="90000"/>
                </a:lnSpc>
              </a:pPr>
              <a:t>1996</a:t>
            </a:fld>
            <a:endParaRPr lang="en-GB" sz="1400">
              <a:latin typeface="Calibri" pitchFamily="34" charset="0"/>
            </a:endParaRPr>
          </a:p>
        </p:txBody>
      </p:sp>
      <p:sp>
        <p:nvSpPr>
          <p:cNvPr id="1043" name="Rectangle 11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112838" y="6170613"/>
            <a:ext cx="3429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defTabSz="912813">
              <a:lnSpc>
                <a:spcPct val="90000"/>
              </a:lnSpc>
            </a:pPr>
            <a:fld id="{6076CAD2-B9DB-49F9-B4EC-E759FAA694D8}" type="datetime'''1''''''''''9''''98'">
              <a:rPr lang="en-GB" sz="1400">
                <a:latin typeface="Calibri" pitchFamily="34" charset="0"/>
              </a:rPr>
              <a:pPr defTabSz="912813">
                <a:lnSpc>
                  <a:spcPct val="90000"/>
                </a:lnSpc>
              </a:pPr>
              <a:t>1998</a:t>
            </a:fld>
            <a:endParaRPr lang="en-GB" sz="1400">
              <a:latin typeface="Calibri" pitchFamily="34" charset="0"/>
            </a:endParaRPr>
          </a:p>
        </p:txBody>
      </p:sp>
      <p:sp>
        <p:nvSpPr>
          <p:cNvPr id="1044" name="Rectangle 12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617663" y="6170613"/>
            <a:ext cx="3444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defTabSz="912813">
              <a:lnSpc>
                <a:spcPct val="90000"/>
              </a:lnSpc>
            </a:pPr>
            <a:fld id="{87A03003-D3B6-495D-B354-F092A2DD7841}" type="datetime'''''''20''''''0''''''''''''''''''0'''''''''''''''''''''''''">
              <a:rPr lang="en-GB" sz="1400">
                <a:latin typeface="Calibri" pitchFamily="34" charset="0"/>
              </a:rPr>
              <a:pPr defTabSz="912813">
                <a:lnSpc>
                  <a:spcPct val="90000"/>
                </a:lnSpc>
              </a:pPr>
              <a:t>2000</a:t>
            </a:fld>
            <a:endParaRPr lang="en-GB" sz="1400">
              <a:latin typeface="Calibri" pitchFamily="34" charset="0"/>
            </a:endParaRPr>
          </a:p>
        </p:txBody>
      </p:sp>
      <p:sp>
        <p:nvSpPr>
          <p:cNvPr id="1045" name="Rectangle 1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132013" y="6170613"/>
            <a:ext cx="3429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defTabSz="912813">
              <a:lnSpc>
                <a:spcPct val="90000"/>
              </a:lnSpc>
            </a:pPr>
            <a:fld id="{419FA1C5-6005-479C-86BE-C031EB8CF8BF}" type="datetime'''''''''''''''2''''''''''''''0''0''''''''''''''''''''2'''''''">
              <a:rPr lang="en-GB" sz="1400">
                <a:latin typeface="Calibri" pitchFamily="34" charset="0"/>
              </a:rPr>
              <a:pPr defTabSz="912813">
                <a:lnSpc>
                  <a:spcPct val="90000"/>
                </a:lnSpc>
              </a:pPr>
              <a:t>2002</a:t>
            </a:fld>
            <a:endParaRPr lang="en-GB" sz="1400">
              <a:latin typeface="Calibri" pitchFamily="34" charset="0"/>
            </a:endParaRPr>
          </a:p>
        </p:txBody>
      </p:sp>
      <p:sp>
        <p:nvSpPr>
          <p:cNvPr id="1046" name="Rectangle 14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636838" y="6170613"/>
            <a:ext cx="3429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defTabSz="912813">
              <a:lnSpc>
                <a:spcPct val="90000"/>
              </a:lnSpc>
            </a:pPr>
            <a:fld id="{8A70A9F4-495E-4437-BC02-6AB248064DDD}" type="datetime'''2''''0''0''''''4'''''''''''''''''''">
              <a:rPr lang="en-GB" sz="1400">
                <a:latin typeface="Calibri" pitchFamily="34" charset="0"/>
              </a:rPr>
              <a:pPr defTabSz="912813">
                <a:lnSpc>
                  <a:spcPct val="90000"/>
                </a:lnSpc>
              </a:pPr>
              <a:t>2004</a:t>
            </a:fld>
            <a:endParaRPr lang="en-GB" sz="1400">
              <a:latin typeface="Calibri" pitchFamily="34" charset="0"/>
            </a:endParaRPr>
          </a:p>
        </p:txBody>
      </p:sp>
      <p:sp>
        <p:nvSpPr>
          <p:cNvPr id="1047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143250" y="6170613"/>
            <a:ext cx="3429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defTabSz="912813">
              <a:lnSpc>
                <a:spcPct val="90000"/>
              </a:lnSpc>
            </a:pPr>
            <a:fld id="{7C447FFD-DF1B-460C-8E1F-B4D2B21ACCFA}" type="datetime'''''''''''''''''200''''''6'''''''''''">
              <a:rPr lang="en-GB" sz="1400">
                <a:latin typeface="Calibri" pitchFamily="34" charset="0"/>
              </a:rPr>
              <a:pPr defTabSz="912813">
                <a:lnSpc>
                  <a:spcPct val="90000"/>
                </a:lnSpc>
              </a:pPr>
              <a:t>2006</a:t>
            </a:fld>
            <a:endParaRPr lang="en-GB" sz="1400">
              <a:latin typeface="Calibri" pitchFamily="34" charset="0"/>
            </a:endParaRPr>
          </a:p>
        </p:txBody>
      </p:sp>
      <p:sp>
        <p:nvSpPr>
          <p:cNvPr id="1048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892175" y="2222500"/>
            <a:ext cx="7921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09563" indent="-309563" defTabSz="912813"/>
            <a:r>
              <a:rPr lang="en-GB" sz="1400">
                <a:latin typeface="Calibri" pitchFamily="34" charset="0"/>
              </a:rPr>
              <a:t>2006 </a:t>
            </a:r>
            <a:r>
              <a:rPr lang="ru-RU" sz="1400">
                <a:latin typeface="Calibri" pitchFamily="34" charset="0"/>
              </a:rPr>
              <a:t>цель</a:t>
            </a:r>
            <a:endParaRPr lang="en-GB" sz="1400">
              <a:latin typeface="Calibri" pitchFamily="34" charset="0"/>
            </a:endParaRPr>
          </a:p>
        </p:txBody>
      </p:sp>
      <p:sp>
        <p:nvSpPr>
          <p:cNvPr id="1049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476375" y="4311650"/>
            <a:ext cx="1938338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2813"/>
            <a:r>
              <a:rPr lang="en-GB" sz="1400">
                <a:latin typeface="Calibri" pitchFamily="34" charset="0"/>
              </a:rPr>
              <a:t>60% </a:t>
            </a:r>
            <a:r>
              <a:rPr lang="ru-RU" sz="1400">
                <a:latin typeface="Calibri" pitchFamily="34" charset="0"/>
              </a:rPr>
              <a:t> школьников достигли 4 уровня по всем 3 предметам в 2007 (другими словами 4 из 10 детей не выполнили учебную программу начальной школы) </a:t>
            </a:r>
            <a:endParaRPr lang="en-GB" sz="1400">
              <a:latin typeface="Calibri" pitchFamily="34" charset="0"/>
            </a:endParaRPr>
          </a:p>
        </p:txBody>
      </p:sp>
      <p:graphicFrame>
        <p:nvGraphicFramePr>
          <p:cNvPr id="1027" name="Object 18"/>
          <p:cNvGraphicFramePr>
            <a:graphicFrameLocks/>
          </p:cNvGraphicFramePr>
          <p:nvPr/>
        </p:nvGraphicFramePr>
        <p:xfrm>
          <a:off x="4643438" y="1557338"/>
          <a:ext cx="3683000" cy="4779962"/>
        </p:xfrm>
        <a:graphic>
          <a:graphicData uri="http://schemas.openxmlformats.org/presentationml/2006/ole">
            <p:oleObj spid="_x0000_s1027" name="Chart" r:id="rId38" imgW="3609857" imgH="4686321" progId="MSGraph.Chart.8">
              <p:embed followColorScheme="full"/>
            </p:oleObj>
          </a:graphicData>
        </a:graphic>
      </p:graphicFrame>
      <p:sp>
        <p:nvSpPr>
          <p:cNvPr id="1050" name="Rectangle 5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991350" y="6170613"/>
            <a:ext cx="3429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defTabSz="912813">
              <a:lnSpc>
                <a:spcPct val="90000"/>
              </a:lnSpc>
            </a:pPr>
            <a:fld id="{CE6B7414-04AD-4457-9ACA-61D6B364CDFA}" type="datetime'''2''''''''''''0''''''''''''0''''''''''''''''''4'">
              <a:rPr lang="en-GB" sz="1400">
                <a:latin typeface="Calibri" pitchFamily="34" charset="0"/>
                <a:cs typeface="Arial" pitchFamily="34" charset="0"/>
              </a:rPr>
              <a:pPr defTabSz="912813">
                <a:lnSpc>
                  <a:spcPct val="90000"/>
                </a:lnSpc>
              </a:pPr>
              <a:t>2004</a:t>
            </a:fld>
            <a:endParaRPr lang="en-GB" sz="140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051" name="Rectangle 5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496175" y="6170613"/>
            <a:ext cx="3444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defTabSz="912813">
              <a:lnSpc>
                <a:spcPct val="90000"/>
              </a:lnSpc>
            </a:pPr>
            <a:fld id="{8FAA51BE-4CD7-46BC-AEEF-4EB04B488B21}" type="datetime'''''2''''''''''''''''''''0''''0''''''''''''6'">
              <a:rPr lang="en-GB" sz="1400">
                <a:latin typeface="Calibri" pitchFamily="34" charset="0"/>
                <a:cs typeface="Arial" pitchFamily="34" charset="0"/>
              </a:rPr>
              <a:pPr defTabSz="912813">
                <a:lnSpc>
                  <a:spcPct val="90000"/>
                </a:lnSpc>
              </a:pPr>
              <a:t>2006</a:t>
            </a:fld>
            <a:endParaRPr lang="en-GB" sz="140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052" name="Rectangle 53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970588" y="6170613"/>
            <a:ext cx="3429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defTabSz="912813">
              <a:lnSpc>
                <a:spcPct val="90000"/>
              </a:lnSpc>
            </a:pPr>
            <a:fld id="{4D237268-C75F-4690-8DD2-9E770AC38973}" type="datetime'''''''20''''''''''''0''0'''''''''">
              <a:rPr lang="en-GB" sz="1400">
                <a:latin typeface="Calibri" pitchFamily="34" charset="0"/>
                <a:cs typeface="Arial" pitchFamily="34" charset="0"/>
              </a:rPr>
              <a:pPr defTabSz="912813">
                <a:lnSpc>
                  <a:spcPct val="90000"/>
                </a:lnSpc>
              </a:pPr>
              <a:t>2000</a:t>
            </a:fld>
            <a:endParaRPr lang="en-GB" sz="140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053" name="Rectangle 54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486525" y="6170613"/>
            <a:ext cx="3429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defTabSz="912813">
              <a:lnSpc>
                <a:spcPct val="90000"/>
              </a:lnSpc>
            </a:pPr>
            <a:fld id="{B1093608-4146-4925-B522-D8C53A770D29}" type="datetime'''''''''''''2''''''''''''''''''''''''00''''''2'''''">
              <a:rPr lang="en-GB" sz="1400">
                <a:latin typeface="Calibri" pitchFamily="34" charset="0"/>
                <a:cs typeface="Arial" pitchFamily="34" charset="0"/>
              </a:rPr>
              <a:pPr defTabSz="912813">
                <a:lnSpc>
                  <a:spcPct val="90000"/>
                </a:lnSpc>
              </a:pPr>
              <a:t>2002</a:t>
            </a:fld>
            <a:endParaRPr lang="en-GB" sz="140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054" name="Rectangle 5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465763" y="6170613"/>
            <a:ext cx="3429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defTabSz="912813">
              <a:lnSpc>
                <a:spcPct val="90000"/>
              </a:lnSpc>
            </a:pPr>
            <a:fld id="{0E34FA2E-3743-4432-BFF2-9E2A5C9F10F8}" type="datetime'''''''''''''1''9''''''''''''9''8'''''''">
              <a:rPr lang="en-GB" sz="1400">
                <a:latin typeface="Calibri" pitchFamily="34" charset="0"/>
                <a:cs typeface="Arial" pitchFamily="34" charset="0"/>
              </a:rPr>
              <a:pPr defTabSz="912813">
                <a:lnSpc>
                  <a:spcPct val="90000"/>
                </a:lnSpc>
              </a:pPr>
              <a:t>1998</a:t>
            </a:fld>
            <a:endParaRPr lang="en-GB" sz="140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055" name="Rectangle 31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8045450" y="3340100"/>
            <a:ext cx="490538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defTabSz="912813"/>
            <a:fld id="{45D7258E-8B8C-4F82-9AC4-BE1704879259}" type="datetime'5''''''''''''A''''''''''''''*-''''C''''''''''''''s'''''''''">
              <a:rPr lang="en-GB" sz="1400">
                <a:latin typeface="Calibri" pitchFamily="34" charset="0"/>
                <a:cs typeface="Arial" pitchFamily="34" charset="0"/>
              </a:rPr>
              <a:pPr defTabSz="912813"/>
              <a:t>5A*-Cs</a:t>
            </a:fld>
            <a:endParaRPr lang="en-GB" sz="140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056" name="Rectangle 51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959350" y="6170613"/>
            <a:ext cx="3444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defTabSz="912813">
              <a:lnSpc>
                <a:spcPct val="90000"/>
              </a:lnSpc>
            </a:pPr>
            <a:fld id="{C5891F3D-C7CD-4BE8-BFD9-068C05C672CA}" type="datetime'1''''''''''9''''''''''''''''''''''''''9''''''''''''''''''''6'">
              <a:rPr lang="en-GB" sz="1400">
                <a:latin typeface="Calibri" pitchFamily="34" charset="0"/>
                <a:cs typeface="Arial" pitchFamily="34" charset="0"/>
              </a:rPr>
              <a:pPr defTabSz="912813">
                <a:lnSpc>
                  <a:spcPct val="90000"/>
                </a:lnSpc>
              </a:pPr>
              <a:t>1996</a:t>
            </a:fld>
            <a:endParaRPr lang="en-GB" sz="140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057" name="Rectangle 2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729163" y="1103313"/>
            <a:ext cx="37465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2813"/>
            <a:r>
              <a:rPr lang="ru-RU" sz="1400" dirty="0">
                <a:latin typeface="Calibri" pitchFamily="34" charset="0"/>
              </a:rPr>
              <a:t>Учащиеся, достигшие минимального порога на экзаменах</a:t>
            </a:r>
            <a:r>
              <a:rPr lang="en-GB" sz="1400" dirty="0">
                <a:latin typeface="Calibri" pitchFamily="34" charset="0"/>
              </a:rPr>
              <a:t> GCSE</a:t>
            </a:r>
            <a:r>
              <a:rPr lang="ru-RU" sz="1400" dirty="0">
                <a:latin typeface="Calibri" pitchFamily="34" charset="0"/>
              </a:rPr>
              <a:t>, </a:t>
            </a:r>
            <a:r>
              <a:rPr lang="en-GB" sz="1400" dirty="0">
                <a:latin typeface="Calibri" pitchFamily="34" charset="0"/>
              </a:rPr>
              <a:t>%</a:t>
            </a:r>
          </a:p>
        </p:txBody>
      </p:sp>
      <p:sp>
        <p:nvSpPr>
          <p:cNvPr id="1058" name="Rectangle 2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718175" y="3282950"/>
            <a:ext cx="1941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2813"/>
            <a:r>
              <a:rPr lang="en-GB" sz="1400">
                <a:latin typeface="Calibri" pitchFamily="34" charset="0"/>
              </a:rPr>
              <a:t>2006 5A*-Cs </a:t>
            </a:r>
            <a:r>
              <a:rPr lang="ru-RU" sz="1400">
                <a:latin typeface="Calibri" pitchFamily="34" charset="0"/>
              </a:rPr>
              <a:t>цель</a:t>
            </a:r>
            <a:endParaRPr lang="en-GB" sz="1400">
              <a:latin typeface="Calibri" pitchFamily="34" charset="0"/>
            </a:endParaRPr>
          </a:p>
        </p:txBody>
      </p:sp>
      <p:sp>
        <p:nvSpPr>
          <p:cNvPr id="1059" name="Rectangle 30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700963" y="2297113"/>
            <a:ext cx="10493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2813"/>
            <a:r>
              <a:rPr lang="en-GB" sz="1400">
                <a:latin typeface="Calibri" pitchFamily="34" charset="0"/>
              </a:rPr>
              <a:t>5A*-Gs</a:t>
            </a:r>
          </a:p>
        </p:txBody>
      </p:sp>
      <p:sp>
        <p:nvSpPr>
          <p:cNvPr id="1060" name="Rectangle 32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900988" y="3976688"/>
            <a:ext cx="1050925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2813"/>
            <a:r>
              <a:rPr lang="en-GB" sz="1400">
                <a:latin typeface="Calibri" pitchFamily="34" charset="0"/>
              </a:rPr>
              <a:t>5A*-Cs </a:t>
            </a:r>
            <a:r>
              <a:rPr lang="ru-RU" sz="1400">
                <a:latin typeface="Calibri" pitchFamily="34" charset="0"/>
              </a:rPr>
              <a:t>включая математику и английский</a:t>
            </a:r>
            <a:endParaRPr lang="en-GB" sz="1400">
              <a:latin typeface="Calibri" pitchFamily="34" charset="0"/>
            </a:endParaRPr>
          </a:p>
        </p:txBody>
      </p:sp>
      <p:graphicFrame>
        <p:nvGraphicFramePr>
          <p:cNvPr id="1028" name="Rectangle 22" hidden="1"/>
          <p:cNvGraphicFramePr>
            <a:graphicFrameLocks/>
          </p:cNvGraphicFramePr>
          <p:nvPr/>
        </p:nvGraphicFramePr>
        <p:xfrm>
          <a:off x="0" y="0"/>
          <a:ext cx="161925" cy="161925"/>
        </p:xfrm>
        <a:graphic>
          <a:graphicData uri="http://schemas.openxmlformats.org/presentationml/2006/ole">
            <p:oleObj spid="_x0000_s1028" r:id="rId39" imgW="0" imgH="0" progId="">
              <p:embed/>
            </p:oleObj>
          </a:graphicData>
        </a:graphic>
      </p:graphicFrame>
      <p:sp>
        <p:nvSpPr>
          <p:cNvPr id="1061" name="Rectangle 23" hidden="1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0" y="0"/>
            <a:ext cx="161925" cy="161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defTabSz="912813">
              <a:lnSpc>
                <a:spcPct val="90000"/>
              </a:lnSpc>
            </a:pPr>
            <a:r>
              <a:rPr lang="en-GB">
                <a:latin typeface="Calibri" pitchFamily="34" charset="0"/>
                <a:cs typeface="Arial" pitchFamily="34" charset="0"/>
              </a:rPr>
              <a:t>,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99"/>
          <p:cNvSpPr>
            <a:spLocks noChangeArrowheads="1"/>
          </p:cNvSpPr>
          <p:nvPr/>
        </p:nvSpPr>
        <p:spPr bwMode="auto">
          <a:xfrm>
            <a:off x="0" y="2865438"/>
            <a:ext cx="9144000" cy="0"/>
          </a:xfrm>
          <a:prstGeom prst="rect">
            <a:avLst/>
          </a:prstGeom>
          <a:solidFill>
            <a:srgbClr val="00CC00"/>
          </a:solidFill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0243" name="Text Box 100"/>
          <p:cNvSpPr txBox="1">
            <a:spLocks noChangeArrowheads="1"/>
          </p:cNvSpPr>
          <p:nvPr/>
        </p:nvSpPr>
        <p:spPr bwMode="auto">
          <a:xfrm>
            <a:off x="6083300" y="3114675"/>
            <a:ext cx="2560638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400"/>
          </a:p>
        </p:txBody>
      </p:sp>
      <p:sp>
        <p:nvSpPr>
          <p:cNvPr id="10244" name="Text Box 101"/>
          <p:cNvSpPr txBox="1">
            <a:spLocks noChangeArrowheads="1"/>
          </p:cNvSpPr>
          <p:nvPr/>
        </p:nvSpPr>
        <p:spPr bwMode="auto">
          <a:xfrm>
            <a:off x="5508625" y="1965325"/>
            <a:ext cx="3455988" cy="523875"/>
          </a:xfrm>
          <a:prstGeom prst="rect">
            <a:avLst/>
          </a:prstGeom>
          <a:solidFill>
            <a:srgbClr val="000099">
              <a:alpha val="92155"/>
            </a:srgbClr>
          </a:solidFill>
          <a:ln w="9525" algn="ctr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>
                <a:solidFill>
                  <a:schemeClr val="bg1"/>
                </a:solidFill>
              </a:rPr>
              <a:t>74% </a:t>
            </a:r>
            <a:r>
              <a:rPr lang="ru-RU" sz="1400">
                <a:solidFill>
                  <a:schemeClr val="bg1"/>
                </a:solidFill>
              </a:rPr>
              <a:t>учащихся достигли 5-ого уровня и выше в </a:t>
            </a:r>
            <a:r>
              <a:rPr lang="en-GB" sz="1400">
                <a:solidFill>
                  <a:schemeClr val="bg1"/>
                </a:solidFill>
              </a:rPr>
              <a:t>200</a:t>
            </a:r>
            <a:r>
              <a:rPr lang="ru-RU" sz="1400">
                <a:solidFill>
                  <a:schemeClr val="bg1"/>
                </a:solidFill>
              </a:rPr>
              <a:t>5</a:t>
            </a:r>
            <a:endParaRPr lang="en-GB" sz="1400" b="1">
              <a:solidFill>
                <a:schemeClr val="bg1"/>
              </a:solidFill>
            </a:endParaRPr>
          </a:p>
        </p:txBody>
      </p:sp>
      <p:sp>
        <p:nvSpPr>
          <p:cNvPr id="10245" name="Text Box 102"/>
          <p:cNvSpPr txBox="1">
            <a:spLocks noChangeArrowheads="1"/>
          </p:cNvSpPr>
          <p:nvPr/>
        </p:nvSpPr>
        <p:spPr bwMode="auto">
          <a:xfrm>
            <a:off x="5508625" y="1341438"/>
            <a:ext cx="3455988" cy="523875"/>
          </a:xfrm>
          <a:prstGeom prst="rect">
            <a:avLst/>
          </a:prstGeom>
          <a:solidFill>
            <a:srgbClr val="33CCFF">
              <a:alpha val="92155"/>
            </a:srgbClr>
          </a:solidFill>
          <a:ln w="9525" algn="ctr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/>
              <a:t>65% </a:t>
            </a:r>
            <a:r>
              <a:rPr lang="ru-RU" sz="1400"/>
              <a:t>учащихся достигли 5-ого уровня и выше в </a:t>
            </a:r>
            <a:r>
              <a:rPr lang="en-GB" sz="1400"/>
              <a:t>2000</a:t>
            </a:r>
          </a:p>
        </p:txBody>
      </p:sp>
      <p:sp>
        <p:nvSpPr>
          <p:cNvPr id="10246" name="Text Box 104"/>
          <p:cNvSpPr txBox="1">
            <a:spLocks noChangeArrowheads="1"/>
          </p:cNvSpPr>
          <p:nvPr/>
        </p:nvSpPr>
        <p:spPr bwMode="auto">
          <a:xfrm>
            <a:off x="5507038" y="2611438"/>
            <a:ext cx="3457575" cy="314325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>
                <a:solidFill>
                  <a:schemeClr val="bg2"/>
                </a:solidFill>
              </a:rPr>
              <a:t>15% achieved Level 4, of which:</a:t>
            </a:r>
          </a:p>
        </p:txBody>
      </p:sp>
      <p:sp>
        <p:nvSpPr>
          <p:cNvPr id="10247" name="Text Box 105"/>
          <p:cNvSpPr txBox="1">
            <a:spLocks noChangeArrowheads="1"/>
          </p:cNvSpPr>
          <p:nvPr/>
        </p:nvSpPr>
        <p:spPr bwMode="auto">
          <a:xfrm>
            <a:off x="5508625" y="5635625"/>
            <a:ext cx="3455988" cy="314325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>
                <a:solidFill>
                  <a:schemeClr val="bg2"/>
                </a:solidFill>
              </a:rPr>
              <a:t>4% Absent</a:t>
            </a:r>
          </a:p>
        </p:txBody>
      </p:sp>
      <p:sp>
        <p:nvSpPr>
          <p:cNvPr id="10248" name="Text Box 106"/>
          <p:cNvSpPr txBox="1">
            <a:spLocks noChangeArrowheads="1"/>
          </p:cNvSpPr>
          <p:nvPr/>
        </p:nvSpPr>
        <p:spPr bwMode="auto">
          <a:xfrm>
            <a:off x="5868988" y="3475038"/>
            <a:ext cx="2879725" cy="314325"/>
          </a:xfrm>
          <a:prstGeom prst="rect">
            <a:avLst/>
          </a:prstGeom>
          <a:solidFill>
            <a:srgbClr val="FF3399">
              <a:alpha val="92155"/>
            </a:srgbClr>
          </a:solidFill>
          <a:ln w="9525" algn="ctr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>
                <a:solidFill>
                  <a:schemeClr val="bg1"/>
                </a:solidFill>
              </a:rPr>
              <a:t>6%</a:t>
            </a:r>
            <a:r>
              <a:rPr lang="ru-RU" sz="1400">
                <a:solidFill>
                  <a:schemeClr val="bg1"/>
                </a:solidFill>
              </a:rPr>
              <a:t>застряли на 4-ом уровне</a:t>
            </a:r>
            <a:endParaRPr lang="en-GB" sz="1400">
              <a:solidFill>
                <a:schemeClr val="bg1"/>
              </a:solidFill>
            </a:endParaRPr>
          </a:p>
        </p:txBody>
      </p:sp>
      <p:sp>
        <p:nvSpPr>
          <p:cNvPr id="10249" name="Text Box 107"/>
          <p:cNvSpPr txBox="1">
            <a:spLocks noChangeArrowheads="1"/>
          </p:cNvSpPr>
          <p:nvPr/>
        </p:nvSpPr>
        <p:spPr bwMode="auto">
          <a:xfrm>
            <a:off x="5867400" y="3860800"/>
            <a:ext cx="2879725" cy="523875"/>
          </a:xfrm>
          <a:prstGeom prst="rect">
            <a:avLst/>
          </a:prstGeom>
          <a:solidFill>
            <a:srgbClr val="FFCC00">
              <a:alpha val="92155"/>
            </a:srgbClr>
          </a:solidFill>
          <a:ln w="9525" algn="ctr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>
                <a:solidFill>
                  <a:schemeClr val="bg2"/>
                </a:solidFill>
              </a:rPr>
              <a:t>7%</a:t>
            </a:r>
            <a:r>
              <a:rPr lang="ru-RU" sz="1400">
                <a:solidFill>
                  <a:schemeClr val="bg2"/>
                </a:solidFill>
              </a:rPr>
              <a:t> медленно продвигаются на 4-ый уровень</a:t>
            </a:r>
            <a:r>
              <a:rPr lang="en-GB" sz="140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10250" name="Text Box 108"/>
          <p:cNvSpPr txBox="1">
            <a:spLocks noChangeArrowheads="1"/>
          </p:cNvSpPr>
          <p:nvPr/>
        </p:nvSpPr>
        <p:spPr bwMode="auto">
          <a:xfrm>
            <a:off x="5651500" y="4386263"/>
            <a:ext cx="3097213" cy="523875"/>
          </a:xfrm>
          <a:prstGeom prst="rect">
            <a:avLst/>
          </a:prstGeom>
          <a:solidFill>
            <a:srgbClr val="33CC33">
              <a:alpha val="92155"/>
            </a:srgbClr>
          </a:solidFill>
          <a:ln w="9525" algn="ctr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>
                <a:solidFill>
                  <a:schemeClr val="bg1"/>
                </a:solidFill>
              </a:rPr>
              <a:t>1% </a:t>
            </a:r>
            <a:r>
              <a:rPr lang="ru-RU" sz="1400">
                <a:solidFill>
                  <a:schemeClr val="bg1"/>
                </a:solidFill>
              </a:rPr>
              <a:t> быстро продвигаются на  </a:t>
            </a:r>
            <a:r>
              <a:rPr lang="en-GB" sz="1400">
                <a:solidFill>
                  <a:schemeClr val="bg1"/>
                </a:solidFill>
              </a:rPr>
              <a:t>4</a:t>
            </a:r>
            <a:r>
              <a:rPr lang="ru-RU" sz="1400">
                <a:solidFill>
                  <a:schemeClr val="bg1"/>
                </a:solidFill>
              </a:rPr>
              <a:t> уровень</a:t>
            </a:r>
            <a:endParaRPr lang="en-GB" sz="1400">
              <a:solidFill>
                <a:schemeClr val="bg1"/>
              </a:solidFill>
            </a:endParaRPr>
          </a:p>
        </p:txBody>
      </p:sp>
      <p:sp>
        <p:nvSpPr>
          <p:cNvPr id="10251" name="Text Box 109"/>
          <p:cNvSpPr txBox="1">
            <a:spLocks noChangeArrowheads="1"/>
          </p:cNvSpPr>
          <p:nvPr/>
        </p:nvSpPr>
        <p:spPr bwMode="auto">
          <a:xfrm>
            <a:off x="5795963" y="2852738"/>
            <a:ext cx="2879725" cy="523875"/>
          </a:xfrm>
          <a:prstGeom prst="rect">
            <a:avLst/>
          </a:prstGeom>
          <a:solidFill>
            <a:schemeClr val="accent1">
              <a:alpha val="92155"/>
            </a:schemeClr>
          </a:solidFill>
          <a:ln w="9525" algn="ctr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>
                <a:solidFill>
                  <a:schemeClr val="bg2"/>
                </a:solidFill>
              </a:rPr>
              <a:t>1% </a:t>
            </a:r>
            <a:r>
              <a:rPr lang="ru-RU" sz="1400">
                <a:solidFill>
                  <a:schemeClr val="bg2"/>
                </a:solidFill>
              </a:rPr>
              <a:t>снизили свои результаты до </a:t>
            </a:r>
            <a:r>
              <a:rPr lang="en-GB" sz="1400">
                <a:solidFill>
                  <a:schemeClr val="bg2"/>
                </a:solidFill>
              </a:rPr>
              <a:t>4</a:t>
            </a:r>
            <a:r>
              <a:rPr lang="ru-RU" sz="1400">
                <a:solidFill>
                  <a:schemeClr val="bg2"/>
                </a:solidFill>
              </a:rPr>
              <a:t>-ого уровня</a:t>
            </a:r>
            <a:endParaRPr lang="en-GB" sz="1400">
              <a:solidFill>
                <a:schemeClr val="bg2"/>
              </a:solidFill>
            </a:endParaRPr>
          </a:p>
        </p:txBody>
      </p:sp>
      <p:sp>
        <p:nvSpPr>
          <p:cNvPr id="10252" name="Text Box 110"/>
          <p:cNvSpPr txBox="1">
            <a:spLocks noChangeArrowheads="1"/>
          </p:cNvSpPr>
          <p:nvPr/>
        </p:nvSpPr>
        <p:spPr bwMode="auto">
          <a:xfrm>
            <a:off x="5580063" y="4941888"/>
            <a:ext cx="3455987" cy="314325"/>
          </a:xfrm>
          <a:prstGeom prst="rect">
            <a:avLst/>
          </a:prstGeom>
          <a:solidFill>
            <a:srgbClr val="0099FF">
              <a:alpha val="92155"/>
            </a:srgbClr>
          </a:solidFill>
          <a:ln w="9525" algn="ctr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>
                <a:solidFill>
                  <a:schemeClr val="bg1"/>
                </a:solidFill>
              </a:rPr>
              <a:t>2% </a:t>
            </a:r>
            <a:r>
              <a:rPr lang="ru-RU" sz="1400">
                <a:solidFill>
                  <a:schemeClr val="bg1"/>
                </a:solidFill>
              </a:rPr>
              <a:t>на уровне</a:t>
            </a:r>
            <a:r>
              <a:rPr lang="en-GB" sz="1400">
                <a:solidFill>
                  <a:schemeClr val="bg1"/>
                </a:solidFill>
              </a:rPr>
              <a:t> 3</a:t>
            </a:r>
          </a:p>
        </p:txBody>
      </p:sp>
      <p:sp>
        <p:nvSpPr>
          <p:cNvPr id="10253" name="Text Box 111"/>
          <p:cNvSpPr txBox="1">
            <a:spLocks noChangeArrowheads="1"/>
          </p:cNvSpPr>
          <p:nvPr/>
        </p:nvSpPr>
        <p:spPr bwMode="auto">
          <a:xfrm>
            <a:off x="5508625" y="5300663"/>
            <a:ext cx="3455988" cy="314325"/>
          </a:xfrm>
          <a:prstGeom prst="rect">
            <a:avLst/>
          </a:prstGeom>
          <a:solidFill>
            <a:srgbClr val="FF9933">
              <a:alpha val="92155"/>
            </a:srgbClr>
          </a:solidFill>
          <a:ln w="9525" algn="ctr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>
                <a:solidFill>
                  <a:schemeClr val="bg1"/>
                </a:solidFill>
              </a:rPr>
              <a:t>5%</a:t>
            </a:r>
            <a:r>
              <a:rPr lang="ru-RU" sz="1400">
                <a:solidFill>
                  <a:schemeClr val="bg1"/>
                </a:solidFill>
              </a:rPr>
              <a:t> на уровне 2 и ниже</a:t>
            </a:r>
            <a:endParaRPr lang="en-GB" sz="1400">
              <a:solidFill>
                <a:schemeClr val="bg1"/>
              </a:solidFill>
            </a:endParaRPr>
          </a:p>
        </p:txBody>
      </p:sp>
      <p:sp>
        <p:nvSpPr>
          <p:cNvPr id="10254" name="Text Box 112"/>
          <p:cNvSpPr txBox="1">
            <a:spLocks noChangeArrowheads="1"/>
          </p:cNvSpPr>
          <p:nvPr/>
        </p:nvSpPr>
        <p:spPr bwMode="auto">
          <a:xfrm>
            <a:off x="3573463" y="5673725"/>
            <a:ext cx="1793875" cy="73818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каждая группа требует различного подхода</a:t>
            </a:r>
            <a:endParaRPr lang="en-GB" sz="1400"/>
          </a:p>
        </p:txBody>
      </p:sp>
      <p:pic>
        <p:nvPicPr>
          <p:cNvPr id="10255" name="Picture 117" descr="stock photo : Male/Female Sign.  Figures and background are on separate layers.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3792"/>
              </a:clrFrom>
              <a:clrTo>
                <a:srgbClr val="003792">
                  <a:alpha val="0"/>
                </a:srgbClr>
              </a:clrTo>
            </a:clrChange>
          </a:blip>
          <a:srcRect l="66292" t="5338" r="16211" b="73315"/>
          <a:stretch>
            <a:fillRect/>
          </a:stretch>
        </p:blipFill>
        <p:spPr bwMode="auto">
          <a:xfrm>
            <a:off x="323850" y="5372100"/>
            <a:ext cx="381000" cy="698500"/>
          </a:xfrm>
          <a:prstGeom prst="rect">
            <a:avLst/>
          </a:prstGeom>
          <a:solidFill>
            <a:schemeClr val="bg2"/>
          </a:solidFill>
          <a:ln w="7620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10256" name="Text Box 118"/>
          <p:cNvSpPr txBox="1">
            <a:spLocks noChangeArrowheads="1"/>
          </p:cNvSpPr>
          <p:nvPr/>
        </p:nvSpPr>
        <p:spPr bwMode="auto">
          <a:xfrm>
            <a:off x="755650" y="5157788"/>
            <a:ext cx="2160588" cy="1169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 b="1" u="sng"/>
              <a:t>Key</a:t>
            </a:r>
            <a:r>
              <a:rPr lang="ru-RU" sz="1400" b="1" u="sng"/>
              <a:t> </a:t>
            </a:r>
          </a:p>
          <a:p>
            <a:r>
              <a:rPr lang="ru-RU" sz="1400" b="1"/>
              <a:t>Цель</a:t>
            </a:r>
            <a:r>
              <a:rPr lang="en-GB" sz="1400"/>
              <a:t> 2007 – 85% </a:t>
            </a:r>
            <a:r>
              <a:rPr lang="ru-RU" sz="1400"/>
              <a:t>учащихся должны достигнуть уровень 5 и выше</a:t>
            </a:r>
            <a:endParaRPr lang="en-GB" sz="1400"/>
          </a:p>
        </p:txBody>
      </p:sp>
      <p:sp>
        <p:nvSpPr>
          <p:cNvPr id="10257" name="Text Box 119"/>
          <p:cNvSpPr txBox="1">
            <a:spLocks noChangeArrowheads="1"/>
          </p:cNvSpPr>
          <p:nvPr/>
        </p:nvSpPr>
        <p:spPr bwMode="auto">
          <a:xfrm>
            <a:off x="179388" y="5157788"/>
            <a:ext cx="2663825" cy="1079500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sz="1400" b="1"/>
              <a:t>     </a:t>
            </a:r>
            <a:endParaRPr lang="en-GB" sz="1400"/>
          </a:p>
          <a:p>
            <a:endParaRPr lang="en-GB" sz="1400"/>
          </a:p>
          <a:p>
            <a:endParaRPr lang="en-GB" sz="1400"/>
          </a:p>
        </p:txBody>
      </p:sp>
      <p:grpSp>
        <p:nvGrpSpPr>
          <p:cNvPr id="10258" name="Group 120"/>
          <p:cNvGrpSpPr>
            <a:grpSpLocks/>
          </p:cNvGrpSpPr>
          <p:nvPr/>
        </p:nvGrpSpPr>
        <p:grpSpPr bwMode="auto">
          <a:xfrm>
            <a:off x="179388" y="1341438"/>
            <a:ext cx="5238750" cy="3600450"/>
            <a:chOff x="79" y="709"/>
            <a:chExt cx="3300" cy="2268"/>
          </a:xfrm>
        </p:grpSpPr>
        <p:pic>
          <p:nvPicPr>
            <p:cNvPr id="10260" name="Picture 121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735" y="709"/>
              <a:ext cx="174" cy="412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261" name="Picture 122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899" y="709"/>
              <a:ext cx="174" cy="412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262" name="Picture 123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1063" y="709"/>
              <a:ext cx="174" cy="412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263" name="Picture 124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1227" y="709"/>
              <a:ext cx="174" cy="412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264" name="Picture 125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1392" y="709"/>
              <a:ext cx="173" cy="412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265" name="Picture 126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1720" y="709"/>
              <a:ext cx="173" cy="412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266" name="Picture 127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1883" y="709"/>
              <a:ext cx="174" cy="412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267" name="Picture 128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79" y="709"/>
              <a:ext cx="174" cy="412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268" name="Picture 129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243" y="709"/>
              <a:ext cx="173" cy="412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269" name="Picture 130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407" y="709"/>
              <a:ext cx="173" cy="412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270" name="Picture 131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571" y="709"/>
              <a:ext cx="174" cy="412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271" name="Picture 132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735" y="1176"/>
              <a:ext cx="174" cy="412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272" name="Picture 133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899" y="1176"/>
              <a:ext cx="174" cy="412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273" name="Picture 134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1063" y="1176"/>
              <a:ext cx="174" cy="412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274" name="Picture 135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1227" y="1176"/>
              <a:ext cx="174" cy="412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275" name="Picture 136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1392" y="1176"/>
              <a:ext cx="173" cy="412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276" name="Picture 137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1556" y="1176"/>
              <a:ext cx="173" cy="412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277" name="Picture 138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1720" y="1176"/>
              <a:ext cx="173" cy="412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278" name="Picture 139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1883" y="1176"/>
              <a:ext cx="174" cy="412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279" name="Picture 140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79" y="1176"/>
              <a:ext cx="174" cy="412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280" name="Picture 141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243" y="1176"/>
              <a:ext cx="173" cy="412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281" name="Picture 142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407" y="1176"/>
              <a:ext cx="173" cy="412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282" name="Picture 143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571" y="1176"/>
              <a:ext cx="174" cy="412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283" name="Picture 144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735" y="1644"/>
              <a:ext cx="174" cy="411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284" name="Picture 145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899" y="1644"/>
              <a:ext cx="174" cy="411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285" name="Picture 146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1063" y="1644"/>
              <a:ext cx="174" cy="411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286" name="Picture 147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1227" y="1644"/>
              <a:ext cx="174" cy="411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287" name="Picture 148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1392" y="1644"/>
              <a:ext cx="173" cy="411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288" name="Picture 149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1556" y="1644"/>
              <a:ext cx="173" cy="411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289" name="Picture 150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1720" y="1644"/>
              <a:ext cx="173" cy="411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290" name="Picture 151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1883" y="1644"/>
              <a:ext cx="174" cy="411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291" name="Picture 152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79" y="1644"/>
              <a:ext cx="174" cy="411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292" name="Picture 153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243" y="1644"/>
              <a:ext cx="173" cy="411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293" name="Picture 154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407" y="1644"/>
              <a:ext cx="173" cy="411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294" name="Picture 155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571" y="1644"/>
              <a:ext cx="174" cy="411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295" name="Picture 156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735" y="2111"/>
              <a:ext cx="174" cy="412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296" name="Picture 157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899" y="2111"/>
              <a:ext cx="174" cy="412"/>
            </a:xfrm>
            <a:prstGeom prst="rect">
              <a:avLst/>
            </a:prstGeom>
            <a:solidFill>
              <a:srgbClr val="0000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297" name="Picture 158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1063" y="2111"/>
              <a:ext cx="174" cy="412"/>
            </a:xfrm>
            <a:prstGeom prst="rect">
              <a:avLst/>
            </a:prstGeom>
            <a:solidFill>
              <a:srgbClr val="0000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298" name="Picture 159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1227" y="2111"/>
              <a:ext cx="174" cy="412"/>
            </a:xfrm>
            <a:prstGeom prst="rect">
              <a:avLst/>
            </a:prstGeom>
            <a:solidFill>
              <a:srgbClr val="0000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299" name="Picture 160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1392" y="2111"/>
              <a:ext cx="173" cy="412"/>
            </a:xfrm>
            <a:prstGeom prst="rect">
              <a:avLst/>
            </a:prstGeom>
            <a:solidFill>
              <a:srgbClr val="0000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00" name="Picture 161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1556" y="2111"/>
              <a:ext cx="173" cy="412"/>
            </a:xfrm>
            <a:prstGeom prst="rect">
              <a:avLst/>
            </a:prstGeom>
            <a:solidFill>
              <a:srgbClr val="0000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01" name="Picture 162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1720" y="2111"/>
              <a:ext cx="173" cy="412"/>
            </a:xfrm>
            <a:prstGeom prst="rect">
              <a:avLst/>
            </a:prstGeom>
            <a:solidFill>
              <a:srgbClr val="0000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02" name="Picture 163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1883" y="2111"/>
              <a:ext cx="174" cy="412"/>
            </a:xfrm>
            <a:prstGeom prst="rect">
              <a:avLst/>
            </a:prstGeom>
            <a:solidFill>
              <a:srgbClr val="0000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03" name="Picture 164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79" y="2111"/>
              <a:ext cx="174" cy="412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04" name="Picture 165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243" y="2111"/>
              <a:ext cx="173" cy="412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05" name="Picture 166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407" y="2111"/>
              <a:ext cx="173" cy="412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06" name="Picture 167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571" y="2111"/>
              <a:ext cx="174" cy="412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07" name="Picture 168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899" y="2565"/>
              <a:ext cx="174" cy="412"/>
            </a:xfrm>
            <a:prstGeom prst="rect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08" name="Picture 169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1063" y="2565"/>
              <a:ext cx="174" cy="412"/>
            </a:xfrm>
            <a:prstGeom prst="rect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09" name="Picture 170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1227" y="2565"/>
              <a:ext cx="174" cy="412"/>
            </a:xfrm>
            <a:prstGeom prst="rect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10" name="Picture 171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1392" y="2565"/>
              <a:ext cx="173" cy="412"/>
            </a:xfrm>
            <a:prstGeom prst="rect">
              <a:avLst/>
            </a:prstGeom>
            <a:solidFill>
              <a:srgbClr val="33CC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11" name="Picture 172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1556" y="2565"/>
              <a:ext cx="173" cy="412"/>
            </a:xfrm>
            <a:prstGeom prst="rect">
              <a:avLst/>
            </a:prstGeom>
            <a:solidFill>
              <a:srgbClr val="00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12" name="Picture 173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1720" y="2565"/>
              <a:ext cx="173" cy="412"/>
            </a:xfrm>
            <a:prstGeom prst="rect">
              <a:avLst/>
            </a:prstGeom>
            <a:solidFill>
              <a:srgbClr val="00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13" name="Picture 174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1883" y="2565"/>
              <a:ext cx="174" cy="412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14" name="Picture 175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79" y="2565"/>
              <a:ext cx="174" cy="412"/>
            </a:xfrm>
            <a:prstGeom prst="rect">
              <a:avLst/>
            </a:prstGeom>
            <a:solidFill>
              <a:srgbClr val="FF33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15" name="Picture 176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243" y="2565"/>
              <a:ext cx="173" cy="412"/>
            </a:xfrm>
            <a:prstGeom prst="rect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16" name="Picture 177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407" y="2565"/>
              <a:ext cx="173" cy="412"/>
            </a:xfrm>
            <a:prstGeom prst="rect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17" name="Picture 178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571" y="2565"/>
              <a:ext cx="174" cy="412"/>
            </a:xfrm>
            <a:prstGeom prst="rect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18" name="Picture 179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2713" y="709"/>
              <a:ext cx="174" cy="412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19" name="Picture 180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2877" y="709"/>
              <a:ext cx="174" cy="412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20" name="Picture 181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3042" y="709"/>
              <a:ext cx="173" cy="412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21" name="Picture 182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3205" y="709"/>
              <a:ext cx="174" cy="412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22" name="Picture 183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2057" y="709"/>
              <a:ext cx="174" cy="412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23" name="Picture 184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2221" y="709"/>
              <a:ext cx="174" cy="412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24" name="Picture 185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2385" y="709"/>
              <a:ext cx="173" cy="412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25" name="Picture 186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2549" y="709"/>
              <a:ext cx="174" cy="412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26" name="Picture 187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2713" y="1176"/>
              <a:ext cx="174" cy="412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27" name="Picture 188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2877" y="1176"/>
              <a:ext cx="174" cy="412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28" name="Picture 189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3042" y="1176"/>
              <a:ext cx="173" cy="412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29" name="Picture 190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3205" y="1176"/>
              <a:ext cx="174" cy="412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30" name="Picture 191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2057" y="1176"/>
              <a:ext cx="174" cy="412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31" name="Picture 192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2221" y="1176"/>
              <a:ext cx="174" cy="412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32" name="Picture 193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2385" y="1176"/>
              <a:ext cx="173" cy="412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33" name="Picture 194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2713" y="1644"/>
              <a:ext cx="174" cy="411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34" name="Picture 195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2877" y="1644"/>
              <a:ext cx="174" cy="411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35" name="Picture 196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3042" y="1644"/>
              <a:ext cx="173" cy="411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36" name="Picture 197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2057" y="1644"/>
              <a:ext cx="174" cy="411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37" name="Picture 198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2221" y="1644"/>
              <a:ext cx="174" cy="411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38" name="Picture 199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  <a:grayscl/>
              <a:biLevel thresh="50000"/>
            </a:blip>
            <a:srcRect l="66292" t="5338" r="16211" b="73315"/>
            <a:stretch>
              <a:fillRect/>
            </a:stretch>
          </p:blipFill>
          <p:spPr bwMode="auto">
            <a:xfrm>
              <a:off x="2550" y="1644"/>
              <a:ext cx="172" cy="411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39" name="Picture 200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2713" y="2111"/>
              <a:ext cx="174" cy="412"/>
            </a:xfrm>
            <a:prstGeom prst="rect">
              <a:avLst/>
            </a:prstGeom>
            <a:solidFill>
              <a:srgbClr val="FF33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40" name="Picture 201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2877" y="2111"/>
              <a:ext cx="174" cy="412"/>
            </a:xfrm>
            <a:prstGeom prst="rect">
              <a:avLst/>
            </a:prstGeom>
            <a:solidFill>
              <a:srgbClr val="FF33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41" name="Picture 202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3042" y="2111"/>
              <a:ext cx="173" cy="412"/>
            </a:xfrm>
            <a:prstGeom prst="rect">
              <a:avLst/>
            </a:prstGeom>
            <a:solidFill>
              <a:srgbClr val="FF33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42" name="Picture 203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3205" y="2111"/>
              <a:ext cx="174" cy="412"/>
            </a:xfrm>
            <a:prstGeom prst="rect">
              <a:avLst/>
            </a:prstGeom>
            <a:solidFill>
              <a:srgbClr val="FF33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43" name="Picture 204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2057" y="2111"/>
              <a:ext cx="174" cy="412"/>
            </a:xfrm>
            <a:prstGeom prst="rect">
              <a:avLst/>
            </a:prstGeom>
            <a:solidFill>
              <a:srgbClr val="0000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44" name="Picture 205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2221" y="2111"/>
              <a:ext cx="174" cy="412"/>
            </a:xfrm>
            <a:prstGeom prst="rect">
              <a:avLst/>
            </a:prstGeom>
            <a:solidFill>
              <a:srgbClr val="0000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45" name="Picture 206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2385" y="2111"/>
              <a:ext cx="173" cy="41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46" name="Picture 207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2549" y="2111"/>
              <a:ext cx="174" cy="412"/>
            </a:xfrm>
            <a:prstGeom prst="rect">
              <a:avLst/>
            </a:prstGeom>
            <a:solidFill>
              <a:srgbClr val="FF33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47" name="Picture 208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2713" y="2565"/>
              <a:ext cx="174" cy="412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48" name="Picture 209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2877" y="2565"/>
              <a:ext cx="174" cy="412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49" name="Picture 210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3042" y="2565"/>
              <a:ext cx="173" cy="412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50" name="Picture 211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3205" y="2565"/>
              <a:ext cx="174" cy="412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51" name="Picture 212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2057" y="2565"/>
              <a:ext cx="174" cy="412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52" name="Picture 213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2221" y="2565"/>
              <a:ext cx="174" cy="412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53" name="Picture 214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2385" y="2565"/>
              <a:ext cx="173" cy="412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54" name="Picture 215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2549" y="2565"/>
              <a:ext cx="174" cy="412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55" name="Picture 216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92" t="5338" r="16211" b="73315"/>
            <a:stretch>
              <a:fillRect/>
            </a:stretch>
          </p:blipFill>
          <p:spPr bwMode="auto">
            <a:xfrm>
              <a:off x="3206" y="1644"/>
              <a:ext cx="172" cy="411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56" name="Picture 217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735" y="2565"/>
              <a:ext cx="174" cy="412"/>
            </a:xfrm>
            <a:prstGeom prst="rect">
              <a:avLst/>
            </a:prstGeom>
            <a:solidFill>
              <a:srgbClr val="FFCC00"/>
            </a:solidFill>
            <a:ln w="57150">
              <a:solidFill>
                <a:srgbClr val="FF0000"/>
              </a:solidFill>
              <a:miter lim="800000"/>
              <a:headEnd/>
              <a:tailEnd/>
            </a:ln>
          </p:spPr>
        </p:pic>
        <p:pic>
          <p:nvPicPr>
            <p:cNvPr id="10357" name="Picture 218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1556" y="709"/>
              <a:ext cx="173" cy="412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58" name="Picture 219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2549" y="1176"/>
              <a:ext cx="174" cy="412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59" name="Picture 220" descr="stock photo : Male/Female Sign.  Figures and background are on separate layers.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3792"/>
                </a:clrFrom>
                <a:clrTo>
                  <a:srgbClr val="003792">
                    <a:alpha val="0"/>
                  </a:srgbClr>
                </a:clrTo>
              </a:clrChange>
            </a:blip>
            <a:srcRect l="66217" t="5338" r="16136" b="73315"/>
            <a:stretch>
              <a:fillRect/>
            </a:stretch>
          </p:blipFill>
          <p:spPr bwMode="auto">
            <a:xfrm>
              <a:off x="2385" y="1644"/>
              <a:ext cx="173" cy="411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</p:grpSp>
      <p:sp>
        <p:nvSpPr>
          <p:cNvPr id="10259" name="Title 11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2400" dirty="0" smtClean="0"/>
              <a:t>Анализ контингента</a:t>
            </a:r>
            <a:r>
              <a:rPr lang="en-GB" sz="2400" dirty="0" smtClean="0"/>
              <a:t> (2005)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u38eY0Wq0euNVUf2c7k3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xiFFFltSEq5He5zIrnSA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b3mjJ0JYUGJbRCk3djS5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sOImSJTR0GaA7pPTX_Hj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IRQ1sQfw0iwGqADG.xc7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edS8pTSjEu.UTZkkcLBB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dvCxyeIkEminSH5AFV1z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OjJzweiD0ieITeK0NEBN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UgzX5tPHEWAA0.q4drmC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P9nS0CMj0Gale3jPYE.O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eSOJwSRKEetZN2mKezcn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RKimihRJE6EQCyUzexiOQ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DqqoOjwJ0G0S.8LFzXXo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aTdoW31OkOWHNA_y7pW9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kyqFqApS0GiXJrFVJuBU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p9XUXUBeUi2XBrjEeRjG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ubgkADpCke2RxfPWaKME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wp01n_SqUWpK3lKN_2Dg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RGqosFjNEuzeoc7GS8I2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LrtLWuiQk.jCySMZuUcG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xU38qT.W0i2ixTBBOkvR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fE24ozn.Ue_9FZZQpv04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Y.YtdtogEGGr3UJCPBHL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m7xTE4brE.1a2wjv_4Teg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zqx5d0ObkGKik5fp6C2g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.MFuKnhKEmfkbca5GmhkQ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.R29gkdHU6l6EAblNazM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NTd1H_hCk.q3._e4ZmEL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aNqNso.kUyvjIU6MXq.V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laYKUuI5024lzcYzwrat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xAUwfQtr0iLlCegp7SvP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NT5y3UO5kafpVTX5wLSy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bIWdsYVgk2QjQwKgwaJz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1160</TotalTime>
  <Words>800</Words>
  <Application>Microsoft Office PowerPoint</Application>
  <PresentationFormat>Экран (4:3)</PresentationFormat>
  <Paragraphs>156</Paragraphs>
  <Slides>16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Office Theme</vt:lpstr>
      <vt:lpstr>Chart</vt:lpstr>
      <vt:lpstr>Слайд 1</vt:lpstr>
      <vt:lpstr>Мой опыт работы</vt:lpstr>
      <vt:lpstr>Немного истории</vt:lpstr>
      <vt:lpstr>Современная система тестирования и экзаменов</vt:lpstr>
      <vt:lpstr>Что мы знаем об улучшении результатов работы системы образования?</vt:lpstr>
      <vt:lpstr>Использование данных оценивания для улучшения системы</vt:lpstr>
      <vt:lpstr>Что происходило в Англии</vt:lpstr>
      <vt:lpstr>Успеваемость повышается, но еще есть место для улучшения</vt:lpstr>
      <vt:lpstr>Анализ контингента (2005)</vt:lpstr>
      <vt:lpstr>Улучшило ли национальное тестирование результаты?</vt:lpstr>
      <vt:lpstr>Реформы оценивания</vt:lpstr>
      <vt:lpstr>Валийский бакалавриат</vt:lpstr>
      <vt:lpstr>Как наилучшим образом использовать оценивание для улучшения результатов обучения?</vt:lpstr>
      <vt:lpstr>Осмысленное использование данных оценивания</vt:lpstr>
      <vt:lpstr>Четыре вопроса для системы оценки в Англии</vt:lpstr>
      <vt:lpstr>Задачи для руководителей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warren</dc:creator>
  <cp:lastModifiedBy>Вальдман</cp:lastModifiedBy>
  <cp:revision>143</cp:revision>
  <dcterms:created xsi:type="dcterms:W3CDTF">2011-06-10T13:29:51Z</dcterms:created>
  <dcterms:modified xsi:type="dcterms:W3CDTF">2011-06-23T19:39:13Z</dcterms:modified>
</cp:coreProperties>
</file>