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86" r:id="rId2"/>
    <p:sldId id="268" r:id="rId3"/>
    <p:sldId id="284" r:id="rId4"/>
    <p:sldId id="558" r:id="rId5"/>
    <p:sldId id="343" r:id="rId6"/>
    <p:sldId id="555" r:id="rId7"/>
    <p:sldId id="561" r:id="rId8"/>
    <p:sldId id="539" r:id="rId9"/>
    <p:sldId id="392" r:id="rId10"/>
    <p:sldId id="560" r:id="rId11"/>
    <p:sldId id="34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50"/>
    <a:srgbClr val="005CB8"/>
    <a:srgbClr val="0070C0"/>
    <a:srgbClr val="A8246F"/>
    <a:srgbClr val="004B96"/>
    <a:srgbClr val="DEA900"/>
    <a:srgbClr val="F7FBD5"/>
    <a:srgbClr val="0066CC"/>
    <a:srgbClr val="EFF7A3"/>
    <a:srgbClr val="037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0" autoAdjust="0"/>
    <p:restoredTop sz="94726" autoAdjust="0"/>
  </p:normalViewPr>
  <p:slideViewPr>
    <p:cSldViewPr>
      <p:cViewPr varScale="1">
        <p:scale>
          <a:sx n="117" d="100"/>
          <a:sy n="117" d="100"/>
        </p:scale>
        <p:origin x="-1476" y="-102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8C73C-E987-4159-B0C7-02BE673AFF8B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F84C6B-381B-4101-8EC8-758A28062ED2}">
      <dgm:prSet phldrT="[Text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Основные направления совершенствования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E7B395-DADD-4C4C-BED5-3694120A7091}" type="parTrans" cxnId="{13850F0E-B01F-40FC-B602-271E5C1F741F}">
      <dgm:prSet/>
      <dgm:spPr/>
      <dgm:t>
        <a:bodyPr/>
        <a:lstStyle/>
        <a:p>
          <a:endParaRPr lang="ru-RU"/>
        </a:p>
      </dgm:t>
    </dgm:pt>
    <dgm:pt modelId="{8D14DBA1-68AE-4467-9D7B-4AB1615DD055}" type="sibTrans" cxnId="{13850F0E-B01F-40FC-B602-271E5C1F741F}">
      <dgm:prSet/>
      <dgm:spPr/>
      <dgm:t>
        <a:bodyPr/>
        <a:lstStyle/>
        <a:p>
          <a:endParaRPr lang="ru-RU"/>
        </a:p>
      </dgm:t>
    </dgm:pt>
    <dgm:pt modelId="{C89E6481-9FB5-43E6-A642-B206BAC2C8F7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Инфраструктура </a:t>
          </a:r>
          <a:endParaRPr lang="ru-RU" sz="2000" b="1" dirty="0">
            <a:solidFill>
              <a:srgbClr val="002060"/>
            </a:solidFill>
          </a:endParaRPr>
        </a:p>
      </dgm:t>
    </dgm:pt>
    <dgm:pt modelId="{E87E5A96-7179-4F98-9D44-964589CCE398}" type="parTrans" cxnId="{17174A1E-5E79-41F6-9723-13DC050784A9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D593119-1D7F-4058-92FC-EF88BEAFD670}" type="sibTrans" cxnId="{17174A1E-5E79-41F6-9723-13DC050784A9}">
      <dgm:prSet/>
      <dgm:spPr/>
      <dgm:t>
        <a:bodyPr/>
        <a:lstStyle/>
        <a:p>
          <a:endParaRPr lang="ru-RU"/>
        </a:p>
      </dgm:t>
    </dgm:pt>
    <dgm:pt modelId="{E5EDC7BD-E6E6-40E4-92FB-5BB00DECD5B3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Образовательные технологии</a:t>
          </a:r>
          <a:endParaRPr lang="ru-RU" sz="2000" b="1" dirty="0">
            <a:solidFill>
              <a:srgbClr val="002060"/>
            </a:solidFill>
          </a:endParaRPr>
        </a:p>
      </dgm:t>
    </dgm:pt>
    <dgm:pt modelId="{C1FEC7A1-11C1-4617-B21A-BBC4C9039AE5}" type="parTrans" cxnId="{E2A92115-B928-4D2F-A159-76E22CBC0269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C945948B-5305-4E75-A850-7EA73AF38825}" type="sibTrans" cxnId="{E2A92115-B928-4D2F-A159-76E22CBC0269}">
      <dgm:prSet/>
      <dgm:spPr/>
      <dgm:t>
        <a:bodyPr/>
        <a:lstStyle/>
        <a:p>
          <a:endParaRPr lang="ru-RU"/>
        </a:p>
      </dgm:t>
    </dgm:pt>
    <dgm:pt modelId="{56E41CB6-68EF-49E9-AFD5-F8088AD21E08}">
      <dgm:prSet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Кадровый потенциал отрасли</a:t>
          </a:r>
          <a:endParaRPr lang="ru-RU" dirty="0"/>
        </a:p>
      </dgm:t>
    </dgm:pt>
    <dgm:pt modelId="{0A674064-B721-492B-B344-DEDEB88317B9}" type="parTrans" cxnId="{FC7E5EE9-A7CE-41D4-9E20-06E59C158909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DC924998-F6B1-40D3-B26E-5408763069A5}" type="sibTrans" cxnId="{FC7E5EE9-A7CE-41D4-9E20-06E59C158909}">
      <dgm:prSet/>
      <dgm:spPr/>
      <dgm:t>
        <a:bodyPr/>
        <a:lstStyle/>
        <a:p>
          <a:endParaRPr lang="ru-RU"/>
        </a:p>
      </dgm:t>
    </dgm:pt>
    <dgm:pt modelId="{E1B7910A-4C61-4843-A638-1D1B2DA8659F}" type="pres">
      <dgm:prSet presAssocID="{6AE8C73C-E987-4159-B0C7-02BE673AFF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BC74BB-8F53-4566-8A66-63A53127024E}" type="pres">
      <dgm:prSet presAssocID="{11F84C6B-381B-4101-8EC8-758A28062ED2}" presName="root" presStyleCnt="0"/>
      <dgm:spPr/>
    </dgm:pt>
    <dgm:pt modelId="{053E1DBE-4439-4EF5-BC5D-A0CBBB2250BE}" type="pres">
      <dgm:prSet presAssocID="{11F84C6B-381B-4101-8EC8-758A28062ED2}" presName="rootComposite" presStyleCnt="0"/>
      <dgm:spPr/>
    </dgm:pt>
    <dgm:pt modelId="{EB320198-1E58-4CF7-91C8-0D6BA3804026}" type="pres">
      <dgm:prSet presAssocID="{11F84C6B-381B-4101-8EC8-758A28062ED2}" presName="rootText" presStyleLbl="node1" presStyleIdx="0" presStyleCnt="1" custScaleX="411732" custScaleY="49166" custLinFactNeighborY="5693"/>
      <dgm:spPr/>
      <dgm:t>
        <a:bodyPr/>
        <a:lstStyle/>
        <a:p>
          <a:endParaRPr lang="ru-RU"/>
        </a:p>
      </dgm:t>
    </dgm:pt>
    <dgm:pt modelId="{132D4D3F-03C8-4E12-AF80-F5B26C66C2C5}" type="pres">
      <dgm:prSet presAssocID="{11F84C6B-381B-4101-8EC8-758A28062ED2}" presName="rootConnector" presStyleLbl="node1" presStyleIdx="0" presStyleCnt="1"/>
      <dgm:spPr/>
      <dgm:t>
        <a:bodyPr/>
        <a:lstStyle/>
        <a:p>
          <a:endParaRPr lang="ru-RU"/>
        </a:p>
      </dgm:t>
    </dgm:pt>
    <dgm:pt modelId="{119E5C5A-2367-4DBE-B39F-68E0A587947C}" type="pres">
      <dgm:prSet presAssocID="{11F84C6B-381B-4101-8EC8-758A28062ED2}" presName="childShape" presStyleCnt="0"/>
      <dgm:spPr/>
    </dgm:pt>
    <dgm:pt modelId="{D1B172E6-DC5F-48E8-89AB-6A5C1351A7D7}" type="pres">
      <dgm:prSet presAssocID="{E87E5A96-7179-4F98-9D44-964589CCE398}" presName="Name13" presStyleLbl="parChTrans1D2" presStyleIdx="0" presStyleCnt="3"/>
      <dgm:spPr/>
      <dgm:t>
        <a:bodyPr/>
        <a:lstStyle/>
        <a:p>
          <a:endParaRPr lang="ru-RU"/>
        </a:p>
      </dgm:t>
    </dgm:pt>
    <dgm:pt modelId="{C45D2849-CBEC-412B-92E9-845D6B2F8CD0}" type="pres">
      <dgm:prSet presAssocID="{C89E6481-9FB5-43E6-A642-B206BAC2C8F7}" presName="childText" presStyleLbl="bgAcc1" presStyleIdx="0" presStyleCnt="3" custScaleX="136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FA8C4-AA03-4462-B180-B142D096B946}" type="pres">
      <dgm:prSet presAssocID="{C1FEC7A1-11C1-4617-B21A-BBC4C9039AE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FD5A1F1-4D67-46C3-978E-17A06197E60A}" type="pres">
      <dgm:prSet presAssocID="{E5EDC7BD-E6E6-40E4-92FB-5BB00DECD5B3}" presName="childText" presStyleLbl="bgAcc1" presStyleIdx="1" presStyleCnt="3" custScaleX="136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A39D5-3DEA-45F9-BC46-A24D65BD40FB}" type="pres">
      <dgm:prSet presAssocID="{0A674064-B721-492B-B344-DEDEB88317B9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FEAB283-3A19-42C9-9A01-6BDB06711918}" type="pres">
      <dgm:prSet presAssocID="{56E41CB6-68EF-49E9-AFD5-F8088AD21E08}" presName="childText" presStyleLbl="bgAcc1" presStyleIdx="2" presStyleCnt="3" custScaleX="136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ABE14-A808-4E5E-BDA8-31372EA2F6C5}" type="presOf" srcId="{6AE8C73C-E987-4159-B0C7-02BE673AFF8B}" destId="{E1B7910A-4C61-4843-A638-1D1B2DA8659F}" srcOrd="0" destOrd="0" presId="urn:microsoft.com/office/officeart/2005/8/layout/hierarchy3"/>
    <dgm:cxn modelId="{17174A1E-5E79-41F6-9723-13DC050784A9}" srcId="{11F84C6B-381B-4101-8EC8-758A28062ED2}" destId="{C89E6481-9FB5-43E6-A642-B206BAC2C8F7}" srcOrd="0" destOrd="0" parTransId="{E87E5A96-7179-4F98-9D44-964589CCE398}" sibTransId="{AD593119-1D7F-4058-92FC-EF88BEAFD670}"/>
    <dgm:cxn modelId="{80355C64-ADA3-4478-A07C-5250B7B1D9BF}" type="presOf" srcId="{56E41CB6-68EF-49E9-AFD5-F8088AD21E08}" destId="{4FEAB283-3A19-42C9-9A01-6BDB06711918}" srcOrd="0" destOrd="0" presId="urn:microsoft.com/office/officeart/2005/8/layout/hierarchy3"/>
    <dgm:cxn modelId="{13850F0E-B01F-40FC-B602-271E5C1F741F}" srcId="{6AE8C73C-E987-4159-B0C7-02BE673AFF8B}" destId="{11F84C6B-381B-4101-8EC8-758A28062ED2}" srcOrd="0" destOrd="0" parTransId="{C5E7B395-DADD-4C4C-BED5-3694120A7091}" sibTransId="{8D14DBA1-68AE-4467-9D7B-4AB1615DD055}"/>
    <dgm:cxn modelId="{05F04260-3463-4355-9E12-E08146A3EF8A}" type="presOf" srcId="{11F84C6B-381B-4101-8EC8-758A28062ED2}" destId="{EB320198-1E58-4CF7-91C8-0D6BA3804026}" srcOrd="0" destOrd="0" presId="urn:microsoft.com/office/officeart/2005/8/layout/hierarchy3"/>
    <dgm:cxn modelId="{E2A92115-B928-4D2F-A159-76E22CBC0269}" srcId="{11F84C6B-381B-4101-8EC8-758A28062ED2}" destId="{E5EDC7BD-E6E6-40E4-92FB-5BB00DECD5B3}" srcOrd="1" destOrd="0" parTransId="{C1FEC7A1-11C1-4617-B21A-BBC4C9039AE5}" sibTransId="{C945948B-5305-4E75-A850-7EA73AF38825}"/>
    <dgm:cxn modelId="{0CABF0DC-D383-4A84-9EA5-4ED3C76D1BD6}" type="presOf" srcId="{E5EDC7BD-E6E6-40E4-92FB-5BB00DECD5B3}" destId="{CFD5A1F1-4D67-46C3-978E-17A06197E60A}" srcOrd="0" destOrd="0" presId="urn:microsoft.com/office/officeart/2005/8/layout/hierarchy3"/>
    <dgm:cxn modelId="{9063902A-177F-4CB6-802C-A3C8A76CF6C9}" type="presOf" srcId="{E87E5A96-7179-4F98-9D44-964589CCE398}" destId="{D1B172E6-DC5F-48E8-89AB-6A5C1351A7D7}" srcOrd="0" destOrd="0" presId="urn:microsoft.com/office/officeart/2005/8/layout/hierarchy3"/>
    <dgm:cxn modelId="{82C8484A-07CC-4E2E-B748-F7932E6E2BA3}" type="presOf" srcId="{C89E6481-9FB5-43E6-A642-B206BAC2C8F7}" destId="{C45D2849-CBEC-412B-92E9-845D6B2F8CD0}" srcOrd="0" destOrd="0" presId="urn:microsoft.com/office/officeart/2005/8/layout/hierarchy3"/>
    <dgm:cxn modelId="{8D9223B1-E004-47D2-A085-8CF4374FDF5C}" type="presOf" srcId="{C1FEC7A1-11C1-4617-B21A-BBC4C9039AE5}" destId="{F0AFA8C4-AA03-4462-B180-B142D096B946}" srcOrd="0" destOrd="0" presId="urn:microsoft.com/office/officeart/2005/8/layout/hierarchy3"/>
    <dgm:cxn modelId="{FC7E5EE9-A7CE-41D4-9E20-06E59C158909}" srcId="{11F84C6B-381B-4101-8EC8-758A28062ED2}" destId="{56E41CB6-68EF-49E9-AFD5-F8088AD21E08}" srcOrd="2" destOrd="0" parTransId="{0A674064-B721-492B-B344-DEDEB88317B9}" sibTransId="{DC924998-F6B1-40D3-B26E-5408763069A5}"/>
    <dgm:cxn modelId="{2DE95FAD-E213-4775-8142-8ACDB5BB1D50}" type="presOf" srcId="{11F84C6B-381B-4101-8EC8-758A28062ED2}" destId="{132D4D3F-03C8-4E12-AF80-F5B26C66C2C5}" srcOrd="1" destOrd="0" presId="urn:microsoft.com/office/officeart/2005/8/layout/hierarchy3"/>
    <dgm:cxn modelId="{3E4250AF-646C-4B5B-B499-5BE7E2F6F43D}" type="presOf" srcId="{0A674064-B721-492B-B344-DEDEB88317B9}" destId="{91DA39D5-3DEA-45F9-BC46-A24D65BD40FB}" srcOrd="0" destOrd="0" presId="urn:microsoft.com/office/officeart/2005/8/layout/hierarchy3"/>
    <dgm:cxn modelId="{DB36FAD7-16FD-4201-9EC0-C1643B26AAC9}" type="presParOf" srcId="{E1B7910A-4C61-4843-A638-1D1B2DA8659F}" destId="{89BC74BB-8F53-4566-8A66-63A53127024E}" srcOrd="0" destOrd="0" presId="urn:microsoft.com/office/officeart/2005/8/layout/hierarchy3"/>
    <dgm:cxn modelId="{EF0B9CB5-9CB9-4A9C-801E-EAD384425466}" type="presParOf" srcId="{89BC74BB-8F53-4566-8A66-63A53127024E}" destId="{053E1DBE-4439-4EF5-BC5D-A0CBBB2250BE}" srcOrd="0" destOrd="0" presId="urn:microsoft.com/office/officeart/2005/8/layout/hierarchy3"/>
    <dgm:cxn modelId="{EFE07E13-0195-4565-9FC0-70D417F248B3}" type="presParOf" srcId="{053E1DBE-4439-4EF5-BC5D-A0CBBB2250BE}" destId="{EB320198-1E58-4CF7-91C8-0D6BA3804026}" srcOrd="0" destOrd="0" presId="urn:microsoft.com/office/officeart/2005/8/layout/hierarchy3"/>
    <dgm:cxn modelId="{95F1F680-931D-4C45-A777-F31C1F1B44CC}" type="presParOf" srcId="{053E1DBE-4439-4EF5-BC5D-A0CBBB2250BE}" destId="{132D4D3F-03C8-4E12-AF80-F5B26C66C2C5}" srcOrd="1" destOrd="0" presId="urn:microsoft.com/office/officeart/2005/8/layout/hierarchy3"/>
    <dgm:cxn modelId="{C97D638A-189B-4C1B-80C6-085259AE69DB}" type="presParOf" srcId="{89BC74BB-8F53-4566-8A66-63A53127024E}" destId="{119E5C5A-2367-4DBE-B39F-68E0A587947C}" srcOrd="1" destOrd="0" presId="urn:microsoft.com/office/officeart/2005/8/layout/hierarchy3"/>
    <dgm:cxn modelId="{A2DF0EA8-F0D6-403E-A5B1-E95B187DF1F0}" type="presParOf" srcId="{119E5C5A-2367-4DBE-B39F-68E0A587947C}" destId="{D1B172E6-DC5F-48E8-89AB-6A5C1351A7D7}" srcOrd="0" destOrd="0" presId="urn:microsoft.com/office/officeart/2005/8/layout/hierarchy3"/>
    <dgm:cxn modelId="{D1792518-5A49-419C-BB88-FA5426076DF7}" type="presParOf" srcId="{119E5C5A-2367-4DBE-B39F-68E0A587947C}" destId="{C45D2849-CBEC-412B-92E9-845D6B2F8CD0}" srcOrd="1" destOrd="0" presId="urn:microsoft.com/office/officeart/2005/8/layout/hierarchy3"/>
    <dgm:cxn modelId="{B4FFB859-F967-4CCE-9C00-D54B952DAB09}" type="presParOf" srcId="{119E5C5A-2367-4DBE-B39F-68E0A587947C}" destId="{F0AFA8C4-AA03-4462-B180-B142D096B946}" srcOrd="2" destOrd="0" presId="urn:microsoft.com/office/officeart/2005/8/layout/hierarchy3"/>
    <dgm:cxn modelId="{8471D159-D786-45ED-B267-3672EE86D664}" type="presParOf" srcId="{119E5C5A-2367-4DBE-B39F-68E0A587947C}" destId="{CFD5A1F1-4D67-46C3-978E-17A06197E60A}" srcOrd="3" destOrd="0" presId="urn:microsoft.com/office/officeart/2005/8/layout/hierarchy3"/>
    <dgm:cxn modelId="{D6AAB295-CE34-4ACE-99B2-711028BFC5CE}" type="presParOf" srcId="{119E5C5A-2367-4DBE-B39F-68E0A587947C}" destId="{91DA39D5-3DEA-45F9-BC46-A24D65BD40FB}" srcOrd="4" destOrd="0" presId="urn:microsoft.com/office/officeart/2005/8/layout/hierarchy3"/>
    <dgm:cxn modelId="{1BC83A72-7FA7-4886-9D46-0368869EAC57}" type="presParOf" srcId="{119E5C5A-2367-4DBE-B39F-68E0A587947C}" destId="{4FEAB283-3A19-42C9-9A01-6BDB0671191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20198-1E58-4CF7-91C8-0D6BA3804026}">
      <dsp:nvSpPr>
        <dsp:cNvPr id="0" name=""/>
        <dsp:cNvSpPr/>
      </dsp:nvSpPr>
      <dsp:spPr>
        <a:xfrm>
          <a:off x="3361" y="185827"/>
          <a:ext cx="8130181" cy="485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Основные направления совершенствования</a:t>
          </a:r>
          <a:endParaRPr lang="ru-RU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9" y="200045"/>
        <a:ext cx="8101745" cy="456987"/>
      </dsp:txXfrm>
    </dsp:sp>
    <dsp:sp modelId="{D1B172E6-DC5F-48E8-89AB-6A5C1351A7D7}">
      <dsp:nvSpPr>
        <dsp:cNvPr id="0" name=""/>
        <dsp:cNvSpPr/>
      </dsp:nvSpPr>
      <dsp:spPr>
        <a:xfrm>
          <a:off x="816379" y="671250"/>
          <a:ext cx="813018" cy="684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278"/>
              </a:lnTo>
              <a:lnTo>
                <a:pt x="813018" y="684278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D2849-CBEC-412B-92E9-845D6B2F8CD0}">
      <dsp:nvSpPr>
        <dsp:cNvPr id="0" name=""/>
        <dsp:cNvSpPr/>
      </dsp:nvSpPr>
      <dsp:spPr>
        <a:xfrm>
          <a:off x="1629397" y="861871"/>
          <a:ext cx="2155774" cy="98731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rgbClr val="0070C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Инфраструктура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658314" y="890788"/>
        <a:ext cx="2097940" cy="929480"/>
      </dsp:txXfrm>
    </dsp:sp>
    <dsp:sp modelId="{F0AFA8C4-AA03-4462-B180-B142D096B946}">
      <dsp:nvSpPr>
        <dsp:cNvPr id="0" name=""/>
        <dsp:cNvSpPr/>
      </dsp:nvSpPr>
      <dsp:spPr>
        <a:xfrm>
          <a:off x="816379" y="671250"/>
          <a:ext cx="813018" cy="1918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421"/>
              </a:lnTo>
              <a:lnTo>
                <a:pt x="813018" y="1918421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5A1F1-4D67-46C3-978E-17A06197E60A}">
      <dsp:nvSpPr>
        <dsp:cNvPr id="0" name=""/>
        <dsp:cNvSpPr/>
      </dsp:nvSpPr>
      <dsp:spPr>
        <a:xfrm>
          <a:off x="1629397" y="2096015"/>
          <a:ext cx="2155758" cy="98731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rgbClr val="0070C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Образовательные технологии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658314" y="2124932"/>
        <a:ext cx="2097924" cy="929480"/>
      </dsp:txXfrm>
    </dsp:sp>
    <dsp:sp modelId="{91DA39D5-3DEA-45F9-BC46-A24D65BD40FB}">
      <dsp:nvSpPr>
        <dsp:cNvPr id="0" name=""/>
        <dsp:cNvSpPr/>
      </dsp:nvSpPr>
      <dsp:spPr>
        <a:xfrm>
          <a:off x="816379" y="671250"/>
          <a:ext cx="813018" cy="3152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2565"/>
              </a:lnTo>
              <a:lnTo>
                <a:pt x="813018" y="315256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AB283-3A19-42C9-9A01-6BDB06711918}">
      <dsp:nvSpPr>
        <dsp:cNvPr id="0" name=""/>
        <dsp:cNvSpPr/>
      </dsp:nvSpPr>
      <dsp:spPr>
        <a:xfrm>
          <a:off x="1629397" y="3330158"/>
          <a:ext cx="2155774" cy="98731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rgbClr val="0070C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Кадровый потенциал отрасли</a:t>
          </a:r>
          <a:endParaRPr lang="ru-RU" sz="2000" kern="1200" dirty="0"/>
        </a:p>
      </dsp:txBody>
      <dsp:txXfrm>
        <a:off x="1658314" y="3359075"/>
        <a:ext cx="2097940" cy="929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33" y="4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DE47D-80D8-40CF-BA45-A8EA2F9EF33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96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33" y="942896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467D-129C-4058-BBF0-E1A7B1168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33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733" y="4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1D1B-8721-4655-BE8A-015512884B1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33" y="4777087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96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733" y="942896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B4D78-9BB4-4B3A-B5D6-96552FCB5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E25E0A5-4149-417F-8D43-B10BD35ACE1C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44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D4E-D973-40AD-8633-1EF8DDD2CF34}" type="datetime1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4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7F85-466F-47C8-920A-88F672603278}" type="datetime1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D353-AF49-4822-B9E5-F47C47E42A1F}" type="datetime1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7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B6B9-A63A-418E-A1E6-CB71DE774530}" type="datetime1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3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532-FEA0-41DF-9B55-07A219F47D23}" type="datetime1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1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FA3-0107-42D6-ABA8-87312EB1C4AB}" type="datetime1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4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6BCB-C2FA-43C4-BC24-D75578BBFCE4}" type="datetime1">
              <a:rPr lang="ru-RU" smtClean="0"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1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9E2-02A2-4901-AC5C-9F052E6EF195}" type="datetime1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7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AC1B-4AA5-47DD-8BCE-414096088CF9}" type="datetime1">
              <a:rPr lang="ru-RU" smtClean="0"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0B0-EF6C-4258-B6E4-D095AC4EDD75}" type="datetime1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8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FD1-0335-4D5F-99BB-F7021B4BE18D}" type="datetime1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0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F468-FDC4-41EE-813A-8918F9DF363C}" type="datetime1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E7FE-9857-4954-863E-6424AC6B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0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kolpino-city.ru/news/1/24411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hyperlink" Target="http://vitalvideo.ru/video-i-fotosemka-v-detskom-sadu.html" TargetMode="Externa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p=1&amp;text=%D0%94%D0%BE%D0%BF%D0%BE%D0%BB%D0%BD%D0%B8%D1%82%D0%B5%D0%BB%D1%8C%D0%BD%D0%BE%D0%B5%20%D0%BE%D0%B1%D1%80%D0%B0%D0%B7%D0%BE%D0%B2%D0%B0%D0%BD%D0%B8%D0%B5%20%D0%B4%D0%B5%D1%82%D0%B5%D0%B9%20%D0%B2%20%D0%A0%D0%A2%20-%20%D1%80%D0%BE%D0%B1%D0%BE%D1%82%D0%B5%D1%85%D0%BD%D0%B8%D0%BA%D0%B0&amp;fp=1&amp;pos=45&amp;uinfo=ww-1263-wh-633-fw-1038-fh-448-pd-1.5&amp;rpt=simage&amp;img_url=http://y.delfi.ua/thumb/22716/607210_JBD49f.jpe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00" y="-32372"/>
            <a:ext cx="9175750" cy="6982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177281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4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РЕСПУБЛИКА ТАТАРСТАН</a:t>
            </a:r>
            <a:endParaRPr lang="ru-RU" altLang="ru-RU" sz="4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lvl="0" algn="ctr">
              <a:defRPr/>
            </a:pPr>
            <a:r>
              <a:rPr lang="ru-RU" altLang="ru-RU" sz="4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ПРИВЕТСТВУЕТ ВАС</a:t>
            </a:r>
            <a:endParaRPr lang="ru-RU" altLang="ru-RU" sz="4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27984" y="4437109"/>
            <a:ext cx="4701426" cy="2016227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А.И. Поминов</a:t>
            </a:r>
            <a:endParaRPr lang="ru-RU" sz="23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заместитель</a:t>
            </a:r>
            <a:endParaRPr lang="ru-RU" sz="23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министр образования и науки Республики Татарстан</a:t>
            </a: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0"/>
          <a:stretch/>
        </p:blipFill>
        <p:spPr>
          <a:xfrm>
            <a:off x="-137249" y="382057"/>
            <a:ext cx="9389769" cy="814695"/>
          </a:xfrm>
          <a:prstGeom prst="rect">
            <a:avLst/>
          </a:prstGeom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1401"/>
            <a:ext cx="1296142" cy="12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8" b="-52907"/>
          <a:stretch/>
        </p:blipFill>
        <p:spPr>
          <a:xfrm>
            <a:off x="-137250" y="6277595"/>
            <a:ext cx="9389770" cy="10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1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9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303751" y="456051"/>
            <a:ext cx="5733923" cy="17281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6485" y="1877166"/>
            <a:ext cx="631870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1699" y="3816427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3707904" y="188640"/>
            <a:ext cx="2088232" cy="51986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РСОКО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7563" y="827420"/>
            <a:ext cx="743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2400" b="1" dirty="0" smtClean="0">
                <a:solidFill>
                  <a:srgbClr val="0070C0"/>
                </a:solidFill>
              </a:rPr>
              <a:t>егиональная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</a:rPr>
              <a:t>истема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</a:rPr>
              <a:t>ценки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rgbClr val="0070C0"/>
                </a:solidFill>
              </a:rPr>
              <a:t>ачества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</a:rPr>
              <a:t>бразования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75550" y="1408596"/>
            <a:ext cx="2536610" cy="796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ценка качества в основной школе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583482"/>
            <a:ext cx="4094276" cy="3077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</a:rPr>
              <a:t>Диагностическое тестирование: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татарский язык в 6,8 кл. (октябрь)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иностранный язык в 6,8 кл. (ноябрь)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математика в 5-7 кл. </a:t>
            </a:r>
          </a:p>
          <a:p>
            <a:pPr marL="180975"/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(март)</a:t>
            </a:r>
          </a:p>
          <a:p>
            <a:pPr marL="180975"/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  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1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275517" y="2583482"/>
            <a:ext cx="4824536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</a:rPr>
              <a:t>Мониторинговые исследования, 8 кл.: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математика, физика, история, обществознание, русский язык (октябрь-декабрь)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1840" y="5229200"/>
            <a:ext cx="4824536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Пробный «ОГЭ» (декабрь)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 Пробный «ЕРТ» (ноябрь)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444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59266"/>
            <a:ext cx="9175750" cy="6982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270504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endParaRPr lang="ru-RU" sz="4800" kern="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8" b="-52907"/>
          <a:stretch/>
        </p:blipFill>
        <p:spPr>
          <a:xfrm>
            <a:off x="-137250" y="6277595"/>
            <a:ext cx="9389770" cy="1063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8" b="-52907"/>
          <a:stretch/>
        </p:blipFill>
        <p:spPr>
          <a:xfrm>
            <a:off x="-137250" y="-511171"/>
            <a:ext cx="9389770" cy="10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22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4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74637"/>
            <a:ext cx="7488832" cy="92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3429001"/>
            <a:ext cx="7715200" cy="2688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563878"/>
            <a:ext cx="8064895" cy="1217050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Стратегия социально-экономического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развития Республики Татарстан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2030 года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3296437"/>
            <a:ext cx="7776864" cy="18722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Стратегия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развития образования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в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Республике Татарстан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на 2010-2015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годы 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«КИЛӘЧӘК» – «БУДУЩЕЕ»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07954"/>
            <a:ext cx="1292464" cy="1280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4935249"/>
            <a:ext cx="1584176" cy="1302063"/>
          </a:xfrm>
          <a:prstGeom prst="rect">
            <a:avLst/>
          </a:prstGeom>
        </p:spPr>
      </p:pic>
      <p:pic>
        <p:nvPicPr>
          <p:cNvPr id="1028" name="Picture 4" descr="C:\Users\Afanaseva\Desktop\Татарский-орнамен-ленточный_01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76" y="2861438"/>
            <a:ext cx="1297984" cy="3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8224" y="6093296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703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019748537"/>
              </p:ext>
            </p:extLst>
          </p:nvPr>
        </p:nvGraphicFramePr>
        <p:xfrm>
          <a:off x="107504" y="1492986"/>
          <a:ext cx="8136904" cy="444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74637"/>
            <a:ext cx="7488832" cy="92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3429001"/>
            <a:ext cx="7715200" cy="2688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pic>
        <p:nvPicPr>
          <p:cNvPr id="9" name="Рисунок 8" descr="C:\Users\Шарафутдинова\Desktop\ПИСЬМА 2015 год\Указания\94_15 -августовка 2015 г\фотки\13[1] (2)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64" y="4653221"/>
            <a:ext cx="1863824" cy="142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Шарафутдинова\Desktop\ПИСЬМА 2015 год\Указания\94_15 -августовка 2015 г\фотки\10[1]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9080"/>
            <a:ext cx="1872208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review-image" descr="http://vitalvideo.ru/wp-content/uploads/2012/10/18_04_11_01s.jp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53222"/>
            <a:ext cx="1872208" cy="1440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review-image" descr="http://kolpino-city.ru/upload/resize_cache/iblock/47e/300_200_1/47ec5db780265348123cd5a42d6c153d.jpg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64" y="2709154"/>
            <a:ext cx="1863824" cy="143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8280920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Общий объём средств по Стратегии 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 лет - </a:t>
            </a:r>
            <a:r>
              <a:rPr lang="ru-RU" sz="32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10,5 </a:t>
            </a:r>
            <a:r>
              <a:rPr lang="ru-RU" sz="32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млрд. </a:t>
            </a:r>
            <a:r>
              <a:rPr lang="ru-RU" sz="32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рублей</a:t>
            </a:r>
            <a:r>
              <a:rPr lang="ru-RU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ru-RU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C:\Users\Afanaseva\Desktop\сам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012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74637"/>
            <a:ext cx="7488832" cy="92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3429001"/>
            <a:ext cx="7715200" cy="2688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_h1"/>
          <p:cNvSpPr txBox="1">
            <a:spLocks noChangeArrowheads="1"/>
          </p:cNvSpPr>
          <p:nvPr/>
        </p:nvSpPr>
        <p:spPr bwMode="gray">
          <a:xfrm>
            <a:off x="683568" y="116632"/>
            <a:ext cx="8497092" cy="616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noProof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Инфраструктурные проекты</a:t>
            </a:r>
            <a:endParaRPr lang="de-DE" sz="4000" b="1" noProof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3" name="_h2"/>
          <p:cNvSpPr txBox="1">
            <a:spLocks/>
          </p:cNvSpPr>
          <p:nvPr/>
        </p:nvSpPr>
        <p:spPr bwMode="gray">
          <a:xfrm>
            <a:off x="467544" y="764704"/>
            <a:ext cx="8496300" cy="3362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noProof="1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6,2 млрд.рублей</a:t>
            </a:r>
            <a:endParaRPr lang="de-DE" b="1" noProof="1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8" name="Text Box 55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1939361" y="1414942"/>
            <a:ext cx="1984567" cy="129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eaLnBrk="0" hangingPunct="0">
              <a:lnSpc>
                <a:spcPct val="95000"/>
              </a:lnSpc>
              <a:spcAft>
                <a:spcPts val="600"/>
              </a:spcAft>
            </a:pPr>
            <a:r>
              <a:rPr lang="ru-RU" sz="2800" b="1" noProof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113 841</a:t>
            </a:r>
            <a:endParaRPr lang="en-GB" sz="2800" b="1" noProof="1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600" b="1" noProof="1" smtClean="0">
                <a:solidFill>
                  <a:srgbClr val="002060"/>
                </a:solidFill>
              </a:rPr>
              <a:t>Комплект мультимедийной техники</a:t>
            </a:r>
            <a:endParaRPr lang="en-GB" sz="1600" b="1" noProof="1">
              <a:solidFill>
                <a:srgbClr val="002060"/>
              </a:solidFill>
            </a:endParaRPr>
          </a:p>
        </p:txBody>
      </p:sp>
      <p:sp>
        <p:nvSpPr>
          <p:cNvPr id="21" name="Text Box 23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1338858" y="4582011"/>
            <a:ext cx="1504950" cy="106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64800" rIns="126000">
            <a:spAutoFit/>
          </a:bodyPr>
          <a:lstStyle/>
          <a:p>
            <a:pPr eaLnBrk="0" hangingPunct="0">
              <a:lnSpc>
                <a:spcPct val="95000"/>
              </a:lnSpc>
              <a:spcAft>
                <a:spcPts val="600"/>
              </a:spcAft>
            </a:pPr>
            <a:r>
              <a:rPr lang="ru-RU" sz="2800" b="1" noProof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1 718</a:t>
            </a:r>
            <a:endParaRPr lang="en-GB" sz="2800" b="1" noProof="1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600" b="1" noProof="1" smtClean="0">
                <a:solidFill>
                  <a:srgbClr val="002060"/>
                </a:solidFill>
              </a:rPr>
              <a:t>Предметных кабинетов</a:t>
            </a:r>
          </a:p>
        </p:txBody>
      </p:sp>
      <p:sp>
        <p:nvSpPr>
          <p:cNvPr id="23" name="Text Box 35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580112" y="1425011"/>
            <a:ext cx="2160240" cy="129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eaLnBrk="0" hangingPunct="0">
              <a:lnSpc>
                <a:spcPct val="95000"/>
              </a:lnSpc>
              <a:spcAft>
                <a:spcPts val="600"/>
              </a:spcAft>
            </a:pPr>
            <a:r>
              <a:rPr lang="ru-RU" sz="2800" b="1" noProof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45</a:t>
            </a:r>
            <a:endParaRPr lang="en-GB" sz="2800" b="1" noProof="1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600" b="1" noProof="1" smtClean="0">
                <a:solidFill>
                  <a:srgbClr val="002060"/>
                </a:solidFill>
              </a:rPr>
              <a:t>Базовых площадок научно-технического творчества</a:t>
            </a:r>
            <a:endParaRPr lang="en-GB" sz="1600" b="1" noProof="1">
              <a:solidFill>
                <a:srgbClr val="002060"/>
              </a:solidFill>
            </a:endParaRPr>
          </a:p>
        </p:txBody>
      </p:sp>
      <p:sp>
        <p:nvSpPr>
          <p:cNvPr id="25" name="Text Box 23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7164288" y="2853819"/>
            <a:ext cx="2100336" cy="129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eaLnBrk="0" hangingPunct="0">
              <a:lnSpc>
                <a:spcPct val="95000"/>
              </a:lnSpc>
              <a:spcAft>
                <a:spcPts val="600"/>
              </a:spcAft>
            </a:pPr>
            <a:r>
              <a:rPr lang="ru-RU" sz="2800" b="1" noProof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60</a:t>
            </a:r>
            <a:endParaRPr lang="en-GB" sz="2800" b="1" noProof="1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600" b="1" noProof="1" smtClean="0">
                <a:solidFill>
                  <a:srgbClr val="002060"/>
                </a:solidFill>
              </a:rPr>
              <a:t>Современных учебных лабораторий СПО</a:t>
            </a:r>
            <a:endParaRPr lang="ru-RU" sz="1600" b="1" noProof="1">
              <a:solidFill>
                <a:srgbClr val="002060"/>
              </a:solidFill>
            </a:endParaRPr>
          </a:p>
        </p:txBody>
      </p:sp>
      <p:sp>
        <p:nvSpPr>
          <p:cNvPr id="29" name="Text Box 28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3491880" y="5387629"/>
            <a:ext cx="2952328" cy="106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eaLnBrk="0" hangingPunct="0">
              <a:lnSpc>
                <a:spcPct val="95000"/>
              </a:lnSpc>
              <a:spcAft>
                <a:spcPts val="600"/>
              </a:spcAft>
            </a:pPr>
            <a:r>
              <a:rPr lang="ru-RU" sz="2800" b="1" noProof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103 716</a:t>
            </a:r>
            <a:endParaRPr lang="en-GB" sz="2800" b="1" noProof="1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600" b="1" noProof="1" smtClean="0">
                <a:solidFill>
                  <a:srgbClr val="002060"/>
                </a:solidFill>
              </a:rPr>
              <a:t>Единиц детской мебели, оборудования </a:t>
            </a:r>
            <a:r>
              <a:rPr lang="ru-RU" sz="1600" b="1" noProof="1">
                <a:solidFill>
                  <a:srgbClr val="002060"/>
                </a:solidFill>
              </a:rPr>
              <a:t>и </a:t>
            </a:r>
            <a:r>
              <a:rPr lang="ru-RU" sz="1600" b="1" noProof="1" smtClean="0">
                <a:solidFill>
                  <a:srgbClr val="002060"/>
                </a:solidFill>
              </a:rPr>
              <a:t>инвентаря</a:t>
            </a:r>
            <a:endParaRPr lang="en-GB" sz="1600" b="1" noProof="1">
              <a:solidFill>
                <a:srgbClr val="002060"/>
              </a:solidFill>
            </a:endParaRPr>
          </a:p>
        </p:txBody>
      </p:sp>
      <p:sp>
        <p:nvSpPr>
          <p:cNvPr id="30" name="Text Box 25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899592" y="2824964"/>
            <a:ext cx="1504950" cy="106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64800" rIns="126000">
            <a:spAutoFit/>
          </a:bodyPr>
          <a:lstStyle/>
          <a:p>
            <a:pPr eaLnBrk="0" hangingPunct="0">
              <a:lnSpc>
                <a:spcPct val="95000"/>
              </a:lnSpc>
              <a:spcAft>
                <a:spcPts val="600"/>
              </a:spcAft>
            </a:pPr>
            <a:r>
              <a:rPr lang="ru-RU" sz="2800" b="1" noProof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520</a:t>
            </a:r>
            <a:endParaRPr lang="en-GB" sz="2800" b="1" noProof="1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600" b="1" noProof="1" smtClean="0">
                <a:solidFill>
                  <a:srgbClr val="002060"/>
                </a:solidFill>
              </a:rPr>
              <a:t>Школьных автобусов</a:t>
            </a:r>
            <a:endParaRPr lang="en-GB" sz="1600" b="1" noProof="1">
              <a:solidFill>
                <a:srgbClr val="002060"/>
              </a:solidFill>
            </a:endParaRPr>
          </a:p>
        </p:txBody>
      </p:sp>
      <p:sp>
        <p:nvSpPr>
          <p:cNvPr id="31" name="Text Box 34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6660232" y="4509120"/>
            <a:ext cx="2160240" cy="153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eaLnBrk="0" hangingPunct="0">
              <a:lnSpc>
                <a:spcPct val="95000"/>
              </a:lnSpc>
              <a:spcAft>
                <a:spcPts val="600"/>
              </a:spcAft>
            </a:pPr>
            <a:r>
              <a:rPr lang="ru-RU" sz="2800" b="1" noProof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25</a:t>
            </a:r>
            <a:endParaRPr lang="en-GB" sz="2800" b="1" noProof="1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600" b="1" noProof="1" smtClean="0">
                <a:solidFill>
                  <a:srgbClr val="002060"/>
                </a:solidFill>
              </a:rPr>
              <a:t>Школьных психолого-педагогических служб</a:t>
            </a:r>
            <a:endParaRPr lang="en-GB" sz="1600" b="1" noProof="1">
              <a:solidFill>
                <a:srgbClr val="002060"/>
              </a:solidFill>
            </a:endParaRPr>
          </a:p>
        </p:txBody>
      </p:sp>
      <p:pic>
        <p:nvPicPr>
          <p:cNvPr id="2056" name="Picture 8" descr="http://www.komus.ru/photo/uploads/article/width738/r1109061115589658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7675"/>
            <a:ext cx="1586756" cy="11900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ashinform.ru/upload/img_res466/98285d33661c376b/3_ejw_4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49" y="2780928"/>
            <a:ext cx="2255531" cy="12249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beliana-rostov.ru/catalog/ds-igrovaya/ds-igrovaya-1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047834"/>
            <a:ext cx="1885996" cy="13397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5318" y="2777180"/>
            <a:ext cx="1890618" cy="12287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293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105272" y="3429001"/>
            <a:ext cx="7715200" cy="2688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pic>
        <p:nvPicPr>
          <p:cNvPr id="13" name="Рисунок 12" descr="C:\Users\AA6A~1\AppData\Local\Temp\Rar$DI01.594\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6" y="4398424"/>
            <a:ext cx="2259850" cy="169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http://g4.delfi.ua/images/pix/380x250/f25d7771/file1647868_ae14d875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98423"/>
            <a:ext cx="2376264" cy="169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619672" y="251937"/>
            <a:ext cx="6684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Образовательные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технологии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9752" y="980728"/>
            <a:ext cx="532859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solidFill>
                  <a:srgbClr val="A329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2,3 </a:t>
            </a:r>
            <a:r>
              <a:rPr lang="ru-RU" sz="3200" b="1" dirty="0">
                <a:solidFill>
                  <a:srgbClr val="A329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млрд. рублей</a:t>
            </a:r>
            <a:br>
              <a:rPr lang="ru-RU" sz="3200" b="1" dirty="0">
                <a:solidFill>
                  <a:srgbClr val="A329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ru-RU" sz="3200" dirty="0">
              <a:solidFill>
                <a:srgbClr val="A329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1259632" y="1556792"/>
            <a:ext cx="828092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пополнение школьных библиотек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реализация международных образовательных проектов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развитие дополнительного образования детей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реализация проекта «Школа после уроков»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охват Сингапурским проектом – </a:t>
            </a:r>
            <a:r>
              <a:rPr lang="ru-RU" sz="22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30 </a:t>
            </a:r>
            <a:r>
              <a:rPr lang="ru-RU" sz="22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000 человек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9" name="Picture 2" descr="C:\Users\Afanaseva\Desktop\са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informika.ru/files/contentimage/11/000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61" y="4398423"/>
            <a:ext cx="2394007" cy="169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85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303751" y="68627"/>
            <a:ext cx="5733923" cy="17281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528328"/>
            <a:ext cx="631870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1699" y="3429003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0644" y="1268760"/>
            <a:ext cx="493187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в истории Татарстана стала победителем </a:t>
            </a: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Всероссийского </a:t>
            </a:r>
            <a:r>
              <a:rPr lang="ru-RU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 </a:t>
            </a:r>
            <a:endParaRPr lang="ru-RU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года 2014» </a:t>
            </a:r>
            <a:endParaRPr lang="ru-RU" sz="19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9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Головенькина Алла Николаевна, </a:t>
            </a:r>
          </a:p>
          <a:p>
            <a:pPr algn="ctr"/>
            <a:r>
              <a:rPr lang="ru-RU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 биологии «Средней общеобразовательной школы № 1» </a:t>
            </a:r>
            <a:endParaRPr lang="ru-RU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Нурлатского </a:t>
            </a:r>
            <a:r>
              <a:rPr lang="ru-RU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</a:t>
            </a:r>
          </a:p>
          <a:p>
            <a:pPr algn="just"/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6"/>
          <p:cNvSpPr>
            <a:spLocks noGrp="1"/>
          </p:cNvSpPr>
          <p:nvPr>
            <p:ph type="ctrTitle"/>
          </p:nvPr>
        </p:nvSpPr>
        <p:spPr>
          <a:xfrm>
            <a:off x="1115616" y="326101"/>
            <a:ext cx="7772400" cy="6161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Использование сингапурских методик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сочетании с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отечественными методиками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3685396" cy="265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64" y="4293096"/>
            <a:ext cx="493187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Финалист Всероссийского конкурса «Лучший директор школы 2015» </a:t>
            </a:r>
            <a:endParaRPr lang="ru-RU" sz="19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9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Гафиятуллин</a:t>
            </a:r>
            <a:r>
              <a:rPr lang="ru-RU" sz="19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Нияз Мансурович, </a:t>
            </a:r>
            <a:endParaRPr lang="ru-RU" sz="19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«Гимназии № 19» 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Приволжского района города Казани</a:t>
            </a:r>
            <a:endParaRPr lang="ru-RU" sz="1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golovenkina.info/fs/a_photo/1_pic_IMG_59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4306"/>
            <a:ext cx="3866203" cy="257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6912" y="6093296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106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74637"/>
            <a:ext cx="7488832" cy="92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3429001"/>
            <a:ext cx="7715200" cy="2688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4417977"/>
            <a:ext cx="1944216" cy="1372843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39889" y="4417977"/>
            <a:ext cx="2028255" cy="1372843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6756" y="4417977"/>
            <a:ext cx="1993116" cy="1372843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01181"/>
            <a:ext cx="79208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Кадровый потенциал отрасли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971600" y="1700808"/>
            <a:ext cx="7992888" cy="3024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поддержано грантами 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12 288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учителей («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Наш лучший учитель», «Наш новый учитель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»)</a:t>
            </a:r>
          </a:p>
          <a:p>
            <a:pPr marL="342900" indent="-342900" algn="l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250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руководителей школ («Наш лучший директор»)</a:t>
            </a:r>
          </a:p>
          <a:p>
            <a:pPr marL="342900" indent="-342900" algn="l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200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педагогов дополнительного образования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342900" indent="-342900" algn="l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257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мастеров производственного обучения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7488832" cy="1188132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		</a:t>
            </a:r>
            <a:r>
              <a:rPr lang="ru-RU" sz="22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		</a:t>
            </a:r>
            <a:r>
              <a:rPr lang="ru-RU" sz="28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2,0 </a:t>
            </a:r>
            <a:r>
              <a:rPr lang="ru-RU" sz="28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млрд. </a:t>
            </a:r>
            <a:r>
              <a:rPr lang="ru-RU" sz="28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рублей</a:t>
            </a:r>
            <a:endParaRPr lang="ru-RU" sz="2400" b="1" dirty="0">
              <a:solidFill>
                <a:srgbClr val="A8246F"/>
              </a:solidFill>
              <a:latin typeface="+mn-lt"/>
            </a:endParaRPr>
          </a:p>
        </p:txBody>
      </p:sp>
      <p:pic>
        <p:nvPicPr>
          <p:cNvPr id="18" name="Picture 2" descr="C:\Users\Afanaseva\Desktop\са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414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9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303751" y="456051"/>
            <a:ext cx="5733923" cy="17281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6485" y="1877166"/>
            <a:ext cx="631870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1699" y="3816427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3707904" y="188640"/>
            <a:ext cx="2088232" cy="51986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РСОКО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827420"/>
            <a:ext cx="743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2400" b="1" dirty="0" smtClean="0">
                <a:solidFill>
                  <a:srgbClr val="0070C0"/>
                </a:solidFill>
              </a:rPr>
              <a:t>егиональная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</a:rPr>
              <a:t>истема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</a:rPr>
              <a:t>ценки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rgbClr val="0070C0"/>
                </a:solidFill>
              </a:rPr>
              <a:t>ачества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</a:rPr>
              <a:t>бразования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1422573"/>
            <a:ext cx="2520280" cy="782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качества в начальной школе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2996952"/>
            <a:ext cx="374441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Готовность к школе (сентябрь) </a:t>
            </a:r>
          </a:p>
          <a:p>
            <a:endParaRPr lang="ru-RU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Продвижение в 1 классе (май)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0032" y="2924944"/>
            <a:ext cx="3844406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Диагностическое тестирование: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т</a:t>
            </a:r>
            <a:r>
              <a:rPr lang="ru-RU" sz="2000" b="1" dirty="0" smtClean="0">
                <a:solidFill>
                  <a:srgbClr val="0070C0"/>
                </a:solidFill>
              </a:rPr>
              <a:t>атарский язык (октябрь)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иностранный язык (ноябрь)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Мониторинг: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русский язык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окружающий мир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математика</a:t>
            </a:r>
            <a:endParaRPr lang="ru-RU" sz="2000" b="1" dirty="0">
              <a:solidFill>
                <a:srgbClr val="0070C0"/>
              </a:solidFill>
            </a:endParaRP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70C0"/>
                </a:solidFill>
              </a:rPr>
              <a:t>метапредметные</a:t>
            </a:r>
            <a:r>
              <a:rPr lang="ru-RU" sz="2000" b="1" dirty="0" smtClean="0">
                <a:solidFill>
                  <a:srgbClr val="0070C0"/>
                </a:solidFill>
              </a:rPr>
              <a:t> навыки (март-апрель)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1723" y="2420888"/>
            <a:ext cx="151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8246F"/>
                </a:solidFill>
              </a:rPr>
              <a:t>1 класс</a:t>
            </a:r>
            <a:endParaRPr lang="ru-RU" sz="2800" b="1" dirty="0">
              <a:solidFill>
                <a:srgbClr val="A8246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76156" y="2420888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A8246F"/>
                </a:solidFill>
              </a:rPr>
              <a:t>4</a:t>
            </a:r>
            <a:r>
              <a:rPr lang="ru-RU" sz="2800" b="1" dirty="0" smtClean="0">
                <a:solidFill>
                  <a:srgbClr val="A8246F"/>
                </a:solidFill>
              </a:rPr>
              <a:t> класс</a:t>
            </a:r>
            <a:endParaRPr lang="ru-RU" sz="2800" b="1" dirty="0">
              <a:solidFill>
                <a:srgbClr val="A8246F"/>
              </a:solidFill>
            </a:endParaRPr>
          </a:p>
        </p:txBody>
      </p:sp>
      <p:pic>
        <p:nvPicPr>
          <p:cNvPr id="21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312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0" y="800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832648" cy="7829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мониторинговых исследований в 4-х классах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11357"/>
              </p:ext>
            </p:extLst>
          </p:nvPr>
        </p:nvGraphicFramePr>
        <p:xfrm>
          <a:off x="323528" y="1700805"/>
          <a:ext cx="8352928" cy="425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097"/>
                <a:gridCol w="2359375"/>
                <a:gridCol w="2428456"/>
              </a:tblGrid>
              <a:tr h="86409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Предмет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Кол-во участников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Средний процент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выполнения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 региону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031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 язык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35 769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31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Математика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35 609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70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Окружающий мир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35 474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70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Метапредметные результаты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35 780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101"/>
            <a:ext cx="86409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2E1AE7FE-9857-4954-863E-6424AC6B470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944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9118</TotalTime>
  <Words>392</Words>
  <Application>Microsoft Office PowerPoint</Application>
  <PresentationFormat>Экран (4:3)</PresentationFormat>
  <Paragraphs>145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Стратегия развития образования  в Республике Татарстан на 2010-2015 годы  «КИЛӘЧӘК» – «БУДУЩЕЕ» </vt:lpstr>
      <vt:lpstr>Презентация PowerPoint</vt:lpstr>
      <vt:lpstr>Презентация PowerPoint</vt:lpstr>
      <vt:lpstr>Презентация PowerPoint</vt:lpstr>
      <vt:lpstr> Использование сингапурских методик  в сочетании с отечественными методиками</vt:lpstr>
      <vt:lpstr>          2,0 млрд. рублей</vt:lpstr>
      <vt:lpstr>Презентация PowerPoint</vt:lpstr>
      <vt:lpstr>Результаты  мониторинговых исследований в 4-х классах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Зиганшина</dc:creator>
  <cp:lastModifiedBy>User</cp:lastModifiedBy>
  <cp:revision>680</cp:revision>
  <cp:lastPrinted>2015-08-18T08:11:34Z</cp:lastPrinted>
  <dcterms:created xsi:type="dcterms:W3CDTF">2014-05-20T14:23:07Z</dcterms:created>
  <dcterms:modified xsi:type="dcterms:W3CDTF">2015-10-28T17:37:45Z</dcterms:modified>
</cp:coreProperties>
</file>