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10" r:id="rId3"/>
  </p:sldMasterIdLst>
  <p:notesMasterIdLst>
    <p:notesMasterId r:id="rId36"/>
  </p:notesMasterIdLst>
  <p:sldIdLst>
    <p:sldId id="256" r:id="rId4"/>
    <p:sldId id="289" r:id="rId5"/>
    <p:sldId id="290" r:id="rId6"/>
    <p:sldId id="329" r:id="rId7"/>
    <p:sldId id="294" r:id="rId8"/>
    <p:sldId id="295" r:id="rId9"/>
    <p:sldId id="297" r:id="rId10"/>
    <p:sldId id="317" r:id="rId11"/>
    <p:sldId id="299" r:id="rId12"/>
    <p:sldId id="300" r:id="rId13"/>
    <p:sldId id="301" r:id="rId14"/>
    <p:sldId id="343" r:id="rId15"/>
    <p:sldId id="349" r:id="rId16"/>
    <p:sldId id="332" r:id="rId17"/>
    <p:sldId id="333" r:id="rId18"/>
    <p:sldId id="334" r:id="rId19"/>
    <p:sldId id="341" r:id="rId20"/>
    <p:sldId id="342" r:id="rId21"/>
    <p:sldId id="336" r:id="rId22"/>
    <p:sldId id="337" r:id="rId23"/>
    <p:sldId id="302" r:id="rId24"/>
    <p:sldId id="326" r:id="rId25"/>
    <p:sldId id="304" r:id="rId26"/>
    <p:sldId id="320" r:id="rId27"/>
    <p:sldId id="305" r:id="rId28"/>
    <p:sldId id="347" r:id="rId29"/>
    <p:sldId id="310" r:id="rId30"/>
    <p:sldId id="311" r:id="rId31"/>
    <p:sldId id="344" r:id="rId32"/>
    <p:sldId id="276" r:id="rId33"/>
    <p:sldId id="345" r:id="rId34"/>
    <p:sldId id="34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1" autoAdjust="0"/>
    <p:restoredTop sz="92940" autoAdjust="0"/>
  </p:normalViewPr>
  <p:slideViewPr>
    <p:cSldViewPr>
      <p:cViewPr varScale="1">
        <p:scale>
          <a:sx n="94" d="100"/>
          <a:sy n="94" d="100"/>
        </p:scale>
        <p:origin x="-46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5;&#1056;&#1054;&#1045;&#1050;&#1058;&#1067;\&#1085;&#1092;&#1087;&#1082;\&#1085;&#1086;&#1074;&#1072;&#1103;%20&#1096;&#1082;&#1072;&#1083;&#1072;\&#1075;&#1086;&#1088;&#1086;&#1076;%20&#1089;&#1077;&#1083;&#1086;%20&#1092;&#1077;&#1076;%20&#1086;&#1082;&#1088;&#1091;&#1075;&#107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5;&#1056;&#1054;&#1045;&#1050;&#1058;&#1067;\&#1085;&#1092;&#1087;&#1082;\&#1085;&#1086;&#1074;&#1072;&#1103;%20&#1096;&#1082;&#1072;&#1083;&#1072;\&#1091;&#1095;&#1077;&#1085;&#1080;&#1082;&#1080;%20&#1076;&#1086;&#108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5;&#1056;&#1054;&#1045;&#1050;&#1058;&#1067;\&#1085;&#1092;&#1087;&#1082;\&#1085;&#1086;&#1074;&#1072;&#1103;%20&#1096;&#1082;&#1072;&#1083;&#1072;\&#1091;&#1095;&#1077;&#1085;&#1080;&#1082;&#1080;%20&#1076;&#1086;&#1087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wnloads\&#1089;&#1088;&#1072;&#1074;&#1085;&#1077;&#1085;&#1080;&#1077;%20&#1088;&#1086;&#1089;&#1089;&#1080;&#1080;%20&#1080;%20&#1089;&#1090;&#1088;&#1072;&#1085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5;&#1056;&#1054;&#1045;&#1050;&#1058;&#1067;\&#1085;&#1092;&#1087;&#1082;\&#1086;&#1090;&#1095;&#1077;&#1090;&#1085;&#1099;&#1077;%20&#1084;&#1072;&#1090;&#1077;&#1088;&#1080;&#1072;&#1083;&#1099;\ICILS%20RUSSIA\ICILS%20RUSSIA\&#1089;&#1088;&#1072;&#1074;&#1085;&#1077;&#1085;&#1080;&#1077;%20&#1088;&#1086;&#1089;&#1089;&#1080;&#1080;%20&#1080;%20&#1089;&#1090;&#1088;&#1072;&#108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wnloads\&#1089;&#1088;&#1072;&#1074;&#1085;&#1077;&#1085;&#1080;&#1077;%20&#1088;&#1086;&#1089;&#1089;&#1080;&#1080;%20&#1080;%20&#1089;&#1090;&#1088;&#1072;&#108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5;&#1056;&#1054;&#1045;&#1050;&#1058;&#1067;\&#1085;&#1092;&#1087;&#1082;\&#1091;&#1095;&#1080;&#1090;&#1077;&#1083;&#1103;_&#1076;&#1080;&#1072;&#1075;&#1088;&#1072;&#1084;&#1084;&#1099;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Лист1!$B$11</c:f>
              <c:strCache>
                <c:ptCount val="1"/>
                <c:pt idx="0">
                  <c:v>Не достигают первого уровня КИГ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Лист1!$A$12:$A$16</c:f>
              <c:strCache>
                <c:ptCount val="5"/>
                <c:pt idx="0">
                  <c:v>Село с населением менее 3 тыс.</c:v>
                </c:pt>
                <c:pt idx="1">
                  <c:v>Город с населением от 3 до 15 тыс.</c:v>
                </c:pt>
                <c:pt idx="2">
                  <c:v>Город с населением от 15 до 100 тыс.</c:v>
                </c:pt>
                <c:pt idx="3">
                  <c:v>Город с населением от 100 тыс до 1 млн.</c:v>
                </c:pt>
                <c:pt idx="4">
                  <c:v>Город с населением более 1 млн.</c:v>
                </c:pt>
              </c:strCache>
            </c:strRef>
          </c:cat>
          <c:val>
            <c:numRef>
              <c:f>Лист1!$B$12:$B$16</c:f>
              <c:numCache>
                <c:formatCode>###0.0%</c:formatCode>
                <c:ptCount val="5"/>
                <c:pt idx="0">
                  <c:v>0.19158687054978168</c:v>
                </c:pt>
                <c:pt idx="1">
                  <c:v>9.3750819604441663E-2</c:v>
                </c:pt>
                <c:pt idx="2">
                  <c:v>7.2510011784920267E-2</c:v>
                </c:pt>
                <c:pt idx="3">
                  <c:v>7.0423883105159971E-2</c:v>
                </c:pt>
                <c:pt idx="4">
                  <c:v>2.8041868057523591E-2</c:v>
                </c:pt>
              </c:numCache>
            </c:numRef>
          </c:val>
        </c:ser>
        <c:ser>
          <c:idx val="1"/>
          <c:order val="1"/>
          <c:tx>
            <c:strRef>
              <c:f>Лист1!$C$11</c:f>
              <c:strCache>
                <c:ptCount val="1"/>
                <c:pt idx="0">
                  <c:v>Первый уровень КИГ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Лист1!$A$12:$A$16</c:f>
              <c:strCache>
                <c:ptCount val="5"/>
                <c:pt idx="0">
                  <c:v>Село с населением менее 3 тыс.</c:v>
                </c:pt>
                <c:pt idx="1">
                  <c:v>Город с населением от 3 до 15 тыс.</c:v>
                </c:pt>
                <c:pt idx="2">
                  <c:v>Город с населением от 15 до 100 тыс.</c:v>
                </c:pt>
                <c:pt idx="3">
                  <c:v>Город с населением от 100 тыс до 1 млн.</c:v>
                </c:pt>
                <c:pt idx="4">
                  <c:v>Город с населением более 1 млн.</c:v>
                </c:pt>
              </c:strCache>
            </c:strRef>
          </c:cat>
          <c:val>
            <c:numRef>
              <c:f>Лист1!$C$12:$C$16</c:f>
              <c:numCache>
                <c:formatCode>###0.0%</c:formatCode>
                <c:ptCount val="5"/>
                <c:pt idx="0">
                  <c:v>0.40013987040846227</c:v>
                </c:pt>
                <c:pt idx="1">
                  <c:v>0.26887662836030063</c:v>
                </c:pt>
                <c:pt idx="2">
                  <c:v>0.28292626503175122</c:v>
                </c:pt>
                <c:pt idx="3">
                  <c:v>0.23351068713297723</c:v>
                </c:pt>
                <c:pt idx="4">
                  <c:v>0.18553768886999539</c:v>
                </c:pt>
              </c:numCache>
            </c:numRef>
          </c:val>
        </c:ser>
        <c:ser>
          <c:idx val="2"/>
          <c:order val="2"/>
          <c:tx>
            <c:strRef>
              <c:f>Лист1!$D$11</c:f>
              <c:strCache>
                <c:ptCount val="1"/>
                <c:pt idx="0">
                  <c:v>Второй уровень КИГ</c:v>
                </c:pt>
              </c:strCache>
            </c:strRef>
          </c:tx>
          <c:invertIfNegative val="0"/>
          <c:cat>
            <c:strRef>
              <c:f>Лист1!$A$12:$A$16</c:f>
              <c:strCache>
                <c:ptCount val="5"/>
                <c:pt idx="0">
                  <c:v>Село с населением менее 3 тыс.</c:v>
                </c:pt>
                <c:pt idx="1">
                  <c:v>Город с населением от 3 до 15 тыс.</c:v>
                </c:pt>
                <c:pt idx="2">
                  <c:v>Город с населением от 15 до 100 тыс.</c:v>
                </c:pt>
                <c:pt idx="3">
                  <c:v>Город с населением от 100 тыс до 1 млн.</c:v>
                </c:pt>
                <c:pt idx="4">
                  <c:v>Город с населением более 1 млн.</c:v>
                </c:pt>
              </c:strCache>
            </c:strRef>
          </c:cat>
          <c:val>
            <c:numRef>
              <c:f>Лист1!$D$12:$D$16</c:f>
              <c:numCache>
                <c:formatCode>###0.0%</c:formatCode>
                <c:ptCount val="5"/>
                <c:pt idx="0">
                  <c:v>0.31052836953557938</c:v>
                </c:pt>
                <c:pt idx="1">
                  <c:v>0.39810426163748108</c:v>
                </c:pt>
                <c:pt idx="2">
                  <c:v>0.40724090029872839</c:v>
                </c:pt>
                <c:pt idx="3">
                  <c:v>0.4434752708045262</c:v>
                </c:pt>
                <c:pt idx="4">
                  <c:v>0.45635283887436384</c:v>
                </c:pt>
              </c:numCache>
            </c:numRef>
          </c:val>
        </c:ser>
        <c:ser>
          <c:idx val="3"/>
          <c:order val="3"/>
          <c:tx>
            <c:strRef>
              <c:f>Лист1!$E$11</c:f>
              <c:strCache>
                <c:ptCount val="1"/>
                <c:pt idx="0">
                  <c:v>Третий уровень КИГ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107822465922472E-2"/>
                  <c:y val="1.7636929230085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Лист1!$A$12:$A$16</c:f>
              <c:strCache>
                <c:ptCount val="5"/>
                <c:pt idx="0">
                  <c:v>Село с населением менее 3 тыс.</c:v>
                </c:pt>
                <c:pt idx="1">
                  <c:v>Город с населением от 3 до 15 тыс.</c:v>
                </c:pt>
                <c:pt idx="2">
                  <c:v>Город с населением от 15 до 100 тыс.</c:v>
                </c:pt>
                <c:pt idx="3">
                  <c:v>Город с населением от 100 тыс до 1 млн.</c:v>
                </c:pt>
                <c:pt idx="4">
                  <c:v>Город с населением более 1 млн.</c:v>
                </c:pt>
              </c:strCache>
            </c:strRef>
          </c:cat>
          <c:val>
            <c:numRef>
              <c:f>Лист1!$E$12:$E$16</c:f>
              <c:numCache>
                <c:formatCode>###0.0%</c:formatCode>
                <c:ptCount val="5"/>
                <c:pt idx="0">
                  <c:v>9.3111667141625706E-2</c:v>
                </c:pt>
                <c:pt idx="1">
                  <c:v>0.22044192668979021</c:v>
                </c:pt>
                <c:pt idx="2">
                  <c:v>0.22179481082581246</c:v>
                </c:pt>
                <c:pt idx="3">
                  <c:v>0.2337203052010644</c:v>
                </c:pt>
                <c:pt idx="4">
                  <c:v>0.29452499065832488</c:v>
                </c:pt>
              </c:numCache>
            </c:numRef>
          </c:val>
        </c:ser>
        <c:ser>
          <c:idx val="4"/>
          <c:order val="4"/>
          <c:tx>
            <c:strRef>
              <c:f>Лист1!$F$11</c:f>
              <c:strCache>
                <c:ptCount val="1"/>
                <c:pt idx="0">
                  <c:v>Четвертый уровень КИГ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329386959106933E-2"/>
                  <c:y val="-7.0547716920342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Лист1!$A$12:$A$16</c:f>
              <c:strCache>
                <c:ptCount val="5"/>
                <c:pt idx="0">
                  <c:v>Село с населением менее 3 тыс.</c:v>
                </c:pt>
                <c:pt idx="1">
                  <c:v>Город с населением от 3 до 15 тыс.</c:v>
                </c:pt>
                <c:pt idx="2">
                  <c:v>Город с населением от 15 до 100 тыс.</c:v>
                </c:pt>
                <c:pt idx="3">
                  <c:v>Город с населением от 100 тыс до 1 млн.</c:v>
                </c:pt>
                <c:pt idx="4">
                  <c:v>Город с населением более 1 млн.</c:v>
                </c:pt>
              </c:strCache>
            </c:strRef>
          </c:cat>
          <c:val>
            <c:numRef>
              <c:f>Лист1!$F$12:$F$16</c:f>
              <c:numCache>
                <c:formatCode>###0.0%</c:formatCode>
                <c:ptCount val="5"/>
                <c:pt idx="0">
                  <c:v>4.6332223645522011E-3</c:v>
                </c:pt>
                <c:pt idx="1">
                  <c:v>1.882636370798774E-2</c:v>
                </c:pt>
                <c:pt idx="2">
                  <c:v>1.552801205878929E-2</c:v>
                </c:pt>
                <c:pt idx="3">
                  <c:v>1.8869853756268838E-2</c:v>
                </c:pt>
                <c:pt idx="4">
                  <c:v>3.554261353980008E-2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5444864"/>
        <c:axId val="53545216"/>
      </c:barChart>
      <c:catAx>
        <c:axId val="6544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3545216"/>
        <c:crosses val="autoZero"/>
        <c:auto val="1"/>
        <c:lblAlgn val="ctr"/>
        <c:lblOffset val="100"/>
        <c:noMultiLvlLbl val="0"/>
      </c:catAx>
      <c:valAx>
        <c:axId val="535452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44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46724774712177"/>
          <c:y val="7.2595281306715061E-3"/>
          <c:w val="0.18673749791689831"/>
          <c:h val="0.98083629596711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Не достигают первого уровня КИГ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Sheet1!$B$143:$C$167</c:f>
              <c:strCache>
                <c:ptCount val="5"/>
                <c:pt idx="0">
                  <c:v>Никогда</c:v>
                </c:pt>
                <c:pt idx="1">
                  <c:v>Менее одного раза в месяц</c:v>
                </c:pt>
                <c:pt idx="2">
                  <c:v>Как минимум раз в месяц, но не каждую неделю</c:v>
                </c:pt>
                <c:pt idx="3">
                  <c:v>Как минимум раз в неделю, но не каждый день</c:v>
                </c:pt>
                <c:pt idx="4">
                  <c:v>Каждый день</c:v>
                </c:pt>
              </c:strCache>
            </c:strRef>
          </c:cat>
          <c:val>
            <c:numRef>
              <c:f>Sheet1!$D$143:$D$167</c:f>
              <c:numCache>
                <c:formatCode>###0.0%</c:formatCode>
                <c:ptCount val="5"/>
                <c:pt idx="0">
                  <c:v>0.2505081872307699</c:v>
                </c:pt>
                <c:pt idx="1">
                  <c:v>0.21662759302293616</c:v>
                </c:pt>
                <c:pt idx="2">
                  <c:v>0.21022851935644571</c:v>
                </c:pt>
                <c:pt idx="3">
                  <c:v>0.10200859248084999</c:v>
                </c:pt>
                <c:pt idx="4">
                  <c:v>5.4359332745522029E-2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Первый уровень КИГ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Sheet1!$B$143:$C$167</c:f>
              <c:strCache>
                <c:ptCount val="5"/>
                <c:pt idx="0">
                  <c:v>Никогда</c:v>
                </c:pt>
                <c:pt idx="1">
                  <c:v>Менее одного раза в месяц</c:v>
                </c:pt>
                <c:pt idx="2">
                  <c:v>Как минимум раз в месяц, но не каждую неделю</c:v>
                </c:pt>
                <c:pt idx="3">
                  <c:v>Как минимум раз в неделю, но не каждый день</c:v>
                </c:pt>
                <c:pt idx="4">
                  <c:v>Каждый день</c:v>
                </c:pt>
              </c:strCache>
            </c:strRef>
          </c:cat>
          <c:val>
            <c:numRef>
              <c:f>Sheet1!$E$143:$E$167</c:f>
              <c:numCache>
                <c:formatCode>###0.0%</c:formatCode>
                <c:ptCount val="5"/>
                <c:pt idx="0">
                  <c:v>0.43304029246845088</c:v>
                </c:pt>
                <c:pt idx="1">
                  <c:v>0.36973375853691925</c:v>
                </c:pt>
                <c:pt idx="2">
                  <c:v>0.3537899644655022</c:v>
                </c:pt>
                <c:pt idx="3">
                  <c:v>0.28078227797913391</c:v>
                </c:pt>
                <c:pt idx="4">
                  <c:v>0.24810637034723318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Второй уровень КИГ</c:v>
                </c:pt>
              </c:strCache>
            </c:strRef>
          </c:tx>
          <c:invertIfNegative val="0"/>
          <c:cat>
            <c:strRef>
              <c:f>Sheet1!$B$143:$C$167</c:f>
              <c:strCache>
                <c:ptCount val="5"/>
                <c:pt idx="0">
                  <c:v>Никогда</c:v>
                </c:pt>
                <c:pt idx="1">
                  <c:v>Менее одного раза в месяц</c:v>
                </c:pt>
                <c:pt idx="2">
                  <c:v>Как минимум раз в месяц, но не каждую неделю</c:v>
                </c:pt>
                <c:pt idx="3">
                  <c:v>Как минимум раз в неделю, но не каждый день</c:v>
                </c:pt>
                <c:pt idx="4">
                  <c:v>Каждый день</c:v>
                </c:pt>
              </c:strCache>
            </c:strRef>
          </c:cat>
          <c:val>
            <c:numRef>
              <c:f>Sheet1!$F$143:$F$167</c:f>
              <c:numCache>
                <c:formatCode>###0.0%</c:formatCode>
                <c:ptCount val="5"/>
                <c:pt idx="0">
                  <c:v>0.24665415359874129</c:v>
                </c:pt>
                <c:pt idx="1">
                  <c:v>0.32128257395684684</c:v>
                </c:pt>
                <c:pt idx="2">
                  <c:v>0.3134016751858944</c:v>
                </c:pt>
                <c:pt idx="3">
                  <c:v>0.38509937770818942</c:v>
                </c:pt>
                <c:pt idx="4">
                  <c:v>0.43834184784523289</c:v>
                </c:pt>
              </c:numCache>
            </c:numRef>
          </c:val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Третий уровень КИГ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567727042674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502345150055791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6682301000371971E-3"/>
                  <c:y val="1.9596588033428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170575250092301E-3"/>
                  <c:y val="-1.9596588033428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Sheet1!$B$143:$C$167</c:f>
              <c:strCache>
                <c:ptCount val="5"/>
                <c:pt idx="0">
                  <c:v>Никогда</c:v>
                </c:pt>
                <c:pt idx="1">
                  <c:v>Менее одного раза в месяц</c:v>
                </c:pt>
                <c:pt idx="2">
                  <c:v>Как минимум раз в месяц, но не каждую неделю</c:v>
                </c:pt>
                <c:pt idx="3">
                  <c:v>Как минимум раз в неделю, но не каждый день</c:v>
                </c:pt>
                <c:pt idx="4">
                  <c:v>Каждый день</c:v>
                </c:pt>
              </c:strCache>
            </c:strRef>
          </c:cat>
          <c:val>
            <c:numRef>
              <c:f>Sheet1!$G$143:$G$167</c:f>
              <c:numCache>
                <c:formatCode>###0.0%</c:formatCode>
                <c:ptCount val="5"/>
                <c:pt idx="0">
                  <c:v>6.592353721512402E-2</c:v>
                </c:pt>
                <c:pt idx="1">
                  <c:v>8.9332734466161842E-2</c:v>
                </c:pt>
                <c:pt idx="2">
                  <c:v>0.11649814421665328</c:v>
                </c:pt>
                <c:pt idx="3">
                  <c:v>0.20957949140453841</c:v>
                </c:pt>
                <c:pt idx="4">
                  <c:v>0.23796186543652714</c:v>
                </c:pt>
              </c:numCache>
            </c:numRef>
          </c:val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Четвертый уровень КИГ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170575250092997E-2"/>
                  <c:y val="-1.478662864619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53517725083652E-2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34115050018599E-3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567727042674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Sheet1!$B$143:$C$167</c:f>
              <c:strCache>
                <c:ptCount val="5"/>
                <c:pt idx="0">
                  <c:v>Никогда</c:v>
                </c:pt>
                <c:pt idx="1">
                  <c:v>Менее одного раза в месяц</c:v>
                </c:pt>
                <c:pt idx="2">
                  <c:v>Как минимум раз в месяц, но не каждую неделю</c:v>
                </c:pt>
                <c:pt idx="3">
                  <c:v>Как минимум раз в неделю, но не каждый день</c:v>
                </c:pt>
                <c:pt idx="4">
                  <c:v>Каждый день</c:v>
                </c:pt>
              </c:strCache>
            </c:strRef>
          </c:cat>
          <c:val>
            <c:numRef>
              <c:f>Sheet1!$H$143:$H$167</c:f>
              <c:numCache>
                <c:formatCode>###0.0%</c:formatCode>
                <c:ptCount val="5"/>
                <c:pt idx="0">
                  <c:v>3.8738294869144476E-3</c:v>
                </c:pt>
                <c:pt idx="1">
                  <c:v>3.0233400171362787E-3</c:v>
                </c:pt>
                <c:pt idx="2">
                  <c:v>6.0816967755052435E-3</c:v>
                </c:pt>
                <c:pt idx="3">
                  <c:v>2.2530260427287695E-2</c:v>
                </c:pt>
                <c:pt idx="4">
                  <c:v>2.1230583625485987E-2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8242304"/>
        <c:axId val="117677376"/>
      </c:barChart>
      <c:catAx>
        <c:axId val="118242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677376"/>
        <c:crosses val="autoZero"/>
        <c:auto val="1"/>
        <c:lblAlgn val="ctr"/>
        <c:lblOffset val="100"/>
        <c:noMultiLvlLbl val="0"/>
      </c:catAx>
      <c:valAx>
        <c:axId val="117677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8242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5856088453943"/>
          <c:y val="4.2251790245652274E-2"/>
          <c:w val="0.20690424493896825"/>
          <c:h val="0.896354849461170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Не достигают первого уровня КИГ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Sheet1!$B$203:$C$227</c:f>
              <c:strCache>
                <c:ptCount val="5"/>
                <c:pt idx="0">
                  <c:v>Никогда</c:v>
                </c:pt>
                <c:pt idx="1">
                  <c:v>Менее одного раза в месяц</c:v>
                </c:pt>
                <c:pt idx="2">
                  <c:v>Как минимум раз в месяц, но не каждую неделю</c:v>
                </c:pt>
                <c:pt idx="3">
                  <c:v>Как минимум раз в неделю, но не каждый день</c:v>
                </c:pt>
                <c:pt idx="4">
                  <c:v>Каждый день</c:v>
                </c:pt>
              </c:strCache>
            </c:strRef>
          </c:cat>
          <c:val>
            <c:numRef>
              <c:f>Sheet1!$D$203:$D$227</c:f>
              <c:numCache>
                <c:formatCode>###0.0%</c:formatCode>
                <c:ptCount val="5"/>
                <c:pt idx="0">
                  <c:v>0.22321480279420428</c:v>
                </c:pt>
                <c:pt idx="1">
                  <c:v>0.15467017564874713</c:v>
                </c:pt>
                <c:pt idx="2">
                  <c:v>9.5609381227168055E-2</c:v>
                </c:pt>
                <c:pt idx="3">
                  <c:v>5.7549840924828552E-2</c:v>
                </c:pt>
                <c:pt idx="4">
                  <c:v>7.1185424715621323E-2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Первый уровень КИГ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Sheet1!$B$203:$C$227</c:f>
              <c:strCache>
                <c:ptCount val="5"/>
                <c:pt idx="0">
                  <c:v>Никогда</c:v>
                </c:pt>
                <c:pt idx="1">
                  <c:v>Менее одного раза в месяц</c:v>
                </c:pt>
                <c:pt idx="2">
                  <c:v>Как минимум раз в месяц, но не каждую неделю</c:v>
                </c:pt>
                <c:pt idx="3">
                  <c:v>Как минимум раз в неделю, но не каждый день</c:v>
                </c:pt>
                <c:pt idx="4">
                  <c:v>Каждый день</c:v>
                </c:pt>
              </c:strCache>
            </c:strRef>
          </c:cat>
          <c:val>
            <c:numRef>
              <c:f>Sheet1!$E$203:$E$227</c:f>
              <c:numCache>
                <c:formatCode>###0.0%</c:formatCode>
                <c:ptCount val="5"/>
                <c:pt idx="0">
                  <c:v>0.46036221764309682</c:v>
                </c:pt>
                <c:pt idx="1">
                  <c:v>0.33721647247910363</c:v>
                </c:pt>
                <c:pt idx="2">
                  <c:v>0.29152669593099351</c:v>
                </c:pt>
                <c:pt idx="3">
                  <c:v>0.23819878642443423</c:v>
                </c:pt>
                <c:pt idx="4">
                  <c:v>0.25313764349623508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Второй уровень КИГ</c:v>
                </c:pt>
              </c:strCache>
            </c:strRef>
          </c:tx>
          <c:invertIfNegative val="0"/>
          <c:cat>
            <c:strRef>
              <c:f>Sheet1!$B$203:$C$227</c:f>
              <c:strCache>
                <c:ptCount val="5"/>
                <c:pt idx="0">
                  <c:v>Никогда</c:v>
                </c:pt>
                <c:pt idx="1">
                  <c:v>Менее одного раза в месяц</c:v>
                </c:pt>
                <c:pt idx="2">
                  <c:v>Как минимум раз в месяц, но не каждую неделю</c:v>
                </c:pt>
                <c:pt idx="3">
                  <c:v>Как минимум раз в неделю, но не каждый день</c:v>
                </c:pt>
                <c:pt idx="4">
                  <c:v>Каждый день</c:v>
                </c:pt>
              </c:strCache>
            </c:strRef>
          </c:cat>
          <c:val>
            <c:numRef>
              <c:f>Sheet1!$F$203:$F$227</c:f>
              <c:numCache>
                <c:formatCode>###0.0%</c:formatCode>
                <c:ptCount val="5"/>
                <c:pt idx="0">
                  <c:v>0.26370894124370831</c:v>
                </c:pt>
                <c:pt idx="1">
                  <c:v>0.37510769925060355</c:v>
                </c:pt>
                <c:pt idx="2">
                  <c:v>0.40614373482803828</c:v>
                </c:pt>
                <c:pt idx="3">
                  <c:v>0.4437837841186778</c:v>
                </c:pt>
                <c:pt idx="4">
                  <c:v>0.40945136716690589</c:v>
                </c:pt>
              </c:numCache>
            </c:numRef>
          </c:val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Третий уровень КИГ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69062045609096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Sheet1!$B$203:$C$227</c:f>
              <c:strCache>
                <c:ptCount val="5"/>
                <c:pt idx="0">
                  <c:v>Никогда</c:v>
                </c:pt>
                <c:pt idx="1">
                  <c:v>Менее одного раза в месяц</c:v>
                </c:pt>
                <c:pt idx="2">
                  <c:v>Как минимум раз в месяц, но не каждую неделю</c:v>
                </c:pt>
                <c:pt idx="3">
                  <c:v>Как минимум раз в неделю, но не каждый день</c:v>
                </c:pt>
                <c:pt idx="4">
                  <c:v>Каждый день</c:v>
                </c:pt>
              </c:strCache>
            </c:strRef>
          </c:cat>
          <c:val>
            <c:numRef>
              <c:f>Sheet1!$G$203:$G$227</c:f>
              <c:numCache>
                <c:formatCode>###0.0%</c:formatCode>
                <c:ptCount val="5"/>
                <c:pt idx="0">
                  <c:v>5.1735068137288232E-2</c:v>
                </c:pt>
                <c:pt idx="1">
                  <c:v>0.11941252298766429</c:v>
                </c:pt>
                <c:pt idx="2">
                  <c:v>0.18783590009455958</c:v>
                </c:pt>
                <c:pt idx="3">
                  <c:v>0.24404998488855228</c:v>
                </c:pt>
                <c:pt idx="4">
                  <c:v>0.24042795576009443</c:v>
                </c:pt>
              </c:numCache>
            </c:numRef>
          </c:val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Четвертый уровень КИГ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94810955070928E-2"/>
                  <c:y val="-6.7834343192636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071861368272882E-2"/>
                  <c:y val="-1.017515147889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82435773314565E-2"/>
                  <c:y val="-1.017515147889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94810955070928E-2"/>
                  <c:y val="-1.017515147889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381240912181921E-2"/>
                  <c:y val="-1.3566868638527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Sheet1!$B$203:$C$227</c:f>
              <c:strCache>
                <c:ptCount val="5"/>
                <c:pt idx="0">
                  <c:v>Никогда</c:v>
                </c:pt>
                <c:pt idx="1">
                  <c:v>Менее одного раза в месяц</c:v>
                </c:pt>
                <c:pt idx="2">
                  <c:v>Как минимум раз в месяц, но не каждую неделю</c:v>
                </c:pt>
                <c:pt idx="3">
                  <c:v>Как минимум раз в неделю, но не каждый день</c:v>
                </c:pt>
                <c:pt idx="4">
                  <c:v>Каждый день</c:v>
                </c:pt>
              </c:strCache>
            </c:strRef>
          </c:cat>
          <c:val>
            <c:numRef>
              <c:f>Sheet1!$H$203:$H$227</c:f>
              <c:numCache>
                <c:formatCode>###0.0%</c:formatCode>
                <c:ptCount val="5"/>
                <c:pt idx="0">
                  <c:v>9.7897018170266508E-4</c:v>
                </c:pt>
                <c:pt idx="1">
                  <c:v>1.3593129633881408E-2</c:v>
                </c:pt>
                <c:pt idx="2">
                  <c:v>1.8884287919239545E-2</c:v>
                </c:pt>
                <c:pt idx="3">
                  <c:v>1.641760364350572E-2</c:v>
                </c:pt>
                <c:pt idx="4">
                  <c:v>2.5797608861143802E-2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5939840"/>
        <c:axId val="118425280"/>
      </c:barChart>
      <c:catAx>
        <c:axId val="115939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18425280"/>
        <c:crosses val="autoZero"/>
        <c:auto val="1"/>
        <c:lblAlgn val="ctr"/>
        <c:lblOffset val="100"/>
        <c:noMultiLvlLbl val="0"/>
      </c:catAx>
      <c:valAx>
        <c:axId val="118425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593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7133944824202"/>
          <c:y val="2.5514804285668782E-3"/>
          <c:w val="0.21979093826176194"/>
          <c:h val="0.85301878222681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Лист6!$A$5</c:f>
              <c:strCache>
                <c:ptCount val="1"/>
                <c:pt idx="0">
                  <c:v>Все страны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Лист6!$B$4:$J$4</c:f>
              <c:strCache>
                <c:ptCount val="9"/>
                <c:pt idx="0">
                  <c:v>Принятие мер безопасности для предупреждения несанкционированного доступа к системе</c:v>
                </c:pt>
                <c:pt idx="1">
                  <c:v>Ограничение количества времени, которое учащиеся могут проводить за компьютером</c:v>
                </c:pt>
                <c:pt idx="2">
                  <c:v>Доступ учащихся к школьным компьютерам не на уроке/за рамками урока  (но в учебное время)</c:v>
                </c:pt>
                <c:pt idx="3">
                  <c:v>Доступ учащихся к школьным компьютерам во внеучебное время</c:v>
                </c:pt>
                <c:pt idx="4">
                  <c:v>Соблюдение прав на интеллектуальную собственность (например, авторских прав на программное обеспечение)</c:v>
                </c:pt>
                <c:pt idx="5">
                  <c:v>Запрет доступа к  сайтам с возрастными ограничениями (например, связанным с порнографией, насилием)</c:v>
                </c:pt>
                <c:pt idx="6">
                  <c:v>Использование школьных компьютеров для игр Игра</c:v>
                </c:pt>
                <c:pt idx="7">
                  <c:v>Предоставление местным жителям (родителям и/или другим) доступа к школьным компьютерам и/или сети Интернет</c:v>
                </c:pt>
                <c:pt idx="8">
                  <c:v>Обеспечение учащихся личными ноутбуками и/или другими мобильными электронными устройствами для использования в школе и дома </c:v>
                </c:pt>
              </c:strCache>
            </c:strRef>
          </c:cat>
          <c:val>
            <c:numRef>
              <c:f>Лист6!$B$5:$J$5</c:f>
              <c:numCache>
                <c:formatCode>General</c:formatCode>
                <c:ptCount val="9"/>
                <c:pt idx="0">
                  <c:v>94</c:v>
                </c:pt>
                <c:pt idx="1">
                  <c:v>52</c:v>
                </c:pt>
                <c:pt idx="2">
                  <c:v>80</c:v>
                </c:pt>
                <c:pt idx="3">
                  <c:v>52</c:v>
                </c:pt>
                <c:pt idx="4">
                  <c:v>89</c:v>
                </c:pt>
                <c:pt idx="5">
                  <c:v>97</c:v>
                </c:pt>
                <c:pt idx="6">
                  <c:v>68</c:v>
                </c:pt>
                <c:pt idx="7">
                  <c:v>47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Лист6!$A$6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Лист6!$B$4:$J$4</c:f>
              <c:strCache>
                <c:ptCount val="9"/>
                <c:pt idx="0">
                  <c:v>Принятие мер безопасности для предупреждения несанкционированного доступа к системе</c:v>
                </c:pt>
                <c:pt idx="1">
                  <c:v>Ограничение количества времени, которое учащиеся могут проводить за компьютером</c:v>
                </c:pt>
                <c:pt idx="2">
                  <c:v>Доступ учащихся к школьным компьютерам не на уроке/за рамками урока  (но в учебное время)</c:v>
                </c:pt>
                <c:pt idx="3">
                  <c:v>Доступ учащихся к школьным компьютерам во внеучебное время</c:v>
                </c:pt>
                <c:pt idx="4">
                  <c:v>Соблюдение прав на интеллектуальную собственность (например, авторских прав на программное обеспечение)</c:v>
                </c:pt>
                <c:pt idx="5">
                  <c:v>Запрет доступа к  сайтам с возрастными ограничениями (например, связанным с порнографией, насилием)</c:v>
                </c:pt>
                <c:pt idx="6">
                  <c:v>Использование школьных компьютеров для игр Игра</c:v>
                </c:pt>
                <c:pt idx="7">
                  <c:v>Предоставление местным жителям (родителям и/или другим) доступа к школьным компьютерам и/или сети Интернет</c:v>
                </c:pt>
                <c:pt idx="8">
                  <c:v>Обеспечение учащихся личными ноутбуками и/или другими мобильными электронными устройствами для использования в школе и дома </c:v>
                </c:pt>
              </c:strCache>
            </c:strRef>
          </c:cat>
          <c:val>
            <c:numRef>
              <c:f>Лист6!$B$6:$J$6</c:f>
              <c:numCache>
                <c:formatCode>General</c:formatCode>
                <c:ptCount val="9"/>
                <c:pt idx="0">
                  <c:v>99</c:v>
                </c:pt>
                <c:pt idx="1">
                  <c:v>92</c:v>
                </c:pt>
                <c:pt idx="2">
                  <c:v>89</c:v>
                </c:pt>
                <c:pt idx="3">
                  <c:v>86</c:v>
                </c:pt>
                <c:pt idx="4">
                  <c:v>92</c:v>
                </c:pt>
                <c:pt idx="5">
                  <c:v>100</c:v>
                </c:pt>
                <c:pt idx="6">
                  <c:v>39</c:v>
                </c:pt>
                <c:pt idx="7">
                  <c:v>33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15168"/>
        <c:axId val="53549824"/>
      </c:barChart>
      <c:catAx>
        <c:axId val="63815168"/>
        <c:scaling>
          <c:orientation val="minMax"/>
        </c:scaling>
        <c:delete val="0"/>
        <c:axPos val="l"/>
        <c:majorTickMark val="out"/>
        <c:minorTickMark val="none"/>
        <c:tickLblPos val="nextTo"/>
        <c:crossAx val="53549824"/>
        <c:crosses val="autoZero"/>
        <c:auto val="1"/>
        <c:lblAlgn val="ctr"/>
        <c:lblOffset val="100"/>
        <c:noMultiLvlLbl val="0"/>
      </c:catAx>
      <c:valAx>
        <c:axId val="535498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38151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Все страны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Лист1!$B$4:$G$4</c:f>
              <c:strCache>
                <c:ptCount val="6"/>
                <c:pt idx="0">
                  <c:v>Электронные информационные ресурсы (например, веб-сайты, Википедия, энциклопедии); </c:v>
                </c:pt>
                <c:pt idx="1">
                  <c:v>Интерактивные электронные образовательные ресурсы (например, учебные объекты); </c:v>
                </c:pt>
                <c:pt idx="2">
                  <c:v>Доступ к сети Интернет; </c:v>
                </c:pt>
                <c:pt idx="3">
                  <c:v>Доступ к образовательному сайту или образовательной сети, которые поддерживаются системой образования; </c:v>
                </c:pt>
                <c:pt idx="4">
                  <c:v>Адреса электронной почты для учителей; и</c:v>
                </c:pt>
                <c:pt idx="5">
                  <c:v>Адреса электронной почты для учащихся. 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96</c:v>
                </c:pt>
                <c:pt idx="1">
                  <c:v>84</c:v>
                </c:pt>
                <c:pt idx="2">
                  <c:v>99</c:v>
                </c:pt>
                <c:pt idx="3">
                  <c:v>87</c:v>
                </c:pt>
                <c:pt idx="4">
                  <c:v>83</c:v>
                </c:pt>
                <c:pt idx="5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Лист1!$B$4:$G$4</c:f>
              <c:strCache>
                <c:ptCount val="6"/>
                <c:pt idx="0">
                  <c:v>Электронные информационные ресурсы (например, веб-сайты, Википедия, энциклопедии); </c:v>
                </c:pt>
                <c:pt idx="1">
                  <c:v>Интерактивные электронные образовательные ресурсы (например, учебные объекты); </c:v>
                </c:pt>
                <c:pt idx="2">
                  <c:v>Доступ к сети Интернет; </c:v>
                </c:pt>
                <c:pt idx="3">
                  <c:v>Доступ к образовательному сайту или образовательной сети, которые поддерживаются системой образования; </c:v>
                </c:pt>
                <c:pt idx="4">
                  <c:v>Адреса электронной почты для учителей; и</c:v>
                </c:pt>
                <c:pt idx="5">
                  <c:v>Адреса электронной почты для учащихся. </c:v>
                </c:pt>
              </c:strCache>
            </c:str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98</c:v>
                </c:pt>
                <c:pt idx="1">
                  <c:v>90</c:v>
                </c:pt>
                <c:pt idx="2">
                  <c:v>100</c:v>
                </c:pt>
                <c:pt idx="3">
                  <c:v>95</c:v>
                </c:pt>
                <c:pt idx="4">
                  <c:v>87</c:v>
                </c:pt>
                <c:pt idx="5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80864"/>
        <c:axId val="55809088"/>
      </c:barChart>
      <c:catAx>
        <c:axId val="65380864"/>
        <c:scaling>
          <c:orientation val="minMax"/>
        </c:scaling>
        <c:delete val="0"/>
        <c:axPos val="l"/>
        <c:majorTickMark val="out"/>
        <c:minorTickMark val="none"/>
        <c:tickLblPos val="nextTo"/>
        <c:crossAx val="55809088"/>
        <c:crosses val="autoZero"/>
        <c:auto val="1"/>
        <c:lblAlgn val="ctr"/>
        <c:lblOffset val="100"/>
        <c:noMultiLvlLbl val="0"/>
      </c:catAx>
      <c:valAx>
        <c:axId val="55809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5380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Лист4!$A$5</c:f>
              <c:strCache>
                <c:ptCount val="1"/>
                <c:pt idx="0">
                  <c:v>Все страны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Лист4!$B$4:$E$4</c:f>
              <c:strCache>
                <c:ptCount val="4"/>
                <c:pt idx="0">
                  <c:v>Все учащиеся</c:v>
                </c:pt>
                <c:pt idx="1">
                  <c:v>В городских школах</c:v>
                </c:pt>
                <c:pt idx="2">
                  <c:v>В сельских школах</c:v>
                </c:pt>
                <c:pt idx="3">
                  <c:v>Различие (городские школы – сельские школы)</c:v>
                </c:pt>
              </c:strCache>
            </c:strRef>
          </c:cat>
          <c:val>
            <c:numRef>
              <c:f>Лист4!$B$5:$E$5</c:f>
              <c:numCache>
                <c:formatCode>General</c:formatCode>
                <c:ptCount val="4"/>
                <c:pt idx="0">
                  <c:v>18</c:v>
                </c:pt>
                <c:pt idx="1">
                  <c:v>20</c:v>
                </c:pt>
                <c:pt idx="2">
                  <c:v>14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42-42C5-A0FF-FB735CF651BB}"/>
            </c:ext>
          </c:extLst>
        </c:ser>
        <c:ser>
          <c:idx val="1"/>
          <c:order val="1"/>
          <c:tx>
            <c:strRef>
              <c:f>Лист4!$A$6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Лист4!$B$4:$E$4</c:f>
              <c:strCache>
                <c:ptCount val="4"/>
                <c:pt idx="0">
                  <c:v>Все учащиеся</c:v>
                </c:pt>
                <c:pt idx="1">
                  <c:v>В городских школах</c:v>
                </c:pt>
                <c:pt idx="2">
                  <c:v>В сельских школах</c:v>
                </c:pt>
                <c:pt idx="3">
                  <c:v>Различие (городские школы – сельские школы)</c:v>
                </c:pt>
              </c:strCache>
            </c:strRef>
          </c:cat>
          <c:val>
            <c:numRef>
              <c:f>Лист4!$B$6:$E$6</c:f>
              <c:numCache>
                <c:formatCode>General</c:formatCode>
                <c:ptCount val="4"/>
                <c:pt idx="0">
                  <c:v>17</c:v>
                </c:pt>
                <c:pt idx="1">
                  <c:v>19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42-42C5-A0FF-FB735CF65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16832"/>
        <c:axId val="117357312"/>
      </c:barChart>
      <c:catAx>
        <c:axId val="117816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357312"/>
        <c:crosses val="autoZero"/>
        <c:auto val="1"/>
        <c:lblAlgn val="ctr"/>
        <c:lblOffset val="100"/>
        <c:noMultiLvlLbl val="0"/>
      </c:catAx>
      <c:valAx>
        <c:axId val="117357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78168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Уровень КИГ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'[влияние доступности на киг.xlsx]Лист2'!$C$24</c:f>
              <c:strCache>
                <c:ptCount val="1"/>
                <c:pt idx="0">
                  <c:v>Уровень КИГ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9.9796791729596275E-3"/>
                  <c:y val="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61-4A83-83EA-A36C552638B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383155244517856E-2"/>
                  <c:y val="-7.0547716920342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61-4A83-83EA-A36C552638B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'[влияние доступности на киг.xlsx]Лист2'!$B$25:$B$27</c:f>
              <c:strCache>
                <c:ptCount val="3"/>
                <c:pt idx="0">
                  <c:v>Школы с несформированной ИКТ средой</c:v>
                </c:pt>
                <c:pt idx="1">
                  <c:v>Школы со сформированной ИКТ-средой</c:v>
                </c:pt>
                <c:pt idx="2">
                  <c:v>Школы с ИКТ-насыщенной средой</c:v>
                </c:pt>
              </c:strCache>
            </c:strRef>
          </c:cat>
          <c:val>
            <c:numRef>
              <c:f>'[влияние доступности на киг.xlsx]Лист2'!$C$25:$C$27</c:f>
              <c:numCache>
                <c:formatCode>General</c:formatCode>
                <c:ptCount val="3"/>
                <c:pt idx="0">
                  <c:v>474</c:v>
                </c:pt>
                <c:pt idx="1">
                  <c:v>514</c:v>
                </c:pt>
                <c:pt idx="2">
                  <c:v>542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B61-4A83-83EA-A36C55263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47200"/>
        <c:axId val="60881088"/>
      </c:lineChart>
      <c:catAx>
        <c:axId val="537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881088"/>
        <c:crosses val="autoZero"/>
        <c:auto val="1"/>
        <c:lblAlgn val="ctr"/>
        <c:lblOffset val="100"/>
        <c:noMultiLvlLbl val="0"/>
      </c:catAx>
      <c:valAx>
        <c:axId val="6088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4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[for_tableau.xls]Лист3!$D$101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rgbClr val="328C99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[for_tableau.xls]Лист3!$C$102:$C$106</c:f>
              <c:strCache>
                <c:ptCount val="5"/>
                <c:pt idx="0">
                  <c:v>Никаким</c:v>
                </c:pt>
                <c:pt idx="1">
                  <c:v>Доступ через модем по телефонной линии</c:v>
                </c:pt>
                <c:pt idx="2">
                  <c:v>Широкополосный интернет (например, кабельный, DSL, спутниковый)</c:v>
                </c:pt>
                <c:pt idx="3">
                  <c:v>Связь через мобильную телефонную сеть</c:v>
                </c:pt>
                <c:pt idx="4">
                  <c:v>У нас есть интернет, но я не знаю тип соединения</c:v>
                </c:pt>
              </c:strCache>
            </c:strRef>
          </c:cat>
          <c:val>
            <c:numRef>
              <c:f>[for_tableau.xls]Лист3!$D$102:$D$106</c:f>
              <c:numCache>
                <c:formatCode>0.00</c:formatCode>
                <c:ptCount val="5"/>
                <c:pt idx="0">
                  <c:v>1.1759905622321706E-2</c:v>
                </c:pt>
                <c:pt idx="1">
                  <c:v>0.28313733010898673</c:v>
                </c:pt>
                <c:pt idx="2">
                  <c:v>0.55947515158941352</c:v>
                </c:pt>
                <c:pt idx="3">
                  <c:v>6.7730162881805903E-2</c:v>
                </c:pt>
                <c:pt idx="4">
                  <c:v>7.7897449797472332E-2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EE-4BA6-8C07-8D99B47EBB2C}"/>
            </c:ext>
          </c:extLst>
        </c:ser>
        <c:ser>
          <c:idx val="1"/>
          <c:order val="1"/>
          <c:tx>
            <c:strRef>
              <c:f>[for_tableau.xls]Лист3!$F$101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rgbClr val="8AB833"/>
            </a:solidFill>
            <a:ln w="15875" cap="rnd">
              <a:solidFill>
                <a:sysClr val="windowText" lastClr="000000"/>
              </a:solidFill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[for_tableau.xls]Лист3!$C$102:$C$106</c:f>
              <c:strCache>
                <c:ptCount val="5"/>
                <c:pt idx="0">
                  <c:v>Никаким</c:v>
                </c:pt>
                <c:pt idx="1">
                  <c:v>Доступ через модем по телефонной линии</c:v>
                </c:pt>
                <c:pt idx="2">
                  <c:v>Широкополосный интернет (например, кабельный, DSL, спутниковый)</c:v>
                </c:pt>
                <c:pt idx="3">
                  <c:v>Связь через мобильную телефонную сеть</c:v>
                </c:pt>
                <c:pt idx="4">
                  <c:v>У нас есть интернет, но я не знаю тип соединения</c:v>
                </c:pt>
              </c:strCache>
            </c:strRef>
          </c:cat>
          <c:val>
            <c:numRef>
              <c:f>[for_tableau.xls]Лист3!$F$102:$F$106</c:f>
              <c:numCache>
                <c:formatCode>0.00</c:formatCode>
                <c:ptCount val="5"/>
                <c:pt idx="0">
                  <c:v>6.4343975542364221E-2</c:v>
                </c:pt>
                <c:pt idx="1">
                  <c:v>0.53499584074845152</c:v>
                </c:pt>
                <c:pt idx="2">
                  <c:v>0.18947992171886946</c:v>
                </c:pt>
                <c:pt idx="3">
                  <c:v>0.15571156616506762</c:v>
                </c:pt>
                <c:pt idx="4">
                  <c:v>5.5468695825247986E-2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EE-4BA6-8C07-8D99B47EB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979136"/>
        <c:axId val="87279296"/>
      </c:barChart>
      <c:lineChart>
        <c:grouping val="standard"/>
        <c:varyColors val="0"/>
        <c:ser>
          <c:idx val="2"/>
          <c:order val="2"/>
          <c:tx>
            <c:strRef>
              <c:f>[for_tableau.xls]Лист3!$E$101</c:f>
              <c:strCache>
                <c:ptCount val="1"/>
                <c:pt idx="0">
                  <c:v>Город Уровень КИГ</c:v>
                </c:pt>
              </c:strCache>
            </c:strRef>
          </c:tx>
          <c:spPr>
            <a:ln w="60325" cap="rnd">
              <a:solidFill>
                <a:srgbClr val="328C99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ysClr val="window" lastClr="FFFFFF"/>
              </a:solidFill>
              <a:ln w="31750">
                <a:solidFill>
                  <a:srgbClr val="328C99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4.0619989310529125E-2"/>
                  <c:y val="-4.4642360209947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7EE-4BA6-8C07-8D99B47EBB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095963467765982E-2"/>
                  <c:y val="-5.4910296518303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7EE-4BA6-8C07-8D99B47EBB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[for_tableau.xls]Лист3!$C$102:$C$106</c:f>
              <c:strCache>
                <c:ptCount val="5"/>
                <c:pt idx="0">
                  <c:v>Никаким</c:v>
                </c:pt>
                <c:pt idx="1">
                  <c:v>Доступ через модем по телефонной линии</c:v>
                </c:pt>
                <c:pt idx="2">
                  <c:v>Широкополосный интернет (например, кабельный, DSL, спутниковый)</c:v>
                </c:pt>
                <c:pt idx="3">
                  <c:v>Связь через мобильную телефонную сеть</c:v>
                </c:pt>
                <c:pt idx="4">
                  <c:v>У нас есть интернет, но я не знаю тип соединения</c:v>
                </c:pt>
              </c:strCache>
            </c:strRef>
          </c:cat>
          <c:val>
            <c:numRef>
              <c:f>[for_tableau.xls]Лист3!$E$102:$E$106</c:f>
              <c:numCache>
                <c:formatCode>0</c:formatCode>
                <c:ptCount val="5"/>
                <c:pt idx="0">
                  <c:v>474.85032973717216</c:v>
                </c:pt>
                <c:pt idx="1">
                  <c:v>517.17304915798832</c:v>
                </c:pt>
                <c:pt idx="2">
                  <c:v>535.41337469560858</c:v>
                </c:pt>
                <c:pt idx="3">
                  <c:v>526.77398064960084</c:v>
                </c:pt>
                <c:pt idx="4">
                  <c:v>512.22887136601196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7EE-4BA6-8C07-8D99B47EBB2C}"/>
            </c:ext>
          </c:extLst>
        </c:ser>
        <c:ser>
          <c:idx val="3"/>
          <c:order val="3"/>
          <c:tx>
            <c:strRef>
              <c:f>[for_tableau.xls]Лист3!$G$101</c:f>
              <c:strCache>
                <c:ptCount val="1"/>
                <c:pt idx="0">
                  <c:v>Село Уровень КИГ</c:v>
                </c:pt>
              </c:strCache>
            </c:strRef>
          </c:tx>
          <c:spPr>
            <a:ln w="50800" cap="rnd">
              <a:solidFill>
                <a:srgbClr val="8AB833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ysClr val="window" lastClr="FFFFFF"/>
              </a:solidFill>
              <a:ln w="31750">
                <a:solidFill>
                  <a:srgbClr val="8AB833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5.1309460181721014E-2"/>
                  <c:y val="-5.580295026243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7EE-4BA6-8C07-8D99B47EBB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764370181289799E-16"/>
                  <c:y val="-4.1182722388727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7EE-4BA6-8C07-8D99B47EBB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[for_tableau.xls]Лист3!$C$102:$C$106</c:f>
              <c:strCache>
                <c:ptCount val="5"/>
                <c:pt idx="0">
                  <c:v>Никаким</c:v>
                </c:pt>
                <c:pt idx="1">
                  <c:v>Доступ через модем по телефонной линии</c:v>
                </c:pt>
                <c:pt idx="2">
                  <c:v>Широкополосный интернет (например, кабельный, DSL, спутниковый)</c:v>
                </c:pt>
                <c:pt idx="3">
                  <c:v>Связь через мобильную телефонную сеть</c:v>
                </c:pt>
                <c:pt idx="4">
                  <c:v>У нас есть интернет, но я не знаю тип соединения</c:v>
                </c:pt>
              </c:strCache>
            </c:strRef>
          </c:cat>
          <c:val>
            <c:numRef>
              <c:f>[for_tableau.xls]Лист3!$G$102:$G$106</c:f>
              <c:numCache>
                <c:formatCode>0</c:formatCode>
                <c:ptCount val="5"/>
                <c:pt idx="0">
                  <c:v>424.4068602060118</c:v>
                </c:pt>
                <c:pt idx="1">
                  <c:v>487.85925609953352</c:v>
                </c:pt>
                <c:pt idx="2">
                  <c:v>513.44327610223638</c:v>
                </c:pt>
                <c:pt idx="3">
                  <c:v>499.61947848053671</c:v>
                </c:pt>
                <c:pt idx="4">
                  <c:v>481.65620995534425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7EE-4BA6-8C07-8D99B47EB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978624"/>
        <c:axId val="138313728"/>
      </c:lineChart>
      <c:catAx>
        <c:axId val="26197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38313728"/>
        <c:crosses val="autoZero"/>
        <c:auto val="1"/>
        <c:lblAlgn val="ctr"/>
        <c:lblOffset val="100"/>
        <c:noMultiLvlLbl val="0"/>
      </c:catAx>
      <c:valAx>
        <c:axId val="138313728"/>
        <c:scaling>
          <c:orientation val="minMax"/>
          <c:max val="6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61978624"/>
        <c:crosses val="autoZero"/>
        <c:crossBetween val="between"/>
      </c:valAx>
      <c:valAx>
        <c:axId val="8727929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61979136"/>
        <c:crosses val="max"/>
        <c:crossBetween val="between"/>
      </c:valAx>
      <c:catAx>
        <c:axId val="261979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27929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[for_tableau.xls]Лист3!$D$201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rgbClr val="328C99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[for_tableau.xls]Лист3!$C$202:$C$204</c:f>
              <c:strCache>
                <c:ptCount val="3"/>
                <c:pt idx="0">
                  <c:v>Я знаю как это сделать</c:v>
                </c:pt>
                <c:pt idx="1">
                  <c:v>Я мог(-ла) бы разобраться в том, как это сделать</c:v>
                </c:pt>
                <c:pt idx="2">
                  <c:v>Думаю, я не смог(-ла) бы это сделать</c:v>
                </c:pt>
              </c:strCache>
            </c:strRef>
          </c:cat>
          <c:val>
            <c:numRef>
              <c:f>[for_tableau.xls]Лист3!$D$202:$D$204</c:f>
              <c:numCache>
                <c:formatCode>0.00</c:formatCode>
                <c:ptCount val="3"/>
                <c:pt idx="0">
                  <c:v>0.78010048787980069</c:v>
                </c:pt>
                <c:pt idx="1">
                  <c:v>0.18283667027471792</c:v>
                </c:pt>
                <c:pt idx="2">
                  <c:v>3.7062841845481309E-2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45-4889-AA12-844D1FACF31E}"/>
            </c:ext>
          </c:extLst>
        </c:ser>
        <c:ser>
          <c:idx val="1"/>
          <c:order val="1"/>
          <c:tx>
            <c:strRef>
              <c:f>[for_tableau.xls]Лист3!$F$201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rgbClr val="8AB833"/>
            </a:solidFill>
            <a:ln w="15875" cap="rnd">
              <a:solidFill>
                <a:sysClr val="windowText" lastClr="000000"/>
              </a:solidFill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[for_tableau.xls]Лист3!$C$202:$C$204</c:f>
              <c:strCache>
                <c:ptCount val="3"/>
                <c:pt idx="0">
                  <c:v>Я знаю как это сделать</c:v>
                </c:pt>
                <c:pt idx="1">
                  <c:v>Я мог(-ла) бы разобраться в том, как это сделать</c:v>
                </c:pt>
                <c:pt idx="2">
                  <c:v>Думаю, я не смог(-ла) бы это сделать</c:v>
                </c:pt>
              </c:strCache>
            </c:strRef>
          </c:cat>
          <c:val>
            <c:numRef>
              <c:f>[for_tableau.xls]Лист3!$F$202:$F$204</c:f>
              <c:numCache>
                <c:formatCode>0.00</c:formatCode>
                <c:ptCount val="3"/>
                <c:pt idx="0">
                  <c:v>0.7957229342446136</c:v>
                </c:pt>
                <c:pt idx="1">
                  <c:v>0.15680151255321964</c:v>
                </c:pt>
                <c:pt idx="2">
                  <c:v>4.747555320216728E-2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45-4889-AA12-844D1FACF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61344"/>
        <c:axId val="55808512"/>
      </c:barChart>
      <c:lineChart>
        <c:grouping val="standard"/>
        <c:varyColors val="0"/>
        <c:ser>
          <c:idx val="2"/>
          <c:order val="2"/>
          <c:tx>
            <c:strRef>
              <c:f>[for_tableau.xls]Лист3!$E$201</c:f>
              <c:strCache>
                <c:ptCount val="1"/>
                <c:pt idx="0">
                  <c:v>Город Уровень КИГ</c:v>
                </c:pt>
              </c:strCache>
            </c:strRef>
          </c:tx>
          <c:spPr>
            <a:ln w="60325" cap="rnd">
              <a:solidFill>
                <a:srgbClr val="328C99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ysClr val="window" lastClr="FFFFFF"/>
              </a:solidFill>
              <a:ln w="31750">
                <a:solidFill>
                  <a:srgbClr val="328C99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2"/>
              <c:layout>
                <c:manualLayout>
                  <c:x val="-3.0095963467765982E-2"/>
                  <c:y val="-5.4910296518303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45-4889-AA12-844D1FACF3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[for_tableau.xls]Лист3!$C$202:$C$204</c:f>
              <c:strCache>
                <c:ptCount val="3"/>
                <c:pt idx="0">
                  <c:v>Я знаю как это сделать</c:v>
                </c:pt>
                <c:pt idx="1">
                  <c:v>Я мог(-ла) бы разобраться в том, как это сделать</c:v>
                </c:pt>
                <c:pt idx="2">
                  <c:v>Думаю, я не смог(-ла) бы это сделать</c:v>
                </c:pt>
              </c:strCache>
            </c:strRef>
          </c:cat>
          <c:val>
            <c:numRef>
              <c:f>[for_tableau.xls]Лист3!$E$202:$E$204</c:f>
              <c:numCache>
                <c:formatCode>0</c:formatCode>
                <c:ptCount val="3"/>
                <c:pt idx="0">
                  <c:v>534.10957843333051</c:v>
                </c:pt>
                <c:pt idx="1">
                  <c:v>509.23598226093333</c:v>
                </c:pt>
                <c:pt idx="2">
                  <c:v>481.41044527290529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345-4889-AA12-844D1FACF31E}"/>
            </c:ext>
          </c:extLst>
        </c:ser>
        <c:ser>
          <c:idx val="3"/>
          <c:order val="3"/>
          <c:tx>
            <c:strRef>
              <c:f>[for_tableau.xls]Лист3!$G$201</c:f>
              <c:strCache>
                <c:ptCount val="1"/>
                <c:pt idx="0">
                  <c:v>Село Уровень КИГ</c:v>
                </c:pt>
              </c:strCache>
            </c:strRef>
          </c:tx>
          <c:spPr>
            <a:ln w="50800" cap="rnd">
              <a:solidFill>
                <a:srgbClr val="8AB833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ysClr val="window" lastClr="FFFFFF"/>
              </a:solidFill>
              <a:ln w="31750">
                <a:solidFill>
                  <a:srgbClr val="8AB833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3"/>
              <c:layout>
                <c:manualLayout>
                  <c:x val="-1.5764370181289799E-16"/>
                  <c:y val="-4.1182722388727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45-4889-AA12-844D1FACF31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[for_tableau.xls]Лист3!$C$202:$C$204</c:f>
              <c:strCache>
                <c:ptCount val="3"/>
                <c:pt idx="0">
                  <c:v>Я знаю как это сделать</c:v>
                </c:pt>
                <c:pt idx="1">
                  <c:v>Я мог(-ла) бы разобраться в том, как это сделать</c:v>
                </c:pt>
                <c:pt idx="2">
                  <c:v>Думаю, я не смог(-ла) бы это сделать</c:v>
                </c:pt>
              </c:strCache>
            </c:strRef>
          </c:cat>
          <c:val>
            <c:numRef>
              <c:f>[for_tableau.xls]Лист3!$G$202:$G$204</c:f>
              <c:numCache>
                <c:formatCode>0</c:formatCode>
                <c:ptCount val="3"/>
                <c:pt idx="0">
                  <c:v>496.01897727947369</c:v>
                </c:pt>
                <c:pt idx="1">
                  <c:v>469.52760614322233</c:v>
                </c:pt>
                <c:pt idx="2">
                  <c:v>468.65623003468033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345-4889-AA12-844D1FACF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48032"/>
        <c:axId val="55807936"/>
      </c:lineChart>
      <c:catAx>
        <c:axId val="1367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5807936"/>
        <c:crosses val="autoZero"/>
        <c:auto val="1"/>
        <c:lblAlgn val="ctr"/>
        <c:lblOffset val="100"/>
        <c:noMultiLvlLbl val="0"/>
      </c:catAx>
      <c:valAx>
        <c:axId val="55807936"/>
        <c:scaling>
          <c:orientation val="minMax"/>
          <c:max val="6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6748032"/>
        <c:crosses val="autoZero"/>
        <c:crossBetween val="between"/>
      </c:valAx>
      <c:valAx>
        <c:axId val="5580851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6761344"/>
        <c:crosses val="max"/>
        <c:crossBetween val="between"/>
      </c:valAx>
      <c:catAx>
        <c:axId val="136761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8085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7562734799014101"/>
          <c:y val="0.95176282870828433"/>
          <c:w val="0.72713152756689581"/>
          <c:h val="4.823717129171562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Частота использования  учащимися компьютеров дома и в школе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Все страны</c:v>
                </c:pt>
              </c:strCache>
            </c:strRef>
          </c:tx>
          <c:spPr>
            <a:solidFill>
              <a:srgbClr val="328C83"/>
            </a:solidFill>
          </c:spPr>
          <c:invertIfNegative val="0"/>
          <c:dLbls>
            <c:dLbl>
              <c:idx val="0"/>
              <c:layout>
                <c:manualLayout>
                  <c:x val="1.1538178000990544E-2"/>
                  <c:y val="-3.7586864130885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0115818841180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966222859972982E-3"/>
                  <c:y val="-2.92342276573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Лист1!$A$4:$A$6</c:f>
              <c:strCache>
                <c:ptCount val="3"/>
                <c:pt idx="0">
                  <c:v>пользуются компьютером более 7 лет</c:v>
                </c:pt>
                <c:pt idx="1">
                  <c:v>не менее одного раза в неделю и чаще пользуются компьютером дома</c:v>
                </c:pt>
                <c:pt idx="2">
                  <c:v>используют компьютер с такой же частотой в школе.</c:v>
                </c:pt>
              </c:strCache>
            </c:strRef>
          </c:cat>
          <c:val>
            <c:numRef>
              <c:f>Лист1!$B$4:$B$6</c:f>
              <c:numCache>
                <c:formatCode>0%</c:formatCode>
                <c:ptCount val="3"/>
                <c:pt idx="0">
                  <c:v>0.94</c:v>
                </c:pt>
                <c:pt idx="1">
                  <c:v>0.87</c:v>
                </c:pt>
                <c:pt idx="2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DC8300"/>
            </a:solidFill>
          </c:spPr>
          <c:invertIfNegative val="0"/>
          <c:dLbls>
            <c:dLbl>
              <c:idx val="0"/>
              <c:layout>
                <c:manualLayout>
                  <c:x val="2.4724667144979708E-2"/>
                  <c:y val="-3.341054589412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83111429986493E-2"/>
                  <c:y val="-3.341054589412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76356001981088E-2"/>
                  <c:y val="-5.0115818841180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Лист1!$A$4:$A$6</c:f>
              <c:strCache>
                <c:ptCount val="3"/>
                <c:pt idx="0">
                  <c:v>пользуются компьютером более 7 лет</c:v>
                </c:pt>
                <c:pt idx="1">
                  <c:v>не менее одного раза в неделю и чаще пользуются компьютером дома</c:v>
                </c:pt>
                <c:pt idx="2">
                  <c:v>используют компьютер с такой же частотой в школе.</c:v>
                </c:pt>
              </c:strCache>
            </c:strRef>
          </c:cat>
          <c:val>
            <c:numRef>
              <c:f>Лист1!$C$4:$C$6</c:f>
              <c:numCache>
                <c:formatCode>0.00%</c:formatCode>
                <c:ptCount val="3"/>
                <c:pt idx="0" formatCode="0%">
                  <c:v>0.62</c:v>
                </c:pt>
                <c:pt idx="1">
                  <c:v>0.94899999999999995</c:v>
                </c:pt>
                <c:pt idx="2">
                  <c:v>0.72499999999999998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5945088"/>
        <c:axId val="118783296"/>
        <c:axId val="0"/>
      </c:bar3DChart>
      <c:catAx>
        <c:axId val="659450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8783296"/>
        <c:crosses val="autoZero"/>
        <c:auto val="1"/>
        <c:lblAlgn val="ctr"/>
        <c:lblOffset val="100"/>
        <c:noMultiLvlLbl val="0"/>
      </c:catAx>
      <c:valAx>
        <c:axId val="1187832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594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03582935229419"/>
          <c:y val="0.23735562106127148"/>
          <c:w val="0.21984680273620391"/>
          <c:h val="0.567302519339313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Лист10!$A$5</c:f>
              <c:strCache>
                <c:ptCount val="1"/>
                <c:pt idx="0">
                  <c:v>Все страны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Лист10!$B$4:$L$4</c:f>
              <c:strCache>
                <c:ptCount val="11"/>
                <c:pt idx="0">
                  <c:v>Слишком мало компьютеров, подключенных к Интернету</c:v>
                </c:pt>
                <c:pt idx="1">
                  <c:v>Недостаточная пропускная способность или скорость канала связи с Интернетом </c:v>
                </c:pt>
                <c:pt idx="2">
                  <c:v>Недостаточно компьютеров для обучения</c:v>
                </c:pt>
                <c:pt idx="3">
                  <c:v>Нехватка  компьютеров достаточной мощности </c:v>
                </c:pt>
                <c:pt idx="4">
                  <c:v>Недостаточно программного обеспечения</c:v>
                </c:pt>
                <c:pt idx="5">
                  <c:v>Нехватка  навыков работы с ИКТ у учителей</c:v>
                </c:pt>
                <c:pt idx="6">
                  <c:v>Недостаточное количество времени у учителей на подготовку уроков </c:v>
                </c:pt>
                <c:pt idx="7">
                  <c:v>Нехватка эффективных учебных программ профессионального развития  учителей</c:v>
                </c:pt>
                <c:pt idx="8">
                  <c:v>Нехватка/отсутствие  эффективной платформы для поддержки дистанционного обучения </c:v>
                </c:pt>
                <c:pt idx="9">
                  <c:v>Недостаточно продуманная система поощрения учителей,  использующих ИКТ в учебном  процессе</c:v>
                </c:pt>
                <c:pt idx="10">
                  <c:v>Нехватка квалифицированного технического персонала для поддержки использования ИКТ </c:v>
                </c:pt>
              </c:strCache>
            </c:strRef>
          </c:cat>
          <c:val>
            <c:numRef>
              <c:f>Лист10!$B$5:$L$5</c:f>
              <c:numCache>
                <c:formatCode>General</c:formatCode>
                <c:ptCount val="11"/>
                <c:pt idx="0">
                  <c:v>33</c:v>
                </c:pt>
                <c:pt idx="1">
                  <c:v>45</c:v>
                </c:pt>
                <c:pt idx="2">
                  <c:v>52</c:v>
                </c:pt>
                <c:pt idx="3">
                  <c:v>55</c:v>
                </c:pt>
                <c:pt idx="4">
                  <c:v>47</c:v>
                </c:pt>
                <c:pt idx="5">
                  <c:v>63</c:v>
                </c:pt>
                <c:pt idx="6">
                  <c:v>63</c:v>
                </c:pt>
                <c:pt idx="7">
                  <c:v>60</c:v>
                </c:pt>
                <c:pt idx="8">
                  <c:v>58</c:v>
                </c:pt>
                <c:pt idx="9">
                  <c:v>60</c:v>
                </c:pt>
                <c:pt idx="10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Лист10!$A$6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Лист10!$B$4:$L$4</c:f>
              <c:strCache>
                <c:ptCount val="11"/>
                <c:pt idx="0">
                  <c:v>Слишком мало компьютеров, подключенных к Интернету</c:v>
                </c:pt>
                <c:pt idx="1">
                  <c:v>Недостаточная пропускная способность или скорость канала связи с Интернетом </c:v>
                </c:pt>
                <c:pt idx="2">
                  <c:v>Недостаточно компьютеров для обучения</c:v>
                </c:pt>
                <c:pt idx="3">
                  <c:v>Нехватка  компьютеров достаточной мощности </c:v>
                </c:pt>
                <c:pt idx="4">
                  <c:v>Недостаточно программного обеспечения</c:v>
                </c:pt>
                <c:pt idx="5">
                  <c:v>Нехватка  навыков работы с ИКТ у учителей</c:v>
                </c:pt>
                <c:pt idx="6">
                  <c:v>Недостаточное количество времени у учителей на подготовку уроков </c:v>
                </c:pt>
                <c:pt idx="7">
                  <c:v>Нехватка эффективных учебных программ профессионального развития  учителей</c:v>
                </c:pt>
                <c:pt idx="8">
                  <c:v>Нехватка/отсутствие  эффективной платформы для поддержки дистанционного обучения </c:v>
                </c:pt>
                <c:pt idx="9">
                  <c:v>Недостаточно продуманная система поощрения учителей,  использующих ИКТ в учебном  процессе</c:v>
                </c:pt>
                <c:pt idx="10">
                  <c:v>Нехватка квалифицированного технического персонала для поддержки использования ИКТ </c:v>
                </c:pt>
              </c:strCache>
            </c:strRef>
          </c:cat>
          <c:val>
            <c:numRef>
              <c:f>Лист10!$B$6:$L$6</c:f>
              <c:numCache>
                <c:formatCode>General</c:formatCode>
                <c:ptCount val="11"/>
                <c:pt idx="0">
                  <c:v>43</c:v>
                </c:pt>
                <c:pt idx="1">
                  <c:v>62</c:v>
                </c:pt>
                <c:pt idx="2">
                  <c:v>48</c:v>
                </c:pt>
                <c:pt idx="3">
                  <c:v>60</c:v>
                </c:pt>
                <c:pt idx="4">
                  <c:v>51</c:v>
                </c:pt>
                <c:pt idx="5">
                  <c:v>55</c:v>
                </c:pt>
                <c:pt idx="6">
                  <c:v>56</c:v>
                </c:pt>
                <c:pt idx="7">
                  <c:v>63</c:v>
                </c:pt>
                <c:pt idx="8">
                  <c:v>57</c:v>
                </c:pt>
                <c:pt idx="9">
                  <c:v>49</c:v>
                </c:pt>
                <c:pt idx="10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951040"/>
        <c:axId val="117016256"/>
      </c:barChart>
      <c:catAx>
        <c:axId val="1169510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016256"/>
        <c:crosses val="autoZero"/>
        <c:auto val="1"/>
        <c:lblAlgn val="ctr"/>
        <c:lblOffset val="100"/>
        <c:noMultiLvlLbl val="0"/>
      </c:catAx>
      <c:valAx>
        <c:axId val="117016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69510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372122972251912"/>
          <c:y val="8.5335954192432548E-2"/>
          <c:w val="0.52014310616504267"/>
          <c:h val="0.88998750805476079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T_RESRC!$A$31:$A$37</c:f>
              <c:strCache>
                <c:ptCount val="7"/>
                <c:pt idx="0">
                  <c:v>У моей школы имеется ограниченный доступ к сети Интернет (например, медленная или нестабильная скорость подключения)</c:v>
                </c:pt>
                <c:pt idx="1">
                  <c:v>Моя школа не располагает  достаточным количеством электронных  образовательных ресурсов</c:v>
                </c:pt>
                <c:pt idx="2">
                  <c:v>Оказываемой технической помощи для поддержания средств ИКТ в рабочем состоянии не достаточно</c:v>
                </c:pt>
                <c:pt idx="3">
                  <c:v>Моя школа не располагает достаточным количеством компьютерного оборудования (например, компьютеров)</c:v>
                </c:pt>
                <c:pt idx="4">
                  <c:v>В нашей школе устаревшее компьютерное оборудование</c:v>
                </c:pt>
                <c:pt idx="5">
                  <c:v>Я не располагаю достаточными возможностями/условиями  для развития  профессиональных навыков в области применения ИКТ</c:v>
                </c:pt>
                <c:pt idx="6">
                  <c:v>Использование ИКТ в учебном процессе не является приоритетным направлением</c:v>
                </c:pt>
              </c:strCache>
            </c:strRef>
          </c:cat>
          <c:val>
            <c:numRef>
              <c:f>T_RESRC!$C$31:$C$37</c:f>
              <c:numCache>
                <c:formatCode>###0.0%</c:formatCode>
                <c:ptCount val="7"/>
                <c:pt idx="0">
                  <c:v>1</c:v>
                </c:pt>
                <c:pt idx="1">
                  <c:v>0.75645546045032763</c:v>
                </c:pt>
                <c:pt idx="2">
                  <c:v>0.69026646874449926</c:v>
                </c:pt>
                <c:pt idx="3">
                  <c:v>0.56015660032551762</c:v>
                </c:pt>
                <c:pt idx="4">
                  <c:v>0.35254327952283321</c:v>
                </c:pt>
                <c:pt idx="5">
                  <c:v>0.18465019132562915</c:v>
                </c:pt>
                <c:pt idx="6">
                  <c:v>6.8274495201592206E-2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17610496"/>
        <c:axId val="117353856"/>
      </c:barChart>
      <c:catAx>
        <c:axId val="1176104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353856"/>
        <c:crosses val="autoZero"/>
        <c:auto val="1"/>
        <c:lblAlgn val="ctr"/>
        <c:lblOffset val="100"/>
        <c:noMultiLvlLbl val="0"/>
      </c:catAx>
      <c:valAx>
        <c:axId val="117353856"/>
        <c:scaling>
          <c:orientation val="minMax"/>
          <c:max val="1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61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4958053331043222"/>
          <c:y val="8.6013769125367831E-2"/>
          <c:w val="0.42102258088756289"/>
          <c:h val="0.8250747374210492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T_USEAPP!$A$57:$A$69</c:f>
              <c:strCache>
                <c:ptCount val="13"/>
                <c:pt idx="0">
                  <c:v>Инструменты для регистрации и контроля данных</c:v>
                </c:pt>
                <c:pt idx="1">
                  <c:v>Программное обеспечение для коммуникации (например, электронная почта, блоги)</c:v>
                </c:pt>
                <c:pt idx="2">
                  <c:v>Электронные портфолио</c:v>
                </c:pt>
                <c:pt idx="3">
                  <c:v>Программное обеспечение для моделирования (например, виртуальные лаборатории)</c:v>
                </c:pt>
                <c:pt idx="4">
                  <c:v> Инструменты для работы с мультимедиа  объектами (например, инструмент для «захвата» и обработки аудио-видео, размещения в сети Интернет)</c:v>
                </c:pt>
                <c:pt idx="5">
                  <c:v>Программное обеспечение для визуализации информации (например, Microsoft Visio®)</c:v>
                </c:pt>
                <c:pt idx="6">
                  <c:v>Электронные таблицы (например, Microsoft Excel®)</c:v>
                </c:pt>
                <c:pt idx="7">
                  <c:v>Обучающие компьютерные программы или практикумы/тренажеры</c:v>
                </c:pt>
                <c:pt idx="8">
                  <c:v>Интерактивные электронные образовательные ресурсы (например, интерактивные задания)</c:v>
                </c:pt>
                <c:pt idx="9">
                  <c:v>Электронные  информационные ресурсы (например, веб-сайты, Википедия, энциклопедии)</c:v>
                </c:pt>
                <c:pt idx="10">
                  <c:v> Социальные сети (Facebook, Twitter)</c:v>
                </c:pt>
                <c:pt idx="11">
                  <c:v>Программное обеспечение для построения диаграмм и  графиков, создания графических изображений или рисунков</c:v>
                </c:pt>
                <c:pt idx="12">
                  <c:v>Электронные обучающие игры</c:v>
                </c:pt>
              </c:strCache>
            </c:strRef>
          </c:cat>
          <c:val>
            <c:numRef>
              <c:f>T_USEAPP!$C$57:$C$69</c:f>
              <c:numCache>
                <c:formatCode>###0.0%</c:formatCode>
                <c:ptCount val="13"/>
                <c:pt idx="0">
                  <c:v>1</c:v>
                </c:pt>
                <c:pt idx="1">
                  <c:v>0.52188632817692626</c:v>
                </c:pt>
                <c:pt idx="2">
                  <c:v>0.37583553794717361</c:v>
                </c:pt>
                <c:pt idx="3">
                  <c:v>0.3547781233333368</c:v>
                </c:pt>
                <c:pt idx="4">
                  <c:v>0.22741227983227333</c:v>
                </c:pt>
                <c:pt idx="5">
                  <c:v>0.15828583443976843</c:v>
                </c:pt>
                <c:pt idx="6">
                  <c:v>0.15165272390160417</c:v>
                </c:pt>
                <c:pt idx="7">
                  <c:v>0.14082791991236041</c:v>
                </c:pt>
                <c:pt idx="8">
                  <c:v>0.12391827072252569</c:v>
                </c:pt>
                <c:pt idx="9">
                  <c:v>0.10268519184400539</c:v>
                </c:pt>
                <c:pt idx="10">
                  <c:v>8.5605583113700229E-2</c:v>
                </c:pt>
                <c:pt idx="11">
                  <c:v>5.6887434546275518E-2</c:v>
                </c:pt>
                <c:pt idx="12">
                  <c:v>4.1953541962391622E-2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2C-463A-9149-3FA84171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11226880"/>
        <c:axId val="60874752"/>
      </c:barChart>
      <c:catAx>
        <c:axId val="1112268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60874752"/>
        <c:crosses val="autoZero"/>
        <c:auto val="0"/>
        <c:lblAlgn val="ctr"/>
        <c:lblOffset val="100"/>
        <c:noMultiLvlLbl val="0"/>
      </c:catAx>
      <c:valAx>
        <c:axId val="60874752"/>
        <c:scaling>
          <c:orientation val="minMax"/>
          <c:max val="1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11122688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447C-A5F6-49CA-8751-B26B259126D2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285F5-2E35-4E7E-A292-FB13CAD32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1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Компьютерный тест для учащихся: тренировочные задания, два тестовых модуля, включающие тестовые задания различной степени сложности, по 30 минут каждый,   общая продолжительность – около 1,5 часов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Анкета для учащегося (заполняется на компьютере), 26 вопросов, касающихся использования компьютера в школе и за ее пределами, отношения к информационным технологиям, самооценки компьютерной и информационной грамотности, а также социально-демографических характеристик, продолжительность  - 20 мин.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Школьные анкеты для 3-х целевых групп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(с использованием Интернета или на бумаге)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анкета для учителя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включает вопросы, касающиеся владения компьютером учителями (в школе и вне школы), профессионального обучения применению компьютеров, проблем при пользовании компьютером, отношения к использованию компьютеров в преподавательской деятельности, самооценки своей компьютерной компетентности; продолжительность - примерно 30 минут.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анкета для ответственного за информатизацию в школе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включает вопросы, касающиеся компьютерной инфраструктуры, технической и педагогической поддержки, оказываемой учителям при применении ими ИКТ в школе; продолжительность - примерно 15 минут.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анкета для директора школы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включает вопросы, касающиеся общей характеристики школы, политики применения ИКТ в школе, поддержки учителей, применяющих ИКТ в учебном процессе, участия учителей в профессиональном обучении; продолжительность - не более 20 минут.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85F5-2E35-4E7E-A292-FB13CAD321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7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3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Первый уровень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–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учащиеся знакомы с основными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программами, могут работать с файлами на компьютере и выполнять простое редактирование теста под руководством учителя. Учащиеся знают основные правила, использующиеся для коммуникации онлайн, а также последствия использования компьютеров неавторизированными пользователями.  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Второй уровень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– учащиеся демонстрируют базовый уровень владения компьютерами как источниками информации. Учащиеся находят информацию, пользуясь простыми электронными ресурсами, выбирают и добавляют содержание информационных продуктов, демонстрируют способность форматировать текст и изображения в информационных продуктах.  Они понимают необходимость защиты доступа к электронной информации и возможные последствия нежелательного доступа к информации.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3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Третий уровень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характеризуется тем, что учащиеся демонстрируют достаточный уровень знаний, навыков и понимания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дл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самостоятельного поиска информации и редактирования и создания информационных продуктов. Учащиеся отбирают необходимую информацию из электронных ресурсов и создают информационные продукты. Они также осознают, что найденная информация может быть пристрастной, недостоверной или ненадежной.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3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Четвертый уровень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характеризуется тем, что учащиеся контролируют свое использование компьютера, они также рассуждают, когда ищут информацию или создают информационные продукты. 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При создании информационных продуктов (поиске и выборе информации, их форматировании и дизайне) учащиеся понимают для какой аудитории создаются эти продукты. Они осознают, что информация может быть коммерческим и подверженным влиянию продуктом, учащиеся также разбираются в вопросах интеллектуальной собственности. 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48451-21A4-4CB5-A924-7229EB78BAE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2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85F5-2E35-4E7E-A292-FB13CAD321F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2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85F5-2E35-4E7E-A292-FB13CAD321F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2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85F5-2E35-4E7E-A292-FB13CAD321F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2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Самооценка базового навыка «редактирование фотографий» одинакова у учеников сельских и городских школ. 80% учеников ответили, что знают, как редактировать цифровые фотографии или другие графические изображения.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Самооценка навыков взаимосвязана с фактическими результатами по тесту. Если ученик отвечает, что знает, как редактировать изображения, то его результат по уровню информационно-компьютерной грамотности примерно на 25 пунктов выше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85F5-2E35-4E7E-A292-FB13CAD321F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9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1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1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1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56CBB40-41B9-453D-9DDC-E1FC53B39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01E-D122-4235-B676-3FE542210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CD5F-8754-444D-AE98-272B729A7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5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5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A146FAE9-9CE7-43FE-A7E2-84AF7AB2A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4" y="3838577"/>
            <a:ext cx="8186737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025"/>
            <a:ext cx="186848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50" y="347701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2"/>
          <p:cNvCxnSpPr/>
          <p:nvPr/>
        </p:nvCxnSpPr>
        <p:spPr>
          <a:xfrm>
            <a:off x="4500563" y="333413"/>
            <a:ext cx="0" cy="10080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F696-8CF7-4912-B9C7-9754B3BCC5F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590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10" y="412753"/>
            <a:ext cx="9540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94" y="412749"/>
            <a:ext cx="566737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/>
          <p:nvPr/>
        </p:nvCxnSpPr>
        <p:spPr>
          <a:xfrm flipH="1">
            <a:off x="8172450" y="379449"/>
            <a:ext cx="0" cy="5762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E63B-F4C6-4462-904A-62753EB127A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308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10" y="412753"/>
            <a:ext cx="9540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94" y="412749"/>
            <a:ext cx="566737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/>
        </p:nvCxnSpPr>
        <p:spPr>
          <a:xfrm flipH="1">
            <a:off x="8172450" y="379449"/>
            <a:ext cx="0" cy="5762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"/>
            <a:ext cx="6851104" cy="14176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ACFA-241B-4690-92F9-6E367B0488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567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10" y="412753"/>
            <a:ext cx="9540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94" y="412749"/>
            <a:ext cx="566737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/>
        </p:nvCxnSpPr>
        <p:spPr>
          <a:xfrm flipH="1">
            <a:off x="8172450" y="379449"/>
            <a:ext cx="0" cy="5762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"/>
            <a:ext cx="6851104" cy="14176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1905-FF1F-429C-BF6A-0D415BBDF9E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49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10" y="412753"/>
            <a:ext cx="9540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94" y="412749"/>
            <a:ext cx="566737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/>
        </p:nvCxnSpPr>
        <p:spPr>
          <a:xfrm flipH="1">
            <a:off x="8172450" y="379449"/>
            <a:ext cx="0" cy="5762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"/>
            <a:ext cx="6851104" cy="14176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45F7-4BD6-4D0B-8449-8E00B309861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8021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10" y="412753"/>
            <a:ext cx="9540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94" y="412749"/>
            <a:ext cx="566737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/>
        </p:nvCxnSpPr>
        <p:spPr>
          <a:xfrm flipH="1">
            <a:off x="8172450" y="379449"/>
            <a:ext cx="0" cy="5762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"/>
            <a:ext cx="6851104" cy="14176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1101C-3516-4A2D-81E3-6FD0B1D3953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3760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10" y="412753"/>
            <a:ext cx="9540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94" y="412749"/>
            <a:ext cx="566737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/>
          <p:nvPr/>
        </p:nvCxnSpPr>
        <p:spPr>
          <a:xfrm flipH="1">
            <a:off x="8172450" y="379449"/>
            <a:ext cx="0" cy="5762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8640"/>
            <a:ext cx="6635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B6D9-BF75-4B08-A451-5467BE778EF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182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A86-A01B-43F5-BC15-46237CFAA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2560-C6A0-4AE2-A22A-CB169F76FE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1943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6B07-4BF6-4B97-B859-11BE6794DAF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3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1F9-B5C4-4B56-9EE7-5C0D074434F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4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6D8E-E198-4529-85CA-29580742DC2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86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21EF-C165-493F-A6D1-E19E565ADF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74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0A33-73D2-4DEB-9D19-804A90E22C4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13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E603-74F9-4303-875B-C3ECA31015E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15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4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B83B-CE19-4183-8B4F-8C2478B2395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66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9395-4F08-4A0D-92A2-0C0337BB9E1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72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D2FB-F8B7-4F9C-A19E-91A491D29DE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5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907A-064A-4B1E-8122-B240B374D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1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1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1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56CBB40-41B9-453D-9DDC-E1FC53B395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66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r">
              <a:spcBef>
                <a:spcPct val="20000"/>
              </a:spcBef>
              <a:buClr>
                <a:srgbClr val="9DC03C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err="1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solidFill>
                <a:srgbClr val="FFFFFF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Национальный фонд подготовки кадров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A86-A01B-43F5-BC15-46237CFAAA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11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907A-064A-4B1E-8122-B240B374D3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41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5CEC-F197-4BA9-B469-B3EF4EAF76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06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CCE6-B214-46E2-BD24-3C447EA06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65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9F36-FF5C-4EAA-8F52-F739663515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0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0C04-E96B-466C-82E9-15BA4325A9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87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621D-1F53-48FA-A227-CE82D8A190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20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7416-844D-4CCC-BF17-1A881DD6B9A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27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01E-D122-4235-B676-3FE542210D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6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5CEC-F197-4BA9-B469-B3EF4EAF7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CD5F-8754-444D-AE98-272B729A76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91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5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5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A146FAE9-9CE7-43FE-A7E2-84AF7AB2AE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8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CCE6-B214-46E2-BD24-3C447EA06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9F36-FF5C-4EAA-8F52-F73966351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0C04-E96B-466C-82E9-15BA4325A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621D-1F53-48FA-A227-CE82D8A19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7416-844D-4CCC-BF17-1A881DD6B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1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5"/>
            <a:ext cx="304800" cy="334963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529064" y="6544279"/>
            <a:ext cx="3614936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5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BB09950-3D90-4290-93AE-4C2EACCB27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9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28" y="-196849"/>
            <a:ext cx="273051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1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8B5386A5-C6BD-41A4-A65A-0714EBD75940}" type="datetime1">
              <a:rPr lang="ru-RU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eaLnBrk="0" hangingPunct="0">
                <a:defRPr/>
              </a:pPr>
              <a:t>28.10.2015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BCC5BCC9-6F53-45DE-B428-B925BE7F09EF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1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5"/>
            <a:ext cx="304800" cy="334963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529064" y="6544279"/>
            <a:ext cx="3614936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Национальный фонд подготовки кадров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5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BB09950-3D90-4290-93AE-4C2EACCB271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9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28" y="-196849"/>
            <a:ext cx="273051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1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127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3789040"/>
            <a:ext cx="6400800" cy="1779240"/>
          </a:xfrm>
        </p:spPr>
        <p:txBody>
          <a:bodyPr/>
          <a:lstStyle/>
          <a:p>
            <a:r>
              <a:rPr lang="ru-RU" altLang="ru-RU" sz="2400" dirty="0" smtClean="0">
                <a:ea typeface="ＭＳ Ｐゴシック" pitchFamily="34" charset="-128"/>
                <a:cs typeface="Times New Roman" pitchFamily="18" charset="0"/>
              </a:rPr>
              <a:t>Международное исследование компьютерной и информационной </a:t>
            </a:r>
            <a:r>
              <a:rPr lang="ru-RU" altLang="ru-RU" sz="2400" dirty="0" smtClean="0">
                <a:ea typeface="ＭＳ Ｐゴシック" pitchFamily="34" charset="-128"/>
                <a:cs typeface="Times New Roman" pitchFamily="18" charset="0"/>
              </a:rPr>
              <a:t>грамотности</a:t>
            </a:r>
            <a:r>
              <a:rPr lang="en-US" altLang="ru-RU" sz="2400" dirty="0" smtClean="0"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ru-RU" altLang="ru-RU" sz="2400" dirty="0" smtClean="0">
                <a:ea typeface="ＭＳ Ｐゴシック" pitchFamily="34" charset="-128"/>
                <a:cs typeface="Times New Roman" pitchFamily="18" charset="0"/>
              </a:rPr>
              <a:t>результаты и рекомендации</a:t>
            </a:r>
            <a:r>
              <a:rPr lang="ru-RU" altLang="ru-RU" sz="2400" dirty="0" smtClean="0"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2400" dirty="0" smtClean="0">
                <a:ea typeface="ＭＳ Ｐゴシック" pitchFamily="34" charset="-128"/>
                <a:cs typeface="Times New Roman" pitchFamily="18" charset="0"/>
              </a:rPr>
            </a:br>
            <a:r>
              <a:rPr lang="ru-RU" altLang="ru-RU" sz="1200" dirty="0" smtClean="0"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altLang="ru-RU" sz="1200" dirty="0" smtClean="0">
                <a:ea typeface="ＭＳ Ｐゴシック" pitchFamily="34" charset="-128"/>
                <a:cs typeface="Times New Roman" pitchFamily="18" charset="0"/>
              </a:rPr>
            </a:br>
            <a:endParaRPr lang="ru-RU" sz="32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68864"/>
            <a:ext cx="108011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143459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419872" y="5085202"/>
            <a:ext cx="54546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Times New Roman" pitchFamily="18" charset="0"/>
              </a:rPr>
              <a:t>С.М.Авдеева, </a:t>
            </a: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Times New Roman" pitchFamily="18" charset="0"/>
              </a:rPr>
              <a:t>avdeeva@ntf.ru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Times New Roman" pitchFamily="18" charset="0"/>
              </a:rPr>
              <a:t>Заместитель </a:t>
            </a:r>
            <a:r>
              <a:rPr lang="ru-RU" altLang="ru-RU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и</a:t>
            </a:r>
            <a:r>
              <a:rPr kumimoji="0" lang="ru-RU" alt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Times New Roman" pitchFamily="18" charset="0"/>
              </a:rPr>
              <a:t>сполнительного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Times New Roman" pitchFamily="18" charset="0"/>
              </a:rPr>
              <a:t> директора НФПК</a:t>
            </a:r>
          </a:p>
        </p:txBody>
      </p:sp>
      <p:pic>
        <p:nvPicPr>
          <p:cNvPr id="54274" name="Picture 2" descr="&amp;Mcy;&amp;icy;&amp;ncy;&amp;icy;&amp;scy;&amp;tcy;&amp;iecy;&amp;rcy;&amp;scy;&amp;tcy;&amp;vcy;&amp;ocy; &amp;ocy;&amp;bcy;&amp;rcy;&amp;acy;&amp;zcy;&amp;ocy;&amp;vcy;&amp;acy;&amp;ncy;&amp;icy;&amp;yacy; &amp;icy; &amp;ncy;&amp;acy;&amp;ucy;&amp;kcy;&amp;icy; &amp;Rcy;&amp;ocy;&amp;scy;&amp;scy;&amp;icy;&amp;jcy;&amp;scy;&amp;kcy;&amp;ocy;&amp;jcy; &amp;Fcy;&amp;iecy;&amp;dcy;&amp;iecy;&amp;rcy;&amp;acy;&amp;tscy;&amp;icy;&amp;icy; &amp;Pcy;&amp;ocy;&amp;tcy;&amp;ocy;&amp;kcy;&amp;ocy;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68" y="0"/>
            <a:ext cx="1920213" cy="1440160"/>
          </a:xfrm>
          <a:prstGeom prst="rect">
            <a:avLst/>
          </a:prstGeom>
          <a:noFill/>
        </p:spPr>
      </p:pic>
      <p:pic>
        <p:nvPicPr>
          <p:cNvPr id="8" name="Picture 21" descr="D:\!НФПК разное\Логотип НФПК\logo-w-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5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829"/>
            <a:ext cx="1610808" cy="11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401"/>
            <a:ext cx="6768752" cy="563563"/>
          </a:xfrm>
        </p:spPr>
        <p:txBody>
          <a:bodyPr/>
          <a:lstStyle/>
          <a:p>
            <a:r>
              <a:rPr lang="ru-RU" altLang="ru-RU" sz="2000" dirty="0" smtClean="0"/>
              <a:t>Некоторые ключевые  результаты – </a:t>
            </a:r>
            <a:br>
              <a:rPr lang="ru-RU" altLang="ru-RU" sz="2000" dirty="0" smtClean="0"/>
            </a:br>
            <a:r>
              <a:rPr lang="ru-RU" altLang="ru-RU" sz="2000" dirty="0" err="1" smtClean="0"/>
              <a:t>межстрановые</a:t>
            </a:r>
            <a:r>
              <a:rPr lang="ru-RU" altLang="ru-RU" sz="2000" dirty="0" smtClean="0"/>
              <a:t> и по России:</a:t>
            </a:r>
            <a:endParaRPr lang="ru-RU" sz="2000" dirty="0"/>
          </a:p>
        </p:txBody>
      </p:sp>
      <p:sp>
        <p:nvSpPr>
          <p:cNvPr id="6" name="Text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076362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eaLnBrk="1" hangingPunct="1"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По Российской Федерации -   36%  учащихся продемонстрировали низкий уровень </a:t>
            </a:r>
            <a:r>
              <a:rPr lang="ru-RU" altLang="ru-RU" sz="1600" b="0" dirty="0" err="1" smtClean="0">
                <a:solidFill>
                  <a:srgbClr val="000000"/>
                </a:solidFill>
              </a:rPr>
              <a:t>компьютерно-информационной</a:t>
            </a:r>
            <a:r>
              <a:rPr lang="ru-RU" altLang="ru-RU" sz="1600" b="0" dirty="0" smtClean="0">
                <a:solidFill>
                  <a:srgbClr val="000000"/>
                </a:solidFill>
              </a:rPr>
              <a:t> </a:t>
            </a:r>
            <a:r>
              <a:rPr lang="ru-RU" altLang="ru-RU" sz="1600" b="0" dirty="0">
                <a:solidFill>
                  <a:srgbClr val="000000"/>
                </a:solidFill>
              </a:rPr>
              <a:t>грамотности (уровень 1 или ниже)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51727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1600" dirty="0" smtClean="0">
                <a:solidFill>
                  <a:srgbClr val="000000"/>
                </a:solidFill>
              </a:rPr>
              <a:t>В 9 странах Евросоюза (за исключением Республики Чехия и Дании) - 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25% </a:t>
            </a:r>
            <a:r>
              <a:rPr lang="ru-RU" altLang="ru-RU" sz="1600" dirty="0" smtClean="0">
                <a:solidFill>
                  <a:srgbClr val="000000"/>
                </a:solidFill>
              </a:rPr>
              <a:t>школьников продемонстрировали низкий уровень КИГ (уровень 1 или ниже).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9"/>
            <a:ext cx="6480720" cy="372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/>
              <a:t>Некоторые результаты - </a:t>
            </a:r>
            <a:r>
              <a:rPr lang="ru-RU" altLang="ru-RU" sz="2000" dirty="0" err="1" smtClean="0"/>
              <a:t>межстрановые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/>
            </a:r>
            <a:br>
              <a:rPr lang="en-US" altLang="ru-RU" sz="2000" dirty="0" smtClean="0"/>
            </a:br>
            <a:r>
              <a:rPr lang="ru-RU" altLang="ru-RU" sz="2000" dirty="0" smtClean="0"/>
              <a:t>и по России: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1600" b="0" dirty="0" smtClean="0">
                <a:solidFill>
                  <a:schemeClr val="tx1"/>
                </a:solidFill>
              </a:rPr>
              <a:t>Во всех странах в среднем 17% (в России 9 %) школьников не достигли 1-го уровня </a:t>
            </a:r>
            <a:r>
              <a:rPr lang="ru-RU" altLang="ru-RU" sz="1600" b="0" dirty="0" err="1" smtClean="0">
                <a:solidFill>
                  <a:schemeClr val="tx1"/>
                </a:solidFill>
              </a:rPr>
              <a:t>компьютерно-информационной</a:t>
            </a:r>
            <a:r>
              <a:rPr lang="ru-RU" altLang="ru-RU" sz="1600" b="0" dirty="0" smtClean="0">
                <a:solidFill>
                  <a:schemeClr val="tx1"/>
                </a:solidFill>
              </a:rPr>
              <a:t> грамотности. </a:t>
            </a:r>
          </a:p>
          <a:p>
            <a:pPr algn="just"/>
            <a:r>
              <a:rPr lang="ru-RU" altLang="ru-RU" sz="1600" b="0" dirty="0" smtClean="0">
                <a:solidFill>
                  <a:schemeClr val="tx1"/>
                </a:solidFill>
              </a:rPr>
              <a:t>В среднем только 2% (в России  тоже 2%) школьников достигли  4 уровня </a:t>
            </a:r>
            <a:r>
              <a:rPr lang="ru-RU" altLang="ru-RU" sz="1600" b="0" dirty="0" err="1" smtClean="0">
                <a:solidFill>
                  <a:schemeClr val="tx1"/>
                </a:solidFill>
              </a:rPr>
              <a:t>компьютерно-информационной</a:t>
            </a:r>
            <a:r>
              <a:rPr lang="ru-RU" altLang="ru-RU" sz="1600" b="0" dirty="0" smtClean="0">
                <a:solidFill>
                  <a:schemeClr val="tx1"/>
                </a:solidFill>
              </a:rPr>
              <a:t> грамотности</a:t>
            </a:r>
            <a:r>
              <a:rPr lang="en-US" altLang="ru-RU" sz="1600" b="0" dirty="0" smtClean="0">
                <a:solidFill>
                  <a:schemeClr val="tx1"/>
                </a:solidFill>
              </a:rPr>
              <a:t> </a:t>
            </a:r>
            <a:r>
              <a:rPr lang="ru-RU" altLang="ru-RU" sz="1600" b="0" dirty="0" smtClean="0">
                <a:solidFill>
                  <a:schemeClr val="tx1"/>
                </a:solidFill>
              </a:rPr>
              <a:t>(максимальный показатель у школьников  Южной Кореи – 5%).</a:t>
            </a:r>
          </a:p>
          <a:p>
            <a:pPr algn="just"/>
            <a:r>
              <a:rPr lang="ru-RU" altLang="ru-RU" sz="1600" b="0" dirty="0" smtClean="0">
                <a:solidFill>
                  <a:schemeClr val="tx1"/>
                </a:solidFill>
              </a:rPr>
              <a:t>Уровень компьютерной и информационной грамотности у девочек выше, чем у мальчиков по всем странам. </a:t>
            </a:r>
            <a:endParaRPr lang="en-US" altLang="ru-RU" sz="1600" b="0" dirty="0" smtClean="0">
              <a:solidFill>
                <a:schemeClr val="tx1"/>
              </a:solidFill>
            </a:endParaRPr>
          </a:p>
          <a:p>
            <a:pPr algn="just"/>
            <a:endParaRPr lang="en-US" altLang="ru-RU" sz="1600" b="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altLang="ru-RU" sz="1600" dirty="0" smtClean="0">
                <a:solidFill>
                  <a:schemeClr val="tx1"/>
                </a:solidFill>
              </a:rPr>
              <a:t>Распределение по уровню КИГ в России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92" y="3789040"/>
          <a:ext cx="8064897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2064230"/>
                <a:gridCol w="2688299"/>
              </a:tblGrid>
              <a:tr h="38100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Девочки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Мальчики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</a:tr>
              <a:tr h="370840"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достигают первого уровня КИГ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9,7%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</a:tr>
              <a:tr h="370840"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Первый уровень КИГ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24,5%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29,5%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</a:tr>
              <a:tr h="370840"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Второй уровень КИГ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43,0%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39,0%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</a:tr>
              <a:tr h="370840"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Третий уровень КИГ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20,2%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21,8%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</a:tr>
              <a:tr h="370840"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Четвертый уровень КИГ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2,1%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1,9%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Зависимость уровня компьютерной и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информационной грамотности от места проживания</a:t>
            </a:r>
            <a:endParaRPr lang="ru-RU" sz="1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662649"/>
              </p:ext>
            </p:extLst>
          </p:nvPr>
        </p:nvGraphicFramePr>
        <p:xfrm>
          <a:off x="457200" y="1076325"/>
          <a:ext cx="656307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rgbClr val="9DC03C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solidFill>
                <a:srgbClr val="FFFFFF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FFFFF"/>
                </a:solidFill>
              </a:rPr>
              <a:t>Национальный фонд подготовки кадров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4208" y="2397949"/>
            <a:ext cx="25922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</a:rPr>
              <a:t>34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</a:rPr>
              <a:t>% учеников мегаполисов показали третий и четвертый уровень компьютерной и информационной грамотности, что в три раза превышает успехи сельских учеников (9%).</a:t>
            </a:r>
          </a:p>
          <a:p>
            <a:pPr algn="just" eaLnBrk="0" hangingPunct="0"/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algn="just" eaLnBrk="0" hangingPunct="0"/>
            <a:r>
              <a:rPr lang="ru-RU" sz="1400" dirty="0">
                <a:solidFill>
                  <a:prstClr val="black"/>
                </a:solidFill>
                <a:latin typeface="Arial" pitchFamily="34" charset="0"/>
              </a:rPr>
              <a:t>Не достигают первого уровня  в селе 19% учеников, в мегаполисе – всего 3% (разница в 6 раз!)</a:t>
            </a:r>
          </a:p>
        </p:txBody>
      </p:sp>
    </p:spTree>
    <p:extLst>
      <p:ext uri="{BB962C8B-B14F-4D97-AF65-F5344CB8AC3E}">
        <p14:creationId xmlns:p14="http://schemas.microsoft.com/office/powerpoint/2010/main" val="9433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rgbClr val="9DC03C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solidFill>
                <a:srgbClr val="FFFFFF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FFFFF"/>
                </a:solidFill>
              </a:rPr>
              <a:t>Национальный фонд подготовки кадров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467544" y="68628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altLang="ru-RU" kern="0" smtClean="0">
                <a:solidFill>
                  <a:srgbClr val="FFFFFF"/>
                </a:solidFill>
              </a:rPr>
              <a:t>Соотношение учащихся на один компьютер – </a:t>
            </a:r>
            <a:br>
              <a:rPr lang="ru-RU" altLang="ru-RU" kern="0" smtClean="0">
                <a:solidFill>
                  <a:srgbClr val="FFFFFF"/>
                </a:solidFill>
              </a:rPr>
            </a:br>
            <a:r>
              <a:rPr lang="ru-RU" altLang="ru-RU" kern="0" smtClean="0">
                <a:solidFill>
                  <a:srgbClr val="FFFFFF"/>
                </a:solidFill>
              </a:rPr>
              <a:t> в среднем по странам-участницам и по России:</a:t>
            </a:r>
            <a:endParaRPr lang="ru-RU" altLang="ru-RU" kern="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33925240"/>
              </p:ext>
            </p:extLst>
          </p:nvPr>
        </p:nvGraphicFramePr>
        <p:xfrm>
          <a:off x="244116" y="1052736"/>
          <a:ext cx="86764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263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064134"/>
            <a:ext cx="3528392" cy="4597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24745"/>
            <a:ext cx="54657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white">
          <a:xfrm>
            <a:off x="251520" y="51493"/>
            <a:ext cx="8229600" cy="5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ИКТ среда школ и уровень КИГ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Дата 3"/>
          <p:cNvSpPr txBox="1">
            <a:spLocks/>
          </p:cNvSpPr>
          <p:nvPr/>
        </p:nvSpPr>
        <p:spPr bwMode="white">
          <a:xfrm>
            <a:off x="251520" y="659735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9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9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36512" y="51493"/>
            <a:ext cx="8135888" cy="64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Уровень КИГ зависит не от количества (физического наличия) компьютеров, а от условий доступа к ИКТ технологиям, от способов организации учебного процесса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68425483"/>
              </p:ext>
            </p:extLst>
          </p:nvPr>
        </p:nvGraphicFramePr>
        <p:xfrm>
          <a:off x="179512" y="1124744"/>
          <a:ext cx="82089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1"/>
          <p:cNvSpPr txBox="1">
            <a:spLocks/>
          </p:cNvSpPr>
          <p:nvPr/>
        </p:nvSpPr>
        <p:spPr bwMode="auto">
          <a:xfrm>
            <a:off x="64356" y="5085184"/>
            <a:ext cx="78200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основе индекса ИКТ среды для школ школы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условно разбиты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три группы: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   Школы с несформированной ИКТ средой.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   Школы с формированной ИКТ-средой.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   Школы с ИКТ-насыщенной средой.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Дата 3"/>
          <p:cNvSpPr txBox="1">
            <a:spLocks/>
          </p:cNvSpPr>
          <p:nvPr/>
        </p:nvSpPr>
        <p:spPr bwMode="white">
          <a:xfrm>
            <a:off x="251520" y="659735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9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6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 txBox="1">
            <a:spLocks/>
          </p:cNvSpPr>
          <p:nvPr/>
        </p:nvSpPr>
        <p:spPr bwMode="white">
          <a:xfrm>
            <a:off x="179512" y="659735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9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Влияние распространенности школьного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интранета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на уровень КИГ в разрезе город/село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89"/>
          <a:stretch/>
        </p:blipFill>
        <p:spPr bwMode="auto">
          <a:xfrm>
            <a:off x="107535" y="908736"/>
            <a:ext cx="8784973" cy="532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white">
          <a:xfrm>
            <a:off x="179512" y="129717"/>
            <a:ext cx="7632848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Взаимосвязь среднего уровня КИГ и местонахождения компьютеров согласуется с общей тенденцией: этот уровень выше в тех школах, где компьютеры доступнее для учащихся</a:t>
            </a:r>
            <a:r>
              <a:rPr kumimoji="0" lang="ru-RU" altLang="ru-RU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ru-RU" altLang="ru-RU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812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 txBox="1">
            <a:spLocks/>
          </p:cNvSpPr>
          <p:nvPr/>
        </p:nvSpPr>
        <p:spPr bwMode="white">
          <a:xfrm>
            <a:off x="179512" y="659735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9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7346"/>
          <a:stretch/>
        </p:blipFill>
        <p:spPr>
          <a:xfrm>
            <a:off x="179512" y="836712"/>
            <a:ext cx="8712968" cy="56166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6367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Влияние распространенности школьного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интранета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на уровень КИГ в разрезе город/село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30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 txBox="1">
            <a:spLocks/>
          </p:cNvSpPr>
          <p:nvPr/>
        </p:nvSpPr>
        <p:spPr bwMode="white">
          <a:xfrm>
            <a:off x="179512" y="659735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9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10839818"/>
              </p:ext>
            </p:extLst>
          </p:nvPr>
        </p:nvGraphicFramePr>
        <p:xfrm>
          <a:off x="251520" y="1124744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9739" y="-240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Verdana"/>
              </a:rPr>
              <a:t>Каким типом Интернет-соединения ты в основном пользуешься у себя дома?</a:t>
            </a:r>
          </a:p>
        </p:txBody>
      </p:sp>
    </p:spTree>
    <p:extLst>
      <p:ext uri="{BB962C8B-B14F-4D97-AF65-F5344CB8AC3E}">
        <p14:creationId xmlns:p14="http://schemas.microsoft.com/office/powerpoint/2010/main" val="2965001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 txBox="1">
            <a:spLocks/>
          </p:cNvSpPr>
          <p:nvPr/>
        </p:nvSpPr>
        <p:spPr bwMode="white">
          <a:xfrm>
            <a:off x="179512" y="659735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28025014"/>
              </p:ext>
            </p:extLst>
          </p:nvPr>
        </p:nvGraphicFramePr>
        <p:xfrm>
          <a:off x="683568" y="1028740"/>
          <a:ext cx="7776864" cy="506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9"/>
            <a:ext cx="3614936" cy="241300"/>
          </a:xfrm>
        </p:spPr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28262"/>
            <a:ext cx="79294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FFFFFF"/>
                </a:solidFill>
                <a:latin typeface="Verdana"/>
              </a:rPr>
              <a:t>Насколько хорошо ты можешь выполнять эти задачи на компьютере?/ Редактировать цифровые </a:t>
            </a:r>
            <a:r>
              <a:rPr lang="ru-RU" sz="1300" b="1" dirty="0" smtClean="0">
                <a:solidFill>
                  <a:srgbClr val="FFFFFF"/>
                </a:solidFill>
                <a:latin typeface="Verdana"/>
              </a:rPr>
              <a:t>фотографии </a:t>
            </a:r>
            <a:r>
              <a:rPr lang="ru-RU" sz="1300" b="1" dirty="0">
                <a:solidFill>
                  <a:srgbClr val="FFFFFF"/>
                </a:solidFill>
                <a:latin typeface="Verdana"/>
              </a:rPr>
              <a:t>или другие графические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75503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 smtClean="0">
                <a:ea typeface="ＭＳ Ｐゴシック" pitchFamily="34" charset="-128"/>
              </a:rPr>
              <a:t>Международное исследование </a:t>
            </a:r>
            <a:r>
              <a:rPr lang="en-US" altLang="ru-RU" sz="1800" dirty="0" smtClean="0">
                <a:ea typeface="ＭＳ Ｐゴシック" pitchFamily="34" charset="-128"/>
              </a:rPr>
              <a:t>ICILS</a:t>
            </a:r>
            <a:r>
              <a:rPr lang="ru-RU" altLang="ru-RU" sz="1800" dirty="0" smtClean="0">
                <a:ea typeface="ＭＳ Ｐゴシック" pitchFamily="34" charset="-128"/>
              </a:rPr>
              <a:t>: что это такое</a:t>
            </a:r>
            <a:r>
              <a:rPr lang="en-US" altLang="ru-RU" sz="1800" dirty="0" smtClean="0">
                <a:ea typeface="ＭＳ Ｐゴシック" pitchFamily="34" charset="-128"/>
              </a:rPr>
              <a:t>?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Организатор исследования: </a:t>
            </a:r>
            <a:r>
              <a:rPr lang="ru-RU" sz="1800" dirty="0" smtClean="0">
                <a:solidFill>
                  <a:schemeClr val="tx1"/>
                </a:solidFill>
              </a:rPr>
              <a:t>Международная ассоциация оценки образовательных достижений </a:t>
            </a:r>
            <a:r>
              <a:rPr lang="ru-RU" sz="1800" b="0" dirty="0" smtClean="0">
                <a:solidFill>
                  <a:schemeClr val="tx1"/>
                </a:solidFill>
              </a:rPr>
              <a:t>(</a:t>
            </a:r>
            <a:r>
              <a:rPr lang="ru-RU" sz="1800" b="0" dirty="0" err="1" smtClean="0">
                <a:solidFill>
                  <a:schemeClr val="tx1"/>
                </a:solidFill>
              </a:rPr>
              <a:t>International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</a:rPr>
              <a:t>Association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</a:rPr>
              <a:t>for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</a:rPr>
              <a:t>the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</a:rPr>
              <a:t>Evaluation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</a:rPr>
              <a:t>of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</a:rPr>
              <a:t>Educational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</a:rPr>
              <a:t>Achievement</a:t>
            </a:r>
            <a:r>
              <a:rPr lang="ru-RU" sz="1800" b="0" dirty="0" smtClean="0">
                <a:solidFill>
                  <a:schemeClr val="tx1"/>
                </a:solidFill>
              </a:rPr>
              <a:t>, IEA), более 50 лет проводит </a:t>
            </a:r>
            <a:r>
              <a:rPr lang="ru-RU" sz="1800" b="0" dirty="0" err="1" smtClean="0">
                <a:solidFill>
                  <a:schemeClr val="tx1"/>
                </a:solidFill>
              </a:rPr>
              <a:t>кросс-национальные</a:t>
            </a:r>
            <a:r>
              <a:rPr lang="ru-RU" sz="1800" b="0" dirty="0" smtClean="0">
                <a:solidFill>
                  <a:schemeClr val="tx1"/>
                </a:solidFill>
              </a:rPr>
              <a:t> исследования учебных достижений (TIMSS,PIRLS).</a:t>
            </a:r>
          </a:p>
          <a:p>
            <a:endParaRPr lang="ru-RU" sz="1800" b="0" dirty="0" smtClean="0">
              <a:solidFill>
                <a:schemeClr val="tx1"/>
              </a:solidFill>
            </a:endParaRPr>
          </a:p>
          <a:p>
            <a:r>
              <a:rPr lang="ru-RU" sz="1800" dirty="0" err="1" smtClean="0">
                <a:solidFill>
                  <a:schemeClr val="tx1"/>
                </a:solidFill>
              </a:rPr>
              <a:t>International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Computer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and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Information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Literacy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Study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</a:rPr>
              <a:t>(ICILS) – </a:t>
            </a:r>
            <a:r>
              <a:rPr lang="ru-RU" sz="1800" dirty="0" smtClean="0">
                <a:solidFill>
                  <a:schemeClr val="tx1"/>
                </a:solidFill>
              </a:rPr>
              <a:t>первое международное сравнительное исследование компьютерной и информационной грамотности современных школьников  из разных стран мира, в т.ч.  Европы, Азии, Северной и Южной Америки. </a:t>
            </a:r>
          </a:p>
          <a:p>
            <a:endParaRPr lang="ru-RU" sz="1800" b="0" dirty="0" smtClean="0">
              <a:solidFill>
                <a:schemeClr val="tx1"/>
              </a:solidFill>
            </a:endParaRPr>
          </a:p>
          <a:p>
            <a:r>
              <a:rPr lang="ru-RU" sz="1800" b="0" dirty="0" smtClean="0">
                <a:solidFill>
                  <a:schemeClr val="tx1"/>
                </a:solidFill>
              </a:rPr>
              <a:t>В первом международном сравнительном исследовании проведена оценка  уровня информационной и компьютерной грамотности 60,000 учащихся из 3 300 школ в 21 стране-участнице.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 txBox="1">
            <a:spLocks/>
          </p:cNvSpPr>
          <p:nvPr/>
        </p:nvSpPr>
        <p:spPr bwMode="white">
          <a:xfrm>
            <a:off x="179512" y="659735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43" y="908723"/>
            <a:ext cx="772561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Крупные школы, с большим количеством  детей и большим количеством учителей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Учителя работают в основном с полной занятостью, с частичной занятостью учителей меньше, чем в других школах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 школах много компьютеров (в том числе доступных для учащихся и подключенных к сети интернет).  Количество интерактивных досок относительно не велико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Несмотря на большой размер школ, количество детей на одного учителя меньше, чем в других школах. То есть, нет нехватки учителей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Интенсивность использования ИКТ учителями выше, чем в остальных школах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 школах выше приоритетность мер, способствующих использованию ИКТ учителями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 школах высока роль ИКТ для достижения образовательных результатов по мнению директора школы. (вопрос 9 из анкеты директора)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В школах опыт использования ИКТ более 7-10 лет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По количеству компьютеров на одного ребенка школы не отличаются от других школ, а вот по количеству компьютеров подключенных к интернету (в пересчете на одного ребенка) школы впереди.</a:t>
            </a: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endParaRPr lang="ru-RU" sz="1400" kern="0" dirty="0">
              <a:solidFill>
                <a:srgbClr val="000000"/>
              </a:solidFill>
            </a:endParaRP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endParaRPr lang="ru-RU" sz="1400" kern="0" dirty="0">
              <a:solidFill>
                <a:srgbClr val="000000"/>
              </a:solidFill>
            </a:endParaRP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endParaRPr lang="ru-RU" sz="1100" kern="0" dirty="0">
              <a:solidFill>
                <a:srgbClr val="000000"/>
              </a:solidFill>
            </a:endParaRP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endParaRPr lang="ru-RU" sz="1100" kern="0" dirty="0">
              <a:solidFill>
                <a:srgbClr val="000000"/>
              </a:solidFill>
            </a:endParaRP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endParaRPr lang="ru-RU" sz="1100" kern="0" dirty="0">
              <a:solidFill>
                <a:srgbClr val="000000"/>
              </a:solidFill>
            </a:endParaRP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white">
          <a:xfrm>
            <a:off x="467544" y="1"/>
            <a:ext cx="744316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Характеристика школ с высоким уровнем КИГ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>
              <a:solidFill>
                <a:srgbClr val="FFFFFF"/>
              </a:solidFill>
              <a:latin typeface="Verdan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9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25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/>
              <a:t>Некоторые результаты - </a:t>
            </a:r>
            <a:r>
              <a:rPr lang="ru-RU" altLang="ru-RU" sz="2000" dirty="0" err="1" smtClean="0"/>
              <a:t>межстрановые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/>
            </a:r>
            <a:br>
              <a:rPr lang="en-US" altLang="ru-RU" sz="2000" dirty="0" smtClean="0"/>
            </a:br>
            <a:r>
              <a:rPr lang="ru-RU" altLang="ru-RU" sz="2000" dirty="0" smtClean="0"/>
              <a:t>и по России: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1600" b="0" dirty="0" smtClean="0">
                <a:solidFill>
                  <a:schemeClr val="tx1"/>
                </a:solidFill>
              </a:rPr>
              <a:t>99% школ, участвовавших в исследовании, имеют выход в Интернет, но результаты ICILS в разных странах существенно отличаются.</a:t>
            </a:r>
          </a:p>
          <a:p>
            <a:pPr algn="just"/>
            <a:r>
              <a:rPr lang="ru-RU" altLang="ru-RU" sz="1600" b="0" dirty="0" smtClean="0">
                <a:solidFill>
                  <a:schemeClr val="tx1"/>
                </a:solidFill>
              </a:rPr>
              <a:t>По всем странам - 94% учащихся  пользуются компьютером более 7 лет, по  РФ  - 62% учащихся  пользуются компьютером более 7 лет </a:t>
            </a:r>
          </a:p>
          <a:p>
            <a:pPr algn="just"/>
            <a:r>
              <a:rPr lang="ru-RU" altLang="ru-RU" sz="1600" b="0" dirty="0" smtClean="0">
                <a:solidFill>
                  <a:schemeClr val="tx1"/>
                </a:solidFill>
              </a:rPr>
              <a:t>По всем странам  - 87 % школьников указали, что они пользуются компьютером  раз в неделю дома,  и только 54% отметили, что используют компьютер с такой же частотой в школе.</a:t>
            </a:r>
          </a:p>
          <a:p>
            <a:pPr algn="just"/>
            <a:r>
              <a:rPr lang="ru-RU" altLang="ru-RU" sz="1600" b="0" dirty="0" smtClean="0">
                <a:solidFill>
                  <a:schemeClr val="tx1"/>
                </a:solidFill>
              </a:rPr>
              <a:t>По РФ - не менее одного раза в неделю и чаще пользуются компьютером дома</a:t>
            </a:r>
            <a:r>
              <a:rPr lang="en-US" altLang="ru-RU" sz="1600" b="0" dirty="0" smtClean="0">
                <a:solidFill>
                  <a:schemeClr val="tx1"/>
                </a:solidFill>
              </a:rPr>
              <a:t> </a:t>
            </a:r>
            <a:r>
              <a:rPr lang="ru-RU" altLang="ru-RU" sz="1600" b="0" dirty="0" smtClean="0">
                <a:solidFill>
                  <a:schemeClr val="tx1"/>
                </a:solidFill>
              </a:rPr>
              <a:t>94,9% учащихся, а 72,5% отметили, что используют компьютер   с такой же   частотой в школе.</a:t>
            </a:r>
          </a:p>
          <a:p>
            <a:pPr algn="just"/>
            <a:r>
              <a:rPr lang="ru-RU" altLang="ru-RU" sz="1600" b="0" dirty="0" smtClean="0">
                <a:solidFill>
                  <a:schemeClr val="tx1"/>
                </a:solidFill>
              </a:rPr>
              <a:t>По всем странам - менее половины учителей чувствуют себя профессионально </a:t>
            </a:r>
            <a:r>
              <a:rPr lang="ru-RU" altLang="ru-RU" sz="1600" b="0" dirty="0" err="1" smtClean="0">
                <a:solidFill>
                  <a:schemeClr val="tx1"/>
                </a:solidFill>
              </a:rPr>
              <a:t>ИК-компетентными</a:t>
            </a:r>
            <a:r>
              <a:rPr lang="ru-RU" altLang="ru-RU" sz="1600" b="0" dirty="0" smtClean="0">
                <a:solidFill>
                  <a:schemeClr val="tx1"/>
                </a:solidFill>
              </a:rPr>
              <a:t> при организации </a:t>
            </a:r>
            <a:r>
              <a:rPr lang="ru-RU" altLang="ru-RU" sz="1600" b="0" dirty="0" err="1" smtClean="0">
                <a:solidFill>
                  <a:schemeClr val="tx1"/>
                </a:solidFill>
              </a:rPr>
              <a:t>активно-деятельностного</a:t>
            </a:r>
            <a:r>
              <a:rPr lang="ru-RU" altLang="ru-RU" sz="1600" b="0" dirty="0" smtClean="0">
                <a:solidFill>
                  <a:schemeClr val="tx1"/>
                </a:solidFill>
              </a:rPr>
              <a:t> обучения с использованием ИКТ;  только 22 % из них  прошли обучение по данной тематике (продвинутый уровень).</a:t>
            </a:r>
          </a:p>
          <a:p>
            <a:pPr algn="just"/>
            <a:r>
              <a:rPr lang="ru-RU" altLang="ru-RU" sz="1600" b="0" dirty="0" smtClean="0">
                <a:solidFill>
                  <a:schemeClr val="tx1"/>
                </a:solidFill>
              </a:rPr>
              <a:t>В 18 странах  из 21 существует  государственная политика – на национальном и региональном уровне  - в области использования ИКТ в образовании. </a:t>
            </a:r>
          </a:p>
          <a:p>
            <a:pPr algn="just"/>
            <a:endParaRPr lang="en-US" altLang="ru-RU" sz="1600" b="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7"/>
            <a:ext cx="7344816" cy="778099"/>
          </a:xfrm>
        </p:spPr>
        <p:txBody>
          <a:bodyPr/>
          <a:lstStyle/>
          <a:p>
            <a:r>
              <a:rPr lang="ru-RU" altLang="ru-RU" sz="2000" dirty="0" smtClean="0">
                <a:solidFill>
                  <a:schemeClr val="bg1"/>
                </a:solidFill>
              </a:rPr>
              <a:t>Некоторые ключевые  результаты и выводы -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межстрановые</a:t>
            </a:r>
            <a:r>
              <a:rPr lang="ru-RU" altLang="ru-RU" sz="2000" dirty="0" smtClean="0">
                <a:solidFill>
                  <a:schemeClr val="bg1"/>
                </a:solidFill>
              </a:rPr>
              <a:t> и по России:</a:t>
            </a:r>
            <a:br>
              <a:rPr lang="ru-RU" altLang="ru-RU" sz="2000" dirty="0" smtClean="0">
                <a:solidFill>
                  <a:schemeClr val="bg1"/>
                </a:solidFill>
              </a:rPr>
            </a:br>
            <a:r>
              <a:rPr lang="ru-RU" altLang="ru-RU" sz="2000" dirty="0" smtClean="0">
                <a:solidFill>
                  <a:schemeClr val="bg1"/>
                </a:solidFill>
              </a:rPr>
              <a:t/>
            </a:r>
            <a:br>
              <a:rPr lang="ru-RU" altLang="ru-RU" sz="2000" dirty="0" smtClean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pPr>
              <a:defRPr/>
            </a:pPr>
            <a:fld id="{41E121EF-C165-493F-A6D1-E19E565ADFD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938" y="1196759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</a:rPr>
              <a:t>По всем странам - менее половины учителей оценивают себя профессионально ИК-компетентными при организации активно-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</a:rPr>
              <a:t>деятельностного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</a:rPr>
              <a:t> обучения с использованием ИКТ;  только 22 % из наиболее компетентных учителей прошли обучение по данной тематике.</a:t>
            </a:r>
          </a:p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</a:rPr>
              <a:t>Позитивный момент: в настоящее время в 18 странах  из 21 существует  государственная политика – на национальном и региональном уровне  - в области использования ИКТ в образовании.</a:t>
            </a:r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</a:pP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</a:rPr>
              <a:t>99% школ, участвовавших в исследовании, имеют выход в Интернет, но результаты </a:t>
            </a:r>
            <a:r>
              <a:rPr lang="en-US" altLang="ru-RU" sz="1600" dirty="0">
                <a:solidFill>
                  <a:prstClr val="black"/>
                </a:solidFill>
                <a:latin typeface="Arial" pitchFamily="34" charset="0"/>
              </a:rPr>
              <a:t>ICILS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</a:rPr>
              <a:t> в разных странах существенно отличаются.</a:t>
            </a:r>
            <a:endParaRPr lang="en-US" altLang="ru-RU" sz="1600" dirty="0">
              <a:solidFill>
                <a:prstClr val="black"/>
              </a:solidFill>
              <a:latin typeface="Arial" pitchFamily="34" charset="0"/>
            </a:endParaRPr>
          </a:p>
          <a:p>
            <a:pPr algn="just" eaLnBrk="0" hangingPunct="0"/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289930"/>
              </p:ext>
            </p:extLst>
          </p:nvPr>
        </p:nvGraphicFramePr>
        <p:xfrm>
          <a:off x="107504" y="3789043"/>
          <a:ext cx="7704856" cy="289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9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Уверенное пользование ИКТ учителями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84" y="980755"/>
          <a:ext cx="8496299" cy="531601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8263"/>
                <a:gridCol w="919277"/>
                <a:gridCol w="827073"/>
                <a:gridCol w="902262"/>
                <a:gridCol w="751885"/>
                <a:gridCol w="844843"/>
                <a:gridCol w="695151"/>
                <a:gridCol w="790848"/>
                <a:gridCol w="676697"/>
              </a:tblGrid>
              <a:tr h="50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Страны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Все учителя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Моложе  40 лет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Старше </a:t>
                      </a:r>
                      <a:r>
                        <a:rPr lang="en-AU" sz="1600" u="none" strike="noStrike" dirty="0" smtClean="0"/>
                        <a:t>40 </a:t>
                      </a:r>
                      <a:r>
                        <a:rPr lang="ru-RU" sz="1600" u="none" strike="noStrike" dirty="0" smtClean="0"/>
                        <a:t>и выше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Разброс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8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/>
                        <a:t>Австралия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55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(0.2)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57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(0.2)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53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(0.3)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-4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(0.3)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1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Чили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52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(0.4)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55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(0.3)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48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(0.6)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-7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(0.7)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1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Хорватия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47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(0.3)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52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(0.4)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43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(0.4)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-8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(0.6)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Чешская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Республика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(0.3)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53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(0.3)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47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(0.3)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-6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(0.4)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1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/>
                        <a:t>Республика Корея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53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(0.3)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55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(0.3)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52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(0.5)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-4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(0.6)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1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Литва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(0.3)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55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(0.5)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48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(0.3)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-6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(0.7)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94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Польша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51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(0.3)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(0.4)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50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(0.4)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-5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(0.5)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74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/>
                        <a:t>Российская Федерация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49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(0.4)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(0.5)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(0.4)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-4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(0.5)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4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Словацкая Республика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50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(0.2)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53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(0.3)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47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(0.3)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-6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(0.4)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1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Словения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50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(0.3)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(0.5)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47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(0.3)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-7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(0.5)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1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Таиланд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45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(0.6)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(0.6)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(0.8)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-7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(0.7)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1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Турция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49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(0.5)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/>
                        <a:t>50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(0.5)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45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(1.0)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-5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(1.0)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12841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/>
                        <a:t>ICILS 2013 </a:t>
                      </a:r>
                      <a:r>
                        <a:rPr lang="ru-RU" sz="1600" u="none" strike="noStrike" dirty="0" smtClean="0"/>
                        <a:t>среднее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50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(0.1)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53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(0.1)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47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(0.1)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-6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/>
                        <a:t>(0.2)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400" dirty="0" smtClean="0">
                <a:solidFill>
                  <a:schemeClr val="bg1"/>
                </a:solidFill>
              </a:rPr>
              <a:t>Проблемы эффективного использования ИКТ в школах: </a:t>
            </a:r>
            <a:br>
              <a:rPr lang="ru-RU" altLang="ru-RU" sz="1400" dirty="0" smtClean="0">
                <a:solidFill>
                  <a:schemeClr val="bg1"/>
                </a:solidFill>
              </a:rPr>
            </a:br>
            <a:r>
              <a:rPr lang="ru-RU" altLang="ru-RU" sz="1400" dirty="0" err="1" smtClean="0">
                <a:solidFill>
                  <a:srgbClr val="FFFFFF"/>
                </a:solidFill>
              </a:rPr>
              <a:t>межстрановые</a:t>
            </a:r>
            <a:r>
              <a:rPr lang="ru-RU" altLang="ru-RU" sz="1400" dirty="0" smtClean="0">
                <a:solidFill>
                  <a:srgbClr val="FFFFFF"/>
                </a:solidFill>
              </a:rPr>
              <a:t> и </a:t>
            </a:r>
            <a:r>
              <a:rPr lang="ru-RU" altLang="ru-RU" sz="1400" dirty="0">
                <a:solidFill>
                  <a:srgbClr val="FFFFFF"/>
                </a:solidFill>
              </a:rPr>
              <a:t>по России:</a:t>
            </a:r>
            <a:endParaRPr lang="ru-RU" altLang="ru-RU" sz="1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529911"/>
              </p:ext>
            </p:extLst>
          </p:nvPr>
        </p:nvGraphicFramePr>
        <p:xfrm>
          <a:off x="35496" y="836750"/>
          <a:ext cx="9073008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/>
              <a:t>Почему в школе недостаточно используются возможности ИКТ</a:t>
            </a:r>
            <a:r>
              <a:rPr lang="en-US" altLang="ru-RU" sz="2000" dirty="0" smtClean="0"/>
              <a:t>?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586201"/>
              </p:ext>
            </p:extLst>
          </p:nvPr>
        </p:nvGraphicFramePr>
        <p:xfrm>
          <a:off x="457200" y="1076325"/>
          <a:ext cx="82296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81287732"/>
              </p:ext>
            </p:extLst>
          </p:nvPr>
        </p:nvGraphicFramePr>
        <p:xfrm>
          <a:off x="0" y="692719"/>
          <a:ext cx="9144000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467544" y="51493"/>
            <a:ext cx="8229600" cy="5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altLang="ru-RU" kern="0" dirty="0" smtClean="0">
                <a:solidFill>
                  <a:srgbClr val="FFFFFF"/>
                </a:solidFill>
              </a:rPr>
              <a:t>Влияние программных инструментов на уровень компьютерной и информационной грамотности</a:t>
            </a:r>
            <a:endParaRPr lang="ru-RU" kern="0" dirty="0">
              <a:solidFill>
                <a:srgbClr val="FFFFFF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pPr algn="r">
              <a:spcBef>
                <a:spcPct val="20000"/>
              </a:spcBef>
              <a:buClr>
                <a:srgbClr val="9DC03C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solidFill>
                <a:srgbClr val="FFFFFF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9"/>
            <a:ext cx="3614936" cy="241300"/>
          </a:xfrm>
        </p:spPr>
        <p:txBody>
          <a:bodyPr/>
          <a:lstStyle/>
          <a:p>
            <a:r>
              <a:rPr lang="ru-RU" smtClean="0">
                <a:solidFill>
                  <a:srgbClr val="FFFFFF"/>
                </a:solidFill>
              </a:rPr>
              <a:t>Национальный фонд подготовки кадров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17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229600" cy="563563"/>
          </a:xfrm>
        </p:spPr>
        <p:txBody>
          <a:bodyPr/>
          <a:lstStyle/>
          <a:p>
            <a:r>
              <a:rPr lang="ru-RU" sz="1400" dirty="0" smtClean="0">
                <a:solidFill>
                  <a:srgbClr val="FFFFFF"/>
                </a:solidFill>
              </a:rPr>
              <a:t>Ученики. Влияние общения с помощью сообщений или в социальных </a:t>
            </a:r>
            <a:br>
              <a:rPr lang="ru-RU" sz="1400" dirty="0" smtClean="0">
                <a:solidFill>
                  <a:srgbClr val="FFFFFF"/>
                </a:solidFill>
              </a:rPr>
            </a:br>
            <a:r>
              <a:rPr lang="ru-RU" sz="1400" dirty="0" smtClean="0">
                <a:solidFill>
                  <a:srgbClr val="FFFFFF"/>
                </a:solidFill>
              </a:rPr>
              <a:t>сетях на уровень компьютерной и информационной грамотности</a:t>
            </a: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550783"/>
              </p:ext>
            </p:extLst>
          </p:nvPr>
        </p:nvGraphicFramePr>
        <p:xfrm>
          <a:off x="0" y="764705"/>
          <a:ext cx="6660232" cy="55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2132856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</a:rPr>
              <a:t>Среди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</a:rPr>
              <a:t>тех учащихся, которые прибегают к общению с использованием ИКТ часто (от одного раза в неделю до каждого дня), процент детей с первым или ниже уровнем КИГ значительно ниже – от 30% до 38%,</a:t>
            </a:r>
          </a:p>
          <a:p>
            <a:pPr lvl="0" algn="just" eaLnBrk="0" hangingPunct="0"/>
            <a:r>
              <a:rPr lang="ru-RU" sz="1400" dirty="0">
                <a:solidFill>
                  <a:prstClr val="black"/>
                </a:solidFill>
                <a:latin typeface="Arial" pitchFamily="34" charset="0"/>
              </a:rPr>
              <a:t>а процент детей третьего и четвертого уровня КИГ в два раза выше – 23%-26% (вместо 12%).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529"/>
            <a:ext cx="8229600" cy="563563"/>
          </a:xfrm>
        </p:spPr>
        <p:txBody>
          <a:bodyPr/>
          <a:lstStyle/>
          <a:p>
            <a:r>
              <a:rPr lang="ru-RU" sz="1600" dirty="0" smtClean="0"/>
              <a:t>Ученики. Влияние  интенсивности пользования компьютеров</a:t>
            </a:r>
            <a:br>
              <a:rPr lang="ru-RU" sz="1600" dirty="0" smtClean="0"/>
            </a:br>
            <a:r>
              <a:rPr lang="ru-RU" sz="1600" dirty="0" smtClean="0"/>
              <a:t>в различных ситуациях на уровень компьютерной и информационной грамотности</a:t>
            </a:r>
            <a:endParaRPr lang="ru-RU" sz="1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235570"/>
              </p:ext>
            </p:extLst>
          </p:nvPr>
        </p:nvGraphicFramePr>
        <p:xfrm>
          <a:off x="179512" y="980729"/>
          <a:ext cx="6984776" cy="534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6474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Как часто ты пользуешься интернетом?/Поиск информации для твоего образования и школьных занятий/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1196752"/>
            <a:ext cx="2232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400" dirty="0">
                <a:solidFill>
                  <a:prstClr val="black"/>
                </a:solidFill>
                <a:latin typeface="Arial" pitchFamily="34" charset="0"/>
              </a:rPr>
              <a:t>Процент учащихся третьего и четвертого уровня КИГ выше в тех группах, где учащиеся проводят поиск информации каждый день или как минимум раз в неделю (26%-27%). </a:t>
            </a:r>
          </a:p>
          <a:p>
            <a:pPr lvl="0" algn="just" eaLnBrk="0" hangingPunct="0"/>
            <a:r>
              <a:rPr lang="ru-RU" sz="1400" dirty="0">
                <a:solidFill>
                  <a:prstClr val="black"/>
                </a:solidFill>
                <a:latin typeface="Arial" pitchFamily="34" charset="0"/>
              </a:rPr>
              <a:t>Ниже всего процент учащихся третьего и четвертого уровня КИГ среди тех, кто никогда не прибегает к поиску информации в процессе обучения (5%).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401"/>
            <a:ext cx="8579296" cy="563563"/>
          </a:xfrm>
        </p:spPr>
        <p:txBody>
          <a:bodyPr/>
          <a:lstStyle/>
          <a:p>
            <a:r>
              <a:rPr lang="ru-RU" sz="2000" kern="1200" dirty="0">
                <a:solidFill>
                  <a:prstClr val="white"/>
                </a:solidFill>
                <a:latin typeface="Calibri"/>
              </a:rPr>
              <a:t>Выводы и рекомендации: условия организации образовательной деятельности по развитию ИКТ-компетентности обучающихся в ОУ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323528" y="884719"/>
            <a:ext cx="8280920" cy="564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 smtClean="0">
                <a:solidFill>
                  <a:prstClr val="black"/>
                </a:solidFill>
                <a:latin typeface="Calibri"/>
              </a:rPr>
              <a:t>Нормативно-организационный аспект</a:t>
            </a:r>
          </a:p>
          <a:p>
            <a:pPr algn="just">
              <a:tabLst>
                <a:tab pos="457200" algn="l"/>
              </a:tabLst>
            </a:pP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Возможность ОУ ввести свои требования к результату, установить свои уровни ИКТ-компетентности, высшим из которых будет способность самостоятельно работать с информацией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 smtClean="0">
                <a:solidFill>
                  <a:prstClr val="black"/>
                </a:solidFill>
                <a:latin typeface="Calibri"/>
              </a:rPr>
              <a:t>Материально-технический аспект</a:t>
            </a:r>
          </a:p>
          <a:p>
            <a:pPr algn="just">
              <a:tabLst>
                <a:tab pos="457200" algn="l"/>
              </a:tabLst>
            </a:pP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Создание и развитие школьной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образовательной ИКТ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среды, использование мобильной техники, использование различных </a:t>
            </a:r>
            <a:r>
              <a:rPr lang="ru-RU" sz="1800" dirty="0" err="1" smtClean="0">
                <a:solidFill>
                  <a:prstClr val="black"/>
                </a:solidFill>
                <a:latin typeface="Calibri"/>
              </a:rPr>
              <a:t>переферийных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 устройств (датчиков, контроллеров данных и т.п.)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>
                <a:solidFill>
                  <a:prstClr val="black"/>
                </a:solidFill>
                <a:latin typeface="Calibri"/>
              </a:rPr>
              <a:t>Кадровый </a:t>
            </a:r>
            <a:r>
              <a:rPr lang="ru-RU" sz="1800" b="1" dirty="0" smtClean="0">
                <a:solidFill>
                  <a:prstClr val="black"/>
                </a:solidFill>
                <a:latin typeface="Calibri"/>
              </a:rPr>
              <a:t>аспект</a:t>
            </a:r>
          </a:p>
          <a:p>
            <a:pPr algn="just">
              <a:tabLst>
                <a:tab pos="457200" algn="l"/>
              </a:tabLst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Использование ресурсов информационной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среды всеми, использование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учителем разнообразных новых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средств ИКТ и педагогических практик с использованием ИКТ, повышение квалификации педагогов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>
                <a:solidFill>
                  <a:prstClr val="black"/>
                </a:solidFill>
                <a:latin typeface="Calibri"/>
              </a:rPr>
              <a:t>Психолого-педагогический </a:t>
            </a:r>
            <a:r>
              <a:rPr lang="ru-RU" sz="1800" b="1" dirty="0" smtClean="0">
                <a:solidFill>
                  <a:prstClr val="black"/>
                </a:solidFill>
                <a:latin typeface="Calibri"/>
              </a:rPr>
              <a:t>аспект</a:t>
            </a:r>
          </a:p>
          <a:p>
            <a:pPr algn="just">
              <a:tabLst>
                <a:tab pos="457200" algn="l"/>
              </a:tabLst>
            </a:pP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Мотивация, влияние положительных эмоций на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результаты учебной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деятельности</a:t>
            </a: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 smtClean="0">
                <a:solidFill>
                  <a:prstClr val="black"/>
                </a:solidFill>
                <a:latin typeface="Calibri"/>
              </a:rPr>
              <a:t>Информационно-методический аспект</a:t>
            </a:r>
          </a:p>
          <a:p>
            <a:pPr algn="just">
              <a:tabLst>
                <a:tab pos="457200" algn="l"/>
              </a:tabLst>
            </a:pP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Использование потенциала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информационно-образовательных центров,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создание условий,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которые смогут компенсировать имеющиеся недостатки доступа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учащихся к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информационным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ресурсам и т.д.</a:t>
            </a:r>
          </a:p>
          <a:p>
            <a:pPr algn="just">
              <a:tabLst>
                <a:tab pos="457200" algn="l"/>
              </a:tabLs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9"/>
            <a:ext cx="3614936" cy="2413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Национальный фонд подготовки кадров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38150" y="6599064"/>
            <a:ext cx="2438400" cy="214312"/>
          </a:xfrm>
        </p:spPr>
        <p:txBody>
          <a:bodyPr/>
          <a:lstStyle/>
          <a:p>
            <a:pPr algn="r">
              <a:spcBef>
                <a:spcPct val="20000"/>
              </a:spcBef>
              <a:buClr>
                <a:srgbClr val="9DC03C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solidFill>
                <a:srgbClr val="FFFFFF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8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rgbClr val="FFFFFF"/>
                </a:solidFill>
                <a:ea typeface="ＭＳ Ｐゴシック" pitchFamily="34" charset="-128"/>
              </a:rPr>
              <a:t>Цель и задачи исследования </a:t>
            </a:r>
            <a:r>
              <a:rPr lang="en-US" altLang="ru-RU" sz="2400" dirty="0" smtClean="0">
                <a:solidFill>
                  <a:srgbClr val="FFFFFF"/>
                </a:solidFill>
                <a:ea typeface="ＭＳ Ｐゴシック" pitchFamily="34" charset="-128"/>
              </a:rPr>
              <a:t>ICILS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980728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3203575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ЦЕЛЬ ИССЛЕДОВАНИЯ   </a:t>
            </a:r>
            <a:r>
              <a:rPr lang="en-US" sz="2000" dirty="0" smtClean="0">
                <a:solidFill>
                  <a:prstClr val="black"/>
                </a:solidFill>
              </a:rPr>
              <a:t>ICILS </a:t>
            </a:r>
            <a:r>
              <a:rPr lang="ru-RU" sz="2000" dirty="0" smtClean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оценить подготовленность учащихся к учебе, работе и жизни в век информации, изучить уровни  подготовки  в области компьютерной и информационной грамотности учащихся 8 классов в странах-участницах, измерить и проанализировать выявленные различия,  способствовать продвижению обучения в этой сфере  на национальном и международном уровнях.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539068" y="2924944"/>
            <a:ext cx="7777348" cy="1131912"/>
            <a:chOff x="1296" y="1824"/>
            <a:chExt cx="3004" cy="432"/>
          </a:xfrm>
        </p:grpSpPr>
        <p:sp>
          <p:nvSpPr>
            <p:cNvPr id="28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gray">
            <a:xfrm>
              <a:off x="1769" y="1934"/>
              <a:ext cx="2531" cy="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sz="1600" dirty="0" smtClean="0">
                  <a:solidFill>
                    <a:schemeClr val="bg1"/>
                  </a:solidFill>
                  <a:ea typeface="ＭＳ Ｐゴシック" pitchFamily="34" charset="-128"/>
                </a:rPr>
                <a:t>Насколько отличается </a:t>
              </a:r>
              <a:r>
                <a:rPr lang="de-DE" altLang="ru-RU" sz="1600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уров</a:t>
              </a:r>
              <a:r>
                <a:rPr lang="ru-RU" altLang="ru-RU" sz="1600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ень</a:t>
              </a:r>
              <a:r>
                <a:rPr lang="en-US" altLang="ru-RU" sz="1600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ru-RU" altLang="ru-RU" sz="1600" dirty="0" smtClean="0">
                  <a:solidFill>
                    <a:schemeClr val="bg1"/>
                  </a:solidFill>
                  <a:ea typeface="ＭＳ Ｐゴシック" pitchFamily="34" charset="-128"/>
                </a:rPr>
                <a:t>компьютерной и информационной грамотности </a:t>
              </a:r>
              <a:r>
                <a:rPr lang="de-DE" altLang="ru-RU" sz="1600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между</a:t>
              </a:r>
              <a:r>
                <a:rPr lang="de-DE" altLang="ru-RU" sz="1600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de-DE" altLang="ru-RU" sz="1600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странами</a:t>
              </a:r>
              <a:r>
                <a:rPr lang="de-DE" altLang="ru-RU" sz="1600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ru-RU" altLang="ru-RU" sz="1600" dirty="0" smtClean="0">
                  <a:solidFill>
                    <a:schemeClr val="bg1"/>
                  </a:solidFill>
                  <a:ea typeface="ＭＳ Ｐゴシック" pitchFamily="34" charset="-128"/>
                </a:rPr>
                <a:t>и внутри каждой из стран?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gray">
            <a:xfrm>
              <a:off x="1436" y="1886"/>
              <a:ext cx="138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2" name="Group 46"/>
          <p:cNvGrpSpPr>
            <a:grpSpLocks/>
          </p:cNvGrpSpPr>
          <p:nvPr/>
        </p:nvGrpSpPr>
        <p:grpSpPr bwMode="auto">
          <a:xfrm>
            <a:off x="539552" y="3933131"/>
            <a:ext cx="7704856" cy="1131912"/>
            <a:chOff x="1296" y="1824"/>
            <a:chExt cx="2976" cy="432"/>
          </a:xfrm>
        </p:grpSpPr>
        <p:sp>
          <p:nvSpPr>
            <p:cNvPr id="33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Text Box 49"/>
            <p:cNvSpPr txBox="1">
              <a:spLocks noChangeArrowheads="1"/>
            </p:cNvSpPr>
            <p:nvPr/>
          </p:nvSpPr>
          <p:spPr bwMode="gray">
            <a:xfrm>
              <a:off x="1741" y="1934"/>
              <a:ext cx="2503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indent="0" eaLnBrk="1" fontAlgn="auto" hangingPunct="1">
                <a:spcAft>
                  <a:spcPts val="0"/>
                </a:spcAft>
                <a:tabLst>
                  <a:tab pos="3203575" algn="l"/>
                </a:tabLst>
                <a:defRPr/>
              </a:pPr>
              <a:r>
                <a:rPr lang="de-DE" altLang="ru-RU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Какие</a:t>
              </a:r>
              <a:r>
                <a:rPr lang="de-DE" altLang="ru-RU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de-DE" altLang="ru-RU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факторы</a:t>
              </a:r>
              <a:r>
                <a:rPr lang="de-DE" altLang="ru-RU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de-DE" altLang="ru-RU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влияют</a:t>
              </a:r>
              <a:r>
                <a:rPr lang="de-DE" altLang="ru-RU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de-DE" altLang="ru-RU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на</a:t>
              </a:r>
              <a:r>
                <a:rPr lang="de-DE" altLang="ru-RU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ru-RU" altLang="ru-RU" dirty="0" smtClean="0">
                  <a:solidFill>
                    <a:schemeClr val="bg1"/>
                  </a:solidFill>
                  <a:ea typeface="ＭＳ Ｐゴシック" pitchFamily="34" charset="-128"/>
                </a:rPr>
                <a:t>компьютерную и информационную грамотность?</a:t>
              </a:r>
            </a:p>
          </p:txBody>
        </p:sp>
        <p:sp>
          <p:nvSpPr>
            <p:cNvPr id="36" name="Text Box 50"/>
            <p:cNvSpPr txBox="1">
              <a:spLocks noChangeArrowheads="1"/>
            </p:cNvSpPr>
            <p:nvPr/>
          </p:nvSpPr>
          <p:spPr bwMode="gray">
            <a:xfrm>
              <a:off x="1436" y="1886"/>
              <a:ext cx="138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7" name="Group 51"/>
          <p:cNvGrpSpPr>
            <a:grpSpLocks/>
          </p:cNvGrpSpPr>
          <p:nvPr/>
        </p:nvGrpSpPr>
        <p:grpSpPr bwMode="auto">
          <a:xfrm>
            <a:off x="539552" y="4941243"/>
            <a:ext cx="7704856" cy="1131912"/>
            <a:chOff x="1296" y="1824"/>
            <a:chExt cx="2976" cy="432"/>
          </a:xfrm>
        </p:grpSpPr>
        <p:sp>
          <p:nvSpPr>
            <p:cNvPr id="38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gray">
            <a:xfrm>
              <a:off x="1769" y="1934"/>
              <a:ext cx="2475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indent="0" eaLnBrk="1" fontAlgn="auto" hangingPunct="1">
                <a:spcAft>
                  <a:spcPts val="0"/>
                </a:spcAft>
                <a:tabLst>
                  <a:tab pos="3203575" algn="l"/>
                </a:tabLst>
                <a:defRPr/>
              </a:pPr>
              <a:r>
                <a:rPr lang="de-DE" altLang="ru-RU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Какова</a:t>
              </a:r>
              <a:r>
                <a:rPr lang="de-DE" altLang="ru-RU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de-DE" altLang="ru-RU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роль</a:t>
              </a:r>
              <a:r>
                <a:rPr lang="de-DE" altLang="ru-RU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de-DE" altLang="ru-RU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школьного</a:t>
              </a:r>
              <a:r>
                <a:rPr lang="de-DE" altLang="ru-RU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de-DE" altLang="ru-RU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образования</a:t>
              </a:r>
              <a:r>
                <a:rPr lang="de-DE" altLang="ru-RU" dirty="0" smtClean="0">
                  <a:solidFill>
                    <a:schemeClr val="bg1"/>
                  </a:solidFill>
                  <a:ea typeface="ＭＳ Ｐゴシック" pitchFamily="34" charset="-128"/>
                </a:rPr>
                <a:t>  в </a:t>
              </a:r>
              <a:r>
                <a:rPr lang="de-DE" altLang="ru-RU" dirty="0" err="1" smtClean="0">
                  <a:solidFill>
                    <a:schemeClr val="bg1"/>
                  </a:solidFill>
                  <a:ea typeface="ＭＳ Ｐゴシック" pitchFamily="34" charset="-128"/>
                </a:rPr>
                <a:t>повышении</a:t>
              </a:r>
              <a:r>
                <a:rPr lang="de-DE" altLang="ru-RU" dirty="0" smtClean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ru-RU" altLang="ru-RU" dirty="0" smtClean="0">
                  <a:solidFill>
                    <a:schemeClr val="bg1"/>
                  </a:solidFill>
                  <a:ea typeface="ＭＳ Ｐゴシック" pitchFamily="34" charset="-128"/>
                </a:rPr>
                <a:t>уровня компьютерной и информационной грамотности?</a:t>
              </a: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gray">
            <a:xfrm>
              <a:off x="1436" y="1886"/>
              <a:ext cx="138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20" y="4953001"/>
            <a:ext cx="5167313" cy="414339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>
                <a:latin typeface="Arial" charset="0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699792" y="450912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229600" cy="563563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FFFFFF"/>
                </a:solidFill>
              </a:rPr>
              <a:t>Различные аспекты использования ИКТ в школе– </a:t>
            </a:r>
            <a:r>
              <a:rPr lang="ru-RU" altLang="ru-RU" sz="2000" dirty="0">
                <a:solidFill>
                  <a:srgbClr val="FFFFFF"/>
                </a:solidFill>
              </a:rPr>
              <a:t/>
            </a:r>
            <a:br>
              <a:rPr lang="ru-RU" altLang="ru-RU" sz="2000" dirty="0">
                <a:solidFill>
                  <a:srgbClr val="FFFFFF"/>
                </a:solidFill>
              </a:rPr>
            </a:br>
            <a:r>
              <a:rPr lang="ru-RU" altLang="ru-RU" sz="2000" dirty="0" err="1">
                <a:solidFill>
                  <a:srgbClr val="FFFFFF"/>
                </a:solidFill>
              </a:rPr>
              <a:t>межстрановые</a:t>
            </a:r>
            <a:r>
              <a:rPr lang="ru-RU" altLang="ru-RU" sz="2000" dirty="0">
                <a:solidFill>
                  <a:srgbClr val="FFFFFF"/>
                </a:solidFill>
              </a:rPr>
              <a:t> и по России:</a:t>
            </a:r>
            <a:r>
              <a:rPr lang="ru-RU" altLang="ru-RU" sz="16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020239"/>
              </p:ext>
            </p:extLst>
          </p:nvPr>
        </p:nvGraphicFramePr>
        <p:xfrm>
          <a:off x="457200" y="1076325"/>
          <a:ext cx="82296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rgbClr val="9DC03C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solidFill>
                <a:srgbClr val="FFFFFF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Национальный фонд подготовки кадров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 smtClean="0">
                <a:solidFill>
                  <a:schemeClr val="bg1"/>
                </a:solidFill>
              </a:rPr>
              <a:t>Процентная доля учащихся в школах с доступными </a:t>
            </a:r>
            <a:br>
              <a:rPr lang="ru-RU" altLang="ru-RU" sz="1800" dirty="0" smtClean="0">
                <a:solidFill>
                  <a:schemeClr val="bg1"/>
                </a:solidFill>
              </a:rPr>
            </a:br>
            <a:r>
              <a:rPr lang="ru-RU" altLang="ru-RU" sz="1800" dirty="0" smtClean="0">
                <a:solidFill>
                  <a:schemeClr val="bg1"/>
                </a:solidFill>
              </a:rPr>
              <a:t>для учебного процесса электронными ресурсами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rgbClr val="9DC03C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solidFill>
                <a:srgbClr val="FFFFFF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Национальный фонд подготовки кадров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53256081"/>
              </p:ext>
            </p:extLst>
          </p:nvPr>
        </p:nvGraphicFramePr>
        <p:xfrm>
          <a:off x="827584" y="908720"/>
          <a:ext cx="7128792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09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400" dirty="0" smtClean="0">
                <a:ea typeface="ＭＳ Ｐゴシック" pitchFamily="34" charset="-128"/>
                <a:cs typeface="Times New Roman" pitchFamily="18" charset="0"/>
              </a:rPr>
              <a:t>ICILS</a:t>
            </a:r>
            <a:r>
              <a:rPr lang="ru-RU" altLang="ru-RU" sz="2400" dirty="0" smtClean="0">
                <a:ea typeface="ＭＳ Ｐゴシック" pitchFamily="34" charset="-128"/>
                <a:cs typeface="Times New Roman" pitchFamily="18" charset="0"/>
              </a:rPr>
              <a:t>: инструментарий исследования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rgbClr val="9DC03C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solidFill>
                <a:srgbClr val="FFFFFF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FFFFF"/>
                </a:solidFill>
              </a:rPr>
              <a:t>Национальный фонд подготовки кадров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562600" y="3095662"/>
            <a:ext cx="2393776" cy="285365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043608" y="3095662"/>
            <a:ext cx="2376264" cy="278164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5616" y="3295687"/>
            <a:ext cx="216098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Компьютерный тест для учащихся</a:t>
            </a:r>
          </a:p>
          <a:p>
            <a:pPr eaLnBrk="0" hangingPunct="0"/>
            <a:r>
              <a:rPr lang="ru-RU" altLang="ru-RU" sz="1400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включает</a:t>
            </a:r>
            <a:r>
              <a:rPr lang="ru-RU" altLang="ru-RU" sz="1400" u="sng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тренировочные задания и  два тестовых модуля; около 1,5 часа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3222625" y="299882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spect="1" noChangeArrowheads="1" noTextEdit="1"/>
          </p:cNvSpPr>
          <p:nvPr/>
        </p:nvSpPr>
        <p:spPr bwMode="gray">
          <a:xfrm flipH="1">
            <a:off x="4868867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gray">
          <a:xfrm flipH="1">
            <a:off x="4875223" y="2998825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048000" y="1371603"/>
            <a:ext cx="2998788" cy="1601788"/>
            <a:chOff x="1997" y="1314"/>
            <a:chExt cx="1889" cy="1009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68000" y="1700835"/>
            <a:ext cx="9701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ICILS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436099" y="3343051"/>
            <a:ext cx="28083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Анкета для учащегося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Анкета для учителя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Анкета для ответственного за информатизацию в школе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Анкета для директора школы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37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400" dirty="0" smtClean="0">
                <a:ea typeface="ＭＳ Ｐゴシック" pitchFamily="34" charset="-128"/>
                <a:cs typeface="Times New Roman" pitchFamily="18" charset="0"/>
              </a:rPr>
              <a:t>ICILS: </a:t>
            </a:r>
            <a:r>
              <a:rPr lang="ru-RU" altLang="ru-RU" sz="2400" dirty="0" smtClean="0">
                <a:ea typeface="ＭＳ Ｐゴシック" pitchFamily="34" charset="-128"/>
                <a:cs typeface="Times New Roman" pitchFamily="18" charset="0"/>
              </a:rPr>
              <a:t>основной этап исследования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4" y="1052739"/>
            <a:ext cx="8323936" cy="494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73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208 образовательных организаций из 43 регионов, 7300 человек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5120024"/>
            <a:ext cx="363589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3907</a:t>
            </a:r>
            <a:r>
              <a:rPr lang="ru-RU" dirty="0" smtClean="0"/>
              <a:t> учащихся 8-х классов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2995</a:t>
            </a:r>
            <a:r>
              <a:rPr lang="ru-RU" dirty="0" smtClean="0"/>
              <a:t> учителей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208</a:t>
            </a:r>
            <a:r>
              <a:rPr lang="ru-RU" dirty="0" smtClean="0"/>
              <a:t> директоров школ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208</a:t>
            </a:r>
            <a:r>
              <a:rPr lang="ru-RU" dirty="0" smtClean="0"/>
              <a:t> ответственных за информатизацию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67544" y="980728"/>
            <a:ext cx="83529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Под компьютерной и информационной грамотностью (КИГ) понимается способность личности использовать компьютеры в познавательной и творческой деятельности, а также для коммуникации, чтобы эффективно действовать дома, в школе, на рабочем месте и в социуме.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/>
              <a:t>Компьютерная и информационная грамотность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483768" y="2401117"/>
            <a:ext cx="6480720" cy="1733798"/>
            <a:chOff x="912" y="1008"/>
            <a:chExt cx="3984" cy="91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945" y="1092"/>
              <a:ext cx="885" cy="746"/>
              <a:chOff x="945" y="1092"/>
              <a:chExt cx="885" cy="746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gray">
              <a:xfrm>
                <a:off x="945" y="1175"/>
                <a:ext cx="885" cy="5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1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Сбор и </a:t>
                </a:r>
              </a:p>
              <a:p>
                <a:pPr algn="ctr" eaLnBrk="0" hangingPunct="0"/>
                <a:r>
                  <a:rPr lang="ru-RU" sz="1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обработка</a:t>
                </a:r>
              </a:p>
              <a:p>
                <a:pPr algn="ctr" eaLnBrk="0" hangingPunct="0"/>
                <a:r>
                  <a:rPr lang="ru-RU" sz="16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информа-ции</a:t>
                </a: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6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Знание и понимание принципов использования компьютера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Получение и оценка информации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Управление информацией</a:t>
              </a:r>
              <a:endParaRPr lang="ru-RU" dirty="0"/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483795" y="4239306"/>
            <a:ext cx="6480723" cy="1733799"/>
            <a:chOff x="912" y="2016"/>
            <a:chExt cx="3984" cy="91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gray">
              <a:xfrm>
                <a:off x="1001" y="2120"/>
                <a:ext cx="753" cy="6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16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Производ-ство</a:t>
                </a:r>
                <a:r>
                  <a:rPr lang="ru-RU" sz="1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и обмен </a:t>
                </a:r>
                <a:r>
                  <a:rPr lang="ru-RU" sz="16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информа-ции</a:t>
                </a: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gray">
            <a:xfrm>
              <a:off x="1886" y="2196"/>
              <a:ext cx="2928" cy="4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Преобразование информации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Производство информации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Обмен информацией</a:t>
              </a:r>
              <a:endParaRPr lang="ru-RU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5536" y="364502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Оценочная рамка</a:t>
            </a:r>
            <a:endParaRPr lang="en-US" dirty="0" smtClean="0"/>
          </a:p>
          <a:p>
            <a:r>
              <a:rPr lang="en-US" dirty="0" smtClean="0"/>
              <a:t>ICILS</a:t>
            </a:r>
            <a:endParaRPr lang="ru-RU" dirty="0"/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1835696" y="2420888"/>
            <a:ext cx="360040" cy="36004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компьютерной и информационной грамотности</a:t>
            </a:r>
            <a:endParaRPr lang="ru-RU" sz="20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424936" cy="570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Arrow 6"/>
          <p:cNvSpPr/>
          <p:nvPr/>
        </p:nvSpPr>
        <p:spPr>
          <a:xfrm>
            <a:off x="2125391" y="3272572"/>
            <a:ext cx="5935907" cy="786711"/>
          </a:xfrm>
          <a:prstGeom prst="upArrow">
            <a:avLst>
              <a:gd name="adj1" fmla="val 54972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</a:rPr>
              <a:t>Критическая точка зрения и самостоятельность при сборе </a:t>
            </a:r>
            <a:r>
              <a:rPr lang="ru-RU" sz="1200" dirty="0" smtClean="0">
                <a:solidFill>
                  <a:prstClr val="black"/>
                </a:solidFill>
              </a:rPr>
              <a:t>информации</a:t>
            </a:r>
            <a:endParaRPr lang="en-AU" sz="11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08518" y="5689069"/>
            <a:ext cx="6595930" cy="855761"/>
            <a:chOff x="39355" y="5934505"/>
            <a:chExt cx="9054161" cy="798005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39355" y="5934505"/>
              <a:ext cx="9054161" cy="798005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0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tabLst>
                  <a:tab pos="7083425" algn="l"/>
                  <a:tab pos="7178675" algn="l"/>
                </a:tabLst>
              </a:pPr>
              <a:r>
                <a:rPr lang="ru-RU" sz="1200" b="1" dirty="0">
                  <a:solidFill>
                    <a:prstClr val="white"/>
                  </a:solidFill>
                </a:rPr>
                <a:t>Применять стандартные программные команды для выполнения несложных коммуникативных заданий, добавлять простое содержание в информационный </a:t>
              </a:r>
              <a:r>
                <a:rPr lang="ru-RU" sz="1200" b="1" dirty="0" smtClean="0">
                  <a:solidFill>
                    <a:prstClr val="white"/>
                  </a:solidFill>
                </a:rPr>
                <a:t>продукт </a:t>
              </a:r>
              <a:endParaRPr lang="en-AU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512" y="6029889"/>
              <a:ext cx="864095" cy="487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2800" b="1" dirty="0">
                  <a:solidFill>
                    <a:prstClr val="black"/>
                  </a:solidFill>
                  <a:latin typeface="Calibri"/>
                </a:rPr>
                <a:t>L1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08518" y="4099508"/>
            <a:ext cx="6595930" cy="719570"/>
            <a:chOff x="35496" y="4005064"/>
            <a:chExt cx="9054161" cy="1080120"/>
          </a:xfrm>
          <a:solidFill>
            <a:srgbClr val="FF6600"/>
          </a:solidFill>
        </p:grpSpPr>
        <p:sp>
          <p:nvSpPr>
            <p:cNvPr id="9" name="Round Same Side Corner Rectangle 8"/>
            <p:cNvSpPr/>
            <p:nvPr/>
          </p:nvSpPr>
          <p:spPr>
            <a:xfrm>
              <a:off x="35496" y="4005064"/>
              <a:ext cx="9054161" cy="108012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0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tabLst>
                  <a:tab pos="7083425" algn="l"/>
                  <a:tab pos="7178675" algn="l"/>
                </a:tabLst>
              </a:pPr>
              <a:r>
                <a:rPr lang="ru-RU" sz="1200" b="1" dirty="0">
                  <a:solidFill>
                    <a:prstClr val="white"/>
                  </a:solidFill>
                </a:rPr>
                <a:t>Создавать простые информационные продукты в соответствии со стандартами компоновки и оформления </a:t>
              </a:r>
              <a:r>
                <a:rPr lang="ru-RU" sz="1200" b="1" dirty="0" smtClean="0">
                  <a:solidFill>
                    <a:prstClr val="white"/>
                  </a:solidFill>
                </a:rPr>
                <a:t>элементов</a:t>
              </a:r>
              <a:endParaRPr lang="en-AU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512" y="4158741"/>
              <a:ext cx="864095" cy="7853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2800" b="1" dirty="0">
                  <a:solidFill>
                    <a:prstClr val="black"/>
                  </a:solidFill>
                  <a:latin typeface="Calibri"/>
                </a:rPr>
                <a:t>L2</a:t>
              </a:r>
            </a:p>
          </p:txBody>
        </p:sp>
      </p:grpSp>
      <p:sp>
        <p:nvSpPr>
          <p:cNvPr id="11" name="Up Arrow 10"/>
          <p:cNvSpPr/>
          <p:nvPr/>
        </p:nvSpPr>
        <p:spPr>
          <a:xfrm>
            <a:off x="2267745" y="4819116"/>
            <a:ext cx="5976662" cy="783675"/>
          </a:xfrm>
          <a:prstGeom prst="upArrow">
            <a:avLst>
              <a:gd name="adj1" fmla="val 56884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</a:rPr>
              <a:t>Способность искать и находить информацию в сети, планирование использования </a:t>
            </a:r>
            <a:r>
              <a:rPr lang="ru-RU" sz="1200" dirty="0" smtClean="0">
                <a:solidFill>
                  <a:prstClr val="black"/>
                </a:solidFill>
              </a:rPr>
              <a:t>информации</a:t>
            </a:r>
            <a:endParaRPr lang="en-US" sz="1100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89731" y="2488405"/>
            <a:ext cx="6593360" cy="767547"/>
            <a:chOff x="35496" y="1916832"/>
            <a:chExt cx="9054161" cy="1152128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35496" y="1916832"/>
              <a:ext cx="9054161" cy="1152128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0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tabLst>
                  <a:tab pos="7083425" algn="l"/>
                  <a:tab pos="7178675" algn="l"/>
                </a:tabLst>
              </a:pPr>
              <a:r>
                <a:rPr lang="ru-RU" sz="1400" b="1" dirty="0">
                  <a:solidFill>
                    <a:prstClr val="white"/>
                  </a:solidFill>
                </a:rPr>
                <a:t>Работать самостоятельно, используя компьютер для сбора и управления информацией, распознавать</a:t>
              </a:r>
              <a:r>
                <a:rPr lang="en-US" sz="1400" b="1" dirty="0">
                  <a:solidFill>
                    <a:prstClr val="white"/>
                  </a:solidFill>
                </a:rPr>
                <a:t> </a:t>
              </a:r>
              <a:r>
                <a:rPr lang="ru-RU" sz="1400" b="1" dirty="0">
                  <a:solidFill>
                    <a:prstClr val="white"/>
                  </a:solidFill>
                </a:rPr>
                <a:t>безопасность информации из сети</a:t>
              </a:r>
              <a:endParaRPr lang="en-AU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512" y="2103239"/>
              <a:ext cx="864096" cy="7853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2800" b="1" dirty="0">
                  <a:solidFill>
                    <a:prstClr val="black"/>
                  </a:solidFill>
                  <a:latin typeface="Calibri"/>
                </a:rPr>
                <a:t>L3</a:t>
              </a:r>
            </a:p>
          </p:txBody>
        </p:sp>
      </p:grpSp>
      <p:sp>
        <p:nvSpPr>
          <p:cNvPr id="15" name="Up Arrow 14"/>
          <p:cNvSpPr/>
          <p:nvPr/>
        </p:nvSpPr>
        <p:spPr>
          <a:xfrm>
            <a:off x="2271912" y="1506854"/>
            <a:ext cx="5544616" cy="881761"/>
          </a:xfrm>
          <a:prstGeom prst="upArrow">
            <a:avLst>
              <a:gd name="adj1" fmla="val 51673"/>
              <a:gd name="adj2" fmla="val 4509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</a:rPr>
              <a:t>Точность, эффективность и контроль при сборе информации и создании информационных продуктов</a:t>
            </a:r>
            <a:endParaRPr lang="en-AU" sz="1100" dirty="0">
              <a:solidFill>
                <a:prstClr val="black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00473" y="842037"/>
            <a:ext cx="6603994" cy="653359"/>
            <a:chOff x="35496" y="0"/>
            <a:chExt cx="9054161" cy="980728"/>
          </a:xfrm>
          <a:solidFill>
            <a:srgbClr val="FF6600"/>
          </a:solidFill>
        </p:grpSpPr>
        <p:sp>
          <p:nvSpPr>
            <p:cNvPr id="17" name="Round Same Side Corner Rectangle 16"/>
            <p:cNvSpPr/>
            <p:nvPr/>
          </p:nvSpPr>
          <p:spPr>
            <a:xfrm>
              <a:off x="35496" y="0"/>
              <a:ext cx="9054161" cy="980728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0" rtlCol="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tabLst>
                  <a:tab pos="7083425" algn="l"/>
                  <a:tab pos="7178675" algn="l"/>
                </a:tabLst>
              </a:pPr>
              <a:r>
                <a:rPr lang="ru-RU" sz="1200" b="1" dirty="0">
                  <a:solidFill>
                    <a:prstClr val="white"/>
                  </a:solidFill>
                </a:rPr>
                <a:t>Оценивать достоверность и надежность источника информации, создавать информационный продукт для определенной аудитории 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513" y="116632"/>
              <a:ext cx="864096" cy="78538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2800" b="1" dirty="0">
                  <a:solidFill>
                    <a:prstClr val="black"/>
                  </a:solidFill>
                  <a:latin typeface="Calibri"/>
                </a:rPr>
                <a:t>L4</a:t>
              </a:r>
            </a:p>
          </p:txBody>
        </p:sp>
      </p:grpSp>
      <p:pic>
        <p:nvPicPr>
          <p:cNvPr id="1026" name="Picture 2" descr="C:\Users\botevar\Desktop\ICILS\magnifie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83" y="4087893"/>
            <a:ext cx="831526" cy="10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tevar\Desktop\ICILS\pc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83" y="5644854"/>
            <a:ext cx="886294" cy="8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tevar\Desktop\ICILS\puzzle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57" y="2392569"/>
            <a:ext cx="908578" cy="90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botevar\Desktop\ICILS\target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18" y="883259"/>
            <a:ext cx="872803" cy="8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Уровни информационной и компьютерной грамотности</a:t>
            </a:r>
            <a:endParaRPr lang="ru-RU" sz="2000" dirty="0"/>
          </a:p>
        </p:txBody>
      </p:sp>
      <p:sp>
        <p:nvSpPr>
          <p:cNvPr id="2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>
                <a:solidFill>
                  <a:srgbClr val="FFFFFF"/>
                </a:solidFill>
              </a:rPr>
              <a:t>Уровни  компьютерной и информационной грамотности *</a:t>
            </a:r>
            <a:endParaRPr lang="ru-RU" sz="2000" dirty="0"/>
          </a:p>
        </p:txBody>
      </p:sp>
      <p:graphicFrame>
        <p:nvGraphicFramePr>
          <p:cNvPr id="614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284484"/>
              </p:ext>
            </p:extLst>
          </p:nvPr>
        </p:nvGraphicFramePr>
        <p:xfrm>
          <a:off x="179512" y="1052738"/>
          <a:ext cx="8280920" cy="504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Лист" r:id="rId3" imgW="9035055" imgH="5139373" progId="Excel.Sheet.8">
                  <p:embed/>
                </p:oleObj>
              </mc:Choice>
              <mc:Fallback>
                <p:oleObj name="Лист" r:id="rId3" imgW="9035055" imgH="5139373" progId="Excel.Sheet.8">
                  <p:embed/>
                  <p:pic>
                    <p:nvPicPr>
                      <p:cNvPr id="0" name="Content Placeholder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052738"/>
                        <a:ext cx="8280920" cy="50415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016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_016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rgbClr val="000000"/>
    </a:dk1>
    <a:lt1>
      <a:srgbClr val="FFFFFF"/>
    </a:lt1>
    <a:dk2>
      <a:srgbClr val="1B4E63"/>
    </a:dk2>
    <a:lt2>
      <a:srgbClr val="DDDDDD"/>
    </a:lt2>
    <a:accent1>
      <a:srgbClr val="328C83"/>
    </a:accent1>
    <a:accent2>
      <a:srgbClr val="DC8300"/>
    </a:accent2>
    <a:accent3>
      <a:srgbClr val="FFFFFF"/>
    </a:accent3>
    <a:accent4>
      <a:srgbClr val="000000"/>
    </a:accent4>
    <a:accent5>
      <a:srgbClr val="ADC5C1"/>
    </a:accent5>
    <a:accent6>
      <a:srgbClr val="C77600"/>
    </a:accent6>
    <a:hlink>
      <a:srgbClr val="9DC03C"/>
    </a:hlink>
    <a:folHlink>
      <a:srgbClr val="007AC3"/>
    </a:folHlink>
  </a:clrScheme>
  <a:fontScheme name="samp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1">
    <a:dk1>
      <a:srgbClr val="000000"/>
    </a:dk1>
    <a:lt1>
      <a:srgbClr val="FFFFFF"/>
    </a:lt1>
    <a:dk2>
      <a:srgbClr val="1B4E63"/>
    </a:dk2>
    <a:lt2>
      <a:srgbClr val="DDDDDD"/>
    </a:lt2>
    <a:accent1>
      <a:srgbClr val="328C83"/>
    </a:accent1>
    <a:accent2>
      <a:srgbClr val="DC8300"/>
    </a:accent2>
    <a:accent3>
      <a:srgbClr val="FFFFFF"/>
    </a:accent3>
    <a:accent4>
      <a:srgbClr val="000000"/>
    </a:accent4>
    <a:accent5>
      <a:srgbClr val="ADC5C1"/>
    </a:accent5>
    <a:accent6>
      <a:srgbClr val="C77600"/>
    </a:accent6>
    <a:hlink>
      <a:srgbClr val="9DC03C"/>
    </a:hlink>
    <a:folHlink>
      <a:srgbClr val="007AC3"/>
    </a:folHlink>
  </a:clrScheme>
  <a:fontScheme name="samp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1">
    <a:dk1>
      <a:srgbClr val="000000"/>
    </a:dk1>
    <a:lt1>
      <a:srgbClr val="FFFFFF"/>
    </a:lt1>
    <a:dk2>
      <a:srgbClr val="1B4E63"/>
    </a:dk2>
    <a:lt2>
      <a:srgbClr val="DDDDDD"/>
    </a:lt2>
    <a:accent1>
      <a:srgbClr val="328C83"/>
    </a:accent1>
    <a:accent2>
      <a:srgbClr val="DC8300"/>
    </a:accent2>
    <a:accent3>
      <a:srgbClr val="FFFFFF"/>
    </a:accent3>
    <a:accent4>
      <a:srgbClr val="000000"/>
    </a:accent4>
    <a:accent5>
      <a:srgbClr val="ADC5C1"/>
    </a:accent5>
    <a:accent6>
      <a:srgbClr val="C77600"/>
    </a:accent6>
    <a:hlink>
      <a:srgbClr val="9DC03C"/>
    </a:hlink>
    <a:folHlink>
      <a:srgbClr val="007AC3"/>
    </a:folHlink>
  </a:clrScheme>
  <a:fontScheme name="samp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1">
    <a:dk1>
      <a:srgbClr val="000000"/>
    </a:dk1>
    <a:lt1>
      <a:srgbClr val="FFFFFF"/>
    </a:lt1>
    <a:dk2>
      <a:srgbClr val="1B4E63"/>
    </a:dk2>
    <a:lt2>
      <a:srgbClr val="DDDDDD"/>
    </a:lt2>
    <a:accent1>
      <a:srgbClr val="328C83"/>
    </a:accent1>
    <a:accent2>
      <a:srgbClr val="DC8300"/>
    </a:accent2>
    <a:accent3>
      <a:srgbClr val="FFFFFF"/>
    </a:accent3>
    <a:accent4>
      <a:srgbClr val="000000"/>
    </a:accent4>
    <a:accent5>
      <a:srgbClr val="ADC5C1"/>
    </a:accent5>
    <a:accent6>
      <a:srgbClr val="C77600"/>
    </a:accent6>
    <a:hlink>
      <a:srgbClr val="9DC03C"/>
    </a:hlink>
    <a:folHlink>
      <a:srgbClr val="007AC3"/>
    </a:folHlink>
  </a:clrScheme>
  <a:fontScheme name="samp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Другая 1">
    <a:dk1>
      <a:srgbClr val="000000"/>
    </a:dk1>
    <a:lt1>
      <a:srgbClr val="FFFFFF"/>
    </a:lt1>
    <a:dk2>
      <a:srgbClr val="1B4E63"/>
    </a:dk2>
    <a:lt2>
      <a:srgbClr val="DDDDDD"/>
    </a:lt2>
    <a:accent1>
      <a:srgbClr val="328C83"/>
    </a:accent1>
    <a:accent2>
      <a:srgbClr val="DC8300"/>
    </a:accent2>
    <a:accent3>
      <a:srgbClr val="FFFFFF"/>
    </a:accent3>
    <a:accent4>
      <a:srgbClr val="000000"/>
    </a:accent4>
    <a:accent5>
      <a:srgbClr val="ADC5C1"/>
    </a:accent5>
    <a:accent6>
      <a:srgbClr val="C77600"/>
    </a:accent6>
    <a:hlink>
      <a:srgbClr val="9DC03C"/>
    </a:hlink>
    <a:folHlink>
      <a:srgbClr val="007AC3"/>
    </a:folHlink>
  </a:clrScheme>
  <a:fontScheme name="samp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new_016</Template>
  <TotalTime>951</TotalTime>
  <Words>2618</Words>
  <Application>Microsoft Office PowerPoint</Application>
  <PresentationFormat>Экран (4:3)</PresentationFormat>
  <Paragraphs>410</Paragraphs>
  <Slides>32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new_016</vt:lpstr>
      <vt:lpstr>4_Office Theme</vt:lpstr>
      <vt:lpstr>2_new_016</vt:lpstr>
      <vt:lpstr>Image</vt:lpstr>
      <vt:lpstr>Microsoft Excel 97-2003 Worksheet</vt:lpstr>
      <vt:lpstr>Международное исследование компьютерной и информационной грамотности: результаты и рекомендации  </vt:lpstr>
      <vt:lpstr>Международное исследование ICILS: что это такое?</vt:lpstr>
      <vt:lpstr>Цель и задачи исследования ICILS</vt:lpstr>
      <vt:lpstr>ICILS: инструментарий исследования</vt:lpstr>
      <vt:lpstr>ICILS: основной этап исследования</vt:lpstr>
      <vt:lpstr>Компьютерная и информационная грамотность</vt:lpstr>
      <vt:lpstr>Оценка компьютерной и информационной грамотности</vt:lpstr>
      <vt:lpstr>Уровни информационной и компьютерной грамотности</vt:lpstr>
      <vt:lpstr>Уровни  компьютерной и информационной грамотности *</vt:lpstr>
      <vt:lpstr>Некоторые ключевые  результаты –  межстрановые и по России:</vt:lpstr>
      <vt:lpstr>Некоторые результаты - межстрановые  и по России:</vt:lpstr>
      <vt:lpstr>Зависимость уровня компьютерной и  информационной грамотности от места проживания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Некоторые результаты - межстрановые  и по России:</vt:lpstr>
      <vt:lpstr>Некоторые ключевые  результаты и выводы - межстрановые и по России:  </vt:lpstr>
      <vt:lpstr>Уверенное пользование ИКТ учителями</vt:lpstr>
      <vt:lpstr>Проблемы эффективного использования ИКТ в школах:  межстрановые и по России:</vt:lpstr>
      <vt:lpstr>Почему в школе недостаточно используются возможности ИКТ?</vt:lpstr>
      <vt:lpstr>Презентация PowerPoint</vt:lpstr>
      <vt:lpstr>Ученики. Влияние общения с помощью сообщений или в социальных  сетях на уровень компьютерной и информационной грамотности</vt:lpstr>
      <vt:lpstr>Ученики. Влияние  интенсивности пользования компьютеров в различных ситуациях на уровень компьютерной и информационной грамотности</vt:lpstr>
      <vt:lpstr>Выводы и рекомендации: условия организации образовательной деятельности по развитию ИКТ-компетентности обучающихся в ОУ</vt:lpstr>
      <vt:lpstr>Презентация PowerPoint</vt:lpstr>
      <vt:lpstr>Различные аспекты использования ИКТ в школе–  межстрановые и по России: </vt:lpstr>
      <vt:lpstr>Процентная доля учащихся в школах с доступными  для учебного процесса электронными ресурсами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ICILS</dc:title>
  <dc:creator>Авдеева</dc:creator>
  <cp:lastModifiedBy>Авдеева</cp:lastModifiedBy>
  <cp:revision>54</cp:revision>
  <dcterms:created xsi:type="dcterms:W3CDTF">2014-12-19T06:51:34Z</dcterms:created>
  <dcterms:modified xsi:type="dcterms:W3CDTF">2015-10-29T05:24:55Z</dcterms:modified>
</cp:coreProperties>
</file>