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84" r:id="rId12"/>
    <p:sldId id="285" r:id="rId13"/>
    <p:sldId id="286" r:id="rId14"/>
    <p:sldId id="266" r:id="rId15"/>
    <p:sldId id="267" r:id="rId16"/>
    <p:sldId id="268" r:id="rId17"/>
    <p:sldId id="269" r:id="rId18"/>
    <p:sldId id="272" r:id="rId19"/>
    <p:sldId id="273" r:id="rId20"/>
    <p:sldId id="274" r:id="rId21"/>
    <p:sldId id="275" r:id="rId22"/>
    <p:sldId id="270" r:id="rId23"/>
    <p:sldId id="277" r:id="rId24"/>
    <p:sldId id="278" r:id="rId25"/>
    <p:sldId id="281" r:id="rId26"/>
    <p:sldId id="282" r:id="rId27"/>
    <p:sldId id="289" r:id="rId28"/>
    <p:sldId id="288" r:id="rId29"/>
    <p:sldId id="283" r:id="rId30"/>
    <p:sldId id="287" r:id="rId31"/>
    <p:sldId id="271" r:id="rId32"/>
    <p:sldId id="27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5555555555555E-2"/>
          <c:y val="0.12463009160598318"/>
          <c:w val="0.84444444444444444"/>
          <c:h val="0.830907676924786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Школы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8100">
                <a:solidFill>
                  <a:srgbClr val="FFFF00"/>
                </a:solidFill>
              </a:ln>
              <a:effectLst/>
              <a:sp3d contourW="38100">
                <a:contourClr>
                  <a:srgbClr val="FFFF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38100">
                <a:solidFill>
                  <a:srgbClr val="FFFF00"/>
                </a:solidFill>
              </a:ln>
              <a:effectLst/>
              <a:sp3d contourW="38100">
                <a:contourClr>
                  <a:srgbClr val="FFFF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38100">
                <a:solidFill>
                  <a:srgbClr val="FFFF00"/>
                </a:solidFill>
              </a:ln>
              <a:effectLst/>
              <a:sp3d contourW="38100">
                <a:contourClr>
                  <a:srgbClr val="FFFF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38100">
                <a:solidFill>
                  <a:srgbClr val="FFFF00"/>
                </a:solidFill>
              </a:ln>
              <a:effectLst/>
              <a:sp3d contourW="38100">
                <a:contourClr>
                  <a:srgbClr val="FFFF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38100">
                <a:solidFill>
                  <a:srgbClr val="FFFF00"/>
                </a:solidFill>
              </a:ln>
              <a:effectLst/>
              <a:sp3d contourW="38100">
                <a:contourClr>
                  <a:srgbClr val="FFFF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38100">
                <a:solidFill>
                  <a:srgbClr val="FFFF00"/>
                </a:solidFill>
              </a:ln>
              <a:effectLst/>
              <a:sp3d contourW="38100">
                <a:contourClr>
                  <a:srgbClr val="FFFF00"/>
                </a:contourClr>
              </a:sp3d>
            </c:spPr>
          </c:dPt>
          <c:dLbls>
            <c:dLbl>
              <c:idx val="0"/>
              <c:layout>
                <c:manualLayout>
                  <c:x val="-0.21404861111111112"/>
                  <c:y val="-0.178628195352031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Palatino Linotype" pitchFamily="18" charset="0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Средние – 2272 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067011154855643"/>
                  <c:y val="-0.166343102029067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Palatino Linotype" pitchFamily="18" charset="0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Основные</a:t>
                    </a:r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 – 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732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426595378276817"/>
                  <c:y val="9.09889792108826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Palatino Linotype" pitchFamily="18" charset="0"/>
                        <a:ea typeface="+mn-ea"/>
                        <a:cs typeface="+mn-cs"/>
                      </a:defRPr>
                    </a:pPr>
                    <a:r>
                      <a:rPr lang="ru-RU" sz="1400" dirty="0" smtClean="0">
                        <a:solidFill>
                          <a:schemeClr val="bg1"/>
                        </a:solidFill>
                        <a:latin typeface="Palatino Linotype" pitchFamily="18" charset="0"/>
                      </a:rPr>
                      <a:t>Начальные</a:t>
                    </a:r>
                    <a:r>
                      <a:rPr lang="ru-RU" sz="1400" baseline="0" dirty="0" smtClean="0">
                        <a:solidFill>
                          <a:schemeClr val="bg1"/>
                        </a:solidFill>
                        <a:latin typeface="Palatino Linotype" pitchFamily="18" charset="0"/>
                      </a:rPr>
                      <a:t> –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  <a:latin typeface="Palatino Linotype" pitchFamily="18" charset="0"/>
                      </a:rPr>
                      <a:t> 577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61094651555148E-2"/>
                  <c:y val="-1.3671089349433438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Гимназии – 88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476006171980828E-2"/>
                  <c:y val="-8.50511168728427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Лицеи – 54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8959483646066413"/>
                  <c:y val="-1.20467117878278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defRPr>
                    </a:pPr>
                    <a:r>
                      <a:rPr lang="ru-RU" sz="1400" dirty="0" smtClean="0">
                        <a:latin typeface="Palatino Linotype" pitchFamily="18" charset="0"/>
                      </a:rPr>
                      <a:t>Интернаты – 20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средние</c:v>
                </c:pt>
                <c:pt idx="1">
                  <c:v>основных </c:v>
                </c:pt>
                <c:pt idx="2">
                  <c:v>начальных </c:v>
                </c:pt>
                <c:pt idx="3">
                  <c:v>гимназии</c:v>
                </c:pt>
                <c:pt idx="4">
                  <c:v>лицеи</c:v>
                </c:pt>
                <c:pt idx="5">
                  <c:v>интернаты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2272</c:v>
                </c:pt>
                <c:pt idx="1">
                  <c:v>732</c:v>
                </c:pt>
                <c:pt idx="2">
                  <c:v>577</c:v>
                </c:pt>
                <c:pt idx="3">
                  <c:v>88</c:v>
                </c:pt>
                <c:pt idx="4">
                  <c:v>54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Лист1!$A$1:$C$1</c:f>
              <c:strCache>
                <c:ptCount val="3"/>
                <c:pt idx="0">
                  <c:v>Всего</c:v>
                </c:pt>
                <c:pt idx="1">
                  <c:v>Мальчики</c:v>
                </c:pt>
                <c:pt idx="2">
                  <c:v>Девочки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1741628</c:v>
                </c:pt>
                <c:pt idx="1">
                  <c:v>911243</c:v>
                </c:pt>
                <c:pt idx="2">
                  <c:v>830385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4173568"/>
        <c:axId val="84181760"/>
      </c:barChart>
      <c:catAx>
        <c:axId val="84173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Palatino Linotype" pitchFamily="18" charset="0"/>
              </a:defRPr>
            </a:pPr>
            <a:endParaRPr lang="ru-RU"/>
          </a:p>
        </c:txPr>
        <c:crossAx val="84181760"/>
        <c:crosses val="autoZero"/>
        <c:auto val="1"/>
        <c:lblAlgn val="ctr"/>
        <c:lblOffset val="100"/>
        <c:noMultiLvlLbl val="0"/>
      </c:catAx>
      <c:valAx>
        <c:axId val="8418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173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690-FE0B-40D1-A5E4-4E40B8348CE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FEBD-1EE6-49A7-A91F-07B43F48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3972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690-FE0B-40D1-A5E4-4E40B8348CE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FEBD-1EE6-49A7-A91F-07B43F48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194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690-FE0B-40D1-A5E4-4E40B8348CE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FEBD-1EE6-49A7-A91F-07B43F48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9664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690-FE0B-40D1-A5E4-4E40B8348CE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FEBD-1EE6-49A7-A91F-07B43F48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322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690-FE0B-40D1-A5E4-4E40B8348CE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FEBD-1EE6-49A7-A91F-07B43F48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996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690-FE0B-40D1-A5E4-4E40B8348CE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FEBD-1EE6-49A7-A91F-07B43F48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1684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690-FE0B-40D1-A5E4-4E40B8348CE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FEBD-1EE6-49A7-A91F-07B43F48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7813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690-FE0B-40D1-A5E4-4E40B8348CE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FEBD-1EE6-49A7-A91F-07B43F48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87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690-FE0B-40D1-A5E4-4E40B8348CE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FEBD-1EE6-49A7-A91F-07B43F48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492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690-FE0B-40D1-A5E4-4E40B8348CE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FEBD-1EE6-49A7-A91F-07B43F48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5298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690-FE0B-40D1-A5E4-4E40B8348CE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FEBD-1EE6-49A7-A91F-07B43F48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268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1690-FE0B-40D1-A5E4-4E40B8348CE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AFEBD-1EE6-49A7-A91F-07B43F48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2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t="23142" r="8883" b="49724"/>
          <a:stretch/>
        </p:blipFill>
        <p:spPr bwMode="auto">
          <a:xfrm>
            <a:off x="1151680" y="476672"/>
            <a:ext cx="6840639" cy="144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88840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Palatino Linotype" pitchFamily="18" charset="0"/>
              </a:rPr>
              <a:t>IV </a:t>
            </a:r>
            <a:r>
              <a:rPr lang="ru-RU" sz="1400" b="1" dirty="0" smtClean="0">
                <a:solidFill>
                  <a:srgbClr val="002060"/>
                </a:solidFill>
                <a:latin typeface="Palatino Linotype" pitchFamily="18" charset="0"/>
              </a:rPr>
              <a:t>ежегодная международная конференция ЕАОКО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</a:t>
            </a:r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: 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Palatino Linotype" pitchFamily="18" charset="0"/>
              </a:rPr>
              <a:t>современные вызовы и лучшие практики»</a:t>
            </a:r>
            <a:endParaRPr lang="ru-RU" sz="14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07704" y="2996952"/>
            <a:ext cx="53285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83568" y="321297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Palatino Linotype" pitchFamily="18" charset="0"/>
              </a:rPr>
              <a:t>ОПЫТ РЕСПУБЛИКИ ТАДЖИКИСТАН </a:t>
            </a:r>
          </a:p>
          <a:p>
            <a:pPr algn="ctr"/>
            <a:r>
              <a:rPr lang="ru-RU" b="1" dirty="0" smtClean="0">
                <a:latin typeface="Palatino Linotype" pitchFamily="18" charset="0"/>
              </a:rPr>
              <a:t>В ФОРМИРОВАНИИ НАЦИОНАЛЬНОЙ СИСТЕМЫ </a:t>
            </a:r>
          </a:p>
          <a:p>
            <a:pPr algn="ctr"/>
            <a:r>
              <a:rPr lang="ru-RU" b="1" dirty="0" smtClean="0">
                <a:latin typeface="Palatino Linotype" pitchFamily="18" charset="0"/>
              </a:rPr>
              <a:t>ОЦЕНКИ КАЧЕСТВА ОБЩЕГО (ШКОЛЬНОГО) </a:t>
            </a:r>
          </a:p>
          <a:p>
            <a:pPr algn="ctr"/>
            <a:r>
              <a:rPr lang="ru-RU" b="1" dirty="0" smtClean="0">
                <a:latin typeface="Palatino Linotype" pitchFamily="18" charset="0"/>
              </a:rPr>
              <a:t>ОБРАЗОВАНИЯ (С ФОКУСОМ НА НАЦИОНАЛЬНЫЕ ЭКЗАМЕНЫ И МОНИТОРИНГОВЫЕ ИССЛЕДОВАНИЯ ОБРАЗОВАТЕЛЬНЫХ ДОСТИЖЕНИЙ)</a:t>
            </a:r>
            <a:endParaRPr lang="ru-RU" b="1" dirty="0">
              <a:latin typeface="Palatino Linotype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 flipV="1">
            <a:off x="84754" y="6416836"/>
            <a:ext cx="9000000" cy="324532"/>
            <a:chOff x="1021081" y="327597"/>
            <a:chExt cx="11183619" cy="396921"/>
          </a:xfrm>
          <a:solidFill>
            <a:srgbClr val="4F81BD"/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2416011" y="327597"/>
              <a:ext cx="9788689" cy="396774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930620" y="327744"/>
              <a:ext cx="462026" cy="396774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626610" y="327744"/>
              <a:ext cx="278869" cy="396774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424767" y="327744"/>
              <a:ext cx="173230" cy="396774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223034" y="327744"/>
              <a:ext cx="173230" cy="396774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021081" y="327744"/>
              <a:ext cx="173230" cy="396774"/>
            </a:xfrm>
            <a:prstGeom prst="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806888" y="6434055"/>
            <a:ext cx="72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Palatino Linotype" pitchFamily="18" charset="0"/>
              </a:rPr>
              <a:t>29 – 30 октября </a:t>
            </a:r>
            <a:r>
              <a:rPr lang="ru-RU" sz="1300" b="1" dirty="0">
                <a:solidFill>
                  <a:schemeClr val="bg1"/>
                </a:solidFill>
                <a:latin typeface="Palatino Linotype" pitchFamily="18" charset="0"/>
              </a:rPr>
              <a:t>2015 г., Российская Федерация, Республика Татарстан, г. Казань</a:t>
            </a:r>
            <a:endParaRPr lang="ru-RU" sz="13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370051" y="5157192"/>
            <a:ext cx="4475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314747" y="5301208"/>
            <a:ext cx="458651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small" dirty="0" smtClean="0">
                <a:solidFill>
                  <a:srgbClr val="002060"/>
                </a:solidFill>
                <a:latin typeface="Palatino Linotype" pitchFamily="18" charset="0"/>
              </a:rPr>
              <a:t>Джафаров </a:t>
            </a:r>
            <a:r>
              <a:rPr lang="ru-RU" b="1" cap="small" dirty="0" err="1" smtClean="0">
                <a:solidFill>
                  <a:srgbClr val="002060"/>
                </a:solidFill>
                <a:latin typeface="Palatino Linotype" pitchFamily="18" charset="0"/>
              </a:rPr>
              <a:t>Савзали</a:t>
            </a:r>
            <a:r>
              <a:rPr lang="ru-RU" b="1" cap="small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ru-RU" b="1" cap="small" dirty="0" err="1" smtClean="0">
                <a:solidFill>
                  <a:srgbClr val="002060"/>
                </a:solidFill>
                <a:latin typeface="Palatino Linotype" pitchFamily="18" charset="0"/>
              </a:rPr>
              <a:t>Файзалиевич</a:t>
            </a:r>
            <a:endParaRPr lang="ru-RU" b="1" cap="small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Palatino Linotype" pitchFamily="18" charset="0"/>
              </a:rPr>
              <a:t>Национальный центр тестирования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Palatino Linotype" pitchFamily="18" charset="0"/>
              </a:rPr>
              <a:t>при Президенте Республики Таджикистан</a:t>
            </a:r>
            <a:endParaRPr lang="ru-RU" sz="16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48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57808" y="634678"/>
            <a:ext cx="8028384" cy="56207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Palatino Linotype" pitchFamily="18" charset="0"/>
              </a:rPr>
              <a:t>Институциональный потенциал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32048" y="1412776"/>
            <a:ext cx="8388424" cy="403244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400" dirty="0" smtClean="0">
                <a:latin typeface="Palatino Linotype" pitchFamily="18" charset="0"/>
              </a:rPr>
              <a:t>•	Министерство образования и науки Республики Таджикистан (МОНРТ);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Palatino Linotype" pitchFamily="18" charset="0"/>
              </a:rPr>
              <a:t>•	Государственная служба по надзору в сфере образования (ГСНСО);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Palatino Linotype" pitchFamily="18" charset="0"/>
              </a:rPr>
              <a:t>•	Национальный центр тестирования при Президенте Республики Таджикистан (НЦТППРТ);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Palatino Linotype" pitchFamily="18" charset="0"/>
              </a:rPr>
              <a:t>•	Академия образования Таджикистана (АОТ);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Palatino Linotype" pitchFamily="18" charset="0"/>
              </a:rPr>
              <a:t>•	Республиканский учебно-методический центр (РУМЦ).</a:t>
            </a:r>
          </a:p>
        </p:txBody>
      </p:sp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57808" y="634678"/>
            <a:ext cx="8028384" cy="56207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Palatino Linotype" pitchFamily="18" charset="0"/>
              </a:rPr>
              <a:t>Институциональный потенциал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ru-RU" sz="2200" b="1" dirty="0" smtClean="0">
                <a:latin typeface="Palatino Linotype" pitchFamily="18" charset="0"/>
                <a:ea typeface="Calibri"/>
              </a:rPr>
              <a:t>     Министерство </a:t>
            </a:r>
            <a:r>
              <a:rPr lang="ru-RU" sz="2200" b="1" dirty="0">
                <a:latin typeface="Palatino Linotype" pitchFamily="18" charset="0"/>
                <a:ea typeface="Calibri"/>
              </a:rPr>
              <a:t>образования и науки Республики Таджикистан </a:t>
            </a:r>
            <a:r>
              <a:rPr lang="ru-RU" sz="2200" dirty="0" smtClean="0">
                <a:latin typeface="Palatino Linotype" pitchFamily="18" charset="0"/>
                <a:ea typeface="Calibri"/>
              </a:rPr>
              <a:t>– головной руководящий аппарат, контролирующий </a:t>
            </a:r>
            <a:r>
              <a:rPr lang="ru-RU" sz="2200" dirty="0">
                <a:latin typeface="Palatino Linotype" pitchFamily="18" charset="0"/>
                <a:ea typeface="Calibri"/>
              </a:rPr>
              <a:t>и </a:t>
            </a:r>
            <a:r>
              <a:rPr lang="ru-RU" sz="2200" dirty="0" smtClean="0">
                <a:latin typeface="Palatino Linotype" pitchFamily="18" charset="0"/>
                <a:ea typeface="Calibri"/>
              </a:rPr>
              <a:t>регулирующий </a:t>
            </a:r>
            <a:r>
              <a:rPr lang="ru-RU" sz="2200" dirty="0">
                <a:latin typeface="Palatino Linotype" pitchFamily="18" charset="0"/>
                <a:ea typeface="Calibri"/>
              </a:rPr>
              <a:t>вопросы качества и оценки образования</a:t>
            </a:r>
            <a:r>
              <a:rPr lang="ru-RU" sz="2200" dirty="0" smtClean="0">
                <a:latin typeface="Palatino Linotype" pitchFamily="18" charset="0"/>
                <a:ea typeface="Calibri"/>
              </a:rPr>
              <a:t>, и основной заказчик </a:t>
            </a:r>
            <a:r>
              <a:rPr lang="ru-RU" sz="2200" dirty="0">
                <a:latin typeface="Palatino Linotype" pitchFamily="18" charset="0"/>
                <a:ea typeface="Calibri"/>
              </a:rPr>
              <a:t>выполнения всех образовательных </a:t>
            </a:r>
            <a:r>
              <a:rPr lang="ru-RU" sz="2200" dirty="0" smtClean="0">
                <a:latin typeface="Palatino Linotype" pitchFamily="18" charset="0"/>
                <a:ea typeface="Calibri"/>
              </a:rPr>
              <a:t>услуг.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ru-RU" sz="2200" b="1" dirty="0" smtClean="0">
                <a:latin typeface="Palatino Linotype" pitchFamily="18" charset="0"/>
                <a:ea typeface="Calibri"/>
              </a:rPr>
              <a:t>     Академия </a:t>
            </a:r>
            <a:r>
              <a:rPr lang="ru-RU" sz="2200" b="1" dirty="0">
                <a:latin typeface="Palatino Linotype" pitchFamily="18" charset="0"/>
                <a:ea typeface="Calibri"/>
              </a:rPr>
              <a:t>образования Таджикистана</a:t>
            </a:r>
            <a:r>
              <a:rPr lang="ru-RU" sz="2200" dirty="0">
                <a:latin typeface="Palatino Linotype" pitchFamily="18" charset="0"/>
                <a:ea typeface="Calibri"/>
              </a:rPr>
              <a:t> </a:t>
            </a:r>
            <a:r>
              <a:rPr lang="ru-RU" sz="2200" dirty="0" smtClean="0">
                <a:latin typeface="Palatino Linotype" pitchFamily="18" charset="0"/>
                <a:ea typeface="Calibri"/>
              </a:rPr>
              <a:t> осуществляет </a:t>
            </a:r>
            <a:r>
              <a:rPr lang="ru-RU" sz="2200" dirty="0">
                <a:latin typeface="Palatino Linotype" pitchFamily="18" charset="0"/>
                <a:ea typeface="Calibri"/>
              </a:rPr>
              <a:t>методическую, теоретическую и научно-практическую поддержку формирования НСОКО. На базе АОТ и </a:t>
            </a:r>
            <a:r>
              <a:rPr lang="ru-RU" sz="2200" dirty="0" smtClean="0">
                <a:latin typeface="Palatino Linotype" pitchFamily="18" charset="0"/>
                <a:ea typeface="Calibri"/>
              </a:rPr>
              <a:t>её подразделения – ИРО АОТ – создаются </a:t>
            </a:r>
            <a:r>
              <a:rPr lang="ru-RU" sz="2200" dirty="0">
                <a:latin typeface="Palatino Linotype" pitchFamily="18" charset="0"/>
                <a:ea typeface="Calibri"/>
              </a:rPr>
              <a:t>образовательные стандарты, апробируются различные формы </a:t>
            </a:r>
            <a:r>
              <a:rPr lang="ru-RU" sz="2200" dirty="0" smtClean="0">
                <a:latin typeface="Palatino Linotype" pitchFamily="18" charset="0"/>
                <a:ea typeface="Calibri"/>
              </a:rPr>
              <a:t>оценивания. </a:t>
            </a:r>
          </a:p>
        </p:txBody>
      </p:sp>
    </p:spTree>
    <p:extLst>
      <p:ext uri="{BB962C8B-B14F-4D97-AF65-F5344CB8AC3E}">
        <p14:creationId xmlns:p14="http://schemas.microsoft.com/office/powerpoint/2010/main" val="1878461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57808" y="476672"/>
            <a:ext cx="8028384" cy="56207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Palatino Linotype" pitchFamily="18" charset="0"/>
              </a:rPr>
              <a:t>Институциональный потенциал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17632" cy="496855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000" b="1" dirty="0" smtClean="0">
                <a:latin typeface="Palatino Linotype" pitchFamily="18" charset="0"/>
              </a:rPr>
              <a:t>     Государственная </a:t>
            </a:r>
            <a:r>
              <a:rPr lang="ru-RU" sz="2000" b="1" dirty="0">
                <a:latin typeface="Palatino Linotype" pitchFamily="18" charset="0"/>
              </a:rPr>
              <a:t>служба по надзору в сфере </a:t>
            </a:r>
            <a:r>
              <a:rPr lang="ru-RU" sz="2000" b="1" dirty="0" smtClean="0">
                <a:latin typeface="Palatino Linotype" pitchFamily="18" charset="0"/>
              </a:rPr>
              <a:t>образования </a:t>
            </a:r>
            <a:r>
              <a:rPr lang="ru-RU" sz="2000" dirty="0" smtClean="0">
                <a:latin typeface="Palatino Linotype" pitchFamily="18" charset="0"/>
              </a:rPr>
              <a:t>с </a:t>
            </a:r>
            <a:r>
              <a:rPr lang="ru-RU" sz="2000" dirty="0">
                <a:latin typeface="Palatino Linotype" pitchFamily="18" charset="0"/>
              </a:rPr>
              <a:t>целью контроля и оценки качества обучения</a:t>
            </a:r>
            <a:r>
              <a:rPr lang="ru-RU" sz="2000" dirty="0" smtClean="0">
                <a:latin typeface="Palatino Linotype" pitchFamily="18" charset="0"/>
              </a:rPr>
              <a:t>: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ru-RU" sz="2000" dirty="0">
                <a:latin typeface="Palatino Linotype" pitchFamily="18" charset="0"/>
                <a:ea typeface="Calibri"/>
                <a:cs typeface="Times New Roman"/>
              </a:rPr>
              <a:t>осуществляет </a:t>
            </a:r>
            <a:r>
              <a:rPr lang="ru-RU" sz="2000" dirty="0" smtClean="0">
                <a:latin typeface="Palatino Linotype" pitchFamily="18" charset="0"/>
                <a:ea typeface="Calibri"/>
                <a:cs typeface="Times New Roman"/>
              </a:rPr>
              <a:t>проверку </a:t>
            </a:r>
            <a:r>
              <a:rPr lang="ru-RU" sz="2000" dirty="0">
                <a:latin typeface="Palatino Linotype" pitchFamily="18" charset="0"/>
                <a:ea typeface="Calibri"/>
                <a:cs typeface="Times New Roman"/>
              </a:rPr>
              <a:t>уровня качества обучения в образовательных </a:t>
            </a:r>
            <a:r>
              <a:rPr lang="ru-RU" sz="2000" dirty="0" smtClean="0">
                <a:latin typeface="Palatino Linotype" pitchFamily="18" charset="0"/>
                <a:ea typeface="Calibri"/>
                <a:cs typeface="Times New Roman"/>
              </a:rPr>
              <a:t>учреждениях </a:t>
            </a:r>
            <a:r>
              <a:rPr lang="ru-RU" sz="2000" dirty="0">
                <a:latin typeface="Palatino Linotype" pitchFamily="18" charset="0"/>
                <a:ea typeface="Calibri"/>
                <a:cs typeface="Times New Roman"/>
              </a:rPr>
              <a:t>в установленном порядке независимо от форм собственности и ведомственной подчиненности;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ru-RU" sz="2000" dirty="0" smtClean="0">
                <a:latin typeface="Palatino Linotype" pitchFamily="18" charset="0"/>
                <a:ea typeface="Calibri"/>
                <a:cs typeface="Times New Roman"/>
              </a:rPr>
              <a:t>осуществляет </a:t>
            </a:r>
            <a:r>
              <a:rPr lang="ru-RU" sz="2000" dirty="0">
                <a:latin typeface="Palatino Linotype" pitchFamily="18" charset="0"/>
                <a:ea typeface="Calibri"/>
                <a:cs typeface="Times New Roman"/>
              </a:rPr>
              <a:t>организацию и проведение в образовательных учреждениях тестовых испытаний, письменных работ, устных </a:t>
            </a:r>
            <a:r>
              <a:rPr lang="ru-RU" sz="2000" dirty="0" smtClean="0">
                <a:latin typeface="Palatino Linotype" pitchFamily="18" charset="0"/>
                <a:ea typeface="Calibri"/>
                <a:cs typeface="Times New Roman"/>
              </a:rPr>
              <a:t>опросов;</a:t>
            </a:r>
            <a:endParaRPr lang="ru-RU" sz="2000" dirty="0">
              <a:latin typeface="Palatino Linotype" pitchFamily="18" charset="0"/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ru-RU" sz="2000" dirty="0" smtClean="0">
                <a:latin typeface="Palatino Linotype" pitchFamily="18" charset="0"/>
                <a:ea typeface="Calibri"/>
                <a:cs typeface="Times New Roman"/>
              </a:rPr>
              <a:t>предоставляет </a:t>
            </a:r>
            <a:r>
              <a:rPr lang="ru-RU" sz="2000" dirty="0">
                <a:latin typeface="Palatino Linotype" pitchFamily="18" charset="0"/>
                <a:ea typeface="Calibri"/>
                <a:cs typeface="Times New Roman"/>
              </a:rPr>
              <a:t>по результатам проверок по определению качества образования </a:t>
            </a:r>
            <a:r>
              <a:rPr lang="ru-RU" sz="2000" dirty="0" smtClean="0">
                <a:latin typeface="Palatino Linotype" pitchFamily="18" charset="0"/>
                <a:ea typeface="Calibri"/>
                <a:cs typeface="Times New Roman"/>
              </a:rPr>
              <a:t>в </a:t>
            </a:r>
            <a:r>
              <a:rPr lang="ru-RU" sz="2000" dirty="0">
                <a:latin typeface="Palatino Linotype" pitchFamily="18" charset="0"/>
                <a:ea typeface="Calibri"/>
                <a:cs typeface="Times New Roman"/>
              </a:rPr>
              <a:t>образовательных </a:t>
            </a:r>
            <a:r>
              <a:rPr lang="ru-RU" sz="2000" dirty="0" smtClean="0">
                <a:latin typeface="Palatino Linotype" pitchFamily="18" charset="0"/>
                <a:ea typeface="Calibri"/>
                <a:cs typeface="Times New Roman"/>
              </a:rPr>
              <a:t>учреждениях в </a:t>
            </a:r>
            <a:r>
              <a:rPr lang="ru-RU" sz="2000" dirty="0">
                <a:latin typeface="Palatino Linotype" pitchFamily="18" charset="0"/>
                <a:ea typeface="Calibri"/>
                <a:cs typeface="Times New Roman"/>
              </a:rPr>
              <a:t>МОНРТ  предложения по устранению </a:t>
            </a:r>
            <a:r>
              <a:rPr lang="ru-RU" sz="2000" dirty="0" smtClean="0">
                <a:latin typeface="Palatino Linotype" pitchFamily="18" charset="0"/>
                <a:ea typeface="Calibri"/>
                <a:cs typeface="Times New Roman"/>
              </a:rPr>
              <a:t>недостатков.</a:t>
            </a:r>
            <a:endParaRPr lang="ru-RU" sz="2000" dirty="0">
              <a:latin typeface="Palatino Linotype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b="1" dirty="0" smtClean="0">
                <a:latin typeface="Palatino Linotype" pitchFamily="18" charset="0"/>
              </a:rPr>
              <a:t>     Республиканский учебно-методический </a:t>
            </a:r>
            <a:r>
              <a:rPr lang="ru-RU" sz="2000" b="1" dirty="0">
                <a:latin typeface="Palatino Linotype" pitchFamily="18" charset="0"/>
              </a:rPr>
              <a:t>центр </a:t>
            </a:r>
            <a:r>
              <a:rPr lang="ru-RU" sz="2000" dirty="0" smtClean="0">
                <a:latin typeface="Palatino Linotype" pitchFamily="18" charset="0"/>
              </a:rPr>
              <a:t>– головная организация </a:t>
            </a:r>
            <a:r>
              <a:rPr lang="ru-RU" sz="2000" dirty="0">
                <a:latin typeface="Palatino Linotype" pitchFamily="18" charset="0"/>
              </a:rPr>
              <a:t>по координации мероприятий </a:t>
            </a:r>
            <a:r>
              <a:rPr lang="ru-RU" sz="2000" dirty="0" smtClean="0">
                <a:latin typeface="Palatino Linotype" pitchFamily="18" charset="0"/>
              </a:rPr>
              <a:t>и </a:t>
            </a:r>
            <a:r>
              <a:rPr lang="ru-RU" sz="2000" dirty="0">
                <a:latin typeface="Palatino Linotype" pitchFamily="18" charset="0"/>
              </a:rPr>
              <a:t>осуществлению </a:t>
            </a:r>
            <a:r>
              <a:rPr lang="ru-RU" sz="2000" dirty="0" smtClean="0">
                <a:latin typeface="Palatino Linotype" pitchFamily="18" charset="0"/>
              </a:rPr>
              <a:t>учебно-методического </a:t>
            </a:r>
            <a:r>
              <a:rPr lang="ru-RU" sz="2000" dirty="0">
                <a:latin typeface="Palatino Linotype" pitchFamily="18" charset="0"/>
              </a:rPr>
              <a:t>руководства </a:t>
            </a:r>
            <a:r>
              <a:rPr lang="ru-RU" sz="2000" dirty="0" err="1" smtClean="0">
                <a:latin typeface="Palatino Linotype" pitchFamily="18" charset="0"/>
              </a:rPr>
              <a:t>подструктурными</a:t>
            </a:r>
            <a:r>
              <a:rPr lang="ru-RU" sz="2000" dirty="0" smtClean="0">
                <a:latin typeface="Palatino Linotype" pitchFamily="18" charset="0"/>
              </a:rPr>
              <a:t> </a:t>
            </a:r>
            <a:r>
              <a:rPr lang="ru-RU" sz="2000" dirty="0">
                <a:latin typeface="Palatino Linotype" pitchFamily="18" charset="0"/>
              </a:rPr>
              <a:t>учреждениями МОНРТ</a:t>
            </a:r>
            <a:r>
              <a:rPr lang="ru-RU" sz="2000" dirty="0" smtClean="0">
                <a:latin typeface="Palatino Linotype" pitchFamily="18" charset="0"/>
              </a:rPr>
              <a:t>.</a:t>
            </a:r>
            <a:endParaRPr lang="ru-RU" sz="20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4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57808" y="634678"/>
            <a:ext cx="8028384" cy="56207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Palatino Linotype" pitchFamily="18" charset="0"/>
              </a:rPr>
              <a:t>Институциональный потенциал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550" b="1" dirty="0" smtClean="0">
                <a:latin typeface="Palatino Linotype" pitchFamily="18" charset="0"/>
              </a:rPr>
              <a:t>Национальный центр тестирования при Президенте Республики Таджикистан</a:t>
            </a:r>
            <a:endParaRPr lang="ru-RU" sz="1550" b="1" dirty="0">
              <a:latin typeface="Palatino Linotype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550" b="1" dirty="0" smtClean="0">
                <a:latin typeface="Palatino Linotype" pitchFamily="18" charset="0"/>
              </a:rPr>
              <a:t>Основные задачи</a:t>
            </a:r>
            <a:endParaRPr lang="ru-RU" sz="1550" b="1" dirty="0">
              <a:latin typeface="Palatino Linotype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50" dirty="0" smtClean="0">
                <a:latin typeface="Palatino Linotype" pitchFamily="18" charset="0"/>
              </a:rPr>
              <a:t>организация </a:t>
            </a:r>
            <a:r>
              <a:rPr lang="ru-RU" sz="1550" dirty="0">
                <a:latin typeface="Palatino Linotype" pitchFamily="18" charset="0"/>
              </a:rPr>
              <a:t>и </a:t>
            </a:r>
            <a:r>
              <a:rPr lang="ru-RU" sz="1550" dirty="0" smtClean="0">
                <a:latin typeface="Palatino Linotype" pitchFamily="18" charset="0"/>
              </a:rPr>
              <a:t>проведение централизованных вступительных экзаменов (ЦВЭ) </a:t>
            </a:r>
            <a:r>
              <a:rPr lang="ru-RU" sz="1550" dirty="0">
                <a:latin typeface="Palatino Linotype" pitchFamily="18" charset="0"/>
              </a:rPr>
              <a:t>в </a:t>
            </a:r>
            <a:r>
              <a:rPr lang="ru-RU" sz="1550" dirty="0" smtClean="0">
                <a:latin typeface="Palatino Linotype" pitchFamily="18" charset="0"/>
              </a:rPr>
              <a:t>ОУ СПО и ВПО </a:t>
            </a:r>
            <a:r>
              <a:rPr lang="ru-RU" sz="1550" dirty="0">
                <a:latin typeface="Palatino Linotype" pitchFamily="18" charset="0"/>
              </a:rPr>
              <a:t>РТ;</a:t>
            </a:r>
          </a:p>
          <a:p>
            <a:pPr>
              <a:lnSpc>
                <a:spcPct val="120000"/>
              </a:lnSpc>
            </a:pPr>
            <a:r>
              <a:rPr lang="ru-RU" sz="1550" dirty="0" smtClean="0">
                <a:latin typeface="Palatino Linotype" pitchFamily="18" charset="0"/>
              </a:rPr>
              <a:t>распределение </a:t>
            </a:r>
            <a:r>
              <a:rPr lang="ru-RU" sz="1550" dirty="0">
                <a:latin typeface="Palatino Linotype" pitchFamily="18" charset="0"/>
              </a:rPr>
              <a:t>абитуриентов в ОУ СПО и ВПО </a:t>
            </a:r>
            <a:r>
              <a:rPr lang="ru-RU" sz="1550" dirty="0" smtClean="0">
                <a:latin typeface="Palatino Linotype" pitchFamily="18" charset="0"/>
              </a:rPr>
              <a:t>РТ по результатам </a:t>
            </a:r>
            <a:r>
              <a:rPr lang="ru-RU" sz="1550" dirty="0">
                <a:latin typeface="Palatino Linotype" pitchFamily="18" charset="0"/>
              </a:rPr>
              <a:t>экзаменов;</a:t>
            </a:r>
          </a:p>
          <a:p>
            <a:pPr>
              <a:lnSpc>
                <a:spcPct val="120000"/>
              </a:lnSpc>
            </a:pPr>
            <a:r>
              <a:rPr lang="ru-RU" sz="1550" dirty="0" smtClean="0">
                <a:latin typeface="Palatino Linotype" pitchFamily="18" charset="0"/>
              </a:rPr>
              <a:t>организация </a:t>
            </a:r>
            <a:r>
              <a:rPr lang="ru-RU" sz="1550" dirty="0">
                <a:latin typeface="Palatino Linotype" pitchFamily="18" charset="0"/>
              </a:rPr>
              <a:t>мониторинга, оценка качества образования и участие в международных программах оценки знаний учащихся.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550" b="1" dirty="0">
                <a:latin typeface="Palatino Linotype" pitchFamily="18" charset="0"/>
              </a:rPr>
              <a:t>Основные </a:t>
            </a:r>
            <a:r>
              <a:rPr lang="ru-RU" sz="1550" b="1" dirty="0" smtClean="0">
                <a:latin typeface="Palatino Linotype" pitchFamily="18" charset="0"/>
              </a:rPr>
              <a:t>направления деятельности</a:t>
            </a:r>
            <a:endParaRPr lang="ru-RU" sz="1550" b="1" dirty="0">
              <a:latin typeface="Palatino Linotype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50" dirty="0" smtClean="0">
                <a:latin typeface="Palatino Linotype" pitchFamily="18" charset="0"/>
              </a:rPr>
              <a:t>информирование </a:t>
            </a:r>
            <a:r>
              <a:rPr lang="ru-RU" sz="1550" dirty="0">
                <a:latin typeface="Palatino Linotype" pitchFamily="18" charset="0"/>
              </a:rPr>
              <a:t>общественности о ЦВЭ;</a:t>
            </a:r>
          </a:p>
          <a:p>
            <a:pPr>
              <a:lnSpc>
                <a:spcPct val="120000"/>
              </a:lnSpc>
            </a:pPr>
            <a:r>
              <a:rPr lang="ru-RU" sz="1550" dirty="0" smtClean="0">
                <a:latin typeface="Palatino Linotype" pitchFamily="18" charset="0"/>
              </a:rPr>
              <a:t>разработка </a:t>
            </a:r>
            <a:r>
              <a:rPr lang="ru-RU" sz="1550" dirty="0">
                <a:latin typeface="Palatino Linotype" pitchFamily="18" charset="0"/>
              </a:rPr>
              <a:t>нормативно-правовых актов об организации и проведении ЦВЭ;</a:t>
            </a:r>
          </a:p>
          <a:p>
            <a:pPr>
              <a:lnSpc>
                <a:spcPct val="120000"/>
              </a:lnSpc>
            </a:pPr>
            <a:r>
              <a:rPr lang="ru-RU" sz="1550" dirty="0" smtClean="0">
                <a:latin typeface="Palatino Linotype" pitchFamily="18" charset="0"/>
              </a:rPr>
              <a:t>разработка </a:t>
            </a:r>
            <a:r>
              <a:rPr lang="ru-RU" sz="1550" dirty="0">
                <a:latin typeface="Palatino Linotype" pitchFamily="18" charset="0"/>
              </a:rPr>
              <a:t>программы экзаменов по учебным дисциплинам;</a:t>
            </a:r>
          </a:p>
          <a:p>
            <a:pPr>
              <a:lnSpc>
                <a:spcPct val="120000"/>
              </a:lnSpc>
            </a:pPr>
            <a:r>
              <a:rPr lang="ru-RU" sz="1550" dirty="0" smtClean="0">
                <a:latin typeface="Palatino Linotype" pitchFamily="18" charset="0"/>
              </a:rPr>
              <a:t>разработка </a:t>
            </a:r>
            <a:r>
              <a:rPr lang="ru-RU" sz="1550" dirty="0">
                <a:latin typeface="Palatino Linotype" pitchFamily="18" charset="0"/>
              </a:rPr>
              <a:t>тестовых заданий;</a:t>
            </a:r>
          </a:p>
          <a:p>
            <a:pPr>
              <a:lnSpc>
                <a:spcPct val="120000"/>
              </a:lnSpc>
            </a:pPr>
            <a:r>
              <a:rPr lang="ru-RU" sz="1550" dirty="0" smtClean="0">
                <a:latin typeface="Palatino Linotype" pitchFamily="18" charset="0"/>
              </a:rPr>
              <a:t>отбор </a:t>
            </a:r>
            <a:r>
              <a:rPr lang="ru-RU" sz="1550" dirty="0">
                <a:latin typeface="Palatino Linotype" pitchFamily="18" charset="0"/>
              </a:rPr>
              <a:t>и подготовка регистрационных пунктов и экзаменационных центров в регионах </a:t>
            </a:r>
            <a:r>
              <a:rPr lang="ru-RU" sz="1550" dirty="0" smtClean="0">
                <a:latin typeface="Palatino Linotype" pitchFamily="18" charset="0"/>
              </a:rPr>
              <a:t>республики Таджикистан;</a:t>
            </a:r>
            <a:endParaRPr lang="ru-RU" sz="1550" dirty="0">
              <a:latin typeface="Palatino Linotype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50" dirty="0" smtClean="0">
                <a:latin typeface="Palatino Linotype" pitchFamily="18" charset="0"/>
              </a:rPr>
              <a:t>регистрация </a:t>
            </a:r>
            <a:r>
              <a:rPr lang="ru-RU" sz="1550" dirty="0">
                <a:latin typeface="Palatino Linotype" pitchFamily="18" charset="0"/>
              </a:rPr>
              <a:t>абитуриентов и проведение </a:t>
            </a:r>
            <a:r>
              <a:rPr lang="ru-RU" sz="1550" dirty="0" smtClean="0">
                <a:latin typeface="Palatino Linotype" pitchFamily="18" charset="0"/>
              </a:rPr>
              <a:t>ЦВЭ</a:t>
            </a:r>
            <a:r>
              <a:rPr lang="ru-RU" sz="1550" dirty="0">
                <a:latin typeface="Palatino Linotyp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54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 descr="Описание: нишони ММ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760" y="454024"/>
            <a:ext cx="8112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 l="7692" t="25896" r="11304" b="9091"/>
          <a:stretch>
            <a:fillRect/>
          </a:stretch>
        </p:blipFill>
        <p:spPr bwMode="auto">
          <a:xfrm>
            <a:off x="3131840" y="454024"/>
            <a:ext cx="230845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F:\GIZ\Logo.jpg"/>
          <p:cNvPicPr>
            <a:picLocks noChangeAspect="1" noChangeArrowheads="1"/>
          </p:cNvPicPr>
          <p:nvPr/>
        </p:nvPicPr>
        <p:blipFill>
          <a:blip r:embed="rId5"/>
          <a:srcRect l="21416" t="43121" b="43941"/>
          <a:stretch>
            <a:fillRect/>
          </a:stretch>
        </p:blipFill>
        <p:spPr bwMode="auto">
          <a:xfrm>
            <a:off x="6678860" y="454025"/>
            <a:ext cx="1944216" cy="66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51521" y="1916832"/>
            <a:ext cx="8640960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150" b="1" dirty="0" smtClean="0">
                <a:latin typeface="Palatino Linotype" pitchFamily="18" charset="0"/>
              </a:rPr>
              <a:t>     Региональный инструмент </a:t>
            </a:r>
            <a:r>
              <a:rPr lang="ru-RU" altLang="de-DE" sz="2150" b="1" dirty="0" smtClean="0">
                <a:latin typeface="Palatino Linotype" pitchFamily="18" charset="0"/>
              </a:rPr>
              <a:t> о</a:t>
            </a:r>
            <a:r>
              <a:rPr lang="ru-RU" sz="2150" b="1" dirty="0" smtClean="0">
                <a:latin typeface="Palatino Linotype" pitchFamily="18" charset="0"/>
              </a:rPr>
              <a:t>ценивания образовательных достижений учащихся 4-х классов</a:t>
            </a:r>
            <a:r>
              <a:rPr lang="ru-RU" altLang="de-DE" sz="2150" b="1" dirty="0" smtClean="0">
                <a:latin typeface="Palatino Linotype" pitchFamily="18" charset="0"/>
              </a:rPr>
              <a:t> в Центральной Азии </a:t>
            </a:r>
            <a:r>
              <a:rPr lang="ru-RU" sz="2150" b="1" dirty="0" smtClean="0">
                <a:latin typeface="Palatino Linotype" pitchFamily="18" charset="0"/>
              </a:rPr>
              <a:t> (Казахстане, Кыргызстане, Таджикистане и Туркменистане). </a:t>
            </a:r>
          </a:p>
          <a:p>
            <a:pPr marL="0" indent="0" algn="just">
              <a:buNone/>
            </a:pPr>
            <a:r>
              <a:rPr lang="ru-RU" altLang="ru-RU" sz="2150" b="1" dirty="0" smtClean="0">
                <a:solidFill>
                  <a:srgbClr val="FF3300"/>
                </a:solidFill>
                <a:latin typeface="Palatino Linotype" pitchFamily="18" charset="0"/>
              </a:rPr>
              <a:t>     </a:t>
            </a:r>
            <a:r>
              <a:rPr lang="ru-RU" altLang="ru-RU" sz="2150" b="1" dirty="0" smtClean="0">
                <a:solidFill>
                  <a:srgbClr val="002060"/>
                </a:solidFill>
                <a:latin typeface="Palatino Linotype" pitchFamily="18" charset="0"/>
              </a:rPr>
              <a:t>Цель </a:t>
            </a:r>
            <a:r>
              <a:rPr lang="ru-RU" sz="2150" b="1" dirty="0" smtClean="0">
                <a:solidFill>
                  <a:srgbClr val="002060"/>
                </a:solidFill>
                <a:latin typeface="Palatino Linotype" pitchFamily="18" charset="0"/>
              </a:rPr>
              <a:t>С</a:t>
            </a:r>
            <a:r>
              <a:rPr lang="en-US" sz="2150" b="1" dirty="0" smtClean="0">
                <a:solidFill>
                  <a:srgbClr val="002060"/>
                </a:solidFill>
                <a:latin typeface="Palatino Linotype" pitchFamily="18" charset="0"/>
              </a:rPr>
              <a:t>APSA</a:t>
            </a:r>
            <a:r>
              <a:rPr lang="ru-RU" sz="2150" b="1" dirty="0" smtClean="0">
                <a:solidFill>
                  <a:srgbClr val="002060"/>
                </a:solidFill>
                <a:latin typeface="Palatino Linotype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150" dirty="0" smtClean="0">
                <a:latin typeface="Palatino Linotype" pitchFamily="18" charset="0"/>
              </a:rPr>
              <a:t>исследовать уровень </a:t>
            </a:r>
            <a:r>
              <a:rPr lang="ru-RU" sz="2150" dirty="0">
                <a:latin typeface="Palatino Linotype" pitchFamily="18" charset="0"/>
              </a:rPr>
              <a:t>образовательных достижений учащихся </a:t>
            </a:r>
            <a:r>
              <a:rPr lang="ru-RU" sz="2150" dirty="0" smtClean="0">
                <a:latin typeface="Palatino Linotype" pitchFamily="18" charset="0"/>
              </a:rPr>
              <a:t> 4-х </a:t>
            </a:r>
            <a:r>
              <a:rPr lang="ru-RU" sz="2150" dirty="0">
                <a:latin typeface="Palatino Linotype" pitchFamily="18" charset="0"/>
              </a:rPr>
              <a:t>классов по </a:t>
            </a:r>
            <a:r>
              <a:rPr lang="ru-RU" sz="2150" dirty="0" smtClean="0">
                <a:latin typeface="Palatino Linotype" pitchFamily="18" charset="0"/>
              </a:rPr>
              <a:t>математике и чтению на понимание.</a:t>
            </a:r>
          </a:p>
          <a:p>
            <a:pPr marL="0" indent="0">
              <a:buNone/>
            </a:pPr>
            <a:r>
              <a:rPr lang="ru-RU" altLang="ru-RU" sz="2150" b="1" dirty="0" smtClean="0">
                <a:solidFill>
                  <a:srgbClr val="0070C0"/>
                </a:solidFill>
                <a:latin typeface="Palatino Linotype" pitchFamily="18" charset="0"/>
              </a:rPr>
              <a:t>     </a:t>
            </a:r>
            <a:r>
              <a:rPr lang="ru-RU" altLang="ru-RU" sz="2150" b="1" dirty="0" smtClean="0">
                <a:solidFill>
                  <a:srgbClr val="002060"/>
                </a:solidFill>
                <a:latin typeface="Palatino Linotype" pitchFamily="18" charset="0"/>
              </a:rPr>
              <a:t>Задачи </a:t>
            </a:r>
            <a:r>
              <a:rPr lang="ru-RU" sz="2150" b="1" dirty="0">
                <a:solidFill>
                  <a:srgbClr val="002060"/>
                </a:solidFill>
                <a:latin typeface="Palatino Linotype" pitchFamily="18" charset="0"/>
              </a:rPr>
              <a:t>С</a:t>
            </a:r>
            <a:r>
              <a:rPr lang="en-US" sz="2150" b="1" dirty="0">
                <a:solidFill>
                  <a:srgbClr val="002060"/>
                </a:solidFill>
                <a:latin typeface="Palatino Linotype" pitchFamily="18" charset="0"/>
              </a:rPr>
              <a:t>APSA</a:t>
            </a:r>
            <a:r>
              <a:rPr lang="ru-RU" sz="2150" b="1" dirty="0">
                <a:solidFill>
                  <a:srgbClr val="002060"/>
                </a:solidFill>
                <a:latin typeface="Palatino Linotype" pitchFamily="18" charset="0"/>
              </a:rPr>
              <a:t>:</a:t>
            </a:r>
            <a:endParaRPr lang="ru-RU" altLang="ru-RU" sz="2150" dirty="0">
              <a:solidFill>
                <a:srgbClr val="002060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150" dirty="0" smtClean="0">
                <a:latin typeface="Palatino Linotype" pitchFamily="18" charset="0"/>
              </a:rPr>
              <a:t>определить</a:t>
            </a:r>
            <a:r>
              <a:rPr lang="en-US" sz="2150" dirty="0" smtClean="0">
                <a:latin typeface="Palatino Linotype" pitchFamily="18" charset="0"/>
              </a:rPr>
              <a:t> </a:t>
            </a:r>
            <a:r>
              <a:rPr lang="ru-RU" sz="2150" dirty="0" smtClean="0">
                <a:latin typeface="Palatino Linotype" pitchFamily="18" charset="0"/>
              </a:rPr>
              <a:t>уровень </a:t>
            </a:r>
            <a:r>
              <a:rPr lang="ru-RU" sz="2150" dirty="0">
                <a:latin typeface="Palatino Linotype" pitchFamily="18" charset="0"/>
              </a:rPr>
              <a:t>образовательных </a:t>
            </a:r>
            <a:r>
              <a:rPr lang="ru-RU" sz="2150" dirty="0" smtClean="0">
                <a:latin typeface="Palatino Linotype" pitchFamily="18" charset="0"/>
              </a:rPr>
              <a:t>достижений </a:t>
            </a:r>
            <a:r>
              <a:rPr lang="ru-RU" sz="2150" dirty="0">
                <a:latin typeface="Palatino Linotype" pitchFamily="18" charset="0"/>
              </a:rPr>
              <a:t>учащихся </a:t>
            </a:r>
            <a:r>
              <a:rPr lang="ru-RU" sz="2150" dirty="0" smtClean="0">
                <a:latin typeface="Palatino Linotype" pitchFamily="18" charset="0"/>
              </a:rPr>
              <a:t> 4-х </a:t>
            </a:r>
            <a:r>
              <a:rPr lang="ru-RU" sz="2150" dirty="0">
                <a:latin typeface="Palatino Linotype" pitchFamily="18" charset="0"/>
              </a:rPr>
              <a:t>классов по математике и чтению </a:t>
            </a:r>
            <a:r>
              <a:rPr lang="ru-RU" sz="2150" dirty="0" smtClean="0">
                <a:latin typeface="Palatino Linotype" pitchFamily="18" charset="0"/>
              </a:rPr>
              <a:t>на понимание; </a:t>
            </a:r>
            <a:endParaRPr lang="ru-RU" sz="2150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150" dirty="0" smtClean="0">
                <a:latin typeface="Palatino Linotype" pitchFamily="18" charset="0"/>
              </a:rPr>
              <a:t>определить факторы, оказывающие </a:t>
            </a:r>
            <a:r>
              <a:rPr lang="ru-RU" sz="2150" dirty="0">
                <a:latin typeface="Palatino Linotype" pitchFamily="18" charset="0"/>
              </a:rPr>
              <a:t>влияние на образовательные результаты</a:t>
            </a:r>
            <a:r>
              <a:rPr lang="ru-RU" sz="2150" dirty="0" smtClean="0">
                <a:latin typeface="Palatino Linotype" pitchFamily="18" charset="0"/>
              </a:rPr>
              <a:t>.</a:t>
            </a:r>
            <a:endParaRPr lang="ru-RU" sz="2150" b="1" dirty="0" smtClean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6432" y="1412776"/>
            <a:ext cx="6396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alatino Linotype" pitchFamily="18" charset="0"/>
              </a:rPr>
              <a:t>МОНИТОРИНГОВЫЕ ИССЛЕДОВАНИЯ</a:t>
            </a:r>
            <a:endParaRPr lang="ru-RU" sz="24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Национальные мониторинговые </a:t>
            </a:r>
            <a:b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исследования учебных достижений</a:t>
            </a:r>
            <a:endParaRPr lang="ru-RU" sz="2400" dirty="0" smtClean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23527" y="1196752"/>
            <a:ext cx="8496945" cy="4824536"/>
          </a:xfrm>
        </p:spPr>
        <p:txBody>
          <a:bodyPr>
            <a:noAutofit/>
          </a:bodyPr>
          <a:lstStyle/>
          <a:p>
            <a:pPr marL="0" indent="447675" algn="just">
              <a:buFont typeface="Arial" charset="0"/>
              <a:buNone/>
            </a:pPr>
            <a:r>
              <a:rPr lang="ru-RU" sz="1800" dirty="0" smtClean="0">
                <a:latin typeface="Palatino Linotype" pitchFamily="18" charset="0"/>
              </a:rPr>
              <a:t>Исследование (тестирование) учащихся 4-х классов  </a:t>
            </a:r>
            <a:r>
              <a:rPr lang="ru-RU" sz="1800" dirty="0" err="1" smtClean="0">
                <a:latin typeface="Palatino Linotype" pitchFamily="18" charset="0"/>
              </a:rPr>
              <a:t>общеобразова</a:t>
            </a:r>
            <a:r>
              <a:rPr lang="ru-RU" sz="1800" dirty="0" smtClean="0">
                <a:latin typeface="Palatino Linotype" pitchFamily="18" charset="0"/>
              </a:rPr>
              <a:t>-тельных учреждений в рамках Проекта модернизации образования в Таджикистане при поддержке Всемирного банка Сектора оценки знаний учащихся (СОЗУ).</a:t>
            </a:r>
          </a:p>
          <a:p>
            <a:pPr marL="0" indent="447675" algn="just">
              <a:buFont typeface="Arial" charset="0"/>
              <a:buNone/>
            </a:pPr>
            <a:r>
              <a:rPr lang="ru-RU" sz="1800" dirty="0" smtClean="0">
                <a:latin typeface="Palatino Linotype" pitchFamily="18" charset="0"/>
              </a:rPr>
              <a:t>Цель исследования: способствовать оцениванию некоторых аспектов эффективности сферы образования путём оценивания знаний и умений учащихся 4-х классов согласно действующим учебным программам. Настоящее исследование проводилось на определение уровня </a:t>
            </a:r>
            <a:r>
              <a:rPr lang="ru-RU" sz="1800" dirty="0">
                <a:latin typeface="Palatino Linotype" pitchFamily="18" charset="0"/>
              </a:rPr>
              <a:t>знаний </a:t>
            </a:r>
            <a:r>
              <a:rPr lang="ru-RU" sz="1800" dirty="0" smtClean="0">
                <a:latin typeface="Palatino Linotype" pitchFamily="18" charset="0"/>
              </a:rPr>
              <a:t>по родному </a:t>
            </a:r>
            <a:r>
              <a:rPr lang="ru-RU" sz="1800" dirty="0">
                <a:latin typeface="Palatino Linotype" pitchFamily="18" charset="0"/>
              </a:rPr>
              <a:t>языку </a:t>
            </a:r>
            <a:r>
              <a:rPr lang="ru-RU" sz="1800" dirty="0" smtClean="0">
                <a:latin typeface="Palatino Linotype" pitchFamily="18" charset="0"/>
              </a:rPr>
              <a:t>и математике.</a:t>
            </a:r>
          </a:p>
          <a:p>
            <a:pPr marL="0" indent="447675" algn="just">
              <a:buFont typeface="Arial" charset="0"/>
              <a:buNone/>
            </a:pPr>
            <a:r>
              <a:rPr lang="ru-RU" sz="1800" dirty="0" smtClean="0">
                <a:latin typeface="Palatino Linotype" pitchFamily="18" charset="0"/>
              </a:rPr>
              <a:t>Исследование охватило 103 школы, расположенные в 12 городах и районах Республики Таджикистан. </a:t>
            </a:r>
          </a:p>
          <a:p>
            <a:pPr marL="0" indent="447675" algn="just">
              <a:buFont typeface="Arial" charset="0"/>
              <a:buNone/>
            </a:pPr>
            <a:r>
              <a:rPr lang="ru-RU" sz="1800" dirty="0" smtClean="0">
                <a:latin typeface="Palatino Linotype" pitchFamily="18" charset="0"/>
              </a:rPr>
              <a:t>Участники и их количество:</a:t>
            </a:r>
          </a:p>
          <a:p>
            <a:pPr marL="0" indent="447675" algn="just">
              <a:buFont typeface="Arial" charset="0"/>
              <a:buNone/>
            </a:pPr>
            <a:r>
              <a:rPr lang="ru-RU" sz="1800" dirty="0" smtClean="0">
                <a:latin typeface="Palatino Linotype" pitchFamily="18" charset="0"/>
              </a:rPr>
              <a:t>- 2225 учащихся 4-х классов;</a:t>
            </a:r>
          </a:p>
          <a:p>
            <a:pPr marL="0" indent="447675" algn="just">
              <a:buFont typeface="Arial" charset="0"/>
              <a:buNone/>
            </a:pPr>
            <a:r>
              <a:rPr lang="ru-RU" sz="1800" dirty="0" smtClean="0">
                <a:latin typeface="Palatino Linotype" pitchFamily="18" charset="0"/>
              </a:rPr>
              <a:t>- 102 директора школы;</a:t>
            </a:r>
          </a:p>
          <a:p>
            <a:pPr marL="0" indent="447675" algn="just">
              <a:buFont typeface="Arial" charset="0"/>
              <a:buNone/>
            </a:pPr>
            <a:r>
              <a:rPr lang="ru-RU" sz="1800" dirty="0" smtClean="0">
                <a:latin typeface="Palatino Linotype" pitchFamily="18" charset="0"/>
              </a:rPr>
              <a:t>- 103 учителя (классные руководители);</a:t>
            </a:r>
          </a:p>
          <a:p>
            <a:pPr marL="0" indent="447675" algn="just">
              <a:buFont typeface="Arial" charset="0"/>
              <a:buNone/>
            </a:pPr>
            <a:r>
              <a:rPr lang="ru-RU" sz="1800" dirty="0" smtClean="0">
                <a:latin typeface="Palatino Linotype" pitchFamily="18" charset="0"/>
              </a:rPr>
              <a:t>- 1491 родитель, учащихся проходивших тестирование.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Национальные мониторинговые </a:t>
            </a:r>
            <a:b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исследования учебных достижений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28600" y="1340768"/>
            <a:ext cx="8686800" cy="4680519"/>
          </a:xfrm>
        </p:spPr>
        <p:txBody>
          <a:bodyPr>
            <a:normAutofit lnSpcReduction="10000"/>
          </a:bodyPr>
          <a:lstStyle/>
          <a:p>
            <a:pPr marL="0" indent="355600" algn="just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</a:pPr>
            <a:r>
              <a:rPr lang="ru-RU" sz="2200" dirty="0" smtClean="0">
                <a:latin typeface="Palatino Linotype" pitchFamily="18" charset="0"/>
              </a:rPr>
              <a:t>В 2012 году группой исследователей из числа бывших сотрудников СОЗУ по «Программе малых грантов» </a:t>
            </a:r>
            <a:r>
              <a:rPr lang="ru-RU" sz="2200" dirty="0">
                <a:latin typeface="Palatino Linotype" pitchFamily="18" charset="0"/>
              </a:rPr>
              <a:t>Центра международного сотрудничества по развитию образования Российской Федерации </a:t>
            </a:r>
            <a:r>
              <a:rPr lang="ru-RU" sz="2200" dirty="0" smtClean="0">
                <a:latin typeface="Palatino Linotype" pitchFamily="18" charset="0"/>
              </a:rPr>
              <a:t>(CICED) было реализовано два проекта: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</a:pPr>
            <a:r>
              <a:rPr lang="ru-RU" sz="2200" dirty="0" smtClean="0">
                <a:latin typeface="Palatino Linotype" pitchFamily="18" charset="0"/>
              </a:rPr>
              <a:t>1. Локализация, адаптация и апробация инструментария мониторинга учебно-предметных компетенций учащихся начальных школ (SAM) в Республике Таджикистан;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</a:pPr>
            <a:r>
              <a:rPr lang="ru-RU" sz="2200" dirty="0" smtClean="0">
                <a:latin typeface="Palatino Linotype" pitchFamily="18" charset="0"/>
              </a:rPr>
              <a:t>2. Оценка качества знаний и анализ результатов по основным предметам (родному языку и математике) выпускников начальной школы Республики </a:t>
            </a:r>
            <a:r>
              <a:rPr lang="ru-RU" sz="2200" dirty="0">
                <a:latin typeface="Palatino Linotype" pitchFamily="18" charset="0"/>
              </a:rPr>
              <a:t>Таджикистан. </a:t>
            </a:r>
            <a:endParaRPr lang="ru-RU" sz="2200" dirty="0" smtClean="0">
              <a:latin typeface="Palatino Linotype" pitchFamily="18" charset="0"/>
            </a:endParaRPr>
          </a:p>
          <a:p>
            <a:pPr marL="92075" indent="355600" algn="just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</a:pPr>
            <a:r>
              <a:rPr lang="ru-RU" sz="2200" dirty="0" smtClean="0">
                <a:latin typeface="Palatino Linotype" pitchFamily="18" charset="0"/>
              </a:rPr>
              <a:t>Данные проекты реализовывались при финансовой поддержке CICED.</a:t>
            </a:r>
          </a:p>
        </p:txBody>
      </p:sp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520" y="1435998"/>
            <a:ext cx="86952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750" dirty="0" smtClean="0">
                <a:latin typeface="Palatino Linotype" panose="02040502050505030304" pitchFamily="18" charset="0"/>
              </a:rPr>
              <a:t>      Целью </a:t>
            </a:r>
            <a:r>
              <a:rPr lang="ru-RU" altLang="ru-RU" sz="1750" dirty="0">
                <a:latin typeface="Palatino Linotype" panose="02040502050505030304" pitchFamily="18" charset="0"/>
              </a:rPr>
              <a:t>данного проекта является содействие в формировании национальной системы оценки качества образования в РТ на уровне школ посредством внедрения Инструментария мониторинга учебно-предметных компетенций учащихся на современном технологическом уровне</a:t>
            </a:r>
            <a:r>
              <a:rPr lang="ru-RU" altLang="ru-RU" sz="1750" dirty="0" smtClean="0">
                <a:latin typeface="Palatino Linotype" panose="02040502050505030304" pitchFamily="18" charset="0"/>
              </a:rPr>
              <a:t>.</a:t>
            </a:r>
          </a:p>
          <a:p>
            <a:r>
              <a:rPr lang="ru-RU" sz="175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      Для </a:t>
            </a:r>
            <a:r>
              <a:rPr lang="ru-RU" sz="175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достижения поставленной </a:t>
            </a:r>
            <a:r>
              <a:rPr lang="ru-RU" sz="175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цели были выполнены следующие </a:t>
            </a:r>
            <a:r>
              <a:rPr lang="ru-RU" sz="175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1750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  <a:tab pos="590550" algn="l"/>
              </a:tabLst>
            </a:pPr>
            <a:r>
              <a:rPr lang="ru-RU" sz="175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Разработана Программа </a:t>
            </a:r>
            <a:r>
              <a:rPr lang="ru-RU" sz="175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локализации и адаптации Инструментария мониторинга учебно-предметных компетенций учащихся начальной школы </a:t>
            </a:r>
            <a:r>
              <a:rPr lang="ru-RU" sz="175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Таджикистан; </a:t>
            </a:r>
            <a:endParaRPr lang="ru-RU" sz="1750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590550" algn="l"/>
              </a:tabLst>
            </a:pPr>
            <a:r>
              <a:rPr lang="ru-RU" sz="175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sz="175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5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локализация Инструментария на </a:t>
            </a:r>
            <a:r>
              <a:rPr lang="ru-RU" sz="175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уровне школ (на таджикском языке);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590550" algn="l"/>
              </a:tabLst>
            </a:pPr>
            <a:r>
              <a:rPr lang="ru-RU" sz="175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 рекомендации </a:t>
            </a:r>
            <a:r>
              <a:rPr lang="ru-RU" sz="175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специалистов по проведению мониторинга учебно-предметных компетенций учащихся начальной школы;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590550" algn="l"/>
              </a:tabLst>
            </a:pPr>
            <a:r>
              <a:rPr lang="ru-RU" sz="175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Проведён пилотный мониторинг </a:t>
            </a:r>
            <a:r>
              <a:rPr lang="ru-RU" sz="175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учебно-предметных компетенций учащихся начальной школы </a:t>
            </a:r>
            <a:r>
              <a:rPr lang="ru-RU" sz="175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Таджикистан;</a:t>
            </a:r>
            <a:endParaRPr lang="ru-RU" sz="1750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590550" algn="l"/>
              </a:tabLst>
            </a:pPr>
            <a:r>
              <a:rPr lang="ru-RU" sz="175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 рекомендации </a:t>
            </a:r>
            <a:r>
              <a:rPr lang="ru-RU" sz="175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анализу, интерпретации и использованию результатов пилотирования Инструментария</a:t>
            </a:r>
            <a:r>
              <a:rPr lang="ru-RU" sz="175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50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7564" y="400664"/>
            <a:ext cx="7848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Проект «Локализация, адаптация и пилотирование инструмента оценки школьных достижений (</a:t>
            </a:r>
            <a:r>
              <a:rPr lang="en-U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SAM</a:t>
            </a:r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) учащихся начальной школы Республики Таджикистан</a:t>
            </a:r>
            <a:endParaRPr lang="ru-RU" altLang="ru-RU" sz="2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Palatino Linotype" pitchFamily="18" charset="0"/>
              </a:rPr>
              <a:t>Выпускные экзамены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87337" y="836712"/>
            <a:ext cx="8605143" cy="52533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Palatino Linotype" pitchFamily="18" charset="0"/>
              </a:rPr>
              <a:t>     Выпускные </a:t>
            </a:r>
            <a:r>
              <a:rPr lang="ru-RU" sz="2000" dirty="0">
                <a:latin typeface="Palatino Linotype" pitchFamily="18" charset="0"/>
              </a:rPr>
              <a:t>экзамены проводятся по завершению основного </a:t>
            </a:r>
            <a:r>
              <a:rPr lang="ru-RU" sz="2000" dirty="0" smtClean="0">
                <a:latin typeface="Palatino Linotype" pitchFamily="18" charset="0"/>
              </a:rPr>
              <a:t>           (</a:t>
            </a:r>
            <a:r>
              <a:rPr lang="ru-RU" sz="2000" dirty="0">
                <a:latin typeface="Palatino Linotype" pitchFamily="18" charset="0"/>
              </a:rPr>
              <a:t>9 класс) и среднего уровней образования (11 класс) с целью оценивания уровня знаний учащихся для получения аттестата зрелости на уровне основного или среднего образования, что регулируются приказом Министерства образования и науки Республики Таджикистан. </a:t>
            </a:r>
            <a:endParaRPr lang="ru-RU" sz="2000" dirty="0" smtClean="0">
              <a:latin typeface="Palatino Linotype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    Вопросы </a:t>
            </a:r>
            <a:r>
              <a:rPr lang="ru-RU" sz="2000" dirty="0">
                <a:latin typeface="Palatino Linotype" pitchFamily="18" charset="0"/>
              </a:rPr>
              <a:t>и задания разрабатываются </a:t>
            </a:r>
            <a:r>
              <a:rPr lang="ru-RU" sz="2000" dirty="0" smtClean="0">
                <a:latin typeface="Palatino Linotype" pitchFamily="18" charset="0"/>
              </a:rPr>
              <a:t>в РУМЦ</a:t>
            </a:r>
            <a:r>
              <a:rPr lang="ru-RU" sz="2000" dirty="0">
                <a:latin typeface="Palatino Linotype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Palatino Linotype" pitchFamily="18" charset="0"/>
              </a:rPr>
              <a:t>Основные документы, регулирующие проведение выпускных экзаменов: </a:t>
            </a:r>
            <a:r>
              <a:rPr lang="ru-RU" sz="2000" dirty="0" smtClean="0">
                <a:latin typeface="Palatino Linotype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Palatino Linotype" pitchFamily="18" charset="0"/>
              </a:rPr>
              <a:t>Положение «О средних общеобразовательных учреждениях»  и Распоряжение министра МОНРТ «Об окончании 2014 – 2015 учебного года, аттестация перехода учащихся из одного класса в другой и выпуске в средних общеобразовательных учреждениях Республики Таджикистан»;</a:t>
            </a:r>
          </a:p>
          <a:p>
            <a:pPr algn="just"/>
            <a:r>
              <a:rPr lang="ru-RU" sz="2000" dirty="0" smtClean="0">
                <a:latin typeface="Palatino Linotype" pitchFamily="18" charset="0"/>
              </a:rPr>
              <a:t>Инструкция по проведению аттестации учащихся средних общеобразовательных учреждений Республики Таджикистан.</a:t>
            </a:r>
          </a:p>
        </p:txBody>
      </p:sp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418654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Вступительные экзамены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23528" y="1196753"/>
            <a:ext cx="8640960" cy="4248472"/>
          </a:xfrm>
        </p:spPr>
        <p:txBody>
          <a:bodyPr>
            <a:noAutofit/>
          </a:bodyPr>
          <a:lstStyle/>
          <a:p>
            <a:pPr marL="0" indent="0" algn="just">
              <a:buFont typeface="Arial" charset="0"/>
              <a:buNone/>
            </a:pPr>
            <a:r>
              <a:rPr lang="ru-RU" sz="2200" dirty="0" smtClean="0">
                <a:latin typeface="Palatino Linotype" pitchFamily="18" charset="0"/>
              </a:rPr>
              <a:t>    Вступительные </a:t>
            </a:r>
            <a:r>
              <a:rPr lang="ru-RU" sz="2200" dirty="0">
                <a:latin typeface="Palatino Linotype" pitchFamily="18" charset="0"/>
              </a:rPr>
              <a:t>экзамены с 2014 года проводятся </a:t>
            </a:r>
            <a:r>
              <a:rPr lang="ru-RU" sz="2200" dirty="0" smtClean="0">
                <a:latin typeface="Palatino Linotype" pitchFamily="18" charset="0"/>
              </a:rPr>
              <a:t>в форме ЦВЭ НЦТПРТ.</a:t>
            </a:r>
          </a:p>
          <a:p>
            <a:pPr marL="0" indent="0" algn="just">
              <a:buFont typeface="Arial" charset="0"/>
              <a:buNone/>
            </a:pPr>
            <a:r>
              <a:rPr lang="ru-RU" sz="2200" dirty="0" smtClean="0">
                <a:latin typeface="Palatino Linotype" pitchFamily="18" charset="0"/>
              </a:rPr>
              <a:t>    Нормативная база, регулирующая проведение вступительных экзаменов, отражена в: </a:t>
            </a:r>
          </a:p>
          <a:p>
            <a:r>
              <a:rPr lang="ru-RU" sz="2200" dirty="0" smtClean="0">
                <a:latin typeface="Palatino Linotype" pitchFamily="18" charset="0"/>
              </a:rPr>
              <a:t>Законе Республики Таджикистан «Об образовании»; </a:t>
            </a:r>
          </a:p>
          <a:p>
            <a:r>
              <a:rPr lang="ru-RU" sz="2200" dirty="0" smtClean="0">
                <a:latin typeface="Palatino Linotype" pitchFamily="18" charset="0"/>
              </a:rPr>
              <a:t>Порядке проведения централизованных вступительных экзаменов в образовательные учреждения среднего и высшего профессионального образования Республики Таджикистан. </a:t>
            </a:r>
          </a:p>
          <a:p>
            <a:r>
              <a:rPr lang="ru-RU" sz="2200" dirty="0" smtClean="0">
                <a:latin typeface="Palatino Linotype" pitchFamily="18" charset="0"/>
              </a:rPr>
              <a:t>более 40 положениях и инструкциях, регулирующих проведение различных периодов проведения ЦВЭ и утвержденных внутренними процедурами.</a:t>
            </a:r>
          </a:p>
          <a:p>
            <a:pPr>
              <a:buFont typeface="Arial" charset="0"/>
              <a:buNone/>
            </a:pPr>
            <a:endParaRPr lang="ru-RU" sz="2200" dirty="0" smtClean="0">
              <a:latin typeface="Palatino Linotype" pitchFamily="18" charset="0"/>
            </a:endParaRPr>
          </a:p>
        </p:txBody>
      </p:sp>
      <p:pic>
        <p:nvPicPr>
          <p:cNvPr id="11" name="Picture 2" descr="http://go1.imgsmail.ru/imgpreview?key=3d9dcb4fab0a2613&amp;mb=imgdb_preview_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36" y="5085184"/>
            <a:ext cx="1522068" cy="970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46856" y="413792"/>
            <a:ext cx="8229600" cy="7829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Структура системы образования  </a:t>
            </a:r>
            <a:b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Республики Таджикистан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43924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государственные образовательные стандарты;</a:t>
            </a:r>
          </a:p>
          <a:p>
            <a:pPr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учебные программы;</a:t>
            </a:r>
          </a:p>
          <a:p>
            <a:pPr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формы и нормы получения образования;</a:t>
            </a:r>
          </a:p>
          <a:p>
            <a:pPr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органы управления образованием;</a:t>
            </a:r>
          </a:p>
          <a:p>
            <a:pPr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образовательные учреждения; </a:t>
            </a:r>
          </a:p>
          <a:p>
            <a:pPr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субъекты процесса обучения и воспитания; </a:t>
            </a:r>
          </a:p>
          <a:p>
            <a:pPr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учреждения и другие организации в сфере образования;</a:t>
            </a:r>
          </a:p>
          <a:p>
            <a:pPr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объединения образовательных учреждений; </a:t>
            </a:r>
          </a:p>
          <a:p>
            <a:pPr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структурные единицы и иные структуры.</a:t>
            </a:r>
          </a:p>
          <a:p>
            <a:pPr>
              <a:lnSpc>
                <a:spcPct val="80000"/>
              </a:lnSpc>
            </a:pPr>
            <a:endParaRPr lang="ru-RU" sz="2200" dirty="0" smtClean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19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569695"/>
            <a:ext cx="8229600" cy="55504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Централизованные вступительные экзамены 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79388" y="1556792"/>
            <a:ext cx="8713092" cy="41764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ru-RU" sz="2200" dirty="0" smtClean="0">
                <a:latin typeface="Palatino Linotype" pitchFamily="18" charset="0"/>
              </a:rPr>
              <a:t>     ЦВЭ – система централизованного проведения вступительных экзаменов и распределения абитуриентов в ОУ СПО и ВПО Республики Таджикистан с применением современных форм и методов оценки знаний абитуриентов и передовой техники и технологий, стандартизированных процедур проведения экзаменов, обработки, анализа и предоставления результатов.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ru-RU" sz="2200" dirty="0" smtClean="0">
                <a:latin typeface="Palatino Linotype" pitchFamily="18" charset="0"/>
              </a:rPr>
              <a:t>     Принципы организации и проведения ЦВЭ – объективность, прозрачность, независимость процедур проведения и обеспечение равного доступа к сдаче вступительных экзаменов.</a:t>
            </a:r>
          </a:p>
        </p:txBody>
      </p:sp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95536" y="418654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Вступительные экзамены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11256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900" b="1" dirty="0">
                <a:latin typeface="Palatino Linotype" pitchFamily="18" charset="0"/>
                <a:ea typeface="Calibri"/>
                <a:cs typeface="Times New Roman"/>
              </a:rPr>
              <a:t> </a:t>
            </a:r>
            <a:r>
              <a:rPr lang="ru-RU" sz="1900" b="1" dirty="0" smtClean="0">
                <a:latin typeface="Palatino Linotype" pitchFamily="18" charset="0"/>
                <a:ea typeface="Calibri"/>
                <a:cs typeface="Times New Roman"/>
              </a:rPr>
              <a:t>    Особенности ЦВЭ</a:t>
            </a:r>
            <a:endParaRPr lang="ru-RU" sz="1900" b="1" dirty="0">
              <a:latin typeface="Palatino Linotype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использование стандартизированных экзаменационных материалов </a:t>
            </a:r>
            <a:r>
              <a:rPr lang="ru-RU" sz="1900" dirty="0">
                <a:latin typeface="Palatino Linotype" pitchFamily="18" charset="0"/>
                <a:ea typeface="Calibri"/>
                <a:cs typeface="Times New Roman"/>
              </a:rPr>
              <a:t>и </a:t>
            </a: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различных типов </a:t>
            </a:r>
            <a:r>
              <a:rPr lang="ru-RU" sz="1900" dirty="0">
                <a:latin typeface="Palatino Linotype" pitchFamily="18" charset="0"/>
                <a:ea typeface="Calibri"/>
                <a:cs typeface="Times New Roman"/>
              </a:rPr>
              <a:t>тестовых заданий;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единые </a:t>
            </a:r>
            <a:r>
              <a:rPr lang="ru-RU" sz="1900" dirty="0">
                <a:latin typeface="Palatino Linotype" pitchFamily="18" charset="0"/>
                <a:ea typeface="Calibri"/>
                <a:cs typeface="Times New Roman"/>
              </a:rPr>
              <a:t>правила организации проведения экзаменов;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все </a:t>
            </a:r>
            <a:r>
              <a:rPr lang="ru-RU" sz="1900" dirty="0">
                <a:latin typeface="Palatino Linotype" pitchFamily="18" charset="0"/>
                <a:ea typeface="Calibri"/>
                <a:cs typeface="Times New Roman"/>
              </a:rPr>
              <a:t>специальности распределены по направлениям в рамках 5-и кластеров;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абитуриенты </a:t>
            </a:r>
            <a:r>
              <a:rPr lang="ru-RU" sz="1900" dirty="0">
                <a:latin typeface="Palatino Linotype" pitchFamily="18" charset="0"/>
                <a:ea typeface="Calibri"/>
                <a:cs typeface="Times New Roman"/>
              </a:rPr>
              <a:t>имеют права в рамках одного кластера выбрать до </a:t>
            </a: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                  12 специальностей ОУ СПО и ВПО Республики Таджикистан;</a:t>
            </a:r>
            <a:endParaRPr lang="ru-RU" sz="1900" dirty="0">
              <a:latin typeface="Palatino Linotype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регистрационные </a:t>
            </a:r>
            <a:r>
              <a:rPr lang="ru-RU" sz="1900" dirty="0">
                <a:latin typeface="Palatino Linotype" pitchFamily="18" charset="0"/>
                <a:ea typeface="Calibri"/>
                <a:cs typeface="Times New Roman"/>
              </a:rPr>
              <a:t>пункты и экзаменационные центры расположены в близи от места </a:t>
            </a: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жительства абитуриентов;</a:t>
            </a:r>
            <a:endParaRPr lang="ru-RU" sz="1900" dirty="0">
              <a:latin typeface="Palatino Linotype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регистрация и </a:t>
            </a:r>
            <a:r>
              <a:rPr lang="ru-RU" sz="1900" dirty="0">
                <a:latin typeface="Palatino Linotype" pitchFamily="18" charset="0"/>
                <a:ea typeface="Calibri"/>
                <a:cs typeface="Times New Roman"/>
              </a:rPr>
              <a:t>обработка листов </a:t>
            </a: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ответов абитуриентов </a:t>
            </a:r>
            <a:r>
              <a:rPr lang="ru-RU" sz="1900" dirty="0">
                <a:latin typeface="Palatino Linotype" pitchFamily="18" charset="0"/>
                <a:ea typeface="Calibri"/>
                <a:cs typeface="Times New Roman"/>
              </a:rPr>
              <a:t>проводится посредством программного </a:t>
            </a: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обеспечения и информационно-коммуникационных </a:t>
            </a:r>
            <a:r>
              <a:rPr lang="ru-RU" sz="1900" dirty="0">
                <a:latin typeface="Palatino Linotype" pitchFamily="18" charset="0"/>
                <a:ea typeface="Calibri"/>
                <a:cs typeface="Times New Roman"/>
              </a:rPr>
              <a:t>технологий</a:t>
            </a: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;</a:t>
            </a:r>
            <a:endParaRPr lang="ru-RU" sz="1900" dirty="0">
              <a:latin typeface="Palatino Linotype" pitchFamily="18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для </a:t>
            </a:r>
            <a:r>
              <a:rPr lang="ru-RU" sz="1900" dirty="0">
                <a:latin typeface="Palatino Linotype" pitchFamily="18" charset="0"/>
                <a:ea typeface="Calibri"/>
                <a:cs typeface="Times New Roman"/>
              </a:rPr>
              <a:t>каждого зарегистрированного абитуриента </a:t>
            </a:r>
            <a:r>
              <a:rPr lang="ru-RU" sz="1900" dirty="0" smtClean="0">
                <a:latin typeface="Palatino Linotype" pitchFamily="18" charset="0"/>
                <a:ea typeface="Calibri"/>
                <a:cs typeface="Times New Roman"/>
              </a:rPr>
              <a:t>открывается личный кабинет </a:t>
            </a:r>
            <a:r>
              <a:rPr lang="ru-RU" sz="1900" dirty="0">
                <a:latin typeface="Palatino Linotype" pitchFamily="18" charset="0"/>
                <a:ea typeface="Calibri"/>
                <a:cs typeface="Times New Roman"/>
              </a:rPr>
              <a:t>на веб-портале НЦТППРТ для размещения в нём всей необходимой абитуриенту информации и результатов экзамена. </a:t>
            </a:r>
          </a:p>
        </p:txBody>
      </p:sp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t="2596"/>
          <a:stretch>
            <a:fillRect/>
          </a:stretch>
        </p:blipFill>
        <p:spPr bwMode="auto">
          <a:xfrm>
            <a:off x="752204" y="577420"/>
            <a:ext cx="3536054" cy="25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3090772"/>
            <a:ext cx="3695505" cy="2689559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056" y="1196752"/>
            <a:ext cx="3638326" cy="1224136"/>
          </a:xfrm>
          <a:prstGeom prst="rect">
            <a:avLst/>
          </a:prstGeom>
          <a:noFill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105" y="4077072"/>
            <a:ext cx="3498251" cy="1009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323529" y="1623971"/>
            <a:ext cx="11597538" cy="449742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spcAft>
                <a:spcPts val="600"/>
              </a:spcAft>
              <a:buClr>
                <a:srgbClr val="00194C"/>
              </a:buClr>
              <a:buFont typeface="Wingdings" pitchFamily="2" charset="2"/>
              <a:buChar char="q"/>
              <a:defRPr/>
            </a:pPr>
            <a:endParaRPr lang="tg-Cyrl-TJ" sz="20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23529" y="1623971"/>
            <a:ext cx="11597538" cy="449742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spcAft>
                <a:spcPts val="600"/>
              </a:spcAft>
              <a:buClr>
                <a:srgbClr val="00194C"/>
              </a:buClr>
              <a:buFont typeface="Wingdings" pitchFamily="2" charset="2"/>
              <a:buChar char="q"/>
              <a:defRPr/>
            </a:pPr>
            <a:endParaRPr lang="tg-Cyrl-TJ" sz="20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42" y="550426"/>
            <a:ext cx="8969753" cy="9343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Количество зарегистрированных абитуриентов </a:t>
            </a:r>
          </a:p>
          <a:p>
            <a:pPr algn="ctr">
              <a:lnSpc>
                <a:spcPct val="114000"/>
              </a:lnSpc>
            </a:pPr>
            <a:r>
              <a:rPr lang="ru-RU" sz="2400" b="1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ЦВЭ-2014 и ЦВЭ-2015</a:t>
            </a:r>
            <a:endParaRPr lang="ru-RU" sz="2400" b="1" dirty="0">
              <a:solidFill>
                <a:srgbClr val="00194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42332" y="5013176"/>
            <a:ext cx="7981691" cy="88761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194C"/>
              </a:buClr>
              <a:buNone/>
              <a:defRPr/>
            </a:pPr>
            <a:r>
              <a:rPr lang="ru-RU" sz="2200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Количество участников ЦВЭ-2015 на 40,62% </a:t>
            </a:r>
          </a:p>
          <a:p>
            <a:pPr marL="0" indent="0" algn="ctr">
              <a:buClr>
                <a:srgbClr val="00194C"/>
              </a:buClr>
              <a:buNone/>
              <a:defRPr/>
            </a:pPr>
            <a:r>
              <a:rPr lang="ru-RU" sz="2200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больше, чем количество участников ЦВЭ-2014</a:t>
            </a:r>
            <a:endParaRPr lang="tg-Cyrl-TJ" sz="2200" b="1" dirty="0" smtClean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0" b="27653"/>
          <a:stretch/>
        </p:blipFill>
        <p:spPr bwMode="auto">
          <a:xfrm>
            <a:off x="323528" y="1840808"/>
            <a:ext cx="8629693" cy="274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3528" y="43776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Доля абитуриентов, </a:t>
            </a:r>
            <a:r>
              <a:rPr lang="ru-RU" sz="2400" b="1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набравших в 2014 и 2015 годах проходные </a:t>
            </a:r>
            <a:r>
              <a:rPr lang="ru-RU" sz="24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очки </a:t>
            </a:r>
            <a:r>
              <a:rPr lang="ru-RU" sz="2400" b="1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по </a:t>
            </a:r>
            <a:r>
              <a:rPr lang="ru-RU" sz="24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всем </a:t>
            </a:r>
            <a:r>
              <a:rPr lang="ru-RU" sz="2400" b="1" dirty="0" err="1">
                <a:solidFill>
                  <a:srgbClr val="00194C"/>
                </a:solidFill>
                <a:latin typeface="Palatino Linotype" panose="02040502050505030304" pitchFamily="18" charset="0"/>
              </a:rPr>
              <a:t>субтестам</a:t>
            </a:r>
            <a:r>
              <a:rPr lang="en-US" sz="24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 </a:t>
            </a:r>
            <a:r>
              <a:rPr lang="ru-RU" sz="2400" b="1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(</a:t>
            </a:r>
            <a:r>
              <a:rPr lang="ru-RU" sz="24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по регионам)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t="28399" r="11296" b="12522"/>
          <a:stretch/>
        </p:blipFill>
        <p:spPr bwMode="auto">
          <a:xfrm>
            <a:off x="200694" y="1628800"/>
            <a:ext cx="869178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4" t="27412" r="30727" b="14577"/>
          <a:stretch/>
        </p:blipFill>
        <p:spPr bwMode="auto">
          <a:xfrm>
            <a:off x="1931448" y="1389674"/>
            <a:ext cx="4872800" cy="448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43776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Доля абитуриентов, </a:t>
            </a:r>
            <a:r>
              <a:rPr lang="ru-RU" sz="2400" b="1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набравших в 2014 и 2015 годах проходные </a:t>
            </a:r>
            <a:r>
              <a:rPr lang="ru-RU" sz="24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очки </a:t>
            </a:r>
            <a:r>
              <a:rPr lang="ru-RU" sz="2400" b="1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по </a:t>
            </a:r>
            <a:r>
              <a:rPr lang="ru-RU" sz="24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всем </a:t>
            </a:r>
            <a:r>
              <a:rPr lang="ru-RU" sz="2400" b="1" dirty="0" err="1">
                <a:solidFill>
                  <a:srgbClr val="00194C"/>
                </a:solidFill>
                <a:latin typeface="Palatino Linotype" panose="02040502050505030304" pitchFamily="18" charset="0"/>
              </a:rPr>
              <a:t>субтестам</a:t>
            </a:r>
            <a:r>
              <a:rPr lang="en-US" sz="24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 </a:t>
            </a:r>
            <a:r>
              <a:rPr lang="ru-RU" sz="2400" b="1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(</a:t>
            </a:r>
            <a:r>
              <a:rPr lang="ru-RU" sz="24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по </a:t>
            </a:r>
            <a:r>
              <a:rPr lang="ru-RU" sz="2400" b="1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республике)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808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4114" y="595571"/>
            <a:ext cx="8676358" cy="1197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1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Распределение абитуриентов по набранным очкам </a:t>
            </a:r>
            <a:endParaRPr lang="ru-RU" sz="2100" b="1" dirty="0" smtClean="0">
              <a:solidFill>
                <a:srgbClr val="00194C"/>
              </a:solidFill>
              <a:latin typeface="Palatino Linotype" panose="0204050205050503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100" b="1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по </a:t>
            </a:r>
            <a:r>
              <a:rPr lang="ru-RU" sz="2100" b="1" dirty="0" err="1">
                <a:solidFill>
                  <a:srgbClr val="00194C"/>
                </a:solidFill>
                <a:latin typeface="Palatino Linotype" panose="02040502050505030304" pitchFamily="18" charset="0"/>
              </a:rPr>
              <a:t>субтесту</a:t>
            </a:r>
            <a:r>
              <a:rPr lang="ru-RU" sz="21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 язык и литература компонента Б (экзамена по специальности) в рамках 3-го кластера </a:t>
            </a:r>
            <a:r>
              <a:rPr lang="ru-RU" sz="2100" b="1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на </a:t>
            </a:r>
            <a:r>
              <a:rPr lang="ru-RU" sz="21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ЦВЭ-2014 </a:t>
            </a:r>
            <a:r>
              <a:rPr lang="ru-RU" sz="2100" b="1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 и </a:t>
            </a:r>
            <a:r>
              <a:rPr lang="ru-RU" sz="21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ЦВЭ-2015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" t="24848" b="17690"/>
          <a:stretch/>
        </p:blipFill>
        <p:spPr bwMode="auto">
          <a:xfrm>
            <a:off x="197802" y="2160022"/>
            <a:ext cx="8838693" cy="322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08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114" y="692581"/>
            <a:ext cx="8892381" cy="8642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Выполнение плана приёма студентов в образовательные </a:t>
            </a:r>
          </a:p>
          <a:p>
            <a:pPr algn="ctr">
              <a:lnSpc>
                <a:spcPct val="114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учреждения по кластерам (ЦВЭ-2014 и ЦВЭ-2015)</a:t>
            </a:r>
            <a:endParaRPr lang="ru-RU" sz="22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31918" r="5870" b="12526"/>
          <a:stretch/>
        </p:blipFill>
        <p:spPr bwMode="auto">
          <a:xfrm>
            <a:off x="323528" y="1866875"/>
            <a:ext cx="8469836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56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094" y="548680"/>
            <a:ext cx="8892394" cy="8642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Выполнение плана приёма студентов в образовательные </a:t>
            </a:r>
          </a:p>
          <a:p>
            <a:pPr algn="ctr">
              <a:lnSpc>
                <a:spcPct val="114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учреждения – общий итог ЦВЭ-2014 и ЦВЭ-2015</a:t>
            </a:r>
            <a:endParaRPr lang="ru-RU" sz="22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30364" r="30324" b="14776"/>
          <a:stretch/>
        </p:blipFill>
        <p:spPr bwMode="auto">
          <a:xfrm>
            <a:off x="2124458" y="1572794"/>
            <a:ext cx="4787666" cy="4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330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168" y="488309"/>
            <a:ext cx="8977328" cy="4900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b="1" dirty="0">
                <a:solidFill>
                  <a:srgbClr val="00194C"/>
                </a:solidFill>
                <a:latin typeface="Palatino Linotype" panose="02040502050505030304" pitchFamily="18" charset="0"/>
              </a:rPr>
              <a:t>Доступ к высшему профессиональному </a:t>
            </a:r>
            <a:r>
              <a:rPr lang="ru-RU" sz="2400" b="1" dirty="0" smtClean="0">
                <a:solidFill>
                  <a:srgbClr val="00194C"/>
                </a:solidFill>
                <a:latin typeface="Palatino Linotype" panose="02040502050505030304" pitchFamily="18" charset="0"/>
              </a:rPr>
              <a:t>образованию</a:t>
            </a:r>
            <a:endParaRPr lang="ru-RU" sz="2400" b="1" dirty="0">
              <a:solidFill>
                <a:srgbClr val="00194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54449" y="1264322"/>
            <a:ext cx="8594015" cy="72451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00"/>
              </a:spcBef>
              <a:buClr>
                <a:srgbClr val="00194C"/>
              </a:buClr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Palatino Linotype" pitchFamily="18" charset="0"/>
              </a:rPr>
              <a:t>      Доля юношей и девушек, поступивших в ОУ ВПО до и после внедрения ЦВЭ.</a:t>
            </a:r>
            <a:endParaRPr lang="tg-Cyrl-TJ" sz="2200" b="1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23528" y="2348880"/>
            <a:ext cx="8584410" cy="3312368"/>
            <a:chOff x="323528" y="2348880"/>
            <a:chExt cx="8584410" cy="3312368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" t="31659" r="6080" b="13822"/>
            <a:stretch/>
          </p:blipFill>
          <p:spPr bwMode="auto">
            <a:xfrm>
              <a:off x="323528" y="2348880"/>
              <a:ext cx="8584410" cy="3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953248" y="5445224"/>
              <a:ext cx="108012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 smtClean="0">
                  <a:solidFill>
                    <a:schemeClr val="tx1"/>
                  </a:solidFill>
                  <a:latin typeface="Palatino Linotype" pitchFamily="18" charset="0"/>
                </a:rPr>
                <a:t>Девушки</a:t>
              </a:r>
              <a:endParaRPr lang="ru-RU" sz="1500" dirty="0">
                <a:solidFill>
                  <a:schemeClr val="tx1"/>
                </a:solidFill>
                <a:latin typeface="Palatino Linotype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60428" y="5445224"/>
              <a:ext cx="91489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 smtClean="0">
                  <a:solidFill>
                    <a:schemeClr val="tx1"/>
                  </a:solidFill>
                  <a:latin typeface="Palatino Linotype" pitchFamily="18" charset="0"/>
                </a:rPr>
                <a:t>Юноши</a:t>
              </a:r>
              <a:endParaRPr lang="ru-RU" sz="1500" dirty="0">
                <a:solidFill>
                  <a:schemeClr val="tx1"/>
                </a:solidFill>
                <a:latin typeface="Palatino Linotype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729784" y="5161955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059832" y="5157168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398843" y="5176218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29970" y="5166694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1808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36104" y="476672"/>
            <a:ext cx="7380312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Система образования </a:t>
            </a:r>
            <a:b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Республики Таджикистан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04056" y="1556792"/>
            <a:ext cx="8244408" cy="439248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дошкольное образование</a:t>
            </a:r>
            <a:r>
              <a:rPr lang="en-US" sz="2200" dirty="0" smtClean="0">
                <a:latin typeface="Palatino Linotype" pitchFamily="18" charset="0"/>
              </a:rPr>
              <a:t>;</a:t>
            </a:r>
            <a:r>
              <a:rPr lang="ru-RU" sz="2200" dirty="0" smtClean="0">
                <a:latin typeface="Palatino Linotype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общее начальное и среднее образование</a:t>
            </a:r>
            <a:r>
              <a:rPr lang="en-US" sz="2200" dirty="0" smtClean="0">
                <a:latin typeface="Palatino Linotype" pitchFamily="18" charset="0"/>
              </a:rPr>
              <a:t>;</a:t>
            </a:r>
            <a:r>
              <a:rPr lang="ru-RU" sz="2200" dirty="0" smtClean="0">
                <a:latin typeface="Palatino Linotype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начальное, среднее и высшее профессиональное образование;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дополнительное образование для детей и взрослых;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образовательные учреждения, обеспечивающие более высокий, </a:t>
            </a:r>
            <a:r>
              <a:rPr lang="ru-RU" sz="2200" dirty="0">
                <a:latin typeface="Palatino Linotype" pitchFamily="18" charset="0"/>
              </a:rPr>
              <a:t>относительно </a:t>
            </a:r>
            <a:r>
              <a:rPr lang="ru-RU" sz="2200" dirty="0" smtClean="0">
                <a:latin typeface="Palatino Linotype" pitchFamily="18" charset="0"/>
              </a:rPr>
              <a:t>стандарта, </a:t>
            </a:r>
            <a:r>
              <a:rPr lang="ru-RU" sz="2200" dirty="0">
                <a:latin typeface="Palatino Linotype" pitchFamily="18" charset="0"/>
              </a:rPr>
              <a:t>уровень образования (</a:t>
            </a:r>
            <a:r>
              <a:rPr lang="ru-RU" sz="2200" dirty="0" smtClean="0">
                <a:latin typeface="Palatino Linotype" pitchFamily="18" charset="0"/>
              </a:rPr>
              <a:t>лицеи и гимназии);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200" dirty="0" smtClean="0">
                <a:latin typeface="Palatino Linotype" pitchFamily="18" charset="0"/>
              </a:rPr>
              <a:t>образовательные учреждения для детей с ограниченными возможностями.</a:t>
            </a:r>
          </a:p>
          <a:p>
            <a:pPr>
              <a:lnSpc>
                <a:spcPct val="80000"/>
              </a:lnSpc>
            </a:pPr>
            <a:endParaRPr lang="ru-RU" sz="2200" dirty="0" smtClean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5536" y="54868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>
                <a:solidFill>
                  <a:srgbClr val="002060"/>
                </a:solidFill>
                <a:latin typeface="Palatino Linotype" pitchFamily="18" charset="0"/>
              </a:rPr>
              <a:t>Осно</a:t>
            </a:r>
            <a:r>
              <a:rPr lang="ru-RU" sz="2400" b="1" dirty="0">
                <a:solidFill>
                  <a:srgbClr val="002060"/>
                </a:solidFill>
                <a:latin typeface="Palatino Linotype" pitchFamily="18" charset="0"/>
              </a:rPr>
              <a:t>в</a:t>
            </a:r>
            <a:r>
              <a:rPr lang="tg-Cyrl-TJ" sz="2400" b="1" dirty="0">
                <a:solidFill>
                  <a:srgbClr val="002060"/>
                </a:solidFill>
                <a:latin typeface="Palatino Linotype" pitchFamily="18" charset="0"/>
              </a:rPr>
              <a:t>ные направления для дальнейшего развития</a:t>
            </a:r>
            <a:endParaRPr lang="ru-RU" sz="24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149" y="1346671"/>
            <a:ext cx="8202315" cy="445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tg-Cyrl-TJ" sz="2200" dirty="0" smtClean="0">
                <a:latin typeface="Palatino Linotype" pitchFamily="18" charset="0"/>
              </a:rPr>
              <a:t>Усилить информационно-разъяснителную работу, </a:t>
            </a:r>
            <a:r>
              <a:rPr lang="tg-Cyrl-TJ" sz="2200" dirty="0">
                <a:latin typeface="Palatino Linotype" pitchFamily="18" charset="0"/>
              </a:rPr>
              <a:t>особенно по профориентации. </a:t>
            </a:r>
            <a:endParaRPr lang="ru-RU" sz="2200" dirty="0">
              <a:latin typeface="Palatino Linotype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tg-Cyrl-TJ" sz="2200" dirty="0" smtClean="0">
                <a:latin typeface="Palatino Linotype" pitchFamily="18" charset="0"/>
              </a:rPr>
              <a:t>Участвовать в </a:t>
            </a:r>
            <a:r>
              <a:rPr lang="tg-Cyrl-TJ" sz="2200" dirty="0">
                <a:latin typeface="Palatino Linotype" pitchFamily="18" charset="0"/>
              </a:rPr>
              <a:t>повышении квалификации учителей в области разработки </a:t>
            </a:r>
            <a:r>
              <a:rPr lang="tg-Cyrl-TJ" sz="2200" dirty="0" smtClean="0">
                <a:latin typeface="Palatino Linotype" pitchFamily="18" charset="0"/>
              </a:rPr>
              <a:t>тестовых заданий.</a:t>
            </a:r>
            <a:endParaRPr lang="ru-RU" sz="2200" dirty="0">
              <a:latin typeface="Palatino Linotype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tg-Cyrl-TJ" sz="2200" dirty="0" smtClean="0">
                <a:latin typeface="Palatino Linotype" pitchFamily="18" charset="0"/>
              </a:rPr>
              <a:t>Активизировать проведение </a:t>
            </a:r>
            <a:r>
              <a:rPr lang="tg-Cyrl-TJ" sz="2200" dirty="0">
                <a:latin typeface="Palatino Linotype" pitchFamily="18" charset="0"/>
              </a:rPr>
              <a:t>различных мероприятий в области мониторинга качества образования, оценки образовательных достижений на национальном уровне.</a:t>
            </a:r>
            <a:endParaRPr lang="ru-RU" sz="2200" dirty="0">
              <a:latin typeface="Palatino Linotype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tg-Cyrl-TJ" sz="2200" dirty="0" smtClean="0">
                <a:latin typeface="Palatino Linotype" pitchFamily="18" charset="0"/>
              </a:rPr>
              <a:t>Усовершенствовать порядок </a:t>
            </a:r>
            <a:r>
              <a:rPr lang="tg-Cyrl-TJ" sz="2200" dirty="0">
                <a:latin typeface="Palatino Linotype" pitchFamily="18" charset="0"/>
              </a:rPr>
              <a:t>предоставления </a:t>
            </a:r>
            <a:r>
              <a:rPr lang="ru-RU" sz="2200" dirty="0">
                <a:latin typeface="Palatino Linotype" pitchFamily="18" charset="0"/>
              </a:rPr>
              <a:t>льгот соответствующим </a:t>
            </a:r>
            <a:r>
              <a:rPr lang="ru-RU" sz="2200" dirty="0" smtClean="0">
                <a:latin typeface="Palatino Linotype" pitchFamily="18" charset="0"/>
              </a:rPr>
              <a:t>лицам.</a:t>
            </a:r>
            <a:endParaRPr lang="ru-RU" sz="2200" dirty="0">
              <a:latin typeface="Palatino Linotype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tg-Cyrl-TJ" sz="2200" dirty="0" smtClean="0">
                <a:latin typeface="Palatino Linotype" pitchFamily="18" charset="0"/>
              </a:rPr>
              <a:t>Разботать и внедрить письменный экзамен </a:t>
            </a:r>
            <a:r>
              <a:rPr lang="tg-Cyrl-TJ" sz="2200" dirty="0">
                <a:latin typeface="Palatino Linotype" pitchFamily="18" charset="0"/>
              </a:rPr>
              <a:t>– эссе</a:t>
            </a:r>
            <a:r>
              <a:rPr lang="tg-Cyrl-TJ" sz="2200" dirty="0" smtClean="0">
                <a:latin typeface="Palatino Linotype" pitchFamily="18" charset="0"/>
              </a:rPr>
              <a:t>.</a:t>
            </a:r>
            <a:endParaRPr lang="ru-RU" sz="2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7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572" y="684751"/>
            <a:ext cx="4200079" cy="3033174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2996952"/>
            <a:ext cx="4082223" cy="2902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57438" y="2996952"/>
            <a:ext cx="6835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Palatino Linotype" pitchFamily="18" charset="0"/>
              </a:rPr>
              <a:t>СПАСИБО ЗА </a:t>
            </a:r>
            <a:r>
              <a:rPr lang="ru-RU" sz="3600" b="1" smtClean="0">
                <a:solidFill>
                  <a:srgbClr val="002060"/>
                </a:solidFill>
                <a:latin typeface="Palatino Linotype" pitchFamily="18" charset="0"/>
              </a:rPr>
              <a:t>ВНИМАНИЕ!</a:t>
            </a:r>
            <a:endParaRPr lang="ru-RU" sz="36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pic>
        <p:nvPicPr>
          <p:cNvPr id="10" name="Picture 2" descr="https://sites.google.com/site/tadzikistanfoto/_/rsrc/1302017317750/home/IMG_3192.jpg?height=300&amp;width=40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60" y="548680"/>
            <a:ext cx="3566908" cy="225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s://sites.google.com/site/tadzikistanfoto/_/rsrc/1362030205508/home/IMG_6069.jpg?height=266&amp;width=400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548680"/>
            <a:ext cx="3591026" cy="227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adi19.ru/wp-content/uploads/2012/03/2777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58853"/>
            <a:ext cx="2846828" cy="182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26652" r="17181" b="36674"/>
          <a:stretch/>
        </p:blipFill>
        <p:spPr bwMode="auto">
          <a:xfrm>
            <a:off x="4139952" y="4086597"/>
            <a:ext cx="4383114" cy="1742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410944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О системе в цифрах</a:t>
            </a:r>
            <a:endParaRPr lang="ru-RU" sz="2400" dirty="0" smtClean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525963"/>
          </a:xfrm>
        </p:spPr>
        <p:txBody>
          <a:bodyPr>
            <a:normAutofit/>
          </a:bodyPr>
          <a:lstStyle/>
          <a:p>
            <a:pPr marL="0" indent="447675" algn="just">
              <a:lnSpc>
                <a:spcPct val="110000"/>
              </a:lnSpc>
              <a:spcBef>
                <a:spcPts val="1200"/>
              </a:spcBef>
              <a:buFont typeface="Arial" charset="0"/>
              <a:buNone/>
            </a:pPr>
            <a:r>
              <a:rPr lang="ru-RU" sz="2200" dirty="0" smtClean="0">
                <a:latin typeface="Palatino Linotype" pitchFamily="18" charset="0"/>
              </a:rPr>
              <a:t>На начало 2014 – 2015 учебного года в республике Таджикистан действовало 577 начальных, 732 основных,         2272 средних (из них 12 негосударственных) образовательных учреждения, 88 гимназий, 54 лицея, 20 школ-интернатов для сирот, 11 школ-интернатов для детей с умственными и физическими недостатками в развитии и восстановлено             4 школы-интерната </a:t>
            </a:r>
            <a:r>
              <a:rPr lang="ru-RU" sz="2200" dirty="0">
                <a:latin typeface="Palatino Linotype" pitchFamily="18" charset="0"/>
              </a:rPr>
              <a:t>санаторного </a:t>
            </a:r>
            <a:r>
              <a:rPr lang="ru-RU" sz="2200" dirty="0" smtClean="0">
                <a:latin typeface="Palatino Linotype" pitchFamily="18" charset="0"/>
              </a:rPr>
              <a:t>типа. Общее количество учащихся в средних общеобразовательных учреждениях республики составляло 1741628 человек, из них 830385 человек – девочки. В негосударственных дневных образовательных учреждениях в данном учебном году обучались 17141 человек, из них – 5531 девочка. </a:t>
            </a:r>
          </a:p>
        </p:txBody>
      </p:sp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06061051"/>
              </p:ext>
            </p:extLst>
          </p:nvPr>
        </p:nvGraphicFramePr>
        <p:xfrm>
          <a:off x="960090" y="1376349"/>
          <a:ext cx="7325363" cy="507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43776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Palatino Linotype" pitchFamily="18" charset="0"/>
              </a:rPr>
              <a:t>начало 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2014 – 2015 </a:t>
            </a:r>
            <a:r>
              <a:rPr lang="ru-RU" sz="2400" b="1" dirty="0">
                <a:solidFill>
                  <a:srgbClr val="002060"/>
                </a:solidFill>
                <a:latin typeface="Palatino Linotype" pitchFamily="18" charset="0"/>
              </a:rPr>
              <a:t>учебного года </a:t>
            </a:r>
            <a:br>
              <a:rPr lang="ru-RU" sz="2400" b="1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Palatino Linotype" pitchFamily="18" charset="0"/>
              </a:rPr>
              <a:t>в Республике Таджикистан 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действовало: </a:t>
            </a:r>
            <a:r>
              <a:rPr lang="ru-RU" sz="2400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/>
          </p:cNvSpPr>
          <p:nvPr/>
        </p:nvSpPr>
        <p:spPr bwMode="auto">
          <a:xfrm>
            <a:off x="468313" y="405036"/>
            <a:ext cx="8229600" cy="122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Palatino Linotype" pitchFamily="18" charset="0"/>
              </a:rPr>
              <a:t>Общее количество 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учащихся </a:t>
            </a:r>
            <a:r>
              <a:rPr lang="ru-RU" sz="2400" b="1" dirty="0">
                <a:solidFill>
                  <a:srgbClr val="002060"/>
                </a:solidFill>
                <a:latin typeface="Palatino Linotype" pitchFamily="18" charset="0"/>
              </a:rPr>
              <a:t>в средних </a:t>
            </a:r>
            <a:br>
              <a:rPr lang="ru-RU" sz="2400" b="1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Palatino Linotype" pitchFamily="18" charset="0"/>
              </a:rPr>
              <a:t>общеобразовательных 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учреждениях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Республики Таджикистан</a:t>
            </a:r>
            <a:endParaRPr lang="ru-RU" sz="24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417899"/>
              </p:ext>
            </p:extLst>
          </p:nvPr>
        </p:nvGraphicFramePr>
        <p:xfrm>
          <a:off x="1251846" y="1436908"/>
          <a:ext cx="6920554" cy="415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46149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Palatino Linotype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Ступени среднего образования </a:t>
            </a:r>
            <a:b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Республики Таджикистан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67544" y="1519754"/>
            <a:ext cx="8352928" cy="291735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200" dirty="0" smtClean="0">
                <a:latin typeface="Palatino Linotype" pitchFamily="18" charset="0"/>
              </a:rPr>
              <a:t>начальное образование (1-4 классы) – первый цикл основного среднего и </a:t>
            </a:r>
            <a:r>
              <a:rPr lang="ru-RU" sz="2200" dirty="0">
                <a:latin typeface="Palatino Linotype" pitchFamily="18" charset="0"/>
              </a:rPr>
              <a:t>среднего общего образования</a:t>
            </a:r>
            <a:r>
              <a:rPr lang="ru-RU" sz="2200" dirty="0" smtClean="0">
                <a:latin typeface="Palatino Linotype" pitchFamily="18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2200" dirty="0">
                <a:latin typeface="Palatino Linotype" pitchFamily="18" charset="0"/>
              </a:rPr>
              <a:t>среднее основное образование </a:t>
            </a:r>
            <a:r>
              <a:rPr lang="ru-RU" sz="2200" dirty="0" smtClean="0">
                <a:latin typeface="Palatino Linotype" pitchFamily="18" charset="0"/>
              </a:rPr>
              <a:t>(5-9 классы) – второй цикл среднего основного и среднего общего образования;</a:t>
            </a:r>
          </a:p>
          <a:p>
            <a:pPr>
              <a:lnSpc>
                <a:spcPct val="110000"/>
              </a:lnSpc>
            </a:pPr>
            <a:r>
              <a:rPr lang="ru-RU" sz="2200" dirty="0" smtClean="0">
                <a:latin typeface="Palatino Linotype" pitchFamily="18" charset="0"/>
              </a:rPr>
              <a:t>среднее общее образование (10-11 классы), открывающее доступ к высшему профессиональному образованию</a:t>
            </a:r>
            <a:r>
              <a:rPr lang="ru-RU" sz="2200" dirty="0">
                <a:latin typeface="Palatino Linotype" pitchFamily="18" charset="0"/>
              </a:rPr>
              <a:t>, – </a:t>
            </a:r>
            <a:r>
              <a:rPr lang="ru-RU" sz="2200" dirty="0" smtClean="0">
                <a:latin typeface="Palatino Linotype" pitchFamily="18" charset="0"/>
              </a:rPr>
              <a:t>третий цикл среднего общего образования.</a:t>
            </a:r>
          </a:p>
        </p:txBody>
      </p:sp>
      <p:pic>
        <p:nvPicPr>
          <p:cNvPr id="11" name="Picture 2" descr="http://img.lenta.ru/news/2012/10/30/vacation/picture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4"/>
          <a:stretch/>
        </p:blipFill>
        <p:spPr bwMode="auto">
          <a:xfrm>
            <a:off x="948184" y="4544090"/>
            <a:ext cx="2376264" cy="1477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sulbp.tj/images/rasm/sayt/hatmkunan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44090"/>
            <a:ext cx="1108828" cy="1477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eopleandcountries.com/data/attachment/block/1f/1f9cc1fbe9197a1a8140da6eed37d9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51210"/>
            <a:ext cx="1470077" cy="1470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Palatino Linotype" pitchFamily="18" charset="0"/>
              </a:rPr>
              <a:t>Нормативно-правовое регулирование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4968552"/>
          </a:xfrm>
        </p:spPr>
        <p:txBody>
          <a:bodyPr>
            <a:noAutofit/>
          </a:bodyPr>
          <a:lstStyle/>
          <a:p>
            <a:pPr marL="263525" indent="-263525" algn="just">
              <a:buFont typeface="Arial" charset="0"/>
              <a:buAutoNum type="arabicPeriod"/>
            </a:pPr>
            <a:r>
              <a:rPr lang="ru-RU" sz="1550" dirty="0" smtClean="0">
                <a:latin typeface="Palatino Linotype" pitchFamily="18" charset="0"/>
              </a:rPr>
              <a:t>Закон Республики Таджикистан «Об образовании» от 22 июля 2013 года, №1004.</a:t>
            </a:r>
          </a:p>
          <a:p>
            <a:pPr marL="263525" indent="-263525" algn="just">
              <a:buFont typeface="Arial" charset="0"/>
              <a:buAutoNum type="arabicPeriod"/>
            </a:pPr>
            <a:r>
              <a:rPr lang="ru-RU" sz="1550" dirty="0" smtClean="0">
                <a:latin typeface="Palatino Linotype" pitchFamily="18" charset="0"/>
              </a:rPr>
              <a:t>Постановление Правительства </a:t>
            </a:r>
            <a:r>
              <a:rPr lang="ru-RU" sz="1550" dirty="0">
                <a:latin typeface="Palatino Linotype" pitchFamily="18" charset="0"/>
              </a:rPr>
              <a:t>Республики </a:t>
            </a:r>
            <a:r>
              <a:rPr lang="ru-RU" sz="1550" dirty="0" smtClean="0">
                <a:latin typeface="Palatino Linotype" pitchFamily="18" charset="0"/>
              </a:rPr>
              <a:t>Таджикистан «</a:t>
            </a:r>
            <a:r>
              <a:rPr lang="ru-RU" sz="1550" dirty="0">
                <a:latin typeface="Palatino Linotype" pitchFamily="18" charset="0"/>
              </a:rPr>
              <a:t>О </a:t>
            </a:r>
            <a:r>
              <a:rPr lang="ru-RU" sz="1550" dirty="0" smtClean="0">
                <a:latin typeface="Palatino Linotype" pitchFamily="18" charset="0"/>
              </a:rPr>
              <a:t>государственной службе по надзору в сфере образования» // Утверждено от 29 марта 2007 года, №350.</a:t>
            </a:r>
          </a:p>
          <a:p>
            <a:pPr marL="263525" indent="-263525" algn="just">
              <a:buFont typeface="Arial" charset="0"/>
              <a:buAutoNum type="arabicPeriod"/>
            </a:pPr>
            <a:r>
              <a:rPr lang="ru-RU" sz="1550" dirty="0" smtClean="0">
                <a:latin typeface="Palatino Linotype" pitchFamily="18" charset="0"/>
              </a:rPr>
              <a:t>Государственный стандарт общего среднего образования Республики Таджикистан // Утверждён постановлением Правительства Республики Таджикистан от 2 апреля 2009 года, №206.</a:t>
            </a:r>
          </a:p>
          <a:p>
            <a:pPr marL="263525" indent="-263525" algn="just">
              <a:buFont typeface="Arial" charset="0"/>
              <a:buAutoNum type="arabicPeriod"/>
            </a:pPr>
            <a:r>
              <a:rPr lang="ru-RU" sz="1550" dirty="0" smtClean="0">
                <a:latin typeface="Palatino Linotype" pitchFamily="18" charset="0"/>
              </a:rPr>
              <a:t>Государственная программа развития системы образования Республики Таджикистан на 2010 – 2015 гг. // Утверждена постановлением Правительства Республики Таджикистан от 29 апреля    2009 года, №254.</a:t>
            </a:r>
          </a:p>
          <a:p>
            <a:pPr marL="263525" indent="-263525" algn="just">
              <a:buFont typeface="Arial" charset="0"/>
              <a:buAutoNum type="arabicPeriod"/>
            </a:pPr>
            <a:r>
              <a:rPr lang="ru-RU" sz="1550" dirty="0" smtClean="0">
                <a:latin typeface="Palatino Linotype" pitchFamily="18" charset="0"/>
              </a:rPr>
              <a:t>Национальная стратегия развития образования Республики Таджикистан до 2020 года // Утверждена постановлением Правительства Республики Таджикистан от 30 июня 2012 года, №334.	</a:t>
            </a:r>
          </a:p>
          <a:p>
            <a:pPr marL="263525" indent="-263525" algn="just">
              <a:buFont typeface="Arial" charset="0"/>
              <a:buAutoNum type="arabicPeriod"/>
            </a:pPr>
            <a:r>
              <a:rPr lang="ru-RU" sz="1550" dirty="0" smtClean="0">
                <a:latin typeface="Palatino Linotype" pitchFamily="18" charset="0"/>
              </a:rPr>
              <a:t>Порядок проведения централизованных вступительных экзаменов в образовательные учреждения среднего и высшего профессионального образования Республики Таджикистан // Утверждён постановлением Правительства Республики Таджикистан от 01 августа 2015 года, №495.</a:t>
            </a:r>
          </a:p>
          <a:p>
            <a:pPr marL="263525" indent="-263525" algn="just">
              <a:buFont typeface="Arial" charset="0"/>
              <a:buAutoNum type="arabicPeriod"/>
            </a:pPr>
            <a:r>
              <a:rPr lang="ru-RU" sz="1550" dirty="0" smtClean="0">
                <a:latin typeface="Palatino Linotype" pitchFamily="18" charset="0"/>
              </a:rPr>
              <a:t>Распоряжение министра МОНРТ «Об окончании 2014 – 2015 учебного года, аттестация перехода учащихся из одного класса в другой и выпуске в средних общеобразовательных учреждениях РТ» от 18 марта 2015 года, №615.</a:t>
            </a:r>
          </a:p>
        </p:txBody>
      </p:sp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451" y="6237312"/>
            <a:ext cx="66080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kern="0" dirty="0" smtClean="0">
                <a:solidFill>
                  <a:srgbClr val="002060"/>
                </a:solidFill>
                <a:latin typeface="Palatino Linotype" pitchFamily="18" charset="0"/>
              </a:rPr>
              <a:t>IV ежегодная международная конференция ЕАОКО </a:t>
            </a:r>
          </a:p>
          <a:p>
            <a:r>
              <a:rPr lang="ru-RU" sz="1100" b="1" kern="0" dirty="0" smtClean="0">
                <a:solidFill>
                  <a:srgbClr val="C00000"/>
                </a:solidFill>
                <a:latin typeface="Palatino Linotype" pitchFamily="18" charset="0"/>
              </a:rPr>
              <a:t>«Независимая оценка качества образования: современные вызовы и лучшие практики»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44114" y="6090026"/>
            <a:ext cx="2195638" cy="628638"/>
            <a:chOff x="144114" y="5877272"/>
            <a:chExt cx="2938722" cy="8413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7" t="41145" r="69871" b="47081"/>
            <a:stretch/>
          </p:blipFill>
          <p:spPr bwMode="auto">
            <a:xfrm>
              <a:off x="144114" y="5877272"/>
              <a:ext cx="1076196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40494" r="44183" b="46780"/>
            <a:stretch/>
          </p:blipFill>
          <p:spPr bwMode="auto">
            <a:xfrm>
              <a:off x="1188146" y="5877272"/>
              <a:ext cx="877194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9" t="40757" r="17923" b="47020"/>
            <a:stretch/>
          </p:blipFill>
          <p:spPr bwMode="auto">
            <a:xfrm>
              <a:off x="2065339" y="5877272"/>
              <a:ext cx="1017497" cy="84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2423335" y="6165304"/>
            <a:ext cx="6613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</a:rPr>
              <a:t>Приоритетные направления НСОКО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Palatino Linotype" pitchFamily="18" charset="0"/>
              </a:rPr>
              <a:t>осуществление институциональной оценки качества образования на всех его уровнях; </a:t>
            </a:r>
          </a:p>
          <a:p>
            <a:r>
              <a:rPr lang="ru-RU" sz="2200" dirty="0" smtClean="0">
                <a:latin typeface="Palatino Linotype" pitchFamily="18" charset="0"/>
              </a:rPr>
              <a:t>внедрение процедур внутренней и внешней оценки качества образования; </a:t>
            </a:r>
          </a:p>
          <a:p>
            <a:r>
              <a:rPr lang="ru-RU" sz="2200" dirty="0" smtClean="0">
                <a:latin typeface="Palatino Linotype" pitchFamily="18" charset="0"/>
              </a:rPr>
              <a:t>разработка системы индикаторов образования;</a:t>
            </a:r>
          </a:p>
          <a:p>
            <a:r>
              <a:rPr lang="ru-RU" sz="2200" dirty="0" smtClean="0">
                <a:latin typeface="Palatino Linotype" pitchFamily="18" charset="0"/>
              </a:rPr>
              <a:t>усовершенствование стандартизированных оценочных средств и инструментов, определяющих уровень знаний учащихся; </a:t>
            </a:r>
          </a:p>
          <a:p>
            <a:r>
              <a:rPr lang="ru-RU" sz="2200" dirty="0" smtClean="0">
                <a:latin typeface="Palatino Linotype" pitchFamily="18" charset="0"/>
              </a:rPr>
              <a:t>создание инфраструктуры, осуществляющей оценку качества образования; </a:t>
            </a:r>
          </a:p>
          <a:p>
            <a:r>
              <a:rPr lang="ru-RU" sz="2200" dirty="0" smtClean="0">
                <a:latin typeface="Palatino Linotype" pitchFamily="18" charset="0"/>
              </a:rPr>
              <a:t>повышение квалификационных требований к руководящим работникам организаций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80054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2237</Words>
  <Application>Microsoft Office PowerPoint</Application>
  <PresentationFormat>Экран (4:3)</PresentationFormat>
  <Paragraphs>224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Структура системы образования   Республики Таджикистан</vt:lpstr>
      <vt:lpstr>Система образования  Республики Таджикистан</vt:lpstr>
      <vt:lpstr>О системе в цифрах</vt:lpstr>
      <vt:lpstr>Презентация PowerPoint</vt:lpstr>
      <vt:lpstr>Презентация PowerPoint</vt:lpstr>
      <vt:lpstr>  Ступени среднего образования  Республики Таджикистан</vt:lpstr>
      <vt:lpstr>Нормативно-правовое регулирование</vt:lpstr>
      <vt:lpstr>Приоритетные направления НСОКО</vt:lpstr>
      <vt:lpstr>Институциональный потенциал</vt:lpstr>
      <vt:lpstr>Институциональный потенциал</vt:lpstr>
      <vt:lpstr>Институциональный потенциал</vt:lpstr>
      <vt:lpstr>Институциональный потенциал</vt:lpstr>
      <vt:lpstr>Презентация PowerPoint</vt:lpstr>
      <vt:lpstr>Национальные мониторинговые  исследования учебных достижений</vt:lpstr>
      <vt:lpstr>Национальные мониторинговые  исследования учебных достижений</vt:lpstr>
      <vt:lpstr>Презентация PowerPoint</vt:lpstr>
      <vt:lpstr>Выпускные экзамены</vt:lpstr>
      <vt:lpstr>Вступительные экзамены</vt:lpstr>
      <vt:lpstr>Централизованные вступительные экзамены </vt:lpstr>
      <vt:lpstr>Вступительные экзамены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National Testing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Savzali JAFAROV</dc:creator>
  <cp:lastModifiedBy>Savzali JAFAROV</cp:lastModifiedBy>
  <cp:revision>289</cp:revision>
  <dcterms:created xsi:type="dcterms:W3CDTF">2015-10-28T03:04:51Z</dcterms:created>
  <dcterms:modified xsi:type="dcterms:W3CDTF">2015-10-28T08:37:51Z</dcterms:modified>
</cp:coreProperties>
</file>