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42" r:id="rId3"/>
    <p:sldId id="328" r:id="rId4"/>
    <p:sldId id="314" r:id="rId5"/>
    <p:sldId id="315" r:id="rId6"/>
    <p:sldId id="297" r:id="rId7"/>
    <p:sldId id="343" r:id="rId8"/>
    <p:sldId id="344" r:id="rId9"/>
    <p:sldId id="348" r:id="rId10"/>
    <p:sldId id="345" r:id="rId11"/>
    <p:sldId id="355" r:id="rId12"/>
    <p:sldId id="356" r:id="rId13"/>
    <p:sldId id="346" r:id="rId14"/>
    <p:sldId id="347" r:id="rId15"/>
    <p:sldId id="349" r:id="rId16"/>
    <p:sldId id="350" r:id="rId17"/>
    <p:sldId id="351" r:id="rId18"/>
    <p:sldId id="352" r:id="rId19"/>
    <p:sldId id="353" r:id="rId20"/>
    <p:sldId id="354" r:id="rId21"/>
    <p:sldId id="357" r:id="rId22"/>
  </p:sldIdLst>
  <p:sldSz cx="9144000" cy="5143500" type="screen16x9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katerina Orel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EE3"/>
    <a:srgbClr val="BEBCE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C84CB-928D-42EC-9D01-62893B94EF71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42941-0D82-4AF0-8C7E-121F6E53CA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5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 sz="1200" kern="12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kern="1200">
              <a:solidFill>
                <a:prstClr val="black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 sz="1200" kern="12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1200" kern="1200">
              <a:solidFill>
                <a:prstClr val="black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 sz="1200" kern="12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z="1200" kern="1200">
              <a:solidFill>
                <a:prstClr val="black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6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11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CBEE8BF-B476-411E-B252-1147775B79C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21.03.2016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A52F8C1-B8CB-4DAA-ADD6-1B2B5E5DBFC2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39264A8-FE71-4A2F-B932-7296B306F4E9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21.03.2016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53E8D7B-30A0-4D08-AC86-FE41EF8B5A37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D0A104D3-7710-451E-A5C2-A92914577DDE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21.03.2016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F8BDE63-C9A3-4609-A83F-5BC6FBB88201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CE33D6D-E2B8-4244-9A08-5BE67DC0DA10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21.03.2016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CC73ED6-2D72-46DB-84E1-2AD6582D4DB9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40D52AED-01C0-445B-B79E-62A5085E913B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21.03.2016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D62F20D-D39D-426A-94ED-A8A4AB113219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D346912-273E-4986-9D6C-E88121172744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21.03.2016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0238E81A-0646-40C6-81A1-33DD5D9BA688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37951F8B-8DAC-4CE6-9F78-88EE105E16F4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21.03.2016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343999E-A237-4FE7-ADE4-AA90903EA92A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E6D5C151-7FD7-4E82-AD8B-7B21EC18696A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21.03.2016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B54BE19-85A4-487D-BA3C-292D3F1281E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27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B962AAE-02B9-43A6-97A2-613B6D5BD9BF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21.03.2016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0A0D9C6-C4CC-400F-B401-B39A4C287521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8EB4F2A6-DE30-46DD-9590-CD78964D482C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21.03.2016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7155090-109A-4DF1-B64D-1706F88BC128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03445A1-C96A-4A61-A506-A7F6999BB4F3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21.03.2016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EFA5D44-F062-4265-BBD4-F49F6A30C7E3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1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3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7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83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6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5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6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C0591-0481-4CB2-8C4D-2EC5B622BEF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0A6B319F-356B-4963-A5EB-3CDDCA7CD45F}" type="datetimeFigureOut">
              <a:rPr lang="ru-RU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rtl="0">
                <a:defRPr/>
              </a:pPr>
              <a:t>21.03.2016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38C9B982-C665-4F9D-9443-8030E79803E1}" type="slidenum">
              <a:rPr lang="ru-RU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rtl="0"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hyperlink" Target="http://eaoko.org/ru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22224" y="344960"/>
            <a:ext cx="673009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ru-RU" sz="12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ВЕБИНАР РТЦ </a:t>
            </a:r>
            <a:r>
              <a:rPr lang="ru-RU" sz="1200" kern="1200" dirty="0" err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Инобра</a:t>
            </a:r>
            <a:r>
              <a:rPr lang="ru-RU" sz="12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 НИУ ВШЭ</a:t>
            </a:r>
          </a:p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ru-RU" sz="1200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2</a:t>
            </a:r>
            <a:r>
              <a:rPr lang="en-US" sz="1200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2</a:t>
            </a:r>
            <a:r>
              <a:rPr lang="ru-RU" sz="1200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ru-RU" sz="1200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марта </a:t>
            </a:r>
            <a:r>
              <a:rPr lang="ru-RU" sz="1200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2016 года</a:t>
            </a:r>
            <a:endParaRPr lang="ru-RU" sz="1200" i="1" kern="1200" dirty="0">
              <a:solidFill>
                <a:prstClr val="white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8"/>
            <a:ext cx="7983522" cy="1789370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Использование результатов мониторинга образовательных достижений на региональном, муниципальном и школьном уровнях</a:t>
            </a:r>
          </a:p>
        </p:txBody>
      </p:sp>
      <p:pic>
        <p:nvPicPr>
          <p:cNvPr id="102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" y="267495"/>
            <a:ext cx="696482" cy="5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-14288" y="4639519"/>
            <a:ext cx="9164725" cy="503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г. Лабытнанги </a:t>
            </a:r>
          </a:p>
        </p:txBody>
      </p:sp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3600543" y="3088832"/>
            <a:ext cx="5604654" cy="156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kern="1200" dirty="0" err="1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Весова</a:t>
            </a:r>
            <a:r>
              <a:rPr lang="ru-RU" sz="2000" b="1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Яна Александровна</a:t>
            </a:r>
            <a:r>
              <a:rPr lang="ru-RU" sz="2000" b="1" kern="1200" dirty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,</a:t>
            </a:r>
          </a:p>
          <a:p>
            <a:pPr marL="457200" indent="-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kern="1200" dirty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директор Регионального центра оценки качества образования ЯНАО</a:t>
            </a:r>
          </a:p>
          <a:p>
            <a:pPr marL="457200" indent="-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kern="1200" dirty="0" err="1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Казыева</a:t>
            </a:r>
            <a:r>
              <a:rPr lang="ru-RU" sz="2000" b="1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Оксана Владимировна</a:t>
            </a:r>
            <a:r>
              <a:rPr lang="ru-RU" sz="2400" b="1" kern="1200" dirty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, </a:t>
            </a:r>
          </a:p>
          <a:p>
            <a:pPr marL="457200" indent="-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kern="1200" dirty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заместитель начальника департамента г. Салехард</a:t>
            </a:r>
          </a:p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  <a:cs typeface="Arial" charset="0"/>
              </a:rPr>
              <a:t>Маковчук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Людмила Владимировна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</a:p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учитель начальных классов </a:t>
            </a:r>
            <a:r>
              <a:rPr lang="ru-RU" sz="1400" b="1" dirty="0">
                <a:solidFill>
                  <a:schemeClr val="bg1"/>
                </a:solidFill>
              </a:rPr>
              <a:t>МБОУ СОШУИП № 3</a:t>
            </a:r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г. Лабытнанги.</a:t>
            </a:r>
          </a:p>
        </p:txBody>
      </p:sp>
      <p:pic>
        <p:nvPicPr>
          <p:cNvPr id="14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" y="4654805"/>
            <a:ext cx="507401" cy="48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5" y="4650003"/>
            <a:ext cx="725312" cy="4774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2" y="4674550"/>
            <a:ext cx="344519" cy="407496"/>
          </a:xfrm>
          <a:prstGeom prst="rect">
            <a:avLst/>
          </a:prstGeom>
        </p:spPr>
      </p:pic>
      <p:pic>
        <p:nvPicPr>
          <p:cNvPr id="19" name="Рисунок 18" descr="http://www.rtc-edu.ru/sites/default/files/pictures/LogoPartner/eaoko_kartinkoy.png">
            <a:hlinkClick r:id="rId10" tgtFrame="&quot;_blank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45" y="4653231"/>
            <a:ext cx="1471871" cy="49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"/>
          <a:stretch/>
        </p:blipFill>
        <p:spPr>
          <a:xfrm>
            <a:off x="4011268" y="4640263"/>
            <a:ext cx="365574" cy="4872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/>
          <a:srcRect l="29752" t="6415" r="52374" b="85633"/>
          <a:stretch/>
        </p:blipFill>
        <p:spPr>
          <a:xfrm>
            <a:off x="1572476" y="4653298"/>
            <a:ext cx="1838939" cy="4602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8015286" cy="7137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Комплекс управленческих решений,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направленный на повышение качества образования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5496" y="1275606"/>
            <a:ext cx="9442886" cy="3096343"/>
            <a:chOff x="611560" y="1131590"/>
            <a:chExt cx="6264696" cy="1843320"/>
          </a:xfrm>
        </p:grpSpPr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2088025" y="1479668"/>
              <a:ext cx="1179491" cy="1415334"/>
            </a:xfrm>
            <a:custGeom>
              <a:avLst/>
              <a:gdLst>
                <a:gd name="T0" fmla="*/ 0 w 3668"/>
                <a:gd name="T1" fmla="*/ 2147483647 h 2484"/>
                <a:gd name="T2" fmla="*/ 2147483647 w 3668"/>
                <a:gd name="T3" fmla="*/ 2147483647 h 2484"/>
                <a:gd name="T4" fmla="*/ 2147483647 w 3668"/>
                <a:gd name="T5" fmla="*/ 2147483647 h 2484"/>
                <a:gd name="T6" fmla="*/ 2147483647 w 3668"/>
                <a:gd name="T7" fmla="*/ 2147483647 h 2484"/>
                <a:gd name="T8" fmla="*/ 2147483647 w 3668"/>
                <a:gd name="T9" fmla="*/ 2147483647 h 2484"/>
                <a:gd name="T10" fmla="*/ 2147483647 w 3668"/>
                <a:gd name="T11" fmla="*/ 2147483647 h 2484"/>
                <a:gd name="T12" fmla="*/ 2147483647 w 3668"/>
                <a:gd name="T13" fmla="*/ 2147483647 h 24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8" h="2484">
                  <a:moveTo>
                    <a:pt x="0" y="10"/>
                  </a:moveTo>
                  <a:cubicBezTo>
                    <a:pt x="415" y="5"/>
                    <a:pt x="831" y="0"/>
                    <a:pt x="1092" y="130"/>
                  </a:cubicBezTo>
                  <a:cubicBezTo>
                    <a:pt x="1353" y="260"/>
                    <a:pt x="1325" y="568"/>
                    <a:pt x="1566" y="790"/>
                  </a:cubicBezTo>
                  <a:cubicBezTo>
                    <a:pt x="1807" y="1012"/>
                    <a:pt x="2320" y="1234"/>
                    <a:pt x="2538" y="1462"/>
                  </a:cubicBezTo>
                  <a:cubicBezTo>
                    <a:pt x="2756" y="1690"/>
                    <a:pt x="2707" y="2003"/>
                    <a:pt x="2874" y="2158"/>
                  </a:cubicBezTo>
                  <a:cubicBezTo>
                    <a:pt x="3041" y="2313"/>
                    <a:pt x="3412" y="2339"/>
                    <a:pt x="3540" y="2393"/>
                  </a:cubicBezTo>
                  <a:cubicBezTo>
                    <a:pt x="3668" y="2447"/>
                    <a:pt x="3625" y="2469"/>
                    <a:pt x="3642" y="248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2000"/>
            </a:p>
          </p:txBody>
        </p:sp>
        <p:pic>
          <p:nvPicPr>
            <p:cNvPr id="111" name="Picture 122" descr="C:\Users\лымар\Desktop\Коллегия февраль\доклады\12-02-2016_РИРО\доклад реализация модели этнокультурного образования\модуль 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46" y="2355955"/>
              <a:ext cx="553325" cy="40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Прямоугольник 134"/>
            <p:cNvSpPr>
              <a:spLocks noChangeArrowheads="1"/>
            </p:cNvSpPr>
            <p:nvPr/>
          </p:nvSpPr>
          <p:spPr bwMode="auto">
            <a:xfrm>
              <a:off x="1202705" y="1161387"/>
              <a:ext cx="2148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900" b="1" dirty="0">
                  <a:solidFill>
                    <a:srgbClr val="C00000"/>
                  </a:solidFill>
                </a:rPr>
                <a:t>Стационарная кочевая школа </a:t>
              </a:r>
            </a:p>
            <a:p>
              <a:pPr eaLnBrk="1" hangingPunct="1"/>
              <a:r>
                <a:rPr lang="ru-RU" altLang="ru-RU" sz="900" b="1" dirty="0">
                  <a:solidFill>
                    <a:srgbClr val="C00000"/>
                  </a:solidFill>
                </a:rPr>
                <a:t>(с. </a:t>
              </a:r>
              <a:r>
                <a:rPr lang="ru-RU" altLang="ru-RU" sz="900" b="1" dirty="0" err="1">
                  <a:solidFill>
                    <a:srgbClr val="C00000"/>
                  </a:solidFill>
                </a:rPr>
                <a:t>Харсаим</a:t>
              </a:r>
              <a:r>
                <a:rPr lang="ru-RU" altLang="ru-RU" sz="900" b="1" dirty="0">
                  <a:solidFill>
                    <a:srgbClr val="C00000"/>
                  </a:solidFill>
                </a:rPr>
                <a:t>-ф. </a:t>
              </a:r>
              <a:r>
                <a:rPr lang="ru-RU" altLang="ru-RU" sz="900" b="1" dirty="0" err="1">
                  <a:solidFill>
                    <a:srgbClr val="C00000"/>
                  </a:solidFill>
                </a:rPr>
                <a:t>Паюта</a:t>
              </a:r>
              <a:r>
                <a:rPr lang="ru-RU" altLang="ru-RU" sz="900" b="1" dirty="0">
                  <a:solidFill>
                    <a:srgbClr val="C00000"/>
                  </a:solidFill>
                </a:rPr>
                <a:t>)</a:t>
              </a:r>
              <a:endParaRPr lang="ru-RU" alt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147" name="Блок-схема: узел 146"/>
            <p:cNvSpPr/>
            <p:nvPr/>
          </p:nvSpPr>
          <p:spPr>
            <a:xfrm>
              <a:off x="762848" y="1134299"/>
              <a:ext cx="403436" cy="39006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3</a:t>
              </a:r>
            </a:p>
          </p:txBody>
        </p:sp>
        <p:pic>
          <p:nvPicPr>
            <p:cNvPr id="148" name="Picture 110" descr="C:\Users\лымар\Desktop\Коллегия февраль\доклады\12-02-2016_РИРО\доклад реализация модели этнокультурного образования\интернат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621878"/>
              <a:ext cx="1123458" cy="338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1" name="AutoShape 116"/>
            <p:cNvCxnSpPr>
              <a:cxnSpLocks noChangeShapeType="1"/>
            </p:cNvCxnSpPr>
            <p:nvPr/>
          </p:nvCxnSpPr>
          <p:spPr bwMode="auto">
            <a:xfrm>
              <a:off x="1812064" y="1856187"/>
              <a:ext cx="551923" cy="4753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AutoShape 116"/>
            <p:cNvCxnSpPr>
              <a:cxnSpLocks noChangeShapeType="1"/>
            </p:cNvCxnSpPr>
            <p:nvPr/>
          </p:nvCxnSpPr>
          <p:spPr bwMode="auto">
            <a:xfrm>
              <a:off x="1698597" y="1953703"/>
              <a:ext cx="530911" cy="4672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Freeform 118"/>
            <p:cNvSpPr>
              <a:spLocks/>
            </p:cNvSpPr>
            <p:nvPr/>
          </p:nvSpPr>
          <p:spPr bwMode="auto">
            <a:xfrm flipV="1">
              <a:off x="1085037" y="1712622"/>
              <a:ext cx="2057806" cy="1121432"/>
            </a:xfrm>
            <a:custGeom>
              <a:avLst/>
              <a:gdLst>
                <a:gd name="T0" fmla="*/ 0 w 3668"/>
                <a:gd name="T1" fmla="*/ 2147483647 h 2484"/>
                <a:gd name="T2" fmla="*/ 2147483647 w 3668"/>
                <a:gd name="T3" fmla="*/ 2147483647 h 2484"/>
                <a:gd name="T4" fmla="*/ 2147483647 w 3668"/>
                <a:gd name="T5" fmla="*/ 2147483647 h 2484"/>
                <a:gd name="T6" fmla="*/ 2147483647 w 3668"/>
                <a:gd name="T7" fmla="*/ 2147483647 h 2484"/>
                <a:gd name="T8" fmla="*/ 2147483647 w 3668"/>
                <a:gd name="T9" fmla="*/ 2147483647 h 2484"/>
                <a:gd name="T10" fmla="*/ 2147483647 w 3668"/>
                <a:gd name="T11" fmla="*/ 2147483647 h 2484"/>
                <a:gd name="T12" fmla="*/ 2147483647 w 3668"/>
                <a:gd name="T13" fmla="*/ 2147483647 h 24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8" h="2484">
                  <a:moveTo>
                    <a:pt x="0" y="10"/>
                  </a:moveTo>
                  <a:cubicBezTo>
                    <a:pt x="415" y="5"/>
                    <a:pt x="831" y="0"/>
                    <a:pt x="1092" y="130"/>
                  </a:cubicBezTo>
                  <a:cubicBezTo>
                    <a:pt x="1353" y="260"/>
                    <a:pt x="1325" y="568"/>
                    <a:pt x="1566" y="790"/>
                  </a:cubicBezTo>
                  <a:cubicBezTo>
                    <a:pt x="1807" y="1012"/>
                    <a:pt x="2320" y="1234"/>
                    <a:pt x="2538" y="1462"/>
                  </a:cubicBezTo>
                  <a:cubicBezTo>
                    <a:pt x="2756" y="1690"/>
                    <a:pt x="2707" y="2003"/>
                    <a:pt x="2874" y="2158"/>
                  </a:cubicBezTo>
                  <a:cubicBezTo>
                    <a:pt x="3041" y="2313"/>
                    <a:pt x="3412" y="2339"/>
                    <a:pt x="3540" y="2393"/>
                  </a:cubicBezTo>
                  <a:cubicBezTo>
                    <a:pt x="3668" y="2447"/>
                    <a:pt x="3625" y="2469"/>
                    <a:pt x="3642" y="248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154" name="Freeform 119"/>
            <p:cNvSpPr>
              <a:spLocks/>
            </p:cNvSpPr>
            <p:nvPr/>
          </p:nvSpPr>
          <p:spPr bwMode="auto">
            <a:xfrm>
              <a:off x="1963352" y="1543324"/>
              <a:ext cx="1179491" cy="1413980"/>
            </a:xfrm>
            <a:custGeom>
              <a:avLst/>
              <a:gdLst>
                <a:gd name="T0" fmla="*/ 0 w 3668"/>
                <a:gd name="T1" fmla="*/ 2147483647 h 2484"/>
                <a:gd name="T2" fmla="*/ 2147483647 w 3668"/>
                <a:gd name="T3" fmla="*/ 2147483647 h 2484"/>
                <a:gd name="T4" fmla="*/ 2147483647 w 3668"/>
                <a:gd name="T5" fmla="*/ 2147483647 h 2484"/>
                <a:gd name="T6" fmla="*/ 2147483647 w 3668"/>
                <a:gd name="T7" fmla="*/ 2147483647 h 2484"/>
                <a:gd name="T8" fmla="*/ 2147483647 w 3668"/>
                <a:gd name="T9" fmla="*/ 2147483647 h 2484"/>
                <a:gd name="T10" fmla="*/ 2147483647 w 3668"/>
                <a:gd name="T11" fmla="*/ 2147483647 h 2484"/>
                <a:gd name="T12" fmla="*/ 2147483647 w 3668"/>
                <a:gd name="T13" fmla="*/ 2147483647 h 24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8" h="2484">
                  <a:moveTo>
                    <a:pt x="0" y="10"/>
                  </a:moveTo>
                  <a:cubicBezTo>
                    <a:pt x="415" y="5"/>
                    <a:pt x="831" y="0"/>
                    <a:pt x="1092" y="130"/>
                  </a:cubicBezTo>
                  <a:cubicBezTo>
                    <a:pt x="1353" y="260"/>
                    <a:pt x="1325" y="568"/>
                    <a:pt x="1566" y="790"/>
                  </a:cubicBezTo>
                  <a:cubicBezTo>
                    <a:pt x="1807" y="1012"/>
                    <a:pt x="2320" y="1234"/>
                    <a:pt x="2538" y="1462"/>
                  </a:cubicBezTo>
                  <a:cubicBezTo>
                    <a:pt x="2756" y="1690"/>
                    <a:pt x="2707" y="2003"/>
                    <a:pt x="2874" y="2158"/>
                  </a:cubicBezTo>
                  <a:cubicBezTo>
                    <a:pt x="3041" y="2313"/>
                    <a:pt x="3412" y="2339"/>
                    <a:pt x="3540" y="2393"/>
                  </a:cubicBezTo>
                  <a:cubicBezTo>
                    <a:pt x="3668" y="2447"/>
                    <a:pt x="3625" y="2469"/>
                    <a:pt x="3642" y="248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2000"/>
            </a:p>
          </p:txBody>
        </p:sp>
        <p:sp>
          <p:nvSpPr>
            <p:cNvPr id="155" name="Freeform 120"/>
            <p:cNvSpPr>
              <a:spLocks/>
            </p:cNvSpPr>
            <p:nvPr/>
          </p:nvSpPr>
          <p:spPr bwMode="auto">
            <a:xfrm flipV="1">
              <a:off x="971571" y="1556867"/>
              <a:ext cx="2171272" cy="1166127"/>
            </a:xfrm>
            <a:custGeom>
              <a:avLst/>
              <a:gdLst>
                <a:gd name="T0" fmla="*/ 0 w 3668"/>
                <a:gd name="T1" fmla="*/ 2147483647 h 2484"/>
                <a:gd name="T2" fmla="*/ 2147483647 w 3668"/>
                <a:gd name="T3" fmla="*/ 2147483647 h 2484"/>
                <a:gd name="T4" fmla="*/ 2147483647 w 3668"/>
                <a:gd name="T5" fmla="*/ 2147483647 h 2484"/>
                <a:gd name="T6" fmla="*/ 2147483647 w 3668"/>
                <a:gd name="T7" fmla="*/ 2147483647 h 2484"/>
                <a:gd name="T8" fmla="*/ 2147483647 w 3668"/>
                <a:gd name="T9" fmla="*/ 2147483647 h 2484"/>
                <a:gd name="T10" fmla="*/ 2147483647 w 3668"/>
                <a:gd name="T11" fmla="*/ 2147483647 h 2484"/>
                <a:gd name="T12" fmla="*/ 2147483647 w 3668"/>
                <a:gd name="T13" fmla="*/ 2147483647 h 24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8" h="2484">
                  <a:moveTo>
                    <a:pt x="0" y="10"/>
                  </a:moveTo>
                  <a:cubicBezTo>
                    <a:pt x="415" y="5"/>
                    <a:pt x="831" y="0"/>
                    <a:pt x="1092" y="130"/>
                  </a:cubicBezTo>
                  <a:cubicBezTo>
                    <a:pt x="1353" y="260"/>
                    <a:pt x="1325" y="568"/>
                    <a:pt x="1566" y="790"/>
                  </a:cubicBezTo>
                  <a:cubicBezTo>
                    <a:pt x="1807" y="1012"/>
                    <a:pt x="2320" y="1234"/>
                    <a:pt x="2538" y="1462"/>
                  </a:cubicBezTo>
                  <a:cubicBezTo>
                    <a:pt x="2756" y="1690"/>
                    <a:pt x="2707" y="2003"/>
                    <a:pt x="2874" y="2158"/>
                  </a:cubicBezTo>
                  <a:cubicBezTo>
                    <a:pt x="3041" y="2313"/>
                    <a:pt x="3412" y="2339"/>
                    <a:pt x="3540" y="2393"/>
                  </a:cubicBezTo>
                  <a:cubicBezTo>
                    <a:pt x="3668" y="2447"/>
                    <a:pt x="3625" y="2469"/>
                    <a:pt x="3642" y="248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2000"/>
            </a:p>
          </p:txBody>
        </p:sp>
        <p:pic>
          <p:nvPicPr>
            <p:cNvPr id="156" name="Picture 117" descr="C:\Users\лымар\Desktop\Коллегия февраль\доклады\12-02-2016_РИРО\доклад реализация модели этнокультурного образования\тарелка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987" y="1894110"/>
              <a:ext cx="417445" cy="47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" name="TextBox 156"/>
            <p:cNvSpPr txBox="1"/>
            <p:nvPr/>
          </p:nvSpPr>
          <p:spPr>
            <a:xfrm>
              <a:off x="642378" y="2468370"/>
              <a:ext cx="1162681" cy="2099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i="1" dirty="0">
                  <a:solidFill>
                    <a:schemeClr val="accent6">
                      <a:lumMod val="50000"/>
                    </a:schemeClr>
                  </a:solidFill>
                </a:rPr>
                <a:t>пути каслания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698597" y="2714868"/>
              <a:ext cx="1444247" cy="2112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i="1" dirty="0">
                  <a:solidFill>
                    <a:schemeClr val="accent6">
                      <a:lumMod val="50000"/>
                    </a:schemeClr>
                  </a:solidFill>
                </a:rPr>
                <a:t>модульное здание</a:t>
              </a:r>
            </a:p>
          </p:txBody>
        </p:sp>
        <p:sp>
          <p:nvSpPr>
            <p:cNvPr id="159" name="TextBox 167"/>
            <p:cNvSpPr txBox="1">
              <a:spLocks noChangeArrowheads="1"/>
            </p:cNvSpPr>
            <p:nvPr/>
          </p:nvSpPr>
          <p:spPr bwMode="auto">
            <a:xfrm>
              <a:off x="1293760" y="1932033"/>
              <a:ext cx="1162681" cy="20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900" i="1"/>
                <a:t>апрель, сентябрь</a:t>
              </a:r>
            </a:p>
          </p:txBody>
        </p:sp>
        <p:sp>
          <p:nvSpPr>
            <p:cNvPr id="160" name="Блок-схема: узел 159"/>
            <p:cNvSpPr/>
            <p:nvPr/>
          </p:nvSpPr>
          <p:spPr>
            <a:xfrm>
              <a:off x="4378593" y="1131590"/>
              <a:ext cx="403436" cy="39006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61" name="Прямоугольник 80"/>
            <p:cNvSpPr>
              <a:spLocks noChangeArrowheads="1"/>
            </p:cNvSpPr>
            <p:nvPr/>
          </p:nvSpPr>
          <p:spPr bwMode="auto">
            <a:xfrm>
              <a:off x="4819851" y="1155969"/>
              <a:ext cx="2056405" cy="34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900" b="1">
                  <a:solidFill>
                    <a:srgbClr val="C00000"/>
                  </a:solidFill>
                </a:rPr>
                <a:t>«Передвижной» филиал </a:t>
              </a:r>
            </a:p>
            <a:p>
              <a:pPr eaLnBrk="1" hangingPunct="1"/>
              <a:r>
                <a:rPr lang="ru-RU" altLang="ru-RU" sz="900" b="1">
                  <a:solidFill>
                    <a:srgbClr val="C00000"/>
                  </a:solidFill>
                </a:rPr>
                <a:t>детского сада (Тазовский район)</a:t>
              </a:r>
              <a:endParaRPr lang="ru-RU" altLang="ru-RU" sz="900">
                <a:solidFill>
                  <a:srgbClr val="C00000"/>
                </a:solidFill>
              </a:endParaRPr>
            </a:p>
          </p:txBody>
        </p:sp>
        <p:cxnSp>
          <p:nvCxnSpPr>
            <p:cNvPr id="162" name="AutoShape 100"/>
            <p:cNvCxnSpPr>
              <a:cxnSpLocks noChangeShapeType="1"/>
            </p:cNvCxnSpPr>
            <p:nvPr/>
          </p:nvCxnSpPr>
          <p:spPr bwMode="auto">
            <a:xfrm>
              <a:off x="5632327" y="1793886"/>
              <a:ext cx="577138" cy="2167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63" name="Picture 122" descr="C:\Users\лымар\Desktop\Коллегия февраль\доклады\12-02-2016_РИРО\доклад реализация модели этнокультурного образования\модуль 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420" y="2010588"/>
              <a:ext cx="553324" cy="40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" name="Arc 105"/>
            <p:cNvSpPr>
              <a:spLocks/>
            </p:cNvSpPr>
            <p:nvPr/>
          </p:nvSpPr>
          <p:spPr bwMode="auto">
            <a:xfrm rot="20115770">
              <a:off x="5720579" y="1640840"/>
              <a:ext cx="467874" cy="34130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accent6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2000"/>
            </a:p>
          </p:txBody>
        </p:sp>
        <p:cxnSp>
          <p:nvCxnSpPr>
            <p:cNvPr id="165" name="AutoShape 100"/>
            <p:cNvCxnSpPr>
              <a:cxnSpLocks noChangeShapeType="1"/>
            </p:cNvCxnSpPr>
            <p:nvPr/>
          </p:nvCxnSpPr>
          <p:spPr bwMode="auto">
            <a:xfrm flipH="1">
              <a:off x="5542675" y="2280110"/>
              <a:ext cx="522507" cy="3074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66" name="Picture 122" descr="C:\Users\лымар\Desktop\Коллегия февраль\доклады\12-02-2016_РИРО\доклад реализация модели этнокультурного образования\модуль 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566" y="2527963"/>
              <a:ext cx="554725" cy="40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" name="Arc 105"/>
            <p:cNvSpPr>
              <a:spLocks/>
            </p:cNvSpPr>
            <p:nvPr/>
          </p:nvSpPr>
          <p:spPr bwMode="auto">
            <a:xfrm rot="18021118">
              <a:off x="5244566" y="2014408"/>
              <a:ext cx="873579" cy="6275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accent6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2000"/>
            </a:p>
          </p:txBody>
        </p:sp>
        <p:pic>
          <p:nvPicPr>
            <p:cNvPr id="168" name="Picture 123" descr="C:\Users\лымар\Desktop\Коллегия февраль\доклады\12-02-2016_РИРО\доклад реализация модели этнокультурного образования\детский сад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149" y="1596145"/>
              <a:ext cx="893724" cy="215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Объект 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675997" y="2648503"/>
              <a:ext cx="409040" cy="3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Объект 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2941125" y="1467478"/>
              <a:ext cx="410440" cy="3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" name="Объект 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2931319" y="2666110"/>
              <a:ext cx="409040" cy="3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Объект 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1945141" y="1444454"/>
              <a:ext cx="409040" cy="3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" name="TextBox 229"/>
            <p:cNvSpPr txBox="1">
              <a:spLocks noChangeArrowheads="1"/>
            </p:cNvSpPr>
            <p:nvPr/>
          </p:nvSpPr>
          <p:spPr bwMode="auto">
            <a:xfrm>
              <a:off x="4426221" y="1902237"/>
              <a:ext cx="1242528" cy="20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900" i="1"/>
                <a:t>летний период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84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8015286" cy="7137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Комплекс управленческих решений,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направленный на повышение качества образования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18047" y="1366728"/>
            <a:ext cx="7798369" cy="3005222"/>
            <a:chOff x="2854617" y="3187549"/>
            <a:chExt cx="4956103" cy="1847384"/>
          </a:xfrm>
        </p:grpSpPr>
        <p:sp>
          <p:nvSpPr>
            <p:cNvPr id="96" name="Блок-схема: узел 95"/>
            <p:cNvSpPr/>
            <p:nvPr/>
          </p:nvSpPr>
          <p:spPr>
            <a:xfrm>
              <a:off x="3231437" y="3191612"/>
              <a:ext cx="403436" cy="39006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97" name="Прямоугольник 186"/>
            <p:cNvSpPr>
              <a:spLocks noChangeArrowheads="1"/>
            </p:cNvSpPr>
            <p:nvPr/>
          </p:nvSpPr>
          <p:spPr bwMode="auto">
            <a:xfrm>
              <a:off x="3661489" y="3187549"/>
              <a:ext cx="1570320" cy="342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900" b="1">
                  <a:solidFill>
                    <a:srgbClr val="C00000"/>
                  </a:solidFill>
                </a:rPr>
                <a:t>Выездной воспитатель</a:t>
              </a:r>
            </a:p>
            <a:p>
              <a:pPr eaLnBrk="1" hangingPunct="1"/>
              <a:r>
                <a:rPr lang="ru-RU" altLang="ru-RU" sz="900" b="1">
                  <a:solidFill>
                    <a:srgbClr val="C00000"/>
                  </a:solidFill>
                </a:rPr>
                <a:t>(Шурышкарский район)</a:t>
              </a:r>
              <a:endParaRPr lang="ru-RU" altLang="ru-RU" sz="900">
                <a:solidFill>
                  <a:srgbClr val="C00000"/>
                </a:solidFill>
              </a:endParaRPr>
            </a:p>
          </p:txBody>
        </p:sp>
        <p:pic>
          <p:nvPicPr>
            <p:cNvPr id="98" name="Picture 123" descr="C:\Users\лымар\Desktop\Коллегия февраль\доклады\12-02-2016_РИРО\доклад реализация модели этнокультурного образования\детский сад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359" y="3657521"/>
              <a:ext cx="892322" cy="215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124" descr="C:\Users\лымар\Desktop\Коллегия февраль\доклады\12-02-2016_РИРО\доклад реализация модели этнокультурного образования\raskraska-domik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238" y="3799732"/>
              <a:ext cx="410440" cy="27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124" descr="C:\Users\лымар\Desktop\Коллегия февраль\доклады\12-02-2016_РИРО\доклад реализация модели этнокультурного образования\raskraska-domik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018" y="4360448"/>
              <a:ext cx="409040" cy="27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124" descr="C:\Users\лымар\Desktop\Коллегия февраль\доклады\12-02-2016_РИРО\доклад реализация модели этнокультурного образования\raskraska-domik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389" y="4655704"/>
              <a:ext cx="410440" cy="27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24" descr="C:\Users\лымар\Desktop\Коллегия февраль\доклады\12-02-2016_РИРО\доклад реализация модели этнокультурного образования\raskraska-domik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099" y="4406497"/>
              <a:ext cx="409040" cy="270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26" descr="C:\Users\лымар\Desktop\Коллегия февраль\доклады\12-02-2016_РИРО\доклад реализация модели этнокультурного образования\59400735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419" y="3916209"/>
              <a:ext cx="687803" cy="415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4" name="AutoShape 100"/>
            <p:cNvCxnSpPr>
              <a:cxnSpLocks noChangeShapeType="1"/>
            </p:cNvCxnSpPr>
            <p:nvPr/>
          </p:nvCxnSpPr>
          <p:spPr bwMode="auto">
            <a:xfrm>
              <a:off x="4032706" y="3788897"/>
              <a:ext cx="487486" cy="1462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100"/>
            <p:cNvCxnSpPr>
              <a:cxnSpLocks noChangeShapeType="1"/>
            </p:cNvCxnSpPr>
            <p:nvPr/>
          </p:nvCxnSpPr>
          <p:spPr bwMode="auto">
            <a:xfrm flipH="1">
              <a:off x="4923628" y="4043521"/>
              <a:ext cx="5603" cy="2979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AutoShape 100"/>
            <p:cNvCxnSpPr>
              <a:cxnSpLocks noChangeShapeType="1"/>
            </p:cNvCxnSpPr>
            <p:nvPr/>
          </p:nvCxnSpPr>
          <p:spPr bwMode="auto">
            <a:xfrm flipH="1">
              <a:off x="4280652" y="4636743"/>
              <a:ext cx="494489" cy="1544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AutoShape 100"/>
            <p:cNvCxnSpPr>
              <a:cxnSpLocks noChangeShapeType="1"/>
            </p:cNvCxnSpPr>
            <p:nvPr/>
          </p:nvCxnSpPr>
          <p:spPr bwMode="auto">
            <a:xfrm flipH="1" flipV="1">
              <a:off x="3379924" y="4677374"/>
              <a:ext cx="427251" cy="826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100"/>
            <p:cNvCxnSpPr>
              <a:cxnSpLocks noChangeShapeType="1"/>
            </p:cNvCxnSpPr>
            <p:nvPr/>
          </p:nvCxnSpPr>
          <p:spPr bwMode="auto">
            <a:xfrm flipV="1">
              <a:off x="3234239" y="3963613"/>
              <a:ext cx="198917" cy="4252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TextBox 108"/>
            <p:cNvSpPr txBox="1"/>
            <p:nvPr/>
          </p:nvSpPr>
          <p:spPr>
            <a:xfrm>
              <a:off x="4105549" y="3622307"/>
              <a:ext cx="696208" cy="2112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i="1" dirty="0">
                  <a:solidFill>
                    <a:schemeClr val="accent6">
                      <a:lumMod val="50000"/>
                    </a:schemeClr>
                  </a:solidFill>
                </a:rPr>
                <a:t>вторник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385713" y="4192504"/>
              <a:ext cx="488887" cy="2099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i="1" dirty="0">
                  <a:solidFill>
                    <a:schemeClr val="accent6">
                      <a:lumMod val="50000"/>
                    </a:schemeClr>
                  </a:solidFill>
                </a:rPr>
                <a:t>среда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854617" y="4759992"/>
              <a:ext cx="696207" cy="2099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i="1" dirty="0">
                  <a:solidFill>
                    <a:schemeClr val="accent6">
                      <a:lumMod val="50000"/>
                    </a:schemeClr>
                  </a:solidFill>
                </a:rPr>
                <a:t>пятница</a:t>
              </a:r>
            </a:p>
          </p:txBody>
        </p:sp>
        <p:sp>
          <p:nvSpPr>
            <p:cNvPr id="115" name="Блок-схема: узел 114"/>
            <p:cNvSpPr/>
            <p:nvPr/>
          </p:nvSpPr>
          <p:spPr>
            <a:xfrm>
              <a:off x="5727699" y="3187549"/>
              <a:ext cx="403436" cy="39006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116" name="Прямоугольник 212"/>
            <p:cNvSpPr>
              <a:spLocks noChangeArrowheads="1"/>
            </p:cNvSpPr>
            <p:nvPr/>
          </p:nvSpPr>
          <p:spPr bwMode="auto">
            <a:xfrm>
              <a:off x="6240400" y="3187549"/>
              <a:ext cx="1570320" cy="342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900" b="1">
                  <a:solidFill>
                    <a:srgbClr val="C00000"/>
                  </a:solidFill>
                </a:rPr>
                <a:t>Сезонная кочевая школа</a:t>
              </a:r>
            </a:p>
            <a:p>
              <a:pPr eaLnBrk="1" hangingPunct="1"/>
              <a:r>
                <a:rPr lang="ru-RU" altLang="ru-RU" sz="900" b="1">
                  <a:solidFill>
                    <a:srgbClr val="C00000"/>
                  </a:solidFill>
                </a:rPr>
                <a:t>(Шурышкарский район)</a:t>
              </a:r>
              <a:endParaRPr lang="ru-RU" altLang="ru-RU" sz="900">
                <a:solidFill>
                  <a:srgbClr val="C00000"/>
                </a:solidFill>
              </a:endParaRPr>
            </a:p>
          </p:txBody>
        </p:sp>
        <p:pic>
          <p:nvPicPr>
            <p:cNvPr id="117" name="Picture 110" descr="C:\Users\лымар\Desktop\Коллегия февраль\доклады\12-02-2016_РИРО\доклад реализация модели этнокультурного образования\интернат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632" y="4696336"/>
              <a:ext cx="1124859" cy="338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126" descr="C:\Users\лымар\Desktop\Коллегия февраль\доклады\12-02-2016_РИРО\доклад реализация модели этнокультурного образования\59400735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593" y="4176251"/>
              <a:ext cx="687803" cy="415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9" name="AutoShape 100"/>
            <p:cNvCxnSpPr>
              <a:cxnSpLocks noChangeShapeType="1"/>
            </p:cNvCxnSpPr>
            <p:nvPr/>
          </p:nvCxnSpPr>
          <p:spPr bwMode="auto">
            <a:xfrm flipV="1">
              <a:off x="6258611" y="4097697"/>
              <a:ext cx="0" cy="5837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0" name="Объект 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6028876" y="3780770"/>
              <a:ext cx="409040" cy="3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1" name="AutoShape 100"/>
            <p:cNvCxnSpPr>
              <a:cxnSpLocks noChangeShapeType="1"/>
            </p:cNvCxnSpPr>
            <p:nvPr/>
          </p:nvCxnSpPr>
          <p:spPr bwMode="auto">
            <a:xfrm>
              <a:off x="6436515" y="3924335"/>
              <a:ext cx="26335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2" name="Объект 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6678857" y="3764518"/>
              <a:ext cx="410440" cy="3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3" name="AutoShape 100"/>
            <p:cNvCxnSpPr>
              <a:cxnSpLocks noChangeShapeType="1"/>
            </p:cNvCxnSpPr>
            <p:nvPr/>
          </p:nvCxnSpPr>
          <p:spPr bwMode="auto">
            <a:xfrm>
              <a:off x="7121516" y="3924335"/>
              <a:ext cx="26335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4" name="Объект 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7331640" y="3780770"/>
              <a:ext cx="409040" cy="3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5" name="AutoShape 100"/>
            <p:cNvCxnSpPr>
              <a:cxnSpLocks noChangeShapeType="1"/>
              <a:stCxn id="124" idx="2"/>
            </p:cNvCxnSpPr>
            <p:nvPr/>
          </p:nvCxnSpPr>
          <p:spPr bwMode="auto">
            <a:xfrm flipH="1">
              <a:off x="7058479" y="4089570"/>
              <a:ext cx="477680" cy="6487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Arc 109"/>
            <p:cNvSpPr>
              <a:spLocks/>
            </p:cNvSpPr>
            <p:nvPr/>
          </p:nvSpPr>
          <p:spPr bwMode="auto">
            <a:xfrm rot="19435500">
              <a:off x="6387486" y="3635851"/>
              <a:ext cx="360010" cy="28035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accent6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2000"/>
            </a:p>
          </p:txBody>
        </p:sp>
        <p:sp>
          <p:nvSpPr>
            <p:cNvPr id="127" name="Arc 109"/>
            <p:cNvSpPr>
              <a:spLocks/>
            </p:cNvSpPr>
            <p:nvPr/>
          </p:nvSpPr>
          <p:spPr bwMode="auto">
            <a:xfrm rot="19435500">
              <a:off x="7013653" y="3653458"/>
              <a:ext cx="360011" cy="28035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accent6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2000"/>
            </a:p>
          </p:txBody>
        </p:sp>
        <p:sp>
          <p:nvSpPr>
            <p:cNvPr id="131" name="TextBox 231"/>
            <p:cNvSpPr txBox="1">
              <a:spLocks noChangeArrowheads="1"/>
            </p:cNvSpPr>
            <p:nvPr/>
          </p:nvSpPr>
          <p:spPr bwMode="auto">
            <a:xfrm>
              <a:off x="3475180" y="4406497"/>
              <a:ext cx="1242528" cy="209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900" i="1"/>
                <a:t>зимний период</a:t>
              </a:r>
            </a:p>
          </p:txBody>
        </p:sp>
        <p:sp>
          <p:nvSpPr>
            <p:cNvPr id="132" name="TextBox 232"/>
            <p:cNvSpPr txBox="1">
              <a:spLocks noChangeArrowheads="1"/>
            </p:cNvSpPr>
            <p:nvPr/>
          </p:nvSpPr>
          <p:spPr bwMode="auto">
            <a:xfrm>
              <a:off x="6295032" y="4195212"/>
              <a:ext cx="949756" cy="209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900" i="1"/>
                <a:t>июль, август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10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22224" y="344960"/>
            <a:ext cx="673009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ru-RU" sz="12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ВЕБИНАР РТЦ </a:t>
            </a:r>
            <a:r>
              <a:rPr lang="ru-RU" sz="1200" kern="1200" dirty="0" err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ИнОбра</a:t>
            </a:r>
            <a:r>
              <a:rPr lang="ru-RU" sz="12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 НИУ ВШЭ</a:t>
            </a:r>
          </a:p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ru-RU" sz="1200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2</a:t>
            </a:r>
            <a:r>
              <a:rPr lang="en-US" sz="1200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2</a:t>
            </a:r>
            <a:r>
              <a:rPr lang="ru-RU" sz="1200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ru-RU" sz="1200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марта </a:t>
            </a:r>
            <a:r>
              <a:rPr lang="ru-RU" sz="1200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2016 года</a:t>
            </a:r>
            <a:endParaRPr lang="ru-RU" sz="1200" i="1" kern="1200" dirty="0">
              <a:solidFill>
                <a:prstClr val="white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8"/>
            <a:ext cx="7983522" cy="1872208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Использование результатов мониторинга образовательных достижений на региональном, муниципальном и школьном уровнях</a:t>
            </a: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3071802" y="3147814"/>
            <a:ext cx="593665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kern="1200" dirty="0" err="1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Казыева</a:t>
            </a:r>
            <a:r>
              <a:rPr lang="ru-RU" sz="2000" b="1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Оксана Владимировна</a:t>
            </a:r>
            <a:r>
              <a:rPr lang="ru-RU" sz="2400" b="1" kern="1200" dirty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, </a:t>
            </a:r>
          </a:p>
          <a:p>
            <a:pPr marL="457200" indent="-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kern="1200" dirty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заместитель начальника департамента МО</a:t>
            </a:r>
            <a:r>
              <a:rPr lang="ru-RU" sz="2400" b="1" kern="1200" dirty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ru-RU" sz="1400" b="1" kern="1200" dirty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г. Салехард</a:t>
            </a:r>
          </a:p>
        </p:txBody>
      </p:sp>
      <p:pic>
        <p:nvPicPr>
          <p:cNvPr id="102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" y="267495"/>
            <a:ext cx="696482" cy="5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-14288" y="4639519"/>
            <a:ext cx="9164725" cy="503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г. Лабытнанги </a:t>
            </a:r>
          </a:p>
        </p:txBody>
      </p:sp>
      <p:pic>
        <p:nvPicPr>
          <p:cNvPr id="27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4" y="4654061"/>
            <a:ext cx="507401" cy="48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4" y="4649259"/>
            <a:ext cx="725312" cy="4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8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8015286" cy="713774"/>
          </a:xfrm>
        </p:spPr>
        <p:txBody>
          <a:bodyPr>
            <a:noAutofit/>
          </a:bodyPr>
          <a:lstStyle/>
          <a:p>
            <a:pPr algn="l">
              <a:lnSpc>
                <a:spcPts val="3000"/>
              </a:lnSpc>
            </a:pPr>
            <a:r>
              <a:rPr lang="ru-RU" sz="2500" b="1" dirty="0">
                <a:solidFill>
                  <a:schemeClr val="bg1"/>
                </a:solidFill>
              </a:rPr>
              <a:t>Процесс принятия управленческих решений </a:t>
            </a:r>
            <a:br>
              <a:rPr lang="ru-RU" sz="2500" b="1" dirty="0">
                <a:solidFill>
                  <a:schemeClr val="bg1"/>
                </a:solidFill>
              </a:rPr>
            </a:br>
            <a:r>
              <a:rPr lang="ru-RU" sz="2500" b="1" dirty="0">
                <a:solidFill>
                  <a:schemeClr val="bg1"/>
                </a:solidFill>
              </a:rPr>
              <a:t>в муниципальной системе образования города Салехарда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39552" y="1635646"/>
            <a:ext cx="7920880" cy="2520280"/>
            <a:chOff x="992560" y="1052736"/>
            <a:chExt cx="8568952" cy="381642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753200" y="1988840"/>
              <a:ext cx="2808312" cy="648072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rtlCol="0" anchor="ctr">
              <a:flatTx/>
            </a:bodyPr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Формирование программы развития ОО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753200" y="1052736"/>
              <a:ext cx="2808312" cy="792088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rtlCol="0" anchor="ctr">
              <a:flatTx/>
            </a:bodyPr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Уровень образовательной организации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992560" y="2132856"/>
              <a:ext cx="5472608" cy="504056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rIns="36000" rtlCol="0" anchor="ctr">
              <a:flatTx/>
            </a:bodyPr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Анализ состояния системы образования и тенденций ее изменения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992560" y="3068960"/>
              <a:ext cx="5472608" cy="504056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rIns="36000" rtlCol="0" anchor="ctr">
              <a:flatTx/>
            </a:bodyPr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Управление качеством образования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939095" y="1052736"/>
              <a:ext cx="1512168" cy="792088"/>
            </a:xfrm>
            <a:prstGeom prst="roundRect">
              <a:avLst/>
            </a:prstGeom>
            <a:ln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Региональный уровень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808984" y="1052736"/>
              <a:ext cx="1656184" cy="792088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rtlCol="0" anchor="ctr">
              <a:flatTx/>
            </a:bodyPr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Муниципальный уровень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992560" y="1052736"/>
              <a:ext cx="1584176" cy="792088"/>
            </a:xfrm>
            <a:prstGeom prst="roundRect">
              <a:avLst/>
            </a:prstGeom>
            <a:ln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36000" rIns="36000" rtlCol="0" anchor="ctr">
              <a:flatTx/>
            </a:bodyPr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Федеральный уровень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753200" y="2881439"/>
              <a:ext cx="2808312" cy="97960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rtlCol="0" anchor="ctr">
              <a:flatTx/>
            </a:bodyPr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Определение образовательной траектории обучающихся, оказание необходимой помощи в обучении и поддержка педагогов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753200" y="4077072"/>
              <a:ext cx="2808312" cy="792088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rtlCol="0" anchor="ctr">
              <a:flatTx/>
            </a:bodyPr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Коррекция образовательных, рабочих программ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953000" y="3890327"/>
              <a:ext cx="1512168" cy="864096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rtlCol="0" anchor="ctr">
              <a:flatTx/>
            </a:bodyPr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Определение кадровой политики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2792760" y="3890327"/>
              <a:ext cx="2088231" cy="864096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rtlCol="0" anchor="ctr">
              <a:flatTx/>
            </a:bodyPr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Перераспределение ресурсного обеспечения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992560" y="3859574"/>
              <a:ext cx="1728192" cy="864096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rtlCol="0" anchor="ctr">
              <a:flatTx/>
            </a:bodyPr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Прогнозирование развития образования</a:t>
              </a:r>
            </a:p>
          </p:txBody>
        </p:sp>
      </p:grpSp>
      <p:cxnSp>
        <p:nvCxnSpPr>
          <p:cNvPr id="21" name="Прямая соединительная линия 20"/>
          <p:cNvCxnSpPr>
            <a:stCxn id="14" idx="2"/>
          </p:cNvCxnSpPr>
          <p:nvPr/>
        </p:nvCxnSpPr>
        <p:spPr>
          <a:xfrm>
            <a:off x="4832802" y="2158723"/>
            <a:ext cx="0" cy="6793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145963" y="2548001"/>
            <a:ext cx="0" cy="15760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80548" y="3014667"/>
            <a:ext cx="0" cy="15760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145963" y="3020661"/>
            <a:ext cx="0" cy="15760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899364" y="3034537"/>
            <a:ext cx="0" cy="15760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0" idx="2"/>
            <a:endCxn id="9" idx="0"/>
          </p:cNvCxnSpPr>
          <p:nvPr/>
        </p:nvCxnSpPr>
        <p:spPr>
          <a:xfrm>
            <a:off x="7162473" y="2158723"/>
            <a:ext cx="0" cy="95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9" idx="2"/>
            <a:endCxn id="16" idx="0"/>
          </p:cNvCxnSpPr>
          <p:nvPr/>
        </p:nvCxnSpPr>
        <p:spPr>
          <a:xfrm>
            <a:off x="7162473" y="2681800"/>
            <a:ext cx="0" cy="161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6" idx="2"/>
            <a:endCxn id="17" idx="0"/>
          </p:cNvCxnSpPr>
          <p:nvPr/>
        </p:nvCxnSpPr>
        <p:spPr>
          <a:xfrm>
            <a:off x="7162473" y="3490192"/>
            <a:ext cx="0" cy="142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0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8015286" cy="713774"/>
          </a:xfrm>
        </p:spPr>
        <p:txBody>
          <a:bodyPr>
            <a:normAutofit fontScale="90000"/>
          </a:bodyPr>
          <a:lstStyle/>
          <a:p>
            <a:pPr lvl="0" algn="l">
              <a:lnSpc>
                <a:spcPts val="3000"/>
              </a:lnSpc>
            </a:pPr>
            <a:r>
              <a:rPr lang="ru-RU" sz="2800" b="1" dirty="0">
                <a:solidFill>
                  <a:schemeClr val="bg1"/>
                </a:solidFill>
              </a:rPr>
              <a:t>Информационные продукты и способы распространения информации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39264"/>
              </p:ext>
            </p:extLst>
          </p:nvPr>
        </p:nvGraphicFramePr>
        <p:xfrm>
          <a:off x="395536" y="1635646"/>
          <a:ext cx="8496944" cy="24482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920">
                <a:tc>
                  <a:txBody>
                    <a:bodyPr/>
                    <a:lstStyle/>
                    <a:p>
                      <a:pPr indent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Информационные продукты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Распространение информации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352">
                <a:tc>
                  <a:txBody>
                    <a:bodyPr/>
                    <a:lstStyle/>
                    <a:p>
                      <a:pPr marL="101600" indent="-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Аналитический отчёт по итогам исследования</a:t>
                      </a:r>
                    </a:p>
                    <a:p>
                      <a:pPr marL="101600" indent="-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 Специализированный отчёт (по предмету, группе учащихся)</a:t>
                      </a:r>
                    </a:p>
                    <a:p>
                      <a:pPr marL="101600" indent="-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 Информационный буклет для родителей</a:t>
                      </a:r>
                    </a:p>
                    <a:p>
                      <a:pPr marL="101600" indent="-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 Пресс-релиз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1600" indent="-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Печатная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продукция (аналитические отчеты)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01600" indent="-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 Материалы для размещения на Интернет-сайтах</a:t>
                      </a:r>
                    </a:p>
                    <a:p>
                      <a:pPr marL="101600" indent="-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 Статьи,  интервью в СМИ</a:t>
                      </a:r>
                    </a:p>
                    <a:p>
                      <a:pPr marL="101600" indent="-101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 Пресс-конференции, брифинги, конференции и семинары.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615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22224" y="344960"/>
            <a:ext cx="673009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ru-RU" sz="12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ВЕБИНАР РТЦ </a:t>
            </a:r>
            <a:r>
              <a:rPr lang="ru-RU" sz="1200" kern="1200" dirty="0" err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ИнОбра</a:t>
            </a:r>
            <a:r>
              <a:rPr lang="ru-RU" sz="12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 НИУ ВШЭ</a:t>
            </a:r>
          </a:p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ru-RU" sz="1200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2</a:t>
            </a:r>
            <a:r>
              <a:rPr lang="en-US" sz="1200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2</a:t>
            </a:r>
            <a:r>
              <a:rPr lang="ru-RU" sz="1200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ru-RU" sz="1200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марта </a:t>
            </a:r>
            <a:r>
              <a:rPr lang="ru-RU" sz="1200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2016 года</a:t>
            </a:r>
            <a:endParaRPr lang="ru-RU" sz="1200" i="1" kern="1200" dirty="0">
              <a:solidFill>
                <a:prstClr val="white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8"/>
            <a:ext cx="7983522" cy="1872208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Мероприятия, 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проведенные по итогам мониторинга образовательных достижений обучающихся 1-х классов</a:t>
            </a: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3071802" y="3147814"/>
            <a:ext cx="593665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srgbClr val="FFFF00"/>
                </a:solidFill>
                <a:latin typeface="Calibri" pitchFamily="34" charset="0"/>
                <a:cs typeface="Arial" charset="0"/>
              </a:rPr>
              <a:t>Маковчук</a:t>
            </a: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Людмила Владимировна</a:t>
            </a:r>
            <a:r>
              <a:rPr lang="ru-RU" sz="1600" b="1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, </a:t>
            </a:r>
          </a:p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учитель начальных классов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СОШУИП №3 </a:t>
            </a:r>
            <a:r>
              <a:rPr lang="ru-RU" sz="1600" b="1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г. Лабытнанги</a:t>
            </a:r>
          </a:p>
        </p:txBody>
      </p:sp>
      <p:pic>
        <p:nvPicPr>
          <p:cNvPr id="102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" y="267495"/>
            <a:ext cx="696482" cy="5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-14288" y="4639519"/>
            <a:ext cx="9164725" cy="503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г. Лабытнанги </a:t>
            </a:r>
          </a:p>
        </p:txBody>
      </p:sp>
      <p:pic>
        <p:nvPicPr>
          <p:cNvPr id="27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4" y="4654061"/>
            <a:ext cx="507401" cy="48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4" y="4649259"/>
            <a:ext cx="725312" cy="4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67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8015286" cy="713774"/>
          </a:xfrm>
        </p:spPr>
        <p:txBody>
          <a:bodyPr>
            <a:normAutofit fontScale="90000"/>
          </a:bodyPr>
          <a:lstStyle/>
          <a:p>
            <a:pPr lvl="0" algn="l">
              <a:lnSpc>
                <a:spcPts val="3000"/>
              </a:lnSpc>
            </a:pPr>
            <a:r>
              <a:rPr lang="ru-RU" sz="2800" b="1" dirty="0">
                <a:solidFill>
                  <a:schemeClr val="bg1"/>
                </a:solidFill>
              </a:rPr>
              <a:t>Реестр затруднений учащихся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1-х классов по русскому языку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2"/>
          <a:stretch/>
        </p:blipFill>
        <p:spPr bwMode="auto">
          <a:xfrm>
            <a:off x="899592" y="858287"/>
            <a:ext cx="6461401" cy="421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9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8015286" cy="713774"/>
          </a:xfrm>
        </p:spPr>
        <p:txBody>
          <a:bodyPr>
            <a:normAutofit fontScale="90000"/>
          </a:bodyPr>
          <a:lstStyle/>
          <a:p>
            <a:pPr lvl="0" algn="l">
              <a:lnSpc>
                <a:spcPts val="3000"/>
              </a:lnSpc>
            </a:pPr>
            <a:r>
              <a:rPr lang="ru-RU" sz="2800" b="1" dirty="0">
                <a:solidFill>
                  <a:schemeClr val="bg1"/>
                </a:solidFill>
              </a:rPr>
              <a:t>Реестр затруднений учащихся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1-х классов по математике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4"/>
          <a:stretch/>
        </p:blipFill>
        <p:spPr bwMode="auto">
          <a:xfrm>
            <a:off x="899592" y="822161"/>
            <a:ext cx="6128199" cy="436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59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8015286" cy="713774"/>
          </a:xfrm>
        </p:spPr>
        <p:txBody>
          <a:bodyPr>
            <a:normAutofit fontScale="90000"/>
          </a:bodyPr>
          <a:lstStyle/>
          <a:p>
            <a:pPr lvl="0" algn="l">
              <a:lnSpc>
                <a:spcPts val="3000"/>
              </a:lnSpc>
            </a:pPr>
            <a:r>
              <a:rPr lang="ru-RU" sz="2800" b="1" dirty="0">
                <a:solidFill>
                  <a:schemeClr val="bg1"/>
                </a:solidFill>
              </a:rPr>
              <a:t>Реестр затруднений учащихся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1-х классов по литературному чтению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5565"/>
            <a:ext cx="7490562" cy="422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457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8015286" cy="71377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Комплекс управленческих решений,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направленный на повышение качества образования</a:t>
            </a: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107504" y="1275606"/>
            <a:ext cx="8928992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мониторинга на заседании школьного психолого-медико-педагогического консилиума с целью выявления детей с низким и высоким уровнем образовательных достижений.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Комплектование групп психолого-логопедической поддержки на 2015-2016 учебный год для учащихся с низким уровнем образовательных достижений.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внеурочной деятельности по интеллектуальному направлению для учащихся с высоким уровнем образовательных достижений.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Информирование родителей об уровне образовательных достижений первоклассников через систему АИС «Сетевой город. Образование» и индивидуальные встречи с психологом, логопедом, педагогом.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Подведение итогов мониторинга на школьном методическом объединении учителей начальных классов с указанием затруднений при выполнении работ.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уроков учителей, работающих во вторых классах, с целью проверки применения эффективных методов и приемов в работе с обучающимися, показавшими низкий уровень образовательных достижений.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проверочной диагностической работы на институциональном уровне с включением заданий, аналогичных тестам исследования.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результатов стартовой и итоговой диагностики с целью выявления динамики уровня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74979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8"/>
            <a:ext cx="8086724" cy="85725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Роль информации о качестве образования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75606"/>
            <a:ext cx="8229600" cy="568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как источник принятия решения и руководства к действию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9662"/>
            <a:ext cx="6624736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3598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7334"/>
            <a:ext cx="6891678" cy="92278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Кластерный подход для сравнения результатов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8157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Кластер 1</a:t>
            </a:r>
            <a:r>
              <a:rPr lang="ru-RU" dirty="0"/>
              <a:t> - городские инновационные ОУ: лицеи, гимназии, школы с углубленным изучением отдельных предметов</a:t>
            </a:r>
          </a:p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Кластер 2</a:t>
            </a:r>
            <a:r>
              <a:rPr lang="ru-RU" dirty="0"/>
              <a:t> - крупные городские общеобразовательные школы (30 выпускников в выпускном 11 классе и более)</a:t>
            </a:r>
          </a:p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Кластер 3</a:t>
            </a:r>
            <a:r>
              <a:rPr lang="ru-RU" dirty="0"/>
              <a:t> - небольшие городские общеобразовательные школы (менее 30 выпускников в выпускном 11 классе)</a:t>
            </a:r>
          </a:p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Кластер 4</a:t>
            </a:r>
            <a:r>
              <a:rPr lang="ru-RU" dirty="0"/>
              <a:t> - сельские общеобразовательные школы</a:t>
            </a:r>
          </a:p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Кластер 5</a:t>
            </a:r>
            <a:r>
              <a:rPr lang="ru-RU" dirty="0"/>
              <a:t> - общеобразовательные школы-интернаты</a:t>
            </a:r>
          </a:p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Кластер 6</a:t>
            </a:r>
            <a:r>
              <a:rPr lang="ru-RU" dirty="0"/>
              <a:t> - вечерние (сменные) общеобразовательные учреждения и учебно-консультационные пункты</a:t>
            </a:r>
          </a:p>
        </p:txBody>
      </p:sp>
    </p:spTree>
    <p:extLst>
      <p:ext uri="{BB962C8B-B14F-4D97-AF65-F5344CB8AC3E}">
        <p14:creationId xmlns:p14="http://schemas.microsoft.com/office/powerpoint/2010/main" val="130925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144" y="195486"/>
            <a:ext cx="7839920" cy="71439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Циклограмма исследований в ЯНАО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6"/>
          <a:stretch/>
        </p:blipFill>
        <p:spPr>
          <a:xfrm>
            <a:off x="323528" y="1275606"/>
            <a:ext cx="864096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7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8015286" cy="71377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Результаты мониторингов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для учителя: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реестр затруднений учащихся по итогам мониторинга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25432"/>
            <a:ext cx="5346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Коридор решаемости заданий базового уровня </a:t>
            </a:r>
          </a:p>
          <a:p>
            <a:r>
              <a:rPr lang="ru-RU" dirty="0"/>
              <a:t>Коридор решаемости заданий повышенного уровня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2656" y="1225431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60-90%</a:t>
            </a:r>
          </a:p>
          <a:p>
            <a:r>
              <a:rPr lang="ru-RU" dirty="0">
                <a:solidFill>
                  <a:srgbClr val="FF0000"/>
                </a:solidFill>
              </a:rPr>
              <a:t>40-60%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9453"/>
              </p:ext>
            </p:extLst>
          </p:nvPr>
        </p:nvGraphicFramePr>
        <p:xfrm>
          <a:off x="217164" y="2139702"/>
          <a:ext cx="871296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Содержательный блок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Элемент содержания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Уровень сложности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Доля уч-ся,</a:t>
                      </a:r>
                      <a:r>
                        <a:rPr lang="ru-RU" sz="1400" baseline="0" dirty="0"/>
                        <a:t> справились с заданием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Работа с текстовыми задачами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Планировать ход решения задача в 2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Базовый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55,8%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&lt;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Орфография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Группировать слова с одинаковой орфограммой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Повышенный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38,6%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&lt;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40%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83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8015286" cy="71377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Результаты мониторингов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для методиста: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реестр форм работы по преодолению затруднений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1203598"/>
            <a:ext cx="1727799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Диагностическая деятельность педагогов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103" y="2571750"/>
            <a:ext cx="1728192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Коррекционная деятельность педагогов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103" y="4011910"/>
            <a:ext cx="1712168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Работа с родителями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7403" y="1275606"/>
            <a:ext cx="352839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Психолого-педагогическая диагностика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0079" y="2545197"/>
            <a:ext cx="1663809" cy="242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Планирование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0079" y="2859782"/>
            <a:ext cx="1663809" cy="252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Консультирование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0078" y="3211966"/>
            <a:ext cx="1663809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Стимулирование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00079" y="3507854"/>
            <a:ext cx="1663809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Деятельность</a:t>
            </a:r>
            <a:endParaRPr lang="ru-RU" sz="1400" dirty="0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3664275" y="2545197"/>
            <a:ext cx="187645" cy="11786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1617644"/>
            <a:ext cx="4968552" cy="23222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300" dirty="0"/>
              <a:t>план мероприятий по коррекции трудностей в усвоении программного материала</a:t>
            </a:r>
          </a:p>
          <a:p>
            <a:pPr marL="285750" indent="-285750">
              <a:buFontTx/>
              <a:buChar char="-"/>
            </a:pPr>
            <a:r>
              <a:rPr lang="ru-RU" sz="1300" dirty="0"/>
              <a:t>программа индивидуальной траектории преодоления трудностей</a:t>
            </a:r>
          </a:p>
          <a:p>
            <a:pPr marL="285750" indent="-285750">
              <a:buFontTx/>
              <a:buChar char="-"/>
            </a:pPr>
            <a:r>
              <a:rPr lang="ru-RU" sz="1300" dirty="0"/>
              <a:t>коррекция проблемных зон индивидуально-личностного развития</a:t>
            </a:r>
          </a:p>
          <a:p>
            <a:pPr marL="285750" indent="-285750">
              <a:buFontTx/>
              <a:buChar char="-"/>
            </a:pPr>
            <a:r>
              <a:rPr lang="ru-RU" sz="1300" dirty="0"/>
              <a:t>психолого-педагогическая поддержка учащегося с высоким или низким уровнем развития и адаптации</a:t>
            </a:r>
          </a:p>
          <a:p>
            <a:pPr marL="285750" indent="-285750">
              <a:buFontTx/>
              <a:buChar char="-"/>
            </a:pPr>
            <a:r>
              <a:rPr lang="ru-RU" sz="1300" dirty="0"/>
              <a:t>создание ситуации «успеха»</a:t>
            </a:r>
          </a:p>
          <a:p>
            <a:pPr marL="285750" indent="-285750">
              <a:buFontTx/>
              <a:buChar char="-"/>
            </a:pPr>
            <a:r>
              <a:rPr lang="ru-RU" sz="1300" dirty="0"/>
              <a:t>индивидуальные  занятия по предметам с использованием заданий для работы «в зоне ближайшего развития»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19110" y="4083918"/>
            <a:ext cx="6973370" cy="180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Практические коллективные формы взаимодействия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19110" y="4368539"/>
            <a:ext cx="6992402" cy="294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Практические индивидуальные формы взаимодействия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00078" y="4742968"/>
            <a:ext cx="6992402" cy="294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Просветительские формы работы</a:t>
            </a:r>
            <a:endParaRPr lang="ru-RU" sz="1400" dirty="0"/>
          </a:p>
        </p:txBody>
      </p:sp>
      <p:cxnSp>
        <p:nvCxnSpPr>
          <p:cNvPr id="19" name="Прямая со стрелкой 18"/>
          <p:cNvCxnSpPr>
            <a:stCxn id="5" idx="3"/>
            <a:endCxn id="8" idx="1"/>
          </p:cNvCxnSpPr>
          <p:nvPr/>
        </p:nvCxnSpPr>
        <p:spPr>
          <a:xfrm flipV="1">
            <a:off x="1763295" y="1419622"/>
            <a:ext cx="114108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</p:cNvCxnSpPr>
          <p:nvPr/>
        </p:nvCxnSpPr>
        <p:spPr>
          <a:xfrm flipV="1">
            <a:off x="1763295" y="2787774"/>
            <a:ext cx="1141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3"/>
            <a:endCxn id="10" idx="1"/>
          </p:cNvCxnSpPr>
          <p:nvPr/>
        </p:nvCxnSpPr>
        <p:spPr>
          <a:xfrm flipV="1">
            <a:off x="1763295" y="2985796"/>
            <a:ext cx="136784" cy="234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3"/>
            <a:endCxn id="11" idx="1"/>
          </p:cNvCxnSpPr>
          <p:nvPr/>
        </p:nvCxnSpPr>
        <p:spPr>
          <a:xfrm>
            <a:off x="1763295" y="3219822"/>
            <a:ext cx="136783" cy="100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3"/>
            <a:endCxn id="12" idx="1"/>
          </p:cNvCxnSpPr>
          <p:nvPr/>
        </p:nvCxnSpPr>
        <p:spPr>
          <a:xfrm>
            <a:off x="1763295" y="3219822"/>
            <a:ext cx="13678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3"/>
            <a:endCxn id="15" idx="1"/>
          </p:cNvCxnSpPr>
          <p:nvPr/>
        </p:nvCxnSpPr>
        <p:spPr>
          <a:xfrm flipV="1">
            <a:off x="1747271" y="4173928"/>
            <a:ext cx="171839" cy="342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" idx="3"/>
            <a:endCxn id="16" idx="1"/>
          </p:cNvCxnSpPr>
          <p:nvPr/>
        </p:nvCxnSpPr>
        <p:spPr>
          <a:xfrm>
            <a:off x="1747271" y="4515966"/>
            <a:ext cx="1718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7" idx="3"/>
            <a:endCxn id="17" idx="1"/>
          </p:cNvCxnSpPr>
          <p:nvPr/>
        </p:nvCxnSpPr>
        <p:spPr>
          <a:xfrm>
            <a:off x="1747271" y="4515966"/>
            <a:ext cx="152807" cy="374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право 33"/>
          <p:cNvSpPr/>
          <p:nvPr/>
        </p:nvSpPr>
        <p:spPr>
          <a:xfrm>
            <a:off x="3923928" y="3003798"/>
            <a:ext cx="72008" cy="31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0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8015286" cy="7137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Комплекс управленческих решений,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направленный на повышение качества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85167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Меры по развитию:</a:t>
            </a:r>
          </a:p>
          <a:p>
            <a:r>
              <a:rPr lang="ru-RU" dirty="0">
                <a:solidFill>
                  <a:srgbClr val="C00000"/>
                </a:solidFill>
              </a:rPr>
              <a:t>- шаг развития директора,</a:t>
            </a:r>
          </a:p>
          <a:p>
            <a:r>
              <a:rPr lang="ru-RU" dirty="0">
                <a:solidFill>
                  <a:srgbClr val="C00000"/>
                </a:solidFill>
              </a:rPr>
              <a:t>- «магнитные» школы,</a:t>
            </a:r>
          </a:p>
          <a:p>
            <a:r>
              <a:rPr lang="ru-RU" dirty="0">
                <a:solidFill>
                  <a:srgbClr val="C00000"/>
                </a:solidFill>
              </a:rPr>
              <a:t>- точки провала и точки роста,</a:t>
            </a:r>
          </a:p>
          <a:p>
            <a:r>
              <a:rPr lang="ru-RU" dirty="0">
                <a:solidFill>
                  <a:srgbClr val="C00000"/>
                </a:solidFill>
              </a:rPr>
              <a:t>- реестр затруднений учеников и учителей,</a:t>
            </a:r>
          </a:p>
          <a:p>
            <a:r>
              <a:rPr lang="ru-RU" dirty="0">
                <a:solidFill>
                  <a:srgbClr val="C00000"/>
                </a:solidFill>
              </a:rPr>
              <a:t>- центры компетенций и др.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19" y="1519070"/>
            <a:ext cx="4299839" cy="24928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Формирование кластеров: 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- школы, работающие в сложных социальных условиях;</a:t>
            </a:r>
          </a:p>
          <a:p>
            <a:r>
              <a:rPr lang="ru-RU" dirty="0">
                <a:solidFill>
                  <a:srgbClr val="C00000"/>
                </a:solidFill>
              </a:rPr>
              <a:t>- стабильно работающие школы;</a:t>
            </a:r>
          </a:p>
          <a:p>
            <a:r>
              <a:rPr lang="ru-RU" dirty="0">
                <a:solidFill>
                  <a:srgbClr val="C00000"/>
                </a:solidFill>
              </a:rPr>
              <a:t>-  школы, находящиеся в равных условиях (школы-интернаты, гимназии, сельские и городские, и др.)</a:t>
            </a:r>
          </a:p>
          <a:p>
            <a:pPr algn="ctr"/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flipV="1">
            <a:off x="4669989" y="2477458"/>
            <a:ext cx="111108" cy="576064"/>
          </a:xfrm>
          <a:prstGeom prst="chevron">
            <a:avLst>
              <a:gd name="adj" fmla="val 67066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flipV="1">
            <a:off x="4748924" y="2477458"/>
            <a:ext cx="111108" cy="576064"/>
          </a:xfrm>
          <a:prstGeom prst="chevron">
            <a:avLst>
              <a:gd name="adj" fmla="val 67066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7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8015286" cy="7137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Динамика результатов учащихся за 3 года обучения в начальной школе ЯНАО  </a:t>
            </a:r>
            <a:r>
              <a:rPr lang="ru-RU" sz="2000" dirty="0">
                <a:solidFill>
                  <a:schemeClr val="bg1"/>
                </a:solidFill>
              </a:rPr>
              <a:t>(2013-2015 годы)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Содержимое 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131591"/>
            <a:ext cx="74168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020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8015286" cy="7137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Комплекс управленческих решений,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направленный на повышение качества образования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07504" y="1203598"/>
            <a:ext cx="10153128" cy="3240359"/>
            <a:chOff x="375164" y="1131590"/>
            <a:chExt cx="5919868" cy="1823004"/>
          </a:xfrm>
        </p:grpSpPr>
        <p:sp>
          <p:nvSpPr>
            <p:cNvPr id="112" name="AutoShape 9"/>
            <p:cNvSpPr>
              <a:spLocks noChangeArrowheads="1"/>
            </p:cNvSpPr>
            <p:nvPr/>
          </p:nvSpPr>
          <p:spPr bwMode="auto">
            <a:xfrm>
              <a:off x="990124" y="2127064"/>
              <a:ext cx="1138868" cy="2749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100">
                  <a:solidFill>
                    <a:srgbClr val="C00000"/>
                  </a:solidFill>
                  <a:latin typeface="Calibri" pitchFamily="34" charset="0"/>
                </a:rPr>
                <a:t>Этностойбище</a:t>
              </a:r>
              <a:endParaRPr lang="ru-RU" altLang="ru-RU" sz="1100">
                <a:solidFill>
                  <a:srgbClr val="C00000"/>
                </a:solidFill>
              </a:endParaRPr>
            </a:p>
          </p:txBody>
        </p:sp>
        <p:sp>
          <p:nvSpPr>
            <p:cNvPr id="113" name="Прямоугольник 4126"/>
            <p:cNvSpPr>
              <a:spLocks noChangeArrowheads="1"/>
            </p:cNvSpPr>
            <p:nvPr/>
          </p:nvSpPr>
          <p:spPr bwMode="auto">
            <a:xfrm>
              <a:off x="778600" y="1131590"/>
              <a:ext cx="2223102" cy="34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900" b="1">
                  <a:solidFill>
                    <a:srgbClr val="C00000"/>
                  </a:solidFill>
                </a:rPr>
                <a:t>Полустационарная кочевая школа </a:t>
              </a:r>
            </a:p>
            <a:p>
              <a:pPr eaLnBrk="1" hangingPunct="1"/>
              <a:r>
                <a:rPr lang="ru-RU" altLang="ru-RU" sz="900" b="1">
                  <a:solidFill>
                    <a:srgbClr val="C00000"/>
                  </a:solidFill>
                </a:rPr>
                <a:t>(д. Лаборовая, школа А.П. Неркаги)</a:t>
              </a:r>
              <a:endParaRPr lang="ru-RU" altLang="ru-RU" sz="900">
                <a:solidFill>
                  <a:srgbClr val="C00000"/>
                </a:solidFill>
              </a:endParaRPr>
            </a:p>
          </p:txBody>
        </p:sp>
        <p:cxnSp>
          <p:nvCxnSpPr>
            <p:cNvPr id="114" name="AutoShape 97"/>
            <p:cNvCxnSpPr>
              <a:cxnSpLocks noChangeShapeType="1"/>
            </p:cNvCxnSpPr>
            <p:nvPr/>
          </p:nvCxnSpPr>
          <p:spPr bwMode="auto">
            <a:xfrm>
              <a:off x="1457998" y="1885984"/>
              <a:ext cx="0" cy="1936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15" name="Объект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522250" y="1712622"/>
              <a:ext cx="409040" cy="3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6" name="AutoShape 97"/>
            <p:cNvCxnSpPr>
              <a:cxnSpLocks noChangeShapeType="1"/>
            </p:cNvCxnSpPr>
            <p:nvPr/>
          </p:nvCxnSpPr>
          <p:spPr bwMode="auto">
            <a:xfrm flipV="1">
              <a:off x="1665319" y="1890046"/>
              <a:ext cx="0" cy="1869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17" name="Объект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438200" y="2177176"/>
              <a:ext cx="409040" cy="3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Объект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2025331" y="2645794"/>
              <a:ext cx="410440" cy="3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Объект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2238256" y="1667927"/>
              <a:ext cx="409040" cy="3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Объект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2336313" y="2202910"/>
              <a:ext cx="409040" cy="3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Объект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879459" y="2645794"/>
              <a:ext cx="409040" cy="3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2" name="AutoShape 97"/>
            <p:cNvCxnSpPr>
              <a:cxnSpLocks noChangeShapeType="1"/>
            </p:cNvCxnSpPr>
            <p:nvPr/>
          </p:nvCxnSpPr>
          <p:spPr bwMode="auto">
            <a:xfrm flipV="1">
              <a:off x="2074359" y="1890046"/>
              <a:ext cx="261954" cy="2627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AutoShape 97"/>
            <p:cNvCxnSpPr>
              <a:cxnSpLocks noChangeShapeType="1"/>
              <a:endCxn id="120" idx="1"/>
            </p:cNvCxnSpPr>
            <p:nvPr/>
          </p:nvCxnSpPr>
          <p:spPr bwMode="auto">
            <a:xfrm>
              <a:off x="2124789" y="2331576"/>
              <a:ext cx="211524" cy="257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AutoShape 97"/>
            <p:cNvCxnSpPr>
              <a:cxnSpLocks noChangeShapeType="1"/>
              <a:endCxn id="118" idx="0"/>
            </p:cNvCxnSpPr>
            <p:nvPr/>
          </p:nvCxnSpPr>
          <p:spPr bwMode="auto">
            <a:xfrm>
              <a:off x="2025331" y="2454826"/>
              <a:ext cx="205920" cy="1909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AutoShape 97"/>
            <p:cNvCxnSpPr>
              <a:cxnSpLocks noChangeShapeType="1"/>
              <a:endCxn id="121" idx="0"/>
            </p:cNvCxnSpPr>
            <p:nvPr/>
          </p:nvCxnSpPr>
          <p:spPr bwMode="auto">
            <a:xfrm flipH="1">
              <a:off x="1083979" y="2454826"/>
              <a:ext cx="165297" cy="1909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AutoShape 97"/>
            <p:cNvCxnSpPr>
              <a:cxnSpLocks noChangeShapeType="1"/>
            </p:cNvCxnSpPr>
            <p:nvPr/>
          </p:nvCxnSpPr>
          <p:spPr bwMode="auto">
            <a:xfrm flipH="1">
              <a:off x="726770" y="2295008"/>
              <a:ext cx="301177" cy="365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AutoShape 97"/>
            <p:cNvCxnSpPr>
              <a:cxnSpLocks noChangeShapeType="1"/>
            </p:cNvCxnSpPr>
            <p:nvPr/>
          </p:nvCxnSpPr>
          <p:spPr bwMode="auto">
            <a:xfrm flipH="1" flipV="1">
              <a:off x="847240" y="1975373"/>
              <a:ext cx="217128" cy="2045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Блок-схема: узел 127"/>
            <p:cNvSpPr/>
            <p:nvPr/>
          </p:nvSpPr>
          <p:spPr>
            <a:xfrm>
              <a:off x="375164" y="1137008"/>
              <a:ext cx="403436" cy="39006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29" name="Прямоугольник 92175"/>
            <p:cNvSpPr>
              <a:spLocks noChangeArrowheads="1"/>
            </p:cNvSpPr>
            <p:nvPr/>
          </p:nvSpPr>
          <p:spPr bwMode="auto">
            <a:xfrm>
              <a:off x="3634873" y="1158678"/>
              <a:ext cx="2660159" cy="34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900" b="1">
                  <a:solidFill>
                    <a:srgbClr val="C00000"/>
                  </a:solidFill>
                </a:rPr>
                <a:t>Кочующая школа</a:t>
              </a:r>
            </a:p>
            <a:p>
              <a:pPr eaLnBrk="1" hangingPunct="1"/>
              <a:r>
                <a:rPr lang="ru-RU" altLang="ru-RU" sz="900" b="1">
                  <a:solidFill>
                    <a:srgbClr val="C00000"/>
                  </a:solidFill>
                </a:rPr>
                <a:t>(с. Яр-Сале, д/с Солнышко)</a:t>
              </a:r>
              <a:endParaRPr lang="ru-RU" altLang="ru-RU" sz="900">
                <a:solidFill>
                  <a:srgbClr val="C00000"/>
                </a:solidFill>
              </a:endParaRPr>
            </a:p>
          </p:txBody>
        </p:sp>
        <p:sp>
          <p:nvSpPr>
            <p:cNvPr id="130" name="Блок-схема: узел 129"/>
            <p:cNvSpPr/>
            <p:nvPr/>
          </p:nvSpPr>
          <p:spPr>
            <a:xfrm>
              <a:off x="3255251" y="1149197"/>
              <a:ext cx="403436" cy="390063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2</a:t>
              </a:r>
            </a:p>
          </p:txBody>
        </p:sp>
        <p:pic>
          <p:nvPicPr>
            <p:cNvPr id="131" name="Объект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4520192" y="1609689"/>
              <a:ext cx="347404" cy="27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Объект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5049702" y="1890046"/>
              <a:ext cx="364213" cy="241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Объект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4717708" y="2297717"/>
              <a:ext cx="410440" cy="3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Объект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4076132" y="2420966"/>
              <a:ext cx="409040" cy="3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Объект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89" t="-8067" r="-8469" b="-12527"/>
            <a:stretch>
              <a:fillRect/>
            </a:stretch>
          </p:blipFill>
          <p:spPr bwMode="auto">
            <a:xfrm>
              <a:off x="3444362" y="2286882"/>
              <a:ext cx="409040" cy="3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6" name="AutoShape 100"/>
            <p:cNvCxnSpPr>
              <a:cxnSpLocks noChangeShapeType="1"/>
            </p:cNvCxnSpPr>
            <p:nvPr/>
          </p:nvCxnSpPr>
          <p:spPr bwMode="auto">
            <a:xfrm>
              <a:off x="4167185" y="1728875"/>
              <a:ext cx="397833" cy="243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AutoShape 101"/>
            <p:cNvCxnSpPr>
              <a:cxnSpLocks noChangeShapeType="1"/>
              <a:endCxn id="132" idx="1"/>
            </p:cNvCxnSpPr>
            <p:nvPr/>
          </p:nvCxnSpPr>
          <p:spPr bwMode="auto">
            <a:xfrm>
              <a:off x="4801757" y="1862959"/>
              <a:ext cx="247945" cy="1476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AutoShape 102"/>
            <p:cNvCxnSpPr>
              <a:cxnSpLocks noChangeShapeType="1"/>
            </p:cNvCxnSpPr>
            <p:nvPr/>
          </p:nvCxnSpPr>
          <p:spPr bwMode="auto">
            <a:xfrm flipH="1">
              <a:off x="5049702" y="2124356"/>
              <a:ext cx="96657" cy="2559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AutoShape 103"/>
            <p:cNvCxnSpPr>
              <a:cxnSpLocks noChangeShapeType="1"/>
            </p:cNvCxnSpPr>
            <p:nvPr/>
          </p:nvCxnSpPr>
          <p:spPr bwMode="auto">
            <a:xfrm flipH="1">
              <a:off x="4462759" y="2540152"/>
              <a:ext cx="317986" cy="663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AutoShape 104"/>
            <p:cNvCxnSpPr>
              <a:cxnSpLocks noChangeShapeType="1"/>
            </p:cNvCxnSpPr>
            <p:nvPr/>
          </p:nvCxnSpPr>
          <p:spPr bwMode="auto">
            <a:xfrm flipH="1" flipV="1">
              <a:off x="3819782" y="2540152"/>
              <a:ext cx="315185" cy="12595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1" name="Arc 105"/>
            <p:cNvSpPr>
              <a:spLocks/>
            </p:cNvSpPr>
            <p:nvPr/>
          </p:nvSpPr>
          <p:spPr bwMode="auto">
            <a:xfrm rot="20115770">
              <a:off x="4179793" y="1457998"/>
              <a:ext cx="411841" cy="2939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accent6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2000"/>
            </a:p>
          </p:txBody>
        </p:sp>
        <p:sp>
          <p:nvSpPr>
            <p:cNvPr id="142" name="Arc 106"/>
            <p:cNvSpPr>
              <a:spLocks/>
            </p:cNvSpPr>
            <p:nvPr/>
          </p:nvSpPr>
          <p:spPr bwMode="auto">
            <a:xfrm>
              <a:off x="4801757" y="1635422"/>
              <a:ext cx="344602" cy="2546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accent6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2000"/>
            </a:p>
          </p:txBody>
        </p:sp>
        <p:sp>
          <p:nvSpPr>
            <p:cNvPr id="143" name="Arc 107"/>
            <p:cNvSpPr>
              <a:spLocks/>
            </p:cNvSpPr>
            <p:nvPr/>
          </p:nvSpPr>
          <p:spPr bwMode="auto">
            <a:xfrm rot="4722116">
              <a:off x="5080861" y="2194760"/>
              <a:ext cx="346723" cy="2465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accent2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2000"/>
            </a:p>
          </p:txBody>
        </p:sp>
        <p:sp>
          <p:nvSpPr>
            <p:cNvPr id="144" name="Arc 108"/>
            <p:cNvSpPr>
              <a:spLocks/>
            </p:cNvSpPr>
            <p:nvPr/>
          </p:nvSpPr>
          <p:spPr bwMode="auto">
            <a:xfrm rot="1198580" flipH="1">
              <a:off x="4367503" y="2228643"/>
              <a:ext cx="445461" cy="2871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accent6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2000"/>
            </a:p>
          </p:txBody>
        </p:sp>
        <p:sp>
          <p:nvSpPr>
            <p:cNvPr id="145" name="Arc 109"/>
            <p:cNvSpPr>
              <a:spLocks/>
            </p:cNvSpPr>
            <p:nvPr/>
          </p:nvSpPr>
          <p:spPr bwMode="auto">
            <a:xfrm rot="19435500">
              <a:off x="3811377" y="2242187"/>
              <a:ext cx="330594" cy="3196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chemeClr val="accent6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ru-RU" sz="2000"/>
            </a:p>
          </p:txBody>
        </p:sp>
        <p:pic>
          <p:nvPicPr>
            <p:cNvPr id="149" name="Picture 110" descr="C:\Users\лымар\Desktop\Коллегия февраль\доклады\12-02-2016_РИРО\доклад реализация модели этнокультурного образования\интернат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091" y="1653029"/>
              <a:ext cx="1123458" cy="338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Picture 110" descr="C:\Users\лымар\Desktop\Коллегия февраль\доклады\12-02-2016_РИРО\доклад реализация модели этнокультурного образования\интернат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529" y="1528426"/>
              <a:ext cx="1123458" cy="338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TextBox 116"/>
            <p:cNvSpPr txBox="1">
              <a:spLocks noChangeArrowheads="1"/>
            </p:cNvSpPr>
            <p:nvPr/>
          </p:nvSpPr>
          <p:spPr bwMode="auto">
            <a:xfrm>
              <a:off x="3847798" y="1972664"/>
              <a:ext cx="869910" cy="20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900" i="1"/>
                <a:t>круглый год</a:t>
              </a:r>
            </a:p>
          </p:txBody>
        </p:sp>
        <p:sp>
          <p:nvSpPr>
            <p:cNvPr id="205" name="TextBox 230"/>
            <p:cNvSpPr txBox="1">
              <a:spLocks noChangeArrowheads="1"/>
            </p:cNvSpPr>
            <p:nvPr/>
          </p:nvSpPr>
          <p:spPr bwMode="auto">
            <a:xfrm>
              <a:off x="1179235" y="2476496"/>
              <a:ext cx="868509" cy="20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900" i="1"/>
                <a:t>круглый год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75118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63fa7169b3548256efdd82e415b1f261b49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838</Words>
  <Application>Microsoft Office PowerPoint</Application>
  <PresentationFormat>Экран (16:9)</PresentationFormat>
  <Paragraphs>152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1_Тема Office</vt:lpstr>
      <vt:lpstr>Использование результатов мониторинга образовательных достижений на региональном, муниципальном и школьном уровнях</vt:lpstr>
      <vt:lpstr>Роль информации о качестве образования</vt:lpstr>
      <vt:lpstr>Кластерный подход для сравнения результатов</vt:lpstr>
      <vt:lpstr>Циклограмма исследований в ЯНАО </vt:lpstr>
      <vt:lpstr>Результаты мониторингов для учителя: реестр затруднений учащихся по итогам мониторинга</vt:lpstr>
      <vt:lpstr>Результаты мониторингов для методиста: реестр форм работы по преодолению затруднений</vt:lpstr>
      <vt:lpstr>Комплекс управленческих решений,  направленный на повышение качества образования</vt:lpstr>
      <vt:lpstr>Динамика результатов учащихся за 3 года обучения в начальной школе ЯНАО  (2013-2015 годы)</vt:lpstr>
      <vt:lpstr>Комплекс управленческих решений,  направленный на повышение качества образования</vt:lpstr>
      <vt:lpstr>Комплекс управленческих решений,  направленный на повышение качества образования</vt:lpstr>
      <vt:lpstr>Комплекс управленческих решений,  направленный на повышение качества образования</vt:lpstr>
      <vt:lpstr>Использование результатов мониторинга образовательных достижений на региональном, муниципальном и школьном уровнях</vt:lpstr>
      <vt:lpstr>Процесс принятия управленческих решений  в муниципальной системе образования города Салехарда</vt:lpstr>
      <vt:lpstr>Информационные продукты и способы распространения информации </vt:lpstr>
      <vt:lpstr>Мероприятия,   проведенные по итогам мониторинга образовательных достижений обучающихся 1-х классов</vt:lpstr>
      <vt:lpstr>Реестр затруднений учащихся  1-х классов по русскому языку </vt:lpstr>
      <vt:lpstr>Реестр затруднений учащихся  1-х классов по математике </vt:lpstr>
      <vt:lpstr>Реестр затруднений учащихся  1-х классов по литературному чтению </vt:lpstr>
      <vt:lpstr>Комплекс управленческих решений,  направленный на повышение качества образования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Весова</dc:creator>
  <cp:lastModifiedBy>Ростислав Горбовский</cp:lastModifiedBy>
  <cp:revision>153</cp:revision>
  <dcterms:created xsi:type="dcterms:W3CDTF">2015-02-20T06:18:54Z</dcterms:created>
  <dcterms:modified xsi:type="dcterms:W3CDTF">2016-03-21T17:46:01Z</dcterms:modified>
</cp:coreProperties>
</file>