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510" r:id="rId3"/>
    <p:sldId id="496" r:id="rId4"/>
    <p:sldId id="498" r:id="rId5"/>
    <p:sldId id="507" r:id="rId6"/>
    <p:sldId id="501" r:id="rId7"/>
    <p:sldId id="509" r:id="rId8"/>
    <p:sldId id="486" r:id="rId9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79C2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7" autoAdjust="0"/>
    <p:restoredTop sz="95179" autoAdjust="0"/>
  </p:normalViewPr>
  <p:slideViewPr>
    <p:cSldViewPr snapToGrid="0">
      <p:cViewPr varScale="1">
        <p:scale>
          <a:sx n="139" d="100"/>
          <a:sy n="139" d="100"/>
        </p:scale>
        <p:origin x="726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1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736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179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905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694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642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911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966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8" name="Изображение 6" descr="Снимок экрана 2014-03-23 в 1.10.09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4731990"/>
            <a:ext cx="363144" cy="3600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2335191" y="59316"/>
            <a:ext cx="4501738" cy="92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1600" dirty="0">
                <a:solidFill>
                  <a:schemeClr val="bg1"/>
                </a:solidFill>
                <a:latin typeface="+mn-lt"/>
                <a:cs typeface="Arial" pitchFamily="34" charset="0"/>
              </a:rPr>
              <a:t>ВЕБИНАР РОССИЙСКОГО ТРЕНИНГОВОГО ЦЕНТРА</a:t>
            </a:r>
          </a:p>
          <a:p>
            <a:pPr algn="ctr">
              <a:spcBef>
                <a:spcPct val="20000"/>
              </a:spcBef>
            </a:pPr>
            <a:r>
              <a:rPr lang="ru-RU" sz="1600" dirty="0">
                <a:solidFill>
                  <a:schemeClr val="bg1"/>
                </a:solidFill>
                <a:latin typeface="+mn-lt"/>
                <a:cs typeface="Arial" pitchFamily="34" charset="0"/>
              </a:rPr>
              <a:t>Института образования НИУ ВШЭ</a:t>
            </a:r>
          </a:p>
          <a:p>
            <a:pPr lvl="0" algn="ctr">
              <a:spcBef>
                <a:spcPct val="20000"/>
              </a:spcBef>
            </a:pPr>
            <a:r>
              <a:rPr lang="en-US" sz="1600" dirty="0">
                <a:solidFill>
                  <a:srgbClr val="FFFF00"/>
                </a:solidFill>
                <a:latin typeface="+mn-lt"/>
              </a:rPr>
              <a:t>16</a:t>
            </a:r>
            <a:r>
              <a:rPr lang="ru-RU" sz="1600" dirty="0">
                <a:solidFill>
                  <a:srgbClr val="FFFF00"/>
                </a:solidFill>
                <a:latin typeface="+mn-lt"/>
              </a:rPr>
              <a:t> марта 2016 года</a:t>
            </a:r>
            <a:endParaRPr lang="ru-RU" sz="1600" i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26" name="Picture 2" descr="Национальный исследовательский университет «Высшая школа экономики»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29" y="207049"/>
            <a:ext cx="769881" cy="63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3742" y="4640263"/>
            <a:ext cx="9164638" cy="5032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ru-RU"/>
          </a:p>
        </p:txBody>
      </p:sp>
      <p:pic>
        <p:nvPicPr>
          <p:cNvPr id="18" name="Изображение 2" descr="Снимок экрана 2014-03-23 в 1.10.09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93" y="4641850"/>
            <a:ext cx="5080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Рисунок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844" y="4639348"/>
            <a:ext cx="72548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8"/>
          <p:cNvSpPr>
            <a:spLocks noChangeArrowheads="1"/>
          </p:cNvSpPr>
          <p:nvPr/>
        </p:nvSpPr>
        <p:spPr bwMode="auto">
          <a:xfrm>
            <a:off x="429316" y="1516207"/>
            <a:ext cx="831348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350" indent="-6350" algn="ctr">
              <a:lnSpc>
                <a:spcPct val="90000"/>
              </a:lnSpc>
            </a:pPr>
            <a:r>
              <a:rPr lang="en-US" sz="2400" dirty="0">
                <a:solidFill>
                  <a:srgbClr val="FFFF00"/>
                </a:solidFill>
              </a:rPr>
              <a:t>C 9</a:t>
            </a:r>
            <a:r>
              <a:rPr lang="ru-RU" sz="2400" dirty="0">
                <a:solidFill>
                  <a:srgbClr val="FFFF00"/>
                </a:solidFill>
              </a:rPr>
              <a:t>:30 часов (по </a:t>
            </a:r>
            <a:r>
              <a:rPr lang="ru-RU" sz="2400" dirty="0" err="1">
                <a:solidFill>
                  <a:srgbClr val="FFFF00"/>
                </a:solidFill>
              </a:rPr>
              <a:t>московсому</a:t>
            </a:r>
            <a:r>
              <a:rPr lang="ru-RU" sz="2400" dirty="0">
                <a:solidFill>
                  <a:srgbClr val="FFFF00"/>
                </a:solidFill>
              </a:rPr>
              <a:t> времени) </a:t>
            </a:r>
          </a:p>
          <a:p>
            <a:pPr marL="6350" indent="-6350" algn="ctr">
              <a:lnSpc>
                <a:spcPct val="90000"/>
              </a:lnSpc>
            </a:pPr>
            <a:r>
              <a:rPr lang="ru-RU" sz="2400" dirty="0">
                <a:solidFill>
                  <a:srgbClr val="FFFF00"/>
                </a:solidFill>
              </a:rPr>
              <a:t>тестовый период для проверки качества связи</a:t>
            </a:r>
          </a:p>
          <a:p>
            <a:pPr marL="6350" indent="-6350" algn="ctr">
              <a:lnSpc>
                <a:spcPct val="90000"/>
              </a:lnSpc>
            </a:pPr>
            <a:endParaRPr lang="ru-RU" sz="2400" dirty="0">
              <a:solidFill>
                <a:srgbClr val="FFFF00"/>
              </a:solidFill>
            </a:endParaRPr>
          </a:p>
          <a:p>
            <a:pPr marL="6350" indent="-6350" algn="ctr">
              <a:lnSpc>
                <a:spcPct val="90000"/>
              </a:lnSpc>
            </a:pPr>
            <a:endParaRPr lang="ru-RU" sz="2400" dirty="0">
              <a:solidFill>
                <a:srgbClr val="FFFF00"/>
              </a:solidFill>
            </a:endParaRPr>
          </a:p>
          <a:p>
            <a:pPr marL="6350" indent="-6350" algn="ctr">
              <a:lnSpc>
                <a:spcPct val="90000"/>
              </a:lnSpc>
            </a:pPr>
            <a:r>
              <a:rPr lang="ru-RU" sz="2400" b="1" dirty="0">
                <a:solidFill>
                  <a:srgbClr val="FFFF00"/>
                </a:solidFill>
              </a:rPr>
              <a:t>Начало вебинара в 10:30 часов</a:t>
            </a:r>
          </a:p>
        </p:txBody>
      </p:sp>
      <p:pic>
        <p:nvPicPr>
          <p:cNvPr id="9" name="Изображение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578" y="4638674"/>
            <a:ext cx="520346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2335190" y="88062"/>
            <a:ext cx="4501738" cy="92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1600" dirty="0">
                <a:solidFill>
                  <a:schemeClr val="bg1"/>
                </a:solidFill>
                <a:latin typeface="+mn-lt"/>
                <a:cs typeface="Arial" pitchFamily="34" charset="0"/>
              </a:rPr>
              <a:t>ВЕБИНАР РОССИЙСКОГО ТРЕНИНГОВОГО ЦЕНТРА</a:t>
            </a:r>
          </a:p>
          <a:p>
            <a:pPr algn="ctr">
              <a:spcBef>
                <a:spcPct val="20000"/>
              </a:spcBef>
            </a:pPr>
            <a:r>
              <a:rPr lang="ru-RU" sz="1600" dirty="0">
                <a:solidFill>
                  <a:schemeClr val="bg1"/>
                </a:solidFill>
                <a:latin typeface="+mn-lt"/>
                <a:cs typeface="Arial" pitchFamily="34" charset="0"/>
              </a:rPr>
              <a:t>Института образования НИУ ВШЭ</a:t>
            </a:r>
          </a:p>
          <a:p>
            <a:pPr lvl="0" algn="ctr">
              <a:spcBef>
                <a:spcPct val="20000"/>
              </a:spcBef>
            </a:pPr>
            <a:r>
              <a:rPr lang="ru-RU" sz="1600" dirty="0">
                <a:solidFill>
                  <a:srgbClr val="FFFF00"/>
                </a:solidFill>
                <a:latin typeface="+mn-lt"/>
              </a:rPr>
              <a:t>16 марта 2016 года</a:t>
            </a:r>
            <a:endParaRPr lang="ru-RU" sz="1600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Прямоугольник 8"/>
          <p:cNvSpPr>
            <a:spLocks noChangeArrowheads="1"/>
          </p:cNvSpPr>
          <p:nvPr/>
        </p:nvSpPr>
        <p:spPr bwMode="auto">
          <a:xfrm>
            <a:off x="2442033" y="1515271"/>
            <a:ext cx="4288051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350" indent="-6350" algn="ctr">
              <a:lnSpc>
                <a:spcPct val="90000"/>
              </a:lnSpc>
            </a:pPr>
            <a:r>
              <a:rPr lang="ru-RU" sz="2400" dirty="0">
                <a:solidFill>
                  <a:srgbClr val="FFFF00"/>
                </a:solidFill>
              </a:rPr>
              <a:t>Добро пожаловать на вебинар</a:t>
            </a:r>
          </a:p>
        </p:txBody>
      </p:sp>
      <p:pic>
        <p:nvPicPr>
          <p:cNvPr id="1026" name="Picture 2" descr="Национальный исследовательский университет «Высшая школа экономики»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29" y="207049"/>
            <a:ext cx="769881" cy="63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Заголовок 1"/>
          <p:cNvSpPr txBox="1">
            <a:spLocks/>
          </p:cNvSpPr>
          <p:nvPr/>
        </p:nvSpPr>
        <p:spPr bwMode="auto">
          <a:xfrm>
            <a:off x="318472" y="2363401"/>
            <a:ext cx="8535171" cy="1032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ru-RU" sz="2400" b="1" cap="all" dirty="0">
                <a:solidFill>
                  <a:srgbClr val="FFFFFF"/>
                </a:solidFill>
              </a:rPr>
              <a:t>Инструментарий оценки образовательной среды детского сада (шкалы ECERS) и его возможности для повышения качества образования</a:t>
            </a:r>
            <a:endParaRPr kumimoji="0" lang="ru-RU" sz="24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16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3742" y="4640263"/>
            <a:ext cx="9164638" cy="5032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ru-RU"/>
          </a:p>
        </p:txBody>
      </p:sp>
      <p:pic>
        <p:nvPicPr>
          <p:cNvPr id="18" name="Изображение 2" descr="Снимок экрана 2014-03-23 в 1.10.09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93" y="4641850"/>
            <a:ext cx="5080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Рисунок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844" y="4639348"/>
            <a:ext cx="72548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Изображение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578" y="4638674"/>
            <a:ext cx="520346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407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СЕГОДНЯ С ВАМИ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1104648"/>
            <a:ext cx="9144000" cy="37840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z="2000" b="1" dirty="0"/>
              <a:t>Докладчики:</a:t>
            </a:r>
          </a:p>
          <a:p>
            <a:r>
              <a:rPr lang="ru-RU" sz="2000" b="1" dirty="0" err="1">
                <a:solidFill>
                  <a:srgbClr val="0070C0"/>
                </a:solidFill>
              </a:rPr>
              <a:t>Шиян</a:t>
            </a:r>
            <a:r>
              <a:rPr lang="ru-RU" sz="2000" b="1" dirty="0">
                <a:solidFill>
                  <a:srgbClr val="0070C0"/>
                </a:solidFill>
              </a:rPr>
              <a:t> Игорь Богданович</a:t>
            </a:r>
            <a:r>
              <a:rPr lang="ru-RU" sz="2000" dirty="0"/>
              <a:t>, заместитель директора Института системных проектов МГПУ, </a:t>
            </a:r>
            <a:r>
              <a:rPr lang="ru-RU" sz="2000" dirty="0" err="1"/>
              <a:t>зав.лабораторией</a:t>
            </a:r>
            <a:r>
              <a:rPr lang="ru-RU" sz="2000" dirty="0"/>
              <a:t> развития ребенка, </a:t>
            </a:r>
            <a:r>
              <a:rPr lang="ru-RU" sz="2000" dirty="0" err="1"/>
              <a:t>к.пс.н</a:t>
            </a:r>
            <a:r>
              <a:rPr lang="ru-RU" sz="2000" dirty="0"/>
              <a:t>.;</a:t>
            </a:r>
          </a:p>
          <a:p>
            <a:r>
              <a:rPr lang="ru-RU" sz="2000" b="1" dirty="0" err="1">
                <a:solidFill>
                  <a:srgbClr val="0070C0"/>
                </a:solidFill>
              </a:rPr>
              <a:t>Шиян</a:t>
            </a:r>
            <a:r>
              <a:rPr lang="ru-RU" sz="2000" b="1" dirty="0">
                <a:solidFill>
                  <a:srgbClr val="0070C0"/>
                </a:solidFill>
              </a:rPr>
              <a:t> Ольга Александровна</a:t>
            </a:r>
            <a:r>
              <a:rPr lang="ru-RU" sz="2000" dirty="0"/>
              <a:t>, ведущий научный сотрудник лаборатории развития ребенка Института системных проектов МГПУ, к.п.н.</a:t>
            </a:r>
          </a:p>
          <a:p>
            <a:endParaRPr lang="ru-RU" sz="2000" dirty="0"/>
          </a:p>
          <a:p>
            <a:r>
              <a:rPr lang="ru-RU" sz="2000" b="1" dirty="0"/>
              <a:t>Ведущий:</a:t>
            </a:r>
          </a:p>
          <a:p>
            <a:r>
              <a:rPr lang="ru-RU" sz="2000" b="1" dirty="0">
                <a:solidFill>
                  <a:srgbClr val="0070C0"/>
                </a:solidFill>
              </a:rPr>
              <a:t>Горбовский Ростислав Викторович</a:t>
            </a:r>
            <a:r>
              <a:rPr lang="ru-RU" sz="2000" dirty="0"/>
              <a:t>, администратор Российского тренингового центра и аналитик центра мониторинга качества образования Института образования НИУ ВШЭ.</a:t>
            </a:r>
          </a:p>
          <a:p>
            <a:endParaRPr lang="ru-RU" sz="2000" dirty="0"/>
          </a:p>
          <a:p>
            <a:pPr lvl="0"/>
            <a:endParaRPr lang="ru-RU" sz="2000" dirty="0"/>
          </a:p>
          <a:p>
            <a:pPr lvl="0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146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41442" y="123825"/>
            <a:ext cx="4024604" cy="828675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Запись и презентации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3385294"/>
          </a:xfrm>
          <a:prstGeom prst="rect">
            <a:avLst/>
          </a:prstGeo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800" dirty="0"/>
              <a:t>Все материалы вебинара, включая его видеозапись, будут доступны </a:t>
            </a:r>
            <a:r>
              <a:rPr lang="ru-RU" sz="2800" dirty="0">
                <a:solidFill>
                  <a:srgbClr val="0070C0"/>
                </a:solidFill>
              </a:rPr>
              <a:t>на сайте </a:t>
            </a:r>
            <a:r>
              <a:rPr lang="ru-RU" sz="2800" dirty="0"/>
              <a:t>Российского тренингового центра, нашем канале </a:t>
            </a:r>
            <a:r>
              <a:rPr lang="ru-RU" sz="2800" dirty="0">
                <a:solidFill>
                  <a:srgbClr val="0070C0"/>
                </a:solidFill>
              </a:rPr>
              <a:t>на </a:t>
            </a:r>
            <a:r>
              <a:rPr lang="en-US" sz="2800" dirty="0">
                <a:solidFill>
                  <a:srgbClr val="0070C0"/>
                </a:solidFill>
              </a:rPr>
              <a:t>YouTube</a:t>
            </a:r>
            <a:r>
              <a:rPr lang="en-US" sz="2800" dirty="0"/>
              <a:t> </a:t>
            </a:r>
            <a:r>
              <a:rPr lang="ru-RU" sz="2800" dirty="0"/>
              <a:t>и +странице в социальной сети </a:t>
            </a:r>
            <a:r>
              <a:rPr lang="en-US" sz="2800" dirty="0">
                <a:solidFill>
                  <a:srgbClr val="0070C0"/>
                </a:solidFill>
              </a:rPr>
              <a:t>Google</a:t>
            </a:r>
            <a:r>
              <a:rPr lang="ru-RU" sz="2800" dirty="0">
                <a:solidFill>
                  <a:srgbClr val="0070C0"/>
                </a:solidFill>
              </a:rPr>
              <a:t>+</a:t>
            </a:r>
            <a:r>
              <a:rPr lang="ru-RU" sz="2800" dirty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kern="0" dirty="0"/>
              <a:t>Ссылка на них придет в течение следующих суток на адрес почты, которую  вы указали при регистрации.</a:t>
            </a:r>
          </a:p>
        </p:txBody>
      </p:sp>
    </p:spTree>
    <p:extLst>
      <p:ext uri="{BB962C8B-B14F-4D97-AF65-F5344CB8AC3E}">
        <p14:creationId xmlns:p14="http://schemas.microsoft.com/office/powerpoint/2010/main" val="19762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СТАТИСТИКА УЧАСТНИКОВ ВЕБИНАРА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-1" y="1131590"/>
            <a:ext cx="9144001" cy="401191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200" dirty="0"/>
              <a:t>По состоянию на </a:t>
            </a:r>
            <a:r>
              <a:rPr lang="ru-RU" sz="2200" b="1" dirty="0"/>
              <a:t>15.03.2016</a:t>
            </a:r>
            <a:r>
              <a:rPr lang="ru-RU" sz="2200" dirty="0"/>
              <a:t> на вебинар зарегистрировались </a:t>
            </a:r>
            <a:r>
              <a:rPr lang="ru-RU" sz="2200" b="1" dirty="0"/>
              <a:t>392</a:t>
            </a:r>
            <a:r>
              <a:rPr lang="ru-RU" sz="2200" dirty="0"/>
              <a:t> </a:t>
            </a:r>
            <a:r>
              <a:rPr lang="ru-RU" sz="2200" b="1" dirty="0"/>
              <a:t> </a:t>
            </a:r>
          </a:p>
          <a:p>
            <a:pPr>
              <a:lnSpc>
                <a:spcPct val="90000"/>
              </a:lnSpc>
            </a:pPr>
            <a:r>
              <a:rPr lang="ru-RU" sz="2200" dirty="0"/>
              <a:t>участника из </a:t>
            </a:r>
            <a:r>
              <a:rPr lang="ru-RU" sz="2200" u="sng" dirty="0"/>
              <a:t>48 регионов Российской Федерации</a:t>
            </a:r>
            <a:r>
              <a:rPr lang="ru-RU" sz="2200" dirty="0"/>
              <a:t> и </a:t>
            </a:r>
            <a:r>
              <a:rPr lang="ru-RU" sz="2200" u="sng" dirty="0"/>
              <a:t>4</a:t>
            </a:r>
            <a:r>
              <a:rPr lang="ru-RU" sz="2200" b="1" u="sng" dirty="0"/>
              <a:t> </a:t>
            </a:r>
            <a:r>
              <a:rPr lang="ru-RU" sz="2200" u="sng" dirty="0"/>
              <a:t>стран</a:t>
            </a:r>
            <a:r>
              <a:rPr lang="ru-RU" sz="2200" dirty="0"/>
              <a:t>: Беларусь, Казахстан, Кыргызстан и Приднестровская Молдавская Республика</a:t>
            </a:r>
          </a:p>
          <a:p>
            <a:pPr>
              <a:lnSpc>
                <a:spcPct val="90000"/>
              </a:lnSpc>
            </a:pPr>
            <a:endParaRPr lang="ru-RU" sz="2200" dirty="0"/>
          </a:p>
          <a:p>
            <a:r>
              <a:rPr lang="ru-RU" sz="2200" b="1" dirty="0"/>
              <a:t>Организации (337):</a:t>
            </a:r>
          </a:p>
          <a:p>
            <a:r>
              <a:rPr lang="ru-RU" sz="2000" dirty="0"/>
              <a:t>Дошкольные образовательные организации – 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>
                <a:solidFill>
                  <a:srgbClr val="0070C0"/>
                </a:solidFill>
              </a:rPr>
              <a:t>209</a:t>
            </a:r>
          </a:p>
          <a:p>
            <a:r>
              <a:rPr lang="ru-RU" sz="2000" dirty="0"/>
              <a:t>ИРО/ИПК, методические кабинеты – </a:t>
            </a:r>
            <a:r>
              <a:rPr lang="ru-RU" sz="2000" b="1" dirty="0">
                <a:solidFill>
                  <a:srgbClr val="FF0000"/>
                </a:solidFill>
              </a:rPr>
              <a:t>  </a:t>
            </a:r>
            <a:r>
              <a:rPr lang="ru-RU" sz="2000" b="1" dirty="0">
                <a:solidFill>
                  <a:srgbClr val="0070C0"/>
                </a:solidFill>
              </a:rPr>
              <a:t>46</a:t>
            </a:r>
          </a:p>
          <a:p>
            <a:r>
              <a:rPr lang="ru-RU" sz="2000" dirty="0"/>
              <a:t>Органы управления образованием различных уровней   –  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>
                <a:solidFill>
                  <a:srgbClr val="0070C0"/>
                </a:solidFill>
              </a:rPr>
              <a:t>28</a:t>
            </a:r>
          </a:p>
          <a:p>
            <a:r>
              <a:rPr lang="ru-RU" sz="2000" dirty="0"/>
              <a:t>Центры оценки качества образования различных уровней </a:t>
            </a:r>
            <a:r>
              <a:rPr lang="ru-RU" sz="2000" dirty="0">
                <a:solidFill>
                  <a:srgbClr val="0070C0"/>
                </a:solidFill>
              </a:rPr>
              <a:t>–  </a:t>
            </a:r>
            <a:r>
              <a:rPr lang="ru-RU" sz="2000" b="1" dirty="0">
                <a:solidFill>
                  <a:srgbClr val="0070C0"/>
                </a:solidFill>
              </a:rPr>
              <a:t>17</a:t>
            </a:r>
          </a:p>
          <a:p>
            <a:r>
              <a:rPr lang="ru-RU" sz="2000" dirty="0"/>
              <a:t>ВПО, СПО, общеобразовательные и другие организации – </a:t>
            </a:r>
            <a:r>
              <a:rPr lang="ru-RU" sz="2000" b="1" dirty="0">
                <a:solidFill>
                  <a:srgbClr val="0070C0"/>
                </a:solidFill>
              </a:rPr>
              <a:t>37</a:t>
            </a:r>
          </a:p>
          <a:p>
            <a:endParaRPr lang="ru-RU" sz="2400" kern="0" dirty="0"/>
          </a:p>
          <a:p>
            <a:endParaRPr lang="ru-RU" sz="24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9360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8186" y="1406121"/>
            <a:ext cx="863308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>
                <a:latin typeface="+mn-lt"/>
              </a:rPr>
              <a:t>Вопросы докладчикам можно задавать по ходу </a:t>
            </a:r>
            <a:r>
              <a:rPr lang="ru-RU" sz="2600" dirty="0" err="1">
                <a:latin typeface="+mn-lt"/>
              </a:rPr>
              <a:t>вебинара</a:t>
            </a:r>
            <a:r>
              <a:rPr lang="en-US" sz="2600" dirty="0">
                <a:latin typeface="+mn-lt"/>
              </a:rPr>
              <a:t> </a:t>
            </a:r>
            <a:r>
              <a:rPr lang="ru-RU" sz="2600" dirty="0">
                <a:latin typeface="+mn-lt"/>
              </a:rPr>
              <a:t>во вкладке </a:t>
            </a:r>
            <a:r>
              <a:rPr lang="ru-RU" sz="2600" dirty="0">
                <a:solidFill>
                  <a:srgbClr val="0070C0"/>
                </a:solidFill>
                <a:latin typeface="+mn-lt"/>
              </a:rPr>
              <a:t>ВОПРОСЫ</a:t>
            </a: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>
                <a:latin typeface="+mn-lt"/>
              </a:rPr>
              <a:t>Вопросы технического характера и другие вопросы просьба задавать во вкладке </a:t>
            </a:r>
            <a:r>
              <a:rPr lang="ru-RU" sz="2600" dirty="0">
                <a:solidFill>
                  <a:srgbClr val="0070C0"/>
                </a:solidFill>
                <a:latin typeface="+mn-lt"/>
              </a:rPr>
              <a:t>ОБЩИЙ ЧАТ</a:t>
            </a: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>
                <a:latin typeface="+mn-lt"/>
              </a:rPr>
              <a:t>Просьба ко всем, кто участвует в вебинаре коллективно (несколько человек в одной аудитории), указать число участников в закладке </a:t>
            </a:r>
            <a:r>
              <a:rPr lang="ru-RU" sz="2600" dirty="0">
                <a:solidFill>
                  <a:srgbClr val="0070C0"/>
                </a:solidFill>
              </a:rPr>
              <a:t>ОБЩИЙ ЧАТ </a:t>
            </a:r>
            <a:endParaRPr lang="ru-RU" sz="2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123825"/>
            <a:ext cx="91582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200" dirty="0">
                <a:solidFill>
                  <a:schemeClr val="bg1"/>
                </a:solidFill>
              </a:rPr>
              <a:t>НЕКОТОРЫЕ ОРГАНИЗАЦИОННЫЕ ВОПРОСЫ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101600" y="98425"/>
            <a:ext cx="889793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200" dirty="0">
                <a:solidFill>
                  <a:schemeClr val="bg1"/>
                </a:solidFill>
              </a:rPr>
              <a:t>ПРЕДСТОЯЩИЕ МЕРОПРИЯТИЯ РТЦ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2987012"/>
          </a:xfrm>
          <a:prstGeom prst="rect">
            <a:avLst/>
          </a:prstGeom>
        </p:spPr>
        <p:txBody>
          <a:bodyPr/>
          <a:lstStyle/>
          <a:p>
            <a:r>
              <a:rPr lang="ru-RU" sz="2000" b="1" dirty="0">
                <a:solidFill>
                  <a:srgbClr val="0070C0"/>
                </a:solidFill>
              </a:rPr>
              <a:t>22 марта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Вебинар «Использование результатов мониторинга образовательных достижений на региональном, муниципальном и школьном уровнях»</a:t>
            </a:r>
          </a:p>
          <a:p>
            <a:endParaRPr lang="ru-RU" sz="2000" b="1" dirty="0">
              <a:solidFill>
                <a:srgbClr val="0070C0"/>
              </a:solidFill>
            </a:endParaRPr>
          </a:p>
          <a:p>
            <a:r>
              <a:rPr lang="ru-RU" sz="2000" b="1" dirty="0">
                <a:solidFill>
                  <a:srgbClr val="0070C0"/>
                </a:solidFill>
              </a:rPr>
              <a:t>Апрель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Вебинар «Уроки, извлеченные из опыта построения НСОКО Казахстана»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Вебинар «Подходы к формированию фондов оценочных средств образовательных организаций и проблемы их сопряжения с оценочными средствами органов контроля и надзора»</a:t>
            </a:r>
          </a:p>
          <a:p>
            <a:endParaRPr lang="ru-RU" sz="2000" b="1" dirty="0">
              <a:solidFill>
                <a:srgbClr val="0070C0"/>
              </a:solidFill>
            </a:endParaRPr>
          </a:p>
          <a:p>
            <a:endParaRPr lang="ru-RU" sz="2000" kern="0" dirty="0"/>
          </a:p>
          <a:p>
            <a:endParaRPr lang="ru-RU" sz="2400" kern="0" dirty="0"/>
          </a:p>
        </p:txBody>
      </p:sp>
    </p:spTree>
    <p:extLst>
      <p:ext uri="{BB962C8B-B14F-4D97-AF65-F5344CB8AC3E}">
        <p14:creationId xmlns:p14="http://schemas.microsoft.com/office/powerpoint/2010/main" val="9287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58750"/>
            <a:ext cx="8207375" cy="828675"/>
          </a:xfrm>
        </p:spPr>
        <p:txBody>
          <a:bodyPr/>
          <a:lstStyle/>
          <a:p>
            <a:pPr algn="l"/>
            <a:r>
              <a:rPr lang="ru-RU" dirty="0">
                <a:solidFill>
                  <a:schemeClr val="bg1"/>
                </a:solidFill>
              </a:rPr>
              <a:t>СПАСИБО ЗА ВНИМАНИЕ!</a:t>
            </a: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 rotWithShape="1">
          <a:blip r:embed="rId3" cstate="print"/>
          <a:srcRect t="24239"/>
          <a:stretch/>
        </p:blipFill>
        <p:spPr bwMode="auto">
          <a:xfrm>
            <a:off x="14743" y="4626240"/>
            <a:ext cx="8661715" cy="641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5591020" y="4663894"/>
            <a:ext cx="221219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>
              <a:defRPr/>
            </a:pPr>
            <a:r>
              <a:rPr lang="en-US" sz="16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www.rtc-edu.ru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663894"/>
            <a:ext cx="15231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79C2"/>
                </a:solidFill>
              </a:rPr>
              <a:t>info@rtc-edu.ru</a:t>
            </a:r>
            <a:endParaRPr lang="ru-RU" sz="1600" dirty="0">
              <a:solidFill>
                <a:srgbClr val="0079C2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681302" y="1999853"/>
            <a:ext cx="3489960" cy="1379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69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9551</TotalTime>
  <Words>300</Words>
  <Application>Microsoft Office PowerPoint</Application>
  <PresentationFormat>Экран (16:9)</PresentationFormat>
  <Paragraphs>57</Paragraphs>
  <Slides>8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Тема Office</vt:lpstr>
      <vt:lpstr>Презентация PowerPoint</vt:lpstr>
      <vt:lpstr>Презентация PowerPoint</vt:lpstr>
      <vt:lpstr>СЕГОДНЯ С ВАМИ</vt:lpstr>
      <vt:lpstr>Запись и презентации</vt:lpstr>
      <vt:lpstr>СТАТИСТИКА УЧАСТНИКОВ ВЕБИНАРА</vt:lpstr>
      <vt:lpstr>Презентация PowerPoint</vt:lpstr>
      <vt:lpstr>Презентация PowerPoint</vt:lpstr>
      <vt:lpstr>СПАСИБО ЗА ВНИМАНИЕ!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Ростислав Горбовский</cp:lastModifiedBy>
  <cp:revision>534</cp:revision>
  <dcterms:created xsi:type="dcterms:W3CDTF">2011-08-25T06:09:31Z</dcterms:created>
  <dcterms:modified xsi:type="dcterms:W3CDTF">2016-03-15T20:34:27Z</dcterms:modified>
</cp:coreProperties>
</file>