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511" r:id="rId3"/>
    <p:sldId id="496" r:id="rId4"/>
    <p:sldId id="498" r:id="rId5"/>
    <p:sldId id="506" r:id="rId6"/>
    <p:sldId id="510" r:id="rId7"/>
    <p:sldId id="501" r:id="rId8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9C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5179" autoAdjust="0"/>
  </p:normalViewPr>
  <p:slideViewPr>
    <p:cSldViewPr snapToGrid="0">
      <p:cViewPr varScale="1">
        <p:scale>
          <a:sx n="121" d="100"/>
          <a:sy n="121" d="100"/>
        </p:scale>
        <p:origin x="816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10.03.16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73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245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05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94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13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42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11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10.03.16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10.03.16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10.03.16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10.03.16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10.03.16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10.03.16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10.03.16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10.03.16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10.03.16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10.03.16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10.03.16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10.03.16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viro33.ru/" TargetMode="External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235313" y="190045"/>
            <a:ext cx="3141244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 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Института образования НИУ ВШЭ</a:t>
            </a: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243428" y="1687470"/>
            <a:ext cx="8585261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</a:pPr>
            <a:r>
              <a:rPr lang="ru-RU" sz="2400" dirty="0" smtClean="0">
                <a:solidFill>
                  <a:srgbClr val="FFFF00"/>
                </a:solidFill>
              </a:rPr>
              <a:t>Уважаемые коллеги</a:t>
            </a:r>
            <a:r>
              <a:rPr lang="ru-RU" sz="2400" dirty="0" smtClean="0">
                <a:solidFill>
                  <a:srgbClr val="FFFF00"/>
                </a:solidFill>
              </a:rPr>
              <a:t>, до 15:30 проходит тестовый период </a:t>
            </a:r>
          </a:p>
          <a:p>
            <a:pPr marL="457200" indent="-457200" algn="ctr">
              <a:lnSpc>
                <a:spcPct val="90000"/>
              </a:lnSpc>
            </a:pPr>
            <a:r>
              <a:rPr lang="ru-RU" sz="2400" dirty="0" smtClean="0">
                <a:solidFill>
                  <a:srgbClr val="FFFF00"/>
                </a:solidFill>
              </a:rPr>
              <a:t>для проверки качества аудио и видео связи.</a:t>
            </a:r>
          </a:p>
          <a:p>
            <a:pPr marL="457200" indent="-457200" algn="ctr">
              <a:lnSpc>
                <a:spcPct val="90000"/>
              </a:lnSpc>
            </a:pPr>
            <a:endParaRPr lang="ru-RU" sz="2400" dirty="0">
              <a:solidFill>
                <a:srgbClr val="FFFF00"/>
              </a:solidFill>
            </a:endParaRPr>
          </a:p>
          <a:p>
            <a:pPr marL="457200" indent="-457200" algn="ctr">
              <a:lnSpc>
                <a:spcPct val="90000"/>
              </a:lnSpc>
            </a:pPr>
            <a:r>
              <a:rPr lang="ru-RU" sz="2400" dirty="0" smtClean="0">
                <a:solidFill>
                  <a:srgbClr val="FFFF00"/>
                </a:solidFill>
              </a:rPr>
              <a:t>Вебинар начнется в 15:30 по московскому времени</a:t>
            </a:r>
            <a:endParaRPr lang="ru-RU" sz="2400" dirty="0" smtClean="0">
              <a:solidFill>
                <a:srgbClr val="FFFF00"/>
              </a:solidFill>
            </a:endParaRP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29" y="207049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742" y="4640263"/>
            <a:ext cx="9164638" cy="5032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/>
          </a:p>
        </p:txBody>
      </p:sp>
      <p:pic>
        <p:nvPicPr>
          <p:cNvPr id="18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93" y="4641850"/>
            <a:ext cx="508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Рисунок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44" y="4639348"/>
            <a:ext cx="7254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:\Users\rgorbovskiy\Google Диск\ВШЭ\03. РТЦ\05. Медиа\03. Партнёры\02. Владимирский ИРО\баннер ВИРО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846" y="4689018"/>
            <a:ext cx="1582327" cy="40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4315126" y="208415"/>
            <a:ext cx="30297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>
                <a:solidFill>
                  <a:schemeClr val="bg1"/>
                </a:solidFill>
                <a:cs typeface="Arial" pitchFamily="34" charset="0"/>
              </a:rPr>
              <a:t>Дирекция общего образования НИУ ВШЭ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235313" y="190045"/>
            <a:ext cx="3141244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 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Института образования НИУ ВШЭ</a:t>
            </a: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1408232" y="1973037"/>
            <a:ext cx="593665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</a:pPr>
            <a:r>
              <a:rPr lang="ru-RU" sz="2400" dirty="0">
                <a:solidFill>
                  <a:srgbClr val="FFFF00"/>
                </a:solidFill>
              </a:rPr>
              <a:t>Добро пожаловать на вебинар</a:t>
            </a: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29" y="207049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413337" y="2376101"/>
            <a:ext cx="8345447" cy="11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400" cap="all" dirty="0">
                <a:solidFill>
                  <a:srgbClr val="FFFFFF"/>
                </a:solidFill>
              </a:rPr>
              <a:t>Новые и традиционные формы наглядности </a:t>
            </a:r>
            <a:endParaRPr lang="ru-RU" sz="2400" cap="all" dirty="0" smtClean="0">
              <a:solidFill>
                <a:srgbClr val="FFFFFF"/>
              </a:solidFill>
            </a:endParaRPr>
          </a:p>
          <a:p>
            <a:pPr lvl="0" algn="ctr">
              <a:defRPr/>
            </a:pPr>
            <a:r>
              <a:rPr lang="ru-RU" sz="2400" cap="all" dirty="0" smtClean="0">
                <a:solidFill>
                  <a:srgbClr val="FFFFFF"/>
                </a:solidFill>
              </a:rPr>
              <a:t>в </a:t>
            </a:r>
            <a:r>
              <a:rPr lang="ru-RU" sz="2400" cap="all" dirty="0">
                <a:solidFill>
                  <a:srgbClr val="FFFFFF"/>
                </a:solidFill>
              </a:rPr>
              <a:t>УМК по истории Отечества нового поколения</a:t>
            </a:r>
            <a:endParaRPr kumimoji="0" lang="ru-RU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6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742" y="4640263"/>
            <a:ext cx="9164638" cy="5032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/>
          </a:p>
        </p:txBody>
      </p:sp>
      <p:pic>
        <p:nvPicPr>
          <p:cNvPr id="18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93" y="4641850"/>
            <a:ext cx="508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Рисунок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44" y="4639348"/>
            <a:ext cx="7254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:\Users\rgorbovskiy\Google Диск\ВШЭ\03. РТЦ\05. Медиа\03. Партнёры\02. Владимирский ИРО\баннер ВИРО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846" y="4689018"/>
            <a:ext cx="1582327" cy="40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43646" y="1338402"/>
            <a:ext cx="2065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dirty="0" smtClean="0">
                <a:solidFill>
                  <a:srgbClr val="FFFF00"/>
                </a:solidFill>
              </a:rPr>
              <a:t>10 </a:t>
            </a:r>
            <a:r>
              <a:rPr lang="ru-RU" dirty="0">
                <a:solidFill>
                  <a:srgbClr val="FFFF00"/>
                </a:solidFill>
              </a:rPr>
              <a:t>марта 2016 года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15126" y="208415"/>
            <a:ext cx="30297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>
                <a:solidFill>
                  <a:schemeClr val="bg1"/>
                </a:solidFill>
                <a:cs typeface="Arial" pitchFamily="34" charset="0"/>
              </a:rPr>
              <a:t>Дирекция общего образования НИУ ВШЭ</a:t>
            </a:r>
          </a:p>
        </p:txBody>
      </p:sp>
    </p:spTree>
    <p:extLst>
      <p:ext uri="{BB962C8B-B14F-4D97-AF65-F5344CB8AC3E}">
        <p14:creationId xmlns:p14="http://schemas.microsoft.com/office/powerpoint/2010/main" val="14654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СЕГОДНЯ С ВАМИ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207007"/>
            <a:ext cx="9144000" cy="3784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2000" b="1" dirty="0"/>
              <a:t>Выступающий: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Федоров Иван Николаевич</a:t>
            </a:r>
            <a:r>
              <a:rPr lang="ru-RU" sz="2000" b="1" dirty="0"/>
              <a:t>,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dirty="0"/>
              <a:t>учитель истории, обществознания и права гимназии № 1539 (г. Москва), участник авторской группы линии учебников по истории</a:t>
            </a:r>
            <a:r>
              <a:rPr lang="ru-RU" sz="2000" b="1" dirty="0"/>
              <a:t>.</a:t>
            </a:r>
            <a:endParaRPr lang="ru-RU" sz="2000" dirty="0"/>
          </a:p>
          <a:p>
            <a:endParaRPr lang="ru-RU" sz="2000" dirty="0"/>
          </a:p>
          <a:p>
            <a:r>
              <a:rPr lang="ru-RU" sz="2000" b="1" dirty="0"/>
              <a:t>Ведущие: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Борисова Людмила Александровна</a:t>
            </a:r>
            <a:r>
              <a:rPr lang="ru-RU" sz="2000" dirty="0"/>
              <a:t>, заместитель директор Дирекции общего образования, </a:t>
            </a:r>
            <a:r>
              <a:rPr lang="ru-RU" sz="2000" i="1" dirty="0"/>
              <a:t>эксперт по г. Москве, доцент, к.п.н.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Горбовский Ростислав Викторович</a:t>
            </a:r>
            <a:r>
              <a:rPr lang="ru-RU" sz="2000" dirty="0"/>
              <a:t>, администратор Российского тренингового центра, </a:t>
            </a:r>
            <a:r>
              <a:rPr lang="ru-RU" sz="2000" i="1" dirty="0"/>
              <a:t>аналитик Центра мониторинга качества образования Института образования НИУ ВШЭ.</a:t>
            </a:r>
          </a:p>
          <a:p>
            <a:endParaRPr lang="ru-RU" sz="2000" dirty="0"/>
          </a:p>
          <a:p>
            <a:pPr lvl="0"/>
            <a:endParaRPr lang="ru-RU" sz="2000" dirty="0"/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41442" y="123825"/>
            <a:ext cx="4024604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Запись и презентации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385294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/>
              <a:t>Все материалы вебинара, включая его видеозапись, будут доступны </a:t>
            </a:r>
            <a:r>
              <a:rPr lang="ru-RU" sz="2800" dirty="0">
                <a:solidFill>
                  <a:srgbClr val="0070C0"/>
                </a:solidFill>
              </a:rPr>
              <a:t>на сайте </a:t>
            </a:r>
            <a:r>
              <a:rPr lang="ru-RU" sz="2800" dirty="0"/>
              <a:t>Российского тренингового центра, нашем канале </a:t>
            </a:r>
            <a:r>
              <a:rPr lang="ru-RU" sz="2800" dirty="0">
                <a:solidFill>
                  <a:srgbClr val="0070C0"/>
                </a:solidFill>
              </a:rPr>
              <a:t>на </a:t>
            </a:r>
            <a:r>
              <a:rPr lang="en-US" sz="2800" dirty="0">
                <a:solidFill>
                  <a:srgbClr val="0070C0"/>
                </a:solidFill>
              </a:rPr>
              <a:t>YouTube</a:t>
            </a:r>
            <a:r>
              <a:rPr lang="en-US" sz="2800" dirty="0"/>
              <a:t> </a:t>
            </a:r>
            <a:r>
              <a:rPr lang="ru-RU" sz="2800" dirty="0"/>
              <a:t>и +странице в социальной сети </a:t>
            </a:r>
            <a:r>
              <a:rPr lang="en-US" sz="2800" dirty="0">
                <a:solidFill>
                  <a:srgbClr val="0070C0"/>
                </a:solidFill>
              </a:rPr>
              <a:t>Google</a:t>
            </a:r>
            <a:r>
              <a:rPr lang="ru-RU" sz="2800" dirty="0">
                <a:solidFill>
                  <a:srgbClr val="0070C0"/>
                </a:solidFill>
              </a:rPr>
              <a:t>+</a:t>
            </a:r>
            <a:r>
              <a:rPr lang="ru-RU" sz="2800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kern="0" dirty="0"/>
              <a:t>Ссылка на них придет </a:t>
            </a:r>
            <a:r>
              <a:rPr lang="ru-RU" sz="2800" kern="0"/>
              <a:t>в течение </a:t>
            </a:r>
            <a:r>
              <a:rPr lang="ru-RU" sz="2800" kern="0" dirty="0"/>
              <a:t>следующих суток на адрес почты, которую  вы указали при регистрации.</a:t>
            </a:r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РЕГИОНАЛЬНЫЕ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>ИНФОРМАЦИОННЫЕ ПАРТНЁРЫ</a:t>
            </a:r>
          </a:p>
        </p:txBody>
      </p:sp>
      <p:pic>
        <p:nvPicPr>
          <p:cNvPr id="1026" name="Picture 2" descr="http://www.rtc-edu.ru/sites/default/files/pictures/LogoPartner/banner_viro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265" y="2449057"/>
            <a:ext cx="4049693" cy="103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16767" y="2037782"/>
            <a:ext cx="8496176" cy="31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dirty="0"/>
              <a:t>Владимирский институт развития образования имени Л.И. Новиковой</a:t>
            </a:r>
          </a:p>
        </p:txBody>
      </p:sp>
    </p:spTree>
    <p:extLst>
      <p:ext uri="{BB962C8B-B14F-4D97-AF65-F5344CB8AC3E}">
        <p14:creationId xmlns:p14="http://schemas.microsoft.com/office/powerpoint/2010/main" val="134419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" y="1131590"/>
            <a:ext cx="9144001" cy="401191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 dirty="0"/>
              <a:t>По состоянию на </a:t>
            </a:r>
            <a:r>
              <a:rPr lang="ru-RU" sz="2200" b="1" dirty="0" smtClean="0"/>
              <a:t>10.</a:t>
            </a:r>
            <a:r>
              <a:rPr lang="en-US" sz="2200" b="1" dirty="0"/>
              <a:t>0</a:t>
            </a:r>
            <a:r>
              <a:rPr lang="ru-RU" sz="2200" b="1" dirty="0"/>
              <a:t>3.201</a:t>
            </a:r>
            <a:r>
              <a:rPr lang="en-US" sz="2200" b="1" dirty="0"/>
              <a:t>6</a:t>
            </a:r>
            <a:r>
              <a:rPr lang="ru-RU" sz="2200" dirty="0"/>
              <a:t> на вебинар зарегистрировались </a:t>
            </a:r>
            <a:r>
              <a:rPr lang="ru-RU" sz="2200" b="1" dirty="0" smtClean="0"/>
              <a:t>170</a:t>
            </a:r>
            <a:r>
              <a:rPr lang="ru-RU" sz="2200" dirty="0"/>
              <a:t> </a:t>
            </a:r>
            <a:r>
              <a:rPr lang="ru-RU" sz="2200" b="1" dirty="0"/>
              <a:t> </a:t>
            </a:r>
          </a:p>
          <a:p>
            <a:pPr>
              <a:lnSpc>
                <a:spcPct val="90000"/>
              </a:lnSpc>
            </a:pPr>
            <a:r>
              <a:rPr lang="ru-RU" sz="2200" dirty="0"/>
              <a:t>участников из Приднестровской Молдавской Республики и </a:t>
            </a:r>
            <a:r>
              <a:rPr lang="ru-RU" sz="2200" u="sng" dirty="0" smtClean="0"/>
              <a:t>39 </a:t>
            </a:r>
            <a:r>
              <a:rPr lang="ru-RU" sz="2200" u="sng" dirty="0"/>
              <a:t>регионов Российской Федерации</a:t>
            </a:r>
            <a:r>
              <a:rPr lang="ru-RU" sz="2200" dirty="0"/>
              <a:t>.</a:t>
            </a:r>
          </a:p>
          <a:p>
            <a:endParaRPr lang="ru-RU" sz="1200" dirty="0"/>
          </a:p>
          <a:p>
            <a:endParaRPr lang="ru-RU" sz="1200" dirty="0"/>
          </a:p>
          <a:p>
            <a:r>
              <a:rPr lang="ru-RU" sz="2200" b="1" dirty="0"/>
              <a:t>Организации </a:t>
            </a:r>
            <a:r>
              <a:rPr lang="ru-RU" sz="2200" b="1" dirty="0" smtClean="0"/>
              <a:t>(157):</a:t>
            </a:r>
            <a:endParaRPr lang="ru-RU" sz="2200" b="1" dirty="0"/>
          </a:p>
          <a:p>
            <a:r>
              <a:rPr lang="ru-RU" sz="2000" dirty="0"/>
              <a:t>Общеобразовательные организации (школы) – </a:t>
            </a:r>
            <a:r>
              <a:rPr lang="ru-RU" sz="2000" b="1" dirty="0" smtClean="0">
                <a:solidFill>
                  <a:srgbClr val="0070C0"/>
                </a:solidFill>
              </a:rPr>
              <a:t>121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dirty="0"/>
              <a:t>ИРО/ИПК, методические кабинеты </a:t>
            </a:r>
            <a:r>
              <a:rPr lang="ru-RU" sz="2000" dirty="0" smtClean="0"/>
              <a:t>– </a:t>
            </a:r>
            <a:r>
              <a:rPr lang="ru-RU" sz="2000" b="1" dirty="0" smtClean="0">
                <a:solidFill>
                  <a:srgbClr val="0070C0"/>
                </a:solidFill>
              </a:rPr>
              <a:t>9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dirty="0"/>
              <a:t>Профессиональная образовательная организация – 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7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dirty="0"/>
              <a:t>Органы управления образованием различного уровня – 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3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dirty="0"/>
              <a:t>ВПО, </a:t>
            </a:r>
            <a:r>
              <a:rPr lang="ru-RU" sz="2000" dirty="0" smtClean="0"/>
              <a:t>ЦОКО и </a:t>
            </a:r>
            <a:r>
              <a:rPr lang="ru-RU" sz="2000" dirty="0"/>
              <a:t>другие организации – </a:t>
            </a:r>
            <a:r>
              <a:rPr lang="ru-RU" sz="2000" b="1" dirty="0" smtClean="0">
                <a:solidFill>
                  <a:srgbClr val="0070C0"/>
                </a:solidFill>
              </a:rPr>
              <a:t>17</a:t>
            </a:r>
            <a:endParaRPr lang="ru-RU" sz="2000" b="1" dirty="0">
              <a:solidFill>
                <a:srgbClr val="0070C0"/>
              </a:solidFill>
            </a:endParaRPr>
          </a:p>
          <a:p>
            <a:endParaRPr lang="ru-RU" sz="2400" kern="0" dirty="0"/>
          </a:p>
          <a:p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9961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186" y="1406121"/>
            <a:ext cx="86330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>
                <a:latin typeface="+mn-lt"/>
              </a:rPr>
              <a:t>Вопросы докладчикам можно задавать по ходу </a:t>
            </a:r>
            <a:r>
              <a:rPr lang="ru-RU" sz="2600" dirty="0" err="1">
                <a:latin typeface="+mn-lt"/>
              </a:rPr>
              <a:t>вебинара</a:t>
            </a:r>
            <a:r>
              <a:rPr lang="en-US" sz="2600" dirty="0">
                <a:latin typeface="+mn-lt"/>
              </a:rPr>
              <a:t> </a:t>
            </a:r>
            <a:r>
              <a:rPr lang="ru-RU" sz="2600" dirty="0">
                <a:latin typeface="+mn-lt"/>
              </a:rPr>
              <a:t>во вкладке </a:t>
            </a:r>
            <a:r>
              <a:rPr lang="ru-RU" sz="2600" dirty="0">
                <a:solidFill>
                  <a:srgbClr val="0070C0"/>
                </a:solidFill>
                <a:latin typeface="+mn-lt"/>
              </a:rPr>
              <a:t>ВОПРОСЫ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>
                <a:latin typeface="+mn-lt"/>
              </a:rPr>
              <a:t>Вопросы технического характера и другие вопросы просьба задавать во вкладке </a:t>
            </a:r>
            <a:r>
              <a:rPr lang="ru-RU" sz="2600" dirty="0">
                <a:solidFill>
                  <a:srgbClr val="0070C0"/>
                </a:solidFill>
                <a:latin typeface="+mn-lt"/>
              </a:rPr>
              <a:t>ОБЩИЙ ЧАТ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>
                <a:latin typeface="+mn-lt"/>
              </a:rPr>
              <a:t>Просьба ко всем, кто участвует в вебинаре коллективно (несколько человек в одной аудитории), указать число участников в закладке </a:t>
            </a:r>
            <a:r>
              <a:rPr lang="ru-RU" sz="2600" dirty="0">
                <a:solidFill>
                  <a:srgbClr val="0070C0"/>
                </a:solidFill>
              </a:rPr>
              <a:t>ОБЩИЙ ЧАТ </a:t>
            </a:r>
            <a:endParaRPr lang="ru-RU" sz="2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23825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>
                <a:solidFill>
                  <a:schemeClr val="bg1"/>
                </a:solidFill>
              </a:rPr>
              <a:t>НЕКОТОРЫЕ ОРГАНИЗАЦИОННЫЕ ВОПРОСЫ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9382</TotalTime>
  <Words>240</Words>
  <Application>Microsoft Macintosh PowerPoint</Application>
  <PresentationFormat>Экран (16:9)</PresentationFormat>
  <Paragraphs>50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СЕГОДНЯ С ВАМИ</vt:lpstr>
      <vt:lpstr>Запись и презентации</vt:lpstr>
      <vt:lpstr>РЕГИОНАЛЬНЫЕ ИНФОРМАЦИОННЫЕ ПАРТНЁРЫ</vt:lpstr>
      <vt:lpstr>СТАТИСТИКА УЧАСТНИКОВ ВЕБИНАРА</vt:lpstr>
      <vt:lpstr>Презентация PowerPoint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Ростислав Горбовский</cp:lastModifiedBy>
  <cp:revision>525</cp:revision>
  <dcterms:created xsi:type="dcterms:W3CDTF">2011-08-25T06:09:31Z</dcterms:created>
  <dcterms:modified xsi:type="dcterms:W3CDTF">2016-03-10T07:56:09Z</dcterms:modified>
</cp:coreProperties>
</file>