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58" r:id="rId3"/>
    <p:sldId id="527" r:id="rId4"/>
    <p:sldId id="553" r:id="rId5"/>
    <p:sldId id="585" r:id="rId6"/>
    <p:sldId id="584" r:id="rId7"/>
    <p:sldId id="583" r:id="rId8"/>
    <p:sldId id="586" r:id="rId9"/>
    <p:sldId id="587" r:id="rId10"/>
    <p:sldId id="588" r:id="rId11"/>
    <p:sldId id="555" r:id="rId12"/>
    <p:sldId id="589" r:id="rId13"/>
    <p:sldId id="590" r:id="rId14"/>
    <p:sldId id="556" r:id="rId15"/>
    <p:sldId id="591" r:id="rId16"/>
    <p:sldId id="592" r:id="rId17"/>
    <p:sldId id="593" r:id="rId18"/>
    <p:sldId id="594" r:id="rId19"/>
    <p:sldId id="596" r:id="rId20"/>
    <p:sldId id="595" r:id="rId21"/>
    <p:sldId id="597" r:id="rId22"/>
    <p:sldId id="598" r:id="rId23"/>
    <p:sldId id="599" r:id="rId24"/>
    <p:sldId id="600" r:id="rId25"/>
    <p:sldId id="601" r:id="rId26"/>
    <p:sldId id="602" r:id="rId27"/>
    <p:sldId id="604" r:id="rId28"/>
    <p:sldId id="603" r:id="rId29"/>
    <p:sldId id="605" r:id="rId30"/>
    <p:sldId id="606" r:id="rId31"/>
    <p:sldId id="607" r:id="rId32"/>
    <p:sldId id="608" r:id="rId33"/>
    <p:sldId id="526" r:id="rId34"/>
  </p:sldIdLst>
  <p:sldSz cx="9144000" cy="5143500" type="screen16x9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 autoAdjust="0"/>
    <p:restoredTop sz="92778" autoAdjust="0"/>
  </p:normalViewPr>
  <p:slideViewPr>
    <p:cSldViewPr>
      <p:cViewPr>
        <p:scale>
          <a:sx n="111" d="100"/>
          <a:sy n="111" d="100"/>
        </p:scale>
        <p:origin x="248" y="4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3D91B-3409-4250-ACCF-8D46EC30B582}" type="datetimeFigureOut">
              <a:rPr lang="ru-RU" smtClean="0"/>
              <a:t>10.03.16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D0A25-D938-42A9-A3E8-EA247274B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9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85B478-45A3-44FE-A797-85530663857D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711EA1-CB36-4DD8-A530-6E6A46C01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19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29D77B-0100-4A97-87E1-541ED23B00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49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88" y="744538"/>
            <a:ext cx="6615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90FE9-F32F-4D8A-9A03-E1178843EE3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C90FE9-F32F-4D8A-9A03-E1178843EE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EE8BF-B476-411E-B252-1147775B79C7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2F8C1-B8CB-4DAA-ADD6-1B2B5E5DB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4F2A6-DE30-46DD-9590-CD78964D482C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5090-109A-4DF1-B64D-1706F88BC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45A1-C96A-4A61-A506-A7F6999BB4F3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5D44-F062-4265-BBD4-F49F6A30C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EE8BF-B476-411E-B252-1147775B79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2F8C1-B8CB-4DAA-ADD6-1B2B5E5DBF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E:\rtc_prezent_png\rtc_shapka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4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64A8-FE71-4A2F-B932-7296B306F4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8D7B-30A0-4D08-AC86-FE41EF8B5A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3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104D3-7710-451E-A5C2-A92914577D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DE63-C9A3-4609-A83F-5BC6FBB882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E:\rtc_prezent_png\rtc_shapka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57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3D6D-E2B8-4244-9A08-5BE67DC0DA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3ED6-2D72-46DB-84E1-2AD6582D4D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Изображение 6" descr="Снимок экрана 2014-03-23 в 1.10.0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64" y="4731990"/>
            <a:ext cx="363144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05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2AED-01C0-445B-B79E-62A5085E91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F20D-D39D-426A-94ED-A8A4AB1132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6912-273E-4986-9D6C-E881211727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E81A-0646-40C6-81A1-33DD5D9BA6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71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51F8B-8DAC-4CE6-9F78-88EE105E16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999E-A237-4FE7-ADE4-AA90903EA9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45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C151-7FD7-4E82-AD8B-7B21EC1869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BE19-85A4-487D-BA3C-292D3F1281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9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264A8-FE71-4A2F-B932-7296B306F4E9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8D7B-30A0-4D08-AC86-FE41EF8B5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2AAE-02B9-43A6-97A2-613B6D5BD9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D9C6-C4CC-400F-B401-B39A4C2875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39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4F2A6-DE30-46DD-9590-CD78964D482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5090-109A-4DF1-B64D-1706F88BC1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52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45A1-C96A-4A61-A506-A7F6999BB4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5D44-F062-4265-BBD4-F49F6A30C7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0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104D3-7710-451E-A5C2-A92914577DDE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BDE63-C9A3-4609-A83F-5BC6FBB88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33D6D-E2B8-4244-9A08-5BE67DC0DA10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3ED6-2D72-46DB-84E1-2AD6582D4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2AED-01C0-445B-B79E-62A5085E913B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2F20D-D39D-426A-94ED-A8A4AB113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6912-273E-4986-9D6C-E88121172744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E81A-0646-40C6-81A1-33DD5D9BA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51F8B-8DAC-4CE6-9F78-88EE105E16F4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999E-A237-4FE7-ADE4-AA90903EA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C151-7FD7-4E82-AD8B-7B21EC18696A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BE19-85A4-487D-BA3C-292D3F128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2AAE-02B9-43A6-97A2-613B6D5BD9BF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D9C6-C4CC-400F-B401-B39A4C287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6B319F-356B-4963-A5EB-3CDDCA7CD45F}" type="datetimeFigureOut">
              <a:rPr lang="ru-RU"/>
              <a:pPr>
                <a:defRPr/>
              </a:pPr>
              <a:t>10.03.16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C9B982-C665-4F9D-9443-8030E7980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rtc_prezent_png\rtc_shapka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6B319F-356B-4963-A5EB-3CDDCA7CD4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C9B982-C665-4F9D-9443-8030E7980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microsoft.com/office/2007/relationships/hdphoto" Target="../media/hdphoto1.wdp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rtc_prezent_png\rtc_shap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1508" y="190045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651414" y="-2749"/>
            <a:ext cx="5868330" cy="120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" algn="ctr">
              <a:spcBef>
                <a:spcPct val="20000"/>
              </a:spcBef>
            </a:pP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ВЕБИНАР</a:t>
            </a:r>
          </a:p>
          <a:p>
            <a:pPr indent="15875" algn="ctr">
              <a:spcBef>
                <a:spcPct val="200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Российского тренингового центра</a:t>
            </a:r>
          </a:p>
          <a:p>
            <a:pPr indent="15875" algn="ctr">
              <a:spcBef>
                <a:spcPct val="200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образования и Дирекции общего образования НИУ ВШЭ</a:t>
            </a:r>
          </a:p>
        </p:txBody>
      </p:sp>
      <p:pic>
        <p:nvPicPr>
          <p:cNvPr id="15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9" y="222742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159051" y="1884889"/>
            <a:ext cx="8853053" cy="1036738"/>
          </a:xfrm>
        </p:spPr>
        <p:txBody>
          <a:bodyPr/>
          <a:lstStyle/>
          <a:p>
            <a:pPr lvl="0">
              <a:defRPr/>
            </a:pPr>
            <a:r>
              <a:rPr lang="ru-RU" sz="2400" b="1" dirty="0">
                <a:solidFill>
                  <a:schemeClr val="bg1"/>
                </a:solidFill>
              </a:rPr>
              <a:t>Новые и традиционные формы наглядности в УМК по истории Отечества нового поколения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1896200" y="3402008"/>
            <a:ext cx="7068288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r">
              <a:lnSpc>
                <a:spcPct val="90000"/>
              </a:lnSpc>
            </a:pPr>
            <a:r>
              <a:rPr lang="ru-RU" sz="1600" b="1" dirty="0">
                <a:solidFill>
                  <a:srgbClr val="FFFF00"/>
                </a:solidFill>
              </a:rPr>
              <a:t>	Федоров Иван Николаевич, 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pPr marL="457200" indent="-457200" algn="r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учитель </a:t>
            </a:r>
            <a:r>
              <a:rPr lang="ru-RU" sz="1600" b="1" dirty="0">
                <a:solidFill>
                  <a:schemeClr val="bg1"/>
                </a:solidFill>
              </a:rPr>
              <a:t>истории, обществознания и права гимназии № 1539 (г. Москва), участник авторской группы линии учебников по </a:t>
            </a:r>
            <a:r>
              <a:rPr lang="ru-RU" sz="1600" b="1" dirty="0" smtClean="0">
                <a:solidFill>
                  <a:schemeClr val="bg1"/>
                </a:solidFill>
              </a:rPr>
              <a:t>истории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4639519"/>
            <a:ext cx="9171163" cy="5039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30" name="Изображение 2" descr="Снимок экрана 2014-03-23 в 1.10.0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4" y="4654061"/>
            <a:ext cx="507401" cy="4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4" y="4649259"/>
            <a:ext cx="725312" cy="477476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3511820" y="1299860"/>
            <a:ext cx="2147517" cy="52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600" b="1" dirty="0" smtClean="0">
                <a:solidFill>
                  <a:srgbClr val="FFFF00"/>
                </a:solidFill>
              </a:rPr>
              <a:t>10 марта 2016</a:t>
            </a:r>
            <a:endParaRPr lang="ru-RU" sz="1600" cap="all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C:\Users\rgorbovskiy\Google Диск\ВШЭ\03. РТЦ\05. Медиа\03. Партнёры\02. Владимирский ИРО\баннер ВИР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46" y="4689018"/>
            <a:ext cx="1582327" cy="4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351061" y="1947906"/>
            <a:ext cx="5688632" cy="3000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Во-первых, изменился социальный заказ общества по отношению учебникам – время учебных пособий, не содержащих иллюстраций, прошло навсегда. Сегодня издательства расходуют значительные средства для создания  современных макетов учебников. </a:t>
            </a:r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Авторы </a:t>
            </a:r>
            <a:r>
              <a:rPr lang="ru-RU" sz="1800" dirty="0">
                <a:solidFill>
                  <a:schemeClr val="tx1"/>
                </a:solidFill>
              </a:rPr>
              <a:t>учебников, благодаря техническим возможностям издателей, могут дополнить текст изобразительным материалом  высокого качества: цветными иллюстрациями, учебными картинами, картами и схемами.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5894" y="2211710"/>
            <a:ext cx="81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202" y="1199219"/>
            <a:ext cx="794962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 РЕВОЛЮЦИЯ В ИСПОЛЬЗОВАНИИ НАГЛЯДНОСТИ С ПОЯВЛЕНИЕМ  УМК ПО ИСТОРИИ НОВОГО ПОКОЛЕНИЯ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26"/>
          <a:stretch/>
        </p:blipFill>
        <p:spPr bwMode="auto">
          <a:xfrm>
            <a:off x="6156174" y="1947906"/>
            <a:ext cx="2880321" cy="41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28" y="2534875"/>
            <a:ext cx="2925712" cy="18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48264" y="4547022"/>
            <a:ext cx="17698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5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401365" y="1971527"/>
            <a:ext cx="5688632" cy="3000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chemeClr val="tx1"/>
                </a:solidFill>
              </a:rPr>
              <a:t>Во-вторых, у учебника появился «двойник» с большими возможностями – электронная форма учебника. Любая иллюстрация может быть увеличена до размеров экрана интерактивной доски. Исторические карты нового поколения анимированы и позволяют работать с собой в режиме контроля знаний. Показ  отрывков художественных и документальных фильмов с </a:t>
            </a:r>
            <a:r>
              <a:rPr lang="ru-RU" sz="1800" dirty="0" smtClean="0">
                <a:solidFill>
                  <a:schemeClr val="tx1"/>
                </a:solidFill>
              </a:rPr>
              <a:t>помощью гиперссылки  </a:t>
            </a:r>
            <a:r>
              <a:rPr lang="ru-RU" sz="1800" dirty="0">
                <a:solidFill>
                  <a:schemeClr val="tx1"/>
                </a:solidFill>
              </a:rPr>
              <a:t>на	 </a:t>
            </a:r>
            <a:r>
              <a:rPr lang="ru-RU" sz="1800" dirty="0" smtClean="0">
                <a:solidFill>
                  <a:schemeClr val="tx1"/>
                </a:solidFill>
              </a:rPr>
              <a:t>странице ЭФУ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5894" y="2211710"/>
            <a:ext cx="81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202" y="1199219"/>
            <a:ext cx="794962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 РЕВОЛЮЦИЯ В ИСПОЛЬЗОВАНИИ НАГЛЯДНОСТИ С ПОЯВЛЕНИЕМ  УМК ПО ИСТОРИИ НОВОГО ПОКОЛЕНИЯ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73514"/>
            <a:ext cx="2275197" cy="242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83394" y="4547022"/>
            <a:ext cx="17698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1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401365" y="1971527"/>
            <a:ext cx="3810595" cy="3000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chemeClr val="tx1"/>
                </a:solidFill>
              </a:rPr>
              <a:t>В-третьих, проектная и исследовательская деятельность предполагает наличие базовых навыков ученика по созданию презентаций и слайд-фильмов. При этом УМК нового поколения предлагает учащемуся свои ресурсы наглядности или становится навигатором для ученика, давая ссылки  на </a:t>
            </a:r>
            <a:r>
              <a:rPr lang="ru-RU" sz="1800" dirty="0" err="1">
                <a:solidFill>
                  <a:schemeClr val="tx1"/>
                </a:solidFill>
              </a:rPr>
              <a:t>интернет-ресурсы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5894" y="2211710"/>
            <a:ext cx="815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202" y="1199219"/>
            <a:ext cx="794962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 РЕВОЛЮЦИЯ В ИСПОЛЬЗОВАНИИ НАГЛЯДНОСТИ С ПОЯВЛЕНИЕМ  УМК ПО ИСТОРИИ НОВОГО ПОКОЛЕНИЯ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3394" y="4547022"/>
            <a:ext cx="17698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9</a:t>
            </a:r>
            <a:r>
              <a:rPr lang="ru-RU" dirty="0" smtClean="0"/>
              <a:t> КЛАСС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27984" y="1955424"/>
            <a:ext cx="4379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Интернет-ресурсы</a:t>
            </a:r>
          </a:p>
          <a:p>
            <a:r>
              <a:rPr lang="ru-RU" sz="1200" b="1" dirty="0"/>
              <a:t>Библиотека электронных ресурсов Исторического факультета МГУ</a:t>
            </a:r>
          </a:p>
          <a:p>
            <a:r>
              <a:rPr lang="ru-RU" sz="1200" b="1" dirty="0"/>
              <a:t>им. М. В. Ломоносова — http://www.hist.msu.ru/ER/index.html</a:t>
            </a:r>
          </a:p>
          <a:p>
            <a:r>
              <a:rPr lang="ru-RU" sz="1200" b="1" dirty="0"/>
              <a:t>Портал «Культура России» — http://www.russianculture.ru</a:t>
            </a:r>
          </a:p>
          <a:p>
            <a:r>
              <a:rPr lang="ru-RU" sz="1200" b="1" dirty="0"/>
              <a:t>Портал «Российское образование» — http://www.edu.ru</a:t>
            </a:r>
          </a:p>
          <a:p>
            <a:r>
              <a:rPr lang="ru-RU" sz="1200" b="1" dirty="0"/>
              <a:t>Сайт Государственной публичной исторической библиотеки Рос-</a:t>
            </a:r>
          </a:p>
          <a:p>
            <a:r>
              <a:rPr lang="ru-RU" sz="1200" b="1" dirty="0"/>
              <a:t>сии — </a:t>
            </a:r>
            <a:r>
              <a:rPr lang="en-US" sz="1200" b="1" dirty="0"/>
              <a:t>http://www.shpl.ru</a:t>
            </a:r>
          </a:p>
          <a:p>
            <a:r>
              <a:rPr lang="ru-RU" sz="1200" b="1" dirty="0"/>
              <a:t>Сайт Российской государственной библиотеки — http://www.rsl.ru</a:t>
            </a:r>
          </a:p>
          <a:p>
            <a:r>
              <a:rPr lang="ru-RU" sz="1200" b="1" dirty="0"/>
              <a:t>Сайт «Российской национальной библиотеки» — http://www.nlr.ru</a:t>
            </a:r>
          </a:p>
          <a:p>
            <a:r>
              <a:rPr lang="en-US" sz="1200" b="1" dirty="0"/>
              <a:t>http://www.1812db.simvolika.org</a:t>
            </a:r>
          </a:p>
          <a:p>
            <a:r>
              <a:rPr lang="en-US" sz="1200" b="1" dirty="0"/>
              <a:t>http://history.squ.ru</a:t>
            </a:r>
          </a:p>
          <a:p>
            <a:r>
              <a:rPr lang="en-US" sz="1200" b="1" dirty="0"/>
              <a:t>http://plakaty.ru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2577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ПОКОЛЕНИЯ.ИСТОРИЧЕСКИЕ ПОРТРЕТЫ.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4" y="1923678"/>
            <a:ext cx="1523007" cy="217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33025"/>
            <a:ext cx="162398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27384"/>
            <a:ext cx="1476163" cy="205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38" y="1981118"/>
            <a:ext cx="1609242" cy="210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96" y="2027384"/>
            <a:ext cx="1572331" cy="202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12927" y="4371950"/>
            <a:ext cx="251083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8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7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ПОКОЛЕНИЯ.СЮЖЕТНЫЕ КАРТИНЫ.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3" y="1888219"/>
            <a:ext cx="1954137" cy="29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/>
          <a:stretch/>
        </p:blipFill>
        <p:spPr bwMode="auto">
          <a:xfrm>
            <a:off x="2339751" y="1888219"/>
            <a:ext cx="3590153" cy="24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99942"/>
            <a:ext cx="11382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04" y="1942464"/>
            <a:ext cx="3129411" cy="237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22373"/>
            <a:ext cx="1649959" cy="5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196420" y="4392310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7</a:t>
            </a:r>
            <a:r>
              <a:rPr lang="ru-RU" dirty="0" smtClean="0"/>
              <a:t>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8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ПОКОЛЕНИЯ.ПАМЯТНИКИ АРХИТЕКТУРЫ.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6420" y="4392310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46247"/>
            <a:ext cx="1702328" cy="19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9891"/>
            <a:ext cx="2448272" cy="190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23023"/>
            <a:ext cx="2446094" cy="17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/>
          <a:stretch/>
        </p:blipFill>
        <p:spPr bwMode="auto">
          <a:xfrm>
            <a:off x="5193749" y="3731336"/>
            <a:ext cx="1416244" cy="25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80" y="1874209"/>
            <a:ext cx="1882127" cy="28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3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ПОКОЛЕНИЯ.ПАМЯТНИКИ ИСКУССТВА.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6419" y="4677901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6-7 КЛАСС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23678"/>
            <a:ext cx="1679472" cy="271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95684"/>
            <a:ext cx="1813806" cy="249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36" y="2031780"/>
            <a:ext cx="184667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06" y="1995866"/>
            <a:ext cx="1569411" cy="244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32" y="1995866"/>
            <a:ext cx="1388530" cy="2280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0574" y="4372086"/>
            <a:ext cx="1443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Распятие Дионисий.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ПОКОЛЕНИЯ.ПАМЯТНИКИ ИСКУССТВА.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4493235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8-9 КЛАСС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4955"/>
            <a:ext cx="2343293" cy="220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83" y="1984955"/>
            <a:ext cx="2044346" cy="303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://artclassic.edu.ru/attach.asp?a_no=69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43985"/>
            <a:ext cx="2027741" cy="297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7564" y="1286232"/>
            <a:ext cx="802889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ПОКОЛЕНИЯ.СЮЖЕТНЫЕ КАРТИНЫ.ИСТОРИЯ ПОВСЕДНЕВНОСТИ.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0859" y="4509347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9 КЛАСС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4" y="1875551"/>
            <a:ext cx="1600942" cy="264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02" y="1916013"/>
            <a:ext cx="1665129" cy="264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98" y="1929050"/>
            <a:ext cx="1613224" cy="261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64440"/>
            <a:ext cx="1587762" cy="213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64440"/>
            <a:ext cx="1493912" cy="20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ПОКОЛЕНИЯ.ИСТОРИЧЕСКАЯ КАРТИНА.ПАМЯТНИК АРХЕОЛОГИИ.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3678"/>
            <a:ext cx="3988190" cy="294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29700"/>
            <a:ext cx="4083518" cy="233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95472" y="4645635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6</a:t>
            </a:r>
            <a:r>
              <a:rPr lang="ru-RU" dirty="0" smtClean="0"/>
              <a:t>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1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52348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920880" cy="35548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dirty="0" smtClean="0"/>
              <a:t>Главные вопросы для обсуждения:</a:t>
            </a:r>
          </a:p>
          <a:p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1.Какое </a:t>
            </a:r>
            <a:r>
              <a:rPr lang="ru-RU" dirty="0"/>
              <a:t>место занимают тема наглядности культуры в Концепции нового учебно-методического комплекса по отечественной истории?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2.Каким </a:t>
            </a:r>
            <a:r>
              <a:rPr lang="ru-RU" dirty="0"/>
              <a:t>образом содержательная и технологическая модернизация повлияла на наглядность в структуре УМК нового поколения?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3.Как </a:t>
            </a:r>
            <a:r>
              <a:rPr lang="ru-RU" dirty="0"/>
              <a:t>использовать новые и инновационные традиционные формы наглядности в ходе внедрения инновационного УМК?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ПОКОЛЕНИЯ.ПЛАКАТЫ.ФОТОГРАФИИ.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4733243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 КЛАСС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/>
          <a:stretch/>
        </p:blipFill>
        <p:spPr bwMode="auto">
          <a:xfrm>
            <a:off x="107503" y="1998412"/>
            <a:ext cx="1711515" cy="277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08" y="1893573"/>
            <a:ext cx="19633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64" y="1888960"/>
            <a:ext cx="2035506" cy="298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71" y="2355726"/>
            <a:ext cx="2485292" cy="18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1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ПОКОЛЕНИЯ.КАРИКАТУРЫ.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4733243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 КЛАСС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8"/>
          <a:stretch/>
        </p:blipFill>
        <p:spPr bwMode="auto">
          <a:xfrm>
            <a:off x="184225" y="1890200"/>
            <a:ext cx="3775707" cy="271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52" y="1809452"/>
            <a:ext cx="2193278" cy="314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56" y="2211710"/>
            <a:ext cx="1040692" cy="5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8" y="4542572"/>
            <a:ext cx="4046795" cy="3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0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ПОКОЛЕНИЯ.ТАБЛИЦЫ.СХЕМЫ.ДИАГРАММЫ,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2021559"/>
            <a:ext cx="4244738" cy="24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4566943" y="1833146"/>
            <a:ext cx="3821481" cy="315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52213" y="4712647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ПОКОЛЕНИЯ.ТАБЛИЦЫ.СХЕМЫ.ДИАГРАММЫ,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67" y="1895657"/>
            <a:ext cx="4935061" cy="231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1" y="1889466"/>
            <a:ext cx="3977090" cy="25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80692" y="4401878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9</a:t>
            </a:r>
            <a:r>
              <a:rPr lang="ru-RU" dirty="0" smtClean="0"/>
              <a:t> КЛАСС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835695" y="4403958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0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2483" y="1286232"/>
            <a:ext cx="817594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 МЕТОДИЧЕСКОЙ  СТРУКТУРЕ УЧЕБНИКА НОВОГО ПОКОЛЕНИЯ.КАРТЫ.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4403308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6-7 КЛАСС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976"/>
            <a:ext cx="2811706" cy="302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16" y="1938396"/>
            <a:ext cx="3457861" cy="236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77" y="1919976"/>
            <a:ext cx="2789639" cy="238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592349" y="3496577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9613" y="1157288"/>
            <a:ext cx="662473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ЭФУ.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1" y="1591096"/>
            <a:ext cx="407991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283" y="4085662"/>
            <a:ext cx="24355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Куликовская битва.  Анимированная карта.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676"/>
            <a:ext cx="2671440" cy="2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4856" y="4085662"/>
            <a:ext cx="332106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Житие Сергия Радонежского. Анимированный фильм в 3-</a:t>
            </a:r>
            <a:r>
              <a:rPr lang="en-US" dirty="0" smtClean="0"/>
              <a:t>D </a:t>
            </a:r>
            <a:r>
              <a:rPr lang="ru-RU" dirty="0" smtClean="0"/>
              <a:t>формате.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48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77033" y="4290650"/>
            <a:ext cx="14669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6 КЛАСС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9613" y="1157288"/>
            <a:ext cx="662473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В ЭФУ.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974"/>
            <a:ext cx="2670785" cy="22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9" t="19886"/>
          <a:stretch/>
        </p:blipFill>
        <p:spPr bwMode="auto">
          <a:xfrm>
            <a:off x="3935652" y="1615423"/>
            <a:ext cx="419187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7217" y="4052636"/>
            <a:ext cx="317138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3-</a:t>
            </a:r>
            <a:r>
              <a:rPr lang="en-US" dirty="0" smtClean="0"/>
              <a:t>D </a:t>
            </a:r>
            <a:r>
              <a:rPr lang="ru-RU" dirty="0" smtClean="0"/>
              <a:t>анимация – реконструкция крестово-купольного  храма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59932" y="4290650"/>
            <a:ext cx="35283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Отрывок фильма С.Эйзенштейна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3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0713" y="1157288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ИЗ РЕСУРСОВ УМК НОВОГО ПОКОЛЕНИЯ ДЛЯ ОРГАНИЗАЦИИ УЧЕБНОГО ПРОЦЕССА 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9" y="1701678"/>
            <a:ext cx="2736304" cy="3321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32289"/>
            <a:ext cx="3710331" cy="329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72081" y="2211710"/>
            <a:ext cx="20924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Подготовка к ОГЭ  и ЕГЭ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0713" y="1157288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ИЗ РЕСУРСОВ УМК НОВОГО ПОКОЛЕНИЯ ДЛЯ ОРГАНИЗАЦИИ УЧЕБНОГО ПРОЦЕССА 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9245" y="2211708"/>
            <a:ext cx="20924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Подготовка к ОГЭ  и ЕГЭ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4" y="3735314"/>
            <a:ext cx="3412780" cy="14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97" y="1779662"/>
            <a:ext cx="3440981" cy="290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0" y="1907049"/>
            <a:ext cx="2547992" cy="184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0713" y="1157288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ИЗ РЕСУРСОВ УМК НОВОГО ПОКОЛЕНИЯ ДЛЯ ОРГАНИЗАЦИИ УЧЕБНОГО ПРОЦЕССА 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79245" y="2211708"/>
            <a:ext cx="20924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Подготовка к ОГЭ  и ЕГЭ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8" y="1995686"/>
            <a:ext cx="3395808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95687"/>
            <a:ext cx="288969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7633"/>
            <a:ext cx="2849120" cy="9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4320" y="2180352"/>
            <a:ext cx="823012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 «Концепции нового учебно-методического комплекса по отечественной истории» в центре внимания оказались вопросы, связанные проблемами  содержания исторического образования </a:t>
            </a:r>
            <a:r>
              <a:rPr lang="ru-RU" dirty="0" smtClean="0"/>
              <a:t>и методики преподавания  </a:t>
            </a:r>
            <a:r>
              <a:rPr lang="ru-RU" b="1" dirty="0"/>
              <a:t>в текстовом  варианте. </a:t>
            </a:r>
            <a:r>
              <a:rPr lang="ru-RU" b="1" dirty="0" smtClean="0"/>
              <a:t>                                                                                                                                     </a:t>
            </a:r>
            <a:r>
              <a:rPr lang="ru-RU" dirty="0" smtClean="0"/>
              <a:t>В </a:t>
            </a:r>
            <a:r>
              <a:rPr lang="ru-RU" dirty="0"/>
              <a:t>ней предъявляются  требования к  качеству  и содержанию авторского текста,  к применению исторических источников,  к использованию  элементов историографии и оценочных суждений, к составу справочного аппарата (хронологической таблицы, словаря терминов, словаря персоналий и др.). </a:t>
            </a:r>
          </a:p>
        </p:txBody>
      </p:sp>
    </p:spTree>
    <p:extLst>
      <p:ext uri="{BB962C8B-B14F-4D97-AF65-F5344CB8AC3E}">
        <p14:creationId xmlns:p14="http://schemas.microsoft.com/office/powerpoint/2010/main" val="36116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0713" y="1157288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ИЗ РЕСУРСОВ УМК НОВОГО ПОКОЛЕНИЯ ДЛЯ ОРГАНИЗАЦИИ УЧЕБНОГО ПРОЦЕССА 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6909" y="4461333"/>
            <a:ext cx="20924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Подготовка к ОГЭ  и ЕГЭ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5" y="1775434"/>
            <a:ext cx="3702931" cy="30524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6" y="1803485"/>
            <a:ext cx="3319512" cy="2535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400713" y="1157288"/>
            <a:ext cx="66247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Myriad Pro"/>
              </a:rPr>
              <a:t>ИСПОЛЬЗОВАНИЕ НАГЛЯДНОСТИ ИЗ РЕСУРСОВ УМК НОВОГО ПОКОЛЕНИЯ ДЛЯ ОРГАНИЗАЦИИ УЧЕБНОГО ПРОЦЕССА </a:t>
            </a:r>
            <a:endParaRPr lang="ru-RU" sz="1400" dirty="0">
              <a:solidFill>
                <a:srgbClr val="FF0000"/>
              </a:solidFill>
              <a:latin typeface="Myriad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4780" y="4774168"/>
            <a:ext cx="45267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Проектная деятельность учащихся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4" y="1787924"/>
            <a:ext cx="1821916" cy="321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4170" y="1739255"/>
            <a:ext cx="61926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Латышев Алексей Александрович (на фото с сестрой Марией, накануне войны) 11 </a:t>
            </a:r>
            <a:r>
              <a:rPr lang="ru-RU" sz="1600" dirty="0"/>
              <a:t>сентября 1942 г. в районе юго-восточнее Коптево (Западный фронт) таранным ударом уничтожил истребитель Ме-109. Всего за время участия в боевых действиях в воздушных боях сбил 2 самолета лично и 3 в группе. Награжден орденом Красного Знамени.]</a:t>
            </a:r>
            <a:br>
              <a:rPr lang="ru-RU" sz="1600" dirty="0"/>
            </a:br>
            <a:r>
              <a:rPr lang="ru-RU" sz="1600" dirty="0" smtClean="0"/>
              <a:t>«…Когда </a:t>
            </a:r>
            <a:r>
              <a:rPr lang="ru-RU" sz="1600" dirty="0"/>
              <a:t>наш 66-й полк участвовал в боевых действиях с октября 1941 года по ноябрь 1942 года, то за это время потери составили 15 летчиков. Бои проходили как раз над Подмосковьем, то есть полк участвовал в обороне Москвы. И настрой у наших был такой, что два летчика совершили два тарана. Один Александров таранил Ю-88 и сам погиб. Второй Латышев, </a:t>
            </a:r>
            <a:r>
              <a:rPr lang="ru-RU" sz="1600" dirty="0" err="1"/>
              <a:t>дмитровчанин</a:t>
            </a:r>
            <a:r>
              <a:rPr lang="ru-RU" sz="1600" dirty="0"/>
              <a:t>, — таранил Ме-109, остался </a:t>
            </a:r>
            <a:r>
              <a:rPr lang="ru-RU" sz="1600" dirty="0" smtClean="0"/>
              <a:t>жив…».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734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58750"/>
            <a:ext cx="8207375" cy="82867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2050" name="Picture 2" descr="E:\rtc_prezent_png\rtc_logo_02.png"/>
          <p:cNvPicPr>
            <a:picLocks noChangeAspect="1" noChangeArrowheads="1"/>
          </p:cNvPicPr>
          <p:nvPr/>
        </p:nvPicPr>
        <p:blipFill rotWithShape="1">
          <a:blip r:embed="rId3" cstate="print"/>
          <a:srcRect t="24239"/>
          <a:stretch/>
        </p:blipFill>
        <p:spPr bwMode="auto">
          <a:xfrm>
            <a:off x="14743" y="4626240"/>
            <a:ext cx="8661715" cy="64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591020" y="4663894"/>
            <a:ext cx="221219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www.rtc-edu.ru</a:t>
            </a:r>
            <a:endParaRPr lang="ru-RU" sz="16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663894"/>
            <a:ext cx="152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9C2"/>
                </a:solidFill>
              </a:rPr>
              <a:t>info@rtc-edu.ru</a:t>
            </a:r>
            <a:endParaRPr lang="ru-RU" sz="1600" dirty="0">
              <a:solidFill>
                <a:srgbClr val="0079C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81302" y="1999853"/>
            <a:ext cx="3489960" cy="1379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8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7633"/>
            <a:ext cx="2849120" cy="9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320" y="2107040"/>
            <a:ext cx="765406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Современный учебник истории должен: </a:t>
            </a:r>
          </a:p>
          <a:p>
            <a:r>
              <a:rPr lang="ru-RU" dirty="0"/>
              <a:t>• содержать целостный взгляд на исторический процесс и возможности его познания; </a:t>
            </a:r>
          </a:p>
          <a:p>
            <a:r>
              <a:rPr lang="ru-RU" dirty="0"/>
              <a:t>• быть комплексным по составу и представлению исторического материала (авторский текст; источники; элементы историографии и оценочные </a:t>
            </a:r>
            <a:r>
              <a:rPr lang="ru-RU" dirty="0" smtClean="0"/>
              <a:t>суждения…; </a:t>
            </a:r>
            <a:r>
              <a:rPr lang="ru-RU" b="1" dirty="0"/>
              <a:t>изобразительные материалы</a:t>
            </a:r>
            <a:r>
              <a:rPr lang="ru-RU" dirty="0"/>
              <a:t>; справочный аппарат – хронологическая таблица, словарь терминов, словарь персоналий и др.). </a:t>
            </a:r>
          </a:p>
        </p:txBody>
      </p:sp>
    </p:spTree>
    <p:extLst>
      <p:ext uri="{BB962C8B-B14F-4D97-AF65-F5344CB8AC3E}">
        <p14:creationId xmlns:p14="http://schemas.microsoft.com/office/powerpoint/2010/main" val="7371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7633"/>
            <a:ext cx="2849120" cy="9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170" y="2103298"/>
            <a:ext cx="765406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• быть написан образным литературным языком; </a:t>
            </a:r>
          </a:p>
          <a:p>
            <a:r>
              <a:rPr lang="ru-RU" dirty="0"/>
              <a:t>• стимулировать познавательный и исторический диалог (обеспечивается характером авторского текста, системой вопросов и заданий); </a:t>
            </a:r>
          </a:p>
          <a:p>
            <a:r>
              <a:rPr lang="ru-RU" dirty="0"/>
              <a:t>• быть открытым для взаимодействия с другими учебными и информационными ресурсами, средствами </a:t>
            </a:r>
            <a:r>
              <a:rPr lang="ru-RU" dirty="0" smtClean="0"/>
              <a:t>обучения (</a:t>
            </a:r>
            <a:r>
              <a:rPr lang="ru-RU" b="1" dirty="0" smtClean="0"/>
              <a:t>музеи и библиотеки, электронные пособия, Интернет, периодическая печать и др</a:t>
            </a:r>
            <a:r>
              <a:rPr lang="ru-RU" dirty="0" smtClean="0"/>
              <a:t>.).                             • </a:t>
            </a:r>
            <a:r>
              <a:rPr lang="ru-RU" dirty="0"/>
              <a:t>быть партнерским по отношению к учащимся </a:t>
            </a:r>
          </a:p>
        </p:txBody>
      </p:sp>
    </p:spTree>
    <p:extLst>
      <p:ext uri="{BB962C8B-B14F-4D97-AF65-F5344CB8AC3E}">
        <p14:creationId xmlns:p14="http://schemas.microsoft.com/office/powerpoint/2010/main" val="14908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7633"/>
            <a:ext cx="2849120" cy="9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2041852"/>
            <a:ext cx="823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Наглядность в этом перечне занимает второстепенное место под названием «</a:t>
            </a:r>
            <a:r>
              <a:rPr lang="ru-RU" dirty="0" smtClean="0"/>
              <a:t>изобразительные   </a:t>
            </a:r>
            <a:r>
              <a:rPr lang="ru-RU" dirty="0"/>
              <a:t>материалы» и требования к ним минимальны.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320" y="2907548"/>
            <a:ext cx="765406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 изучении истории в школе используются также </a:t>
            </a:r>
            <a:r>
              <a:rPr lang="ru-RU" b="1" dirty="0"/>
              <a:t>настенные или экранные карты,</a:t>
            </a:r>
            <a:r>
              <a:rPr lang="ru-RU" dirty="0"/>
              <a:t> хронологические таблицы, </a:t>
            </a:r>
            <a:r>
              <a:rPr lang="ru-RU" b="1" dirty="0"/>
              <a:t>иллюстрации</a:t>
            </a:r>
            <a:r>
              <a:rPr lang="ru-RU" dirty="0"/>
              <a:t>; обучающие и контрольные (тестирующие) программы; энциклопедии и справочные материалы; </a:t>
            </a:r>
            <a:r>
              <a:rPr lang="ru-RU" b="1" dirty="0"/>
              <a:t>электронные книги; мультимедийные альбомы </a:t>
            </a:r>
            <a:r>
              <a:rPr lang="ru-RU" dirty="0"/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4585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7633"/>
            <a:ext cx="2849120" cy="9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1880" y="1177633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b="1" dirty="0" smtClean="0"/>
              <a:t>историко-культурном стандарте</a:t>
            </a:r>
            <a:r>
              <a:rPr lang="ru-RU" dirty="0" smtClean="0"/>
              <a:t> ставка сделана на текстовое изложение содержательной части Отечественной истории. 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74059"/>
              </p:ext>
            </p:extLst>
          </p:nvPr>
        </p:nvGraphicFramePr>
        <p:xfrm>
          <a:off x="251519" y="2180352"/>
          <a:ext cx="8712969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/>
                <a:gridCol w="2904323"/>
                <a:gridCol w="290432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КИМ</a:t>
                      </a:r>
                      <a:r>
                        <a:rPr lang="ru-RU" baseline="0" dirty="0" smtClean="0"/>
                        <a:t> по истории России в формате ОГЭ и ЕГЭ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в наличии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в наличии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Может</a:t>
                      </a:r>
                      <a:r>
                        <a:rPr lang="ru-RU" baseline="0" dirty="0" smtClean="0"/>
                        <a:t> быть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Исторические</a:t>
                      </a:r>
                      <a:r>
                        <a:rPr lang="ru-RU" baseline="0" dirty="0" smtClean="0"/>
                        <a:t> личности (изображения)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Текстовой перечень исторических личностей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Портретная галерея исторических личностей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Карты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-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Текстовой перечень </a:t>
                      </a:r>
                      <a:r>
                        <a:rPr lang="ru-RU" baseline="0" dirty="0" smtClean="0"/>
                        <a:t> и изобразительный ряд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4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74613"/>
              </p:ext>
            </p:extLst>
          </p:nvPr>
        </p:nvGraphicFramePr>
        <p:xfrm>
          <a:off x="86287" y="1177633"/>
          <a:ext cx="8712969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/>
                <a:gridCol w="2904323"/>
                <a:gridCol w="2904323"/>
              </a:tblGrid>
              <a:tr h="602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КИМ</a:t>
                      </a:r>
                      <a:r>
                        <a:rPr lang="ru-RU" baseline="0" dirty="0" smtClean="0"/>
                        <a:t> по истории России в формате ОГЭ и ЕГЭ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в наличии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в наличии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Может</a:t>
                      </a:r>
                      <a:r>
                        <a:rPr lang="ru-RU" baseline="0" dirty="0" smtClean="0"/>
                        <a:t> быть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Памятники</a:t>
                      </a:r>
                      <a:r>
                        <a:rPr lang="ru-RU" baseline="0" dirty="0" smtClean="0"/>
                        <a:t> архитектуры и искусства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Есть перечень</a:t>
                      </a:r>
                      <a:r>
                        <a:rPr lang="ru-RU" baseline="0" dirty="0" smtClean="0"/>
                        <a:t> художественных стилей и направлений; нет перечня памятников 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Текстовой перечень </a:t>
                      </a:r>
                      <a:r>
                        <a:rPr lang="ru-RU" baseline="0" dirty="0" smtClean="0"/>
                        <a:t> и изобразительный ряд 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памятников культуры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Сюжетные</a:t>
                      </a:r>
                      <a:r>
                        <a:rPr lang="ru-RU" baseline="0" dirty="0" smtClean="0"/>
                        <a:t> картины, связанные с важнейшими событиями отечественной истории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-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Текстовой перечень </a:t>
                      </a:r>
                      <a:r>
                        <a:rPr lang="ru-RU" baseline="0" dirty="0" smtClean="0"/>
                        <a:t> и изобразительный ряд 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сюжетных картин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2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rtc_prezent_png\rtc_sha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-20638"/>
            <a:ext cx="9158288" cy="11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276" y="0"/>
            <a:ext cx="6869068" cy="884634"/>
          </a:xfrm>
        </p:spPr>
        <p:txBody>
          <a:bodyPr/>
          <a:lstStyle/>
          <a:p>
            <a:pPr lvl="0"/>
            <a:r>
              <a:rPr lang="ru-RU" sz="2000" b="1" dirty="0">
                <a:solidFill>
                  <a:schemeClr val="bg1"/>
                </a:solidFill>
              </a:rPr>
              <a:t>Новые и традиционные формы наглядности                                             в УМК по истории Отечества нового поколения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107504" y="1177633"/>
            <a:ext cx="9001000" cy="345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457200" algn="l"/>
              </a:tabLst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52348"/>
            <a:ext cx="7416824" cy="4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endParaRPr lang="ru-RU" dirty="0">
              <a:solidFill>
                <a:srgbClr val="002060"/>
              </a:solidFill>
              <a:latin typeface="Myriad Pro"/>
            </a:endParaRPr>
          </a:p>
        </p:txBody>
      </p:sp>
      <p:pic>
        <p:nvPicPr>
          <p:cNvPr id="7" name="Picture 2" descr="Национальный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3" y="103693"/>
            <a:ext cx="792088" cy="6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rtc_prezent_png\rtc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65207"/>
            <a:ext cx="1462980" cy="72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4320" y="19956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7086"/>
              </p:ext>
            </p:extLst>
          </p:nvPr>
        </p:nvGraphicFramePr>
        <p:xfrm>
          <a:off x="37825" y="816123"/>
          <a:ext cx="9036496" cy="423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763"/>
                <a:gridCol w="3052763"/>
                <a:gridCol w="2930970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КИМ</a:t>
                      </a:r>
                      <a:r>
                        <a:rPr lang="ru-RU" baseline="0" dirty="0" smtClean="0"/>
                        <a:t> по истории России в формате ОГЭ и ЕГЭ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Историко</a:t>
                      </a:r>
                      <a:r>
                        <a:rPr lang="ru-RU" baseline="0" dirty="0" smtClean="0"/>
                        <a:t> –культурный стандарт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Есть в наличии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Есть в наличии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Может</a:t>
                      </a:r>
                      <a:r>
                        <a:rPr lang="ru-RU" sz="1600" baseline="0" dirty="0" smtClean="0"/>
                        <a:t> быть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Малые формы материальной и художественной культуры</a:t>
                      </a:r>
                      <a:r>
                        <a:rPr lang="ru-RU" sz="1600" baseline="0" dirty="0" smtClean="0"/>
                        <a:t> (памятники археологии, нумизматика, филателия, фалеристика, плакаты карикатуры)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Точечное</a:t>
                      </a:r>
                      <a:r>
                        <a:rPr lang="ru-RU" sz="1600" baseline="0" dirty="0" smtClean="0"/>
                        <a:t> упоминание отдельных памятников, малых форм </a:t>
                      </a:r>
                      <a:r>
                        <a:rPr lang="ru-RU" sz="1600" dirty="0" smtClean="0"/>
                        <a:t>материальной и художественной культуры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/>
                        <a:t>Гиперссылка на архив памятников  малых форм </a:t>
                      </a:r>
                      <a:r>
                        <a:rPr lang="ru-RU" sz="1600" dirty="0" smtClean="0"/>
                        <a:t>материальной и художественной культуры</a:t>
                      </a:r>
                      <a:endParaRPr lang="ru-RU" sz="1600" dirty="0"/>
                    </a:p>
                  </a:txBody>
                  <a:tcPr/>
                </a:tc>
              </a:tr>
              <a:tr h="1391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Киноискусство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Перечень</a:t>
                      </a:r>
                      <a:r>
                        <a:rPr lang="ru-RU" sz="1600" baseline="0" dirty="0" smtClean="0"/>
                        <a:t> кинорежиссеров, нет перечня фильмов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Текстовой перечень</a:t>
                      </a:r>
                      <a:r>
                        <a:rPr lang="ru-RU" sz="1600" baseline="0" dirty="0" smtClean="0"/>
                        <a:t> кинофильмов, гиперссылка на киноархив</a:t>
                      </a:r>
                      <a:endParaRPr lang="ru-RU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0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7940</TotalTime>
  <Words>1534</Words>
  <Application>Microsoft Macintosh PowerPoint</Application>
  <PresentationFormat>Экран (16:9)</PresentationFormat>
  <Paragraphs>223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Myriad Pro</vt:lpstr>
      <vt:lpstr>Times New Roman</vt:lpstr>
      <vt:lpstr>Тема Office</vt:lpstr>
      <vt:lpstr>1_Тема Office</vt:lpstr>
      <vt:lpstr>Новые и традиционные формы наглядности в УМК по истории Отечества нового поколения.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Новые и традиционные формы наглядности                                             в УМК по истории Отечества нового поколения</vt:lpstr>
      <vt:lpstr>СПАСИБО ЗА ВНИМАНИЕ!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</dc:creator>
  <cp:lastModifiedBy>Ростислав Горбовский</cp:lastModifiedBy>
  <cp:revision>448</cp:revision>
  <cp:lastPrinted>2012-11-08T07:08:57Z</cp:lastPrinted>
  <dcterms:created xsi:type="dcterms:W3CDTF">2011-08-25T06:09:31Z</dcterms:created>
  <dcterms:modified xsi:type="dcterms:W3CDTF">2016-03-10T07:52:46Z</dcterms:modified>
</cp:coreProperties>
</file>