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496" r:id="rId3"/>
    <p:sldId id="498" r:id="rId4"/>
    <p:sldId id="506" r:id="rId5"/>
    <p:sldId id="510" r:id="rId6"/>
    <p:sldId id="501" r:id="rId7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79C2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5179" autoAdjust="0"/>
  </p:normalViewPr>
  <p:slideViewPr>
    <p:cSldViewPr snapToGrid="0">
      <p:cViewPr varScale="1">
        <p:scale>
          <a:sx n="99" d="100"/>
          <a:sy n="99" d="100"/>
        </p:scale>
        <p:origin x="84" y="7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04.03.2016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919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736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905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694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13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642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911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04.03.2016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04.03.2016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04.03.2016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04.03.2016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04.03.2016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04.03.2016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8" name="Изображение 6" descr="Снимок экрана 2014-03-23 в 1.10.09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4731990"/>
            <a:ext cx="363144" cy="3600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04.03.2016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04.03.2016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04.03.2016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04.03.2016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04.03.2016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04.03.2016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hyperlink" Target="http://viro33.ru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235313" y="190045"/>
            <a:ext cx="3141244" cy="63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600" dirty="0">
                <a:solidFill>
                  <a:schemeClr val="bg1"/>
                </a:solidFill>
                <a:latin typeface="+mn-lt"/>
                <a:cs typeface="Arial" pitchFamily="34" charset="0"/>
              </a:rPr>
              <a:t> Российский тренинговый центр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600" dirty="0">
                <a:solidFill>
                  <a:schemeClr val="bg1"/>
                </a:solidFill>
                <a:latin typeface="+mn-lt"/>
                <a:cs typeface="Arial" pitchFamily="34" charset="0"/>
              </a:rPr>
              <a:t>Института образования НИУ ВШЭ</a:t>
            </a:r>
          </a:p>
        </p:txBody>
      </p:sp>
      <p:sp>
        <p:nvSpPr>
          <p:cNvPr id="21" name="Прямоугольник 8"/>
          <p:cNvSpPr>
            <a:spLocks noChangeArrowheads="1"/>
          </p:cNvSpPr>
          <p:nvPr/>
        </p:nvSpPr>
        <p:spPr bwMode="auto">
          <a:xfrm>
            <a:off x="1408232" y="1973037"/>
            <a:ext cx="593665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90000"/>
              </a:lnSpc>
            </a:pPr>
            <a:r>
              <a:rPr lang="ru-RU" sz="2400" dirty="0">
                <a:solidFill>
                  <a:srgbClr val="FFFF00"/>
                </a:solidFill>
              </a:rPr>
              <a:t>Добро пожаловать на вебинар</a:t>
            </a:r>
          </a:p>
        </p:txBody>
      </p:sp>
      <p:pic>
        <p:nvPicPr>
          <p:cNvPr id="1026" name="Picture 2" descr="Национальный исследовательский университет «Высшая школа экономики»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29" y="207049"/>
            <a:ext cx="769881" cy="63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Заголовок 1"/>
          <p:cNvSpPr txBox="1">
            <a:spLocks/>
          </p:cNvSpPr>
          <p:nvPr/>
        </p:nvSpPr>
        <p:spPr bwMode="auto">
          <a:xfrm>
            <a:off x="413337" y="2376101"/>
            <a:ext cx="8345447" cy="1179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ru-RU" sz="2400" cap="all" dirty="0">
                <a:solidFill>
                  <a:srgbClr val="FFFFFF"/>
                </a:solidFill>
              </a:rPr>
              <a:t>Освещение проблем духовной и культурной жизни России в УМК по истории Отечества нового поколения</a:t>
            </a:r>
            <a:endParaRPr kumimoji="0" lang="ru-RU" sz="24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16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3742" y="4640263"/>
            <a:ext cx="9164638" cy="5032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ru-RU"/>
          </a:p>
        </p:txBody>
      </p:sp>
      <p:pic>
        <p:nvPicPr>
          <p:cNvPr id="18" name="Изображение 2" descr="Снимок экрана 2014-03-23 в 1.10.09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93" y="4641850"/>
            <a:ext cx="50800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Рисунок 2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844" y="4639348"/>
            <a:ext cx="72548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C:\Users\rgorbovskiy\Google Диск\ВШЭ\03. РТЦ\05. Медиа\03. Партнёры\02. Владимирский ИРО\баннер ВИРО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846" y="4689018"/>
            <a:ext cx="1582327" cy="40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343743" y="1338402"/>
            <a:ext cx="20656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dirty="0">
                <a:solidFill>
                  <a:srgbClr val="FFFF00"/>
                </a:solidFill>
              </a:rPr>
              <a:t>03 марта 2016 года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315126" y="208415"/>
            <a:ext cx="30297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600" dirty="0">
                <a:solidFill>
                  <a:schemeClr val="bg1"/>
                </a:solidFill>
                <a:cs typeface="Arial" pitchFamily="34" charset="0"/>
              </a:rPr>
              <a:t>Дирекция общего образования НИУ ВШЭ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3825"/>
            <a:ext cx="8496300" cy="828675"/>
          </a:xfrm>
        </p:spPr>
        <p:txBody>
          <a:bodyPr/>
          <a:lstStyle/>
          <a:p>
            <a:pPr algn="l"/>
            <a:r>
              <a:rPr lang="ru-RU" sz="3200" dirty="0">
                <a:solidFill>
                  <a:schemeClr val="bg1"/>
                </a:solidFill>
              </a:rPr>
              <a:t>СЕГОДНЯ С ВАМИ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1207007"/>
            <a:ext cx="9144000" cy="37840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z="2000" b="1" dirty="0"/>
              <a:t>Выступающий:</a:t>
            </a:r>
          </a:p>
          <a:p>
            <a:r>
              <a:rPr lang="ru-RU" sz="2000" b="1" dirty="0">
                <a:solidFill>
                  <a:srgbClr val="FF0000"/>
                </a:solidFill>
              </a:rPr>
              <a:t>Федоров Иван Николаевич</a:t>
            </a:r>
            <a:r>
              <a:rPr lang="ru-RU" sz="2000" b="1" dirty="0"/>
              <a:t>,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dirty="0"/>
              <a:t>учитель истории, обществознания и права гимназии № 1539 (г. Москва), участник авторской группы линии учебников по истории</a:t>
            </a:r>
            <a:r>
              <a:rPr lang="ru-RU" sz="2000" b="1" dirty="0"/>
              <a:t>.</a:t>
            </a:r>
            <a:endParaRPr lang="ru-RU" sz="2000" dirty="0"/>
          </a:p>
          <a:p>
            <a:endParaRPr lang="ru-RU" sz="2000" dirty="0"/>
          </a:p>
          <a:p>
            <a:r>
              <a:rPr lang="ru-RU" sz="2000" b="1" dirty="0"/>
              <a:t>Ведущие:</a:t>
            </a:r>
          </a:p>
          <a:p>
            <a:r>
              <a:rPr lang="ru-RU" sz="2000" b="1" dirty="0">
                <a:solidFill>
                  <a:srgbClr val="FF0000"/>
                </a:solidFill>
              </a:rPr>
              <a:t>Борисова Людмила Александровна</a:t>
            </a:r>
            <a:r>
              <a:rPr lang="ru-RU" sz="2000" dirty="0"/>
              <a:t>, заместитель директор Дирекции общего образования, </a:t>
            </a:r>
            <a:r>
              <a:rPr lang="ru-RU" sz="2000" i="1" dirty="0"/>
              <a:t>эксперт по г. Москве, доцент, к.п.н.</a:t>
            </a:r>
          </a:p>
          <a:p>
            <a:r>
              <a:rPr lang="ru-RU" sz="2000" b="1" dirty="0">
                <a:solidFill>
                  <a:srgbClr val="FF0000"/>
                </a:solidFill>
              </a:rPr>
              <a:t>Горбовский Ростислав Викторович</a:t>
            </a:r>
            <a:r>
              <a:rPr lang="ru-RU" sz="2000" dirty="0"/>
              <a:t>, администратор Российского тренингового центра, </a:t>
            </a:r>
            <a:r>
              <a:rPr lang="ru-RU" sz="2000" i="1" dirty="0"/>
              <a:t>аналитик Центра мониторинга качества образования Института образования НИУ ВШЭ.</a:t>
            </a:r>
          </a:p>
          <a:p>
            <a:endParaRPr lang="ru-RU" sz="2000" dirty="0"/>
          </a:p>
          <a:p>
            <a:pPr lvl="0"/>
            <a:endParaRPr lang="ru-RU" sz="2000" dirty="0"/>
          </a:p>
          <a:p>
            <a:pPr lvl="0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1462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541442" y="123825"/>
            <a:ext cx="4024604" cy="828675"/>
          </a:xfrm>
        </p:spPr>
        <p:txBody>
          <a:bodyPr/>
          <a:lstStyle/>
          <a:p>
            <a:pPr algn="l"/>
            <a:r>
              <a:rPr lang="ru-RU" sz="3200" dirty="0">
                <a:solidFill>
                  <a:schemeClr val="bg1"/>
                </a:solidFill>
              </a:rPr>
              <a:t>Запись и презентации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950" y="1275606"/>
            <a:ext cx="8891588" cy="3385294"/>
          </a:xfrm>
          <a:prstGeom prst="rect">
            <a:avLst/>
          </a:prstGeo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800" dirty="0"/>
              <a:t>Все материалы вебинара, включая его видеозапись, будут доступны </a:t>
            </a:r>
            <a:r>
              <a:rPr lang="ru-RU" sz="2800" dirty="0">
                <a:solidFill>
                  <a:srgbClr val="0070C0"/>
                </a:solidFill>
              </a:rPr>
              <a:t>на сайте </a:t>
            </a:r>
            <a:r>
              <a:rPr lang="ru-RU" sz="2800" dirty="0"/>
              <a:t>Российского тренингового центра, нашем канале </a:t>
            </a:r>
            <a:r>
              <a:rPr lang="ru-RU" sz="2800" dirty="0">
                <a:solidFill>
                  <a:srgbClr val="0070C0"/>
                </a:solidFill>
              </a:rPr>
              <a:t>на </a:t>
            </a:r>
            <a:r>
              <a:rPr lang="en-US" sz="2800" dirty="0">
                <a:solidFill>
                  <a:srgbClr val="0070C0"/>
                </a:solidFill>
              </a:rPr>
              <a:t>YouTube</a:t>
            </a:r>
            <a:r>
              <a:rPr lang="en-US" sz="2800" dirty="0"/>
              <a:t> </a:t>
            </a:r>
            <a:r>
              <a:rPr lang="ru-RU" sz="2800" dirty="0"/>
              <a:t>и +странице в социальной сети </a:t>
            </a:r>
            <a:r>
              <a:rPr lang="en-US" sz="2800" dirty="0">
                <a:solidFill>
                  <a:srgbClr val="0070C0"/>
                </a:solidFill>
              </a:rPr>
              <a:t>Google</a:t>
            </a:r>
            <a:r>
              <a:rPr lang="ru-RU" sz="2800" dirty="0">
                <a:solidFill>
                  <a:srgbClr val="0070C0"/>
                </a:solidFill>
              </a:rPr>
              <a:t>+</a:t>
            </a:r>
            <a:r>
              <a:rPr lang="ru-RU" sz="2800" dirty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kern="0" dirty="0"/>
              <a:t>Ссылка на них придет </a:t>
            </a:r>
            <a:r>
              <a:rPr lang="ru-RU" sz="2800" kern="0"/>
              <a:t>в течение </a:t>
            </a:r>
            <a:r>
              <a:rPr lang="ru-RU" sz="2800" kern="0" dirty="0"/>
              <a:t>следующих суток на адрес почты, которую  вы указали при регистрации.</a:t>
            </a:r>
          </a:p>
        </p:txBody>
      </p:sp>
    </p:spTree>
    <p:extLst>
      <p:ext uri="{BB962C8B-B14F-4D97-AF65-F5344CB8AC3E}">
        <p14:creationId xmlns:p14="http://schemas.microsoft.com/office/powerpoint/2010/main" val="19762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>
                <a:solidFill>
                  <a:schemeClr val="bg1"/>
                </a:solidFill>
              </a:rPr>
              <a:t>РЕГИОНАЛЬНЫЕ</a:t>
            </a:r>
            <a:br>
              <a:rPr lang="ru-RU" sz="3200" dirty="0">
                <a:solidFill>
                  <a:schemeClr val="bg1"/>
                </a:solidFill>
              </a:rPr>
            </a:br>
            <a:r>
              <a:rPr lang="ru-RU" sz="3200" dirty="0">
                <a:solidFill>
                  <a:schemeClr val="bg1"/>
                </a:solidFill>
              </a:rPr>
              <a:t>ИНФОРМАЦИОННЫЕ ПАРТНЁРЫ</a:t>
            </a:r>
          </a:p>
        </p:txBody>
      </p:sp>
      <p:pic>
        <p:nvPicPr>
          <p:cNvPr id="1026" name="Picture 2" descr="http://www.rtc-edu.ru/sites/default/files/pictures/LogoPartner/banner_viro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265" y="2449057"/>
            <a:ext cx="4049693" cy="1038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316767" y="2037782"/>
            <a:ext cx="8496176" cy="319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1800" b="1" dirty="0"/>
              <a:t>Владимирский институт развития образования имени Л.И. Новиковой</a:t>
            </a:r>
          </a:p>
        </p:txBody>
      </p:sp>
    </p:spTree>
    <p:extLst>
      <p:ext uri="{BB962C8B-B14F-4D97-AF65-F5344CB8AC3E}">
        <p14:creationId xmlns:p14="http://schemas.microsoft.com/office/powerpoint/2010/main" val="134419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3825"/>
            <a:ext cx="8496300" cy="828675"/>
          </a:xfrm>
        </p:spPr>
        <p:txBody>
          <a:bodyPr/>
          <a:lstStyle/>
          <a:p>
            <a:pPr algn="l"/>
            <a:r>
              <a:rPr lang="ru-RU" sz="3200" dirty="0">
                <a:solidFill>
                  <a:schemeClr val="bg1"/>
                </a:solidFill>
              </a:rPr>
              <a:t>СТАТИСТИКА УЧАСТНИКОВ ВЕБИНАРА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-1" y="1131590"/>
            <a:ext cx="9144001" cy="401191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200" dirty="0"/>
              <a:t>По состоянию на </a:t>
            </a:r>
            <a:r>
              <a:rPr lang="ru-RU" sz="2200" b="1" dirty="0"/>
              <a:t>02.</a:t>
            </a:r>
            <a:r>
              <a:rPr lang="en-US" sz="2200" b="1" dirty="0"/>
              <a:t>0</a:t>
            </a:r>
            <a:r>
              <a:rPr lang="ru-RU" sz="2200" b="1" dirty="0"/>
              <a:t>3.201</a:t>
            </a:r>
            <a:r>
              <a:rPr lang="en-US" sz="2200" b="1" dirty="0"/>
              <a:t>6</a:t>
            </a:r>
            <a:r>
              <a:rPr lang="ru-RU" sz="2200" dirty="0"/>
              <a:t> на вебинар зарегистрировались </a:t>
            </a:r>
            <a:r>
              <a:rPr lang="ru-RU" sz="2200" b="1" dirty="0"/>
              <a:t>425</a:t>
            </a:r>
            <a:r>
              <a:rPr lang="ru-RU" sz="2200" dirty="0"/>
              <a:t> </a:t>
            </a:r>
            <a:r>
              <a:rPr lang="ru-RU" sz="2200" b="1" dirty="0"/>
              <a:t> </a:t>
            </a:r>
          </a:p>
          <a:p>
            <a:pPr>
              <a:lnSpc>
                <a:spcPct val="90000"/>
              </a:lnSpc>
            </a:pPr>
            <a:r>
              <a:rPr lang="ru-RU" sz="2200" dirty="0"/>
              <a:t>участников из Приднестровской Молдавской Республики и </a:t>
            </a:r>
            <a:r>
              <a:rPr lang="ru-RU" sz="2200" u="sng" dirty="0"/>
              <a:t>53 регионов </a:t>
            </a:r>
            <a:r>
              <a:rPr lang="ru-RU" sz="2200" u="sng"/>
              <a:t>Российской Федерации</a:t>
            </a:r>
            <a:r>
              <a:rPr lang="ru-RU" sz="2200"/>
              <a:t>.</a:t>
            </a:r>
            <a:endParaRPr lang="ru-RU" sz="2200" dirty="0"/>
          </a:p>
          <a:p>
            <a:endParaRPr lang="ru-RU" sz="1200" dirty="0"/>
          </a:p>
          <a:p>
            <a:endParaRPr lang="ru-RU" sz="1200" dirty="0"/>
          </a:p>
          <a:p>
            <a:r>
              <a:rPr lang="ru-RU" sz="2200" b="1" dirty="0"/>
              <a:t>Организации (351):</a:t>
            </a:r>
          </a:p>
          <a:p>
            <a:r>
              <a:rPr lang="ru-RU" sz="2000" dirty="0"/>
              <a:t>Общеобразовательные организации (школы) – </a:t>
            </a:r>
            <a:r>
              <a:rPr lang="ru-RU" sz="2000" b="1" dirty="0">
                <a:solidFill>
                  <a:srgbClr val="0070C0"/>
                </a:solidFill>
              </a:rPr>
              <a:t>278</a:t>
            </a:r>
          </a:p>
          <a:p>
            <a:r>
              <a:rPr lang="ru-RU" sz="2000" dirty="0"/>
              <a:t>ИРО/ИПК, методические кабинеты – </a:t>
            </a:r>
            <a:r>
              <a:rPr lang="ru-RU" sz="2000" b="1" dirty="0">
                <a:solidFill>
                  <a:srgbClr val="FF0000"/>
                </a:solidFill>
              </a:rPr>
              <a:t>  </a:t>
            </a:r>
            <a:r>
              <a:rPr lang="ru-RU" sz="2000" b="1" dirty="0">
                <a:solidFill>
                  <a:srgbClr val="0070C0"/>
                </a:solidFill>
              </a:rPr>
              <a:t>29</a:t>
            </a:r>
          </a:p>
          <a:p>
            <a:r>
              <a:rPr lang="ru-RU" sz="2000" dirty="0"/>
              <a:t>Профессиональная образовательная организация – 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>
                <a:solidFill>
                  <a:srgbClr val="0070C0"/>
                </a:solidFill>
              </a:rPr>
              <a:t>18</a:t>
            </a:r>
          </a:p>
          <a:p>
            <a:r>
              <a:rPr lang="ru-RU" sz="2000" dirty="0"/>
              <a:t>Органы управления образованием различного уровня – 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>
                <a:solidFill>
                  <a:srgbClr val="0070C0"/>
                </a:solidFill>
              </a:rPr>
              <a:t>11</a:t>
            </a:r>
          </a:p>
          <a:p>
            <a:r>
              <a:rPr lang="ru-RU" sz="2000" dirty="0"/>
              <a:t>ВПО, ЦОКО, и другие организации – </a:t>
            </a:r>
            <a:r>
              <a:rPr lang="ru-RU" sz="2000" b="1" dirty="0">
                <a:solidFill>
                  <a:srgbClr val="0070C0"/>
                </a:solidFill>
              </a:rPr>
              <a:t>15</a:t>
            </a:r>
          </a:p>
          <a:p>
            <a:endParaRPr lang="ru-RU" sz="2400" kern="0" dirty="0"/>
          </a:p>
          <a:p>
            <a:endParaRPr lang="ru-RU" sz="24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4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9961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8186" y="1406121"/>
            <a:ext cx="863308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>
                <a:latin typeface="+mn-lt"/>
              </a:rPr>
              <a:t>Вопросы докладчикам можно задавать по ходу </a:t>
            </a:r>
            <a:r>
              <a:rPr lang="ru-RU" sz="2600" dirty="0" err="1">
                <a:latin typeface="+mn-lt"/>
              </a:rPr>
              <a:t>вебинара</a:t>
            </a:r>
            <a:r>
              <a:rPr lang="en-US" sz="2600" dirty="0">
                <a:latin typeface="+mn-lt"/>
              </a:rPr>
              <a:t> </a:t>
            </a:r>
            <a:r>
              <a:rPr lang="ru-RU" sz="2600" dirty="0">
                <a:latin typeface="+mn-lt"/>
              </a:rPr>
              <a:t>во вкладке </a:t>
            </a:r>
            <a:r>
              <a:rPr lang="ru-RU" sz="2600" dirty="0">
                <a:solidFill>
                  <a:srgbClr val="0070C0"/>
                </a:solidFill>
                <a:latin typeface="+mn-lt"/>
              </a:rPr>
              <a:t>ВОПРОСЫ</a:t>
            </a:r>
          </a:p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>
                <a:latin typeface="+mn-lt"/>
              </a:rPr>
              <a:t>Вопросы технического характера и другие вопросы просьба задавать во вкладке </a:t>
            </a:r>
            <a:r>
              <a:rPr lang="ru-RU" sz="2600" dirty="0">
                <a:solidFill>
                  <a:srgbClr val="0070C0"/>
                </a:solidFill>
                <a:latin typeface="+mn-lt"/>
              </a:rPr>
              <a:t>ОБЩИЙ ЧАТ</a:t>
            </a:r>
          </a:p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>
                <a:latin typeface="+mn-lt"/>
              </a:rPr>
              <a:t>Просьба ко всем, кто участвует в вебинаре коллективно (несколько человек в одной аудитории), указать число участников в закладке </a:t>
            </a:r>
            <a:r>
              <a:rPr lang="ru-RU" sz="2600" dirty="0">
                <a:solidFill>
                  <a:srgbClr val="0070C0"/>
                </a:solidFill>
              </a:rPr>
              <a:t>ОБЩИЙ ЧАТ </a:t>
            </a:r>
            <a:endParaRPr lang="ru-RU" sz="2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123825"/>
            <a:ext cx="91582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3200" dirty="0">
                <a:solidFill>
                  <a:schemeClr val="bg1"/>
                </a:solidFill>
              </a:rPr>
              <a:t>НЕКОТОРЫЕ ОРГАНИЗАЦИОННЫЕ ВОПРОСЫ</a:t>
            </a:r>
            <a:endParaRPr lang="ru-RU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9373</TotalTime>
  <Words>205</Words>
  <Application>Microsoft Office PowerPoint</Application>
  <PresentationFormat>Экран (16:9)</PresentationFormat>
  <Paragraphs>41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Тема Office</vt:lpstr>
      <vt:lpstr>Презентация PowerPoint</vt:lpstr>
      <vt:lpstr>СЕГОДНЯ С ВАМИ</vt:lpstr>
      <vt:lpstr>Запись и презентации</vt:lpstr>
      <vt:lpstr>РЕГИОНАЛЬНЫЕ ИНФОРМАЦИОННЫЕ ПАРТНЁРЫ</vt:lpstr>
      <vt:lpstr>СТАТИСТИКА УЧАСТНИКОВ ВЕБИНАРА</vt:lpstr>
      <vt:lpstr>Презентация PowerPoint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Ростислав Горбовский</cp:lastModifiedBy>
  <cp:revision>523</cp:revision>
  <dcterms:created xsi:type="dcterms:W3CDTF">2011-08-25T06:09:31Z</dcterms:created>
  <dcterms:modified xsi:type="dcterms:W3CDTF">2016-03-04T11:50:26Z</dcterms:modified>
</cp:coreProperties>
</file>