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8" r:id="rId3"/>
    <p:sldId id="529" r:id="rId4"/>
    <p:sldId id="527" r:id="rId5"/>
    <p:sldId id="553" r:id="rId6"/>
    <p:sldId id="530" r:id="rId7"/>
    <p:sldId id="555" r:id="rId8"/>
    <p:sldId id="556" r:id="rId9"/>
    <p:sldId id="557" r:id="rId10"/>
    <p:sldId id="559" r:id="rId11"/>
    <p:sldId id="560" r:id="rId12"/>
    <p:sldId id="561" r:id="rId13"/>
    <p:sldId id="562" r:id="rId14"/>
    <p:sldId id="558" r:id="rId15"/>
    <p:sldId id="533" r:id="rId16"/>
    <p:sldId id="564" r:id="rId17"/>
    <p:sldId id="563" r:id="rId18"/>
    <p:sldId id="565" r:id="rId19"/>
    <p:sldId id="567" r:id="rId20"/>
    <p:sldId id="566" r:id="rId21"/>
    <p:sldId id="568" r:id="rId22"/>
    <p:sldId id="569" r:id="rId23"/>
    <p:sldId id="571" r:id="rId24"/>
    <p:sldId id="572" r:id="rId25"/>
    <p:sldId id="540" r:id="rId26"/>
    <p:sldId id="573" r:id="rId27"/>
    <p:sldId id="576" r:id="rId28"/>
    <p:sldId id="577" r:id="rId29"/>
    <p:sldId id="579" r:id="rId30"/>
    <p:sldId id="580" r:id="rId31"/>
    <p:sldId id="581" r:id="rId32"/>
    <p:sldId id="582" r:id="rId33"/>
    <p:sldId id="526" r:id="rId34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2778" autoAdjust="0"/>
  </p:normalViewPr>
  <p:slideViewPr>
    <p:cSldViewPr>
      <p:cViewPr>
        <p:scale>
          <a:sx n="111" d="100"/>
          <a:sy n="111" d="100"/>
        </p:scale>
        <p:origin x="-1134" y="-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49.jpeg"/><Relationship Id="rId4" Type="http://schemas.openxmlformats.org/officeDocument/2006/relationships/image" Target="../media/image6.pn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52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51414" y="-2749"/>
            <a:ext cx="586833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indent="15875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indent="15875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и Дирекции общего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9" y="222742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59051" y="1884889"/>
            <a:ext cx="8853053" cy="1036738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Освещение </a:t>
            </a:r>
            <a:r>
              <a:rPr lang="ru-RU" sz="2400" b="1" dirty="0">
                <a:solidFill>
                  <a:schemeClr val="bg1"/>
                </a:solidFill>
              </a:rPr>
              <a:t>проблем духовной и культурной жизни России 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в УМК по истории Отечества нового </a:t>
            </a:r>
            <a:r>
              <a:rPr lang="ru-RU" sz="2400" b="1" dirty="0" smtClean="0">
                <a:solidFill>
                  <a:schemeClr val="bg1"/>
                </a:solidFill>
              </a:rPr>
              <a:t>поколения.</a:t>
            </a:r>
            <a:endParaRPr lang="ru-RU" sz="24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896200" y="3402008"/>
            <a:ext cx="706828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	Федоров Иван Николаевич, 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учитель </a:t>
            </a:r>
            <a:r>
              <a:rPr lang="ru-RU" sz="1600" b="1" dirty="0">
                <a:solidFill>
                  <a:schemeClr val="bg1"/>
                </a:solidFill>
              </a:rPr>
              <a:t>истории, обществознания и права гимназии № 1539 (г. Москва), участник авторской группы линии учебников по </a:t>
            </a:r>
            <a:r>
              <a:rPr lang="ru-RU" sz="1600" b="1" dirty="0" smtClean="0">
                <a:solidFill>
                  <a:schemeClr val="bg1"/>
                </a:solidFill>
              </a:rPr>
              <a:t>истории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511820" y="1299860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3 марта 2016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77633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634652"/>
            <a:ext cx="8154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I. ОТ ДРЕВНЕЙ РУСИ К ВЕЛИКОМУ КНЯЖЕСТВУ </a:t>
            </a:r>
            <a:r>
              <a:rPr lang="ru-RU" dirty="0" smtClean="0"/>
              <a:t>МОСКОВСКОМУ</a:t>
            </a:r>
          </a:p>
          <a:p>
            <a:r>
              <a:rPr lang="ru-RU" b="1" dirty="0"/>
              <a:t>Русь в середине XII – начале XIII в. </a:t>
            </a:r>
            <a:r>
              <a:rPr lang="ru-RU" b="1" dirty="0" smtClean="0"/>
              <a:t>                                                                                     </a:t>
            </a:r>
            <a:r>
              <a:rPr lang="ru-RU" dirty="0" smtClean="0"/>
              <a:t>Эволюция </a:t>
            </a:r>
            <a:r>
              <a:rPr lang="ru-RU" dirty="0"/>
              <a:t>общественного строя и права. Внешняя политика русских земель. История церкви. Развитие древнерусской культуры: формирование региональных центров. Летописание и его центры. Киево-Печерский патерик. Даниил Заточник. «Слово о полку Игореве». </a:t>
            </a:r>
            <a:endParaRPr lang="ru-RU" dirty="0" smtClean="0"/>
          </a:p>
          <a:p>
            <a:r>
              <a:rPr lang="ru-RU" b="1" dirty="0"/>
              <a:t>Русские земли в середине XIII - XIV в. </a:t>
            </a:r>
            <a:endParaRPr lang="ru-RU" b="1" dirty="0" smtClean="0"/>
          </a:p>
          <a:p>
            <a:r>
              <a:rPr lang="ru-RU" dirty="0"/>
              <a:t>Культура и быт. Летописание. «Слово о погибели Русской земли». «</a:t>
            </a:r>
            <a:r>
              <a:rPr lang="ru-RU" dirty="0" err="1"/>
              <a:t>Задонщина</a:t>
            </a:r>
            <a:r>
              <a:rPr lang="ru-RU" dirty="0"/>
              <a:t>». Жития. </a:t>
            </a:r>
            <a:r>
              <a:rPr lang="ru-RU" dirty="0" err="1"/>
              <a:t>Епифаний</a:t>
            </a:r>
            <a:r>
              <a:rPr lang="ru-RU" dirty="0"/>
              <a:t> Премудрый. Архитектура и живопись. Феофан Грек. Андрей Рублев. Повседневная жизнь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17477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77633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634652"/>
            <a:ext cx="8681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I. ОТ ДРЕВНЕЙ РУСИ К ВЕЛИКОМУ КНЯЖЕСТВУ </a:t>
            </a:r>
            <a:r>
              <a:rPr lang="ru-RU" dirty="0" smtClean="0"/>
              <a:t>МОСКОВСКОМУ</a:t>
            </a:r>
          </a:p>
          <a:p>
            <a:r>
              <a:rPr lang="ru-RU" b="1" dirty="0"/>
              <a:t>Формирование единого Русского государства в XV веке. </a:t>
            </a:r>
            <a:r>
              <a:rPr lang="ru-RU" b="1" dirty="0" smtClean="0"/>
              <a:t>                                          </a:t>
            </a:r>
            <a:r>
              <a:rPr lang="ru-RU" dirty="0" smtClean="0"/>
              <a:t>Развитие </a:t>
            </a:r>
            <a:r>
              <a:rPr lang="ru-RU" dirty="0"/>
              <a:t>культуры единого Русского государства. Летописание: общерусское и региональное. «</a:t>
            </a:r>
            <a:r>
              <a:rPr lang="ru-RU" dirty="0" err="1"/>
              <a:t>Хожение</a:t>
            </a:r>
            <a:r>
              <a:rPr lang="ru-RU" dirty="0"/>
              <a:t> за три моря» Афанасия Никитина. Архитектура и живопись. Московский Кремль. Повседневная жизнь. </a:t>
            </a:r>
            <a:endParaRPr lang="ru-RU" dirty="0" smtClean="0"/>
          </a:p>
          <a:p>
            <a:r>
              <a:rPr lang="ru-RU" b="1" i="1" dirty="0"/>
              <a:t>Понятия и термины: </a:t>
            </a:r>
            <a:r>
              <a:rPr lang="ru-RU" dirty="0"/>
              <a:t>Язычество, христианство, православие, ислам, иудаизм. Епархия. Монастырь. Митрополит. Патриарх. Автокефалия (церковная). Десятина. Граффити. Базилика. Крестово-купольный храм. </a:t>
            </a:r>
            <a:r>
              <a:rPr lang="ru-RU" dirty="0" err="1"/>
              <a:t>Плинфа</a:t>
            </a:r>
            <a:r>
              <a:rPr lang="ru-RU" dirty="0"/>
              <a:t>. Фреска. Мозаика. Летопись. Жития, житийная литература. Берестяные грамоты. Былины. </a:t>
            </a:r>
            <a:r>
              <a:rPr lang="ru-RU" dirty="0" smtClean="0"/>
              <a:t>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11312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31054" y="1199219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634652"/>
            <a:ext cx="8681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I. ОТ ДРЕВНЕЙ РУСИ К ВЕЛИКОМУ КНЯЖЕСТВУ </a:t>
            </a:r>
            <a:r>
              <a:rPr lang="ru-RU" dirty="0" smtClean="0"/>
              <a:t>МОСКОВСКОМУ</a:t>
            </a:r>
          </a:p>
          <a:p>
            <a:endParaRPr lang="ru-RU" b="1" i="1" dirty="0" smtClean="0"/>
          </a:p>
          <a:p>
            <a:r>
              <a:rPr lang="ru-RU" b="1" i="1" dirty="0" smtClean="0"/>
              <a:t>Персоналии</a:t>
            </a:r>
            <a:r>
              <a:rPr lang="ru-RU" b="1" i="1" dirty="0"/>
              <a:t>: </a:t>
            </a:r>
            <a:r>
              <a:rPr lang="ru-RU" dirty="0" smtClean="0"/>
              <a:t>Кирилл </a:t>
            </a:r>
            <a:r>
              <a:rPr lang="ru-RU" dirty="0"/>
              <a:t>и Мефодий. Кий. Митрополит </a:t>
            </a:r>
            <a:r>
              <a:rPr lang="ru-RU" dirty="0" err="1"/>
              <a:t>Иларион</a:t>
            </a:r>
            <a:r>
              <a:rPr lang="ru-RU" dirty="0"/>
              <a:t>. Нестор. Даниил Заточник. Сергий Радонежский. Стефан Пермский. Митрополиты </a:t>
            </a:r>
            <a:r>
              <a:rPr lang="ru-RU" dirty="0" err="1"/>
              <a:t>Пѐтр</a:t>
            </a:r>
            <a:r>
              <a:rPr lang="ru-RU" dirty="0"/>
              <a:t>, Алексий, Иона. Феофан Грек. Андрей Рублев. </a:t>
            </a:r>
            <a:r>
              <a:rPr lang="ru-RU" dirty="0" err="1" smtClean="0"/>
              <a:t>Евфимий</a:t>
            </a:r>
            <a:r>
              <a:rPr lang="ru-RU" dirty="0" smtClean="0"/>
              <a:t> II (</a:t>
            </a:r>
            <a:r>
              <a:rPr lang="ru-RU" dirty="0"/>
              <a:t>новгородский архиепископ). Афанасий Никитин. Аристотель </a:t>
            </a:r>
            <a:r>
              <a:rPr lang="ru-RU" dirty="0" err="1"/>
              <a:t>Фиораванти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i="1" dirty="0"/>
              <a:t>События/даты: </a:t>
            </a:r>
            <a:r>
              <a:rPr lang="ru-RU" dirty="0"/>
              <a:t>988 – крещение </a:t>
            </a:r>
            <a:r>
              <a:rPr lang="ru-RU" dirty="0" smtClean="0"/>
              <a:t>Руси;</a:t>
            </a:r>
            <a:r>
              <a:rPr lang="ru-RU" dirty="0"/>
              <a:t> XI в. – Правда Русская (Краткая редакция</a:t>
            </a:r>
            <a:r>
              <a:rPr lang="ru-RU" dirty="0" smtClean="0"/>
              <a:t>);</a:t>
            </a:r>
            <a:r>
              <a:rPr lang="ru-RU" dirty="0"/>
              <a:t> 1113 – восстание в Киеве, «Устав» Владимира </a:t>
            </a:r>
            <a:r>
              <a:rPr lang="ru-RU" dirty="0" smtClean="0"/>
              <a:t>Мономаха;</a:t>
            </a:r>
            <a:r>
              <a:rPr lang="ru-RU" dirty="0"/>
              <a:t> Начало XII в. – «Повесть временных лет</a:t>
            </a:r>
            <a:r>
              <a:rPr lang="ru-RU" dirty="0" smtClean="0"/>
              <a:t>»;</a:t>
            </a:r>
            <a:r>
              <a:rPr lang="ru-RU" dirty="0"/>
              <a:t> XII в. – Правда Русская (Пространная редакция</a:t>
            </a:r>
            <a:r>
              <a:rPr lang="ru-RU" dirty="0" smtClean="0"/>
              <a:t>);</a:t>
            </a:r>
            <a:r>
              <a:rPr lang="ru-RU" dirty="0"/>
              <a:t> 1448 – установление автокефалии Русской </a:t>
            </a:r>
            <a:r>
              <a:rPr lang="ru-RU" dirty="0" smtClean="0"/>
              <a:t>церкви;</a:t>
            </a:r>
            <a:r>
              <a:rPr lang="ru-RU" dirty="0"/>
              <a:t> 1497 – принятие общерусского </a:t>
            </a:r>
            <a:r>
              <a:rPr lang="ru-RU" dirty="0" smtClean="0"/>
              <a:t>Судебника.     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4146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650" y="1277954"/>
            <a:ext cx="4752382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4371950"/>
            <a:ext cx="75781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ПРИЛОЖЕНИЕ</a:t>
            </a:r>
            <a:r>
              <a:rPr lang="ru-RU" dirty="0">
                <a:solidFill>
                  <a:srgbClr val="C00000"/>
                </a:solidFill>
              </a:rPr>
              <a:t>. ПРИМЕРНЫЙ ПЕРЕЧЕНЬ «ТРУДНЫХ ВОПРОСОВ </a:t>
            </a:r>
            <a:r>
              <a:rPr lang="ru-RU" dirty="0" smtClean="0">
                <a:solidFill>
                  <a:srgbClr val="C00000"/>
                </a:solidFill>
              </a:rPr>
              <a:t>ИСТОРИИ»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66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867" y="1707654"/>
            <a:ext cx="54852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Существование </a:t>
            </a:r>
            <a:r>
              <a:rPr lang="ru-RU" dirty="0"/>
              <a:t>древнерусской народности и восприятие наследия Древней Руси как общего фундамента истории России, Украины и </a:t>
            </a:r>
            <a:r>
              <a:rPr lang="ru-RU" dirty="0" smtClean="0"/>
              <a:t>Беларуси.</a:t>
            </a:r>
          </a:p>
          <a:p>
            <a:endParaRPr lang="ru-RU" dirty="0"/>
          </a:p>
          <a:p>
            <a:r>
              <a:rPr lang="ru-RU" dirty="0"/>
              <a:t>17. </a:t>
            </a:r>
            <a:r>
              <a:rPr lang="ru-RU" dirty="0" smtClean="0"/>
              <a:t>Русская </a:t>
            </a:r>
            <a:r>
              <a:rPr lang="ru-RU" dirty="0"/>
              <a:t>культура и первые волны эмиграции: «Философский пароход» и Русское </a:t>
            </a:r>
            <a:r>
              <a:rPr lang="ru-RU" dirty="0" smtClean="0"/>
              <a:t>зарубежье.</a:t>
            </a:r>
          </a:p>
          <a:p>
            <a:endParaRPr lang="ru-RU" dirty="0"/>
          </a:p>
          <a:p>
            <a:r>
              <a:rPr lang="ru-RU" dirty="0"/>
              <a:t>26. </a:t>
            </a:r>
            <a:r>
              <a:rPr lang="ru-RU" dirty="0" smtClean="0"/>
              <a:t>Оценка </a:t>
            </a:r>
            <a:r>
              <a:rPr lang="ru-RU" dirty="0"/>
              <a:t>периода правления Л.И. Брежнева и роли диссидентского </a:t>
            </a:r>
            <a:r>
              <a:rPr lang="ru-RU" dirty="0" smtClean="0"/>
              <a:t>движения. </a:t>
            </a:r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6110" y="1186758"/>
            <a:ext cx="2664296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…препятствием </a:t>
            </a:r>
            <a:r>
              <a:rPr lang="ru-RU" dirty="0"/>
              <a:t>для совершенствования образовательного процесса служит сохраняющееся доминирование в программах и учебниках политической истории при явной бедности и схематизме историко-культурного </a:t>
            </a:r>
            <a:r>
              <a:rPr lang="ru-RU" dirty="0" smtClean="0"/>
              <a:t>материала...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4564856" y="2211710"/>
            <a:ext cx="3895576" cy="24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tx1"/>
                </a:solidFill>
              </a:rPr>
              <a:t>Глава I. Создание Московского </a:t>
            </a:r>
            <a:r>
              <a:rPr lang="ru-RU" sz="1800" b="1" dirty="0" smtClean="0">
                <a:solidFill>
                  <a:schemeClr val="tx1"/>
                </a:solidFill>
              </a:rPr>
              <a:t>царства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10. Русская культура в XVI 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b="1" dirty="0"/>
              <a:t> </a:t>
            </a:r>
            <a:r>
              <a:rPr lang="ru-RU" sz="1800" b="1" dirty="0" smtClean="0"/>
              <a:t>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Глава </a:t>
            </a:r>
            <a:r>
              <a:rPr lang="en-US" sz="1800" b="1" dirty="0">
                <a:solidFill>
                  <a:schemeClr val="tx1"/>
                </a:solidFill>
              </a:rPr>
              <a:t>IV. «</a:t>
            </a:r>
            <a:r>
              <a:rPr lang="ru-RU" sz="1800" b="1" dirty="0" err="1">
                <a:solidFill>
                  <a:schemeClr val="tx1"/>
                </a:solidFill>
              </a:rPr>
              <a:t>Бунташный</a:t>
            </a:r>
            <a:r>
              <a:rPr lang="ru-RU" sz="1800" b="1" dirty="0">
                <a:solidFill>
                  <a:schemeClr val="tx1"/>
                </a:solidFill>
              </a:rPr>
              <a:t> век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/>
              <a:t> </a:t>
            </a:r>
            <a:r>
              <a:rPr lang="ru-RU" sz="1800" dirty="0" smtClean="0"/>
              <a:t>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21—22. Церковный </a:t>
            </a:r>
            <a:r>
              <a:rPr lang="ru-RU" sz="1800" dirty="0" smtClean="0">
                <a:solidFill>
                  <a:schemeClr val="tx1"/>
                </a:solidFill>
              </a:rPr>
              <a:t>раскол  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Глава </a:t>
            </a:r>
            <a:r>
              <a:rPr lang="ru-RU" sz="1800" b="1" dirty="0">
                <a:solidFill>
                  <a:schemeClr val="tx1"/>
                </a:solidFill>
              </a:rPr>
              <a:t>VI. В канун великих </a:t>
            </a:r>
            <a:r>
              <a:rPr lang="ru-RU" sz="1800" b="1" dirty="0" smtClean="0">
                <a:solidFill>
                  <a:schemeClr val="tx1"/>
                </a:solidFill>
              </a:rPr>
              <a:t>реформ              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29. Культура России XVII </a:t>
            </a:r>
            <a:r>
              <a:rPr lang="ru-RU" sz="1800" dirty="0" smtClean="0">
                <a:solidFill>
                  <a:schemeClr val="tx1"/>
                </a:solidFill>
              </a:rPr>
              <a:t>в                                   § </a:t>
            </a:r>
            <a:r>
              <a:rPr lang="ru-RU" sz="1800" dirty="0">
                <a:solidFill>
                  <a:schemeClr val="tx1"/>
                </a:solidFill>
              </a:rPr>
              <a:t>30. Мир человека XVII 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 ТЕМЫ ПО КУЛЬТУРЕ В СОДЕРЖАТЕЛЬНОЙ СТРУКТУРЕ УЧЕБНИКА НОВОГО ПОКОЛЕНИЯ                                                   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1171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Глава II. Русь в IX – первой половине XII в. </a:t>
            </a:r>
            <a:endParaRPr lang="ru-RU" dirty="0"/>
          </a:p>
          <a:p>
            <a:r>
              <a:rPr lang="ru-RU" dirty="0"/>
              <a:t>§ 11—12. Древнерусская </a:t>
            </a:r>
            <a:r>
              <a:rPr lang="ru-RU" dirty="0" smtClean="0"/>
              <a:t>культура.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Глава </a:t>
            </a:r>
            <a:r>
              <a:rPr lang="ru-RU" b="1" dirty="0"/>
              <a:t>III. Русь в середине XII —</a:t>
            </a:r>
          </a:p>
          <a:p>
            <a:r>
              <a:rPr lang="ru-RU" b="1" dirty="0"/>
              <a:t>начале </a:t>
            </a:r>
            <a:r>
              <a:rPr lang="en-US" b="1" dirty="0"/>
              <a:t>XIII </a:t>
            </a:r>
            <a:r>
              <a:rPr lang="ru-RU" b="1" dirty="0"/>
              <a:t>в</a:t>
            </a:r>
            <a:r>
              <a:rPr lang="ru-RU" b="1" dirty="0" smtClean="0"/>
              <a:t>.</a:t>
            </a:r>
          </a:p>
          <a:p>
            <a:r>
              <a:rPr lang="ru-RU" dirty="0"/>
              <a:t>§ 16—17. Культура Руси </a:t>
            </a:r>
            <a:r>
              <a:rPr lang="ru-RU" dirty="0" smtClean="0"/>
              <a:t>.                    </a:t>
            </a:r>
            <a:r>
              <a:rPr lang="ru-RU" b="1" dirty="0" smtClean="0"/>
              <a:t> </a:t>
            </a:r>
            <a:r>
              <a:rPr lang="ru-RU" b="1" dirty="0"/>
              <a:t>Глава </a:t>
            </a:r>
            <a:r>
              <a:rPr lang="en-US" b="1" dirty="0"/>
              <a:t>VI. </a:t>
            </a:r>
            <a:r>
              <a:rPr lang="ru-RU" b="1" dirty="0"/>
              <a:t>Формирование единого</a:t>
            </a:r>
          </a:p>
          <a:p>
            <a:r>
              <a:rPr lang="ru-RU" b="1" dirty="0"/>
              <a:t>русского государства в XV в</a:t>
            </a:r>
            <a:r>
              <a:rPr lang="ru-RU" b="1" dirty="0" smtClean="0"/>
              <a:t>.</a:t>
            </a:r>
          </a:p>
          <a:p>
            <a:r>
              <a:rPr lang="ru-RU" dirty="0"/>
              <a:t>§ 28—29. Русская культура в XIV — начале XVI 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42378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1805174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7</a:t>
            </a:r>
            <a:r>
              <a:rPr lang="ru-RU" dirty="0" smtClean="0">
                <a:solidFill>
                  <a:srgbClr val="FF0000"/>
                </a:solidFill>
              </a:rPr>
              <a:t> КЛАСС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 ТЕМЫ ПО КУЛЬТУРЕ В СОДЕРЖАТЕЛЬНОЙ СТРУКТУРЕ УЧЕБНИКА НОВОГО ПОКОЛЕНИЯ                                                   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2270981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Глава I. Рождение Российской </a:t>
            </a:r>
            <a:r>
              <a:rPr lang="ru-RU" b="1" dirty="0" smtClean="0"/>
              <a:t>империи</a:t>
            </a:r>
          </a:p>
          <a:p>
            <a:r>
              <a:rPr lang="ru-RU" dirty="0"/>
              <a:t>§ 7. «Новая Россия». Итоги </a:t>
            </a:r>
            <a:r>
              <a:rPr lang="ru-RU" dirty="0" smtClean="0"/>
              <a:t>реформ                      </a:t>
            </a:r>
            <a:r>
              <a:rPr lang="ru-RU" b="1" dirty="0"/>
              <a:t>Глава II. Россия в 1725—1762 </a:t>
            </a:r>
            <a:r>
              <a:rPr lang="ru-RU" b="1" dirty="0" smtClean="0"/>
              <a:t>годах           </a:t>
            </a:r>
            <a:r>
              <a:rPr lang="ru-RU" dirty="0" smtClean="0"/>
              <a:t>§ </a:t>
            </a:r>
            <a:r>
              <a:rPr lang="ru-RU" dirty="0"/>
              <a:t>10—11. Правление Елизаветы Петровны</a:t>
            </a:r>
            <a:endParaRPr lang="ru-RU" dirty="0" smtClean="0"/>
          </a:p>
          <a:p>
            <a:r>
              <a:rPr lang="ru-RU" b="1" dirty="0"/>
              <a:t>Глава </a:t>
            </a:r>
            <a:r>
              <a:rPr lang="en-US" b="1" dirty="0"/>
              <a:t>III. «</a:t>
            </a:r>
            <a:r>
              <a:rPr lang="ru-RU" b="1" dirty="0"/>
              <a:t>Просвещённый абсолютизм</a:t>
            </a:r>
            <a:r>
              <a:rPr lang="ru-RU" b="1" dirty="0" smtClean="0"/>
              <a:t>». Правление </a:t>
            </a:r>
            <a:r>
              <a:rPr lang="ru-RU" b="1" dirty="0"/>
              <a:t>Екатерины </a:t>
            </a:r>
            <a:r>
              <a:rPr lang="en-US" b="1" dirty="0" smtClean="0"/>
              <a:t>II</a:t>
            </a:r>
            <a:r>
              <a:rPr lang="ru-RU" b="1" dirty="0" smtClean="0"/>
              <a:t>                                                                                </a:t>
            </a:r>
            <a:r>
              <a:rPr lang="ru-RU" dirty="0" smtClean="0"/>
              <a:t>§ </a:t>
            </a:r>
            <a:r>
              <a:rPr lang="ru-RU" dirty="0"/>
              <a:t>22—23. Культура России второй половины XVIII века </a:t>
            </a:r>
          </a:p>
          <a:p>
            <a:r>
              <a:rPr lang="ru-RU" dirty="0"/>
              <a:t>§ 24. Быт россиян в XVIII веке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684" y="1821773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8</a:t>
            </a:r>
            <a:r>
              <a:rPr lang="ru-RU" dirty="0" smtClean="0">
                <a:solidFill>
                  <a:srgbClr val="FF0000"/>
                </a:solidFill>
              </a:rPr>
              <a:t> КЛАСС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2306782"/>
            <a:ext cx="4703340" cy="24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tx1"/>
                </a:solidFill>
              </a:rPr>
              <a:t>Глава IV. Начало золотого века русской культуры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§ 12. Просвещение и наука в 1801—1850-е </a:t>
            </a:r>
            <a:r>
              <a:rPr lang="ru-RU" sz="1800" dirty="0" err="1" smtClean="0">
                <a:solidFill>
                  <a:schemeClr val="tx1"/>
                </a:solidFill>
              </a:rPr>
              <a:t>гг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/>
              <a:t>     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13. Литература как главное действующее </a:t>
            </a:r>
            <a:r>
              <a:rPr lang="ru-RU" sz="1800" dirty="0" smtClean="0">
                <a:solidFill>
                  <a:schemeClr val="tx1"/>
                </a:solidFill>
              </a:rPr>
              <a:t>лицо российской </a:t>
            </a:r>
            <a:r>
              <a:rPr lang="ru-RU" sz="1800" dirty="0">
                <a:solidFill>
                  <a:schemeClr val="tx1"/>
                </a:solidFill>
              </a:rPr>
              <a:t>культуры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§ 14. </a:t>
            </a:r>
            <a:r>
              <a:rPr lang="ru-RU" sz="1800" dirty="0">
                <a:solidFill>
                  <a:schemeClr val="tx1"/>
                </a:solidFill>
              </a:rPr>
              <a:t>Живопись, театр, музыка, </a:t>
            </a:r>
            <a:r>
              <a:rPr lang="ru-RU" sz="1800" dirty="0" smtClean="0">
                <a:solidFill>
                  <a:schemeClr val="tx1"/>
                </a:solidFill>
              </a:rPr>
              <a:t>архитектура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 ТЕМЫ ПО КУЛЬТУРЕ В СОДЕРЖАТЕЛЬНОЙ СТРУКТУРЕ УЧЕБНИКА НОВОГО ПОКОЛЕНИЯ                                                   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809544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725016"/>
            <a:ext cx="4055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Глава VIII. Продолжение золотого века русской культуры</a:t>
            </a:r>
          </a:p>
          <a:p>
            <a:r>
              <a:rPr lang="ru-RU" dirty="0"/>
              <a:t>§ 27. Просвещение и наука </a:t>
            </a:r>
          </a:p>
          <a:p>
            <a:r>
              <a:rPr lang="ru-RU" dirty="0"/>
              <a:t>§ 28. Периодическая печать и литература </a:t>
            </a:r>
            <a:r>
              <a:rPr lang="ru-RU" dirty="0" smtClean="0"/>
              <a:t>                                                         § </a:t>
            </a:r>
            <a:r>
              <a:rPr lang="ru-RU" dirty="0"/>
              <a:t>29. Новые течения в архитектуре, </a:t>
            </a:r>
            <a:r>
              <a:rPr lang="ru-RU" dirty="0" err="1" smtClean="0"/>
              <a:t>живописи,театральном</a:t>
            </a:r>
            <a:r>
              <a:rPr lang="ru-RU" dirty="0" smtClean="0"/>
              <a:t> </a:t>
            </a:r>
            <a:r>
              <a:rPr lang="ru-RU" dirty="0"/>
              <a:t>искусстве, </a:t>
            </a:r>
            <a:r>
              <a:rPr lang="ru-RU" dirty="0" smtClean="0"/>
              <a:t>музыке                                                                        </a:t>
            </a:r>
            <a:r>
              <a:rPr lang="ru-RU" b="1" dirty="0" smtClean="0"/>
              <a:t>Глава </a:t>
            </a:r>
            <a:r>
              <a:rPr lang="ru-RU" b="1" dirty="0"/>
              <a:t>IX. Россия в конце XIX — начале ХХ в</a:t>
            </a:r>
            <a:r>
              <a:rPr lang="ru-RU" b="1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§ </a:t>
            </a:r>
            <a:r>
              <a:rPr lang="ru-RU" dirty="0"/>
              <a:t>38—39. Серебряный век российской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37506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2306782"/>
            <a:ext cx="4703340" cy="243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tx1"/>
                </a:solidFill>
              </a:rPr>
              <a:t>Глава I. Россия в годы великих </a:t>
            </a:r>
            <a:r>
              <a:rPr lang="ru-RU" sz="1800" b="1" dirty="0" smtClean="0">
                <a:solidFill>
                  <a:schemeClr val="tx1"/>
                </a:solidFill>
              </a:rPr>
              <a:t>потрясений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9. Культура в годы Гражданской </a:t>
            </a:r>
            <a:r>
              <a:rPr lang="ru-RU" sz="1800" dirty="0" smtClean="0">
                <a:solidFill>
                  <a:schemeClr val="tx1"/>
                </a:solidFill>
              </a:rPr>
              <a:t>войны  </a:t>
            </a:r>
            <a:r>
              <a:rPr lang="ru-RU" sz="1800" b="1" dirty="0" smtClean="0">
                <a:solidFill>
                  <a:schemeClr val="tx1"/>
                </a:solidFill>
              </a:rPr>
              <a:t>Глава </a:t>
            </a:r>
            <a:r>
              <a:rPr lang="ru-RU" sz="1800" b="1" dirty="0">
                <a:solidFill>
                  <a:schemeClr val="tx1"/>
                </a:solidFill>
              </a:rPr>
              <a:t>II. Советский Союз в 1920—1930-е </a:t>
            </a:r>
            <a:r>
              <a:rPr lang="ru-RU" sz="1800" b="1" dirty="0" smtClean="0">
                <a:solidFill>
                  <a:schemeClr val="tx1"/>
                </a:solidFill>
              </a:rPr>
              <a:t>годы  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14. Наука и культура Страны </a:t>
            </a:r>
            <a:r>
              <a:rPr lang="ru-RU" sz="1800" dirty="0" smtClean="0">
                <a:solidFill>
                  <a:schemeClr val="tx1"/>
                </a:solidFill>
              </a:rPr>
              <a:t>Советов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Глава </a:t>
            </a:r>
            <a:r>
              <a:rPr lang="ru-RU" sz="1800" b="1" dirty="0">
                <a:solidFill>
                  <a:schemeClr val="tx1"/>
                </a:solidFill>
              </a:rPr>
              <a:t>IV. От послевоенного подъёма до распада </a:t>
            </a:r>
            <a:r>
              <a:rPr lang="ru-RU" sz="1800" b="1" dirty="0" smtClean="0">
                <a:solidFill>
                  <a:schemeClr val="tx1"/>
                </a:solidFill>
              </a:rPr>
              <a:t>СССР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§ </a:t>
            </a:r>
            <a:r>
              <a:rPr lang="ru-RU" sz="1800" dirty="0">
                <a:solidFill>
                  <a:schemeClr val="tx1"/>
                </a:solidFill>
              </a:rPr>
              <a:t>29. Советская наука и культура в годы «</a:t>
            </a:r>
            <a:r>
              <a:rPr lang="ru-RU" sz="1800" dirty="0" smtClean="0">
                <a:solidFill>
                  <a:schemeClr val="tx1"/>
                </a:solidFill>
              </a:rPr>
              <a:t>оттепели».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 ТЕМЫ ПО КУЛЬТУРЕ В СОДЕРЖАТЕЛЬНОЙ СТРУКТУРЕ УЧЕБНИКА НОВОГО ПОКОЛЕНИЯ                                                   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809544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0452" y="2419917"/>
            <a:ext cx="4055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§ 32. Культурная жизнь в середине 1960-х </a:t>
            </a:r>
            <a:r>
              <a:rPr lang="ru-RU" dirty="0" smtClean="0"/>
              <a:t>—середине </a:t>
            </a:r>
            <a:r>
              <a:rPr lang="ru-RU" dirty="0"/>
              <a:t>1980-х годов </a:t>
            </a:r>
            <a:endParaRPr lang="ru-RU" dirty="0" smtClean="0"/>
          </a:p>
          <a:p>
            <a:r>
              <a:rPr lang="ru-RU" b="1" dirty="0"/>
              <a:t>Глава V. Российская Федерация в 1992—2014 </a:t>
            </a:r>
            <a:r>
              <a:rPr lang="ru-RU" b="1" dirty="0" smtClean="0"/>
              <a:t>годах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§ </a:t>
            </a:r>
            <a:r>
              <a:rPr lang="ru-RU" dirty="0"/>
              <a:t>41. Культура и наука в конце XX — начале XXI века . </a:t>
            </a:r>
          </a:p>
        </p:txBody>
      </p:sp>
    </p:spTree>
    <p:extLst>
      <p:ext uri="{BB962C8B-B14F-4D97-AF65-F5344CB8AC3E}">
        <p14:creationId xmlns:p14="http://schemas.microsoft.com/office/powerpoint/2010/main" val="30096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250695" y="1800089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МЕТОДИЧЕСКАЯ СТРУКТУРА ПАРАГРАФОВ ПО КУЛЬТУРЕ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741852"/>
            <a:ext cx="719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/>
          <a:stretch/>
        </p:blipFill>
        <p:spPr bwMode="auto">
          <a:xfrm>
            <a:off x="12962" y="1615423"/>
            <a:ext cx="4466589" cy="21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9992" y="1615423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89" y="2097555"/>
            <a:ext cx="4592727" cy="264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6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МЕТОДИЧЕСКАЯ СТРУКТУРА ПАРАГРАФОВ ПО КУЛЬТУРЕ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6363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4" y="1641789"/>
            <a:ext cx="3564396" cy="291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2120" y="1615423"/>
            <a:ext cx="30963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01" y="2139702"/>
            <a:ext cx="4493346" cy="244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6599" y="105958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последние </a:t>
            </a:r>
            <a:r>
              <a:rPr lang="ru-RU" dirty="0" smtClean="0"/>
              <a:t>три </a:t>
            </a:r>
            <a:r>
              <a:rPr lang="ru-RU" dirty="0"/>
              <a:t>года принят ряд документов, серьезно повлиявших </a:t>
            </a:r>
            <a:r>
              <a:rPr lang="ru-RU" dirty="0" smtClean="0"/>
              <a:t>на роль и </a:t>
            </a:r>
            <a:r>
              <a:rPr lang="ru-RU" dirty="0"/>
              <a:t>место истории в системе школьного образования: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новый закон об образовании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федеральный государственный  образовательный стандарт (ФГОС)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концепция исторического образования в общеобразовательных учреждениях РФ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концепция учебно-методического комплекта(УМК) по отечественной истории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историко-культурный стандарт отечественной истории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728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-72516" y="1282632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МЕТОДИЧЕСКАЯ СТРУКТУРА ПАРАГРАФОВ ПО КУЛЬТУРЕ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7741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Внутренний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7224" y="1730675"/>
            <a:ext cx="10512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  <a:r>
              <a:rPr lang="ru-RU" dirty="0" smtClean="0">
                <a:solidFill>
                  <a:srgbClr val="FF0000"/>
                </a:solidFill>
              </a:rPr>
              <a:t>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/>
          <a:stretch/>
        </p:blipFill>
        <p:spPr bwMode="auto">
          <a:xfrm>
            <a:off x="683568" y="1500141"/>
            <a:ext cx="6790504" cy="8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6" y="2299003"/>
            <a:ext cx="6160256" cy="7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77224" y="3964724"/>
            <a:ext cx="11820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7" y="3147813"/>
            <a:ext cx="6442637" cy="159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5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-10196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МЕТОДИЧЕСКАЯ СТРУКТУРА ПАРАГРАФОВ ПО КУЛЬТУРЕ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7741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Внутренний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71" y="1465065"/>
            <a:ext cx="1008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  <a:r>
              <a:rPr lang="ru-RU" dirty="0" smtClean="0">
                <a:solidFill>
                  <a:srgbClr val="FF0000"/>
                </a:solidFill>
              </a:rPr>
              <a:t>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28" y="1943038"/>
            <a:ext cx="23764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" y="1919298"/>
            <a:ext cx="1148017" cy="173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56" y="3629695"/>
            <a:ext cx="1090983" cy="14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70892"/>
            <a:ext cx="1422563" cy="19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65898" y="1520352"/>
            <a:ext cx="28443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71" y="1570892"/>
            <a:ext cx="1323121" cy="18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71" y="3492266"/>
            <a:ext cx="1873257" cy="13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77" y="1588274"/>
            <a:ext cx="1831720" cy="26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-10196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МЕТОДИЧЕСКАЯ СТРУКТУРА ПАРАГРАФОВ ПО КУЛЬТУРЕ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71" y="4762691"/>
            <a:ext cx="475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71" y="1465065"/>
            <a:ext cx="1008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  <a:r>
              <a:rPr lang="ru-RU" dirty="0" smtClean="0">
                <a:solidFill>
                  <a:srgbClr val="FF0000"/>
                </a:solidFill>
              </a:rPr>
              <a:t>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6" y="1889684"/>
            <a:ext cx="4434855" cy="250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66" y="1615423"/>
            <a:ext cx="3617736" cy="23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24" y="4156533"/>
            <a:ext cx="3891360" cy="9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-10196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МЕТОДИЧЕСКАЯ СТРУКТУРА ПАРАГРАФОВ ПО КУЛЬТУРЕ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77416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Выходной методический блок параграфа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29" y="1610611"/>
            <a:ext cx="15152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 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6"/>
          <a:stretch/>
        </p:blipFill>
        <p:spPr bwMode="auto">
          <a:xfrm>
            <a:off x="88798" y="2139702"/>
            <a:ext cx="3836007" cy="223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80" y="3199721"/>
            <a:ext cx="4536504" cy="124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89" y="2139702"/>
            <a:ext cx="4290159" cy="8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ВОЗМОЖНОСТИ  ЭФУ ПРИ ИЗУЧЕНИИ ВОПРОСОВ КУЛЬТУРЫ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4" y="1687080"/>
            <a:ext cx="2670785" cy="22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217" y="4359907"/>
            <a:ext cx="31713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3-</a:t>
            </a:r>
            <a:r>
              <a:rPr lang="en-US" dirty="0" smtClean="0"/>
              <a:t>D </a:t>
            </a:r>
            <a:r>
              <a:rPr lang="ru-RU" dirty="0" smtClean="0"/>
              <a:t>анимация – крестово-купольный  храм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77" y="1644022"/>
            <a:ext cx="2075846" cy="19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740" y="4359907"/>
            <a:ext cx="20882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слайд-фильм - реконструкция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/>
          <a:stretch/>
        </p:blipFill>
        <p:spPr bwMode="auto">
          <a:xfrm>
            <a:off x="5652120" y="1615422"/>
            <a:ext cx="3451189" cy="232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4335156"/>
            <a:ext cx="30963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Отрывок фильма </a:t>
            </a:r>
            <a:r>
              <a:rPr lang="ru-RU" dirty="0" err="1" smtClean="0"/>
              <a:t>С.Эйзенштейна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ВОЗМОЖНОСТИ  ХРЕСТОМАТИИ ПРИ ИЗУЧЕНИИ ВОПРОСОВ КУЛЬТУРЫ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2824"/>
            <a:ext cx="3456385" cy="3056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96243"/>
            <a:ext cx="3443440" cy="332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095754"/>
            <a:ext cx="662473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СОДЕРЖАТЕЛЬНАЯ СТОРОНА УРОКОВ  ПО ИСТОРИИ                        ОТЕЧЕСТВЕННОЙ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КУЛЬТУРЫ.                                                                        ОБРЕТЕНИЕ НАЦИОНАЛЬНОЙ ИДЕНТИЧНОСТИ.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/>
          <a:stretch/>
        </p:blipFill>
        <p:spPr bwMode="auto">
          <a:xfrm>
            <a:off x="137901" y="1918678"/>
            <a:ext cx="2943242" cy="319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3" y="1919066"/>
            <a:ext cx="3434804" cy="181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5650" b="3043"/>
          <a:stretch/>
        </p:blipFill>
        <p:spPr bwMode="auto">
          <a:xfrm>
            <a:off x="6091160" y="1919066"/>
            <a:ext cx="3050848" cy="191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71" y="5406166"/>
            <a:ext cx="732502" cy="11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406166"/>
            <a:ext cx="1548172" cy="129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4011910"/>
            <a:ext cx="51239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…непрерывный процесс </a:t>
            </a:r>
            <a:r>
              <a:rPr lang="ru-RU" dirty="0">
                <a:solidFill>
                  <a:schemeClr val="tx1"/>
                </a:solidFill>
              </a:rPr>
              <a:t>обретения национальной идентичности, не </a:t>
            </a:r>
            <a:r>
              <a:rPr lang="ru-RU" dirty="0" smtClean="0">
                <a:solidFill>
                  <a:schemeClr val="tx1"/>
                </a:solidFill>
              </a:rPr>
              <a:t>сводящийся </a:t>
            </a:r>
            <a:r>
              <a:rPr lang="ru-RU" dirty="0">
                <a:solidFill>
                  <a:schemeClr val="tx1"/>
                </a:solidFill>
              </a:rPr>
              <a:t>к перечислению имен и творческих </a:t>
            </a:r>
            <a:r>
              <a:rPr lang="ru-RU" dirty="0" smtClean="0">
                <a:solidFill>
                  <a:schemeClr val="tx1"/>
                </a:solidFill>
              </a:rPr>
              <a:t>достижений…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СОДЕРЖАТЕЛЬНАЯ СТОРОНА УРОКОВ  ПО ИСТОРИИ                        ОТЕЧЕСТВЕННОЙ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КУЛЬТУРЫ.                                                                                       МИР ЧЕРЕЗ КУЛЬТУРУ.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139" y="1961235"/>
            <a:ext cx="207017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…производство </a:t>
            </a:r>
            <a:r>
              <a:rPr lang="ru-RU" dirty="0">
                <a:solidFill>
                  <a:srgbClr val="FF0000"/>
                </a:solidFill>
              </a:rPr>
              <a:t>духовных и культурных ценностей не менее важная задача, чем другие виды человеческой </a:t>
            </a:r>
            <a:r>
              <a:rPr lang="ru-RU" dirty="0" smtClean="0">
                <a:solidFill>
                  <a:srgbClr val="FF0000"/>
                </a:solidFill>
              </a:rPr>
              <a:t>деятельности…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5237"/>
            <a:ext cx="1978758" cy="29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0"/>
          <a:stretch/>
        </p:blipFill>
        <p:spPr bwMode="auto">
          <a:xfrm>
            <a:off x="4427983" y="2048345"/>
            <a:ext cx="2263373" cy="276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81" y="2101768"/>
            <a:ext cx="172677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3481" y="4496288"/>
            <a:ext cx="172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Церковь Усекновения </a:t>
            </a:r>
            <a:r>
              <a:rPr lang="ru-RU" sz="1200" dirty="0" smtClean="0"/>
              <a:t>главы </a:t>
            </a:r>
            <a:r>
              <a:rPr lang="ru-RU" sz="1200" dirty="0"/>
              <a:t>Иоанна Предтечи в Дьякове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44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52488" y="1157288"/>
            <a:ext cx="66247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СОДЕРЖАТЕЛЬНАЯ СТОРОНА УРОКОВ  ПО ИСТОРИИ                        ОТЕЧЕСТВЕННОЙ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КУЛЬТУРЫ.ПРОСТРАНСТВО ДИАЛОГА.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71" y="5406166"/>
            <a:ext cx="732502" cy="11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406166"/>
            <a:ext cx="1548172" cy="129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217" y="4011910"/>
            <a:ext cx="63889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...чувство </a:t>
            </a:r>
            <a:r>
              <a:rPr lang="ru-RU" dirty="0"/>
              <a:t>принадлежности к богатейшему общему культурно-историческому пространству, уважение к культурным достижениям и лучшим традициям своего и других </a:t>
            </a:r>
            <a:r>
              <a:rPr lang="ru-RU" dirty="0" smtClean="0"/>
              <a:t>народов…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5"/>
          <a:stretch/>
        </p:blipFill>
        <p:spPr bwMode="auto">
          <a:xfrm>
            <a:off x="251520" y="1779662"/>
            <a:ext cx="2278035" cy="16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80" y="1779661"/>
            <a:ext cx="1497046" cy="31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6892"/>
            <a:ext cx="3886545" cy="7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43757"/>
            <a:ext cx="3958553" cy="13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9" y="3454389"/>
            <a:ext cx="1925756" cy="4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75757" y="1257022"/>
            <a:ext cx="662473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СОДЕРЖАТЕЛЬНАЯ СТОРОНА УРОКОВ  ПО ИСТОРИИ                        ОТЕЧЕСТВЕННОЙ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КУЛЬТУРЫ.                                                                        ЛОКАЛЬНАЯ ИСТОРИЯ И ИСТОРИЯ ПОВСЕДНЕВНОСТИ.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71" y="5406166"/>
            <a:ext cx="732502" cy="11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406166"/>
            <a:ext cx="1548172" cy="129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217" y="1147285"/>
            <a:ext cx="2152641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…способствовать </a:t>
            </a:r>
            <a:r>
              <a:rPr lang="ru-RU" dirty="0"/>
              <a:t>осознанию </a:t>
            </a:r>
            <a:r>
              <a:rPr lang="ru-RU" dirty="0" smtClean="0"/>
              <a:t>себя как граждан </a:t>
            </a:r>
            <a:r>
              <a:rPr lang="ru-RU" dirty="0"/>
              <a:t>своей страны, жителей своего края, города, представителей определенной </a:t>
            </a:r>
            <a:r>
              <a:rPr lang="ru-RU" dirty="0" err="1"/>
              <a:t>этнонациональной</a:t>
            </a:r>
            <a:r>
              <a:rPr lang="ru-RU" dirty="0"/>
              <a:t> и религиозной общности, хранителей традиций рода и </a:t>
            </a:r>
            <a:r>
              <a:rPr lang="ru-RU" dirty="0" smtClean="0"/>
              <a:t>семьи…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36728"/>
            <a:ext cx="1827576" cy="24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v1.std3.ru/2c/3d/1424083791-2c3d3c75bfbff535dc0d23de19df24b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45" y="2355726"/>
            <a:ext cx="2217956" cy="12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54323" y="3812454"/>
            <a:ext cx="2280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Меч </a:t>
            </a:r>
            <a:r>
              <a:rPr lang="ru-RU" sz="1200" dirty="0" err="1"/>
              <a:t>Довмонта</a:t>
            </a:r>
            <a:r>
              <a:rPr lang="ru-RU" sz="1200" dirty="0"/>
              <a:t> Псковского</a:t>
            </a:r>
            <a:endParaRPr lang="ru-RU" sz="1200" dirty="0"/>
          </a:p>
        </p:txBody>
      </p:sp>
      <p:pic>
        <p:nvPicPr>
          <p:cNvPr id="3078" name="Picture 6" descr="Дмитрий Солунский на трон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7611"/>
            <a:ext cx="1590942" cy="227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12445" y="4656576"/>
            <a:ext cx="1951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Дмитрий </a:t>
            </a:r>
            <a:r>
              <a:rPr lang="ru-RU" sz="1200" dirty="0" err="1"/>
              <a:t>Солунский</a:t>
            </a:r>
            <a:r>
              <a:rPr lang="ru-RU" sz="1200" dirty="0"/>
              <a:t> на троне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5234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8496944" cy="323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/>
              <a:t>Главные вопросы для </a:t>
            </a:r>
            <a:r>
              <a:rPr lang="ru-RU" dirty="0" smtClean="0"/>
              <a:t>обсуждения:</a:t>
            </a:r>
          </a:p>
          <a:p>
            <a:endParaRPr lang="ru-RU" dirty="0" smtClean="0"/>
          </a:p>
          <a:p>
            <a:r>
              <a:rPr lang="ru-RU" dirty="0" smtClean="0"/>
              <a:t>1.Какое </a:t>
            </a:r>
            <a:r>
              <a:rPr lang="ru-RU" dirty="0"/>
              <a:t>место занимают тема отечественной культуры в Историко-культурном </a:t>
            </a:r>
            <a:r>
              <a:rPr lang="ru-RU" dirty="0" smtClean="0"/>
              <a:t>стандарте?</a:t>
            </a:r>
          </a:p>
          <a:p>
            <a:endParaRPr lang="ru-RU" dirty="0"/>
          </a:p>
          <a:p>
            <a:r>
              <a:rPr lang="ru-RU" dirty="0" smtClean="0"/>
              <a:t>2.Как </a:t>
            </a:r>
            <a:r>
              <a:rPr lang="ru-RU" dirty="0"/>
              <a:t>история отечественной культуры представлена в структуре УМК нового поколения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3.Как </a:t>
            </a:r>
            <a:r>
              <a:rPr lang="ru-RU" dirty="0"/>
              <a:t>проводить уроки, связанные с ценностями отечественной культуры в ходе внедрения инновационного УМК?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4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75757" y="1257022"/>
            <a:ext cx="662473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СОДЕРЖАТЕЛЬНАЯ СТОРОНА УРОКОВ  ПО ИСТОРИИ                        ОТЕЧЕСТВЕННОЙ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КУЛЬТУРЫ.                                                                     ЛОКАЛЬНАЯ ИСТОРИЯ И ИСТОРИЯ ПОВСЕДНЕВНОСТИ.  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71" y="5406166"/>
            <a:ext cx="732502" cy="11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5406166"/>
            <a:ext cx="1548172" cy="129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217" y="1147285"/>
            <a:ext cx="2152641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…способствовать </a:t>
            </a:r>
            <a:r>
              <a:rPr lang="ru-RU" dirty="0"/>
              <a:t>осознанию </a:t>
            </a:r>
            <a:r>
              <a:rPr lang="ru-RU" dirty="0" smtClean="0"/>
              <a:t>себя как граждан </a:t>
            </a:r>
            <a:r>
              <a:rPr lang="ru-RU" dirty="0"/>
              <a:t>своей страны, жителей своего края, города, представителей определенной </a:t>
            </a:r>
            <a:r>
              <a:rPr lang="ru-RU" dirty="0" err="1"/>
              <a:t>этнонациональной</a:t>
            </a:r>
            <a:r>
              <a:rPr lang="ru-RU" dirty="0"/>
              <a:t> и религиозной общности, хранителей традиций рода и </a:t>
            </a:r>
            <a:r>
              <a:rPr lang="ru-RU" dirty="0" smtClean="0"/>
              <a:t>семьи…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73" y="2141564"/>
            <a:ext cx="4563920" cy="169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37" y="2067694"/>
            <a:ext cx="157827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70" y="3435846"/>
            <a:ext cx="1177661" cy="16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73" y="3833590"/>
            <a:ext cx="4539649" cy="11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7217" y="1995686"/>
            <a:ext cx="4012736" cy="25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7217" y="1216663"/>
            <a:ext cx="662473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СОДЕРЖАТЕЛЬНАЯ СТОРОНА УРОКОВ  ПО ИСТОРИИ                        ОТЕЧЕСТВЕННОЙ </a:t>
            </a:r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КУЛЬТУРЫ.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Myriad Pro"/>
              </a:rPr>
              <a:t>ЧЕЛОВЕК В ИСТОРИИ.</a:t>
            </a:r>
            <a:endParaRPr lang="ru-RU" sz="1400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136269"/>
            <a:ext cx="3047156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…человеческое </a:t>
            </a:r>
            <a:r>
              <a:rPr lang="ru-RU" dirty="0"/>
              <a:t>измерение истории прививает интерес и уважение к своей истории, служит источником и инструментом формирования у молодого поколения личностного, эмоционально окрашенного восприятия </a:t>
            </a:r>
            <a:r>
              <a:rPr lang="ru-RU" dirty="0" smtClean="0"/>
              <a:t>прошлого...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65" y="2136269"/>
            <a:ext cx="4215501" cy="22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/>
          <a:stretch/>
        </p:blipFill>
        <p:spPr bwMode="auto">
          <a:xfrm>
            <a:off x="4151512" y="2136269"/>
            <a:ext cx="1773840" cy="30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77633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4320" y="1995686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Задачи учебно-методического комплекса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рименить </a:t>
            </a:r>
            <a:r>
              <a:rPr lang="ru-RU" dirty="0"/>
              <a:t>новый подход к истории российской культуры как к непрерывному процессу обретения национальной идентичности, не сводящемуся к перечислению имен и творческих достижений, логически увязанному с политическим и социально-экономическим развитием </a:t>
            </a:r>
            <a:r>
              <a:rPr lang="ru-RU" dirty="0" smtClean="0"/>
              <a:t>страны </a:t>
            </a:r>
            <a:endParaRPr lang="ru-RU" dirty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9274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36116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77633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625119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Гораздо </a:t>
            </a:r>
            <a:r>
              <a:rPr lang="ru-RU" dirty="0"/>
              <a:t>большего удельного веса заслуживает освещение проблем духовной и культурной жизни России. </a:t>
            </a:r>
            <a:r>
              <a:rPr lang="ru-RU" dirty="0" smtClean="0"/>
              <a:t>                                                                                                           Учащиеся </a:t>
            </a:r>
            <a:r>
              <a:rPr lang="ru-RU" dirty="0"/>
              <a:t>должны усвоить, что производство духовных и культурных ценностей не менее важная задача, чем другие виды человеческой деятельности, а изучение культуры и культурного взаимодействия народов России/СССР будет способствовать формированию у школьников представлений об общей исторической судьбе нашей Родины.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62" y="1208024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17790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77633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779663"/>
            <a:ext cx="8154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Этнокультурный </a:t>
            </a:r>
            <a:r>
              <a:rPr lang="ru-RU" dirty="0"/>
              <a:t>компонент: история страны через историю </a:t>
            </a:r>
            <a:r>
              <a:rPr lang="ru-RU" dirty="0" smtClean="0"/>
              <a:t>регионов.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школьном курсе истории необходимо усилить акцент на многонациональном и </a:t>
            </a:r>
            <a:r>
              <a:rPr lang="ru-RU" dirty="0" err="1"/>
              <a:t>поликонфессиональном</a:t>
            </a:r>
            <a:r>
              <a:rPr lang="ru-RU" dirty="0"/>
              <a:t> составе населения страны как важнейшей особенности отечественной истории.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Для каждого из регионов России должен быть сформирован перечень «сквозных» исторических сюжетов, основанных на балансе между историей государства, общества и отдельных людей, между политической, социальной и культурной историей, между историей национальной, мировой и локальной.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9395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99487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634652"/>
            <a:ext cx="8154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Необходимо увеличить число часов (параграфов) по истории культуры, имея в виду в первую очередь социокультурный материал, историю повседневности</a:t>
            </a:r>
            <a:r>
              <a:rPr lang="ru-RU" dirty="0" smtClean="0"/>
              <a:t>. </a:t>
            </a:r>
            <a:r>
              <a:rPr lang="ru-RU" dirty="0"/>
              <a:t>Сейчас культура, как и в прежние времена, снова оказалась на периферии школьного курса отечественной истории. </a:t>
            </a:r>
            <a:r>
              <a:rPr lang="ru-RU" dirty="0" smtClean="0"/>
              <a:t>                                                                    Школьники </a:t>
            </a:r>
            <a:r>
              <a:rPr lang="ru-RU" dirty="0"/>
              <a:t>непременно должны знать и понимать достижения русской культуры Средневековья, Нового времени и советской эпохи, великие произведения художественной литературы, музыкальной культуры, живописи, театра, кино, выдающиеся открытия российских ученых и т.д. </a:t>
            </a:r>
            <a:r>
              <a:rPr lang="ru-RU" dirty="0" smtClean="0"/>
              <a:t>                                                                                                             Важно </a:t>
            </a:r>
            <a:r>
              <a:rPr lang="ru-RU" dirty="0"/>
              <a:t>отметить неразрывную связь русской и мировой культуры. 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25757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26829" y="1199219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634652"/>
            <a:ext cx="8154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История религий, в первую очередь православия, должна излагаться системно и пронизывать собой все содержание учебника. Обязательно также в учебник включать сведения о распространении основных нехристианских конфессий (ислама, иудаизма и буддизма) на российской территории.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37398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276" y="0"/>
            <a:ext cx="6869068" cy="884634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Освещение проблем духовной и культурной жизни России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в УМК по истории Отечества нового поколения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177633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2348"/>
            <a:ext cx="741682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endParaRPr lang="ru-RU" dirty="0">
              <a:solidFill>
                <a:srgbClr val="002060"/>
              </a:solidFill>
              <a:latin typeface="Myriad Pro"/>
            </a:endParaRPr>
          </a:p>
        </p:txBody>
      </p:sp>
      <p:pic>
        <p:nvPicPr>
          <p:cNvPr id="7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3" y="103693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5207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8203" y="1634652"/>
            <a:ext cx="8154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РАЗДЕЛ </a:t>
            </a:r>
            <a:r>
              <a:rPr lang="ru-RU" dirty="0"/>
              <a:t>I. ОТ ДРЕВНЕЙ РУСИ К ВЕЛИКОМУ КНЯЖЕСТВУ </a:t>
            </a:r>
            <a:r>
              <a:rPr lang="ru-RU" dirty="0" smtClean="0"/>
              <a:t>МОСКОВСКОМУ</a:t>
            </a:r>
          </a:p>
          <a:p>
            <a:r>
              <a:rPr lang="ru-RU" b="1" dirty="0"/>
              <a:t>Русь в конце X – начале XII в. </a:t>
            </a:r>
            <a:r>
              <a:rPr lang="ru-RU" b="1" dirty="0" smtClean="0"/>
              <a:t>                                                                                   </a:t>
            </a:r>
            <a:r>
              <a:rPr lang="ru-RU" dirty="0" smtClean="0"/>
              <a:t>Древнерусская </a:t>
            </a:r>
            <a:r>
              <a:rPr lang="ru-RU" dirty="0"/>
              <a:t>культура. Формирование единого культурного пространства. Кирилло-мефодиевская традиция на Руси. Письменность. Распространение грамотности, берестяные грамоты. Появление древнерусской литературы. «Слово о Законе и Благодати». Произведения летописного жанра. «Повесть временных лет». Первые русские жития. Произведения Владимира Мономаха. Архитектура и живопись. </a:t>
            </a:r>
          </a:p>
          <a:p>
            <a:r>
              <a:rPr lang="ru-RU" dirty="0"/>
              <a:t>Повседневная жизнь, сельский и городской быт. Положение женщины. Дети и их воспитание. Картина мира древнерусского человека.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203" y="1199219"/>
            <a:ext cx="43204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ИСТОРИКО-КУЛЬТУРНЫЙ СТАНДАРТ </a:t>
            </a:r>
          </a:p>
        </p:txBody>
      </p:sp>
    </p:spTree>
    <p:extLst>
      <p:ext uri="{BB962C8B-B14F-4D97-AF65-F5344CB8AC3E}">
        <p14:creationId xmlns:p14="http://schemas.microsoft.com/office/powerpoint/2010/main" val="20180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1898</Words>
  <Application>Microsoft Office PowerPoint</Application>
  <PresentationFormat>Экран (16:9)</PresentationFormat>
  <Paragraphs>245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Освещение проблем духовной и культурной жизни России  в УМК по истории Отечества нового поколения.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Освещение проблем духовной и культурной жизни России  в УМК по истории Отечества нового поколения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Иван</cp:lastModifiedBy>
  <cp:revision>408</cp:revision>
  <cp:lastPrinted>2012-11-08T07:08:57Z</cp:lastPrinted>
  <dcterms:created xsi:type="dcterms:W3CDTF">2011-08-25T06:09:31Z</dcterms:created>
  <dcterms:modified xsi:type="dcterms:W3CDTF">2016-03-01T18:04:20Z</dcterms:modified>
</cp:coreProperties>
</file>